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23" r:id="rId3"/>
  </p:sldMasterIdLst>
  <p:handoutMasterIdLst>
    <p:handoutMasterId r:id="rId92"/>
  </p:handoutMasterIdLst>
  <p:sldIdLst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  <p:sldId id="296" r:id="rId41"/>
    <p:sldId id="293" r:id="rId42"/>
    <p:sldId id="297" r:id="rId43"/>
    <p:sldId id="294" r:id="rId44"/>
    <p:sldId id="298" r:id="rId45"/>
    <p:sldId id="299" r:id="rId46"/>
    <p:sldId id="300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02" r:id="rId78"/>
    <p:sldId id="303" r:id="rId79"/>
    <p:sldId id="304" r:id="rId80"/>
    <p:sldId id="305" r:id="rId81"/>
    <p:sldId id="336" r:id="rId82"/>
    <p:sldId id="337" r:id="rId83"/>
    <p:sldId id="338" r:id="rId84"/>
    <p:sldId id="339" r:id="rId85"/>
    <p:sldId id="340" r:id="rId86"/>
    <p:sldId id="341" r:id="rId87"/>
    <p:sldId id="343" r:id="rId88"/>
    <p:sldId id="344" r:id="rId89"/>
    <p:sldId id="345" r:id="rId90"/>
    <p:sldId id="342" r:id="rId9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4709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483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73.wmf"/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73.wmf"/><Relationship Id="rId1" Type="http://schemas.openxmlformats.org/officeDocument/2006/relationships/image" Target="../media/image80.wmf"/><Relationship Id="rId4" Type="http://schemas.openxmlformats.org/officeDocument/2006/relationships/image" Target="../media/image8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D4EAAE0-ECF1-4FE8-8FE6-F681D667EA6F}" type="datetimeFigureOut">
              <a:rPr lang="en-US" smtClean="0"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C826142-D5E6-4DA0-9EB9-3C079A4695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Freeform 17"/>
          <p:cNvSpPr>
            <a:spLocks/>
          </p:cNvSpPr>
          <p:nvPr/>
        </p:nvSpPr>
        <p:spPr bwMode="gray">
          <a:xfrm>
            <a:off x="3924300" y="5157788"/>
            <a:ext cx="1368425" cy="1368425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90" name="Freeform 18"/>
          <p:cNvSpPr>
            <a:spLocks/>
          </p:cNvSpPr>
          <p:nvPr/>
        </p:nvSpPr>
        <p:spPr bwMode="gray">
          <a:xfrm>
            <a:off x="5292725" y="6092825"/>
            <a:ext cx="215900" cy="215900"/>
          </a:xfrm>
          <a:custGeom>
            <a:avLst/>
            <a:gdLst/>
            <a:ahLst/>
            <a:cxnLst>
              <a:cxn ang="0">
                <a:pos x="264" y="20"/>
              </a:cxn>
              <a:cxn ang="0">
                <a:pos x="286" y="52"/>
              </a:cxn>
              <a:cxn ang="0">
                <a:pos x="242" y="68"/>
              </a:cxn>
              <a:cxn ang="0">
                <a:pos x="202" y="72"/>
              </a:cxn>
              <a:cxn ang="0">
                <a:pos x="194" y="102"/>
              </a:cxn>
              <a:cxn ang="0">
                <a:pos x="140" y="114"/>
              </a:cxn>
              <a:cxn ang="0">
                <a:pos x="116" y="136"/>
              </a:cxn>
              <a:cxn ang="0">
                <a:pos x="84" y="164"/>
              </a:cxn>
              <a:cxn ang="0">
                <a:pos x="76" y="182"/>
              </a:cxn>
              <a:cxn ang="0">
                <a:pos x="60" y="224"/>
              </a:cxn>
              <a:cxn ang="0">
                <a:pos x="42" y="272"/>
              </a:cxn>
              <a:cxn ang="0">
                <a:pos x="24" y="296"/>
              </a:cxn>
              <a:cxn ang="0">
                <a:pos x="12" y="330"/>
              </a:cxn>
              <a:cxn ang="0">
                <a:pos x="16" y="352"/>
              </a:cxn>
              <a:cxn ang="0">
                <a:pos x="6" y="396"/>
              </a:cxn>
              <a:cxn ang="0">
                <a:pos x="30" y="420"/>
              </a:cxn>
              <a:cxn ang="0">
                <a:pos x="22" y="448"/>
              </a:cxn>
              <a:cxn ang="0">
                <a:pos x="38" y="472"/>
              </a:cxn>
              <a:cxn ang="0">
                <a:pos x="64" y="500"/>
              </a:cxn>
              <a:cxn ang="0">
                <a:pos x="76" y="546"/>
              </a:cxn>
              <a:cxn ang="0">
                <a:pos x="126" y="572"/>
              </a:cxn>
              <a:cxn ang="0">
                <a:pos x="130" y="602"/>
              </a:cxn>
              <a:cxn ang="0">
                <a:pos x="170" y="614"/>
              </a:cxn>
              <a:cxn ang="0">
                <a:pos x="188" y="636"/>
              </a:cxn>
              <a:cxn ang="0">
                <a:pos x="212" y="644"/>
              </a:cxn>
              <a:cxn ang="0">
                <a:pos x="238" y="662"/>
              </a:cxn>
              <a:cxn ang="0">
                <a:pos x="280" y="668"/>
              </a:cxn>
              <a:cxn ang="0">
                <a:pos x="300" y="676"/>
              </a:cxn>
              <a:cxn ang="0">
                <a:pos x="330" y="688"/>
              </a:cxn>
              <a:cxn ang="0">
                <a:pos x="350" y="694"/>
              </a:cxn>
              <a:cxn ang="0">
                <a:pos x="392" y="718"/>
              </a:cxn>
              <a:cxn ang="0">
                <a:pos x="398" y="686"/>
              </a:cxn>
              <a:cxn ang="0">
                <a:pos x="428" y="688"/>
              </a:cxn>
              <a:cxn ang="0">
                <a:pos x="504" y="660"/>
              </a:cxn>
              <a:cxn ang="0">
                <a:pos x="534" y="656"/>
              </a:cxn>
              <a:cxn ang="0">
                <a:pos x="550" y="644"/>
              </a:cxn>
              <a:cxn ang="0">
                <a:pos x="570" y="612"/>
              </a:cxn>
              <a:cxn ang="0">
                <a:pos x="612" y="586"/>
              </a:cxn>
              <a:cxn ang="0">
                <a:pos x="630" y="554"/>
              </a:cxn>
              <a:cxn ang="0">
                <a:pos x="656" y="520"/>
              </a:cxn>
              <a:cxn ang="0">
                <a:pos x="682" y="492"/>
              </a:cxn>
              <a:cxn ang="0">
                <a:pos x="692" y="466"/>
              </a:cxn>
              <a:cxn ang="0">
                <a:pos x="696" y="410"/>
              </a:cxn>
              <a:cxn ang="0">
                <a:pos x="734" y="352"/>
              </a:cxn>
              <a:cxn ang="0">
                <a:pos x="718" y="316"/>
              </a:cxn>
              <a:cxn ang="0">
                <a:pos x="710" y="292"/>
              </a:cxn>
              <a:cxn ang="0">
                <a:pos x="698" y="258"/>
              </a:cxn>
              <a:cxn ang="0">
                <a:pos x="678" y="212"/>
              </a:cxn>
              <a:cxn ang="0">
                <a:pos x="654" y="182"/>
              </a:cxn>
              <a:cxn ang="0">
                <a:pos x="632" y="154"/>
              </a:cxn>
              <a:cxn ang="0">
                <a:pos x="612" y="104"/>
              </a:cxn>
              <a:cxn ang="0">
                <a:pos x="592" y="108"/>
              </a:cxn>
              <a:cxn ang="0">
                <a:pos x="548" y="100"/>
              </a:cxn>
              <a:cxn ang="0">
                <a:pos x="508" y="22"/>
              </a:cxn>
              <a:cxn ang="0">
                <a:pos x="456" y="48"/>
              </a:cxn>
              <a:cxn ang="0">
                <a:pos x="430" y="46"/>
              </a:cxn>
              <a:cxn ang="0">
                <a:pos x="370" y="10"/>
              </a:cxn>
              <a:cxn ang="0">
                <a:pos x="348" y="10"/>
              </a:cxn>
              <a:cxn ang="0">
                <a:pos x="326" y="28"/>
              </a:cxn>
              <a:cxn ang="0">
                <a:pos x="294" y="42"/>
              </a:cxn>
              <a:cxn ang="0">
                <a:pos x="256" y="12"/>
              </a:cxn>
            </a:cxnLst>
            <a:rect l="0" t="0" r="r" b="b"/>
            <a:pathLst>
              <a:path w="742" h="718">
                <a:moveTo>
                  <a:pt x="256" y="12"/>
                </a:moveTo>
                <a:lnTo>
                  <a:pt x="252" y="8"/>
                </a:lnTo>
                <a:lnTo>
                  <a:pt x="252" y="6"/>
                </a:lnTo>
                <a:lnTo>
                  <a:pt x="250" y="6"/>
                </a:lnTo>
                <a:lnTo>
                  <a:pt x="252" y="8"/>
                </a:lnTo>
                <a:lnTo>
                  <a:pt x="254" y="10"/>
                </a:lnTo>
                <a:lnTo>
                  <a:pt x="256" y="12"/>
                </a:lnTo>
                <a:lnTo>
                  <a:pt x="260" y="16"/>
                </a:lnTo>
                <a:lnTo>
                  <a:pt x="264" y="20"/>
                </a:lnTo>
                <a:lnTo>
                  <a:pt x="268" y="24"/>
                </a:lnTo>
                <a:lnTo>
                  <a:pt x="270" y="28"/>
                </a:lnTo>
                <a:lnTo>
                  <a:pt x="274" y="32"/>
                </a:lnTo>
                <a:lnTo>
                  <a:pt x="278" y="34"/>
                </a:lnTo>
                <a:lnTo>
                  <a:pt x="280" y="36"/>
                </a:lnTo>
                <a:lnTo>
                  <a:pt x="280" y="38"/>
                </a:lnTo>
                <a:lnTo>
                  <a:pt x="282" y="38"/>
                </a:lnTo>
                <a:lnTo>
                  <a:pt x="288" y="48"/>
                </a:lnTo>
                <a:lnTo>
                  <a:pt x="286" y="52"/>
                </a:lnTo>
                <a:lnTo>
                  <a:pt x="278" y="56"/>
                </a:lnTo>
                <a:lnTo>
                  <a:pt x="268" y="58"/>
                </a:lnTo>
                <a:lnTo>
                  <a:pt x="256" y="58"/>
                </a:lnTo>
                <a:lnTo>
                  <a:pt x="246" y="56"/>
                </a:lnTo>
                <a:lnTo>
                  <a:pt x="238" y="54"/>
                </a:lnTo>
                <a:lnTo>
                  <a:pt x="242" y="58"/>
                </a:lnTo>
                <a:lnTo>
                  <a:pt x="246" y="62"/>
                </a:lnTo>
                <a:lnTo>
                  <a:pt x="244" y="64"/>
                </a:lnTo>
                <a:lnTo>
                  <a:pt x="242" y="68"/>
                </a:lnTo>
                <a:lnTo>
                  <a:pt x="238" y="70"/>
                </a:lnTo>
                <a:lnTo>
                  <a:pt x="232" y="72"/>
                </a:lnTo>
                <a:lnTo>
                  <a:pt x="228" y="72"/>
                </a:lnTo>
                <a:lnTo>
                  <a:pt x="222" y="70"/>
                </a:lnTo>
                <a:lnTo>
                  <a:pt x="216" y="68"/>
                </a:lnTo>
                <a:lnTo>
                  <a:pt x="212" y="64"/>
                </a:lnTo>
                <a:lnTo>
                  <a:pt x="206" y="64"/>
                </a:lnTo>
                <a:lnTo>
                  <a:pt x="204" y="68"/>
                </a:lnTo>
                <a:lnTo>
                  <a:pt x="202" y="72"/>
                </a:lnTo>
                <a:lnTo>
                  <a:pt x="200" y="76"/>
                </a:lnTo>
                <a:lnTo>
                  <a:pt x="196" y="78"/>
                </a:lnTo>
                <a:lnTo>
                  <a:pt x="190" y="80"/>
                </a:lnTo>
                <a:lnTo>
                  <a:pt x="196" y="82"/>
                </a:lnTo>
                <a:lnTo>
                  <a:pt x="198" y="86"/>
                </a:lnTo>
                <a:lnTo>
                  <a:pt x="200" y="90"/>
                </a:lnTo>
                <a:lnTo>
                  <a:pt x="200" y="94"/>
                </a:lnTo>
                <a:lnTo>
                  <a:pt x="198" y="98"/>
                </a:lnTo>
                <a:lnTo>
                  <a:pt x="194" y="102"/>
                </a:lnTo>
                <a:lnTo>
                  <a:pt x="186" y="102"/>
                </a:lnTo>
                <a:lnTo>
                  <a:pt x="172" y="100"/>
                </a:lnTo>
                <a:lnTo>
                  <a:pt x="162" y="100"/>
                </a:lnTo>
                <a:lnTo>
                  <a:pt x="164" y="102"/>
                </a:lnTo>
                <a:lnTo>
                  <a:pt x="166" y="106"/>
                </a:lnTo>
                <a:lnTo>
                  <a:pt x="168" y="110"/>
                </a:lnTo>
                <a:lnTo>
                  <a:pt x="154" y="110"/>
                </a:lnTo>
                <a:lnTo>
                  <a:pt x="140" y="110"/>
                </a:lnTo>
                <a:lnTo>
                  <a:pt x="140" y="114"/>
                </a:lnTo>
                <a:lnTo>
                  <a:pt x="142" y="116"/>
                </a:lnTo>
                <a:lnTo>
                  <a:pt x="136" y="118"/>
                </a:lnTo>
                <a:lnTo>
                  <a:pt x="130" y="118"/>
                </a:lnTo>
                <a:lnTo>
                  <a:pt x="124" y="118"/>
                </a:lnTo>
                <a:lnTo>
                  <a:pt x="126" y="122"/>
                </a:lnTo>
                <a:lnTo>
                  <a:pt x="126" y="126"/>
                </a:lnTo>
                <a:lnTo>
                  <a:pt x="126" y="130"/>
                </a:lnTo>
                <a:lnTo>
                  <a:pt x="128" y="134"/>
                </a:lnTo>
                <a:lnTo>
                  <a:pt x="116" y="136"/>
                </a:lnTo>
                <a:lnTo>
                  <a:pt x="106" y="140"/>
                </a:lnTo>
                <a:lnTo>
                  <a:pt x="96" y="144"/>
                </a:lnTo>
                <a:lnTo>
                  <a:pt x="82" y="142"/>
                </a:lnTo>
                <a:lnTo>
                  <a:pt x="88" y="146"/>
                </a:lnTo>
                <a:lnTo>
                  <a:pt x="92" y="148"/>
                </a:lnTo>
                <a:lnTo>
                  <a:pt x="92" y="152"/>
                </a:lnTo>
                <a:lnTo>
                  <a:pt x="92" y="156"/>
                </a:lnTo>
                <a:lnTo>
                  <a:pt x="88" y="160"/>
                </a:lnTo>
                <a:lnTo>
                  <a:pt x="84" y="164"/>
                </a:lnTo>
                <a:lnTo>
                  <a:pt x="78" y="166"/>
                </a:lnTo>
                <a:lnTo>
                  <a:pt x="74" y="168"/>
                </a:lnTo>
                <a:lnTo>
                  <a:pt x="68" y="170"/>
                </a:lnTo>
                <a:lnTo>
                  <a:pt x="62" y="172"/>
                </a:lnTo>
                <a:lnTo>
                  <a:pt x="58" y="172"/>
                </a:lnTo>
                <a:lnTo>
                  <a:pt x="64" y="174"/>
                </a:lnTo>
                <a:lnTo>
                  <a:pt x="68" y="176"/>
                </a:lnTo>
                <a:lnTo>
                  <a:pt x="72" y="180"/>
                </a:lnTo>
                <a:lnTo>
                  <a:pt x="76" y="182"/>
                </a:lnTo>
                <a:lnTo>
                  <a:pt x="78" y="184"/>
                </a:lnTo>
                <a:lnTo>
                  <a:pt x="78" y="190"/>
                </a:lnTo>
                <a:lnTo>
                  <a:pt x="78" y="194"/>
                </a:lnTo>
                <a:lnTo>
                  <a:pt x="76" y="202"/>
                </a:lnTo>
                <a:lnTo>
                  <a:pt x="70" y="204"/>
                </a:lnTo>
                <a:lnTo>
                  <a:pt x="62" y="204"/>
                </a:lnTo>
                <a:lnTo>
                  <a:pt x="54" y="204"/>
                </a:lnTo>
                <a:lnTo>
                  <a:pt x="60" y="214"/>
                </a:lnTo>
                <a:lnTo>
                  <a:pt x="60" y="224"/>
                </a:lnTo>
                <a:lnTo>
                  <a:pt x="56" y="236"/>
                </a:lnTo>
                <a:lnTo>
                  <a:pt x="56" y="248"/>
                </a:lnTo>
                <a:lnTo>
                  <a:pt x="46" y="248"/>
                </a:lnTo>
                <a:lnTo>
                  <a:pt x="34" y="248"/>
                </a:lnTo>
                <a:lnTo>
                  <a:pt x="38" y="250"/>
                </a:lnTo>
                <a:lnTo>
                  <a:pt x="42" y="254"/>
                </a:lnTo>
                <a:lnTo>
                  <a:pt x="44" y="260"/>
                </a:lnTo>
                <a:lnTo>
                  <a:pt x="44" y="268"/>
                </a:lnTo>
                <a:lnTo>
                  <a:pt x="42" y="272"/>
                </a:lnTo>
                <a:lnTo>
                  <a:pt x="38" y="276"/>
                </a:lnTo>
                <a:lnTo>
                  <a:pt x="34" y="278"/>
                </a:lnTo>
                <a:lnTo>
                  <a:pt x="28" y="280"/>
                </a:lnTo>
                <a:lnTo>
                  <a:pt x="24" y="280"/>
                </a:lnTo>
                <a:lnTo>
                  <a:pt x="18" y="282"/>
                </a:lnTo>
                <a:lnTo>
                  <a:pt x="24" y="284"/>
                </a:lnTo>
                <a:lnTo>
                  <a:pt x="26" y="288"/>
                </a:lnTo>
                <a:lnTo>
                  <a:pt x="26" y="292"/>
                </a:lnTo>
                <a:lnTo>
                  <a:pt x="24" y="296"/>
                </a:lnTo>
                <a:lnTo>
                  <a:pt x="18" y="300"/>
                </a:lnTo>
                <a:lnTo>
                  <a:pt x="28" y="302"/>
                </a:lnTo>
                <a:lnTo>
                  <a:pt x="38" y="306"/>
                </a:lnTo>
                <a:lnTo>
                  <a:pt x="38" y="312"/>
                </a:lnTo>
                <a:lnTo>
                  <a:pt x="34" y="316"/>
                </a:lnTo>
                <a:lnTo>
                  <a:pt x="28" y="320"/>
                </a:lnTo>
                <a:lnTo>
                  <a:pt x="24" y="322"/>
                </a:lnTo>
                <a:lnTo>
                  <a:pt x="18" y="326"/>
                </a:lnTo>
                <a:lnTo>
                  <a:pt x="12" y="330"/>
                </a:lnTo>
                <a:lnTo>
                  <a:pt x="8" y="334"/>
                </a:lnTo>
                <a:lnTo>
                  <a:pt x="12" y="336"/>
                </a:lnTo>
                <a:lnTo>
                  <a:pt x="18" y="338"/>
                </a:lnTo>
                <a:lnTo>
                  <a:pt x="22" y="338"/>
                </a:lnTo>
                <a:lnTo>
                  <a:pt x="20" y="342"/>
                </a:lnTo>
                <a:lnTo>
                  <a:pt x="18" y="344"/>
                </a:lnTo>
                <a:lnTo>
                  <a:pt x="14" y="348"/>
                </a:lnTo>
                <a:lnTo>
                  <a:pt x="12" y="350"/>
                </a:lnTo>
                <a:lnTo>
                  <a:pt x="16" y="352"/>
                </a:lnTo>
                <a:lnTo>
                  <a:pt x="22" y="354"/>
                </a:lnTo>
                <a:lnTo>
                  <a:pt x="26" y="356"/>
                </a:lnTo>
                <a:lnTo>
                  <a:pt x="24" y="358"/>
                </a:lnTo>
                <a:lnTo>
                  <a:pt x="22" y="362"/>
                </a:lnTo>
                <a:lnTo>
                  <a:pt x="32" y="364"/>
                </a:lnTo>
                <a:lnTo>
                  <a:pt x="44" y="368"/>
                </a:lnTo>
                <a:lnTo>
                  <a:pt x="22" y="382"/>
                </a:lnTo>
                <a:lnTo>
                  <a:pt x="0" y="394"/>
                </a:lnTo>
                <a:lnTo>
                  <a:pt x="6" y="396"/>
                </a:lnTo>
                <a:lnTo>
                  <a:pt x="14" y="398"/>
                </a:lnTo>
                <a:lnTo>
                  <a:pt x="20" y="402"/>
                </a:lnTo>
                <a:lnTo>
                  <a:pt x="24" y="406"/>
                </a:lnTo>
                <a:lnTo>
                  <a:pt x="22" y="408"/>
                </a:lnTo>
                <a:lnTo>
                  <a:pt x="20" y="410"/>
                </a:lnTo>
                <a:lnTo>
                  <a:pt x="16" y="412"/>
                </a:lnTo>
                <a:lnTo>
                  <a:pt x="22" y="414"/>
                </a:lnTo>
                <a:lnTo>
                  <a:pt x="28" y="416"/>
                </a:lnTo>
                <a:lnTo>
                  <a:pt x="30" y="420"/>
                </a:lnTo>
                <a:lnTo>
                  <a:pt x="32" y="424"/>
                </a:lnTo>
                <a:lnTo>
                  <a:pt x="32" y="428"/>
                </a:lnTo>
                <a:lnTo>
                  <a:pt x="28" y="434"/>
                </a:lnTo>
                <a:lnTo>
                  <a:pt x="32" y="434"/>
                </a:lnTo>
                <a:lnTo>
                  <a:pt x="34" y="434"/>
                </a:lnTo>
                <a:lnTo>
                  <a:pt x="34" y="440"/>
                </a:lnTo>
                <a:lnTo>
                  <a:pt x="30" y="442"/>
                </a:lnTo>
                <a:lnTo>
                  <a:pt x="26" y="446"/>
                </a:lnTo>
                <a:lnTo>
                  <a:pt x="22" y="448"/>
                </a:lnTo>
                <a:lnTo>
                  <a:pt x="20" y="452"/>
                </a:lnTo>
                <a:lnTo>
                  <a:pt x="16" y="456"/>
                </a:lnTo>
                <a:lnTo>
                  <a:pt x="22" y="454"/>
                </a:lnTo>
                <a:lnTo>
                  <a:pt x="28" y="456"/>
                </a:lnTo>
                <a:lnTo>
                  <a:pt x="34" y="458"/>
                </a:lnTo>
                <a:lnTo>
                  <a:pt x="40" y="460"/>
                </a:lnTo>
                <a:lnTo>
                  <a:pt x="44" y="464"/>
                </a:lnTo>
                <a:lnTo>
                  <a:pt x="40" y="468"/>
                </a:lnTo>
                <a:lnTo>
                  <a:pt x="38" y="472"/>
                </a:lnTo>
                <a:lnTo>
                  <a:pt x="34" y="476"/>
                </a:lnTo>
                <a:lnTo>
                  <a:pt x="40" y="478"/>
                </a:lnTo>
                <a:lnTo>
                  <a:pt x="44" y="482"/>
                </a:lnTo>
                <a:lnTo>
                  <a:pt x="48" y="486"/>
                </a:lnTo>
                <a:lnTo>
                  <a:pt x="48" y="490"/>
                </a:lnTo>
                <a:lnTo>
                  <a:pt x="48" y="496"/>
                </a:lnTo>
                <a:lnTo>
                  <a:pt x="54" y="496"/>
                </a:lnTo>
                <a:lnTo>
                  <a:pt x="60" y="498"/>
                </a:lnTo>
                <a:lnTo>
                  <a:pt x="64" y="500"/>
                </a:lnTo>
                <a:lnTo>
                  <a:pt x="66" y="504"/>
                </a:lnTo>
                <a:lnTo>
                  <a:pt x="66" y="508"/>
                </a:lnTo>
                <a:lnTo>
                  <a:pt x="66" y="514"/>
                </a:lnTo>
                <a:lnTo>
                  <a:pt x="62" y="520"/>
                </a:lnTo>
                <a:lnTo>
                  <a:pt x="68" y="524"/>
                </a:lnTo>
                <a:lnTo>
                  <a:pt x="72" y="528"/>
                </a:lnTo>
                <a:lnTo>
                  <a:pt x="74" y="534"/>
                </a:lnTo>
                <a:lnTo>
                  <a:pt x="76" y="540"/>
                </a:lnTo>
                <a:lnTo>
                  <a:pt x="76" y="546"/>
                </a:lnTo>
                <a:lnTo>
                  <a:pt x="96" y="546"/>
                </a:lnTo>
                <a:lnTo>
                  <a:pt x="118" y="544"/>
                </a:lnTo>
                <a:lnTo>
                  <a:pt x="114" y="552"/>
                </a:lnTo>
                <a:lnTo>
                  <a:pt x="112" y="558"/>
                </a:lnTo>
                <a:lnTo>
                  <a:pt x="110" y="566"/>
                </a:lnTo>
                <a:lnTo>
                  <a:pt x="108" y="572"/>
                </a:lnTo>
                <a:lnTo>
                  <a:pt x="114" y="572"/>
                </a:lnTo>
                <a:lnTo>
                  <a:pt x="120" y="572"/>
                </a:lnTo>
                <a:lnTo>
                  <a:pt x="126" y="572"/>
                </a:lnTo>
                <a:lnTo>
                  <a:pt x="122" y="578"/>
                </a:lnTo>
                <a:lnTo>
                  <a:pt x="118" y="584"/>
                </a:lnTo>
                <a:lnTo>
                  <a:pt x="116" y="592"/>
                </a:lnTo>
                <a:lnTo>
                  <a:pt x="122" y="592"/>
                </a:lnTo>
                <a:lnTo>
                  <a:pt x="128" y="592"/>
                </a:lnTo>
                <a:lnTo>
                  <a:pt x="136" y="592"/>
                </a:lnTo>
                <a:lnTo>
                  <a:pt x="134" y="594"/>
                </a:lnTo>
                <a:lnTo>
                  <a:pt x="132" y="598"/>
                </a:lnTo>
                <a:lnTo>
                  <a:pt x="130" y="602"/>
                </a:lnTo>
                <a:lnTo>
                  <a:pt x="128" y="604"/>
                </a:lnTo>
                <a:lnTo>
                  <a:pt x="144" y="606"/>
                </a:lnTo>
                <a:lnTo>
                  <a:pt x="156" y="610"/>
                </a:lnTo>
                <a:lnTo>
                  <a:pt x="164" y="622"/>
                </a:lnTo>
                <a:lnTo>
                  <a:pt x="162" y="620"/>
                </a:lnTo>
                <a:lnTo>
                  <a:pt x="160" y="618"/>
                </a:lnTo>
                <a:lnTo>
                  <a:pt x="164" y="614"/>
                </a:lnTo>
                <a:lnTo>
                  <a:pt x="168" y="614"/>
                </a:lnTo>
                <a:lnTo>
                  <a:pt x="170" y="614"/>
                </a:lnTo>
                <a:lnTo>
                  <a:pt x="172" y="614"/>
                </a:lnTo>
                <a:lnTo>
                  <a:pt x="174" y="618"/>
                </a:lnTo>
                <a:lnTo>
                  <a:pt x="174" y="620"/>
                </a:lnTo>
                <a:lnTo>
                  <a:pt x="176" y="624"/>
                </a:lnTo>
                <a:lnTo>
                  <a:pt x="178" y="628"/>
                </a:lnTo>
                <a:lnTo>
                  <a:pt x="178" y="630"/>
                </a:lnTo>
                <a:lnTo>
                  <a:pt x="180" y="632"/>
                </a:lnTo>
                <a:lnTo>
                  <a:pt x="184" y="634"/>
                </a:lnTo>
                <a:lnTo>
                  <a:pt x="188" y="636"/>
                </a:lnTo>
                <a:lnTo>
                  <a:pt x="190" y="636"/>
                </a:lnTo>
                <a:lnTo>
                  <a:pt x="194" y="638"/>
                </a:lnTo>
                <a:lnTo>
                  <a:pt x="198" y="638"/>
                </a:lnTo>
                <a:lnTo>
                  <a:pt x="200" y="640"/>
                </a:lnTo>
                <a:lnTo>
                  <a:pt x="202" y="644"/>
                </a:lnTo>
                <a:lnTo>
                  <a:pt x="204" y="648"/>
                </a:lnTo>
                <a:lnTo>
                  <a:pt x="206" y="646"/>
                </a:lnTo>
                <a:lnTo>
                  <a:pt x="210" y="646"/>
                </a:lnTo>
                <a:lnTo>
                  <a:pt x="212" y="644"/>
                </a:lnTo>
                <a:lnTo>
                  <a:pt x="216" y="648"/>
                </a:lnTo>
                <a:lnTo>
                  <a:pt x="220" y="654"/>
                </a:lnTo>
                <a:lnTo>
                  <a:pt x="222" y="658"/>
                </a:lnTo>
                <a:lnTo>
                  <a:pt x="224" y="654"/>
                </a:lnTo>
                <a:lnTo>
                  <a:pt x="228" y="650"/>
                </a:lnTo>
                <a:lnTo>
                  <a:pt x="232" y="652"/>
                </a:lnTo>
                <a:lnTo>
                  <a:pt x="234" y="654"/>
                </a:lnTo>
                <a:lnTo>
                  <a:pt x="238" y="656"/>
                </a:lnTo>
                <a:lnTo>
                  <a:pt x="238" y="662"/>
                </a:lnTo>
                <a:lnTo>
                  <a:pt x="240" y="666"/>
                </a:lnTo>
                <a:lnTo>
                  <a:pt x="252" y="662"/>
                </a:lnTo>
                <a:lnTo>
                  <a:pt x="262" y="666"/>
                </a:lnTo>
                <a:lnTo>
                  <a:pt x="270" y="674"/>
                </a:lnTo>
                <a:lnTo>
                  <a:pt x="276" y="686"/>
                </a:lnTo>
                <a:lnTo>
                  <a:pt x="274" y="678"/>
                </a:lnTo>
                <a:lnTo>
                  <a:pt x="276" y="674"/>
                </a:lnTo>
                <a:lnTo>
                  <a:pt x="278" y="670"/>
                </a:lnTo>
                <a:lnTo>
                  <a:pt x="280" y="668"/>
                </a:lnTo>
                <a:lnTo>
                  <a:pt x="284" y="666"/>
                </a:lnTo>
                <a:lnTo>
                  <a:pt x="288" y="668"/>
                </a:lnTo>
                <a:lnTo>
                  <a:pt x="292" y="672"/>
                </a:lnTo>
                <a:lnTo>
                  <a:pt x="296" y="678"/>
                </a:lnTo>
                <a:lnTo>
                  <a:pt x="294" y="674"/>
                </a:lnTo>
                <a:lnTo>
                  <a:pt x="294" y="674"/>
                </a:lnTo>
                <a:lnTo>
                  <a:pt x="296" y="674"/>
                </a:lnTo>
                <a:lnTo>
                  <a:pt x="298" y="674"/>
                </a:lnTo>
                <a:lnTo>
                  <a:pt x="300" y="676"/>
                </a:lnTo>
                <a:lnTo>
                  <a:pt x="302" y="680"/>
                </a:lnTo>
                <a:lnTo>
                  <a:pt x="304" y="682"/>
                </a:lnTo>
                <a:lnTo>
                  <a:pt x="304" y="686"/>
                </a:lnTo>
                <a:lnTo>
                  <a:pt x="310" y="682"/>
                </a:lnTo>
                <a:lnTo>
                  <a:pt x="318" y="680"/>
                </a:lnTo>
                <a:lnTo>
                  <a:pt x="324" y="678"/>
                </a:lnTo>
                <a:lnTo>
                  <a:pt x="326" y="682"/>
                </a:lnTo>
                <a:lnTo>
                  <a:pt x="328" y="684"/>
                </a:lnTo>
                <a:lnTo>
                  <a:pt x="330" y="688"/>
                </a:lnTo>
                <a:lnTo>
                  <a:pt x="330" y="692"/>
                </a:lnTo>
                <a:lnTo>
                  <a:pt x="332" y="686"/>
                </a:lnTo>
                <a:lnTo>
                  <a:pt x="332" y="684"/>
                </a:lnTo>
                <a:lnTo>
                  <a:pt x="334" y="682"/>
                </a:lnTo>
                <a:lnTo>
                  <a:pt x="338" y="684"/>
                </a:lnTo>
                <a:lnTo>
                  <a:pt x="340" y="684"/>
                </a:lnTo>
                <a:lnTo>
                  <a:pt x="344" y="688"/>
                </a:lnTo>
                <a:lnTo>
                  <a:pt x="346" y="690"/>
                </a:lnTo>
                <a:lnTo>
                  <a:pt x="350" y="694"/>
                </a:lnTo>
                <a:lnTo>
                  <a:pt x="352" y="698"/>
                </a:lnTo>
                <a:lnTo>
                  <a:pt x="356" y="702"/>
                </a:lnTo>
                <a:lnTo>
                  <a:pt x="358" y="706"/>
                </a:lnTo>
                <a:lnTo>
                  <a:pt x="360" y="708"/>
                </a:lnTo>
                <a:lnTo>
                  <a:pt x="364" y="700"/>
                </a:lnTo>
                <a:lnTo>
                  <a:pt x="370" y="700"/>
                </a:lnTo>
                <a:lnTo>
                  <a:pt x="378" y="704"/>
                </a:lnTo>
                <a:lnTo>
                  <a:pt x="386" y="712"/>
                </a:lnTo>
                <a:lnTo>
                  <a:pt x="392" y="718"/>
                </a:lnTo>
                <a:lnTo>
                  <a:pt x="386" y="714"/>
                </a:lnTo>
                <a:lnTo>
                  <a:pt x="384" y="710"/>
                </a:lnTo>
                <a:lnTo>
                  <a:pt x="382" y="706"/>
                </a:lnTo>
                <a:lnTo>
                  <a:pt x="382" y="702"/>
                </a:lnTo>
                <a:lnTo>
                  <a:pt x="384" y="696"/>
                </a:lnTo>
                <a:lnTo>
                  <a:pt x="386" y="692"/>
                </a:lnTo>
                <a:lnTo>
                  <a:pt x="390" y="690"/>
                </a:lnTo>
                <a:lnTo>
                  <a:pt x="394" y="686"/>
                </a:lnTo>
                <a:lnTo>
                  <a:pt x="398" y="686"/>
                </a:lnTo>
                <a:lnTo>
                  <a:pt x="404" y="688"/>
                </a:lnTo>
                <a:lnTo>
                  <a:pt x="408" y="690"/>
                </a:lnTo>
                <a:lnTo>
                  <a:pt x="412" y="696"/>
                </a:lnTo>
                <a:lnTo>
                  <a:pt x="414" y="692"/>
                </a:lnTo>
                <a:lnTo>
                  <a:pt x="414" y="690"/>
                </a:lnTo>
                <a:lnTo>
                  <a:pt x="418" y="688"/>
                </a:lnTo>
                <a:lnTo>
                  <a:pt x="420" y="686"/>
                </a:lnTo>
                <a:lnTo>
                  <a:pt x="424" y="686"/>
                </a:lnTo>
                <a:lnTo>
                  <a:pt x="428" y="688"/>
                </a:lnTo>
                <a:lnTo>
                  <a:pt x="432" y="690"/>
                </a:lnTo>
                <a:lnTo>
                  <a:pt x="434" y="694"/>
                </a:lnTo>
                <a:lnTo>
                  <a:pt x="438" y="682"/>
                </a:lnTo>
                <a:lnTo>
                  <a:pt x="450" y="676"/>
                </a:lnTo>
                <a:lnTo>
                  <a:pt x="462" y="674"/>
                </a:lnTo>
                <a:lnTo>
                  <a:pt x="472" y="680"/>
                </a:lnTo>
                <a:lnTo>
                  <a:pt x="482" y="672"/>
                </a:lnTo>
                <a:lnTo>
                  <a:pt x="494" y="666"/>
                </a:lnTo>
                <a:lnTo>
                  <a:pt x="504" y="660"/>
                </a:lnTo>
                <a:lnTo>
                  <a:pt x="506" y="658"/>
                </a:lnTo>
                <a:lnTo>
                  <a:pt x="508" y="656"/>
                </a:lnTo>
                <a:lnTo>
                  <a:pt x="508" y="654"/>
                </a:lnTo>
                <a:lnTo>
                  <a:pt x="510" y="654"/>
                </a:lnTo>
                <a:lnTo>
                  <a:pt x="514" y="652"/>
                </a:lnTo>
                <a:lnTo>
                  <a:pt x="520" y="652"/>
                </a:lnTo>
                <a:lnTo>
                  <a:pt x="524" y="652"/>
                </a:lnTo>
                <a:lnTo>
                  <a:pt x="528" y="654"/>
                </a:lnTo>
                <a:lnTo>
                  <a:pt x="534" y="656"/>
                </a:lnTo>
                <a:lnTo>
                  <a:pt x="540" y="658"/>
                </a:lnTo>
                <a:lnTo>
                  <a:pt x="538" y="654"/>
                </a:lnTo>
                <a:lnTo>
                  <a:pt x="538" y="652"/>
                </a:lnTo>
                <a:lnTo>
                  <a:pt x="538" y="648"/>
                </a:lnTo>
                <a:lnTo>
                  <a:pt x="550" y="648"/>
                </a:lnTo>
                <a:lnTo>
                  <a:pt x="562" y="650"/>
                </a:lnTo>
                <a:lnTo>
                  <a:pt x="558" y="648"/>
                </a:lnTo>
                <a:lnTo>
                  <a:pt x="552" y="646"/>
                </a:lnTo>
                <a:lnTo>
                  <a:pt x="550" y="644"/>
                </a:lnTo>
                <a:lnTo>
                  <a:pt x="546" y="640"/>
                </a:lnTo>
                <a:lnTo>
                  <a:pt x="544" y="634"/>
                </a:lnTo>
                <a:lnTo>
                  <a:pt x="544" y="628"/>
                </a:lnTo>
                <a:lnTo>
                  <a:pt x="546" y="622"/>
                </a:lnTo>
                <a:lnTo>
                  <a:pt x="548" y="616"/>
                </a:lnTo>
                <a:lnTo>
                  <a:pt x="552" y="614"/>
                </a:lnTo>
                <a:lnTo>
                  <a:pt x="558" y="612"/>
                </a:lnTo>
                <a:lnTo>
                  <a:pt x="564" y="612"/>
                </a:lnTo>
                <a:lnTo>
                  <a:pt x="570" y="612"/>
                </a:lnTo>
                <a:lnTo>
                  <a:pt x="576" y="612"/>
                </a:lnTo>
                <a:lnTo>
                  <a:pt x="572" y="608"/>
                </a:lnTo>
                <a:lnTo>
                  <a:pt x="572" y="606"/>
                </a:lnTo>
                <a:lnTo>
                  <a:pt x="570" y="602"/>
                </a:lnTo>
                <a:lnTo>
                  <a:pt x="570" y="598"/>
                </a:lnTo>
                <a:lnTo>
                  <a:pt x="584" y="600"/>
                </a:lnTo>
                <a:lnTo>
                  <a:pt x="592" y="598"/>
                </a:lnTo>
                <a:lnTo>
                  <a:pt x="600" y="594"/>
                </a:lnTo>
                <a:lnTo>
                  <a:pt x="612" y="586"/>
                </a:lnTo>
                <a:lnTo>
                  <a:pt x="614" y="582"/>
                </a:lnTo>
                <a:lnTo>
                  <a:pt x="620" y="580"/>
                </a:lnTo>
                <a:lnTo>
                  <a:pt x="624" y="580"/>
                </a:lnTo>
                <a:lnTo>
                  <a:pt x="626" y="576"/>
                </a:lnTo>
                <a:lnTo>
                  <a:pt x="628" y="572"/>
                </a:lnTo>
                <a:lnTo>
                  <a:pt x="628" y="568"/>
                </a:lnTo>
                <a:lnTo>
                  <a:pt x="628" y="562"/>
                </a:lnTo>
                <a:lnTo>
                  <a:pt x="628" y="558"/>
                </a:lnTo>
                <a:lnTo>
                  <a:pt x="630" y="554"/>
                </a:lnTo>
                <a:lnTo>
                  <a:pt x="626" y="552"/>
                </a:lnTo>
                <a:lnTo>
                  <a:pt x="622" y="548"/>
                </a:lnTo>
                <a:lnTo>
                  <a:pt x="620" y="548"/>
                </a:lnTo>
                <a:lnTo>
                  <a:pt x="630" y="536"/>
                </a:lnTo>
                <a:lnTo>
                  <a:pt x="642" y="532"/>
                </a:lnTo>
                <a:lnTo>
                  <a:pt x="656" y="534"/>
                </a:lnTo>
                <a:lnTo>
                  <a:pt x="656" y="530"/>
                </a:lnTo>
                <a:lnTo>
                  <a:pt x="656" y="524"/>
                </a:lnTo>
                <a:lnTo>
                  <a:pt x="656" y="520"/>
                </a:lnTo>
                <a:lnTo>
                  <a:pt x="658" y="516"/>
                </a:lnTo>
                <a:lnTo>
                  <a:pt x="658" y="512"/>
                </a:lnTo>
                <a:lnTo>
                  <a:pt x="662" y="510"/>
                </a:lnTo>
                <a:lnTo>
                  <a:pt x="666" y="508"/>
                </a:lnTo>
                <a:lnTo>
                  <a:pt x="672" y="508"/>
                </a:lnTo>
                <a:lnTo>
                  <a:pt x="674" y="502"/>
                </a:lnTo>
                <a:lnTo>
                  <a:pt x="676" y="498"/>
                </a:lnTo>
                <a:lnTo>
                  <a:pt x="678" y="494"/>
                </a:lnTo>
                <a:lnTo>
                  <a:pt x="682" y="492"/>
                </a:lnTo>
                <a:lnTo>
                  <a:pt x="684" y="490"/>
                </a:lnTo>
                <a:lnTo>
                  <a:pt x="688" y="490"/>
                </a:lnTo>
                <a:lnTo>
                  <a:pt x="692" y="488"/>
                </a:lnTo>
                <a:lnTo>
                  <a:pt x="696" y="484"/>
                </a:lnTo>
                <a:lnTo>
                  <a:pt x="698" y="482"/>
                </a:lnTo>
                <a:lnTo>
                  <a:pt x="694" y="478"/>
                </a:lnTo>
                <a:lnTo>
                  <a:pt x="690" y="476"/>
                </a:lnTo>
                <a:lnTo>
                  <a:pt x="688" y="472"/>
                </a:lnTo>
                <a:lnTo>
                  <a:pt x="692" y="466"/>
                </a:lnTo>
                <a:lnTo>
                  <a:pt x="700" y="462"/>
                </a:lnTo>
                <a:lnTo>
                  <a:pt x="708" y="458"/>
                </a:lnTo>
                <a:lnTo>
                  <a:pt x="714" y="452"/>
                </a:lnTo>
                <a:lnTo>
                  <a:pt x="704" y="446"/>
                </a:lnTo>
                <a:lnTo>
                  <a:pt x="700" y="436"/>
                </a:lnTo>
                <a:lnTo>
                  <a:pt x="700" y="424"/>
                </a:lnTo>
                <a:lnTo>
                  <a:pt x="708" y="414"/>
                </a:lnTo>
                <a:lnTo>
                  <a:pt x="702" y="412"/>
                </a:lnTo>
                <a:lnTo>
                  <a:pt x="696" y="410"/>
                </a:lnTo>
                <a:lnTo>
                  <a:pt x="692" y="408"/>
                </a:lnTo>
                <a:lnTo>
                  <a:pt x="706" y="402"/>
                </a:lnTo>
                <a:lnTo>
                  <a:pt x="712" y="398"/>
                </a:lnTo>
                <a:lnTo>
                  <a:pt x="714" y="392"/>
                </a:lnTo>
                <a:lnTo>
                  <a:pt x="716" y="382"/>
                </a:lnTo>
                <a:lnTo>
                  <a:pt x="718" y="370"/>
                </a:lnTo>
                <a:lnTo>
                  <a:pt x="724" y="362"/>
                </a:lnTo>
                <a:lnTo>
                  <a:pt x="728" y="356"/>
                </a:lnTo>
                <a:lnTo>
                  <a:pt x="734" y="352"/>
                </a:lnTo>
                <a:lnTo>
                  <a:pt x="736" y="348"/>
                </a:lnTo>
                <a:lnTo>
                  <a:pt x="736" y="342"/>
                </a:lnTo>
                <a:lnTo>
                  <a:pt x="732" y="332"/>
                </a:lnTo>
                <a:lnTo>
                  <a:pt x="736" y="330"/>
                </a:lnTo>
                <a:lnTo>
                  <a:pt x="742" y="328"/>
                </a:lnTo>
                <a:lnTo>
                  <a:pt x="736" y="326"/>
                </a:lnTo>
                <a:lnTo>
                  <a:pt x="730" y="322"/>
                </a:lnTo>
                <a:lnTo>
                  <a:pt x="722" y="320"/>
                </a:lnTo>
                <a:lnTo>
                  <a:pt x="718" y="316"/>
                </a:lnTo>
                <a:lnTo>
                  <a:pt x="714" y="312"/>
                </a:lnTo>
                <a:lnTo>
                  <a:pt x="710" y="306"/>
                </a:lnTo>
                <a:lnTo>
                  <a:pt x="716" y="306"/>
                </a:lnTo>
                <a:lnTo>
                  <a:pt x="720" y="302"/>
                </a:lnTo>
                <a:lnTo>
                  <a:pt x="726" y="302"/>
                </a:lnTo>
                <a:lnTo>
                  <a:pt x="722" y="298"/>
                </a:lnTo>
                <a:lnTo>
                  <a:pt x="718" y="296"/>
                </a:lnTo>
                <a:lnTo>
                  <a:pt x="714" y="294"/>
                </a:lnTo>
                <a:lnTo>
                  <a:pt x="710" y="292"/>
                </a:lnTo>
                <a:lnTo>
                  <a:pt x="706" y="290"/>
                </a:lnTo>
                <a:lnTo>
                  <a:pt x="702" y="286"/>
                </a:lnTo>
                <a:lnTo>
                  <a:pt x="706" y="284"/>
                </a:lnTo>
                <a:lnTo>
                  <a:pt x="708" y="282"/>
                </a:lnTo>
                <a:lnTo>
                  <a:pt x="708" y="276"/>
                </a:lnTo>
                <a:lnTo>
                  <a:pt x="704" y="272"/>
                </a:lnTo>
                <a:lnTo>
                  <a:pt x="700" y="268"/>
                </a:lnTo>
                <a:lnTo>
                  <a:pt x="694" y="268"/>
                </a:lnTo>
                <a:lnTo>
                  <a:pt x="698" y="258"/>
                </a:lnTo>
                <a:lnTo>
                  <a:pt x="704" y="248"/>
                </a:lnTo>
                <a:lnTo>
                  <a:pt x="710" y="238"/>
                </a:lnTo>
                <a:lnTo>
                  <a:pt x="700" y="250"/>
                </a:lnTo>
                <a:lnTo>
                  <a:pt x="694" y="252"/>
                </a:lnTo>
                <a:lnTo>
                  <a:pt x="690" y="250"/>
                </a:lnTo>
                <a:lnTo>
                  <a:pt x="682" y="244"/>
                </a:lnTo>
                <a:lnTo>
                  <a:pt x="672" y="234"/>
                </a:lnTo>
                <a:lnTo>
                  <a:pt x="680" y="222"/>
                </a:lnTo>
                <a:lnTo>
                  <a:pt x="678" y="212"/>
                </a:lnTo>
                <a:lnTo>
                  <a:pt x="672" y="206"/>
                </a:lnTo>
                <a:lnTo>
                  <a:pt x="662" y="202"/>
                </a:lnTo>
                <a:lnTo>
                  <a:pt x="650" y="202"/>
                </a:lnTo>
                <a:lnTo>
                  <a:pt x="654" y="198"/>
                </a:lnTo>
                <a:lnTo>
                  <a:pt x="658" y="196"/>
                </a:lnTo>
                <a:lnTo>
                  <a:pt x="662" y="192"/>
                </a:lnTo>
                <a:lnTo>
                  <a:pt x="664" y="188"/>
                </a:lnTo>
                <a:lnTo>
                  <a:pt x="660" y="184"/>
                </a:lnTo>
                <a:lnTo>
                  <a:pt x="654" y="182"/>
                </a:lnTo>
                <a:lnTo>
                  <a:pt x="650" y="180"/>
                </a:lnTo>
                <a:lnTo>
                  <a:pt x="648" y="184"/>
                </a:lnTo>
                <a:lnTo>
                  <a:pt x="646" y="190"/>
                </a:lnTo>
                <a:lnTo>
                  <a:pt x="644" y="192"/>
                </a:lnTo>
                <a:lnTo>
                  <a:pt x="640" y="196"/>
                </a:lnTo>
                <a:lnTo>
                  <a:pt x="640" y="184"/>
                </a:lnTo>
                <a:lnTo>
                  <a:pt x="640" y="172"/>
                </a:lnTo>
                <a:lnTo>
                  <a:pt x="638" y="162"/>
                </a:lnTo>
                <a:lnTo>
                  <a:pt x="632" y="154"/>
                </a:lnTo>
                <a:lnTo>
                  <a:pt x="622" y="152"/>
                </a:lnTo>
                <a:lnTo>
                  <a:pt x="622" y="146"/>
                </a:lnTo>
                <a:lnTo>
                  <a:pt x="622" y="140"/>
                </a:lnTo>
                <a:lnTo>
                  <a:pt x="622" y="134"/>
                </a:lnTo>
                <a:lnTo>
                  <a:pt x="622" y="128"/>
                </a:lnTo>
                <a:lnTo>
                  <a:pt x="618" y="110"/>
                </a:lnTo>
                <a:lnTo>
                  <a:pt x="614" y="94"/>
                </a:lnTo>
                <a:lnTo>
                  <a:pt x="612" y="98"/>
                </a:lnTo>
                <a:lnTo>
                  <a:pt x="612" y="104"/>
                </a:lnTo>
                <a:lnTo>
                  <a:pt x="610" y="108"/>
                </a:lnTo>
                <a:lnTo>
                  <a:pt x="608" y="114"/>
                </a:lnTo>
                <a:lnTo>
                  <a:pt x="606" y="118"/>
                </a:lnTo>
                <a:lnTo>
                  <a:pt x="602" y="120"/>
                </a:lnTo>
                <a:lnTo>
                  <a:pt x="598" y="122"/>
                </a:lnTo>
                <a:lnTo>
                  <a:pt x="592" y="122"/>
                </a:lnTo>
                <a:lnTo>
                  <a:pt x="592" y="118"/>
                </a:lnTo>
                <a:lnTo>
                  <a:pt x="592" y="114"/>
                </a:lnTo>
                <a:lnTo>
                  <a:pt x="592" y="108"/>
                </a:lnTo>
                <a:lnTo>
                  <a:pt x="590" y="112"/>
                </a:lnTo>
                <a:lnTo>
                  <a:pt x="586" y="114"/>
                </a:lnTo>
                <a:lnTo>
                  <a:pt x="582" y="116"/>
                </a:lnTo>
                <a:lnTo>
                  <a:pt x="574" y="100"/>
                </a:lnTo>
                <a:lnTo>
                  <a:pt x="568" y="80"/>
                </a:lnTo>
                <a:lnTo>
                  <a:pt x="564" y="90"/>
                </a:lnTo>
                <a:lnTo>
                  <a:pt x="558" y="96"/>
                </a:lnTo>
                <a:lnTo>
                  <a:pt x="552" y="104"/>
                </a:lnTo>
                <a:lnTo>
                  <a:pt x="548" y="100"/>
                </a:lnTo>
                <a:lnTo>
                  <a:pt x="544" y="94"/>
                </a:lnTo>
                <a:lnTo>
                  <a:pt x="542" y="90"/>
                </a:lnTo>
                <a:lnTo>
                  <a:pt x="540" y="82"/>
                </a:lnTo>
                <a:lnTo>
                  <a:pt x="540" y="76"/>
                </a:lnTo>
                <a:lnTo>
                  <a:pt x="536" y="80"/>
                </a:lnTo>
                <a:lnTo>
                  <a:pt x="534" y="82"/>
                </a:lnTo>
                <a:lnTo>
                  <a:pt x="530" y="84"/>
                </a:lnTo>
                <a:lnTo>
                  <a:pt x="520" y="52"/>
                </a:lnTo>
                <a:lnTo>
                  <a:pt x="508" y="22"/>
                </a:lnTo>
                <a:lnTo>
                  <a:pt x="504" y="30"/>
                </a:lnTo>
                <a:lnTo>
                  <a:pt x="498" y="40"/>
                </a:lnTo>
                <a:lnTo>
                  <a:pt x="490" y="48"/>
                </a:lnTo>
                <a:lnTo>
                  <a:pt x="482" y="52"/>
                </a:lnTo>
                <a:lnTo>
                  <a:pt x="472" y="50"/>
                </a:lnTo>
                <a:lnTo>
                  <a:pt x="468" y="52"/>
                </a:lnTo>
                <a:lnTo>
                  <a:pt x="464" y="54"/>
                </a:lnTo>
                <a:lnTo>
                  <a:pt x="460" y="58"/>
                </a:lnTo>
                <a:lnTo>
                  <a:pt x="456" y="48"/>
                </a:lnTo>
                <a:lnTo>
                  <a:pt x="450" y="38"/>
                </a:lnTo>
                <a:lnTo>
                  <a:pt x="448" y="30"/>
                </a:lnTo>
                <a:lnTo>
                  <a:pt x="444" y="28"/>
                </a:lnTo>
                <a:lnTo>
                  <a:pt x="440" y="28"/>
                </a:lnTo>
                <a:lnTo>
                  <a:pt x="440" y="36"/>
                </a:lnTo>
                <a:lnTo>
                  <a:pt x="438" y="40"/>
                </a:lnTo>
                <a:lnTo>
                  <a:pt x="436" y="44"/>
                </a:lnTo>
                <a:lnTo>
                  <a:pt x="432" y="46"/>
                </a:lnTo>
                <a:lnTo>
                  <a:pt x="430" y="46"/>
                </a:lnTo>
                <a:lnTo>
                  <a:pt x="424" y="44"/>
                </a:lnTo>
                <a:lnTo>
                  <a:pt x="420" y="40"/>
                </a:lnTo>
                <a:lnTo>
                  <a:pt x="416" y="34"/>
                </a:lnTo>
                <a:lnTo>
                  <a:pt x="412" y="38"/>
                </a:lnTo>
                <a:lnTo>
                  <a:pt x="408" y="40"/>
                </a:lnTo>
                <a:lnTo>
                  <a:pt x="404" y="44"/>
                </a:lnTo>
                <a:lnTo>
                  <a:pt x="386" y="22"/>
                </a:lnTo>
                <a:lnTo>
                  <a:pt x="368" y="0"/>
                </a:lnTo>
                <a:lnTo>
                  <a:pt x="370" y="10"/>
                </a:lnTo>
                <a:lnTo>
                  <a:pt x="372" y="18"/>
                </a:lnTo>
                <a:lnTo>
                  <a:pt x="372" y="28"/>
                </a:lnTo>
                <a:lnTo>
                  <a:pt x="364" y="26"/>
                </a:lnTo>
                <a:lnTo>
                  <a:pt x="360" y="22"/>
                </a:lnTo>
                <a:lnTo>
                  <a:pt x="354" y="16"/>
                </a:lnTo>
                <a:lnTo>
                  <a:pt x="352" y="10"/>
                </a:lnTo>
                <a:lnTo>
                  <a:pt x="350" y="2"/>
                </a:lnTo>
                <a:lnTo>
                  <a:pt x="350" y="6"/>
                </a:lnTo>
                <a:lnTo>
                  <a:pt x="348" y="10"/>
                </a:lnTo>
                <a:lnTo>
                  <a:pt x="348" y="14"/>
                </a:lnTo>
                <a:lnTo>
                  <a:pt x="346" y="20"/>
                </a:lnTo>
                <a:lnTo>
                  <a:pt x="344" y="24"/>
                </a:lnTo>
                <a:lnTo>
                  <a:pt x="342" y="28"/>
                </a:lnTo>
                <a:lnTo>
                  <a:pt x="340" y="32"/>
                </a:lnTo>
                <a:lnTo>
                  <a:pt x="338" y="34"/>
                </a:lnTo>
                <a:lnTo>
                  <a:pt x="334" y="34"/>
                </a:lnTo>
                <a:lnTo>
                  <a:pt x="330" y="32"/>
                </a:lnTo>
                <a:lnTo>
                  <a:pt x="326" y="28"/>
                </a:lnTo>
                <a:lnTo>
                  <a:pt x="326" y="32"/>
                </a:lnTo>
                <a:lnTo>
                  <a:pt x="328" y="38"/>
                </a:lnTo>
                <a:lnTo>
                  <a:pt x="324" y="36"/>
                </a:lnTo>
                <a:lnTo>
                  <a:pt x="320" y="34"/>
                </a:lnTo>
                <a:lnTo>
                  <a:pt x="316" y="32"/>
                </a:lnTo>
                <a:lnTo>
                  <a:pt x="314" y="36"/>
                </a:lnTo>
                <a:lnTo>
                  <a:pt x="314" y="40"/>
                </a:lnTo>
                <a:lnTo>
                  <a:pt x="312" y="44"/>
                </a:lnTo>
                <a:lnTo>
                  <a:pt x="294" y="42"/>
                </a:lnTo>
                <a:lnTo>
                  <a:pt x="278" y="32"/>
                </a:lnTo>
                <a:lnTo>
                  <a:pt x="264" y="18"/>
                </a:lnTo>
                <a:lnTo>
                  <a:pt x="250" y="4"/>
                </a:lnTo>
                <a:lnTo>
                  <a:pt x="260" y="6"/>
                </a:lnTo>
                <a:lnTo>
                  <a:pt x="266" y="14"/>
                </a:lnTo>
                <a:lnTo>
                  <a:pt x="270" y="24"/>
                </a:lnTo>
                <a:lnTo>
                  <a:pt x="274" y="34"/>
                </a:lnTo>
                <a:lnTo>
                  <a:pt x="282" y="40"/>
                </a:lnTo>
                <a:lnTo>
                  <a:pt x="256" y="12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62025" y="2209800"/>
            <a:ext cx="72390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047750" y="4029075"/>
            <a:ext cx="7086600" cy="4667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2"/>
                </a:solidFill>
                <a:latin typeface="Verdana" pitchFamily="34" charset="0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4038600" y="5638800"/>
            <a:ext cx="132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400" b="1">
                <a:solidFill>
                  <a:schemeClr val="bg1"/>
                </a:solidFill>
                <a:latin typeface="Verdana" pitchFamily="34" charset="0"/>
                <a:ea typeface="宋体" charset="-122"/>
              </a:rPr>
              <a:t>LOGO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076450" cy="6324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76950" cy="6324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391400" cy="563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72200" y="6537325"/>
            <a:ext cx="28194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537325"/>
            <a:ext cx="2286000" cy="32067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 sz="2800" b="1">
                <a:latin typeface="Verdana" pitchFamily="34" charset="0"/>
                <a:ea typeface="宋体" charset="-122"/>
              </a:rPr>
              <a:t>LOGO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066800" y="0"/>
            <a:ext cx="8077200" cy="6858000"/>
            <a:chOff x="672" y="0"/>
            <a:chExt cx="5088" cy="4320"/>
          </a:xfrm>
        </p:grpSpPr>
        <p:sp>
          <p:nvSpPr>
            <p:cNvPr id="3092" name="Oval 20"/>
            <p:cNvSpPr>
              <a:spLocks noChangeArrowheads="1"/>
            </p:cNvSpPr>
            <p:nvPr/>
          </p:nvSpPr>
          <p:spPr bwMode="ltGray">
            <a:xfrm>
              <a:off x="672" y="4"/>
              <a:ext cx="4628" cy="431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ltGray">
            <a:xfrm>
              <a:off x="3056" y="0"/>
              <a:ext cx="2704" cy="431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089" name="Oval 17" descr="32115"/>
          <p:cNvSpPr>
            <a:spLocks noChangeArrowheads="1"/>
          </p:cNvSpPr>
          <p:nvPr/>
        </p:nvSpPr>
        <p:spPr bwMode="ltGray">
          <a:xfrm>
            <a:off x="1476375" y="1916113"/>
            <a:ext cx="4391025" cy="4433887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524000" y="914400"/>
            <a:ext cx="7315200" cy="1295400"/>
          </a:xfrm>
        </p:spPr>
        <p:txBody>
          <a:bodyPr/>
          <a:lstStyle>
            <a:lvl1pPr>
              <a:defRPr sz="4000" u="sng"/>
            </a:lvl1pPr>
          </a:lstStyle>
          <a:p>
            <a:r>
              <a:rPr lang="en-US" altLang="zh-CN" smtClean="0"/>
              <a:t>Click to edit Master title style</a:t>
            </a:r>
            <a:endParaRPr lang="en-US" altLang="zh-CN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fld id="{C32B510A-1A74-4350-BCD7-AB1389FD61A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1600" b="1">
                <a:ea typeface="宋体" charset="-122"/>
              </a:rPr>
              <a:t>Company</a:t>
            </a:r>
          </a:p>
          <a:p>
            <a:r>
              <a:rPr lang="en-US" altLang="zh-CN" sz="2400" b="1">
                <a:solidFill>
                  <a:schemeClr val="tx2"/>
                </a:solidFill>
                <a:ea typeface="宋体" charset="-122"/>
              </a:rPr>
              <a:t>LOGO</a:t>
            </a:r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ltGray">
          <a:xfrm>
            <a:off x="5186363" y="6132513"/>
            <a:ext cx="428625" cy="385762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5562600" y="6172200"/>
            <a:ext cx="3581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/>
            </a:lvl1pPr>
          </a:lstStyle>
          <a:p>
            <a:r>
              <a:rPr lang="en-US" altLang="zh-CN" smtClean="0"/>
              <a:t>Click to edit Master subtitle style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 animBg="1"/>
      <p:bldP spid="309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23825"/>
            <a:ext cx="2095500" cy="620077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23825"/>
            <a:ext cx="6134100" cy="620077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3825"/>
            <a:ext cx="7162800" cy="8382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en-US" altLang="zh-CN" smtClean="0"/>
              <a:t>Click icon to add table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/>
          <p:cNvSpPr>
            <a:spLocks/>
          </p:cNvSpPr>
          <p:nvPr/>
        </p:nvSpPr>
        <p:spPr bwMode="gray">
          <a:xfrm>
            <a:off x="0" y="4149725"/>
            <a:ext cx="9544050" cy="2708275"/>
          </a:xfrm>
          <a:custGeom>
            <a:avLst/>
            <a:gdLst/>
            <a:ahLst/>
            <a:cxnLst>
              <a:cxn ang="0">
                <a:pos x="5760" y="0"/>
              </a:cxn>
              <a:cxn ang="0">
                <a:pos x="4332" y="1484"/>
              </a:cxn>
              <a:cxn ang="0">
                <a:pos x="0" y="1493"/>
              </a:cxn>
              <a:cxn ang="0">
                <a:pos x="1" y="1706"/>
              </a:cxn>
              <a:cxn ang="0">
                <a:pos x="5760" y="1671"/>
              </a:cxn>
            </a:cxnLst>
            <a:rect l="0" t="0" r="r" b="b"/>
            <a:pathLst>
              <a:path w="6012" h="1706">
                <a:moveTo>
                  <a:pt x="5760" y="0"/>
                </a:moveTo>
                <a:cubicBezTo>
                  <a:pt x="5736" y="43"/>
                  <a:pt x="6012" y="1484"/>
                  <a:pt x="4332" y="1484"/>
                </a:cubicBezTo>
                <a:lnTo>
                  <a:pt x="0" y="1493"/>
                </a:lnTo>
                <a:lnTo>
                  <a:pt x="1" y="1706"/>
                </a:lnTo>
                <a:lnTo>
                  <a:pt x="5760" y="1671"/>
                </a:lnTo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38039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0" name="Freeform 16"/>
          <p:cNvSpPr>
            <a:spLocks/>
          </p:cNvSpPr>
          <p:nvPr/>
        </p:nvSpPr>
        <p:spPr bwMode="gray">
          <a:xfrm>
            <a:off x="0" y="5791200"/>
            <a:ext cx="9144000" cy="1093788"/>
          </a:xfrm>
          <a:custGeom>
            <a:avLst/>
            <a:gdLst/>
            <a:ahLst/>
            <a:cxnLst>
              <a:cxn ang="0">
                <a:pos x="5754" y="0"/>
              </a:cxn>
              <a:cxn ang="0">
                <a:pos x="4722" y="486"/>
              </a:cxn>
              <a:cxn ang="0">
                <a:pos x="0" y="489"/>
              </a:cxn>
              <a:cxn ang="0">
                <a:pos x="1" y="689"/>
              </a:cxn>
              <a:cxn ang="0">
                <a:pos x="5760" y="657"/>
              </a:cxn>
            </a:cxnLst>
            <a:rect l="0" t="0" r="r" b="b"/>
            <a:pathLst>
              <a:path w="5760" h="689">
                <a:moveTo>
                  <a:pt x="5754" y="0"/>
                </a:moveTo>
                <a:cubicBezTo>
                  <a:pt x="5730" y="0"/>
                  <a:pt x="5640" y="474"/>
                  <a:pt x="4722" y="486"/>
                </a:cubicBezTo>
                <a:lnTo>
                  <a:pt x="0" y="489"/>
                </a:lnTo>
                <a:lnTo>
                  <a:pt x="1" y="689"/>
                </a:lnTo>
                <a:lnTo>
                  <a:pt x="5760" y="657"/>
                </a:ln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1" name="Freeform 17"/>
          <p:cNvSpPr>
            <a:spLocks/>
          </p:cNvSpPr>
          <p:nvPr/>
        </p:nvSpPr>
        <p:spPr bwMode="gray">
          <a:xfrm>
            <a:off x="0" y="584200"/>
            <a:ext cx="9144000" cy="1260475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0" y="776"/>
              </a:cxn>
              <a:cxn ang="0">
                <a:pos x="1600" y="88"/>
              </a:cxn>
              <a:cxn ang="0">
                <a:pos x="5760" y="88"/>
              </a:cxn>
              <a:cxn ang="0">
                <a:pos x="5760" y="0"/>
              </a:cxn>
              <a:cxn ang="0">
                <a:pos x="752" y="0"/>
              </a:cxn>
            </a:cxnLst>
            <a:rect l="0" t="0" r="r" b="b"/>
            <a:pathLst>
              <a:path w="5760" h="794">
                <a:moveTo>
                  <a:pt x="0" y="96"/>
                </a:moveTo>
                <a:lnTo>
                  <a:pt x="0" y="776"/>
                </a:lnTo>
                <a:cubicBezTo>
                  <a:pt x="32" y="794"/>
                  <a:pt x="336" y="56"/>
                  <a:pt x="1600" y="88"/>
                </a:cubicBezTo>
                <a:lnTo>
                  <a:pt x="5760" y="88"/>
                </a:lnTo>
                <a:lnTo>
                  <a:pt x="5760" y="0"/>
                </a:lnTo>
                <a:lnTo>
                  <a:pt x="75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15294"/>
                  <a:invGamma/>
                </a:schemeClr>
              </a:gs>
            </a:gsLst>
            <a:lin ang="5400000" scaled="1"/>
          </a:grad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2" name="Freeform 18" descr="hangul_p"/>
          <p:cNvSpPr>
            <a:spLocks/>
          </p:cNvSpPr>
          <p:nvPr/>
        </p:nvSpPr>
        <p:spPr bwMode="gray">
          <a:xfrm>
            <a:off x="0" y="0"/>
            <a:ext cx="9144000" cy="116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0"/>
              </a:cxn>
              <a:cxn ang="0">
                <a:pos x="1456" y="344"/>
              </a:cxn>
              <a:cxn ang="0">
                <a:pos x="5760" y="342"/>
              </a:cxn>
              <a:cxn ang="0">
                <a:pos x="5760" y="0"/>
              </a:cxn>
              <a:cxn ang="0">
                <a:pos x="0" y="0"/>
              </a:cxn>
            </a:cxnLst>
            <a:rect l="0" t="0" r="r" b="b"/>
            <a:pathLst>
              <a:path w="5760" h="680">
                <a:moveTo>
                  <a:pt x="0" y="0"/>
                </a:moveTo>
                <a:lnTo>
                  <a:pt x="0" y="680"/>
                </a:lnTo>
                <a:cubicBezTo>
                  <a:pt x="240" y="520"/>
                  <a:pt x="472" y="312"/>
                  <a:pt x="1456" y="344"/>
                </a:cubicBezTo>
                <a:lnTo>
                  <a:pt x="5760" y="342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latin typeface="+mj-lt"/>
                <a:ea typeface="宋体" charset="-122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37325"/>
            <a:ext cx="2819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81400" y="6537325"/>
            <a:ext cx="2286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0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  <a:ea typeface="宋体" charset="-122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white">
          <a:xfrm>
            <a:off x="3733800" y="0"/>
            <a:ext cx="5410200" cy="68580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2" name="Oval 18"/>
          <p:cNvSpPr>
            <a:spLocks noChangeArrowheads="1"/>
          </p:cNvSpPr>
          <p:nvPr/>
        </p:nvSpPr>
        <p:spPr bwMode="white">
          <a:xfrm>
            <a:off x="292100" y="0"/>
            <a:ext cx="6858000" cy="6870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宋体" charset="-122"/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宋体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宋体" charset="-122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9112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1045" name="Oval 21" descr="32115"/>
          <p:cNvSpPr>
            <a:spLocks noChangeArrowheads="1"/>
          </p:cNvSpPr>
          <p:nvPr/>
        </p:nvSpPr>
        <p:spPr bwMode="gray">
          <a:xfrm>
            <a:off x="7524750" y="298450"/>
            <a:ext cx="1227138" cy="1225550"/>
          </a:xfrm>
          <a:prstGeom prst="ellipse">
            <a:avLst/>
          </a:prstGeom>
          <a:blipFill dpi="0" rotWithShape="0">
            <a:blip r:embed="rId14" cstate="print"/>
            <a:srcRect/>
            <a:stretch>
              <a:fillRect/>
            </a:stretch>
          </a:blip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04800" y="123825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animBg="1"/>
      <p:bldP spid="1044" grpId="0" animBg="1"/>
      <p:bldP spid="1045" grpId="0" animBg="1"/>
    </p:bld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oleObject" Target="../embeddings/oleObject37.bin"/><Relationship Id="rId4" Type="http://schemas.openxmlformats.org/officeDocument/2006/relationships/oleObject" Target="../embeddings/oleObject36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49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9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ECG Signal processing (2)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ECE, UA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and 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C. </a:t>
            </a:r>
            <a:r>
              <a:rPr lang="en-US" altLang="zh-CN" dirty="0" smtClean="0"/>
              <a:t>Rule-Based System on a Mobile Phone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92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and 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C. </a:t>
            </a:r>
            <a:r>
              <a:rPr lang="en-US" altLang="zh-CN" dirty="0" smtClean="0"/>
              <a:t>Rule-Based System on a Mobile Phone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209800"/>
            <a:ext cx="301646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990600" y="4648200"/>
          <a:ext cx="6620933" cy="1295400"/>
        </p:xfrm>
        <a:graphic>
          <a:graphicData uri="http://schemas.openxmlformats.org/presentationml/2006/ole">
            <p:oleObj spid="_x0000_s6150" name="Equation" r:id="rId4" imgW="2336760" imgH="457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&amp;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altLang="zh-CN" dirty="0" smtClean="0"/>
              <a:t>Implementation</a:t>
            </a:r>
          </a:p>
          <a:p>
            <a:pPr marL="514350" indent="-514350"/>
            <a:endParaRPr lang="en-US" altLang="zh-CN" dirty="0" smtClean="0"/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 smtClean="0"/>
              <a:t>programmed with J2EE using the </a:t>
            </a:r>
            <a:r>
              <a:rPr lang="en-US" altLang="zh-CN" dirty="0" err="1" smtClean="0"/>
              <a:t>Weka</a:t>
            </a:r>
            <a:r>
              <a:rPr lang="en-US" altLang="zh-CN" dirty="0" smtClean="0"/>
              <a:t> library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 smtClean="0"/>
              <a:t>Use </a:t>
            </a:r>
            <a:r>
              <a:rPr lang="en-US" altLang="zh-CN" dirty="0" err="1" smtClean="0"/>
              <a:t>NetBeans</a:t>
            </a:r>
            <a:r>
              <a:rPr lang="en-US" altLang="zh-CN" dirty="0" smtClean="0"/>
              <a:t> Interface to develop a system on mobile phone as Nokia E55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 smtClean="0"/>
              <a:t>Java Wireless Messaging API</a:t>
            </a:r>
          </a:p>
          <a:p>
            <a:pPr marL="914400" lvl="1" indent="-514350">
              <a:buFont typeface="+mj-ea"/>
              <a:buAutoNum type="circleNumDbPlain"/>
            </a:pPr>
            <a:r>
              <a:rPr lang="en-US" altLang="zh-CN" dirty="0" smtClean="0"/>
              <a:t>Java Bluetooth API </a:t>
            </a:r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4267200"/>
            <a:ext cx="14415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&amp;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altLang="zh-CN" dirty="0" smtClean="0"/>
              <a:t>Results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7456" y="1752600"/>
            <a:ext cx="591114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Implementation &amp;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023225" cy="5235575"/>
          </a:xfrm>
        </p:spPr>
        <p:txBody>
          <a:bodyPr/>
          <a:lstStyle/>
          <a:p>
            <a:pPr marL="514350" indent="-514350"/>
            <a:r>
              <a:rPr lang="en-US" altLang="zh-CN" dirty="0" smtClean="0"/>
              <a:t>Results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7304" y="3343275"/>
            <a:ext cx="7469859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652" y="13716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altLang="zh-CN" dirty="0" smtClean="0"/>
              <a:t>Faster diagnosis is absolutely crucial for patient’s survival </a:t>
            </a:r>
          </a:p>
          <a:p>
            <a:pPr marL="514350" indent="-514350"/>
            <a:endParaRPr lang="en-US" altLang="zh-CN" dirty="0" smtClean="0"/>
          </a:p>
          <a:p>
            <a:pPr marL="514350" indent="-514350"/>
            <a:r>
              <a:rPr lang="en-US" altLang="zh-CN" dirty="0" smtClean="0"/>
              <a:t>CVD detection mechanism directly from compressed ECG </a:t>
            </a:r>
          </a:p>
          <a:p>
            <a:pPr marL="514350" indent="-514350"/>
            <a:endParaRPr lang="en-US" altLang="zh-CN" dirty="0" smtClean="0"/>
          </a:p>
          <a:p>
            <a:pPr marL="514350" indent="-514350"/>
            <a:r>
              <a:rPr lang="en-US" altLang="zh-CN" dirty="0" smtClean="0"/>
              <a:t>Using data mining techniques CFS,EM</a:t>
            </a:r>
          </a:p>
          <a:p>
            <a:pPr marL="514350" indent="-514350"/>
            <a:endParaRPr lang="en-US" altLang="zh-CN" dirty="0" smtClean="0"/>
          </a:p>
          <a:p>
            <a:pPr marL="514350" indent="-514350"/>
            <a:r>
              <a:rPr lang="en-US" altLang="zh-CN" dirty="0" smtClean="0"/>
              <a:t>A rule-based system was implemented on mobile platform 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(2)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err="1" smtClean="0"/>
              <a:t>Multiscale</a:t>
            </a:r>
            <a:r>
              <a:rPr lang="en-US" altLang="zh-CN" b="1" dirty="0" smtClean="0"/>
              <a:t> Recurrence </a:t>
            </a:r>
            <a:r>
              <a:rPr lang="en-US" altLang="zh-CN" b="1" dirty="0" err="1" smtClean="0"/>
              <a:t>Quantiﬁcation</a:t>
            </a:r>
            <a:r>
              <a:rPr lang="en-US" altLang="zh-CN" b="1" dirty="0" smtClean="0"/>
              <a:t> Analysis of Spatial Cardiac </a:t>
            </a:r>
            <a:r>
              <a:rPr lang="en-US" altLang="zh-CN" b="1" dirty="0" err="1" smtClean="0"/>
              <a:t>Vectorcardiogram</a:t>
            </a:r>
            <a:r>
              <a:rPr lang="en-US" altLang="zh-CN" b="1" dirty="0" smtClean="0"/>
              <a:t> Signals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en-US" altLang="zh-CN" sz="2400" dirty="0" smtClean="0"/>
              <a:t>   IEEE TRANSACTIONS ON BIOMEDICAL ENGINEERING, VOL. 58, NO. 2, FEBRUARY 2011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Research Methods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Experimental Design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Results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Discussion and Conclusion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 (Myocardial Infarction) is one single leading cause of mortality in America.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The standard clinical method is an analysis the waveform pattern of ECG.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12-lead ECG(location) and 3-lead </a:t>
            </a:r>
            <a:r>
              <a:rPr lang="en-US" altLang="zh-CN" dirty="0" err="1" smtClean="0"/>
              <a:t>vectorcardiogram</a:t>
            </a:r>
            <a:r>
              <a:rPr lang="en-US" altLang="zh-CN" dirty="0" smtClean="0"/>
              <a:t> (VCG), are designed for a multidirectional view of the </a:t>
            </a:r>
            <a:r>
              <a:rPr lang="en-US" altLang="zh-CN" dirty="0" err="1" smtClean="0"/>
              <a:t>cardiacelectrical</a:t>
            </a:r>
            <a:r>
              <a:rPr lang="en-US" altLang="zh-CN" dirty="0" smtClean="0"/>
              <a:t> activity.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VCG </a:t>
            </a:r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signals monitor the cardiac electrical activity along three orthogonal X, Y , Z planes of the body, 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frontal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transverse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err="1" smtClean="0"/>
              <a:t>sagittal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200400"/>
            <a:ext cx="3267075" cy="338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i="0" dirty="0" smtClean="0"/>
              <a:t>ECG signal processing - Case [1]</a:t>
            </a:r>
            <a:endParaRPr lang="zh-CN" alt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Diagnosis of Cardiovascular Abnormalities From Compressed ECG: A Data Mining-Based Approach[1]</a:t>
            </a:r>
          </a:p>
          <a:p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4343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IEEE TRANSACTIONS ON INFORMATION TECHNOLOGY IN BIOMEDICINE, VOL. 15, NO. 1, JANUARY 2011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3-lead VCG surmounts loss in one lead ECG and the redundant in 12-lead ECG.</a:t>
            </a:r>
          </a:p>
          <a:p>
            <a:r>
              <a:rPr lang="en-US" altLang="zh-CN" dirty="0" smtClean="0"/>
              <a:t>Few of traditional automated MI diagnostic algorithms exceeding 90% in both </a:t>
            </a:r>
            <a:r>
              <a:rPr lang="en-US" altLang="zh-CN" dirty="0" err="1" smtClean="0"/>
              <a:t>speciﬁcity</a:t>
            </a:r>
            <a:r>
              <a:rPr lang="en-US" altLang="zh-CN" dirty="0" smtClean="0"/>
              <a:t> and sensitivity.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799" y="3581400"/>
            <a:ext cx="469111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dirty="0" err="1" smtClean="0"/>
              <a:t>multiscale</a:t>
            </a:r>
            <a:r>
              <a:rPr lang="en-US" altLang="zh-CN" dirty="0" smtClean="0"/>
              <a:t> RQA analysis of more intuitive three-lead VCG signals.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VCG loops between healthy control (HC) versus MI subjects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Explore hidden recurrence patterns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Develop a novel </a:t>
            </a:r>
            <a:r>
              <a:rPr lang="en-US" altLang="zh-CN" dirty="0" err="1" smtClean="0"/>
              <a:t>classiﬁcation</a:t>
            </a:r>
            <a:r>
              <a:rPr lang="en-US" altLang="zh-CN" dirty="0" smtClean="0"/>
              <a:t> methodology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28725"/>
            <a:ext cx="4365625" cy="492125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A. </a:t>
            </a:r>
            <a:r>
              <a:rPr lang="en-US" altLang="zh-CN" dirty="0" smtClean="0"/>
              <a:t>Wavelet Signal   Representation</a:t>
            </a:r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sz="2000" dirty="0" smtClean="0"/>
              <a:t>      </a:t>
            </a:r>
            <a:r>
              <a:rPr lang="en-US" altLang="zh-CN" sz="2000" dirty="0" err="1" smtClean="0"/>
              <a:t>Daubechies</a:t>
            </a:r>
            <a:r>
              <a:rPr lang="en-US" altLang="zh-CN" sz="2000" dirty="0" smtClean="0"/>
              <a:t> wavelets db4 is selected in this present investigation since its wavelet function has a very similar shape to the ECG signal pattern.</a:t>
            </a:r>
            <a:endParaRPr lang="zh-CN" alt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48570"/>
            <a:ext cx="2895600" cy="484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449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B. </a:t>
            </a:r>
            <a:r>
              <a:rPr lang="en-US" altLang="zh-CN" dirty="0" smtClean="0"/>
              <a:t>Recurrence </a:t>
            </a:r>
            <a:r>
              <a:rPr lang="en-US" altLang="zh-CN" dirty="0" err="1" smtClean="0"/>
              <a:t>Quantiﬁcation</a:t>
            </a:r>
            <a:r>
              <a:rPr lang="en-US" altLang="zh-CN" dirty="0" smtClean="0"/>
              <a:t> of  Cardiovascular Dynamics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6267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C. </a:t>
            </a:r>
            <a:r>
              <a:rPr lang="en-US" altLang="zh-CN" dirty="0" err="1" smtClean="0"/>
              <a:t>Multiscale</a:t>
            </a:r>
            <a:r>
              <a:rPr lang="en-US" altLang="zh-CN" dirty="0" smtClean="0"/>
              <a:t> RQA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324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228725"/>
            <a:ext cx="4038600" cy="492125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D. </a:t>
            </a:r>
            <a:r>
              <a:rPr lang="en-US" altLang="zh-CN" dirty="0" smtClean="0"/>
              <a:t>Feature Selection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To search the space of all feature subsets for the best predictive accuracy.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68351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Research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172075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E. </a:t>
            </a:r>
            <a:r>
              <a:rPr lang="en-US" altLang="zh-CN" dirty="0" err="1" smtClean="0"/>
              <a:t>Classiﬁcation</a:t>
            </a: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Linear </a:t>
            </a:r>
            <a:r>
              <a:rPr lang="en-US" altLang="zh-CN" dirty="0" err="1" smtClean="0"/>
              <a:t>discriminant</a:t>
            </a:r>
            <a:r>
              <a:rPr lang="en-US" altLang="zh-CN" dirty="0" smtClean="0"/>
              <a:t> analysis (LDA)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Quadratic </a:t>
            </a:r>
            <a:r>
              <a:rPr lang="en-US" altLang="zh-CN" dirty="0" err="1" smtClean="0"/>
              <a:t>discriminant</a:t>
            </a:r>
            <a:r>
              <a:rPr lang="en-US" altLang="zh-CN" dirty="0" smtClean="0"/>
              <a:t> analysis (QDA)</a:t>
            </a:r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endParaRPr lang="en-US" altLang="zh-CN" dirty="0" smtClean="0"/>
          </a:p>
          <a:p>
            <a:pPr marL="971550" lvl="1" indent="-514350">
              <a:buFont typeface="+mj-ea"/>
              <a:buAutoNum type="circleNumDbPlain"/>
            </a:pPr>
            <a:r>
              <a:rPr lang="en-US" altLang="zh-CN" dirty="0" smtClean="0"/>
              <a:t>K nearest neighbor (KNN) rule</a:t>
            </a:r>
          </a:p>
          <a:p>
            <a:pPr marL="571500" indent="-514350">
              <a:buNone/>
            </a:pPr>
            <a:r>
              <a:rPr lang="en-US" altLang="zh-CN" sz="2000" dirty="0" smtClean="0"/>
              <a:t>    </a:t>
            </a:r>
          </a:p>
          <a:p>
            <a:pPr marL="571500" indent="-514350">
              <a:buNone/>
            </a:pPr>
            <a:r>
              <a:rPr lang="en-US" altLang="zh-CN" sz="2000" dirty="0" smtClean="0"/>
              <a:t>     The present paper uses the Euclidean metric to measure “closeness” in the KNN </a:t>
            </a:r>
            <a:r>
              <a:rPr lang="en-US" altLang="zh-CN" sz="2000" dirty="0" err="1" smtClean="0"/>
              <a:t>classiﬁcation</a:t>
            </a:r>
            <a:r>
              <a:rPr lang="en-US" altLang="zh-CN" sz="2000" dirty="0" smtClean="0"/>
              <a:t> model</a:t>
            </a:r>
          </a:p>
          <a:p>
            <a:pPr marL="971550" lvl="1" indent="-514350">
              <a:buFont typeface="+mj-ea"/>
              <a:buAutoNum type="circleNumDbPlain"/>
            </a:pP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389786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023" y="3962400"/>
            <a:ext cx="61985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Experimental Design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altLang="zh-CN" dirty="0" smtClean="0"/>
              <a:t>Database </a:t>
            </a:r>
          </a:p>
          <a:p>
            <a:pPr marL="514350" indent="-514350">
              <a:buNone/>
            </a:pPr>
            <a:r>
              <a:rPr lang="en-US" altLang="zh-CN" dirty="0" smtClean="0"/>
              <a:t>                     </a:t>
            </a:r>
            <a:r>
              <a:rPr lang="en-US" altLang="zh-CN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PTB Database</a:t>
            </a:r>
          </a:p>
          <a:p>
            <a:pPr marL="514350" indent="-514350">
              <a:buNone/>
            </a:pPr>
            <a:r>
              <a:rPr lang="en-US" altLang="zh-CN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54 healthy </a:t>
            </a:r>
          </a:p>
          <a:p>
            <a:pPr marL="514350" indent="-514350" algn="ctr">
              <a:buNone/>
            </a:pPr>
            <a:r>
              <a:rPr lang="en-US" altLang="zh-CN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  368MI recordings</a:t>
            </a:r>
          </a:p>
          <a:p>
            <a:pPr marL="514350" indent="-514350">
              <a:buNone/>
            </a:pPr>
            <a:r>
              <a:rPr lang="en-US" altLang="zh-CN" i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                    148 patients</a:t>
            </a:r>
          </a:p>
          <a:p>
            <a:pPr marL="514350" indent="-514350">
              <a:buNone/>
            </a:pPr>
            <a:r>
              <a:rPr lang="en-US" altLang="zh-CN" dirty="0" smtClean="0">
                <a:solidFill>
                  <a:schemeClr val="accent5"/>
                </a:solidFill>
              </a:rPr>
              <a:t>B. </a:t>
            </a:r>
            <a:r>
              <a:rPr lang="en-US" altLang="zh-CN" dirty="0" smtClean="0"/>
              <a:t>Cross-Validation and Performance Evaluation</a:t>
            </a:r>
          </a:p>
          <a:p>
            <a:pPr marL="514350" indent="-514350">
              <a:buNone/>
            </a:pPr>
            <a:r>
              <a:rPr lang="en-US" altLang="zh-CN" dirty="0" smtClean="0"/>
              <a:t>          </a:t>
            </a:r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K-fold cross-validation </a:t>
            </a:r>
          </a:p>
          <a:p>
            <a:pPr marL="514350" indent="-514350">
              <a:buNone/>
            </a:pPr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         Random </a:t>
            </a:r>
            <a:r>
              <a:rPr lang="en-US" altLang="zh-CN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subsampling</a:t>
            </a:r>
            <a:r>
              <a:rPr lang="en-US" altLang="zh-CN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methods </a:t>
            </a:r>
            <a:endParaRPr lang="zh-CN" altLang="en-US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4191000" cy="434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170" y="1066800"/>
            <a:ext cx="693693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zh-CN"/>
              <a:t>Company  Logo</a:t>
            </a:r>
          </a:p>
        </p:txBody>
      </p:sp>
      <p:sp>
        <p:nvSpPr>
          <p:cNvPr id="59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altLang="zh-CN"/>
              <a:t>www.themegallery.com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Contents</a:t>
            </a:r>
            <a:endParaRPr lang="en-US" altLang="zh-CN">
              <a:solidFill>
                <a:schemeClr val="accent1"/>
              </a:solidFill>
              <a:ea typeface="宋体" charset="-122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2514600" y="1828800"/>
            <a:ext cx="3810000" cy="609600"/>
            <a:chOff x="1440" y="1296"/>
            <a:chExt cx="2400" cy="384"/>
          </a:xfrm>
        </p:grpSpPr>
        <p:grpSp>
          <p:nvGrpSpPr>
            <p:cNvPr id="3" name="Group 42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83" name="Freeform 43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4" name="Freeform 44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5" name="Freeform 45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6" name="Freeform 46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7" name="Freeform 47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8" name="Freeform 48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89" name="Freeform 49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090" name="Rectangle 50"/>
            <p:cNvSpPr>
              <a:spLocks noChangeArrowheads="1"/>
            </p:cNvSpPr>
            <p:nvPr/>
          </p:nvSpPr>
          <p:spPr bwMode="auto">
            <a:xfrm>
              <a:off x="1824" y="1296"/>
              <a:ext cx="123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rPr>
                <a:t>Introduction</a:t>
              </a:r>
              <a:endParaRPr lang="en-US" altLang="zh-CN" sz="2800" dirty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7091" name="Line 51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52"/>
          <p:cNvGrpSpPr>
            <a:grpSpLocks/>
          </p:cNvGrpSpPr>
          <p:nvPr/>
        </p:nvGrpSpPr>
        <p:grpSpPr bwMode="auto">
          <a:xfrm>
            <a:off x="2514600" y="2514600"/>
            <a:ext cx="3810000" cy="609600"/>
            <a:chOff x="1440" y="1296"/>
            <a:chExt cx="2400" cy="384"/>
          </a:xfrm>
        </p:grpSpPr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094" name="Freeform 54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5" name="Freeform 55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6" name="Freeform 56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7" name="Freeform 57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8" name="Freeform 58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099" name="Freeform 59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00" name="Freeform 60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101" name="Rectangle 61"/>
            <p:cNvSpPr>
              <a:spLocks noChangeArrowheads="1"/>
            </p:cNvSpPr>
            <p:nvPr/>
          </p:nvSpPr>
          <p:spPr bwMode="auto">
            <a:xfrm>
              <a:off x="1797" y="1296"/>
              <a:ext cx="2030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rPr>
                <a:t>Application Scenario</a:t>
              </a:r>
              <a:endParaRPr lang="en-US" altLang="zh-CN" sz="2800" dirty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7102" name="Line 62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2514600" y="3276600"/>
            <a:ext cx="3810000" cy="609600"/>
            <a:chOff x="1440" y="1296"/>
            <a:chExt cx="2400" cy="384"/>
          </a:xfrm>
        </p:grpSpPr>
        <p:grpSp>
          <p:nvGrpSpPr>
            <p:cNvPr id="7" name="Group 64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05" name="Freeform 65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06" name="Freeform 66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07" name="Freeform 67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08" name="Freeform 68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09" name="Freeform 69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10" name="Freeform 70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11" name="Freeform 71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21176"/>
                      <a:invGamma/>
                    </a:schemeClr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112" name="Rectangle 72"/>
            <p:cNvSpPr>
              <a:spLocks noChangeArrowheads="1"/>
            </p:cNvSpPr>
            <p:nvPr/>
          </p:nvSpPr>
          <p:spPr bwMode="auto">
            <a:xfrm>
              <a:off x="1824" y="1296"/>
              <a:ext cx="1924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rPr>
                <a:t>System and Method</a:t>
              </a:r>
              <a:endParaRPr lang="en-US" altLang="zh-CN" sz="2800" dirty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7113" name="Line 73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2514600" y="4038600"/>
            <a:ext cx="4572002" cy="609600"/>
            <a:chOff x="1440" y="1296"/>
            <a:chExt cx="2880" cy="384"/>
          </a:xfrm>
        </p:grpSpPr>
        <p:grpSp>
          <p:nvGrpSpPr>
            <p:cNvPr id="9" name="Group 97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38" name="Freeform 98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39" name="Freeform 99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40" name="Freeform 100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41" name="Freeform 101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42" name="Freeform 102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43" name="Freeform 103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44" name="Freeform 104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145" name="Rectangle 105"/>
            <p:cNvSpPr>
              <a:spLocks noChangeArrowheads="1"/>
            </p:cNvSpPr>
            <p:nvPr/>
          </p:nvSpPr>
          <p:spPr bwMode="auto">
            <a:xfrm>
              <a:off x="1821" y="1296"/>
              <a:ext cx="2499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rPr>
                <a:t>Implementation &amp; Results</a:t>
              </a:r>
              <a:endParaRPr lang="en-US" altLang="zh-CN" sz="2800" dirty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7146" name="Line 106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0" name="Group 107"/>
          <p:cNvGrpSpPr>
            <a:grpSpLocks/>
          </p:cNvGrpSpPr>
          <p:nvPr/>
        </p:nvGrpSpPr>
        <p:grpSpPr bwMode="auto">
          <a:xfrm>
            <a:off x="2514600" y="4724400"/>
            <a:ext cx="3810000" cy="609600"/>
            <a:chOff x="1440" y="1296"/>
            <a:chExt cx="2400" cy="384"/>
          </a:xfrm>
        </p:grpSpPr>
        <p:grpSp>
          <p:nvGrpSpPr>
            <p:cNvPr id="11" name="Group 108"/>
            <p:cNvGrpSpPr>
              <a:grpSpLocks/>
            </p:cNvGrpSpPr>
            <p:nvPr/>
          </p:nvGrpSpPr>
          <p:grpSpPr bwMode="auto">
            <a:xfrm>
              <a:off x="1440" y="1296"/>
              <a:ext cx="336" cy="384"/>
              <a:chOff x="982" y="214"/>
              <a:chExt cx="759" cy="872"/>
            </a:xfrm>
          </p:grpSpPr>
          <p:sp>
            <p:nvSpPr>
              <p:cNvPr id="87149" name="Freeform 109"/>
              <p:cNvSpPr>
                <a:spLocks/>
              </p:cNvSpPr>
              <p:nvPr/>
            </p:nvSpPr>
            <p:spPr bwMode="auto">
              <a:xfrm>
                <a:off x="1214" y="214"/>
                <a:ext cx="299" cy="434"/>
              </a:xfrm>
              <a:custGeom>
                <a:avLst/>
                <a:gdLst/>
                <a:ahLst/>
                <a:cxnLst>
                  <a:cxn ang="0">
                    <a:pos x="174" y="121"/>
                  </a:cxn>
                  <a:cxn ang="0">
                    <a:pos x="174" y="23"/>
                  </a:cxn>
                  <a:cxn ang="0">
                    <a:pos x="170" y="9"/>
                  </a:cxn>
                  <a:cxn ang="0">
                    <a:pos x="165" y="5"/>
                  </a:cxn>
                  <a:cxn ang="0">
                    <a:pos x="156" y="0"/>
                  </a:cxn>
                  <a:cxn ang="0">
                    <a:pos x="152" y="0"/>
                  </a:cxn>
                  <a:cxn ang="0">
                    <a:pos x="143" y="0"/>
                  </a:cxn>
                  <a:cxn ang="0">
                    <a:pos x="134" y="5"/>
                  </a:cxn>
                  <a:cxn ang="0">
                    <a:pos x="125" y="9"/>
                  </a:cxn>
                  <a:cxn ang="0">
                    <a:pos x="125" y="23"/>
                  </a:cxn>
                  <a:cxn ang="0">
                    <a:pos x="125" y="126"/>
                  </a:cxn>
                  <a:cxn ang="0">
                    <a:pos x="76" y="99"/>
                  </a:cxn>
                  <a:cxn ang="0">
                    <a:pos x="67" y="94"/>
                  </a:cxn>
                  <a:cxn ang="0">
                    <a:pos x="58" y="94"/>
                  </a:cxn>
                  <a:cxn ang="0">
                    <a:pos x="49" y="99"/>
                  </a:cxn>
                  <a:cxn ang="0">
                    <a:pos x="45" y="103"/>
                  </a:cxn>
                  <a:cxn ang="0">
                    <a:pos x="40" y="112"/>
                  </a:cxn>
                  <a:cxn ang="0">
                    <a:pos x="45" y="117"/>
                  </a:cxn>
                  <a:cxn ang="0">
                    <a:pos x="45" y="126"/>
                  </a:cxn>
                  <a:cxn ang="0">
                    <a:pos x="54" y="134"/>
                  </a:cxn>
                  <a:cxn ang="0">
                    <a:pos x="121" y="170"/>
                  </a:cxn>
                  <a:cxn ang="0">
                    <a:pos x="121" y="242"/>
                  </a:cxn>
                  <a:cxn ang="0">
                    <a:pos x="36" y="188"/>
                  </a:cxn>
                  <a:cxn ang="0">
                    <a:pos x="27" y="184"/>
                  </a:cxn>
                  <a:cxn ang="0">
                    <a:pos x="18" y="184"/>
                  </a:cxn>
                  <a:cxn ang="0">
                    <a:pos x="9" y="188"/>
                  </a:cxn>
                  <a:cxn ang="0">
                    <a:pos x="5" y="193"/>
                  </a:cxn>
                  <a:cxn ang="0">
                    <a:pos x="0" y="202"/>
                  </a:cxn>
                  <a:cxn ang="0">
                    <a:pos x="0" y="210"/>
                  </a:cxn>
                  <a:cxn ang="0">
                    <a:pos x="5" y="219"/>
                  </a:cxn>
                  <a:cxn ang="0">
                    <a:pos x="14" y="224"/>
                  </a:cxn>
                  <a:cxn ang="0">
                    <a:pos x="121" y="291"/>
                  </a:cxn>
                  <a:cxn ang="0">
                    <a:pos x="121" y="434"/>
                  </a:cxn>
                  <a:cxn ang="0">
                    <a:pos x="174" y="434"/>
                  </a:cxn>
                  <a:cxn ang="0">
                    <a:pos x="174" y="291"/>
                  </a:cxn>
                  <a:cxn ang="0">
                    <a:pos x="290" y="224"/>
                  </a:cxn>
                  <a:cxn ang="0">
                    <a:pos x="295" y="219"/>
                  </a:cxn>
                  <a:cxn ang="0">
                    <a:pos x="299" y="210"/>
                  </a:cxn>
                  <a:cxn ang="0">
                    <a:pos x="299" y="202"/>
                  </a:cxn>
                  <a:cxn ang="0">
                    <a:pos x="299" y="197"/>
                  </a:cxn>
                  <a:cxn ang="0">
                    <a:pos x="295" y="188"/>
                  </a:cxn>
                  <a:cxn ang="0">
                    <a:pos x="286" y="184"/>
                  </a:cxn>
                  <a:cxn ang="0">
                    <a:pos x="277" y="184"/>
                  </a:cxn>
                  <a:cxn ang="0">
                    <a:pos x="268" y="188"/>
                  </a:cxn>
                  <a:cxn ang="0">
                    <a:pos x="174" y="237"/>
                  </a:cxn>
                  <a:cxn ang="0">
                    <a:pos x="174" y="170"/>
                  </a:cxn>
                  <a:cxn ang="0">
                    <a:pos x="246" y="134"/>
                  </a:cxn>
                  <a:cxn ang="0">
                    <a:pos x="250" y="130"/>
                  </a:cxn>
                  <a:cxn ang="0">
                    <a:pos x="255" y="121"/>
                  </a:cxn>
                  <a:cxn ang="0">
                    <a:pos x="255" y="112"/>
                  </a:cxn>
                  <a:cxn ang="0">
                    <a:pos x="250" y="108"/>
                  </a:cxn>
                  <a:cxn ang="0">
                    <a:pos x="246" y="103"/>
                  </a:cxn>
                  <a:cxn ang="0">
                    <a:pos x="237" y="99"/>
                  </a:cxn>
                  <a:cxn ang="0">
                    <a:pos x="232" y="99"/>
                  </a:cxn>
                  <a:cxn ang="0">
                    <a:pos x="223" y="99"/>
                  </a:cxn>
                  <a:cxn ang="0">
                    <a:pos x="174" y="121"/>
                  </a:cxn>
                </a:cxnLst>
                <a:rect l="0" t="0" r="r" b="b"/>
                <a:pathLst>
                  <a:path w="299" h="434">
                    <a:moveTo>
                      <a:pt x="174" y="121"/>
                    </a:moveTo>
                    <a:lnTo>
                      <a:pt x="174" y="23"/>
                    </a:lnTo>
                    <a:lnTo>
                      <a:pt x="170" y="9"/>
                    </a:lnTo>
                    <a:lnTo>
                      <a:pt x="165" y="5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43" y="0"/>
                    </a:lnTo>
                    <a:lnTo>
                      <a:pt x="134" y="5"/>
                    </a:lnTo>
                    <a:lnTo>
                      <a:pt x="125" y="9"/>
                    </a:lnTo>
                    <a:lnTo>
                      <a:pt x="125" y="23"/>
                    </a:lnTo>
                    <a:lnTo>
                      <a:pt x="125" y="126"/>
                    </a:lnTo>
                    <a:lnTo>
                      <a:pt x="76" y="99"/>
                    </a:lnTo>
                    <a:lnTo>
                      <a:pt x="67" y="94"/>
                    </a:lnTo>
                    <a:lnTo>
                      <a:pt x="58" y="94"/>
                    </a:lnTo>
                    <a:lnTo>
                      <a:pt x="49" y="99"/>
                    </a:lnTo>
                    <a:lnTo>
                      <a:pt x="45" y="103"/>
                    </a:lnTo>
                    <a:lnTo>
                      <a:pt x="40" y="112"/>
                    </a:lnTo>
                    <a:lnTo>
                      <a:pt x="45" y="117"/>
                    </a:lnTo>
                    <a:lnTo>
                      <a:pt x="45" y="126"/>
                    </a:lnTo>
                    <a:lnTo>
                      <a:pt x="54" y="134"/>
                    </a:lnTo>
                    <a:lnTo>
                      <a:pt x="121" y="170"/>
                    </a:lnTo>
                    <a:lnTo>
                      <a:pt x="121" y="242"/>
                    </a:lnTo>
                    <a:lnTo>
                      <a:pt x="36" y="188"/>
                    </a:lnTo>
                    <a:lnTo>
                      <a:pt x="27" y="184"/>
                    </a:lnTo>
                    <a:lnTo>
                      <a:pt x="18" y="184"/>
                    </a:lnTo>
                    <a:lnTo>
                      <a:pt x="9" y="188"/>
                    </a:lnTo>
                    <a:lnTo>
                      <a:pt x="5" y="193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" y="219"/>
                    </a:lnTo>
                    <a:lnTo>
                      <a:pt x="14" y="224"/>
                    </a:lnTo>
                    <a:lnTo>
                      <a:pt x="121" y="291"/>
                    </a:lnTo>
                    <a:lnTo>
                      <a:pt x="121" y="434"/>
                    </a:lnTo>
                    <a:lnTo>
                      <a:pt x="174" y="434"/>
                    </a:lnTo>
                    <a:lnTo>
                      <a:pt x="174" y="291"/>
                    </a:lnTo>
                    <a:lnTo>
                      <a:pt x="290" y="224"/>
                    </a:lnTo>
                    <a:lnTo>
                      <a:pt x="295" y="219"/>
                    </a:lnTo>
                    <a:lnTo>
                      <a:pt x="299" y="210"/>
                    </a:lnTo>
                    <a:lnTo>
                      <a:pt x="299" y="202"/>
                    </a:lnTo>
                    <a:lnTo>
                      <a:pt x="299" y="197"/>
                    </a:lnTo>
                    <a:lnTo>
                      <a:pt x="295" y="188"/>
                    </a:lnTo>
                    <a:lnTo>
                      <a:pt x="286" y="184"/>
                    </a:lnTo>
                    <a:lnTo>
                      <a:pt x="277" y="184"/>
                    </a:lnTo>
                    <a:lnTo>
                      <a:pt x="268" y="188"/>
                    </a:lnTo>
                    <a:lnTo>
                      <a:pt x="174" y="237"/>
                    </a:lnTo>
                    <a:lnTo>
                      <a:pt x="174" y="170"/>
                    </a:lnTo>
                    <a:lnTo>
                      <a:pt x="246" y="134"/>
                    </a:lnTo>
                    <a:lnTo>
                      <a:pt x="250" y="130"/>
                    </a:lnTo>
                    <a:lnTo>
                      <a:pt x="255" y="121"/>
                    </a:lnTo>
                    <a:lnTo>
                      <a:pt x="255" y="112"/>
                    </a:lnTo>
                    <a:lnTo>
                      <a:pt x="250" y="108"/>
                    </a:lnTo>
                    <a:lnTo>
                      <a:pt x="246" y="103"/>
                    </a:lnTo>
                    <a:lnTo>
                      <a:pt x="237" y="99"/>
                    </a:lnTo>
                    <a:lnTo>
                      <a:pt x="232" y="99"/>
                    </a:lnTo>
                    <a:lnTo>
                      <a:pt x="223" y="99"/>
                    </a:lnTo>
                    <a:lnTo>
                      <a:pt x="174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0" name="Freeform 110"/>
              <p:cNvSpPr>
                <a:spLocks/>
              </p:cNvSpPr>
              <p:nvPr/>
            </p:nvSpPr>
            <p:spPr bwMode="auto">
              <a:xfrm>
                <a:off x="982" y="398"/>
                <a:ext cx="393" cy="272"/>
              </a:xfrm>
              <a:custGeom>
                <a:avLst/>
                <a:gdLst/>
                <a:ahLst/>
                <a:cxnLst>
                  <a:cxn ang="0">
                    <a:pos x="121" y="71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8" y="18"/>
                  </a:cxn>
                  <a:cxn ang="0">
                    <a:pos x="9" y="22"/>
                  </a:cxn>
                  <a:cxn ang="0">
                    <a:pos x="5" y="31"/>
                  </a:cxn>
                  <a:cxn ang="0">
                    <a:pos x="0" y="40"/>
                  </a:cxn>
                  <a:cxn ang="0">
                    <a:pos x="0" y="49"/>
                  </a:cxn>
                  <a:cxn ang="0">
                    <a:pos x="5" y="58"/>
                  </a:cxn>
                  <a:cxn ang="0">
                    <a:pos x="9" y="62"/>
                  </a:cxn>
                  <a:cxn ang="0">
                    <a:pos x="98" y="116"/>
                  </a:cxn>
                  <a:cxn ang="0">
                    <a:pos x="54" y="143"/>
                  </a:cxn>
                  <a:cxn ang="0">
                    <a:pos x="45" y="147"/>
                  </a:cxn>
                  <a:cxn ang="0">
                    <a:pos x="40" y="156"/>
                  </a:cxn>
                  <a:cxn ang="0">
                    <a:pos x="40" y="165"/>
                  </a:cxn>
                  <a:cxn ang="0">
                    <a:pos x="40" y="174"/>
                  </a:cxn>
                  <a:cxn ang="0">
                    <a:pos x="49" y="178"/>
                  </a:cxn>
                  <a:cxn ang="0">
                    <a:pos x="54" y="183"/>
                  </a:cxn>
                  <a:cxn ang="0">
                    <a:pos x="63" y="183"/>
                  </a:cxn>
                  <a:cxn ang="0">
                    <a:pos x="72" y="183"/>
                  </a:cxn>
                  <a:cxn ang="0">
                    <a:pos x="139" y="143"/>
                  </a:cxn>
                  <a:cxn ang="0">
                    <a:pos x="197" y="178"/>
                  </a:cxn>
                  <a:cxn ang="0">
                    <a:pos x="112" y="223"/>
                  </a:cxn>
                  <a:cxn ang="0">
                    <a:pos x="103" y="232"/>
                  </a:cxn>
                  <a:cxn ang="0">
                    <a:pos x="98" y="241"/>
                  </a:cxn>
                  <a:cxn ang="0">
                    <a:pos x="98" y="246"/>
                  </a:cxn>
                  <a:cxn ang="0">
                    <a:pos x="98" y="254"/>
                  </a:cxn>
                  <a:cxn ang="0">
                    <a:pos x="103" y="263"/>
                  </a:cxn>
                  <a:cxn ang="0">
                    <a:pos x="112" y="268"/>
                  </a:cxn>
                  <a:cxn ang="0">
                    <a:pos x="121" y="268"/>
                  </a:cxn>
                  <a:cxn ang="0">
                    <a:pos x="130" y="263"/>
                  </a:cxn>
                  <a:cxn ang="0">
                    <a:pos x="241" y="201"/>
                  </a:cxn>
                  <a:cxn ang="0">
                    <a:pos x="366" y="272"/>
                  </a:cxn>
                  <a:cxn ang="0">
                    <a:pos x="393" y="228"/>
                  </a:cxn>
                  <a:cxn ang="0">
                    <a:pos x="268" y="156"/>
                  </a:cxn>
                  <a:cxn ang="0">
                    <a:pos x="268" y="22"/>
                  </a:cxn>
                  <a:cxn ang="0">
                    <a:pos x="268" y="13"/>
                  </a:cxn>
                  <a:cxn ang="0">
                    <a:pos x="264" y="9"/>
                  </a:cxn>
                  <a:cxn ang="0">
                    <a:pos x="255" y="4"/>
                  </a:cxn>
                  <a:cxn ang="0">
                    <a:pos x="250" y="0"/>
                  </a:cxn>
                  <a:cxn ang="0">
                    <a:pos x="241" y="0"/>
                  </a:cxn>
                  <a:cxn ang="0">
                    <a:pos x="232" y="4"/>
                  </a:cxn>
                  <a:cxn ang="0">
                    <a:pos x="228" y="13"/>
                  </a:cxn>
                  <a:cxn ang="0">
                    <a:pos x="228" y="22"/>
                  </a:cxn>
                  <a:cxn ang="0">
                    <a:pos x="223" y="129"/>
                  </a:cxn>
                  <a:cxn ang="0">
                    <a:pos x="165" y="94"/>
                  </a:cxn>
                  <a:cxn ang="0">
                    <a:pos x="170" y="18"/>
                  </a:cxn>
                  <a:cxn ang="0">
                    <a:pos x="165" y="9"/>
                  </a:cxn>
                  <a:cxn ang="0">
                    <a:pos x="161" y="4"/>
                  </a:cxn>
                  <a:cxn ang="0">
                    <a:pos x="156" y="0"/>
                  </a:cxn>
                  <a:cxn ang="0">
                    <a:pos x="148" y="0"/>
                  </a:cxn>
                  <a:cxn ang="0">
                    <a:pos x="139" y="0"/>
                  </a:cxn>
                  <a:cxn ang="0">
                    <a:pos x="134" y="4"/>
                  </a:cxn>
                  <a:cxn ang="0">
                    <a:pos x="130" y="9"/>
                  </a:cxn>
                  <a:cxn ang="0">
                    <a:pos x="125" y="18"/>
                  </a:cxn>
                  <a:cxn ang="0">
                    <a:pos x="121" y="71"/>
                  </a:cxn>
                </a:cxnLst>
                <a:rect l="0" t="0" r="r" b="b"/>
                <a:pathLst>
                  <a:path w="393" h="272">
                    <a:moveTo>
                      <a:pt x="121" y="71"/>
                    </a:moveTo>
                    <a:lnTo>
                      <a:pt x="36" y="22"/>
                    </a:lnTo>
                    <a:lnTo>
                      <a:pt x="27" y="18"/>
                    </a:lnTo>
                    <a:lnTo>
                      <a:pt x="18" y="18"/>
                    </a:lnTo>
                    <a:lnTo>
                      <a:pt x="9" y="22"/>
                    </a:lnTo>
                    <a:lnTo>
                      <a:pt x="5" y="31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5" y="58"/>
                    </a:lnTo>
                    <a:lnTo>
                      <a:pt x="9" y="62"/>
                    </a:lnTo>
                    <a:lnTo>
                      <a:pt x="98" y="116"/>
                    </a:lnTo>
                    <a:lnTo>
                      <a:pt x="54" y="143"/>
                    </a:lnTo>
                    <a:lnTo>
                      <a:pt x="45" y="147"/>
                    </a:lnTo>
                    <a:lnTo>
                      <a:pt x="40" y="156"/>
                    </a:lnTo>
                    <a:lnTo>
                      <a:pt x="40" y="165"/>
                    </a:lnTo>
                    <a:lnTo>
                      <a:pt x="40" y="174"/>
                    </a:lnTo>
                    <a:lnTo>
                      <a:pt x="49" y="178"/>
                    </a:lnTo>
                    <a:lnTo>
                      <a:pt x="54" y="183"/>
                    </a:lnTo>
                    <a:lnTo>
                      <a:pt x="63" y="183"/>
                    </a:lnTo>
                    <a:lnTo>
                      <a:pt x="72" y="183"/>
                    </a:lnTo>
                    <a:lnTo>
                      <a:pt x="139" y="143"/>
                    </a:lnTo>
                    <a:lnTo>
                      <a:pt x="197" y="178"/>
                    </a:lnTo>
                    <a:lnTo>
                      <a:pt x="112" y="223"/>
                    </a:lnTo>
                    <a:lnTo>
                      <a:pt x="103" y="232"/>
                    </a:lnTo>
                    <a:lnTo>
                      <a:pt x="98" y="241"/>
                    </a:lnTo>
                    <a:lnTo>
                      <a:pt x="98" y="246"/>
                    </a:lnTo>
                    <a:lnTo>
                      <a:pt x="98" y="254"/>
                    </a:lnTo>
                    <a:lnTo>
                      <a:pt x="103" y="263"/>
                    </a:lnTo>
                    <a:lnTo>
                      <a:pt x="112" y="268"/>
                    </a:lnTo>
                    <a:lnTo>
                      <a:pt x="121" y="268"/>
                    </a:lnTo>
                    <a:lnTo>
                      <a:pt x="130" y="263"/>
                    </a:lnTo>
                    <a:lnTo>
                      <a:pt x="241" y="201"/>
                    </a:lnTo>
                    <a:lnTo>
                      <a:pt x="366" y="272"/>
                    </a:lnTo>
                    <a:lnTo>
                      <a:pt x="393" y="228"/>
                    </a:lnTo>
                    <a:lnTo>
                      <a:pt x="268" y="156"/>
                    </a:lnTo>
                    <a:lnTo>
                      <a:pt x="268" y="22"/>
                    </a:lnTo>
                    <a:lnTo>
                      <a:pt x="268" y="13"/>
                    </a:lnTo>
                    <a:lnTo>
                      <a:pt x="264" y="9"/>
                    </a:lnTo>
                    <a:lnTo>
                      <a:pt x="255" y="4"/>
                    </a:lnTo>
                    <a:lnTo>
                      <a:pt x="250" y="0"/>
                    </a:lnTo>
                    <a:lnTo>
                      <a:pt x="241" y="0"/>
                    </a:lnTo>
                    <a:lnTo>
                      <a:pt x="232" y="4"/>
                    </a:lnTo>
                    <a:lnTo>
                      <a:pt x="228" y="13"/>
                    </a:lnTo>
                    <a:lnTo>
                      <a:pt x="228" y="22"/>
                    </a:lnTo>
                    <a:lnTo>
                      <a:pt x="223" y="129"/>
                    </a:lnTo>
                    <a:lnTo>
                      <a:pt x="165" y="94"/>
                    </a:lnTo>
                    <a:lnTo>
                      <a:pt x="170" y="18"/>
                    </a:lnTo>
                    <a:lnTo>
                      <a:pt x="165" y="9"/>
                    </a:lnTo>
                    <a:lnTo>
                      <a:pt x="161" y="4"/>
                    </a:lnTo>
                    <a:lnTo>
                      <a:pt x="156" y="0"/>
                    </a:lnTo>
                    <a:lnTo>
                      <a:pt x="148" y="0"/>
                    </a:lnTo>
                    <a:lnTo>
                      <a:pt x="139" y="0"/>
                    </a:lnTo>
                    <a:lnTo>
                      <a:pt x="134" y="4"/>
                    </a:lnTo>
                    <a:lnTo>
                      <a:pt x="130" y="9"/>
                    </a:lnTo>
                    <a:lnTo>
                      <a:pt x="125" y="18"/>
                    </a:lnTo>
                    <a:lnTo>
                      <a:pt x="121" y="7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1" name="Freeform 111"/>
              <p:cNvSpPr>
                <a:spLocks/>
              </p:cNvSpPr>
              <p:nvPr/>
            </p:nvSpPr>
            <p:spPr bwMode="auto">
              <a:xfrm>
                <a:off x="982" y="626"/>
                <a:ext cx="393" cy="277"/>
              </a:xfrm>
              <a:custGeom>
                <a:avLst/>
                <a:gdLst/>
                <a:ahLst/>
                <a:cxnLst>
                  <a:cxn ang="0">
                    <a:pos x="98" y="156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23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9" y="246"/>
                  </a:cxn>
                  <a:cxn ang="0">
                    <a:pos x="14" y="250"/>
                  </a:cxn>
                  <a:cxn ang="0">
                    <a:pos x="23" y="250"/>
                  </a:cxn>
                  <a:cxn ang="0">
                    <a:pos x="36" y="250"/>
                  </a:cxn>
                  <a:cxn ang="0">
                    <a:pos x="125" y="196"/>
                  </a:cxn>
                  <a:cxn ang="0">
                    <a:pos x="125" y="250"/>
                  </a:cxn>
                  <a:cxn ang="0">
                    <a:pos x="125" y="263"/>
                  </a:cxn>
                  <a:cxn ang="0">
                    <a:pos x="130" y="268"/>
                  </a:cxn>
                  <a:cxn ang="0">
                    <a:pos x="139" y="272"/>
                  </a:cxn>
                  <a:cxn ang="0">
                    <a:pos x="143" y="277"/>
                  </a:cxn>
                  <a:cxn ang="0">
                    <a:pos x="152" y="277"/>
                  </a:cxn>
                  <a:cxn ang="0">
                    <a:pos x="161" y="272"/>
                  </a:cxn>
                  <a:cxn ang="0">
                    <a:pos x="165" y="263"/>
                  </a:cxn>
                  <a:cxn ang="0">
                    <a:pos x="165" y="254"/>
                  </a:cxn>
                  <a:cxn ang="0">
                    <a:pos x="165" y="178"/>
                  </a:cxn>
                  <a:cxn ang="0">
                    <a:pos x="223" y="143"/>
                  </a:cxn>
                  <a:cxn ang="0">
                    <a:pos x="223" y="241"/>
                  </a:cxn>
                  <a:cxn ang="0">
                    <a:pos x="223" y="250"/>
                  </a:cxn>
                  <a:cxn ang="0">
                    <a:pos x="228" y="259"/>
                  </a:cxn>
                  <a:cxn ang="0">
                    <a:pos x="237" y="263"/>
                  </a:cxn>
                  <a:cxn ang="0">
                    <a:pos x="246" y="268"/>
                  </a:cxn>
                  <a:cxn ang="0">
                    <a:pos x="255" y="268"/>
                  </a:cxn>
                  <a:cxn ang="0">
                    <a:pos x="259" y="263"/>
                  </a:cxn>
                  <a:cxn ang="0">
                    <a:pos x="264" y="254"/>
                  </a:cxn>
                  <a:cxn ang="0">
                    <a:pos x="268" y="246"/>
                  </a:cxn>
                  <a:cxn ang="0">
                    <a:pos x="268" y="116"/>
                  </a:cxn>
                  <a:cxn ang="0">
                    <a:pos x="393" y="44"/>
                  </a:cxn>
                  <a:cxn ang="0">
                    <a:pos x="366" y="0"/>
                  </a:cxn>
                  <a:cxn ang="0">
                    <a:pos x="241" y="71"/>
                  </a:cxn>
                  <a:cxn ang="0">
                    <a:pos x="125" y="4"/>
                  </a:cxn>
                  <a:cxn ang="0">
                    <a:pos x="121" y="0"/>
                  </a:cxn>
                  <a:cxn ang="0">
                    <a:pos x="112" y="0"/>
                  </a:cxn>
                  <a:cxn ang="0">
                    <a:pos x="103" y="4"/>
                  </a:cxn>
                  <a:cxn ang="0">
                    <a:pos x="98" y="9"/>
                  </a:cxn>
                  <a:cxn ang="0">
                    <a:pos x="94" y="18"/>
                  </a:cxn>
                  <a:cxn ang="0">
                    <a:pos x="94" y="26"/>
                  </a:cxn>
                  <a:cxn ang="0">
                    <a:pos x="98" y="35"/>
                  </a:cxn>
                  <a:cxn ang="0">
                    <a:pos x="107" y="40"/>
                  </a:cxn>
                  <a:cxn ang="0">
                    <a:pos x="197" y="98"/>
                  </a:cxn>
                  <a:cxn ang="0">
                    <a:pos x="139" y="129"/>
                  </a:cxn>
                  <a:cxn ang="0">
                    <a:pos x="72" y="89"/>
                  </a:cxn>
                  <a:cxn ang="0">
                    <a:pos x="63" y="85"/>
                  </a:cxn>
                  <a:cxn ang="0">
                    <a:pos x="58" y="85"/>
                  </a:cxn>
                  <a:cxn ang="0">
                    <a:pos x="49" y="89"/>
                  </a:cxn>
                  <a:cxn ang="0">
                    <a:pos x="45" y="98"/>
                  </a:cxn>
                  <a:cxn ang="0">
                    <a:pos x="45" y="102"/>
                  </a:cxn>
                  <a:cxn ang="0">
                    <a:pos x="45" y="111"/>
                  </a:cxn>
                  <a:cxn ang="0">
                    <a:pos x="45" y="120"/>
                  </a:cxn>
                  <a:cxn ang="0">
                    <a:pos x="54" y="125"/>
                  </a:cxn>
                  <a:cxn ang="0">
                    <a:pos x="98" y="156"/>
                  </a:cxn>
                </a:cxnLst>
                <a:rect l="0" t="0" r="r" b="b"/>
                <a:pathLst>
                  <a:path w="393" h="277">
                    <a:moveTo>
                      <a:pt x="98" y="156"/>
                    </a:moveTo>
                    <a:lnTo>
                      <a:pt x="9" y="205"/>
                    </a:lnTo>
                    <a:lnTo>
                      <a:pt x="0" y="214"/>
                    </a:lnTo>
                    <a:lnTo>
                      <a:pt x="0" y="223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9" y="246"/>
                    </a:lnTo>
                    <a:lnTo>
                      <a:pt x="14" y="250"/>
                    </a:lnTo>
                    <a:lnTo>
                      <a:pt x="23" y="250"/>
                    </a:lnTo>
                    <a:lnTo>
                      <a:pt x="36" y="250"/>
                    </a:lnTo>
                    <a:lnTo>
                      <a:pt x="125" y="196"/>
                    </a:lnTo>
                    <a:lnTo>
                      <a:pt x="125" y="250"/>
                    </a:lnTo>
                    <a:lnTo>
                      <a:pt x="125" y="263"/>
                    </a:lnTo>
                    <a:lnTo>
                      <a:pt x="130" y="268"/>
                    </a:lnTo>
                    <a:lnTo>
                      <a:pt x="139" y="272"/>
                    </a:lnTo>
                    <a:lnTo>
                      <a:pt x="143" y="277"/>
                    </a:lnTo>
                    <a:lnTo>
                      <a:pt x="152" y="277"/>
                    </a:lnTo>
                    <a:lnTo>
                      <a:pt x="161" y="272"/>
                    </a:lnTo>
                    <a:lnTo>
                      <a:pt x="165" y="263"/>
                    </a:lnTo>
                    <a:lnTo>
                      <a:pt x="165" y="254"/>
                    </a:lnTo>
                    <a:lnTo>
                      <a:pt x="165" y="178"/>
                    </a:lnTo>
                    <a:lnTo>
                      <a:pt x="223" y="143"/>
                    </a:lnTo>
                    <a:lnTo>
                      <a:pt x="223" y="241"/>
                    </a:lnTo>
                    <a:lnTo>
                      <a:pt x="223" y="250"/>
                    </a:lnTo>
                    <a:lnTo>
                      <a:pt x="228" y="259"/>
                    </a:lnTo>
                    <a:lnTo>
                      <a:pt x="237" y="263"/>
                    </a:lnTo>
                    <a:lnTo>
                      <a:pt x="246" y="268"/>
                    </a:lnTo>
                    <a:lnTo>
                      <a:pt x="255" y="268"/>
                    </a:lnTo>
                    <a:lnTo>
                      <a:pt x="259" y="263"/>
                    </a:lnTo>
                    <a:lnTo>
                      <a:pt x="264" y="254"/>
                    </a:lnTo>
                    <a:lnTo>
                      <a:pt x="268" y="246"/>
                    </a:lnTo>
                    <a:lnTo>
                      <a:pt x="268" y="116"/>
                    </a:lnTo>
                    <a:lnTo>
                      <a:pt x="393" y="44"/>
                    </a:lnTo>
                    <a:lnTo>
                      <a:pt x="366" y="0"/>
                    </a:lnTo>
                    <a:lnTo>
                      <a:pt x="241" y="71"/>
                    </a:lnTo>
                    <a:lnTo>
                      <a:pt x="125" y="4"/>
                    </a:lnTo>
                    <a:lnTo>
                      <a:pt x="121" y="0"/>
                    </a:lnTo>
                    <a:lnTo>
                      <a:pt x="112" y="0"/>
                    </a:lnTo>
                    <a:lnTo>
                      <a:pt x="103" y="4"/>
                    </a:lnTo>
                    <a:lnTo>
                      <a:pt x="98" y="9"/>
                    </a:lnTo>
                    <a:lnTo>
                      <a:pt x="94" y="18"/>
                    </a:lnTo>
                    <a:lnTo>
                      <a:pt x="94" y="26"/>
                    </a:lnTo>
                    <a:lnTo>
                      <a:pt x="98" y="35"/>
                    </a:lnTo>
                    <a:lnTo>
                      <a:pt x="107" y="40"/>
                    </a:lnTo>
                    <a:lnTo>
                      <a:pt x="197" y="98"/>
                    </a:lnTo>
                    <a:lnTo>
                      <a:pt x="139" y="129"/>
                    </a:lnTo>
                    <a:lnTo>
                      <a:pt x="72" y="89"/>
                    </a:lnTo>
                    <a:lnTo>
                      <a:pt x="63" y="85"/>
                    </a:lnTo>
                    <a:lnTo>
                      <a:pt x="58" y="85"/>
                    </a:lnTo>
                    <a:lnTo>
                      <a:pt x="49" y="89"/>
                    </a:lnTo>
                    <a:lnTo>
                      <a:pt x="45" y="98"/>
                    </a:lnTo>
                    <a:lnTo>
                      <a:pt x="45" y="102"/>
                    </a:lnTo>
                    <a:lnTo>
                      <a:pt x="45" y="111"/>
                    </a:lnTo>
                    <a:lnTo>
                      <a:pt x="45" y="120"/>
                    </a:lnTo>
                    <a:lnTo>
                      <a:pt x="54" y="125"/>
                    </a:lnTo>
                    <a:lnTo>
                      <a:pt x="98" y="15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2" name="Freeform 112"/>
              <p:cNvSpPr>
                <a:spLocks/>
              </p:cNvSpPr>
              <p:nvPr/>
            </p:nvSpPr>
            <p:spPr bwMode="auto">
              <a:xfrm>
                <a:off x="1210" y="648"/>
                <a:ext cx="299" cy="438"/>
              </a:xfrm>
              <a:custGeom>
                <a:avLst/>
                <a:gdLst/>
                <a:ahLst/>
                <a:cxnLst>
                  <a:cxn ang="0">
                    <a:pos x="125" y="313"/>
                  </a:cxn>
                  <a:cxn ang="0">
                    <a:pos x="125" y="411"/>
                  </a:cxn>
                  <a:cxn ang="0">
                    <a:pos x="129" y="425"/>
                  </a:cxn>
                  <a:cxn ang="0">
                    <a:pos x="134" y="429"/>
                  </a:cxn>
                  <a:cxn ang="0">
                    <a:pos x="143" y="434"/>
                  </a:cxn>
                  <a:cxn ang="0">
                    <a:pos x="147" y="438"/>
                  </a:cxn>
                  <a:cxn ang="0">
                    <a:pos x="156" y="434"/>
                  </a:cxn>
                  <a:cxn ang="0">
                    <a:pos x="165" y="429"/>
                  </a:cxn>
                  <a:cxn ang="0">
                    <a:pos x="174" y="425"/>
                  </a:cxn>
                  <a:cxn ang="0">
                    <a:pos x="174" y="411"/>
                  </a:cxn>
                  <a:cxn ang="0">
                    <a:pos x="174" y="308"/>
                  </a:cxn>
                  <a:cxn ang="0">
                    <a:pos x="223" y="335"/>
                  </a:cxn>
                  <a:cxn ang="0">
                    <a:pos x="232" y="340"/>
                  </a:cxn>
                  <a:cxn ang="0">
                    <a:pos x="241" y="340"/>
                  </a:cxn>
                  <a:cxn ang="0">
                    <a:pos x="250" y="335"/>
                  </a:cxn>
                  <a:cxn ang="0">
                    <a:pos x="254" y="331"/>
                  </a:cxn>
                  <a:cxn ang="0">
                    <a:pos x="254" y="322"/>
                  </a:cxn>
                  <a:cxn ang="0">
                    <a:pos x="254" y="317"/>
                  </a:cxn>
                  <a:cxn ang="0">
                    <a:pos x="254" y="308"/>
                  </a:cxn>
                  <a:cxn ang="0">
                    <a:pos x="245" y="300"/>
                  </a:cxn>
                  <a:cxn ang="0">
                    <a:pos x="178" y="264"/>
                  </a:cxn>
                  <a:cxn ang="0">
                    <a:pos x="178" y="192"/>
                  </a:cxn>
                  <a:cxn ang="0">
                    <a:pos x="263" y="246"/>
                  </a:cxn>
                  <a:cxn ang="0">
                    <a:pos x="272" y="250"/>
                  </a:cxn>
                  <a:cxn ang="0">
                    <a:pos x="281" y="250"/>
                  </a:cxn>
                  <a:cxn ang="0">
                    <a:pos x="290" y="246"/>
                  </a:cxn>
                  <a:cxn ang="0">
                    <a:pos x="294" y="241"/>
                  </a:cxn>
                  <a:cxn ang="0">
                    <a:pos x="299" y="232"/>
                  </a:cxn>
                  <a:cxn ang="0">
                    <a:pos x="299" y="224"/>
                  </a:cxn>
                  <a:cxn ang="0">
                    <a:pos x="294" y="215"/>
                  </a:cxn>
                  <a:cxn ang="0">
                    <a:pos x="285" y="210"/>
                  </a:cxn>
                  <a:cxn ang="0">
                    <a:pos x="178" y="143"/>
                  </a:cxn>
                  <a:cxn ang="0">
                    <a:pos x="178" y="0"/>
                  </a:cxn>
                  <a:cxn ang="0">
                    <a:pos x="125" y="0"/>
                  </a:cxn>
                  <a:cxn ang="0">
                    <a:pos x="125" y="143"/>
                  </a:cxn>
                  <a:cxn ang="0">
                    <a:pos x="9" y="210"/>
                  </a:cxn>
                  <a:cxn ang="0">
                    <a:pos x="4" y="215"/>
                  </a:cxn>
                  <a:cxn ang="0">
                    <a:pos x="0" y="224"/>
                  </a:cxn>
                  <a:cxn ang="0">
                    <a:pos x="0" y="232"/>
                  </a:cxn>
                  <a:cxn ang="0">
                    <a:pos x="0" y="237"/>
                  </a:cxn>
                  <a:cxn ang="0">
                    <a:pos x="4" y="246"/>
                  </a:cxn>
                  <a:cxn ang="0">
                    <a:pos x="13" y="250"/>
                  </a:cxn>
                  <a:cxn ang="0">
                    <a:pos x="22" y="250"/>
                  </a:cxn>
                  <a:cxn ang="0">
                    <a:pos x="31" y="246"/>
                  </a:cxn>
                  <a:cxn ang="0">
                    <a:pos x="125" y="197"/>
                  </a:cxn>
                  <a:cxn ang="0">
                    <a:pos x="125" y="264"/>
                  </a:cxn>
                  <a:cxn ang="0">
                    <a:pos x="53" y="300"/>
                  </a:cxn>
                  <a:cxn ang="0">
                    <a:pos x="49" y="304"/>
                  </a:cxn>
                  <a:cxn ang="0">
                    <a:pos x="44" y="313"/>
                  </a:cxn>
                  <a:cxn ang="0">
                    <a:pos x="44" y="322"/>
                  </a:cxn>
                  <a:cxn ang="0">
                    <a:pos x="49" y="326"/>
                  </a:cxn>
                  <a:cxn ang="0">
                    <a:pos x="53" y="331"/>
                  </a:cxn>
                  <a:cxn ang="0">
                    <a:pos x="62" y="335"/>
                  </a:cxn>
                  <a:cxn ang="0">
                    <a:pos x="67" y="335"/>
                  </a:cxn>
                  <a:cxn ang="0">
                    <a:pos x="76" y="335"/>
                  </a:cxn>
                  <a:cxn ang="0">
                    <a:pos x="125" y="313"/>
                  </a:cxn>
                </a:cxnLst>
                <a:rect l="0" t="0" r="r" b="b"/>
                <a:pathLst>
                  <a:path w="299" h="438">
                    <a:moveTo>
                      <a:pt x="125" y="313"/>
                    </a:moveTo>
                    <a:lnTo>
                      <a:pt x="125" y="411"/>
                    </a:lnTo>
                    <a:lnTo>
                      <a:pt x="129" y="425"/>
                    </a:lnTo>
                    <a:lnTo>
                      <a:pt x="134" y="429"/>
                    </a:lnTo>
                    <a:lnTo>
                      <a:pt x="143" y="434"/>
                    </a:lnTo>
                    <a:lnTo>
                      <a:pt x="147" y="438"/>
                    </a:lnTo>
                    <a:lnTo>
                      <a:pt x="156" y="434"/>
                    </a:lnTo>
                    <a:lnTo>
                      <a:pt x="165" y="429"/>
                    </a:lnTo>
                    <a:lnTo>
                      <a:pt x="174" y="425"/>
                    </a:lnTo>
                    <a:lnTo>
                      <a:pt x="174" y="411"/>
                    </a:lnTo>
                    <a:lnTo>
                      <a:pt x="174" y="308"/>
                    </a:lnTo>
                    <a:lnTo>
                      <a:pt x="223" y="335"/>
                    </a:lnTo>
                    <a:lnTo>
                      <a:pt x="232" y="340"/>
                    </a:lnTo>
                    <a:lnTo>
                      <a:pt x="241" y="340"/>
                    </a:lnTo>
                    <a:lnTo>
                      <a:pt x="250" y="335"/>
                    </a:lnTo>
                    <a:lnTo>
                      <a:pt x="254" y="331"/>
                    </a:lnTo>
                    <a:lnTo>
                      <a:pt x="254" y="322"/>
                    </a:lnTo>
                    <a:lnTo>
                      <a:pt x="254" y="317"/>
                    </a:lnTo>
                    <a:lnTo>
                      <a:pt x="254" y="308"/>
                    </a:lnTo>
                    <a:lnTo>
                      <a:pt x="245" y="300"/>
                    </a:lnTo>
                    <a:lnTo>
                      <a:pt x="178" y="264"/>
                    </a:lnTo>
                    <a:lnTo>
                      <a:pt x="178" y="192"/>
                    </a:lnTo>
                    <a:lnTo>
                      <a:pt x="263" y="246"/>
                    </a:lnTo>
                    <a:lnTo>
                      <a:pt x="272" y="250"/>
                    </a:lnTo>
                    <a:lnTo>
                      <a:pt x="281" y="250"/>
                    </a:lnTo>
                    <a:lnTo>
                      <a:pt x="290" y="246"/>
                    </a:lnTo>
                    <a:lnTo>
                      <a:pt x="294" y="241"/>
                    </a:lnTo>
                    <a:lnTo>
                      <a:pt x="299" y="232"/>
                    </a:lnTo>
                    <a:lnTo>
                      <a:pt x="299" y="224"/>
                    </a:lnTo>
                    <a:lnTo>
                      <a:pt x="294" y="215"/>
                    </a:lnTo>
                    <a:lnTo>
                      <a:pt x="285" y="210"/>
                    </a:lnTo>
                    <a:lnTo>
                      <a:pt x="178" y="143"/>
                    </a:lnTo>
                    <a:lnTo>
                      <a:pt x="178" y="0"/>
                    </a:lnTo>
                    <a:lnTo>
                      <a:pt x="125" y="0"/>
                    </a:lnTo>
                    <a:lnTo>
                      <a:pt x="125" y="143"/>
                    </a:lnTo>
                    <a:lnTo>
                      <a:pt x="9" y="210"/>
                    </a:lnTo>
                    <a:lnTo>
                      <a:pt x="4" y="215"/>
                    </a:lnTo>
                    <a:lnTo>
                      <a:pt x="0" y="224"/>
                    </a:lnTo>
                    <a:lnTo>
                      <a:pt x="0" y="232"/>
                    </a:lnTo>
                    <a:lnTo>
                      <a:pt x="0" y="237"/>
                    </a:lnTo>
                    <a:lnTo>
                      <a:pt x="4" y="246"/>
                    </a:lnTo>
                    <a:lnTo>
                      <a:pt x="13" y="250"/>
                    </a:lnTo>
                    <a:lnTo>
                      <a:pt x="22" y="250"/>
                    </a:lnTo>
                    <a:lnTo>
                      <a:pt x="31" y="246"/>
                    </a:lnTo>
                    <a:lnTo>
                      <a:pt x="125" y="197"/>
                    </a:lnTo>
                    <a:lnTo>
                      <a:pt x="125" y="264"/>
                    </a:lnTo>
                    <a:lnTo>
                      <a:pt x="53" y="300"/>
                    </a:lnTo>
                    <a:lnTo>
                      <a:pt x="49" y="304"/>
                    </a:lnTo>
                    <a:lnTo>
                      <a:pt x="44" y="313"/>
                    </a:lnTo>
                    <a:lnTo>
                      <a:pt x="44" y="322"/>
                    </a:lnTo>
                    <a:lnTo>
                      <a:pt x="49" y="326"/>
                    </a:lnTo>
                    <a:lnTo>
                      <a:pt x="53" y="331"/>
                    </a:lnTo>
                    <a:lnTo>
                      <a:pt x="62" y="335"/>
                    </a:lnTo>
                    <a:lnTo>
                      <a:pt x="67" y="335"/>
                    </a:lnTo>
                    <a:lnTo>
                      <a:pt x="76" y="335"/>
                    </a:lnTo>
                    <a:lnTo>
                      <a:pt x="125" y="31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3" name="Freeform 113"/>
              <p:cNvSpPr>
                <a:spLocks/>
              </p:cNvSpPr>
              <p:nvPr/>
            </p:nvSpPr>
            <p:spPr bwMode="auto">
              <a:xfrm>
                <a:off x="1348" y="626"/>
                <a:ext cx="393" cy="272"/>
              </a:xfrm>
              <a:custGeom>
                <a:avLst/>
                <a:gdLst/>
                <a:ahLst/>
                <a:cxnLst>
                  <a:cxn ang="0">
                    <a:pos x="272" y="201"/>
                  </a:cxn>
                  <a:cxn ang="0">
                    <a:pos x="357" y="250"/>
                  </a:cxn>
                  <a:cxn ang="0">
                    <a:pos x="366" y="254"/>
                  </a:cxn>
                  <a:cxn ang="0">
                    <a:pos x="375" y="254"/>
                  </a:cxn>
                  <a:cxn ang="0">
                    <a:pos x="384" y="250"/>
                  </a:cxn>
                  <a:cxn ang="0">
                    <a:pos x="388" y="241"/>
                  </a:cxn>
                  <a:cxn ang="0">
                    <a:pos x="393" y="232"/>
                  </a:cxn>
                  <a:cxn ang="0">
                    <a:pos x="393" y="223"/>
                  </a:cxn>
                  <a:cxn ang="0">
                    <a:pos x="388" y="214"/>
                  </a:cxn>
                  <a:cxn ang="0">
                    <a:pos x="384" y="210"/>
                  </a:cxn>
                  <a:cxn ang="0">
                    <a:pos x="295" y="156"/>
                  </a:cxn>
                  <a:cxn ang="0">
                    <a:pos x="339" y="129"/>
                  </a:cxn>
                  <a:cxn ang="0">
                    <a:pos x="348" y="125"/>
                  </a:cxn>
                  <a:cxn ang="0">
                    <a:pos x="353" y="116"/>
                  </a:cxn>
                  <a:cxn ang="0">
                    <a:pos x="353" y="107"/>
                  </a:cxn>
                  <a:cxn ang="0">
                    <a:pos x="353" y="98"/>
                  </a:cxn>
                  <a:cxn ang="0">
                    <a:pos x="344" y="94"/>
                  </a:cxn>
                  <a:cxn ang="0">
                    <a:pos x="339" y="89"/>
                  </a:cxn>
                  <a:cxn ang="0">
                    <a:pos x="330" y="89"/>
                  </a:cxn>
                  <a:cxn ang="0">
                    <a:pos x="321" y="89"/>
                  </a:cxn>
                  <a:cxn ang="0">
                    <a:pos x="254" y="129"/>
                  </a:cxn>
                  <a:cxn ang="0">
                    <a:pos x="196" y="94"/>
                  </a:cxn>
                  <a:cxn ang="0">
                    <a:pos x="281" y="49"/>
                  </a:cxn>
                  <a:cxn ang="0">
                    <a:pos x="290" y="40"/>
                  </a:cxn>
                  <a:cxn ang="0">
                    <a:pos x="295" y="31"/>
                  </a:cxn>
                  <a:cxn ang="0">
                    <a:pos x="295" y="26"/>
                  </a:cxn>
                  <a:cxn ang="0">
                    <a:pos x="295" y="18"/>
                  </a:cxn>
                  <a:cxn ang="0">
                    <a:pos x="290" y="9"/>
                  </a:cxn>
                  <a:cxn ang="0">
                    <a:pos x="281" y="4"/>
                  </a:cxn>
                  <a:cxn ang="0">
                    <a:pos x="272" y="4"/>
                  </a:cxn>
                  <a:cxn ang="0">
                    <a:pos x="263" y="9"/>
                  </a:cxn>
                  <a:cxn ang="0">
                    <a:pos x="152" y="71"/>
                  </a:cxn>
                  <a:cxn ang="0">
                    <a:pos x="27" y="0"/>
                  </a:cxn>
                  <a:cxn ang="0">
                    <a:pos x="0" y="44"/>
                  </a:cxn>
                  <a:cxn ang="0">
                    <a:pos x="125" y="116"/>
                  </a:cxn>
                  <a:cxn ang="0">
                    <a:pos x="125" y="250"/>
                  </a:cxn>
                  <a:cxn ang="0">
                    <a:pos x="125" y="259"/>
                  </a:cxn>
                  <a:cxn ang="0">
                    <a:pos x="129" y="263"/>
                  </a:cxn>
                  <a:cxn ang="0">
                    <a:pos x="138" y="268"/>
                  </a:cxn>
                  <a:cxn ang="0">
                    <a:pos x="143" y="272"/>
                  </a:cxn>
                  <a:cxn ang="0">
                    <a:pos x="152" y="272"/>
                  </a:cxn>
                  <a:cxn ang="0">
                    <a:pos x="161" y="268"/>
                  </a:cxn>
                  <a:cxn ang="0">
                    <a:pos x="165" y="259"/>
                  </a:cxn>
                  <a:cxn ang="0">
                    <a:pos x="165" y="250"/>
                  </a:cxn>
                  <a:cxn ang="0">
                    <a:pos x="170" y="143"/>
                  </a:cxn>
                  <a:cxn ang="0">
                    <a:pos x="228" y="178"/>
                  </a:cxn>
                  <a:cxn ang="0">
                    <a:pos x="223" y="254"/>
                  </a:cxn>
                  <a:cxn ang="0">
                    <a:pos x="228" y="263"/>
                  </a:cxn>
                  <a:cxn ang="0">
                    <a:pos x="232" y="268"/>
                  </a:cxn>
                  <a:cxn ang="0">
                    <a:pos x="237" y="272"/>
                  </a:cxn>
                  <a:cxn ang="0">
                    <a:pos x="245" y="272"/>
                  </a:cxn>
                  <a:cxn ang="0">
                    <a:pos x="254" y="272"/>
                  </a:cxn>
                  <a:cxn ang="0">
                    <a:pos x="259" y="268"/>
                  </a:cxn>
                  <a:cxn ang="0">
                    <a:pos x="263" y="263"/>
                  </a:cxn>
                  <a:cxn ang="0">
                    <a:pos x="268" y="254"/>
                  </a:cxn>
                  <a:cxn ang="0">
                    <a:pos x="272" y="201"/>
                  </a:cxn>
                </a:cxnLst>
                <a:rect l="0" t="0" r="r" b="b"/>
                <a:pathLst>
                  <a:path w="393" h="272">
                    <a:moveTo>
                      <a:pt x="272" y="201"/>
                    </a:moveTo>
                    <a:lnTo>
                      <a:pt x="357" y="250"/>
                    </a:lnTo>
                    <a:lnTo>
                      <a:pt x="366" y="254"/>
                    </a:lnTo>
                    <a:lnTo>
                      <a:pt x="375" y="254"/>
                    </a:lnTo>
                    <a:lnTo>
                      <a:pt x="384" y="250"/>
                    </a:lnTo>
                    <a:lnTo>
                      <a:pt x="388" y="241"/>
                    </a:lnTo>
                    <a:lnTo>
                      <a:pt x="393" y="232"/>
                    </a:lnTo>
                    <a:lnTo>
                      <a:pt x="393" y="223"/>
                    </a:lnTo>
                    <a:lnTo>
                      <a:pt x="388" y="214"/>
                    </a:lnTo>
                    <a:lnTo>
                      <a:pt x="384" y="210"/>
                    </a:lnTo>
                    <a:lnTo>
                      <a:pt x="295" y="156"/>
                    </a:lnTo>
                    <a:lnTo>
                      <a:pt x="339" y="129"/>
                    </a:lnTo>
                    <a:lnTo>
                      <a:pt x="348" y="125"/>
                    </a:lnTo>
                    <a:lnTo>
                      <a:pt x="353" y="116"/>
                    </a:lnTo>
                    <a:lnTo>
                      <a:pt x="353" y="107"/>
                    </a:lnTo>
                    <a:lnTo>
                      <a:pt x="353" y="98"/>
                    </a:lnTo>
                    <a:lnTo>
                      <a:pt x="344" y="94"/>
                    </a:lnTo>
                    <a:lnTo>
                      <a:pt x="339" y="89"/>
                    </a:lnTo>
                    <a:lnTo>
                      <a:pt x="330" y="89"/>
                    </a:lnTo>
                    <a:lnTo>
                      <a:pt x="321" y="89"/>
                    </a:lnTo>
                    <a:lnTo>
                      <a:pt x="254" y="129"/>
                    </a:lnTo>
                    <a:lnTo>
                      <a:pt x="196" y="94"/>
                    </a:lnTo>
                    <a:lnTo>
                      <a:pt x="281" y="49"/>
                    </a:lnTo>
                    <a:lnTo>
                      <a:pt x="290" y="40"/>
                    </a:lnTo>
                    <a:lnTo>
                      <a:pt x="295" y="31"/>
                    </a:lnTo>
                    <a:lnTo>
                      <a:pt x="295" y="26"/>
                    </a:lnTo>
                    <a:lnTo>
                      <a:pt x="295" y="18"/>
                    </a:lnTo>
                    <a:lnTo>
                      <a:pt x="290" y="9"/>
                    </a:lnTo>
                    <a:lnTo>
                      <a:pt x="281" y="4"/>
                    </a:lnTo>
                    <a:lnTo>
                      <a:pt x="272" y="4"/>
                    </a:lnTo>
                    <a:lnTo>
                      <a:pt x="263" y="9"/>
                    </a:lnTo>
                    <a:lnTo>
                      <a:pt x="152" y="71"/>
                    </a:lnTo>
                    <a:lnTo>
                      <a:pt x="27" y="0"/>
                    </a:lnTo>
                    <a:lnTo>
                      <a:pt x="0" y="44"/>
                    </a:lnTo>
                    <a:lnTo>
                      <a:pt x="125" y="116"/>
                    </a:lnTo>
                    <a:lnTo>
                      <a:pt x="125" y="250"/>
                    </a:lnTo>
                    <a:lnTo>
                      <a:pt x="125" y="259"/>
                    </a:lnTo>
                    <a:lnTo>
                      <a:pt x="129" y="263"/>
                    </a:lnTo>
                    <a:lnTo>
                      <a:pt x="138" y="268"/>
                    </a:lnTo>
                    <a:lnTo>
                      <a:pt x="143" y="272"/>
                    </a:lnTo>
                    <a:lnTo>
                      <a:pt x="152" y="272"/>
                    </a:lnTo>
                    <a:lnTo>
                      <a:pt x="161" y="268"/>
                    </a:lnTo>
                    <a:lnTo>
                      <a:pt x="165" y="259"/>
                    </a:lnTo>
                    <a:lnTo>
                      <a:pt x="165" y="250"/>
                    </a:lnTo>
                    <a:lnTo>
                      <a:pt x="170" y="143"/>
                    </a:lnTo>
                    <a:lnTo>
                      <a:pt x="228" y="178"/>
                    </a:lnTo>
                    <a:lnTo>
                      <a:pt x="223" y="254"/>
                    </a:lnTo>
                    <a:lnTo>
                      <a:pt x="228" y="263"/>
                    </a:lnTo>
                    <a:lnTo>
                      <a:pt x="232" y="268"/>
                    </a:lnTo>
                    <a:lnTo>
                      <a:pt x="237" y="272"/>
                    </a:lnTo>
                    <a:lnTo>
                      <a:pt x="245" y="272"/>
                    </a:lnTo>
                    <a:lnTo>
                      <a:pt x="254" y="272"/>
                    </a:lnTo>
                    <a:lnTo>
                      <a:pt x="259" y="268"/>
                    </a:lnTo>
                    <a:lnTo>
                      <a:pt x="263" y="263"/>
                    </a:lnTo>
                    <a:lnTo>
                      <a:pt x="268" y="254"/>
                    </a:lnTo>
                    <a:lnTo>
                      <a:pt x="272" y="2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4" name="Freeform 114"/>
              <p:cNvSpPr>
                <a:spLocks/>
              </p:cNvSpPr>
              <p:nvPr/>
            </p:nvSpPr>
            <p:spPr bwMode="auto">
              <a:xfrm>
                <a:off x="1348" y="393"/>
                <a:ext cx="393" cy="277"/>
              </a:xfrm>
              <a:custGeom>
                <a:avLst/>
                <a:gdLst/>
                <a:ahLst/>
                <a:cxnLst>
                  <a:cxn ang="0">
                    <a:pos x="295" y="121"/>
                  </a:cxn>
                  <a:cxn ang="0">
                    <a:pos x="384" y="72"/>
                  </a:cxn>
                  <a:cxn ang="0">
                    <a:pos x="393" y="63"/>
                  </a:cxn>
                  <a:cxn ang="0">
                    <a:pos x="393" y="54"/>
                  </a:cxn>
                  <a:cxn ang="0">
                    <a:pos x="393" y="49"/>
                  </a:cxn>
                  <a:cxn ang="0">
                    <a:pos x="393" y="40"/>
                  </a:cxn>
                  <a:cxn ang="0">
                    <a:pos x="384" y="31"/>
                  </a:cxn>
                  <a:cxn ang="0">
                    <a:pos x="379" y="27"/>
                  </a:cxn>
                  <a:cxn ang="0">
                    <a:pos x="370" y="27"/>
                  </a:cxn>
                  <a:cxn ang="0">
                    <a:pos x="357" y="27"/>
                  </a:cxn>
                  <a:cxn ang="0">
                    <a:pos x="268" y="81"/>
                  </a:cxn>
                  <a:cxn ang="0">
                    <a:pos x="268" y="27"/>
                  </a:cxn>
                  <a:cxn ang="0">
                    <a:pos x="268" y="14"/>
                  </a:cxn>
                  <a:cxn ang="0">
                    <a:pos x="263" y="9"/>
                  </a:cxn>
                  <a:cxn ang="0">
                    <a:pos x="254" y="5"/>
                  </a:cxn>
                  <a:cxn ang="0">
                    <a:pos x="250" y="0"/>
                  </a:cxn>
                  <a:cxn ang="0">
                    <a:pos x="241" y="5"/>
                  </a:cxn>
                  <a:cxn ang="0">
                    <a:pos x="232" y="5"/>
                  </a:cxn>
                  <a:cxn ang="0">
                    <a:pos x="228" y="14"/>
                  </a:cxn>
                  <a:cxn ang="0">
                    <a:pos x="228" y="23"/>
                  </a:cxn>
                  <a:cxn ang="0">
                    <a:pos x="228" y="99"/>
                  </a:cxn>
                  <a:cxn ang="0">
                    <a:pos x="170" y="134"/>
                  </a:cxn>
                  <a:cxn ang="0">
                    <a:pos x="170" y="36"/>
                  </a:cxn>
                  <a:cxn ang="0">
                    <a:pos x="170" y="27"/>
                  </a:cxn>
                  <a:cxn ang="0">
                    <a:pos x="165" y="18"/>
                  </a:cxn>
                  <a:cxn ang="0">
                    <a:pos x="156" y="14"/>
                  </a:cxn>
                  <a:cxn ang="0">
                    <a:pos x="147" y="9"/>
                  </a:cxn>
                  <a:cxn ang="0">
                    <a:pos x="138" y="9"/>
                  </a:cxn>
                  <a:cxn ang="0">
                    <a:pos x="134" y="14"/>
                  </a:cxn>
                  <a:cxn ang="0">
                    <a:pos x="129" y="23"/>
                  </a:cxn>
                  <a:cxn ang="0">
                    <a:pos x="125" y="31"/>
                  </a:cxn>
                  <a:cxn ang="0">
                    <a:pos x="125" y="161"/>
                  </a:cxn>
                  <a:cxn ang="0">
                    <a:pos x="0" y="233"/>
                  </a:cxn>
                  <a:cxn ang="0">
                    <a:pos x="27" y="277"/>
                  </a:cxn>
                  <a:cxn ang="0">
                    <a:pos x="152" y="206"/>
                  </a:cxn>
                  <a:cxn ang="0">
                    <a:pos x="268" y="273"/>
                  </a:cxn>
                  <a:cxn ang="0">
                    <a:pos x="272" y="277"/>
                  </a:cxn>
                  <a:cxn ang="0">
                    <a:pos x="281" y="277"/>
                  </a:cxn>
                  <a:cxn ang="0">
                    <a:pos x="290" y="273"/>
                  </a:cxn>
                  <a:cxn ang="0">
                    <a:pos x="295" y="268"/>
                  </a:cxn>
                  <a:cxn ang="0">
                    <a:pos x="299" y="259"/>
                  </a:cxn>
                  <a:cxn ang="0">
                    <a:pos x="299" y="251"/>
                  </a:cxn>
                  <a:cxn ang="0">
                    <a:pos x="295" y="242"/>
                  </a:cxn>
                  <a:cxn ang="0">
                    <a:pos x="286" y="237"/>
                  </a:cxn>
                  <a:cxn ang="0">
                    <a:pos x="196" y="179"/>
                  </a:cxn>
                  <a:cxn ang="0">
                    <a:pos x="254" y="148"/>
                  </a:cxn>
                  <a:cxn ang="0">
                    <a:pos x="321" y="188"/>
                  </a:cxn>
                  <a:cxn ang="0">
                    <a:pos x="330" y="192"/>
                  </a:cxn>
                  <a:cxn ang="0">
                    <a:pos x="335" y="192"/>
                  </a:cxn>
                  <a:cxn ang="0">
                    <a:pos x="344" y="188"/>
                  </a:cxn>
                  <a:cxn ang="0">
                    <a:pos x="348" y="179"/>
                  </a:cxn>
                  <a:cxn ang="0">
                    <a:pos x="348" y="175"/>
                  </a:cxn>
                  <a:cxn ang="0">
                    <a:pos x="348" y="166"/>
                  </a:cxn>
                  <a:cxn ang="0">
                    <a:pos x="348" y="157"/>
                  </a:cxn>
                  <a:cxn ang="0">
                    <a:pos x="339" y="152"/>
                  </a:cxn>
                  <a:cxn ang="0">
                    <a:pos x="295" y="121"/>
                  </a:cxn>
                </a:cxnLst>
                <a:rect l="0" t="0" r="r" b="b"/>
                <a:pathLst>
                  <a:path w="393" h="277">
                    <a:moveTo>
                      <a:pt x="295" y="121"/>
                    </a:moveTo>
                    <a:lnTo>
                      <a:pt x="384" y="72"/>
                    </a:lnTo>
                    <a:lnTo>
                      <a:pt x="393" y="63"/>
                    </a:lnTo>
                    <a:lnTo>
                      <a:pt x="393" y="54"/>
                    </a:lnTo>
                    <a:lnTo>
                      <a:pt x="393" y="49"/>
                    </a:lnTo>
                    <a:lnTo>
                      <a:pt x="393" y="40"/>
                    </a:lnTo>
                    <a:lnTo>
                      <a:pt x="384" y="31"/>
                    </a:lnTo>
                    <a:lnTo>
                      <a:pt x="379" y="27"/>
                    </a:lnTo>
                    <a:lnTo>
                      <a:pt x="370" y="27"/>
                    </a:lnTo>
                    <a:lnTo>
                      <a:pt x="357" y="27"/>
                    </a:lnTo>
                    <a:lnTo>
                      <a:pt x="268" y="81"/>
                    </a:lnTo>
                    <a:lnTo>
                      <a:pt x="268" y="27"/>
                    </a:lnTo>
                    <a:lnTo>
                      <a:pt x="268" y="14"/>
                    </a:lnTo>
                    <a:lnTo>
                      <a:pt x="263" y="9"/>
                    </a:lnTo>
                    <a:lnTo>
                      <a:pt x="254" y="5"/>
                    </a:lnTo>
                    <a:lnTo>
                      <a:pt x="250" y="0"/>
                    </a:lnTo>
                    <a:lnTo>
                      <a:pt x="241" y="5"/>
                    </a:lnTo>
                    <a:lnTo>
                      <a:pt x="232" y="5"/>
                    </a:lnTo>
                    <a:lnTo>
                      <a:pt x="228" y="14"/>
                    </a:lnTo>
                    <a:lnTo>
                      <a:pt x="228" y="23"/>
                    </a:lnTo>
                    <a:lnTo>
                      <a:pt x="228" y="99"/>
                    </a:lnTo>
                    <a:lnTo>
                      <a:pt x="170" y="134"/>
                    </a:lnTo>
                    <a:lnTo>
                      <a:pt x="170" y="36"/>
                    </a:lnTo>
                    <a:lnTo>
                      <a:pt x="170" y="27"/>
                    </a:lnTo>
                    <a:lnTo>
                      <a:pt x="165" y="18"/>
                    </a:lnTo>
                    <a:lnTo>
                      <a:pt x="156" y="14"/>
                    </a:lnTo>
                    <a:lnTo>
                      <a:pt x="147" y="9"/>
                    </a:lnTo>
                    <a:lnTo>
                      <a:pt x="138" y="9"/>
                    </a:lnTo>
                    <a:lnTo>
                      <a:pt x="134" y="14"/>
                    </a:lnTo>
                    <a:lnTo>
                      <a:pt x="129" y="23"/>
                    </a:lnTo>
                    <a:lnTo>
                      <a:pt x="125" y="31"/>
                    </a:lnTo>
                    <a:lnTo>
                      <a:pt x="125" y="161"/>
                    </a:lnTo>
                    <a:lnTo>
                      <a:pt x="0" y="233"/>
                    </a:lnTo>
                    <a:lnTo>
                      <a:pt x="27" y="277"/>
                    </a:lnTo>
                    <a:lnTo>
                      <a:pt x="152" y="206"/>
                    </a:lnTo>
                    <a:lnTo>
                      <a:pt x="268" y="273"/>
                    </a:lnTo>
                    <a:lnTo>
                      <a:pt x="272" y="277"/>
                    </a:lnTo>
                    <a:lnTo>
                      <a:pt x="281" y="277"/>
                    </a:lnTo>
                    <a:lnTo>
                      <a:pt x="290" y="273"/>
                    </a:lnTo>
                    <a:lnTo>
                      <a:pt x="295" y="268"/>
                    </a:lnTo>
                    <a:lnTo>
                      <a:pt x="299" y="259"/>
                    </a:lnTo>
                    <a:lnTo>
                      <a:pt x="299" y="251"/>
                    </a:lnTo>
                    <a:lnTo>
                      <a:pt x="295" y="242"/>
                    </a:lnTo>
                    <a:lnTo>
                      <a:pt x="286" y="237"/>
                    </a:lnTo>
                    <a:lnTo>
                      <a:pt x="196" y="179"/>
                    </a:lnTo>
                    <a:lnTo>
                      <a:pt x="254" y="148"/>
                    </a:lnTo>
                    <a:lnTo>
                      <a:pt x="321" y="188"/>
                    </a:lnTo>
                    <a:lnTo>
                      <a:pt x="330" y="192"/>
                    </a:lnTo>
                    <a:lnTo>
                      <a:pt x="335" y="192"/>
                    </a:lnTo>
                    <a:lnTo>
                      <a:pt x="344" y="188"/>
                    </a:lnTo>
                    <a:lnTo>
                      <a:pt x="348" y="179"/>
                    </a:lnTo>
                    <a:lnTo>
                      <a:pt x="348" y="175"/>
                    </a:lnTo>
                    <a:lnTo>
                      <a:pt x="348" y="166"/>
                    </a:lnTo>
                    <a:lnTo>
                      <a:pt x="348" y="157"/>
                    </a:lnTo>
                    <a:lnTo>
                      <a:pt x="339" y="152"/>
                    </a:lnTo>
                    <a:lnTo>
                      <a:pt x="295" y="1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7155" name="Freeform 115"/>
              <p:cNvSpPr>
                <a:spLocks/>
              </p:cNvSpPr>
              <p:nvPr/>
            </p:nvSpPr>
            <p:spPr bwMode="auto">
              <a:xfrm>
                <a:off x="1232" y="536"/>
                <a:ext cx="263" cy="228"/>
              </a:xfrm>
              <a:custGeom>
                <a:avLst/>
                <a:gdLst/>
                <a:ahLst/>
                <a:cxnLst>
                  <a:cxn ang="0">
                    <a:pos x="0" y="116"/>
                  </a:cxn>
                  <a:cxn ang="0">
                    <a:pos x="49" y="67"/>
                  </a:cxn>
                  <a:cxn ang="0">
                    <a:pos x="67" y="0"/>
                  </a:cxn>
                  <a:cxn ang="0">
                    <a:pos x="134" y="23"/>
                  </a:cxn>
                  <a:cxn ang="0">
                    <a:pos x="201" y="0"/>
                  </a:cxn>
                  <a:cxn ang="0">
                    <a:pos x="214" y="67"/>
                  </a:cxn>
                  <a:cxn ang="0">
                    <a:pos x="263" y="116"/>
                  </a:cxn>
                  <a:cxn ang="0">
                    <a:pos x="214" y="161"/>
                  </a:cxn>
                  <a:cxn ang="0">
                    <a:pos x="201" y="228"/>
                  </a:cxn>
                  <a:cxn ang="0">
                    <a:pos x="134" y="210"/>
                  </a:cxn>
                  <a:cxn ang="0">
                    <a:pos x="67" y="228"/>
                  </a:cxn>
                  <a:cxn ang="0">
                    <a:pos x="49" y="161"/>
                  </a:cxn>
                  <a:cxn ang="0">
                    <a:pos x="0" y="116"/>
                  </a:cxn>
                </a:cxnLst>
                <a:rect l="0" t="0" r="r" b="b"/>
                <a:pathLst>
                  <a:path w="263" h="228">
                    <a:moveTo>
                      <a:pt x="0" y="116"/>
                    </a:moveTo>
                    <a:lnTo>
                      <a:pt x="49" y="67"/>
                    </a:lnTo>
                    <a:lnTo>
                      <a:pt x="67" y="0"/>
                    </a:lnTo>
                    <a:lnTo>
                      <a:pt x="134" y="23"/>
                    </a:lnTo>
                    <a:lnTo>
                      <a:pt x="201" y="0"/>
                    </a:lnTo>
                    <a:lnTo>
                      <a:pt x="214" y="67"/>
                    </a:lnTo>
                    <a:lnTo>
                      <a:pt x="263" y="116"/>
                    </a:lnTo>
                    <a:lnTo>
                      <a:pt x="214" y="161"/>
                    </a:lnTo>
                    <a:lnTo>
                      <a:pt x="201" y="228"/>
                    </a:lnTo>
                    <a:lnTo>
                      <a:pt x="134" y="210"/>
                    </a:lnTo>
                    <a:lnTo>
                      <a:pt x="67" y="228"/>
                    </a:lnTo>
                    <a:lnTo>
                      <a:pt x="49" y="161"/>
                    </a:lnTo>
                    <a:lnTo>
                      <a:pt x="0" y="11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24314"/>
                      <a:invGamma/>
                    </a:schemeClr>
                  </a:gs>
                  <a:gs pos="100000">
                    <a:schemeClr val="accent2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7156" name="Rectangle 116"/>
            <p:cNvSpPr>
              <a:spLocks noChangeArrowheads="1"/>
            </p:cNvSpPr>
            <p:nvPr/>
          </p:nvSpPr>
          <p:spPr bwMode="auto">
            <a:xfrm>
              <a:off x="1853" y="1296"/>
              <a:ext cx="1145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sz="2800" dirty="0" smtClean="0">
                  <a:solidFill>
                    <a:srgbClr val="000000"/>
                  </a:solidFill>
                  <a:latin typeface="Times New Roman" pitchFamily="18" charset="0"/>
                  <a:ea typeface="宋体" charset="-122"/>
                </a:rPr>
                <a:t>Conclusion</a:t>
              </a:r>
              <a:endParaRPr lang="en-US" altLang="zh-CN" sz="2800" dirty="0">
                <a:solidFill>
                  <a:srgbClr val="000000"/>
                </a:solidFill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7157" name="Line 117"/>
            <p:cNvSpPr>
              <a:spLocks noChangeShapeType="1"/>
            </p:cNvSpPr>
            <p:nvPr/>
          </p:nvSpPr>
          <p:spPr bwMode="auto">
            <a:xfrm>
              <a:off x="1776" y="1584"/>
              <a:ext cx="2064" cy="0"/>
            </a:xfrm>
            <a:prstGeom prst="line">
              <a:avLst/>
            </a:prstGeom>
            <a:noFill/>
            <a:ln w="9525">
              <a:solidFill>
                <a:srgbClr val="7BA6F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66825"/>
            <a:ext cx="583882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9725" y="3752850"/>
            <a:ext cx="5781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and 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Due to the various </a:t>
            </a:r>
            <a:r>
              <a:rPr lang="en-US" altLang="zh-CN" dirty="0" err="1" smtClean="0"/>
              <a:t>nidus</a:t>
            </a:r>
            <a:r>
              <a:rPr lang="en-US" altLang="zh-CN" dirty="0" smtClean="0"/>
              <a:t> locations, it is challenging to characterize and identify the ECG signal pathological patterns of MI.</a:t>
            </a:r>
          </a:p>
          <a:p>
            <a:r>
              <a:rPr lang="en-US" altLang="zh-CN" dirty="0" smtClean="0"/>
              <a:t>ECG or VCG signals from MI are shown to have </a:t>
            </a:r>
            <a:r>
              <a:rPr lang="en-US" altLang="zh-CN" dirty="0" err="1" smtClean="0"/>
              <a:t>signiﬁcantly</a:t>
            </a:r>
            <a:r>
              <a:rPr lang="en-US" altLang="zh-CN" dirty="0" smtClean="0"/>
              <a:t> complex patterns under a different combination of MI conditions.</a:t>
            </a:r>
          </a:p>
          <a:p>
            <a:r>
              <a:rPr lang="en-US" altLang="zh-CN" dirty="0" smtClean="0"/>
              <a:t>This method present a much better performance than other standard methods</a:t>
            </a:r>
          </a:p>
          <a:p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(3)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b="1" dirty="0" smtClean="0"/>
              <a:t>Robust Detection of Premature Ventricular Contractions Using a Wave-Based Bayesian Framework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en-US" altLang="zh-CN" sz="2000" dirty="0" smtClean="0"/>
              <a:t>    IEEE TRANSACTIONS ON BIOMEDICAL ENGINEERING, VOL. 57, NO. 2, FEBRUARY 2010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i="1" dirty="0" smtClean="0"/>
              <a:t>Introduction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Wave-based ECG Dynamical Model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Bayesian State Estimation Through EKF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Bayesian Detection of  PVC</a:t>
            </a:r>
          </a:p>
          <a:p>
            <a:pPr>
              <a:buNone/>
            </a:pPr>
            <a:endParaRPr lang="en-US" altLang="zh-CN" sz="2400" i="1" dirty="0" smtClean="0"/>
          </a:p>
          <a:p>
            <a:r>
              <a:rPr lang="en-US" altLang="zh-CN" sz="2400" i="1" dirty="0" smtClean="0"/>
              <a:t>Results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Discussion and  Conclusion</a:t>
            </a:r>
            <a:endParaRPr lang="zh-CN" alt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/>
              <a:t>Accurate detection of premature ventricular contractions (PVCs) is particularly important.</a:t>
            </a:r>
          </a:p>
          <a:p>
            <a:r>
              <a:rPr lang="en-US" altLang="zh-CN" i="1" dirty="0" smtClean="0"/>
              <a:t>Introduce a model-based dynamic algorithm </a:t>
            </a:r>
          </a:p>
          <a:p>
            <a:r>
              <a:rPr lang="en-US" altLang="zh-CN" i="1" dirty="0" smtClean="0"/>
              <a:t>Extended </a:t>
            </a:r>
            <a:r>
              <a:rPr lang="en-US" altLang="zh-CN" i="1" dirty="0" err="1" smtClean="0"/>
              <a:t>Kalman</a:t>
            </a:r>
            <a:r>
              <a:rPr lang="en-US" altLang="zh-CN" i="1" dirty="0" smtClean="0"/>
              <a:t> </a:t>
            </a:r>
            <a:r>
              <a:rPr lang="en-US" altLang="zh-CN" i="1" dirty="0" err="1" smtClean="0"/>
              <a:t>ﬁlter</a:t>
            </a:r>
            <a:endParaRPr lang="en-US" altLang="zh-CN" i="1" dirty="0" smtClean="0"/>
          </a:p>
          <a:p>
            <a:r>
              <a:rPr lang="en-US" altLang="zh-CN" i="1" dirty="0" smtClean="0"/>
              <a:t>Bayesian estimations of the state variables</a:t>
            </a:r>
          </a:p>
          <a:p>
            <a:r>
              <a:rPr lang="en-US" altLang="zh-CN" i="1" dirty="0" smtClean="0"/>
              <a:t>The method can contribute to, and enhance the performance of clinical PVC detection.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543800" cy="563562"/>
          </a:xfrm>
        </p:spPr>
        <p:txBody>
          <a:bodyPr/>
          <a:lstStyle/>
          <a:p>
            <a:r>
              <a:rPr lang="en-US" altLang="zh-CN" dirty="0" smtClean="0"/>
              <a:t>Wave-based ECG Dynamical Model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 every heart beat as a combination of </a:t>
            </a:r>
            <a:r>
              <a:rPr lang="en-US" altLang="zh-CN" dirty="0" err="1" smtClean="0"/>
              <a:t>ﬁnite</a:t>
            </a:r>
            <a:r>
              <a:rPr lang="en-US" altLang="zh-CN" dirty="0" smtClean="0"/>
              <a:t> characteristic.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sum of Gaussian kernels.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3200400"/>
            <a:ext cx="562087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572000"/>
            <a:ext cx="428794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7010400" cy="563562"/>
          </a:xfrm>
        </p:spPr>
        <p:txBody>
          <a:bodyPr/>
          <a:lstStyle/>
          <a:p>
            <a:r>
              <a:rPr lang="en-US" altLang="zh-CN" dirty="0" smtClean="0"/>
              <a:t>Bayesian State Estimation Through EKF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The observed noisy phase and noisy amplitude: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r>
              <a:rPr lang="en-US" altLang="zh-CN" dirty="0" smtClean="0"/>
              <a:t>Nonlinear EKF is required for estimating the state vector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    </a:t>
            </a:r>
            <a:r>
              <a:rPr lang="en-US" altLang="zh-CN" sz="2000" dirty="0" err="1" smtClean="0"/>
              <a:t>linearize</a:t>
            </a:r>
            <a:r>
              <a:rPr lang="en-US" altLang="zh-CN" sz="2000" dirty="0" smtClean="0"/>
              <a:t> the nonlinear system model</a:t>
            </a:r>
            <a:endParaRPr lang="zh-CN" altLang="en-US" sz="20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133600"/>
            <a:ext cx="297917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749" y="3733800"/>
            <a:ext cx="363445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Bayesian Detection of  PVC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altLang="zh-CN" dirty="0" smtClean="0"/>
              <a:t>Monitoring Signal Fidelity</a:t>
            </a:r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00400"/>
            <a:ext cx="774895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924050"/>
            <a:ext cx="62674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Bayesian Detection of  PVC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B.</a:t>
            </a:r>
            <a:r>
              <a:rPr lang="en-US" altLang="zh-CN" dirty="0" err="1" smtClean="0"/>
              <a:t>Polargram</a:t>
            </a:r>
            <a:r>
              <a:rPr lang="en-US" altLang="zh-CN" dirty="0" smtClean="0"/>
              <a:t> Formation and Envelope Extraction</a:t>
            </a:r>
            <a:endParaRPr lang="zh-CN" altLang="en-US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3600"/>
            <a:ext cx="64008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in MATLAB, MIT-BIH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906284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403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408393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40386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Home monitoring and real-time diagnosis of CVD is important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ECG signals are enormous in size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Decomposing ECG produces time delay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High algorithm complex and hard to maintain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8082" y="932529"/>
            <a:ext cx="52006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072" y="4220496"/>
            <a:ext cx="51530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 and  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i="1" dirty="0" smtClean="0"/>
              <a:t>A wave-based Bayesian framework was presented and validated for PVC beat detection.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KFs can be thought of as adaptive </a:t>
            </a:r>
            <a:r>
              <a:rPr lang="en-US" altLang="zh-CN" sz="2400" i="1" dirty="0" err="1" smtClean="0"/>
              <a:t>ﬁlters</a:t>
            </a:r>
            <a:endParaRPr lang="en-US" altLang="zh-CN" sz="2400" i="1" dirty="0" smtClean="0"/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Performance evaluation results showed that the developed method provides a reliable and accurate PVC detection </a:t>
            </a:r>
          </a:p>
          <a:p>
            <a:endParaRPr lang="en-US" altLang="zh-CN" sz="2400" i="1" dirty="0" smtClean="0"/>
          </a:p>
          <a:p>
            <a:r>
              <a:rPr lang="en-US" altLang="zh-CN" sz="2400" i="1" dirty="0" smtClean="0"/>
              <a:t>The initial value will infect the estimation</a:t>
            </a:r>
          </a:p>
          <a:p>
            <a:endParaRPr lang="en-US" altLang="zh-CN" sz="1800" i="1" dirty="0" smtClean="0"/>
          </a:p>
          <a:p>
            <a:r>
              <a:rPr lang="en-US" altLang="zh-CN" sz="2400" i="1" dirty="0" smtClean="0"/>
              <a:t>Computationally tractable and of special interest for real-time applications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(4)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28724"/>
            <a:ext cx="8023225" cy="5324475"/>
          </a:xfrm>
        </p:spPr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b="1" dirty="0" smtClean="0"/>
              <a:t>Active Learning Methods for Electrocardiographic Signal </a:t>
            </a:r>
            <a:r>
              <a:rPr lang="en-US" altLang="zh-CN" b="1" dirty="0" err="1" smtClean="0"/>
              <a:t>Classiﬁcation</a:t>
            </a:r>
            <a:endParaRPr lang="en-US" altLang="zh-CN" b="1" dirty="0" smtClean="0"/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en-US" altLang="zh-CN" sz="2000" dirty="0" smtClean="0"/>
              <a:t>    </a:t>
            </a:r>
          </a:p>
          <a:p>
            <a:pPr>
              <a:buNone/>
            </a:pPr>
            <a:r>
              <a:rPr lang="en-US" altLang="zh-CN" sz="2000" dirty="0" smtClean="0"/>
              <a:t>    IEEE TRANSACTIONS ON INFORMATION TECHNOLOGY IN BIOMEDICINE, VOL. 14, NO. 6, NOVEMBER 2010 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i="1" dirty="0" smtClean="0"/>
              <a:t>Introduction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Support Vector Machines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Active Learning Methods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Experiments &amp; Results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Conclusion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023225" cy="5083175"/>
          </a:xfrm>
        </p:spPr>
        <p:txBody>
          <a:bodyPr/>
          <a:lstStyle/>
          <a:p>
            <a:r>
              <a:rPr lang="en-US" altLang="zh-CN" sz="2400" dirty="0" smtClean="0"/>
              <a:t>ECG signals represent a useful information source about the rhythm and functioning of the heart.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To obtain an </a:t>
            </a:r>
            <a:r>
              <a:rPr lang="en-US" altLang="zh-CN" sz="2400" dirty="0" err="1" smtClean="0"/>
              <a:t>efﬁcient</a:t>
            </a:r>
            <a:r>
              <a:rPr lang="en-US" altLang="zh-CN" sz="2400" dirty="0" smtClean="0"/>
              <a:t> and robust ECG </a:t>
            </a:r>
            <a:r>
              <a:rPr lang="en-US" altLang="zh-CN" sz="2400" dirty="0" err="1" smtClean="0"/>
              <a:t>classiﬁcation</a:t>
            </a:r>
            <a:r>
              <a:rPr lang="en-US" altLang="zh-CN" sz="2400" dirty="0" smtClean="0"/>
              <a:t> system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SVM </a:t>
            </a:r>
            <a:r>
              <a:rPr lang="en-US" altLang="zh-CN" sz="2400" dirty="0" err="1" smtClean="0"/>
              <a:t>classiﬁer</a:t>
            </a:r>
            <a:r>
              <a:rPr lang="en-US" altLang="zh-CN" sz="2400" dirty="0" smtClean="0"/>
              <a:t> has a good generalization capability and is less sensitive to the curse of dimensionality.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Automatic construction of the set of training samples – active learning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Support Vector Machines</a:t>
            </a:r>
            <a:endParaRPr lang="en-US" altLang="zh-CN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classifier is said to assign a feature vector </a:t>
            </a:r>
            <a:r>
              <a:rPr lang="en-US" altLang="zh-CN" sz="2000" i="1" dirty="0">
                <a:solidFill>
                  <a:schemeClr val="accent2"/>
                </a:solidFill>
              </a:rPr>
              <a:t>x</a:t>
            </a:r>
            <a:r>
              <a:rPr lang="en-US" altLang="zh-CN" sz="2000" dirty="0"/>
              <a:t> to class </a:t>
            </a:r>
            <a:r>
              <a:rPr lang="en-US" altLang="zh-CN" sz="2000" i="1" dirty="0" err="1">
                <a:solidFill>
                  <a:schemeClr val="accent2"/>
                </a:solidFill>
              </a:rPr>
              <a:t>w</a:t>
            </a:r>
            <a:r>
              <a:rPr lang="en-US" altLang="zh-CN" sz="2000" i="1" baseline="-25000" dirty="0" err="1">
                <a:solidFill>
                  <a:schemeClr val="accent2"/>
                </a:solidFill>
              </a:rPr>
              <a:t>i</a:t>
            </a:r>
            <a:r>
              <a:rPr lang="en-US" altLang="zh-CN" sz="2000" dirty="0"/>
              <a:t> if </a:t>
            </a:r>
          </a:p>
        </p:txBody>
      </p:sp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2443163" y="2286000"/>
          <a:ext cx="4232275" cy="508000"/>
        </p:xfrm>
        <a:graphic>
          <a:graphicData uri="http://schemas.openxmlformats.org/presentationml/2006/ole">
            <p:oleObj spid="_x0000_s26626" name="Equation" r:id="rId3" imgW="2006280" imgH="241200" progId="">
              <p:embed/>
            </p:oleObj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57200" y="4648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An example we’ve learned before: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Minimum-Error-Rate Classifier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57200" y="2947988"/>
            <a:ext cx="8229600" cy="557212"/>
            <a:chOff x="288" y="1857"/>
            <a:chExt cx="5184" cy="351"/>
          </a:xfrm>
        </p:grpSpPr>
        <p:sp>
          <p:nvSpPr>
            <p:cNvPr id="34820" name="Rectangle 4"/>
            <p:cNvSpPr>
              <a:spLocks noChangeArrowheads="1"/>
            </p:cNvSpPr>
            <p:nvPr/>
          </p:nvSpPr>
          <p:spPr bwMode="auto">
            <a:xfrm>
              <a:off x="288" y="1872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</a:pPr>
              <a:r>
                <a:rPr lang="en-US" altLang="zh-CN" sz="2200"/>
                <a:t>For two-category case, </a:t>
              </a:r>
            </a:p>
          </p:txBody>
        </p:sp>
        <p:graphicFrame>
          <p:nvGraphicFramePr>
            <p:cNvPr id="34823" name="Object 7"/>
            <p:cNvGraphicFramePr>
              <a:graphicFrameLocks noChangeAspect="1"/>
            </p:cNvGraphicFramePr>
            <p:nvPr/>
          </p:nvGraphicFramePr>
          <p:xfrm>
            <a:off x="2496" y="1857"/>
            <a:ext cx="1688" cy="303"/>
          </p:xfrm>
          <a:graphic>
            <a:graphicData uri="http://schemas.openxmlformats.org/presentationml/2006/ole">
              <p:oleObj spid="_x0000_s26629" name="Equation" r:id="rId4" imgW="1269720" imgH="228600" progId="">
                <p:embed/>
              </p:oleObj>
            </a:graphicData>
          </a:graphic>
        </p:graphicFrame>
      </p:grpSp>
      <p:graphicFrame>
        <p:nvGraphicFramePr>
          <p:cNvPr id="34824" name="Object 8"/>
          <p:cNvGraphicFramePr>
            <a:graphicFrameLocks noChangeAspect="1"/>
          </p:cNvGraphicFramePr>
          <p:nvPr/>
        </p:nvGraphicFramePr>
        <p:xfrm>
          <a:off x="1676400" y="3786188"/>
          <a:ext cx="5600700" cy="481012"/>
        </p:xfrm>
        <a:graphic>
          <a:graphicData uri="http://schemas.openxmlformats.org/presentationml/2006/ole">
            <p:oleObj spid="_x0000_s26627" name="Equation" r:id="rId5" imgW="2654280" imgH="228600" progId="">
              <p:embed/>
            </p:oleObj>
          </a:graphicData>
        </a:graphic>
      </p:graphicFrame>
      <p:graphicFrame>
        <p:nvGraphicFramePr>
          <p:cNvPr id="34826" name="Object 10"/>
          <p:cNvGraphicFramePr>
            <a:graphicFrameLocks noChangeAspect="1"/>
          </p:cNvGraphicFramePr>
          <p:nvPr/>
        </p:nvGraphicFramePr>
        <p:xfrm>
          <a:off x="2743200" y="5538788"/>
          <a:ext cx="3484563" cy="481012"/>
        </p:xfrm>
        <a:graphic>
          <a:graphicData uri="http://schemas.openxmlformats.org/presentationml/2006/ole">
            <p:oleObj spid="_x0000_s26628" name="Equation" r:id="rId6" imgW="165096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Discriminant Function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7200"/>
          </a:xfrm>
        </p:spPr>
        <p:txBody>
          <a:bodyPr/>
          <a:lstStyle/>
          <a:p>
            <a:r>
              <a:rPr lang="en-US" altLang="zh-CN" sz="2200"/>
              <a:t>It can be arbitrary functions of </a:t>
            </a:r>
            <a:r>
              <a:rPr lang="en-US" altLang="zh-CN" sz="2200" i="1">
                <a:solidFill>
                  <a:schemeClr val="accent2"/>
                </a:solidFill>
              </a:rPr>
              <a:t>x</a:t>
            </a:r>
            <a:r>
              <a:rPr lang="en-US" altLang="zh-CN" sz="2200"/>
              <a:t>, such as: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81000" y="2743200"/>
            <a:ext cx="1828800" cy="2622550"/>
            <a:chOff x="240" y="1728"/>
            <a:chExt cx="1152" cy="1652"/>
          </a:xfrm>
        </p:grpSpPr>
        <p:sp>
          <p:nvSpPr>
            <p:cNvPr id="36884" name="Freeform 20"/>
            <p:cNvSpPr>
              <a:spLocks/>
            </p:cNvSpPr>
            <p:nvPr/>
          </p:nvSpPr>
          <p:spPr bwMode="auto">
            <a:xfrm>
              <a:off x="240" y="1728"/>
              <a:ext cx="816" cy="1056"/>
            </a:xfrm>
            <a:custGeom>
              <a:avLst/>
              <a:gdLst/>
              <a:ahLst/>
              <a:cxnLst>
                <a:cxn ang="0">
                  <a:pos x="816" y="0"/>
                </a:cxn>
                <a:cxn ang="0">
                  <a:pos x="720" y="288"/>
                </a:cxn>
                <a:cxn ang="0">
                  <a:pos x="720" y="480"/>
                </a:cxn>
                <a:cxn ang="0">
                  <a:pos x="816" y="624"/>
                </a:cxn>
                <a:cxn ang="0">
                  <a:pos x="768" y="768"/>
                </a:cxn>
                <a:cxn ang="0">
                  <a:pos x="480" y="768"/>
                </a:cxn>
                <a:cxn ang="0">
                  <a:pos x="288" y="864"/>
                </a:cxn>
                <a:cxn ang="0">
                  <a:pos x="240" y="912"/>
                </a:cxn>
                <a:cxn ang="0">
                  <a:pos x="0" y="1056"/>
                </a:cxn>
                <a:cxn ang="0">
                  <a:pos x="0" y="0"/>
                </a:cxn>
                <a:cxn ang="0">
                  <a:pos x="816" y="0"/>
                </a:cxn>
              </a:cxnLst>
              <a:rect l="0" t="0" r="r" b="b"/>
              <a:pathLst>
                <a:path w="816" h="1056">
                  <a:moveTo>
                    <a:pt x="816" y="0"/>
                  </a:moveTo>
                  <a:lnTo>
                    <a:pt x="720" y="288"/>
                  </a:lnTo>
                  <a:lnTo>
                    <a:pt x="720" y="480"/>
                  </a:lnTo>
                  <a:lnTo>
                    <a:pt x="816" y="624"/>
                  </a:lnTo>
                  <a:lnTo>
                    <a:pt x="768" y="768"/>
                  </a:lnTo>
                  <a:lnTo>
                    <a:pt x="480" y="768"/>
                  </a:lnTo>
                  <a:lnTo>
                    <a:pt x="288" y="864"/>
                  </a:lnTo>
                  <a:lnTo>
                    <a:pt x="240" y="912"/>
                  </a:lnTo>
                  <a:lnTo>
                    <a:pt x="0" y="1056"/>
                  </a:lnTo>
                  <a:lnTo>
                    <a:pt x="0" y="0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480" y="2976"/>
              <a:ext cx="7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Nearest </a:t>
              </a:r>
            </a:p>
            <a:p>
              <a:pPr algn="ctr"/>
              <a:r>
                <a:rPr lang="en-US" altLang="zh-CN"/>
                <a:t>Neighbor</a:t>
              </a:r>
            </a:p>
          </p:txBody>
        </p:sp>
        <p:sp>
          <p:nvSpPr>
            <p:cNvPr id="36872" name="Rectangle 8"/>
            <p:cNvSpPr>
              <a:spLocks noChangeArrowheads="1"/>
            </p:cNvSpPr>
            <p:nvPr/>
          </p:nvSpPr>
          <p:spPr bwMode="auto">
            <a:xfrm>
              <a:off x="240" y="1728"/>
              <a:ext cx="1152" cy="11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480" y="1968"/>
              <a:ext cx="768" cy="720"/>
              <a:chOff x="576" y="1968"/>
              <a:chExt cx="768" cy="720"/>
            </a:xfrm>
          </p:grpSpPr>
          <p:sp>
            <p:nvSpPr>
              <p:cNvPr id="36876" name="Oval 12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7" name="Oval 13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8" name="Oval 14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79" name="Oval 15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0" name="Oval 16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1" name="Oval 17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2" name="Oval 18"/>
              <p:cNvSpPr>
                <a:spLocks noChangeArrowheads="1"/>
              </p:cNvSpPr>
              <p:nvPr/>
            </p:nvSpPr>
            <p:spPr bwMode="auto">
              <a:xfrm>
                <a:off x="912" y="23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3" name="Oval 19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514600" y="2743200"/>
            <a:ext cx="1828800" cy="2622550"/>
            <a:chOff x="1584" y="1728"/>
            <a:chExt cx="1152" cy="1652"/>
          </a:xfrm>
        </p:grpSpPr>
        <p:sp>
          <p:nvSpPr>
            <p:cNvPr id="36898" name="Rectangle 34"/>
            <p:cNvSpPr>
              <a:spLocks noChangeArrowheads="1"/>
            </p:cNvSpPr>
            <p:nvPr/>
          </p:nvSpPr>
          <p:spPr bwMode="auto">
            <a:xfrm>
              <a:off x="1584" y="1728"/>
              <a:ext cx="720" cy="768"/>
            </a:xfrm>
            <a:prstGeom prst="rect">
              <a:avLst/>
            </a:prstGeom>
            <a:solidFill>
              <a:schemeClr val="tx2">
                <a:alpha val="2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6869" name="Text Box 5"/>
            <p:cNvSpPr txBox="1">
              <a:spLocks noChangeArrowheads="1"/>
            </p:cNvSpPr>
            <p:nvPr/>
          </p:nvSpPr>
          <p:spPr bwMode="auto">
            <a:xfrm>
              <a:off x="1884" y="2976"/>
              <a:ext cx="7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Decision </a:t>
              </a:r>
            </a:p>
            <a:p>
              <a:pPr algn="ctr"/>
              <a:r>
                <a:rPr lang="en-US" altLang="zh-CN"/>
                <a:t>Tree</a:t>
              </a:r>
            </a:p>
          </p:txBody>
        </p:sp>
        <p:sp>
          <p:nvSpPr>
            <p:cNvPr id="36873" name="Rectangle 9"/>
            <p:cNvSpPr>
              <a:spLocks noChangeArrowheads="1"/>
            </p:cNvSpPr>
            <p:nvPr/>
          </p:nvSpPr>
          <p:spPr bwMode="auto">
            <a:xfrm>
              <a:off x="1584" y="1728"/>
              <a:ext cx="1152" cy="110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824" y="1968"/>
              <a:ext cx="768" cy="720"/>
              <a:chOff x="576" y="1968"/>
              <a:chExt cx="768" cy="720"/>
            </a:xfrm>
          </p:grpSpPr>
          <p:sp>
            <p:nvSpPr>
              <p:cNvPr id="36887" name="Oval 23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8" name="Oval 24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89" name="Oval 25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90" name="Oval 26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91" name="Oval 27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92" name="Oval 28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93" name="Oval 29"/>
              <p:cNvSpPr>
                <a:spLocks noChangeArrowheads="1"/>
              </p:cNvSpPr>
              <p:nvPr/>
            </p:nvSpPr>
            <p:spPr bwMode="auto">
              <a:xfrm>
                <a:off x="912" y="23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894" name="Oval 30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584" y="1728"/>
              <a:ext cx="720" cy="1104"/>
              <a:chOff x="1680" y="1728"/>
              <a:chExt cx="720" cy="1104"/>
            </a:xfrm>
          </p:grpSpPr>
          <p:sp>
            <p:nvSpPr>
              <p:cNvPr id="36895" name="Line 31"/>
              <p:cNvSpPr>
                <a:spLocks noChangeShapeType="1"/>
              </p:cNvSpPr>
              <p:nvPr/>
            </p:nvSpPr>
            <p:spPr bwMode="auto">
              <a:xfrm>
                <a:off x="2400" y="172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96" name="Line 32"/>
              <p:cNvSpPr>
                <a:spLocks noChangeShapeType="1"/>
              </p:cNvSpPr>
              <p:nvPr/>
            </p:nvSpPr>
            <p:spPr bwMode="auto">
              <a:xfrm>
                <a:off x="1680" y="249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4621213" y="2743200"/>
            <a:ext cx="2008187" cy="3148013"/>
            <a:chOff x="2911" y="1728"/>
            <a:chExt cx="1265" cy="1983"/>
          </a:xfrm>
        </p:grpSpPr>
        <p:sp>
          <p:nvSpPr>
            <p:cNvPr id="36911" name="Freeform 47"/>
            <p:cNvSpPr>
              <a:spLocks/>
            </p:cNvSpPr>
            <p:nvPr/>
          </p:nvSpPr>
          <p:spPr bwMode="auto">
            <a:xfrm>
              <a:off x="2976" y="1728"/>
              <a:ext cx="1152" cy="9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0"/>
                </a:cxn>
                <a:cxn ang="0">
                  <a:pos x="1152" y="384"/>
                </a:cxn>
                <a:cxn ang="0">
                  <a:pos x="1152" y="0"/>
                </a:cxn>
                <a:cxn ang="0">
                  <a:pos x="0" y="0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lnTo>
                    <a:pt x="0" y="960"/>
                  </a:lnTo>
                  <a:lnTo>
                    <a:pt x="1152" y="384"/>
                  </a:lnTo>
                  <a:lnTo>
                    <a:pt x="115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70" name="Text Box 6"/>
            <p:cNvSpPr txBox="1">
              <a:spLocks noChangeArrowheads="1"/>
            </p:cNvSpPr>
            <p:nvPr/>
          </p:nvSpPr>
          <p:spPr bwMode="auto">
            <a:xfrm>
              <a:off x="3216" y="2985"/>
              <a:ext cx="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Linear</a:t>
              </a:r>
            </a:p>
            <a:p>
              <a:pPr algn="ctr"/>
              <a:r>
                <a:rPr lang="en-US" altLang="zh-CN"/>
                <a:t>Functions</a:t>
              </a:r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2976" y="1728"/>
              <a:ext cx="1152" cy="110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3216" y="1968"/>
              <a:ext cx="768" cy="720"/>
              <a:chOff x="576" y="1968"/>
              <a:chExt cx="768" cy="720"/>
            </a:xfrm>
          </p:grpSpPr>
          <p:sp>
            <p:nvSpPr>
              <p:cNvPr id="36900" name="Oval 36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1" name="Oval 37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2" name="Oval 38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3" name="Oval 39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4" name="Oval 40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5" name="Oval 41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6" name="Oval 42"/>
              <p:cNvSpPr>
                <a:spLocks noChangeArrowheads="1"/>
              </p:cNvSpPr>
              <p:nvPr/>
            </p:nvSpPr>
            <p:spPr bwMode="auto">
              <a:xfrm>
                <a:off x="912" y="23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07" name="Oval 43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6908" name="Line 44"/>
            <p:cNvSpPr>
              <a:spLocks noChangeShapeType="1"/>
            </p:cNvSpPr>
            <p:nvPr/>
          </p:nvSpPr>
          <p:spPr bwMode="auto">
            <a:xfrm flipV="1">
              <a:off x="2976" y="2112"/>
              <a:ext cx="1152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6926" name="Object 62"/>
            <p:cNvGraphicFramePr>
              <a:graphicFrameLocks noChangeAspect="1"/>
            </p:cNvGraphicFramePr>
            <p:nvPr/>
          </p:nvGraphicFramePr>
          <p:xfrm>
            <a:off x="2911" y="3408"/>
            <a:ext cx="1265" cy="303"/>
          </p:xfrm>
          <a:graphic>
            <a:graphicData uri="http://schemas.openxmlformats.org/presentationml/2006/ole">
              <p:oleObj spid="_x0000_s27650" name="Equation" r:id="rId3" imgW="952200" imgH="228600" progId="">
                <p:embed/>
              </p:oleObj>
            </a:graphicData>
          </a:graphic>
        </p:graphicFrame>
      </p:grp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34200" y="2743200"/>
            <a:ext cx="1828800" cy="2622550"/>
            <a:chOff x="4368" y="1728"/>
            <a:chExt cx="1152" cy="1652"/>
          </a:xfrm>
        </p:grpSpPr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588" y="2976"/>
              <a:ext cx="7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/>
                <a:t>Nonlinear</a:t>
              </a:r>
            </a:p>
            <a:p>
              <a:pPr algn="ctr"/>
              <a:r>
                <a:rPr lang="en-US" altLang="zh-CN"/>
                <a:t>Functions</a:t>
              </a:r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4368" y="1728"/>
              <a:ext cx="1152" cy="1104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0" name="Group 48"/>
            <p:cNvGrpSpPr>
              <a:grpSpLocks/>
            </p:cNvGrpSpPr>
            <p:nvPr/>
          </p:nvGrpSpPr>
          <p:grpSpPr bwMode="auto">
            <a:xfrm>
              <a:off x="4560" y="1968"/>
              <a:ext cx="768" cy="720"/>
              <a:chOff x="576" y="1968"/>
              <a:chExt cx="768" cy="720"/>
            </a:xfrm>
          </p:grpSpPr>
          <p:sp>
            <p:nvSpPr>
              <p:cNvPr id="36913" name="Oval 49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4" name="Oval 50"/>
              <p:cNvSpPr>
                <a:spLocks noChangeArrowheads="1"/>
              </p:cNvSpPr>
              <p:nvPr/>
            </p:nvSpPr>
            <p:spPr bwMode="auto">
              <a:xfrm>
                <a:off x="912" y="1968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5" name="Oval 51"/>
              <p:cNvSpPr>
                <a:spLocks noChangeArrowheads="1"/>
              </p:cNvSpPr>
              <p:nvPr/>
            </p:nvSpPr>
            <p:spPr bwMode="auto">
              <a:xfrm>
                <a:off x="576" y="2400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6" name="Oval 52"/>
              <p:cNvSpPr>
                <a:spLocks noChangeArrowheads="1"/>
              </p:cNvSpPr>
              <p:nvPr/>
            </p:nvSpPr>
            <p:spPr bwMode="auto">
              <a:xfrm>
                <a:off x="816" y="259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7" name="Oval 53"/>
              <p:cNvSpPr>
                <a:spLocks noChangeArrowheads="1"/>
              </p:cNvSpPr>
              <p:nvPr/>
            </p:nvSpPr>
            <p:spPr bwMode="auto">
              <a:xfrm>
                <a:off x="1152" y="2064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8" name="Oval 54"/>
              <p:cNvSpPr>
                <a:spLocks noChangeArrowheads="1"/>
              </p:cNvSpPr>
              <p:nvPr/>
            </p:nvSpPr>
            <p:spPr bwMode="auto">
              <a:xfrm>
                <a:off x="1296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19" name="Oval 55"/>
              <p:cNvSpPr>
                <a:spLocks noChangeArrowheads="1"/>
              </p:cNvSpPr>
              <p:nvPr/>
            </p:nvSpPr>
            <p:spPr bwMode="auto">
              <a:xfrm>
                <a:off x="912" y="2304"/>
                <a:ext cx="48" cy="48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6920" name="Oval 56"/>
              <p:cNvSpPr>
                <a:spLocks noChangeArrowheads="1"/>
              </p:cNvSpPr>
              <p:nvPr/>
            </p:nvSpPr>
            <p:spPr bwMode="auto">
              <a:xfrm>
                <a:off x="1104" y="2640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36928" name="Freeform 64"/>
            <p:cNvSpPr>
              <a:spLocks/>
            </p:cNvSpPr>
            <p:nvPr/>
          </p:nvSpPr>
          <p:spPr bwMode="auto">
            <a:xfrm>
              <a:off x="4368" y="1728"/>
              <a:ext cx="814" cy="960"/>
            </a:xfrm>
            <a:custGeom>
              <a:avLst/>
              <a:gdLst/>
              <a:ahLst/>
              <a:cxnLst>
                <a:cxn ang="0">
                  <a:pos x="5" y="897"/>
                </a:cxn>
                <a:cxn ang="0">
                  <a:pos x="533" y="762"/>
                </a:cxn>
                <a:cxn ang="0">
                  <a:pos x="725" y="0"/>
                </a:cxn>
                <a:cxn ang="0">
                  <a:pos x="0" y="11"/>
                </a:cxn>
                <a:cxn ang="0">
                  <a:pos x="5" y="897"/>
                </a:cxn>
              </a:cxnLst>
              <a:rect l="0" t="0" r="r" b="b"/>
              <a:pathLst>
                <a:path w="814" h="959">
                  <a:moveTo>
                    <a:pt x="5" y="897"/>
                  </a:moveTo>
                  <a:cubicBezTo>
                    <a:pt x="25" y="959"/>
                    <a:pt x="413" y="912"/>
                    <a:pt x="533" y="762"/>
                  </a:cubicBezTo>
                  <a:cubicBezTo>
                    <a:pt x="653" y="613"/>
                    <a:pt x="814" y="125"/>
                    <a:pt x="725" y="0"/>
                  </a:cubicBezTo>
                  <a:lnTo>
                    <a:pt x="0" y="11"/>
                  </a:lnTo>
                  <a:lnTo>
                    <a:pt x="5" y="897"/>
                  </a:ln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6933" name="Rectangle 69"/>
          <p:cNvSpPr>
            <a:spLocks noChangeArrowheads="1"/>
          </p:cNvSpPr>
          <p:nvPr/>
        </p:nvSpPr>
        <p:spPr bwMode="auto">
          <a:xfrm>
            <a:off x="4495800" y="2057400"/>
            <a:ext cx="2286000" cy="396240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3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Linear Discriminant Function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3962400" cy="457200"/>
          </a:xfrm>
        </p:spPr>
        <p:txBody>
          <a:bodyPr/>
          <a:lstStyle/>
          <a:p>
            <a:r>
              <a:rPr lang="en-US" altLang="zh-CN" sz="2200"/>
              <a:t>g(x) is a linear function: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6" name="Oval 18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7" name="Oval 19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7908" name="Oval 20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37909" name="Line 21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37914" name="Object 26"/>
          <p:cNvGraphicFramePr>
            <a:graphicFrameLocks noChangeAspect="1"/>
          </p:cNvGraphicFramePr>
          <p:nvPr/>
        </p:nvGraphicFramePr>
        <p:xfrm>
          <a:off x="1600200" y="2209800"/>
          <a:ext cx="2008188" cy="481013"/>
        </p:xfrm>
        <a:graphic>
          <a:graphicData uri="http://schemas.openxmlformats.org/presentationml/2006/ole">
            <p:oleObj spid="_x0000_s28674" name="Equation" r:id="rId3" imgW="952200" imgH="228600" progId="">
              <p:embed/>
            </p:oleObj>
          </a:graphicData>
        </a:graphic>
      </p:graphicFrame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0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6019800" y="5334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&lt; 0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334000" y="1676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&gt; 0</a:t>
            </a:r>
          </a:p>
        </p:txBody>
      </p:sp>
      <p:sp>
        <p:nvSpPr>
          <p:cNvPr id="37922" name="Line 34"/>
          <p:cNvSpPr>
            <a:spLocks noChangeShapeType="1"/>
          </p:cNvSpPr>
          <p:nvPr/>
        </p:nvSpPr>
        <p:spPr bwMode="auto">
          <a:xfrm flipH="1" flipV="1">
            <a:off x="5562600" y="36052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457200" y="31242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A hyper-plane in the feature space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457200" y="4419600"/>
            <a:ext cx="396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(Unit-length) normal vector of the hyper-plane:</a:t>
            </a:r>
          </a:p>
        </p:txBody>
      </p:sp>
      <p:graphicFrame>
        <p:nvGraphicFramePr>
          <p:cNvPr id="37926" name="Object 38"/>
          <p:cNvGraphicFramePr>
            <a:graphicFrameLocks noChangeAspect="1"/>
          </p:cNvGraphicFramePr>
          <p:nvPr/>
        </p:nvGraphicFramePr>
        <p:xfrm>
          <a:off x="1970088" y="5121275"/>
          <a:ext cx="1069975" cy="935038"/>
        </p:xfrm>
        <a:graphic>
          <a:graphicData uri="http://schemas.openxmlformats.org/presentationml/2006/ole">
            <p:oleObj spid="_x0000_s28675" name="Equation" r:id="rId4" imgW="507960" imgH="444240" progId="">
              <p:embed/>
            </p:oleObj>
          </a:graphicData>
        </a:graphic>
      </p:graphicFrame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5326063" y="37338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/>
      <p:bldP spid="37920" grpId="0"/>
      <p:bldP spid="37921" grpId="0"/>
      <p:bldP spid="37922" grpId="0" animBg="1"/>
      <p:bldP spid="37924" grpId="0"/>
      <p:bldP spid="37925" grpId="0"/>
      <p:bldP spid="3792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132263" cy="1608137"/>
          </a:xfrm>
          <a:noFill/>
        </p:spPr>
        <p:txBody>
          <a:bodyPr/>
          <a:lstStyle/>
          <a:p>
            <a:r>
              <a:rPr lang="en-US" altLang="zh-CN" sz="2200"/>
              <a:t>How would you classify these points using a linear discriminant function in order to minimize the error rate?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8921" name="Oval 9"/>
          <p:cNvSpPr>
            <a:spLocks noChangeArrowheads="1"/>
          </p:cNvSpPr>
          <p:nvPr/>
        </p:nvSpPr>
        <p:spPr bwMode="auto">
          <a:xfrm>
            <a:off x="6096000" y="4191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2" name="Oval 10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3" name="Oval 11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5867400" y="5181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72390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0" name="Oval 18"/>
          <p:cNvSpPr>
            <a:spLocks noChangeArrowheads="1"/>
          </p:cNvSpPr>
          <p:nvPr/>
        </p:nvSpPr>
        <p:spPr bwMode="auto">
          <a:xfrm>
            <a:off x="51054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5181600" y="2590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2" name="Oval 20"/>
          <p:cNvSpPr>
            <a:spLocks noChangeArrowheads="1"/>
          </p:cNvSpPr>
          <p:nvPr/>
        </p:nvSpPr>
        <p:spPr bwMode="auto">
          <a:xfrm>
            <a:off x="60198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5181600" y="3352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Linear Discriminant Function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38940" name="Text Box 28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38941" name="Oval 29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42" name="Oval 30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8943" name="Rectangle 31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458788" y="3802063"/>
            <a:ext cx="38846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Infinite number of answers!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7" grpId="0" animBg="1"/>
      <p:bldP spid="3895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79877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878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79880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2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3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5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6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79889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1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2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4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9895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9896" name="Line 24"/>
          <p:cNvSpPr>
            <a:spLocks noChangeShapeType="1"/>
          </p:cNvSpPr>
          <p:nvPr/>
        </p:nvSpPr>
        <p:spPr bwMode="auto">
          <a:xfrm flipV="1">
            <a:off x="4572000" y="1905000"/>
            <a:ext cx="3581400" cy="3657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9908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132263" cy="1608137"/>
          </a:xfrm>
          <a:noFill/>
          <a:ln/>
        </p:spPr>
        <p:txBody>
          <a:bodyPr/>
          <a:lstStyle/>
          <a:p>
            <a:r>
              <a:rPr lang="en-US" altLang="zh-CN" sz="2200"/>
              <a:t>How would you classify these points using a linear discriminant function in order to minimize the error rate?</a:t>
            </a:r>
          </a:p>
        </p:txBody>
      </p:sp>
      <p:sp>
        <p:nvSpPr>
          <p:cNvPr id="79909" name="Rectangle 37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Linear Discriminant Function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40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79913" name="Oval 41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4" name="Oval 42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915" name="Rectangle 43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9918" name="Text Box 46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79920" name="Rectangle 48"/>
          <p:cNvSpPr>
            <a:spLocks noChangeArrowheads="1"/>
          </p:cNvSpPr>
          <p:nvPr/>
        </p:nvSpPr>
        <p:spPr bwMode="auto">
          <a:xfrm>
            <a:off x="458788" y="3802063"/>
            <a:ext cx="38846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Infinite number of answers!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 Scenario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r>
              <a:rPr lang="en-US" altLang="zh-CN" sz="2000" dirty="0" smtClean="0"/>
              <a:t>Real time CVD </a:t>
            </a:r>
          </a:p>
          <a:p>
            <a:pPr>
              <a:buNone/>
            </a:pPr>
            <a:r>
              <a:rPr lang="en-US" altLang="zh-CN" sz="2000" dirty="0" smtClean="0"/>
              <a:t>    diagnosis</a:t>
            </a:r>
          </a:p>
          <a:p>
            <a:endParaRPr lang="en-US" altLang="zh-CN" sz="2000" dirty="0" smtClean="0"/>
          </a:p>
          <a:p>
            <a:r>
              <a:rPr lang="en-US" altLang="zh-CN" sz="2000" dirty="0" smtClean="0"/>
              <a:t>Processing on </a:t>
            </a:r>
          </a:p>
          <a:p>
            <a:pPr>
              <a:buNone/>
            </a:pPr>
            <a:r>
              <a:rPr lang="en-US" altLang="zh-CN" sz="2000" dirty="0" smtClean="0"/>
              <a:t>    compressed ECG</a:t>
            </a:r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Efficient data</a:t>
            </a:r>
          </a:p>
          <a:p>
            <a:pPr>
              <a:buNone/>
            </a:pPr>
            <a:r>
              <a:rPr lang="en-US" altLang="zh-CN" sz="2000" dirty="0" smtClean="0"/>
              <a:t>    mining method</a:t>
            </a:r>
          </a:p>
          <a:p>
            <a:pPr>
              <a:buNone/>
            </a:pPr>
            <a:endParaRPr lang="en-US" altLang="zh-CN" sz="2000" dirty="0" smtClean="0"/>
          </a:p>
          <a:p>
            <a:r>
              <a:rPr lang="en-US" altLang="zh-CN" sz="2000" dirty="0" smtClean="0"/>
              <a:t>Simple to implement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499" y="961104"/>
            <a:ext cx="4506501" cy="566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otched Right Arrow 4"/>
          <p:cNvSpPr/>
          <p:nvPr/>
        </p:nvSpPr>
        <p:spPr>
          <a:xfrm>
            <a:off x="3352800" y="3276600"/>
            <a:ext cx="838200" cy="609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0901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902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0904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6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7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09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0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0913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5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6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8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0919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0920" name="Line 24"/>
          <p:cNvSpPr>
            <a:spLocks noChangeShapeType="1"/>
          </p:cNvSpPr>
          <p:nvPr/>
        </p:nvSpPr>
        <p:spPr bwMode="auto">
          <a:xfrm flipV="1">
            <a:off x="4343400" y="3048000"/>
            <a:ext cx="3810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0933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132263" cy="1608137"/>
          </a:xfrm>
          <a:noFill/>
          <a:ln/>
        </p:spPr>
        <p:txBody>
          <a:bodyPr/>
          <a:lstStyle/>
          <a:p>
            <a:r>
              <a:rPr lang="en-US" altLang="zh-CN" sz="2200"/>
              <a:t>How would you classify these points using a linear discriminant function in order to minimize the error rate?</a:t>
            </a:r>
          </a:p>
        </p:txBody>
      </p:sp>
      <p:sp>
        <p:nvSpPr>
          <p:cNvPr id="80934" name="Rectangle 3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Linear Discriminant Function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0936" name="Text Box 40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0938" name="Oval 42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39" name="Oval 43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0940" name="Rectangle 44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0942" name="Text Box 46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0943" name="Text Box 47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80944" name="Rectangle 48"/>
          <p:cNvSpPr>
            <a:spLocks noChangeArrowheads="1"/>
          </p:cNvSpPr>
          <p:nvPr/>
        </p:nvSpPr>
        <p:spPr bwMode="auto">
          <a:xfrm>
            <a:off x="458788" y="3802063"/>
            <a:ext cx="38846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Infinite number of answers!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1925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26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1928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29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0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1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2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3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4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5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1937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8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39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40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41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42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1943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1944" name="Line 24"/>
          <p:cNvSpPr>
            <a:spLocks noChangeShapeType="1"/>
          </p:cNvSpPr>
          <p:nvPr/>
        </p:nvSpPr>
        <p:spPr bwMode="auto">
          <a:xfrm flipV="1">
            <a:off x="4343400" y="3733800"/>
            <a:ext cx="3886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1948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sp>
        <p:nvSpPr>
          <p:cNvPr id="81958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132263" cy="1608137"/>
          </a:xfrm>
          <a:noFill/>
          <a:ln/>
        </p:spPr>
        <p:txBody>
          <a:bodyPr/>
          <a:lstStyle/>
          <a:p>
            <a:r>
              <a:rPr lang="en-US" altLang="zh-CN" sz="2200"/>
              <a:t>How would you classify these points using a linear discriminant function in order to minimize the error rate?</a:t>
            </a:r>
          </a:p>
        </p:txBody>
      </p:sp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CN"/>
              <a:t>Linear Discriminant Function</a:t>
            </a: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1961" name="Text Box 41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42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1963" name="Oval 43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64" name="Oval 44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965" name="Rectangle 45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1966" name="Rectangle 46"/>
          <p:cNvSpPr>
            <a:spLocks noChangeArrowheads="1"/>
          </p:cNvSpPr>
          <p:nvPr/>
        </p:nvSpPr>
        <p:spPr bwMode="auto">
          <a:xfrm>
            <a:off x="458788" y="3802063"/>
            <a:ext cx="388461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Infinite number of answers!</a:t>
            </a:r>
          </a:p>
        </p:txBody>
      </p:sp>
      <p:sp>
        <p:nvSpPr>
          <p:cNvPr id="81967" name="Rectangle 47"/>
          <p:cNvSpPr>
            <a:spLocks noChangeArrowheads="1"/>
          </p:cNvSpPr>
          <p:nvPr/>
        </p:nvSpPr>
        <p:spPr bwMode="auto">
          <a:xfrm>
            <a:off x="457200" y="5173663"/>
            <a:ext cx="388461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Which one is the best?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4267200" y="1905000"/>
            <a:ext cx="4267200" cy="3657600"/>
            <a:chOff x="2688" y="1200"/>
            <a:chExt cx="2688" cy="2304"/>
          </a:xfrm>
        </p:grpSpPr>
        <p:sp>
          <p:nvSpPr>
            <p:cNvPr id="81968" name="Line 48"/>
            <p:cNvSpPr>
              <a:spLocks noChangeShapeType="1"/>
            </p:cNvSpPr>
            <p:nvPr/>
          </p:nvSpPr>
          <p:spPr bwMode="auto">
            <a:xfrm flipV="1">
              <a:off x="2736" y="1920"/>
              <a:ext cx="2400" cy="7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69" name="Line 49"/>
            <p:cNvSpPr>
              <a:spLocks noChangeShapeType="1"/>
            </p:cNvSpPr>
            <p:nvPr/>
          </p:nvSpPr>
          <p:spPr bwMode="auto">
            <a:xfrm flipV="1">
              <a:off x="2880" y="1200"/>
              <a:ext cx="2256" cy="23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970" name="Line 50"/>
            <p:cNvSpPr>
              <a:spLocks noChangeShapeType="1"/>
            </p:cNvSpPr>
            <p:nvPr/>
          </p:nvSpPr>
          <p:spPr bwMode="auto">
            <a:xfrm flipV="1">
              <a:off x="2688" y="1440"/>
              <a:ext cx="2688" cy="1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78854" name="Line 6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855" name="Line 7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78857" name="Oval 9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8" name="Oval 10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59" name="Oval 11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0" name="Oval 12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1" name="Oval 13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2" name="Oval 14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3" name="Oval 15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4" name="Oval 16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7" name="Oval 19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71" name="Oval 23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8872" name="Oval 24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8873" name="Line 25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8875" name="Freeform 27"/>
          <p:cNvSpPr>
            <a:spLocks/>
          </p:cNvSpPr>
          <p:nvPr/>
        </p:nvSpPr>
        <p:spPr bwMode="auto">
          <a:xfrm>
            <a:off x="6324600" y="2209800"/>
            <a:ext cx="495300" cy="838200"/>
          </a:xfrm>
          <a:custGeom>
            <a:avLst/>
            <a:gdLst/>
            <a:ahLst/>
            <a:cxnLst>
              <a:cxn ang="0">
                <a:pos x="144" y="528"/>
              </a:cxn>
              <a:cxn ang="0">
                <a:pos x="144" y="144"/>
              </a:cxn>
              <a:cxn ang="0">
                <a:pos x="0" y="0"/>
              </a:cxn>
            </a:cxnLst>
            <a:rect l="0" t="0" r="r" b="b"/>
            <a:pathLst>
              <a:path w="168" h="528">
                <a:moveTo>
                  <a:pt x="144" y="528"/>
                </a:moveTo>
                <a:cubicBezTo>
                  <a:pt x="156" y="380"/>
                  <a:pt x="168" y="232"/>
                  <a:pt x="144" y="144"/>
                </a:cubicBezTo>
                <a:cubicBezTo>
                  <a:pt x="120" y="56"/>
                  <a:pt x="60" y="2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8876" name="Text Box 28"/>
          <p:cNvSpPr txBox="1">
            <a:spLocks noChangeArrowheads="1"/>
          </p:cNvSpPr>
          <p:nvPr/>
        </p:nvSpPr>
        <p:spPr bwMode="auto">
          <a:xfrm>
            <a:off x="5334000" y="17526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  <a:latin typeface="Comic Sans MS" pitchFamily="66" charset="0"/>
              </a:rPr>
              <a:t>“safe zone”</a:t>
            </a:r>
          </a:p>
        </p:txBody>
      </p:sp>
      <p:sp>
        <p:nvSpPr>
          <p:cNvPr id="78879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1223962"/>
          </a:xfrm>
          <a:noFill/>
          <a:ln/>
        </p:spPr>
        <p:txBody>
          <a:bodyPr/>
          <a:lstStyle/>
          <a:p>
            <a:r>
              <a:rPr lang="en-US" altLang="zh-CN" sz="2200"/>
              <a:t>The linear discriminant function (classifier) with the maximum </a:t>
            </a:r>
            <a:r>
              <a:rPr lang="en-US" altLang="zh-CN" sz="2200">
                <a:solidFill>
                  <a:srgbClr val="FF9900"/>
                </a:solidFill>
              </a:rPr>
              <a:t>margin</a:t>
            </a:r>
            <a:r>
              <a:rPr lang="en-US" altLang="zh-CN" sz="2200"/>
              <a:t> is the best</a:t>
            </a:r>
          </a:p>
        </p:txBody>
      </p:sp>
      <p:sp>
        <p:nvSpPr>
          <p:cNvPr id="78880" name="Rectangle 32"/>
          <p:cNvSpPr>
            <a:spLocks noChangeArrowheads="1"/>
          </p:cNvSpPr>
          <p:nvPr/>
        </p:nvSpPr>
        <p:spPr bwMode="auto">
          <a:xfrm>
            <a:off x="457200" y="2890838"/>
            <a:ext cx="41322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Margin is defined as the width that the boundary could be increased by before hitting a data point</a:t>
            </a:r>
          </a:p>
        </p:txBody>
      </p:sp>
      <p:sp>
        <p:nvSpPr>
          <p:cNvPr id="78881" name="Rectangle 33"/>
          <p:cNvSpPr>
            <a:spLocks noChangeArrowheads="1"/>
          </p:cNvSpPr>
          <p:nvPr/>
        </p:nvSpPr>
        <p:spPr bwMode="auto">
          <a:xfrm>
            <a:off x="457200" y="4643438"/>
            <a:ext cx="4132263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Why it is the best?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Robust to outliners and thus strong generalization ability </a:t>
            </a:r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82296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78884" name="Text Box 36"/>
          <p:cNvSpPr txBox="1">
            <a:spLocks noChangeArrowheads="1"/>
          </p:cNvSpPr>
          <p:nvPr/>
        </p:nvSpPr>
        <p:spPr bwMode="auto">
          <a:xfrm>
            <a:off x="757555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78885" name="Text Box 3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78886" name="Text Box 3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78888" name="Text Box 40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78890" name="Oval 42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1" name="Oval 43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892" name="Rectangle 44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75" grpId="0" animBg="1"/>
      <p:bldP spid="78876" grpId="0"/>
      <p:bldP spid="78880" grpId="0"/>
      <p:bldP spid="78882" grpId="0" animBg="1"/>
      <p:bldP spid="7888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2949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950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2952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4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5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7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8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2961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3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4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6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967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2968" name="Line 24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2971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538162"/>
          </a:xfrm>
          <a:noFill/>
          <a:ln/>
        </p:spPr>
        <p:txBody>
          <a:bodyPr/>
          <a:lstStyle/>
          <a:p>
            <a:r>
              <a:rPr lang="en-US" altLang="zh-CN" sz="2200"/>
              <a:t>Given a set of data points:</a:t>
            </a:r>
          </a:p>
        </p:txBody>
      </p:sp>
      <p:sp>
        <p:nvSpPr>
          <p:cNvPr id="82972" name="Rectangle 28"/>
          <p:cNvSpPr>
            <a:spLocks noChangeArrowheads="1"/>
          </p:cNvSpPr>
          <p:nvPr/>
        </p:nvSpPr>
        <p:spPr bwMode="auto">
          <a:xfrm>
            <a:off x="457200" y="3814763"/>
            <a:ext cx="4132263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With a scale transformation on both </a:t>
            </a:r>
            <a:r>
              <a:rPr lang="en-US" altLang="zh-CN" sz="2200" i="1">
                <a:solidFill>
                  <a:schemeClr val="tx2"/>
                </a:solidFill>
              </a:rPr>
              <a:t>w</a:t>
            </a:r>
            <a:r>
              <a:rPr lang="en-US" altLang="zh-CN" sz="2200"/>
              <a:t> and </a:t>
            </a:r>
            <a:r>
              <a:rPr lang="en-US" altLang="zh-CN" sz="2200" i="1">
                <a:solidFill>
                  <a:schemeClr val="tx2"/>
                </a:solidFill>
              </a:rPr>
              <a:t>b</a:t>
            </a:r>
            <a:r>
              <a:rPr lang="en-US" altLang="zh-CN" sz="2200"/>
              <a:t>, the above is equivalent to </a:t>
            </a:r>
          </a:p>
        </p:txBody>
      </p:sp>
      <p:sp>
        <p:nvSpPr>
          <p:cNvPr id="82976" name="Text Box 32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2977" name="Text Box 33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2979" name="Text Box 35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2981" name="Oval 37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982" name="Oval 38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983" name="Rectangle 39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82984" name="Object 40"/>
          <p:cNvGraphicFramePr>
            <a:graphicFrameLocks noChangeAspect="1"/>
          </p:cNvGraphicFramePr>
          <p:nvPr/>
        </p:nvGraphicFramePr>
        <p:xfrm>
          <a:off x="887413" y="2795587"/>
          <a:ext cx="3346450" cy="1014413"/>
        </p:xfrm>
        <a:graphic>
          <a:graphicData uri="http://schemas.openxmlformats.org/presentationml/2006/ole">
            <p:oleObj spid="_x0000_s29698" name="Equation" r:id="rId3" imgW="1587240" imgH="482400" progId="">
              <p:embed/>
            </p:oleObj>
          </a:graphicData>
        </a:graphic>
      </p:graphicFrame>
      <p:graphicFrame>
        <p:nvGraphicFramePr>
          <p:cNvPr id="82985" name="Object 41"/>
          <p:cNvGraphicFramePr>
            <a:graphicFrameLocks noChangeAspect="1"/>
          </p:cNvGraphicFramePr>
          <p:nvPr/>
        </p:nvGraphicFramePr>
        <p:xfrm>
          <a:off x="788987" y="2262188"/>
          <a:ext cx="2944813" cy="481012"/>
        </p:xfrm>
        <a:graphic>
          <a:graphicData uri="http://schemas.openxmlformats.org/presentationml/2006/ole">
            <p:oleObj spid="_x0000_s29699" name="Equation" r:id="rId4" imgW="1396800" imgH="228600" progId="">
              <p:embed/>
            </p:oleObj>
          </a:graphicData>
        </a:graphic>
      </p:graphicFrame>
      <p:sp>
        <p:nvSpPr>
          <p:cNvPr id="82986" name="Text Box 42"/>
          <p:cNvSpPr txBox="1">
            <a:spLocks noChangeArrowheads="1"/>
          </p:cNvSpPr>
          <p:nvPr/>
        </p:nvSpPr>
        <p:spPr bwMode="auto">
          <a:xfrm>
            <a:off x="3505200" y="18288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, where</a:t>
            </a:r>
          </a:p>
        </p:txBody>
      </p:sp>
      <p:graphicFrame>
        <p:nvGraphicFramePr>
          <p:cNvPr id="82987" name="Object 43"/>
          <p:cNvGraphicFramePr>
            <a:graphicFrameLocks noChangeAspect="1"/>
          </p:cNvGraphicFramePr>
          <p:nvPr/>
        </p:nvGraphicFramePr>
        <p:xfrm>
          <a:off x="831850" y="5051425"/>
          <a:ext cx="3479800" cy="1014413"/>
        </p:xfrm>
        <a:graphic>
          <a:graphicData uri="http://schemas.openxmlformats.org/presentationml/2006/ole">
            <p:oleObj spid="_x0000_s29700" name="Equation" r:id="rId5" imgW="165096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974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3976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8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79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1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2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3985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8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90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3991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3992" name="Line 24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538162"/>
          </a:xfrm>
          <a:noFill/>
          <a:ln/>
        </p:spPr>
        <p:txBody>
          <a:bodyPr/>
          <a:lstStyle/>
          <a:p>
            <a:r>
              <a:rPr lang="en-US" altLang="zh-CN" sz="2200"/>
              <a:t>We know that</a:t>
            </a:r>
          </a:p>
        </p:txBody>
      </p:sp>
      <p:sp>
        <p:nvSpPr>
          <p:cNvPr id="83994" name="Rectangle 26"/>
          <p:cNvSpPr>
            <a:spLocks noChangeArrowheads="1"/>
          </p:cNvSpPr>
          <p:nvPr/>
        </p:nvSpPr>
        <p:spPr bwMode="auto">
          <a:xfrm>
            <a:off x="457200" y="3505200"/>
            <a:ext cx="365760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The margin width is:</a:t>
            </a:r>
          </a:p>
        </p:txBody>
      </p:sp>
      <p:sp>
        <p:nvSpPr>
          <p:cNvPr id="83995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3996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3998" name="Text Box 30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4000" name="Oval 32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001" name="Oval 33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002" name="Rectangle 34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aphicFrame>
        <p:nvGraphicFramePr>
          <p:cNvPr id="84003" name="Object 35"/>
          <p:cNvGraphicFramePr>
            <a:graphicFrameLocks noChangeAspect="1"/>
          </p:cNvGraphicFramePr>
          <p:nvPr/>
        </p:nvGraphicFramePr>
        <p:xfrm>
          <a:off x="1447800" y="1981200"/>
          <a:ext cx="1954213" cy="962025"/>
        </p:xfrm>
        <a:graphic>
          <a:graphicData uri="http://schemas.openxmlformats.org/presentationml/2006/ole">
            <p:oleObj spid="_x0000_s30722" name="Equation" r:id="rId3" imgW="927000" imgH="457200" progId="">
              <p:embed/>
            </p:oleObj>
          </a:graphicData>
        </a:graphic>
      </p:graphicFrame>
      <p:sp>
        <p:nvSpPr>
          <p:cNvPr id="84007" name="Line 39"/>
          <p:cNvSpPr>
            <a:spLocks noChangeShapeType="1"/>
          </p:cNvSpPr>
          <p:nvPr/>
        </p:nvSpPr>
        <p:spPr bwMode="auto">
          <a:xfrm>
            <a:off x="82296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4008" name="Text Box 40"/>
          <p:cNvSpPr txBox="1">
            <a:spLocks noChangeArrowheads="1"/>
          </p:cNvSpPr>
          <p:nvPr/>
        </p:nvSpPr>
        <p:spPr bwMode="auto">
          <a:xfrm>
            <a:off x="757555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0</a:t>
            </a: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 rot="-45254740">
            <a:off x="6477000" y="32766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-1</a:t>
            </a: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 rot="-45254740">
            <a:off x="5257800" y="2667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1</a:t>
            </a: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5410200" y="2147888"/>
            <a:ext cx="2216150" cy="2347912"/>
            <a:chOff x="3408" y="1353"/>
            <a:chExt cx="1396" cy="1479"/>
          </a:xfrm>
        </p:grpSpPr>
        <p:sp>
          <p:nvSpPr>
            <p:cNvPr id="84012" name="Oval 44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013" name="Oval 45"/>
            <p:cNvSpPr>
              <a:spLocks noChangeArrowheads="1"/>
            </p:cNvSpPr>
            <p:nvPr/>
          </p:nvSpPr>
          <p:spPr bwMode="auto">
            <a:xfrm>
              <a:off x="4464" y="1536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014" name="Oval 46"/>
            <p:cNvSpPr>
              <a:spLocks noChangeArrowheads="1"/>
            </p:cNvSpPr>
            <p:nvPr/>
          </p:nvSpPr>
          <p:spPr bwMode="auto">
            <a:xfrm>
              <a:off x="3792" y="2592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3408" y="1968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4560" y="1353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4004" y="260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-</a:t>
              </a:r>
            </a:p>
          </p:txBody>
        </p:sp>
      </p:grpSp>
      <p:graphicFrame>
        <p:nvGraphicFramePr>
          <p:cNvPr id="84018" name="Object 50"/>
          <p:cNvGraphicFramePr>
            <a:graphicFrameLocks noChangeAspect="1"/>
          </p:cNvGraphicFramePr>
          <p:nvPr/>
        </p:nvGraphicFramePr>
        <p:xfrm>
          <a:off x="838200" y="4267200"/>
          <a:ext cx="3346450" cy="1441450"/>
        </p:xfrm>
        <a:graphic>
          <a:graphicData uri="http://schemas.openxmlformats.org/presentationml/2006/ole">
            <p:oleObj spid="_x0000_s30723" name="Equation" r:id="rId4" imgW="1587240" imgH="685800" progId="">
              <p:embed/>
            </p:oleObj>
          </a:graphicData>
        </a:graphic>
      </p:graphicFrame>
      <p:sp>
        <p:nvSpPr>
          <p:cNvPr id="84019" name="Line 51"/>
          <p:cNvSpPr>
            <a:spLocks noChangeShapeType="1"/>
          </p:cNvSpPr>
          <p:nvPr/>
        </p:nvSpPr>
        <p:spPr bwMode="auto">
          <a:xfrm flipH="1" flipV="1">
            <a:off x="5341938" y="37576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4020" name="Rectangle 52"/>
          <p:cNvSpPr>
            <a:spLocks noChangeArrowheads="1"/>
          </p:cNvSpPr>
          <p:nvPr/>
        </p:nvSpPr>
        <p:spPr bwMode="auto">
          <a:xfrm>
            <a:off x="5105400" y="38862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n</a:t>
            </a:r>
          </a:p>
        </p:txBody>
      </p:sp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5753100" y="2895600"/>
            <a:ext cx="2128838" cy="2770188"/>
            <a:chOff x="3624" y="1824"/>
            <a:chExt cx="1341" cy="1745"/>
          </a:xfrm>
        </p:grpSpPr>
        <p:sp>
          <p:nvSpPr>
            <p:cNvPr id="84022" name="Text Box 54"/>
            <p:cNvSpPr txBox="1">
              <a:spLocks noChangeArrowheads="1"/>
            </p:cNvSpPr>
            <p:nvPr/>
          </p:nvSpPr>
          <p:spPr bwMode="auto">
            <a:xfrm>
              <a:off x="3734" y="3338"/>
              <a:ext cx="12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>
                  <a:solidFill>
                    <a:srgbClr val="FF9900"/>
                  </a:solidFill>
                  <a:latin typeface="Comic Sans MS" pitchFamily="66" charset="0"/>
                </a:rPr>
                <a:t>Support Vectors</a:t>
              </a:r>
            </a:p>
          </p:txBody>
        </p:sp>
        <p:grpSp>
          <p:nvGrpSpPr>
            <p:cNvPr id="9" name="Group 58"/>
            <p:cNvGrpSpPr>
              <a:grpSpLocks/>
            </p:cNvGrpSpPr>
            <p:nvPr/>
          </p:nvGrpSpPr>
          <p:grpSpPr bwMode="auto">
            <a:xfrm>
              <a:off x="3624" y="1824"/>
              <a:ext cx="1088" cy="1440"/>
              <a:chOff x="3624" y="1824"/>
              <a:chExt cx="1088" cy="1440"/>
            </a:xfrm>
          </p:grpSpPr>
          <p:sp>
            <p:nvSpPr>
              <p:cNvPr id="84023" name="Freeform 55"/>
              <p:cNvSpPr>
                <a:spLocks/>
              </p:cNvSpPr>
              <p:nvPr/>
            </p:nvSpPr>
            <p:spPr bwMode="auto">
              <a:xfrm>
                <a:off x="3936" y="2808"/>
                <a:ext cx="1" cy="456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0" y="72"/>
                  </a:cxn>
                  <a:cxn ang="0">
                    <a:pos x="0" y="24"/>
                  </a:cxn>
                </a:cxnLst>
                <a:rect l="0" t="0" r="r" b="b"/>
                <a:pathLst>
                  <a:path w="1" h="456">
                    <a:moveTo>
                      <a:pt x="0" y="456"/>
                    </a:moveTo>
                    <a:cubicBezTo>
                      <a:pt x="0" y="300"/>
                      <a:pt x="0" y="144"/>
                      <a:pt x="0" y="72"/>
                    </a:cubicBezTo>
                    <a:cubicBezTo>
                      <a:pt x="0" y="0"/>
                      <a:pt x="0" y="12"/>
                      <a:pt x="0" y="24"/>
                    </a:cubicBezTo>
                  </a:path>
                </a:pathLst>
              </a:custGeom>
              <a:noFill/>
              <a:ln w="254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24" name="Freeform 56"/>
              <p:cNvSpPr>
                <a:spLocks/>
              </p:cNvSpPr>
              <p:nvPr/>
            </p:nvSpPr>
            <p:spPr bwMode="auto">
              <a:xfrm>
                <a:off x="3984" y="1824"/>
                <a:ext cx="728" cy="1440"/>
              </a:xfrm>
              <a:custGeom>
                <a:avLst/>
                <a:gdLst/>
                <a:ahLst/>
                <a:cxnLst>
                  <a:cxn ang="0">
                    <a:pos x="0" y="1440"/>
                  </a:cxn>
                  <a:cxn ang="0">
                    <a:pos x="624" y="864"/>
                  </a:cxn>
                  <a:cxn ang="0">
                    <a:pos x="624" y="0"/>
                  </a:cxn>
                </a:cxnLst>
                <a:rect l="0" t="0" r="r" b="b"/>
                <a:pathLst>
                  <a:path w="728" h="1440">
                    <a:moveTo>
                      <a:pt x="0" y="1440"/>
                    </a:moveTo>
                    <a:cubicBezTo>
                      <a:pt x="260" y="1272"/>
                      <a:pt x="520" y="1104"/>
                      <a:pt x="624" y="864"/>
                    </a:cubicBezTo>
                    <a:cubicBezTo>
                      <a:pt x="728" y="624"/>
                      <a:pt x="676" y="312"/>
                      <a:pt x="624" y="0"/>
                    </a:cubicBezTo>
                  </a:path>
                </a:pathLst>
              </a:custGeom>
              <a:noFill/>
              <a:ln w="254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4025" name="Freeform 57"/>
              <p:cNvSpPr>
                <a:spLocks/>
              </p:cNvSpPr>
              <p:nvPr/>
            </p:nvSpPr>
            <p:spPr bwMode="auto">
              <a:xfrm>
                <a:off x="3624" y="2304"/>
                <a:ext cx="216" cy="960"/>
              </a:xfrm>
              <a:custGeom>
                <a:avLst/>
                <a:gdLst/>
                <a:ahLst/>
                <a:cxnLst>
                  <a:cxn ang="0">
                    <a:pos x="216" y="960"/>
                  </a:cxn>
                  <a:cxn ang="0">
                    <a:pos x="24" y="672"/>
                  </a:cxn>
                  <a:cxn ang="0">
                    <a:pos x="72" y="0"/>
                  </a:cxn>
                </a:cxnLst>
                <a:rect l="0" t="0" r="r" b="b"/>
                <a:pathLst>
                  <a:path w="216" h="960">
                    <a:moveTo>
                      <a:pt x="216" y="960"/>
                    </a:moveTo>
                    <a:cubicBezTo>
                      <a:pt x="132" y="896"/>
                      <a:pt x="48" y="832"/>
                      <a:pt x="24" y="672"/>
                    </a:cubicBezTo>
                    <a:cubicBezTo>
                      <a:pt x="0" y="512"/>
                      <a:pt x="36" y="256"/>
                      <a:pt x="72" y="0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3" grpId="0" build="p"/>
      <p:bldP spid="83994" grpId="0"/>
      <p:bldP spid="84009" grpId="0"/>
      <p:bldP spid="84010" grpId="0"/>
      <p:bldP spid="84011" grpId="0"/>
      <p:bldP spid="84019" grpId="0" animBg="1"/>
      <p:bldP spid="8402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4997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998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5000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2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3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5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6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5009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1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2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4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15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5016" name="Line 24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1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538162"/>
          </a:xfrm>
          <a:noFill/>
          <a:ln/>
        </p:spPr>
        <p:txBody>
          <a:bodyPr/>
          <a:lstStyle/>
          <a:p>
            <a:r>
              <a:rPr lang="en-US" altLang="zh-CN" sz="2200"/>
              <a:t>Formulation: </a:t>
            </a:r>
          </a:p>
        </p:txBody>
      </p:sp>
      <p:sp>
        <p:nvSpPr>
          <p:cNvPr id="85019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5020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5022" name="Text Box 30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5024" name="Oval 32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025" name="Oval 33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026" name="Rectangle 34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5028" name="Line 36"/>
          <p:cNvSpPr>
            <a:spLocks noChangeShapeType="1"/>
          </p:cNvSpPr>
          <p:nvPr/>
        </p:nvSpPr>
        <p:spPr bwMode="auto">
          <a:xfrm>
            <a:off x="82296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29" name="Text Box 37"/>
          <p:cNvSpPr txBox="1">
            <a:spLocks noChangeArrowheads="1"/>
          </p:cNvSpPr>
          <p:nvPr/>
        </p:nvSpPr>
        <p:spPr bwMode="auto">
          <a:xfrm>
            <a:off x="757555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85030" name="Rectangle 38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0</a:t>
            </a:r>
          </a:p>
        </p:txBody>
      </p:sp>
      <p:sp>
        <p:nvSpPr>
          <p:cNvPr id="85031" name="Rectangle 39"/>
          <p:cNvSpPr>
            <a:spLocks noChangeArrowheads="1"/>
          </p:cNvSpPr>
          <p:nvPr/>
        </p:nvSpPr>
        <p:spPr bwMode="auto">
          <a:xfrm rot="-45254740">
            <a:off x="6477000" y="32766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-1</a:t>
            </a:r>
          </a:p>
        </p:txBody>
      </p:sp>
      <p:sp>
        <p:nvSpPr>
          <p:cNvPr id="85032" name="Rectangle 40"/>
          <p:cNvSpPr>
            <a:spLocks noChangeArrowheads="1"/>
          </p:cNvSpPr>
          <p:nvPr/>
        </p:nvSpPr>
        <p:spPr bwMode="auto">
          <a:xfrm rot="-45254740">
            <a:off x="5257800" y="2667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1</a:t>
            </a:r>
          </a:p>
        </p:txBody>
      </p: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410200" y="2147888"/>
            <a:ext cx="2216150" cy="2347912"/>
            <a:chOff x="3408" y="1353"/>
            <a:chExt cx="1396" cy="1479"/>
          </a:xfrm>
        </p:grpSpPr>
        <p:sp>
          <p:nvSpPr>
            <p:cNvPr id="85034" name="Oval 42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5" name="Oval 43"/>
            <p:cNvSpPr>
              <a:spLocks noChangeArrowheads="1"/>
            </p:cNvSpPr>
            <p:nvPr/>
          </p:nvSpPr>
          <p:spPr bwMode="auto">
            <a:xfrm>
              <a:off x="4464" y="1536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6" name="Oval 44"/>
            <p:cNvSpPr>
              <a:spLocks noChangeArrowheads="1"/>
            </p:cNvSpPr>
            <p:nvPr/>
          </p:nvSpPr>
          <p:spPr bwMode="auto">
            <a:xfrm>
              <a:off x="3792" y="2592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5037" name="Text Box 45"/>
            <p:cNvSpPr txBox="1">
              <a:spLocks noChangeArrowheads="1"/>
            </p:cNvSpPr>
            <p:nvPr/>
          </p:nvSpPr>
          <p:spPr bwMode="auto">
            <a:xfrm>
              <a:off x="3408" y="1968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5038" name="Text Box 46"/>
            <p:cNvSpPr txBox="1">
              <a:spLocks noChangeArrowheads="1"/>
            </p:cNvSpPr>
            <p:nvPr/>
          </p:nvSpPr>
          <p:spPr bwMode="auto">
            <a:xfrm>
              <a:off x="4560" y="1353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5039" name="Text Box 47"/>
            <p:cNvSpPr txBox="1">
              <a:spLocks noChangeArrowheads="1"/>
            </p:cNvSpPr>
            <p:nvPr/>
          </p:nvSpPr>
          <p:spPr bwMode="auto">
            <a:xfrm>
              <a:off x="4004" y="260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-</a:t>
              </a:r>
            </a:p>
          </p:txBody>
        </p:sp>
      </p:grpSp>
      <p:sp>
        <p:nvSpPr>
          <p:cNvPr id="85041" name="Line 49"/>
          <p:cNvSpPr>
            <a:spLocks noChangeShapeType="1"/>
          </p:cNvSpPr>
          <p:nvPr/>
        </p:nvSpPr>
        <p:spPr bwMode="auto">
          <a:xfrm flipH="1" flipV="1">
            <a:off x="5341938" y="37576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5105400" y="38862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n</a:t>
            </a:r>
          </a:p>
        </p:txBody>
      </p: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838200" y="31242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  <p:graphicFrame>
        <p:nvGraphicFramePr>
          <p:cNvPr id="85046" name="Object 54"/>
          <p:cNvGraphicFramePr>
            <a:graphicFrameLocks noChangeAspect="1"/>
          </p:cNvGraphicFramePr>
          <p:nvPr/>
        </p:nvGraphicFramePr>
        <p:xfrm>
          <a:off x="1371600" y="2057400"/>
          <a:ext cx="2062163" cy="935038"/>
        </p:xfrm>
        <a:graphic>
          <a:graphicData uri="http://schemas.openxmlformats.org/presentationml/2006/ole">
            <p:oleObj spid="_x0000_s31746" name="Equation" r:id="rId3" imgW="977760" imgH="444240" progId="">
              <p:embed/>
            </p:oleObj>
          </a:graphicData>
        </a:graphic>
      </p:graphicFrame>
      <p:graphicFrame>
        <p:nvGraphicFramePr>
          <p:cNvPr id="85047" name="Object 55"/>
          <p:cNvGraphicFramePr>
            <a:graphicFrameLocks noChangeAspect="1"/>
          </p:cNvGraphicFramePr>
          <p:nvPr/>
        </p:nvGraphicFramePr>
        <p:xfrm>
          <a:off x="838200" y="3938588"/>
          <a:ext cx="3479800" cy="1014412"/>
        </p:xfrm>
        <a:graphic>
          <a:graphicData uri="http://schemas.openxmlformats.org/presentationml/2006/ole">
            <p:oleObj spid="_x0000_s31747" name="Equation" r:id="rId4" imgW="165096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6024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6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7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6033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5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6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8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39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6040" name="Line 24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6041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538162"/>
          </a:xfrm>
          <a:noFill/>
          <a:ln/>
        </p:spPr>
        <p:txBody>
          <a:bodyPr/>
          <a:lstStyle/>
          <a:p>
            <a:r>
              <a:rPr lang="en-US" altLang="zh-CN" sz="2200"/>
              <a:t>Formulation: </a:t>
            </a:r>
          </a:p>
        </p:txBody>
      </p:sp>
      <p:sp>
        <p:nvSpPr>
          <p:cNvPr id="86042" name="Text Box 26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6045" name="Text Box 29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6047" name="Oval 31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048" name="Oval 32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049" name="Rectangle 33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6050" name="Line 34"/>
          <p:cNvSpPr>
            <a:spLocks noChangeShapeType="1"/>
          </p:cNvSpPr>
          <p:nvPr/>
        </p:nvSpPr>
        <p:spPr bwMode="auto">
          <a:xfrm>
            <a:off x="82296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6051" name="Text Box 35"/>
          <p:cNvSpPr txBox="1">
            <a:spLocks noChangeArrowheads="1"/>
          </p:cNvSpPr>
          <p:nvPr/>
        </p:nvSpPr>
        <p:spPr bwMode="auto">
          <a:xfrm>
            <a:off x="757555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86052" name="Rectangle 36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0</a:t>
            </a:r>
          </a:p>
        </p:txBody>
      </p:sp>
      <p:sp>
        <p:nvSpPr>
          <p:cNvPr id="86053" name="Rectangle 37"/>
          <p:cNvSpPr>
            <a:spLocks noChangeArrowheads="1"/>
          </p:cNvSpPr>
          <p:nvPr/>
        </p:nvSpPr>
        <p:spPr bwMode="auto">
          <a:xfrm rot="-45254740">
            <a:off x="6477000" y="32766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-1</a:t>
            </a:r>
          </a:p>
        </p:txBody>
      </p:sp>
      <p:sp>
        <p:nvSpPr>
          <p:cNvPr id="86054" name="Rectangle 38"/>
          <p:cNvSpPr>
            <a:spLocks noChangeArrowheads="1"/>
          </p:cNvSpPr>
          <p:nvPr/>
        </p:nvSpPr>
        <p:spPr bwMode="auto">
          <a:xfrm rot="-45254740">
            <a:off x="5257800" y="2667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1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10200" y="2147888"/>
            <a:ext cx="2216150" cy="2347912"/>
            <a:chOff x="3408" y="1353"/>
            <a:chExt cx="1396" cy="1479"/>
          </a:xfrm>
        </p:grpSpPr>
        <p:sp>
          <p:nvSpPr>
            <p:cNvPr id="86056" name="Oval 40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57" name="Oval 41"/>
            <p:cNvSpPr>
              <a:spLocks noChangeArrowheads="1"/>
            </p:cNvSpPr>
            <p:nvPr/>
          </p:nvSpPr>
          <p:spPr bwMode="auto">
            <a:xfrm>
              <a:off x="4464" y="1536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58" name="Oval 42"/>
            <p:cNvSpPr>
              <a:spLocks noChangeArrowheads="1"/>
            </p:cNvSpPr>
            <p:nvPr/>
          </p:nvSpPr>
          <p:spPr bwMode="auto">
            <a:xfrm>
              <a:off x="3792" y="2592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6059" name="Text Box 43"/>
            <p:cNvSpPr txBox="1">
              <a:spLocks noChangeArrowheads="1"/>
            </p:cNvSpPr>
            <p:nvPr/>
          </p:nvSpPr>
          <p:spPr bwMode="auto">
            <a:xfrm>
              <a:off x="3408" y="1968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6060" name="Text Box 44"/>
            <p:cNvSpPr txBox="1">
              <a:spLocks noChangeArrowheads="1"/>
            </p:cNvSpPr>
            <p:nvPr/>
          </p:nvSpPr>
          <p:spPr bwMode="auto">
            <a:xfrm>
              <a:off x="4560" y="1353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6061" name="Text Box 45"/>
            <p:cNvSpPr txBox="1">
              <a:spLocks noChangeArrowheads="1"/>
            </p:cNvSpPr>
            <p:nvPr/>
          </p:nvSpPr>
          <p:spPr bwMode="auto">
            <a:xfrm>
              <a:off x="4004" y="260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-</a:t>
              </a:r>
            </a:p>
          </p:txBody>
        </p:sp>
      </p:grpSp>
      <p:sp>
        <p:nvSpPr>
          <p:cNvPr id="86062" name="Line 46"/>
          <p:cNvSpPr>
            <a:spLocks noChangeShapeType="1"/>
          </p:cNvSpPr>
          <p:nvPr/>
        </p:nvSpPr>
        <p:spPr bwMode="auto">
          <a:xfrm flipH="1" flipV="1">
            <a:off x="5341938" y="37576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6063" name="Rectangle 47"/>
          <p:cNvSpPr>
            <a:spLocks noChangeArrowheads="1"/>
          </p:cNvSpPr>
          <p:nvPr/>
        </p:nvSpPr>
        <p:spPr bwMode="auto">
          <a:xfrm>
            <a:off x="5105400" y="38862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n</a:t>
            </a:r>
          </a:p>
        </p:txBody>
      </p:sp>
      <p:graphicFrame>
        <p:nvGraphicFramePr>
          <p:cNvPr id="86066" name="Object 50"/>
          <p:cNvGraphicFramePr>
            <a:graphicFrameLocks noChangeAspect="1"/>
          </p:cNvGraphicFramePr>
          <p:nvPr/>
        </p:nvGraphicFramePr>
        <p:xfrm>
          <a:off x="1371600" y="2057400"/>
          <a:ext cx="2303463" cy="828675"/>
        </p:xfrm>
        <a:graphic>
          <a:graphicData uri="http://schemas.openxmlformats.org/presentationml/2006/ole">
            <p:oleObj spid="_x0000_s32770" name="Equation" r:id="rId3" imgW="1091880" imgH="393480" progId="">
              <p:embed/>
            </p:oleObj>
          </a:graphicData>
        </a:graphic>
      </p:graphicFrame>
      <p:sp>
        <p:nvSpPr>
          <p:cNvPr id="86067" name="Text Box 51"/>
          <p:cNvSpPr txBox="1">
            <a:spLocks noChangeArrowheads="1"/>
          </p:cNvSpPr>
          <p:nvPr/>
        </p:nvSpPr>
        <p:spPr bwMode="auto">
          <a:xfrm>
            <a:off x="838200" y="31242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  <p:graphicFrame>
        <p:nvGraphicFramePr>
          <p:cNvPr id="86068" name="Object 52"/>
          <p:cNvGraphicFramePr>
            <a:graphicFrameLocks noChangeAspect="1"/>
          </p:cNvGraphicFramePr>
          <p:nvPr/>
        </p:nvGraphicFramePr>
        <p:xfrm>
          <a:off x="838200" y="3938588"/>
          <a:ext cx="3479800" cy="1014412"/>
        </p:xfrm>
        <a:graphic>
          <a:graphicData uri="http://schemas.openxmlformats.org/presentationml/2006/ole">
            <p:oleObj spid="_x0000_s32771" name="Equation" r:id="rId4" imgW="1650960" imgH="4824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 rot="-1913833">
            <a:off x="4114800" y="3194050"/>
            <a:ext cx="457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87045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46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67400" y="3886200"/>
            <a:ext cx="1828800" cy="1447800"/>
            <a:chOff x="3696" y="2448"/>
            <a:chExt cx="1152" cy="912"/>
          </a:xfrm>
        </p:grpSpPr>
        <p:sp>
          <p:nvSpPr>
            <p:cNvPr id="87048" name="Oval 8"/>
            <p:cNvSpPr>
              <a:spLocks noChangeArrowheads="1"/>
            </p:cNvSpPr>
            <p:nvPr/>
          </p:nvSpPr>
          <p:spPr bwMode="auto">
            <a:xfrm>
              <a:off x="3840" y="264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0" name="Oval 10"/>
            <p:cNvSpPr>
              <a:spLocks noChangeArrowheads="1"/>
            </p:cNvSpPr>
            <p:nvPr/>
          </p:nvSpPr>
          <p:spPr bwMode="auto">
            <a:xfrm>
              <a:off x="4224" y="273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1" name="Oval 11"/>
            <p:cNvSpPr>
              <a:spLocks noChangeArrowheads="1"/>
            </p:cNvSpPr>
            <p:nvPr/>
          </p:nvSpPr>
          <p:spPr bwMode="auto">
            <a:xfrm>
              <a:off x="4512" y="278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4752" y="2448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3" name="Oval 13"/>
            <p:cNvSpPr>
              <a:spLocks noChangeArrowheads="1"/>
            </p:cNvSpPr>
            <p:nvPr/>
          </p:nvSpPr>
          <p:spPr bwMode="auto">
            <a:xfrm>
              <a:off x="4032" y="2976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4" name="Oval 14"/>
            <p:cNvSpPr>
              <a:spLocks noChangeArrowheads="1"/>
            </p:cNvSpPr>
            <p:nvPr/>
          </p:nvSpPr>
          <p:spPr bwMode="auto">
            <a:xfrm>
              <a:off x="3696" y="3264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4560" y="3120"/>
              <a:ext cx="96" cy="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105400" y="2057400"/>
            <a:ext cx="2209800" cy="1447800"/>
            <a:chOff x="3216" y="1296"/>
            <a:chExt cx="1392" cy="912"/>
          </a:xfrm>
        </p:grpSpPr>
        <p:sp>
          <p:nvSpPr>
            <p:cNvPr id="87057" name="Oval 17"/>
            <p:cNvSpPr>
              <a:spLocks noChangeArrowheads="1"/>
            </p:cNvSpPr>
            <p:nvPr/>
          </p:nvSpPr>
          <p:spPr bwMode="auto">
            <a:xfrm>
              <a:off x="3216" y="134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264" y="163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59" name="Oval 19"/>
            <p:cNvSpPr>
              <a:spLocks noChangeArrowheads="1"/>
            </p:cNvSpPr>
            <p:nvPr/>
          </p:nvSpPr>
          <p:spPr bwMode="auto">
            <a:xfrm>
              <a:off x="3792" y="153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60" name="Oval 20"/>
            <p:cNvSpPr>
              <a:spLocks noChangeArrowheads="1"/>
            </p:cNvSpPr>
            <p:nvPr/>
          </p:nvSpPr>
          <p:spPr bwMode="auto">
            <a:xfrm>
              <a:off x="3264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696" y="2112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62" name="Oval 22"/>
            <p:cNvSpPr>
              <a:spLocks noChangeArrowheads="1"/>
            </p:cNvSpPr>
            <p:nvPr/>
          </p:nvSpPr>
          <p:spPr bwMode="auto">
            <a:xfrm>
              <a:off x="4272" y="1296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63" name="Oval 23"/>
            <p:cNvSpPr>
              <a:spLocks noChangeArrowheads="1"/>
            </p:cNvSpPr>
            <p:nvPr/>
          </p:nvSpPr>
          <p:spPr bwMode="auto">
            <a:xfrm>
              <a:off x="4512" y="1584"/>
              <a:ext cx="96" cy="9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7064" name="Line 24"/>
          <p:cNvSpPr>
            <a:spLocks noChangeShapeType="1"/>
          </p:cNvSpPr>
          <p:nvPr/>
        </p:nvSpPr>
        <p:spPr bwMode="auto">
          <a:xfrm flipV="1">
            <a:off x="4267200" y="2286000"/>
            <a:ext cx="4267200" cy="266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538162"/>
          </a:xfrm>
          <a:noFill/>
          <a:ln/>
        </p:spPr>
        <p:txBody>
          <a:bodyPr/>
          <a:lstStyle/>
          <a:p>
            <a:r>
              <a:rPr lang="en-US" altLang="zh-CN" sz="2200"/>
              <a:t>Formulation: </a:t>
            </a:r>
          </a:p>
        </p:txBody>
      </p:sp>
      <p:sp>
        <p:nvSpPr>
          <p:cNvPr id="87066" name="Text Box 26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87067" name="Text Box 27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87069" name="Text Box 29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87071" name="Oval 31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072" name="Oval 32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073" name="Rectangle 33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87074" name="Line 34"/>
          <p:cNvSpPr>
            <a:spLocks noChangeShapeType="1"/>
          </p:cNvSpPr>
          <p:nvPr/>
        </p:nvSpPr>
        <p:spPr bwMode="auto">
          <a:xfrm>
            <a:off x="8229600" y="19812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7575550" y="161448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9900"/>
                </a:solidFill>
              </a:rPr>
              <a:t>Margin</a:t>
            </a:r>
          </a:p>
        </p:txBody>
      </p:sp>
      <p:sp>
        <p:nvSpPr>
          <p:cNvPr id="87076" name="Rectangle 36"/>
          <p:cNvSpPr>
            <a:spLocks noChangeArrowheads="1"/>
          </p:cNvSpPr>
          <p:nvPr/>
        </p:nvSpPr>
        <p:spPr bwMode="auto">
          <a:xfrm rot="-45254740">
            <a:off x="5943600" y="32004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0</a:t>
            </a: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 rot="-45254740">
            <a:off x="6477000" y="32766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-1</a:t>
            </a:r>
          </a:p>
        </p:txBody>
      </p:sp>
      <p:sp>
        <p:nvSpPr>
          <p:cNvPr id="87078" name="Rectangle 38"/>
          <p:cNvSpPr>
            <a:spLocks noChangeArrowheads="1"/>
          </p:cNvSpPr>
          <p:nvPr/>
        </p:nvSpPr>
        <p:spPr bwMode="auto">
          <a:xfrm rot="-45254740">
            <a:off x="5257800" y="2667000"/>
            <a:ext cx="2438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w</a:t>
            </a:r>
            <a:r>
              <a:rPr lang="en-US" altLang="zh-CN" b="1" i="1" baseline="30000"/>
              <a:t>T</a:t>
            </a:r>
            <a:r>
              <a:rPr lang="en-US" altLang="zh-CN" b="1" i="1"/>
              <a:t> x + b = 1</a:t>
            </a: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10200" y="2147888"/>
            <a:ext cx="2216150" cy="2347912"/>
            <a:chOff x="3408" y="1353"/>
            <a:chExt cx="1396" cy="1479"/>
          </a:xfrm>
        </p:grpSpPr>
        <p:sp>
          <p:nvSpPr>
            <p:cNvPr id="87080" name="Oval 40"/>
            <p:cNvSpPr>
              <a:spLocks noChangeArrowheads="1"/>
            </p:cNvSpPr>
            <p:nvPr/>
          </p:nvSpPr>
          <p:spPr bwMode="auto">
            <a:xfrm>
              <a:off x="3648" y="2064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1" name="Oval 41"/>
            <p:cNvSpPr>
              <a:spLocks noChangeArrowheads="1"/>
            </p:cNvSpPr>
            <p:nvPr/>
          </p:nvSpPr>
          <p:spPr bwMode="auto">
            <a:xfrm>
              <a:off x="4464" y="1536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2" name="Oval 42"/>
            <p:cNvSpPr>
              <a:spLocks noChangeArrowheads="1"/>
            </p:cNvSpPr>
            <p:nvPr/>
          </p:nvSpPr>
          <p:spPr bwMode="auto">
            <a:xfrm>
              <a:off x="3792" y="2592"/>
              <a:ext cx="192" cy="19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7083" name="Text Box 43"/>
            <p:cNvSpPr txBox="1">
              <a:spLocks noChangeArrowheads="1"/>
            </p:cNvSpPr>
            <p:nvPr/>
          </p:nvSpPr>
          <p:spPr bwMode="auto">
            <a:xfrm>
              <a:off x="3408" y="1968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7084" name="Text Box 44"/>
            <p:cNvSpPr txBox="1">
              <a:spLocks noChangeArrowheads="1"/>
            </p:cNvSpPr>
            <p:nvPr/>
          </p:nvSpPr>
          <p:spPr bwMode="auto">
            <a:xfrm>
              <a:off x="4560" y="1353"/>
              <a:ext cx="2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+</a:t>
              </a:r>
            </a:p>
          </p:txBody>
        </p:sp>
        <p:sp>
          <p:nvSpPr>
            <p:cNvPr id="87085" name="Text Box 45"/>
            <p:cNvSpPr txBox="1">
              <a:spLocks noChangeArrowheads="1"/>
            </p:cNvSpPr>
            <p:nvPr/>
          </p:nvSpPr>
          <p:spPr bwMode="auto">
            <a:xfrm>
              <a:off x="4004" y="2601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/>
                <a:t>x</a:t>
              </a:r>
              <a:r>
                <a:rPr lang="en-US" altLang="zh-CN" baseline="30000"/>
                <a:t>-</a:t>
              </a:r>
            </a:p>
          </p:txBody>
        </p:sp>
      </p:grpSp>
      <p:sp>
        <p:nvSpPr>
          <p:cNvPr id="87086" name="Line 46"/>
          <p:cNvSpPr>
            <a:spLocks noChangeShapeType="1"/>
          </p:cNvSpPr>
          <p:nvPr/>
        </p:nvSpPr>
        <p:spPr bwMode="auto">
          <a:xfrm flipH="1" flipV="1">
            <a:off x="5341938" y="3757613"/>
            <a:ext cx="228600" cy="3810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7087" name="Rectangle 47"/>
          <p:cNvSpPr>
            <a:spLocks noChangeArrowheads="1"/>
          </p:cNvSpPr>
          <p:nvPr/>
        </p:nvSpPr>
        <p:spPr bwMode="auto">
          <a:xfrm>
            <a:off x="5105400" y="38862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CN" b="1" i="1"/>
              <a:t>n</a:t>
            </a:r>
          </a:p>
        </p:txBody>
      </p:sp>
      <p:graphicFrame>
        <p:nvGraphicFramePr>
          <p:cNvPr id="87088" name="Object 48"/>
          <p:cNvGraphicFramePr>
            <a:graphicFrameLocks noChangeAspect="1"/>
          </p:cNvGraphicFramePr>
          <p:nvPr/>
        </p:nvGraphicFramePr>
        <p:xfrm>
          <a:off x="1447800" y="3886200"/>
          <a:ext cx="2087563" cy="508000"/>
        </p:xfrm>
        <a:graphic>
          <a:graphicData uri="http://schemas.openxmlformats.org/presentationml/2006/ole">
            <p:oleObj spid="_x0000_s33794" name="Equation" r:id="rId3" imgW="990360" imgH="241200" progId="">
              <p:embed/>
            </p:oleObj>
          </a:graphicData>
        </a:graphic>
      </p:graphicFrame>
      <p:graphicFrame>
        <p:nvGraphicFramePr>
          <p:cNvPr id="87090" name="Object 50"/>
          <p:cNvGraphicFramePr>
            <a:graphicFrameLocks noChangeAspect="1"/>
          </p:cNvGraphicFramePr>
          <p:nvPr/>
        </p:nvGraphicFramePr>
        <p:xfrm>
          <a:off x="1371600" y="2057400"/>
          <a:ext cx="2303463" cy="828675"/>
        </p:xfrm>
        <a:graphic>
          <a:graphicData uri="http://schemas.openxmlformats.org/presentationml/2006/ole">
            <p:oleObj spid="_x0000_s33795" name="Equation" r:id="rId4" imgW="1091880" imgH="393480" progId="">
              <p:embed/>
            </p:oleObj>
          </a:graphicData>
        </a:graphic>
      </p:graphicFrame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838200" y="31242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Solving the Optimization Problem 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2667000" y="1295400"/>
            <a:ext cx="3810000" cy="1752600"/>
            <a:chOff x="336" y="1200"/>
            <a:chExt cx="2400" cy="1104"/>
          </a:xfrm>
        </p:grpSpPr>
        <p:graphicFrame>
          <p:nvGraphicFramePr>
            <p:cNvPr id="88112" name="Object 48"/>
            <p:cNvGraphicFramePr>
              <a:graphicFrameLocks noChangeAspect="1"/>
            </p:cNvGraphicFramePr>
            <p:nvPr/>
          </p:nvGraphicFramePr>
          <p:xfrm>
            <a:off x="1037" y="1824"/>
            <a:ext cx="1315" cy="320"/>
          </p:xfrm>
          <a:graphic>
            <a:graphicData uri="http://schemas.openxmlformats.org/presentationml/2006/ole">
              <p:oleObj spid="_x0000_s34820" name="Equation" r:id="rId3" imgW="990360" imgH="241200" progId="">
                <p:embed/>
              </p:oleObj>
            </a:graphicData>
          </a:graphic>
        </p:graphicFrame>
        <p:graphicFrame>
          <p:nvGraphicFramePr>
            <p:cNvPr id="88113" name="Object 49"/>
            <p:cNvGraphicFramePr>
              <a:graphicFrameLocks noChangeAspect="1"/>
            </p:cNvGraphicFramePr>
            <p:nvPr/>
          </p:nvGraphicFramePr>
          <p:xfrm>
            <a:off x="805" y="1200"/>
            <a:ext cx="1451" cy="522"/>
          </p:xfrm>
          <a:graphic>
            <a:graphicData uri="http://schemas.openxmlformats.org/presentationml/2006/ole">
              <p:oleObj spid="_x0000_s34821" name="Equation" r:id="rId4" imgW="1091880" imgH="393480" progId="">
                <p:embed/>
              </p:oleObj>
            </a:graphicData>
          </a:graphic>
        </p:graphicFrame>
        <p:sp>
          <p:nvSpPr>
            <p:cNvPr id="88114" name="Text Box 50"/>
            <p:cNvSpPr txBox="1">
              <a:spLocks noChangeArrowheads="1"/>
            </p:cNvSpPr>
            <p:nvPr/>
          </p:nvSpPr>
          <p:spPr bwMode="auto">
            <a:xfrm>
              <a:off x="576" y="1824"/>
              <a:ext cx="3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s.t.</a:t>
              </a:r>
            </a:p>
          </p:txBody>
        </p:sp>
        <p:sp>
          <p:nvSpPr>
            <p:cNvPr id="88116" name="Rectangle 52"/>
            <p:cNvSpPr>
              <a:spLocks noChangeArrowheads="1"/>
            </p:cNvSpPr>
            <p:nvPr/>
          </p:nvSpPr>
          <p:spPr bwMode="auto">
            <a:xfrm>
              <a:off x="336" y="1200"/>
              <a:ext cx="2400" cy="1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88118" name="Text Box 54"/>
          <p:cNvSpPr txBox="1">
            <a:spLocks noChangeArrowheads="1"/>
          </p:cNvSpPr>
          <p:nvPr/>
        </p:nvSpPr>
        <p:spPr bwMode="auto">
          <a:xfrm>
            <a:off x="609600" y="1524000"/>
            <a:ext cx="175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/>
              <a:t>Quadratic programming </a:t>
            </a:r>
          </a:p>
          <a:p>
            <a:pPr algn="ctr"/>
            <a:r>
              <a:rPr lang="en-US" altLang="zh-CN"/>
              <a:t>with linear constraints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838200" y="3200400"/>
            <a:ext cx="7620000" cy="2743200"/>
            <a:chOff x="528" y="2016"/>
            <a:chExt cx="4800" cy="1728"/>
          </a:xfrm>
        </p:grpSpPr>
        <p:graphicFrame>
          <p:nvGraphicFramePr>
            <p:cNvPr id="88122" name="Object 58"/>
            <p:cNvGraphicFramePr>
              <a:graphicFrameLocks noChangeAspect="1"/>
            </p:cNvGraphicFramePr>
            <p:nvPr/>
          </p:nvGraphicFramePr>
          <p:xfrm>
            <a:off x="672" y="2640"/>
            <a:ext cx="4590" cy="572"/>
          </p:xfrm>
          <a:graphic>
            <a:graphicData uri="http://schemas.openxmlformats.org/presentationml/2006/ole">
              <p:oleObj spid="_x0000_s34818" name="Equation" r:id="rId5" imgW="3454200" imgH="431640" progId="">
                <p:embed/>
              </p:oleObj>
            </a:graphicData>
          </a:graphic>
        </p:graphicFrame>
        <p:sp>
          <p:nvSpPr>
            <p:cNvPr id="88123" name="Text Box 59"/>
            <p:cNvSpPr txBox="1">
              <a:spLocks noChangeArrowheads="1"/>
            </p:cNvSpPr>
            <p:nvPr/>
          </p:nvSpPr>
          <p:spPr bwMode="auto">
            <a:xfrm>
              <a:off x="2256" y="3297"/>
              <a:ext cx="3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2400"/>
                <a:t>s.t.</a:t>
              </a:r>
            </a:p>
          </p:txBody>
        </p:sp>
        <p:sp>
          <p:nvSpPr>
            <p:cNvPr id="88124" name="Rectangle 60"/>
            <p:cNvSpPr>
              <a:spLocks noChangeArrowheads="1"/>
            </p:cNvSpPr>
            <p:nvPr/>
          </p:nvSpPr>
          <p:spPr bwMode="auto">
            <a:xfrm>
              <a:off x="528" y="2640"/>
              <a:ext cx="4800" cy="110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8125" name="Text Box 61"/>
            <p:cNvSpPr txBox="1">
              <a:spLocks noChangeArrowheads="1"/>
            </p:cNvSpPr>
            <p:nvPr/>
          </p:nvSpPr>
          <p:spPr bwMode="auto">
            <a:xfrm>
              <a:off x="528" y="2140"/>
              <a:ext cx="9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zh-CN"/>
                <a:t>Lagrangian </a:t>
              </a:r>
            </a:p>
            <a:p>
              <a:pPr algn="ctr"/>
              <a:r>
                <a:rPr lang="en-US" altLang="zh-CN"/>
                <a:t>Function </a:t>
              </a:r>
            </a:p>
          </p:txBody>
        </p:sp>
        <p:graphicFrame>
          <p:nvGraphicFramePr>
            <p:cNvPr id="88126" name="Object 62"/>
            <p:cNvGraphicFramePr>
              <a:graphicFrameLocks noChangeAspect="1"/>
            </p:cNvGraphicFramePr>
            <p:nvPr/>
          </p:nvGraphicFramePr>
          <p:xfrm>
            <a:off x="2832" y="3297"/>
            <a:ext cx="540" cy="303"/>
          </p:xfrm>
          <a:graphic>
            <a:graphicData uri="http://schemas.openxmlformats.org/presentationml/2006/ole">
              <p:oleObj spid="_x0000_s34819" name="Equation" r:id="rId6" imgW="406080" imgH="228600" progId="">
                <p:embed/>
              </p:oleObj>
            </a:graphicData>
          </a:graphic>
        </p:graphicFrame>
        <p:sp>
          <p:nvSpPr>
            <p:cNvPr id="88127" name="AutoShape 63"/>
            <p:cNvSpPr>
              <a:spLocks noChangeArrowheads="1"/>
            </p:cNvSpPr>
            <p:nvPr/>
          </p:nvSpPr>
          <p:spPr bwMode="auto">
            <a:xfrm>
              <a:off x="2832" y="2016"/>
              <a:ext cx="336" cy="480"/>
            </a:xfrm>
            <a:prstGeom prst="upDownArrow">
              <a:avLst>
                <a:gd name="adj1" fmla="val 50000"/>
                <a:gd name="adj2" fmla="val 2857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Solving the Optimization Problem 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1066800" y="1219200"/>
          <a:ext cx="7286625" cy="908050"/>
        </p:xfrm>
        <a:graphic>
          <a:graphicData uri="http://schemas.openxmlformats.org/presentationml/2006/ole">
            <p:oleObj spid="_x0000_s35842" name="Equation" r:id="rId3" imgW="3454200" imgH="431640" progId="">
              <p:embed/>
            </p:oleObj>
          </a:graphicData>
        </a:graphic>
      </p:graphicFrame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581400" y="2262188"/>
            <a:ext cx="58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s.t.</a:t>
            </a:r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838200" y="1219200"/>
            <a:ext cx="7620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9101" name="Object 13"/>
          <p:cNvGraphicFramePr>
            <a:graphicFrameLocks noChangeAspect="1"/>
          </p:cNvGraphicFramePr>
          <p:nvPr/>
        </p:nvGraphicFramePr>
        <p:xfrm>
          <a:off x="4495800" y="2262188"/>
          <a:ext cx="857250" cy="481012"/>
        </p:xfrm>
        <a:graphic>
          <a:graphicData uri="http://schemas.openxmlformats.org/presentationml/2006/ole">
            <p:oleObj spid="_x0000_s35843" name="Equation" r:id="rId4" imgW="406080" imgH="228600" progId="">
              <p:embed/>
            </p:oleObj>
          </a:graphicData>
        </a:graphic>
      </p:graphicFrame>
      <p:graphicFrame>
        <p:nvGraphicFramePr>
          <p:cNvPr id="89104" name="Object 16"/>
          <p:cNvGraphicFramePr>
            <a:graphicFrameLocks noChangeAspect="1"/>
          </p:cNvGraphicFramePr>
          <p:nvPr/>
        </p:nvGraphicFramePr>
        <p:xfrm>
          <a:off x="1676400" y="4191000"/>
          <a:ext cx="1098550" cy="882650"/>
        </p:xfrm>
        <a:graphic>
          <a:graphicData uri="http://schemas.openxmlformats.org/presentationml/2006/ole">
            <p:oleObj spid="_x0000_s35844" name="Equation" r:id="rId5" imgW="520560" imgH="419040" progId="">
              <p:embed/>
            </p:oleObj>
          </a:graphicData>
        </a:graphic>
      </p:graphicFrame>
      <p:sp>
        <p:nvSpPr>
          <p:cNvPr id="89106" name="AutoShape 18"/>
          <p:cNvSpPr>
            <a:spLocks noChangeArrowheads="1"/>
          </p:cNvSpPr>
          <p:nvPr/>
        </p:nvSpPr>
        <p:spPr bwMode="auto">
          <a:xfrm>
            <a:off x="3276600" y="44196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9103" name="Object 15"/>
          <p:cNvGraphicFramePr>
            <a:graphicFrameLocks noChangeAspect="1"/>
          </p:cNvGraphicFramePr>
          <p:nvPr/>
        </p:nvGraphicFramePr>
        <p:xfrm>
          <a:off x="1676400" y="3200400"/>
          <a:ext cx="1098550" cy="882650"/>
        </p:xfrm>
        <a:graphic>
          <a:graphicData uri="http://schemas.openxmlformats.org/presentationml/2006/ole">
            <p:oleObj spid="_x0000_s35845" name="Equation" r:id="rId6" imgW="520560" imgH="419040" progId="">
              <p:embed/>
            </p:oleObj>
          </a:graphicData>
        </a:graphic>
      </p:graphicFrame>
      <p:sp>
        <p:nvSpPr>
          <p:cNvPr id="89105" name="AutoShape 17"/>
          <p:cNvSpPr>
            <a:spLocks noChangeArrowheads="1"/>
          </p:cNvSpPr>
          <p:nvPr/>
        </p:nvSpPr>
        <p:spPr bwMode="auto">
          <a:xfrm>
            <a:off x="3276600" y="3505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89107" name="Object 19"/>
          <p:cNvGraphicFramePr>
            <a:graphicFrameLocks noChangeAspect="1"/>
          </p:cNvGraphicFramePr>
          <p:nvPr/>
        </p:nvGraphicFramePr>
        <p:xfrm>
          <a:off x="4495800" y="3130550"/>
          <a:ext cx="1820863" cy="908050"/>
        </p:xfrm>
        <a:graphic>
          <a:graphicData uri="http://schemas.openxmlformats.org/presentationml/2006/ole">
            <p:oleObj spid="_x0000_s35846" name="Equation" r:id="rId7" imgW="863280" imgH="431640" progId="">
              <p:embed/>
            </p:oleObj>
          </a:graphicData>
        </a:graphic>
      </p:graphicFrame>
      <p:graphicFrame>
        <p:nvGraphicFramePr>
          <p:cNvPr id="89108" name="Object 20"/>
          <p:cNvGraphicFramePr>
            <a:graphicFrameLocks noChangeAspect="1"/>
          </p:cNvGraphicFramePr>
          <p:nvPr/>
        </p:nvGraphicFramePr>
        <p:xfrm>
          <a:off x="4648200" y="4044950"/>
          <a:ext cx="1498600" cy="908050"/>
        </p:xfrm>
        <a:graphic>
          <a:graphicData uri="http://schemas.openxmlformats.org/presentationml/2006/ole">
            <p:oleObj spid="_x0000_s35847" name="Equation" r:id="rId8" imgW="7110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6" grpId="0" animBg="1"/>
      <p:bldP spid="891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Application Scenario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79550"/>
            <a:ext cx="3733800" cy="4921250"/>
          </a:xfrm>
        </p:spPr>
        <p:txBody>
          <a:bodyPr/>
          <a:lstStyle/>
          <a:p>
            <a:endParaRPr lang="en-US" altLang="zh-CN" dirty="0" smtClean="0"/>
          </a:p>
          <a:p>
            <a:r>
              <a:rPr lang="en-US" altLang="zh-CN" dirty="0" smtClean="0"/>
              <a:t>The work </a:t>
            </a:r>
            <a:r>
              <a:rPr lang="en-US" altLang="zh-CN" dirty="0" err="1" smtClean="0"/>
              <a:t>ﬂow</a:t>
            </a:r>
            <a:r>
              <a:rPr lang="en-US" altLang="zh-CN" dirty="0" smtClean="0"/>
              <a:t> </a:t>
            </a:r>
          </a:p>
          <a:p>
            <a:pPr>
              <a:buNone/>
            </a:pPr>
            <a:r>
              <a:rPr lang="en-US" altLang="zh-CN" dirty="0" smtClean="0"/>
              <a:t>   till our proposed</a:t>
            </a:r>
          </a:p>
          <a:p>
            <a:pPr>
              <a:buNone/>
            </a:pPr>
            <a:r>
              <a:rPr lang="en-US" altLang="zh-CN" dirty="0" smtClean="0"/>
              <a:t>   CVD recognition system is being utilized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53000" y="9144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Solving the Optimization Problem 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1066800" y="1219200"/>
          <a:ext cx="7286625" cy="908050"/>
        </p:xfrm>
        <a:graphic>
          <a:graphicData uri="http://schemas.openxmlformats.org/presentationml/2006/ole">
            <p:oleObj spid="_x0000_s36866" name="Equation" r:id="rId3" imgW="3454200" imgH="431640" progId="">
              <p:embed/>
            </p:oleObj>
          </a:graphicData>
        </a:graphic>
      </p:graphicFrame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3581400" y="2262188"/>
            <a:ext cx="58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s.t.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838200" y="1219200"/>
            <a:ext cx="7620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4495800" y="2262188"/>
          <a:ext cx="857250" cy="481012"/>
        </p:xfrm>
        <a:graphic>
          <a:graphicData uri="http://schemas.openxmlformats.org/presentationml/2006/ole">
            <p:oleObj spid="_x0000_s36867" name="Equation" r:id="rId4" imgW="406080" imgH="228600" progId="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2098675" y="4102100"/>
          <a:ext cx="5222875" cy="935038"/>
        </p:xfrm>
        <a:graphic>
          <a:graphicData uri="http://schemas.openxmlformats.org/presentationml/2006/ole">
            <p:oleObj spid="_x0000_s36868" name="Equation" r:id="rId5" imgW="2476440" imgH="444240" progId="">
              <p:embed/>
            </p:oleObj>
          </a:graphicData>
        </a:graphic>
      </p:graphicFrame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438400" y="5157788"/>
            <a:ext cx="58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s.t.</a:t>
            </a: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838200" y="4114800"/>
            <a:ext cx="7620000" cy="1752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3333750" y="5181600"/>
          <a:ext cx="857250" cy="481013"/>
        </p:xfrm>
        <a:graphic>
          <a:graphicData uri="http://schemas.openxmlformats.org/presentationml/2006/ole">
            <p:oleObj spid="_x0000_s36869" name="Equation" r:id="rId6" imgW="406080" imgH="228600" progId="">
              <p:embed/>
            </p:oleObj>
          </a:graphicData>
        </a:graphic>
      </p:graphicFrame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5207000" y="4953000"/>
          <a:ext cx="1498600" cy="908050"/>
        </p:xfrm>
        <a:graphic>
          <a:graphicData uri="http://schemas.openxmlformats.org/presentationml/2006/ole">
            <p:oleObj spid="_x0000_s36870" name="Equation" r:id="rId7" imgW="711000" imgH="431640" progId="">
              <p:embed/>
            </p:oleObj>
          </a:graphicData>
        </a:graphic>
      </p:graphicFrame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4151313" y="5181600"/>
            <a:ext cx="862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, and</a:t>
            </a:r>
          </a:p>
        </p:txBody>
      </p:sp>
      <p:sp>
        <p:nvSpPr>
          <p:cNvPr id="91149" name="AutoShape 13"/>
          <p:cNvSpPr>
            <a:spLocks noChangeArrowheads="1"/>
          </p:cNvSpPr>
          <p:nvPr/>
        </p:nvSpPr>
        <p:spPr bwMode="auto">
          <a:xfrm>
            <a:off x="4495800" y="3124200"/>
            <a:ext cx="533400" cy="762000"/>
          </a:xfrm>
          <a:prstGeom prst="upDownArrow">
            <a:avLst>
              <a:gd name="adj1" fmla="val 50000"/>
              <a:gd name="adj2" fmla="val 28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838200" y="33972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zh-CN"/>
              <a:t>Lagrangian Dual  </a:t>
            </a:r>
          </a:p>
          <a:p>
            <a:pPr algn="ctr"/>
            <a:r>
              <a:rPr lang="en-US" altLang="zh-CN"/>
              <a:t>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Solving the Optimization Problem 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381000" y="3657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The solution has the form: </a:t>
            </a:r>
          </a:p>
        </p:txBody>
      </p:sp>
      <p:graphicFrame>
        <p:nvGraphicFramePr>
          <p:cNvPr id="92179" name="Object 19"/>
          <p:cNvGraphicFramePr>
            <a:graphicFrameLocks noChangeAspect="1"/>
          </p:cNvGraphicFramePr>
          <p:nvPr/>
        </p:nvGraphicFramePr>
        <p:xfrm>
          <a:off x="2743200" y="2001838"/>
          <a:ext cx="3105150" cy="588962"/>
        </p:xfrm>
        <a:graphic>
          <a:graphicData uri="http://schemas.openxmlformats.org/presentationml/2006/ole">
            <p:oleObj spid="_x0000_s37890" name="Equation" r:id="rId3" imgW="1473120" imgH="279360" progId="">
              <p:embed/>
            </p:oleObj>
          </a:graphicData>
        </a:graphic>
      </p:graphicFrame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381000" y="1371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From KKT condition, we know: </a:t>
            </a:r>
          </a:p>
        </p:txBody>
      </p:sp>
      <p:sp>
        <p:nvSpPr>
          <p:cNvPr id="92181" name="Rectangle 21"/>
          <p:cNvSpPr>
            <a:spLocks noChangeArrowheads="1"/>
          </p:cNvSpPr>
          <p:nvPr/>
        </p:nvSpPr>
        <p:spPr bwMode="auto">
          <a:xfrm>
            <a:off x="381000" y="2819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Thus, only support vectors have  </a:t>
            </a:r>
          </a:p>
        </p:txBody>
      </p:sp>
      <p:graphicFrame>
        <p:nvGraphicFramePr>
          <p:cNvPr id="92182" name="Object 22"/>
          <p:cNvGraphicFramePr>
            <a:graphicFrameLocks noChangeAspect="1"/>
          </p:cNvGraphicFramePr>
          <p:nvPr/>
        </p:nvGraphicFramePr>
        <p:xfrm>
          <a:off x="4933950" y="2819400"/>
          <a:ext cx="857250" cy="481013"/>
        </p:xfrm>
        <a:graphic>
          <a:graphicData uri="http://schemas.openxmlformats.org/presentationml/2006/ole">
            <p:oleObj spid="_x0000_s37891" name="Equation" r:id="rId4" imgW="406080" imgH="228600" progId="">
              <p:embed/>
            </p:oleObj>
          </a:graphicData>
        </a:graphic>
      </p:graphicFrame>
      <p:graphicFrame>
        <p:nvGraphicFramePr>
          <p:cNvPr id="92183" name="Object 23"/>
          <p:cNvGraphicFramePr>
            <a:graphicFrameLocks noChangeAspect="1"/>
          </p:cNvGraphicFramePr>
          <p:nvPr/>
        </p:nvGraphicFramePr>
        <p:xfrm>
          <a:off x="2590800" y="4038600"/>
          <a:ext cx="3373438" cy="908050"/>
        </p:xfrm>
        <a:graphic>
          <a:graphicData uri="http://schemas.openxmlformats.org/presentationml/2006/ole">
            <p:oleObj spid="_x0000_s37892" name="Equation" r:id="rId5" imgW="1600200" imgH="431640" progId="">
              <p:embed/>
            </p:oleObj>
          </a:graphicData>
        </a:graphic>
      </p:graphicFrame>
      <p:graphicFrame>
        <p:nvGraphicFramePr>
          <p:cNvPr id="92185" name="Object 25"/>
          <p:cNvGraphicFramePr>
            <a:graphicFrameLocks noChangeAspect="1"/>
          </p:cNvGraphicFramePr>
          <p:nvPr/>
        </p:nvGraphicFramePr>
        <p:xfrm>
          <a:off x="2514600" y="5076825"/>
          <a:ext cx="4391025" cy="1019175"/>
        </p:xfrm>
        <a:graphic>
          <a:graphicData uri="http://schemas.openxmlformats.org/presentationml/2006/ole">
            <p:oleObj spid="_x0000_s37893" name="Equation" r:id="rId6" imgW="2082600" imgH="482400" progId="">
              <p:embed/>
            </p:oleObj>
          </a:graphicData>
        </a:graphic>
      </p:graphicFrame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288088" y="1828800"/>
            <a:ext cx="2627312" cy="2339975"/>
            <a:chOff x="2592" y="2318"/>
            <a:chExt cx="1655" cy="1474"/>
          </a:xfrm>
        </p:grpSpPr>
        <p:sp>
          <p:nvSpPr>
            <p:cNvPr id="92228" name="Rectangle 68"/>
            <p:cNvSpPr>
              <a:spLocks noChangeArrowheads="1"/>
            </p:cNvSpPr>
            <p:nvPr/>
          </p:nvSpPr>
          <p:spPr bwMode="auto">
            <a:xfrm rot="-1913833">
              <a:off x="2592" y="2850"/>
              <a:ext cx="1533" cy="27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" name="Group 69"/>
            <p:cNvGrpSpPr>
              <a:grpSpLocks/>
            </p:cNvGrpSpPr>
            <p:nvPr/>
          </p:nvGrpSpPr>
          <p:grpSpPr bwMode="auto">
            <a:xfrm>
              <a:off x="2669" y="2318"/>
              <a:ext cx="1481" cy="1474"/>
              <a:chOff x="2736" y="1008"/>
              <a:chExt cx="2784" cy="2784"/>
            </a:xfrm>
          </p:grpSpPr>
          <p:sp>
            <p:nvSpPr>
              <p:cNvPr id="92230" name="Line 70"/>
              <p:cNvSpPr>
                <a:spLocks noChangeShapeType="1"/>
              </p:cNvSpPr>
              <p:nvPr/>
            </p:nvSpPr>
            <p:spPr bwMode="auto">
              <a:xfrm>
                <a:off x="2736" y="3648"/>
                <a:ext cx="27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31" name="Line 71"/>
              <p:cNvSpPr>
                <a:spLocks noChangeShapeType="1"/>
              </p:cNvSpPr>
              <p:nvPr/>
            </p:nvSpPr>
            <p:spPr bwMode="auto">
              <a:xfrm flipV="1">
                <a:off x="2928" y="1008"/>
                <a:ext cx="0" cy="27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3179" y="3080"/>
              <a:ext cx="614" cy="483"/>
              <a:chOff x="3696" y="2448"/>
              <a:chExt cx="1152" cy="912"/>
            </a:xfrm>
          </p:grpSpPr>
          <p:sp>
            <p:nvSpPr>
              <p:cNvPr id="92233" name="Oval 73"/>
              <p:cNvSpPr>
                <a:spLocks noChangeArrowheads="1"/>
              </p:cNvSpPr>
              <p:nvPr/>
            </p:nvSpPr>
            <p:spPr bwMode="auto">
              <a:xfrm>
                <a:off x="3840" y="264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4" name="Oval 74"/>
              <p:cNvSpPr>
                <a:spLocks noChangeArrowheads="1"/>
              </p:cNvSpPr>
              <p:nvPr/>
            </p:nvSpPr>
            <p:spPr bwMode="auto">
              <a:xfrm>
                <a:off x="4272" y="249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5" name="Oval 75"/>
              <p:cNvSpPr>
                <a:spLocks noChangeArrowheads="1"/>
              </p:cNvSpPr>
              <p:nvPr/>
            </p:nvSpPr>
            <p:spPr bwMode="auto">
              <a:xfrm>
                <a:off x="4224" y="273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6" name="Oval 76"/>
              <p:cNvSpPr>
                <a:spLocks noChangeArrowheads="1"/>
              </p:cNvSpPr>
              <p:nvPr/>
            </p:nvSpPr>
            <p:spPr bwMode="auto">
              <a:xfrm>
                <a:off x="4512" y="278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7" name="Oval 77"/>
              <p:cNvSpPr>
                <a:spLocks noChangeArrowheads="1"/>
              </p:cNvSpPr>
              <p:nvPr/>
            </p:nvSpPr>
            <p:spPr bwMode="auto">
              <a:xfrm>
                <a:off x="4752" y="244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8" name="Oval 78"/>
              <p:cNvSpPr>
                <a:spLocks noChangeArrowheads="1"/>
              </p:cNvSpPr>
              <p:nvPr/>
            </p:nvSpPr>
            <p:spPr bwMode="auto">
              <a:xfrm>
                <a:off x="4032" y="2976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39" name="Oval 79"/>
              <p:cNvSpPr>
                <a:spLocks noChangeArrowheads="1"/>
              </p:cNvSpPr>
              <p:nvPr/>
            </p:nvSpPr>
            <p:spPr bwMode="auto">
              <a:xfrm>
                <a:off x="3696" y="3264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0" name="Oval 80"/>
              <p:cNvSpPr>
                <a:spLocks noChangeArrowheads="1"/>
              </p:cNvSpPr>
              <p:nvPr/>
            </p:nvSpPr>
            <p:spPr bwMode="auto">
              <a:xfrm>
                <a:off x="4560" y="3120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2924" y="2470"/>
              <a:ext cx="741" cy="483"/>
              <a:chOff x="3216" y="1296"/>
              <a:chExt cx="1392" cy="912"/>
            </a:xfrm>
          </p:grpSpPr>
          <p:sp>
            <p:nvSpPr>
              <p:cNvPr id="92242" name="Oval 82"/>
              <p:cNvSpPr>
                <a:spLocks noChangeArrowheads="1"/>
              </p:cNvSpPr>
              <p:nvPr/>
            </p:nvSpPr>
            <p:spPr bwMode="auto">
              <a:xfrm>
                <a:off x="3216" y="1344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3" name="Oval 83"/>
              <p:cNvSpPr>
                <a:spLocks noChangeArrowheads="1"/>
              </p:cNvSpPr>
              <p:nvPr/>
            </p:nvSpPr>
            <p:spPr bwMode="auto">
              <a:xfrm>
                <a:off x="3264" y="1632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4" name="Oval 84"/>
              <p:cNvSpPr>
                <a:spLocks noChangeArrowheads="1"/>
              </p:cNvSpPr>
              <p:nvPr/>
            </p:nvSpPr>
            <p:spPr bwMode="auto">
              <a:xfrm>
                <a:off x="3792" y="153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5" name="Oval 85"/>
              <p:cNvSpPr>
                <a:spLocks noChangeArrowheads="1"/>
              </p:cNvSpPr>
              <p:nvPr/>
            </p:nvSpPr>
            <p:spPr bwMode="auto">
              <a:xfrm>
                <a:off x="3264" y="2112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6" name="Oval 86"/>
              <p:cNvSpPr>
                <a:spLocks noChangeArrowheads="1"/>
              </p:cNvSpPr>
              <p:nvPr/>
            </p:nvSpPr>
            <p:spPr bwMode="auto">
              <a:xfrm>
                <a:off x="3696" y="2112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7" name="Oval 87"/>
              <p:cNvSpPr>
                <a:spLocks noChangeArrowheads="1"/>
              </p:cNvSpPr>
              <p:nvPr/>
            </p:nvSpPr>
            <p:spPr bwMode="auto">
              <a:xfrm>
                <a:off x="4272" y="129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48" name="Oval 88"/>
              <p:cNvSpPr>
                <a:spLocks noChangeArrowheads="1"/>
              </p:cNvSpPr>
              <p:nvPr/>
            </p:nvSpPr>
            <p:spPr bwMode="auto">
              <a:xfrm>
                <a:off x="4512" y="1584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2249" name="Line 89"/>
            <p:cNvSpPr>
              <a:spLocks noChangeShapeType="1"/>
            </p:cNvSpPr>
            <p:nvPr/>
          </p:nvSpPr>
          <p:spPr bwMode="auto">
            <a:xfrm flipV="1">
              <a:off x="2643" y="2547"/>
              <a:ext cx="1431" cy="8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0" name="Text Box 90"/>
            <p:cNvSpPr txBox="1">
              <a:spLocks noChangeArrowheads="1"/>
            </p:cNvSpPr>
            <p:nvPr/>
          </p:nvSpPr>
          <p:spPr bwMode="auto">
            <a:xfrm>
              <a:off x="4068" y="3611"/>
              <a:ext cx="17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900"/>
                <a:t>x</a:t>
              </a:r>
              <a:r>
                <a:rPr lang="en-US" altLang="zh-CN" sz="900" baseline="-25000"/>
                <a:t>1</a:t>
              </a:r>
            </a:p>
          </p:txBody>
        </p:sp>
        <p:sp>
          <p:nvSpPr>
            <p:cNvPr id="92251" name="Text Box 91"/>
            <p:cNvSpPr txBox="1">
              <a:spLocks noChangeArrowheads="1"/>
            </p:cNvSpPr>
            <p:nvPr/>
          </p:nvSpPr>
          <p:spPr bwMode="auto">
            <a:xfrm>
              <a:off x="2796" y="2328"/>
              <a:ext cx="17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900"/>
                <a:t>x</a:t>
              </a:r>
              <a:r>
                <a:rPr lang="en-US" altLang="zh-CN" sz="900" baseline="-25000"/>
                <a:t>2</a:t>
              </a:r>
            </a:p>
          </p:txBody>
        </p:sp>
        <p:sp>
          <p:nvSpPr>
            <p:cNvPr id="92252" name="Rectangle 92"/>
            <p:cNvSpPr>
              <a:spLocks noChangeArrowheads="1"/>
            </p:cNvSpPr>
            <p:nvPr/>
          </p:nvSpPr>
          <p:spPr bwMode="auto">
            <a:xfrm rot="-45254740">
              <a:off x="3179" y="2852"/>
              <a:ext cx="818" cy="1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900" b="1" i="1"/>
                <a:t>w</a:t>
              </a:r>
              <a:r>
                <a:rPr lang="en-US" altLang="zh-CN" sz="900" b="1" i="1" baseline="30000"/>
                <a:t>T</a:t>
              </a:r>
              <a:r>
                <a:rPr lang="en-US" altLang="zh-CN" sz="900" b="1" i="1"/>
                <a:t> x + b = 0</a:t>
              </a:r>
            </a:p>
          </p:txBody>
        </p:sp>
        <p:sp>
          <p:nvSpPr>
            <p:cNvPr id="92253" name="Rectangle 93"/>
            <p:cNvSpPr>
              <a:spLocks noChangeArrowheads="1"/>
            </p:cNvSpPr>
            <p:nvPr/>
          </p:nvSpPr>
          <p:spPr bwMode="auto">
            <a:xfrm rot="-45254740">
              <a:off x="3384" y="2877"/>
              <a:ext cx="817" cy="1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900" b="1" i="1"/>
                <a:t>w</a:t>
              </a:r>
              <a:r>
                <a:rPr lang="en-US" altLang="zh-CN" sz="900" b="1" i="1" baseline="30000"/>
                <a:t>T</a:t>
              </a:r>
              <a:r>
                <a:rPr lang="en-US" altLang="zh-CN" sz="900" b="1" i="1"/>
                <a:t> x + b = -1</a:t>
              </a:r>
            </a:p>
          </p:txBody>
        </p:sp>
        <p:sp>
          <p:nvSpPr>
            <p:cNvPr id="92254" name="Rectangle 94"/>
            <p:cNvSpPr>
              <a:spLocks noChangeArrowheads="1"/>
            </p:cNvSpPr>
            <p:nvPr/>
          </p:nvSpPr>
          <p:spPr bwMode="auto">
            <a:xfrm rot="-45254740">
              <a:off x="2975" y="2674"/>
              <a:ext cx="818" cy="10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sz="900" b="1" i="1"/>
                <a:t>w</a:t>
              </a:r>
              <a:r>
                <a:rPr lang="en-US" altLang="zh-CN" sz="900" b="1" i="1" baseline="30000"/>
                <a:t>T</a:t>
              </a:r>
              <a:r>
                <a:rPr lang="en-US" altLang="zh-CN" sz="900" b="1" i="1"/>
                <a:t> x + b = 1</a:t>
              </a:r>
            </a:p>
          </p:txBody>
        </p:sp>
        <p:grpSp>
          <p:nvGrpSpPr>
            <p:cNvPr id="6" name="Group 95"/>
            <p:cNvGrpSpPr>
              <a:grpSpLocks/>
            </p:cNvGrpSpPr>
            <p:nvPr/>
          </p:nvGrpSpPr>
          <p:grpSpPr bwMode="auto">
            <a:xfrm>
              <a:off x="3026" y="2561"/>
              <a:ext cx="793" cy="805"/>
              <a:chOff x="3408" y="1467"/>
              <a:chExt cx="1489" cy="1521"/>
            </a:xfrm>
          </p:grpSpPr>
          <p:sp>
            <p:nvSpPr>
              <p:cNvPr id="92256" name="Oval 96"/>
              <p:cNvSpPr>
                <a:spLocks noChangeArrowheads="1"/>
              </p:cNvSpPr>
              <p:nvPr/>
            </p:nvSpPr>
            <p:spPr bwMode="auto">
              <a:xfrm>
                <a:off x="3648" y="2064"/>
                <a:ext cx="192" cy="19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7" name="Oval 97"/>
              <p:cNvSpPr>
                <a:spLocks noChangeArrowheads="1"/>
              </p:cNvSpPr>
              <p:nvPr/>
            </p:nvSpPr>
            <p:spPr bwMode="auto">
              <a:xfrm>
                <a:off x="4464" y="1536"/>
                <a:ext cx="192" cy="19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8" name="Oval 98"/>
              <p:cNvSpPr>
                <a:spLocks noChangeArrowheads="1"/>
              </p:cNvSpPr>
              <p:nvPr/>
            </p:nvSpPr>
            <p:spPr bwMode="auto">
              <a:xfrm>
                <a:off x="3792" y="2592"/>
                <a:ext cx="192" cy="192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259" name="Text Box 99"/>
              <p:cNvSpPr txBox="1">
                <a:spLocks noChangeArrowheads="1"/>
              </p:cNvSpPr>
              <p:nvPr/>
            </p:nvSpPr>
            <p:spPr bwMode="auto">
              <a:xfrm>
                <a:off x="3408" y="2083"/>
                <a:ext cx="33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900"/>
                  <a:t>x</a:t>
                </a:r>
                <a:r>
                  <a:rPr lang="en-US" altLang="zh-CN" sz="900" baseline="30000"/>
                  <a:t>+</a:t>
                </a:r>
              </a:p>
            </p:txBody>
          </p:sp>
          <p:sp>
            <p:nvSpPr>
              <p:cNvPr id="92260" name="Text Box 100"/>
              <p:cNvSpPr txBox="1">
                <a:spLocks noChangeArrowheads="1"/>
              </p:cNvSpPr>
              <p:nvPr/>
            </p:nvSpPr>
            <p:spPr bwMode="auto">
              <a:xfrm>
                <a:off x="4559" y="1467"/>
                <a:ext cx="338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900"/>
                  <a:t>x</a:t>
                </a:r>
                <a:r>
                  <a:rPr lang="en-US" altLang="zh-CN" sz="900" baseline="30000"/>
                  <a:t>+</a:t>
                </a:r>
              </a:p>
            </p:txBody>
          </p:sp>
          <p:sp>
            <p:nvSpPr>
              <p:cNvPr id="92261" name="Text Box 101"/>
              <p:cNvSpPr txBox="1">
                <a:spLocks noChangeArrowheads="1"/>
              </p:cNvSpPr>
              <p:nvPr/>
            </p:nvSpPr>
            <p:spPr bwMode="auto">
              <a:xfrm>
                <a:off x="4003" y="2716"/>
                <a:ext cx="316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altLang="zh-CN" sz="900"/>
                  <a:t>x</a:t>
                </a:r>
                <a:r>
                  <a:rPr lang="en-US" altLang="zh-CN" sz="900" baseline="30000"/>
                  <a:t>-</a:t>
                </a:r>
              </a:p>
            </p:txBody>
          </p:sp>
        </p:grpSp>
        <p:sp>
          <p:nvSpPr>
            <p:cNvPr id="92262" name="Text Box 102"/>
            <p:cNvSpPr txBox="1">
              <a:spLocks noChangeArrowheads="1"/>
            </p:cNvSpPr>
            <p:nvPr/>
          </p:nvSpPr>
          <p:spPr bwMode="auto">
            <a:xfrm>
              <a:off x="3072" y="3552"/>
              <a:ext cx="673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900">
                  <a:solidFill>
                    <a:srgbClr val="FF9900"/>
                  </a:solidFill>
                  <a:latin typeface="Comic Sans MS" pitchFamily="66" charset="0"/>
                </a:rPr>
                <a:t>Support Vectors</a:t>
              </a:r>
            </a:p>
          </p:txBody>
        </p:sp>
        <p:grpSp>
          <p:nvGrpSpPr>
            <p:cNvPr id="7" name="Group 103"/>
            <p:cNvGrpSpPr>
              <a:grpSpLocks/>
            </p:cNvGrpSpPr>
            <p:nvPr/>
          </p:nvGrpSpPr>
          <p:grpSpPr bwMode="auto">
            <a:xfrm>
              <a:off x="3141" y="2736"/>
              <a:ext cx="579" cy="762"/>
              <a:chOff x="3624" y="1824"/>
              <a:chExt cx="1088" cy="1440"/>
            </a:xfrm>
          </p:grpSpPr>
          <p:sp>
            <p:nvSpPr>
              <p:cNvPr id="92264" name="Freeform 104"/>
              <p:cNvSpPr>
                <a:spLocks/>
              </p:cNvSpPr>
              <p:nvPr/>
            </p:nvSpPr>
            <p:spPr bwMode="auto">
              <a:xfrm>
                <a:off x="3936" y="2808"/>
                <a:ext cx="1" cy="456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0" y="72"/>
                  </a:cxn>
                  <a:cxn ang="0">
                    <a:pos x="0" y="24"/>
                  </a:cxn>
                </a:cxnLst>
                <a:rect l="0" t="0" r="r" b="b"/>
                <a:pathLst>
                  <a:path w="1" h="456">
                    <a:moveTo>
                      <a:pt x="0" y="456"/>
                    </a:moveTo>
                    <a:cubicBezTo>
                      <a:pt x="0" y="300"/>
                      <a:pt x="0" y="144"/>
                      <a:pt x="0" y="72"/>
                    </a:cubicBezTo>
                    <a:cubicBezTo>
                      <a:pt x="0" y="0"/>
                      <a:pt x="0" y="12"/>
                      <a:pt x="0" y="24"/>
                    </a:cubicBezTo>
                  </a:path>
                </a:pathLst>
              </a:custGeom>
              <a:noFill/>
              <a:ln w="254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65" name="Freeform 105"/>
              <p:cNvSpPr>
                <a:spLocks/>
              </p:cNvSpPr>
              <p:nvPr/>
            </p:nvSpPr>
            <p:spPr bwMode="auto">
              <a:xfrm>
                <a:off x="3984" y="1824"/>
                <a:ext cx="728" cy="1440"/>
              </a:xfrm>
              <a:custGeom>
                <a:avLst/>
                <a:gdLst/>
                <a:ahLst/>
                <a:cxnLst>
                  <a:cxn ang="0">
                    <a:pos x="0" y="1440"/>
                  </a:cxn>
                  <a:cxn ang="0">
                    <a:pos x="624" y="864"/>
                  </a:cxn>
                  <a:cxn ang="0">
                    <a:pos x="624" y="0"/>
                  </a:cxn>
                </a:cxnLst>
                <a:rect l="0" t="0" r="r" b="b"/>
                <a:pathLst>
                  <a:path w="728" h="1440">
                    <a:moveTo>
                      <a:pt x="0" y="1440"/>
                    </a:moveTo>
                    <a:cubicBezTo>
                      <a:pt x="260" y="1272"/>
                      <a:pt x="520" y="1104"/>
                      <a:pt x="624" y="864"/>
                    </a:cubicBezTo>
                    <a:cubicBezTo>
                      <a:pt x="728" y="624"/>
                      <a:pt x="676" y="312"/>
                      <a:pt x="624" y="0"/>
                    </a:cubicBezTo>
                  </a:path>
                </a:pathLst>
              </a:custGeom>
              <a:noFill/>
              <a:ln w="25400" cap="flat" cmpd="sng">
                <a:solidFill>
                  <a:srgbClr val="FF99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66" name="Freeform 106"/>
              <p:cNvSpPr>
                <a:spLocks/>
              </p:cNvSpPr>
              <p:nvPr/>
            </p:nvSpPr>
            <p:spPr bwMode="auto">
              <a:xfrm>
                <a:off x="3624" y="2304"/>
                <a:ext cx="216" cy="960"/>
              </a:xfrm>
              <a:custGeom>
                <a:avLst/>
                <a:gdLst/>
                <a:ahLst/>
                <a:cxnLst>
                  <a:cxn ang="0">
                    <a:pos x="216" y="960"/>
                  </a:cxn>
                  <a:cxn ang="0">
                    <a:pos x="24" y="672"/>
                  </a:cxn>
                  <a:cxn ang="0">
                    <a:pos x="72" y="0"/>
                  </a:cxn>
                </a:cxnLst>
                <a:rect l="0" t="0" r="r" b="b"/>
                <a:pathLst>
                  <a:path w="216" h="960">
                    <a:moveTo>
                      <a:pt x="216" y="960"/>
                    </a:moveTo>
                    <a:cubicBezTo>
                      <a:pt x="132" y="896"/>
                      <a:pt x="48" y="832"/>
                      <a:pt x="24" y="672"/>
                    </a:cubicBezTo>
                    <a:cubicBezTo>
                      <a:pt x="0" y="512"/>
                      <a:pt x="36" y="256"/>
                      <a:pt x="72" y="0"/>
                    </a:cubicBezTo>
                  </a:path>
                </a:pathLst>
              </a:cu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7" grpId="0"/>
      <p:bldP spid="9218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Solving the Optimization Problem </a:t>
            </a: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2362200" y="2133600"/>
          <a:ext cx="3960813" cy="722313"/>
        </p:xfrm>
        <a:graphic>
          <a:graphicData uri="http://schemas.openxmlformats.org/presentationml/2006/ole">
            <p:oleObj spid="_x0000_s38914" name="Equation" r:id="rId3" imgW="1879560" imgH="342720" progId="">
              <p:embed/>
            </p:oleObj>
          </a:graphicData>
        </a:graphic>
      </p:graphicFrame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81000" y="1371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The linear discriminant function is: 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81000" y="3200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Notice it relies on a </a:t>
            </a:r>
            <a:r>
              <a:rPr lang="en-US" altLang="zh-CN" sz="2200" i="1">
                <a:solidFill>
                  <a:srgbClr val="FF9900"/>
                </a:solidFill>
              </a:rPr>
              <a:t>dot product</a:t>
            </a:r>
            <a:r>
              <a:rPr lang="en-US" altLang="zh-CN" sz="2200"/>
              <a:t> between the test point </a:t>
            </a:r>
            <a:r>
              <a:rPr lang="en-US" altLang="zh-CN" sz="2200" b="1" i="1">
                <a:solidFill>
                  <a:schemeClr val="tx2"/>
                </a:solidFill>
              </a:rPr>
              <a:t>x</a:t>
            </a:r>
            <a:r>
              <a:rPr lang="en-US" altLang="zh-CN" sz="2200" b="1" i="1"/>
              <a:t> </a:t>
            </a:r>
            <a:r>
              <a:rPr lang="en-US" altLang="zh-CN" sz="2200"/>
              <a:t>and the support vectors </a:t>
            </a:r>
            <a:r>
              <a:rPr lang="en-US" altLang="zh-CN" sz="2200" b="1" i="1">
                <a:solidFill>
                  <a:schemeClr val="tx2"/>
                </a:solidFill>
              </a:rPr>
              <a:t>x</a:t>
            </a:r>
            <a:r>
              <a:rPr lang="en-US" altLang="zh-CN" sz="2200" b="1" i="1" baseline="-25000">
                <a:solidFill>
                  <a:schemeClr val="tx2"/>
                </a:solidFill>
              </a:rPr>
              <a:t>i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381000" y="4495800"/>
            <a:ext cx="784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Also keep in mind that solving the optimization problem involved computing the </a:t>
            </a:r>
            <a:r>
              <a:rPr lang="en-US" altLang="zh-CN" sz="2200">
                <a:solidFill>
                  <a:srgbClr val="FF9900"/>
                </a:solidFill>
              </a:rPr>
              <a:t>dot products</a:t>
            </a:r>
            <a:r>
              <a:rPr lang="en-US" altLang="zh-CN" sz="2200"/>
              <a:t> </a:t>
            </a:r>
            <a:r>
              <a:rPr lang="en-US" altLang="zh-CN" sz="2200" b="1" i="1">
                <a:solidFill>
                  <a:schemeClr val="tx2"/>
                </a:solidFill>
              </a:rPr>
              <a:t>x</a:t>
            </a:r>
            <a:r>
              <a:rPr lang="en-US" altLang="zh-CN" sz="2200" b="1" i="1" baseline="-25000">
                <a:solidFill>
                  <a:schemeClr val="tx2"/>
                </a:solidFill>
              </a:rPr>
              <a:t>i</a:t>
            </a:r>
            <a:r>
              <a:rPr lang="en-US" altLang="zh-CN" sz="2200" b="1" i="1" baseline="30000">
                <a:solidFill>
                  <a:schemeClr val="tx2"/>
                </a:solidFill>
              </a:rPr>
              <a:t>T</a:t>
            </a:r>
            <a:r>
              <a:rPr lang="en-US" altLang="zh-CN" sz="2200" b="1" i="1">
                <a:solidFill>
                  <a:schemeClr val="tx2"/>
                </a:solidFill>
              </a:rPr>
              <a:t>x</a:t>
            </a:r>
            <a:r>
              <a:rPr lang="en-US" altLang="zh-CN" sz="2200" b="1" i="1" baseline="-25000">
                <a:solidFill>
                  <a:schemeClr val="tx2"/>
                </a:solidFill>
              </a:rPr>
              <a:t>j</a:t>
            </a:r>
            <a:r>
              <a:rPr lang="en-US" altLang="zh-CN" sz="2200" b="1" baseline="-25000">
                <a:solidFill>
                  <a:schemeClr val="tx2"/>
                </a:solidFill>
              </a:rPr>
              <a:t> </a:t>
            </a:r>
            <a:r>
              <a:rPr lang="en-US" altLang="zh-CN" sz="2200"/>
              <a:t>between all pairs of training 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/>
      <p:bldP spid="9319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43400" y="1600200"/>
            <a:ext cx="4419600" cy="4419600"/>
            <a:chOff x="2736" y="1008"/>
            <a:chExt cx="2784" cy="2784"/>
          </a:xfrm>
        </p:grpSpPr>
        <p:sp>
          <p:nvSpPr>
            <p:cNvPr id="95237" name="Line 5"/>
            <p:cNvSpPr>
              <a:spLocks noChangeShapeType="1"/>
            </p:cNvSpPr>
            <p:nvPr/>
          </p:nvSpPr>
          <p:spPr bwMode="auto">
            <a:xfrm>
              <a:off x="2736" y="3648"/>
              <a:ext cx="27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 flipV="1">
              <a:off x="2928" y="1008"/>
              <a:ext cx="0" cy="27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294438" y="4103688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781800" y="3962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2" name="Oval 10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3" name="Oval 11"/>
          <p:cNvSpPr>
            <a:spLocks noChangeArrowheads="1"/>
          </p:cNvSpPr>
          <p:nvPr/>
        </p:nvSpPr>
        <p:spPr bwMode="auto">
          <a:xfrm>
            <a:off x="7162800" y="4419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4" name="Oval 12"/>
          <p:cNvSpPr>
            <a:spLocks noChangeArrowheads="1"/>
          </p:cNvSpPr>
          <p:nvPr/>
        </p:nvSpPr>
        <p:spPr bwMode="auto">
          <a:xfrm>
            <a:off x="7543800" y="3886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5" name="Oval 13"/>
          <p:cNvSpPr>
            <a:spLocks noChangeArrowheads="1"/>
          </p:cNvSpPr>
          <p:nvPr/>
        </p:nvSpPr>
        <p:spPr bwMode="auto">
          <a:xfrm>
            <a:off x="6400800" y="47244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6" name="Oval 14"/>
          <p:cNvSpPr>
            <a:spLocks noChangeArrowheads="1"/>
          </p:cNvSpPr>
          <p:nvPr/>
        </p:nvSpPr>
        <p:spPr bwMode="auto">
          <a:xfrm>
            <a:off x="5867400" y="51816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7" name="Oval 15"/>
          <p:cNvSpPr>
            <a:spLocks noChangeArrowheads="1"/>
          </p:cNvSpPr>
          <p:nvPr/>
        </p:nvSpPr>
        <p:spPr bwMode="auto">
          <a:xfrm>
            <a:off x="7239000" y="4953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49" name="Oval 17"/>
          <p:cNvSpPr>
            <a:spLocks noChangeArrowheads="1"/>
          </p:cNvSpPr>
          <p:nvPr/>
        </p:nvSpPr>
        <p:spPr bwMode="auto">
          <a:xfrm>
            <a:off x="5105400" y="2133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0" name="Oval 18"/>
          <p:cNvSpPr>
            <a:spLocks noChangeArrowheads="1"/>
          </p:cNvSpPr>
          <p:nvPr/>
        </p:nvSpPr>
        <p:spPr bwMode="auto">
          <a:xfrm>
            <a:off x="5181600" y="2590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1" name="Oval 19"/>
          <p:cNvSpPr>
            <a:spLocks noChangeArrowheads="1"/>
          </p:cNvSpPr>
          <p:nvPr/>
        </p:nvSpPr>
        <p:spPr bwMode="auto">
          <a:xfrm>
            <a:off x="6019800" y="2438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2" name="Oval 20"/>
          <p:cNvSpPr>
            <a:spLocks noChangeArrowheads="1"/>
          </p:cNvSpPr>
          <p:nvPr/>
        </p:nvSpPr>
        <p:spPr bwMode="auto">
          <a:xfrm>
            <a:off x="5181600" y="3352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3" name="Oval 21"/>
          <p:cNvSpPr>
            <a:spLocks noChangeArrowheads="1"/>
          </p:cNvSpPr>
          <p:nvPr/>
        </p:nvSpPr>
        <p:spPr bwMode="auto">
          <a:xfrm>
            <a:off x="5867400" y="3352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4" name="Oval 22"/>
          <p:cNvSpPr>
            <a:spLocks noChangeArrowheads="1"/>
          </p:cNvSpPr>
          <p:nvPr/>
        </p:nvSpPr>
        <p:spPr bwMode="auto">
          <a:xfrm>
            <a:off x="6781800" y="20574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5" name="Oval 23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5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457200" y="1443038"/>
            <a:ext cx="4038600" cy="1223962"/>
          </a:xfrm>
          <a:noFill/>
          <a:ln/>
        </p:spPr>
        <p:txBody>
          <a:bodyPr/>
          <a:lstStyle/>
          <a:p>
            <a:r>
              <a:rPr lang="en-US" altLang="zh-CN" sz="2200"/>
              <a:t>What if data is not linear separable? (noisy data, outliers, etc.)</a:t>
            </a:r>
          </a:p>
        </p:txBody>
      </p:sp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457200" y="3209925"/>
            <a:ext cx="36576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Slack variables </a:t>
            </a:r>
            <a:r>
              <a:rPr lang="el-GR" sz="2200" i="1"/>
              <a:t>ξ</a:t>
            </a:r>
            <a:r>
              <a:rPr lang="en-US" altLang="zh-CN" sz="2200" i="1" baseline="-25000"/>
              <a:t>i</a:t>
            </a:r>
            <a:r>
              <a:rPr lang="en-US" altLang="zh-CN" sz="2200" baseline="-25000"/>
              <a:t> </a:t>
            </a:r>
            <a:r>
              <a:rPr lang="en-US" altLang="zh-CN" sz="2200"/>
              <a:t>can be added to allow mis-classification of difficult or noisy data points</a:t>
            </a:r>
          </a:p>
        </p:txBody>
      </p:sp>
      <p:sp>
        <p:nvSpPr>
          <p:cNvPr id="95259" name="Text Box 27"/>
          <p:cNvSpPr txBox="1">
            <a:spLocks noChangeArrowheads="1"/>
          </p:cNvSpPr>
          <p:nvPr/>
        </p:nvSpPr>
        <p:spPr bwMode="auto">
          <a:xfrm>
            <a:off x="8518525" y="5294313"/>
            <a:ext cx="38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1</a:t>
            </a:r>
          </a:p>
        </p:txBody>
      </p:sp>
      <p:sp>
        <p:nvSpPr>
          <p:cNvPr id="95260" name="Text Box 28"/>
          <p:cNvSpPr txBox="1">
            <a:spLocks noChangeArrowheads="1"/>
          </p:cNvSpPr>
          <p:nvPr/>
        </p:nvSpPr>
        <p:spPr bwMode="auto">
          <a:xfrm>
            <a:off x="4724400" y="1447800"/>
            <a:ext cx="382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/>
              <a:t>x</a:t>
            </a:r>
            <a:r>
              <a:rPr lang="en-US" altLang="zh-CN" baseline="-25000"/>
              <a:t>2</a:t>
            </a: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167563" y="741363"/>
            <a:ext cx="1931987" cy="871537"/>
            <a:chOff x="4445" y="467"/>
            <a:chExt cx="1217" cy="549"/>
          </a:xfrm>
        </p:grpSpPr>
        <p:sp>
          <p:nvSpPr>
            <p:cNvPr id="95262" name="Text Box 30"/>
            <p:cNvSpPr txBox="1">
              <a:spLocks noChangeArrowheads="1"/>
            </p:cNvSpPr>
            <p:nvPr/>
          </p:nvSpPr>
          <p:spPr bwMode="auto">
            <a:xfrm>
              <a:off x="4462" y="468"/>
              <a:ext cx="120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+1</a:t>
              </a:r>
            </a:p>
            <a:p>
              <a:pPr algn="ctr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>
                  <a:latin typeface="Tahoma" pitchFamily="34" charset="0"/>
                </a:rPr>
                <a:t>denotes -1</a:t>
              </a: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4445" y="467"/>
              <a:ext cx="1060" cy="549"/>
              <a:chOff x="4445" y="467"/>
              <a:chExt cx="1060" cy="549"/>
            </a:xfrm>
          </p:grpSpPr>
          <p:sp>
            <p:nvSpPr>
              <p:cNvPr id="95264" name="Oval 32"/>
              <p:cNvSpPr>
                <a:spLocks noChangeArrowheads="1"/>
              </p:cNvSpPr>
              <p:nvPr/>
            </p:nvSpPr>
            <p:spPr bwMode="auto">
              <a:xfrm>
                <a:off x="4522" y="85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65" name="Oval 33"/>
              <p:cNvSpPr>
                <a:spLocks noChangeArrowheads="1"/>
              </p:cNvSpPr>
              <p:nvPr/>
            </p:nvSpPr>
            <p:spPr bwMode="auto">
              <a:xfrm>
                <a:off x="4505" y="556"/>
                <a:ext cx="96" cy="96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266" name="Rectangle 34"/>
              <p:cNvSpPr>
                <a:spLocks noChangeArrowheads="1"/>
              </p:cNvSpPr>
              <p:nvPr/>
            </p:nvSpPr>
            <p:spPr bwMode="auto">
              <a:xfrm>
                <a:off x="4445" y="467"/>
                <a:ext cx="1060" cy="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5271" name="Oval 39"/>
          <p:cNvSpPr>
            <a:spLocks noChangeArrowheads="1"/>
          </p:cNvSpPr>
          <p:nvPr/>
        </p:nvSpPr>
        <p:spPr bwMode="auto">
          <a:xfrm>
            <a:off x="7239000" y="4114800"/>
            <a:ext cx="152400" cy="152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5272" name="Oval 40"/>
          <p:cNvSpPr>
            <a:spLocks noChangeArrowheads="1"/>
          </p:cNvSpPr>
          <p:nvPr/>
        </p:nvSpPr>
        <p:spPr bwMode="auto">
          <a:xfrm>
            <a:off x="5486400" y="30480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" name="Group 50"/>
          <p:cNvGrpSpPr>
            <a:grpSpLocks/>
          </p:cNvGrpSpPr>
          <p:nvPr/>
        </p:nvGrpSpPr>
        <p:grpSpPr bwMode="auto">
          <a:xfrm>
            <a:off x="3429000" y="1905000"/>
            <a:ext cx="5334000" cy="3352800"/>
            <a:chOff x="2160" y="1200"/>
            <a:chExt cx="3360" cy="2112"/>
          </a:xfrm>
        </p:grpSpPr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 flipV="1">
              <a:off x="2832" y="1440"/>
              <a:ext cx="2544" cy="1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273" name="Line 41"/>
            <p:cNvSpPr>
              <a:spLocks noChangeShapeType="1"/>
            </p:cNvSpPr>
            <p:nvPr/>
          </p:nvSpPr>
          <p:spPr bwMode="auto">
            <a:xfrm flipV="1">
              <a:off x="2688" y="1200"/>
              <a:ext cx="2544" cy="1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274" name="Line 42"/>
            <p:cNvSpPr>
              <a:spLocks noChangeShapeType="1"/>
            </p:cNvSpPr>
            <p:nvPr/>
          </p:nvSpPr>
          <p:spPr bwMode="auto">
            <a:xfrm flipV="1">
              <a:off x="2976" y="1632"/>
              <a:ext cx="2544" cy="16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275" name="Rectangle 43"/>
            <p:cNvSpPr>
              <a:spLocks noChangeArrowheads="1"/>
            </p:cNvSpPr>
            <p:nvPr/>
          </p:nvSpPr>
          <p:spPr bwMode="auto">
            <a:xfrm rot="-45254740">
              <a:off x="2352" y="2736"/>
              <a:ext cx="15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b="1" i="1"/>
                <a:t>w</a:t>
              </a:r>
              <a:r>
                <a:rPr lang="en-US" altLang="zh-CN" b="1" i="1" baseline="30000"/>
                <a:t>T</a:t>
              </a:r>
              <a:r>
                <a:rPr lang="en-US" altLang="zh-CN" b="1" i="1"/>
                <a:t> x + b = 0</a:t>
              </a:r>
            </a:p>
          </p:txBody>
        </p:sp>
        <p:sp>
          <p:nvSpPr>
            <p:cNvPr id="95276" name="Rectangle 44"/>
            <p:cNvSpPr>
              <a:spLocks noChangeArrowheads="1"/>
            </p:cNvSpPr>
            <p:nvPr/>
          </p:nvSpPr>
          <p:spPr bwMode="auto">
            <a:xfrm rot="-45254740">
              <a:off x="2496" y="2928"/>
              <a:ext cx="15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b="1" i="1"/>
                <a:t>w</a:t>
              </a:r>
              <a:r>
                <a:rPr lang="en-US" altLang="zh-CN" b="1" i="1" baseline="30000"/>
                <a:t>T</a:t>
              </a:r>
              <a:r>
                <a:rPr lang="en-US" altLang="zh-CN" b="1" i="1"/>
                <a:t> x + b = -1</a:t>
              </a:r>
            </a:p>
          </p:txBody>
        </p:sp>
        <p:sp>
          <p:nvSpPr>
            <p:cNvPr id="95277" name="Rectangle 45"/>
            <p:cNvSpPr>
              <a:spLocks noChangeArrowheads="1"/>
            </p:cNvSpPr>
            <p:nvPr/>
          </p:nvSpPr>
          <p:spPr bwMode="auto">
            <a:xfrm rot="-45254740">
              <a:off x="2160" y="2496"/>
              <a:ext cx="1536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zh-CN" b="1" i="1"/>
                <a:t>w</a:t>
              </a:r>
              <a:r>
                <a:rPr lang="en-US" altLang="zh-CN" b="1" i="1" baseline="30000"/>
                <a:t>T</a:t>
              </a:r>
              <a:r>
                <a:rPr lang="en-US" altLang="zh-CN" b="1" i="1"/>
                <a:t> x + b = 1</a:t>
              </a:r>
            </a:p>
          </p:txBody>
        </p:sp>
      </p:grpSp>
      <p:sp>
        <p:nvSpPr>
          <p:cNvPr id="95278" name="Line 46"/>
          <p:cNvSpPr>
            <a:spLocks noChangeShapeType="1"/>
          </p:cNvSpPr>
          <p:nvPr/>
        </p:nvSpPr>
        <p:spPr bwMode="auto">
          <a:xfrm>
            <a:off x="5564188" y="3132138"/>
            <a:ext cx="690562" cy="1120775"/>
          </a:xfrm>
          <a:prstGeom prst="line">
            <a:avLst/>
          </a:prstGeom>
          <a:noFill/>
          <a:ln w="25400">
            <a:solidFill>
              <a:srgbClr val="FF99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95279" name="Line 47"/>
          <p:cNvSpPr>
            <a:spLocks noChangeShapeType="1"/>
          </p:cNvSpPr>
          <p:nvPr/>
        </p:nvSpPr>
        <p:spPr bwMode="auto">
          <a:xfrm>
            <a:off x="6599238" y="3044825"/>
            <a:ext cx="690562" cy="1120775"/>
          </a:xfrm>
          <a:prstGeom prst="line">
            <a:avLst/>
          </a:prstGeom>
          <a:noFill/>
          <a:ln w="25400">
            <a:solidFill>
              <a:srgbClr val="FF9900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95280" name="Object 48"/>
          <p:cNvGraphicFramePr>
            <a:graphicFrameLocks noChangeAspect="1"/>
          </p:cNvGraphicFramePr>
          <p:nvPr/>
        </p:nvGraphicFramePr>
        <p:xfrm>
          <a:off x="5672138" y="3551238"/>
          <a:ext cx="312737" cy="469900"/>
        </p:xfrm>
        <a:graphic>
          <a:graphicData uri="http://schemas.openxmlformats.org/presentationml/2006/ole">
            <p:oleObj spid="_x0000_s39938" name="Equation" r:id="rId3" imgW="152280" imgH="228600" progId="">
              <p:embed/>
            </p:oleObj>
          </a:graphicData>
        </a:graphic>
      </p:graphicFrame>
      <p:graphicFrame>
        <p:nvGraphicFramePr>
          <p:cNvPr id="95281" name="Object 49"/>
          <p:cNvGraphicFramePr>
            <a:graphicFrameLocks noChangeAspect="1"/>
          </p:cNvGraphicFramePr>
          <p:nvPr/>
        </p:nvGraphicFramePr>
        <p:xfrm>
          <a:off x="6932613" y="3194050"/>
          <a:ext cx="338137" cy="469900"/>
        </p:xfrm>
        <a:graphic>
          <a:graphicData uri="http://schemas.openxmlformats.org/presentationml/2006/ole">
            <p:oleObj spid="_x0000_s39939" name="Equation" r:id="rId4" imgW="164880" imgH="228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8" grpId="0"/>
      <p:bldP spid="95278" grpId="0" animBg="1"/>
      <p:bldP spid="9527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96278" name="Rectangle 22"/>
          <p:cNvSpPr>
            <a:spLocks noChangeArrowheads="1"/>
          </p:cNvSpPr>
          <p:nvPr/>
        </p:nvSpPr>
        <p:spPr bwMode="auto">
          <a:xfrm>
            <a:off x="457200" y="1390650"/>
            <a:ext cx="3657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Formulation:</a:t>
            </a:r>
          </a:p>
        </p:txBody>
      </p:sp>
      <p:graphicFrame>
        <p:nvGraphicFramePr>
          <p:cNvPr id="96300" name="Object 44"/>
          <p:cNvGraphicFramePr>
            <a:graphicFrameLocks noChangeAspect="1"/>
          </p:cNvGraphicFramePr>
          <p:nvPr/>
        </p:nvGraphicFramePr>
        <p:xfrm>
          <a:off x="2743200" y="3581400"/>
          <a:ext cx="2597150" cy="508000"/>
        </p:xfrm>
        <a:graphic>
          <a:graphicData uri="http://schemas.openxmlformats.org/presentationml/2006/ole">
            <p:oleObj spid="_x0000_s40962" name="Equation" r:id="rId3" imgW="1231560" imgH="241200" progId="">
              <p:embed/>
            </p:oleObj>
          </a:graphicData>
        </a:graphic>
      </p:graphicFrame>
      <p:graphicFrame>
        <p:nvGraphicFramePr>
          <p:cNvPr id="96301" name="Object 45"/>
          <p:cNvGraphicFramePr>
            <a:graphicFrameLocks noChangeAspect="1"/>
          </p:cNvGraphicFramePr>
          <p:nvPr/>
        </p:nvGraphicFramePr>
        <p:xfrm>
          <a:off x="2286000" y="1905000"/>
          <a:ext cx="3481388" cy="908050"/>
        </p:xfrm>
        <a:graphic>
          <a:graphicData uri="http://schemas.openxmlformats.org/presentationml/2006/ole">
            <p:oleObj spid="_x0000_s40963" name="Equation" r:id="rId4" imgW="1650960" imgH="431640" progId="">
              <p:embed/>
            </p:oleObj>
          </a:graphicData>
        </a:graphic>
      </p:graphicFrame>
      <p:sp>
        <p:nvSpPr>
          <p:cNvPr id="96302" name="Text Box 46"/>
          <p:cNvSpPr txBox="1">
            <a:spLocks noChangeArrowheads="1"/>
          </p:cNvSpPr>
          <p:nvPr/>
        </p:nvSpPr>
        <p:spPr bwMode="auto">
          <a:xfrm>
            <a:off x="1447800" y="29718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  <p:graphicFrame>
        <p:nvGraphicFramePr>
          <p:cNvPr id="96304" name="Object 48"/>
          <p:cNvGraphicFramePr>
            <a:graphicFrameLocks noChangeAspect="1"/>
          </p:cNvGraphicFramePr>
          <p:nvPr/>
        </p:nvGraphicFramePr>
        <p:xfrm>
          <a:off x="3733800" y="4267200"/>
          <a:ext cx="803275" cy="482600"/>
        </p:xfrm>
        <a:graphic>
          <a:graphicData uri="http://schemas.openxmlformats.org/presentationml/2006/ole">
            <p:oleObj spid="_x0000_s40964" name="Equation" r:id="rId5" imgW="380880" imgH="228600" progId="">
              <p:embed/>
            </p:oleObj>
          </a:graphicData>
        </a:graphic>
      </p:graphicFrame>
      <p:sp>
        <p:nvSpPr>
          <p:cNvPr id="96305" name="Rectangle 49"/>
          <p:cNvSpPr>
            <a:spLocks noChangeArrowheads="1"/>
          </p:cNvSpPr>
          <p:nvPr/>
        </p:nvSpPr>
        <p:spPr bwMode="auto">
          <a:xfrm>
            <a:off x="457200" y="5410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Parameter </a:t>
            </a:r>
            <a:r>
              <a:rPr lang="en-US" altLang="zh-CN" sz="2200" i="1"/>
              <a:t>C</a:t>
            </a:r>
            <a:r>
              <a:rPr lang="en-US" altLang="zh-CN" sz="2200"/>
              <a:t> can be viewed as a way to control over-fitting.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Large Margin Linear Classifier 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57200" y="1390650"/>
            <a:ext cx="647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Formulation: (Lagrangian Dual Problem)</a:t>
            </a:r>
          </a:p>
        </p:txBody>
      </p:sp>
      <p:graphicFrame>
        <p:nvGraphicFramePr>
          <p:cNvPr id="97289" name="Object 9"/>
          <p:cNvGraphicFramePr>
            <a:graphicFrameLocks noChangeAspect="1"/>
          </p:cNvGraphicFramePr>
          <p:nvPr/>
        </p:nvGraphicFramePr>
        <p:xfrm>
          <a:off x="2209800" y="2133600"/>
          <a:ext cx="5222875" cy="935038"/>
        </p:xfrm>
        <a:graphic>
          <a:graphicData uri="http://schemas.openxmlformats.org/presentationml/2006/ole">
            <p:oleObj spid="_x0000_s41986" name="Equation" r:id="rId3" imgW="2476440" imgH="444240" progId="">
              <p:embed/>
            </p:oleObj>
          </a:graphicData>
        </a:graphic>
      </p:graphicFrame>
      <p:sp>
        <p:nvSpPr>
          <p:cNvPr id="97290" name="Text Box 10"/>
          <p:cNvSpPr txBox="1">
            <a:spLocks noChangeArrowheads="1"/>
          </p:cNvSpPr>
          <p:nvPr/>
        </p:nvSpPr>
        <p:spPr bwMode="auto">
          <a:xfrm>
            <a:off x="1752600" y="342900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  <p:graphicFrame>
        <p:nvGraphicFramePr>
          <p:cNvPr id="97291" name="Object 11"/>
          <p:cNvGraphicFramePr>
            <a:graphicFrameLocks noChangeAspect="1"/>
          </p:cNvGraphicFramePr>
          <p:nvPr/>
        </p:nvGraphicFramePr>
        <p:xfrm>
          <a:off x="3581400" y="3962400"/>
          <a:ext cx="1393825" cy="481013"/>
        </p:xfrm>
        <a:graphic>
          <a:graphicData uri="http://schemas.openxmlformats.org/presentationml/2006/ole">
            <p:oleObj spid="_x0000_s41987" name="Equation" r:id="rId4" imgW="660240" imgH="228600" progId="">
              <p:embed/>
            </p:oleObj>
          </a:graphicData>
        </a:graphic>
      </p:graphicFrame>
      <p:graphicFrame>
        <p:nvGraphicFramePr>
          <p:cNvPr id="97292" name="Object 12"/>
          <p:cNvGraphicFramePr>
            <a:graphicFrameLocks noChangeAspect="1"/>
          </p:cNvGraphicFramePr>
          <p:nvPr/>
        </p:nvGraphicFramePr>
        <p:xfrm>
          <a:off x="3581400" y="4572000"/>
          <a:ext cx="1498600" cy="908050"/>
        </p:xfrm>
        <a:graphic>
          <a:graphicData uri="http://schemas.openxmlformats.org/presentationml/2006/ole">
            <p:oleObj spid="_x0000_s41988" name="Equation" r:id="rId5" imgW="71100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81000" y="2286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Non-linear SVMs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810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Datasets that are linearly separable with noise work out great: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362200" y="1719263"/>
            <a:ext cx="4324350" cy="642937"/>
            <a:chOff x="1056" y="1284"/>
            <a:chExt cx="2724" cy="405"/>
          </a:xfrm>
        </p:grpSpPr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1056" y="1458"/>
              <a:ext cx="249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5" name="AutoShape 23"/>
            <p:cNvSpPr>
              <a:spLocks noChangeArrowheads="1"/>
            </p:cNvSpPr>
            <p:nvPr/>
          </p:nvSpPr>
          <p:spPr bwMode="auto">
            <a:xfrm>
              <a:off x="13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2196" y="1422"/>
              <a:ext cx="0" cy="7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2106" y="1458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4298" name="AutoShape 26"/>
            <p:cNvSpPr>
              <a:spLocks noChangeArrowheads="1"/>
            </p:cNvSpPr>
            <p:nvPr/>
          </p:nvSpPr>
          <p:spPr bwMode="auto">
            <a:xfrm>
              <a:off x="1563" y="1427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299" name="AutoShape 27"/>
            <p:cNvSpPr>
              <a:spLocks noChangeArrowheads="1"/>
            </p:cNvSpPr>
            <p:nvPr/>
          </p:nvSpPr>
          <p:spPr bwMode="auto">
            <a:xfrm>
              <a:off x="1863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0" name="AutoShape 28"/>
            <p:cNvSpPr>
              <a:spLocks noChangeArrowheads="1"/>
            </p:cNvSpPr>
            <p:nvPr/>
          </p:nvSpPr>
          <p:spPr bwMode="auto">
            <a:xfrm>
              <a:off x="199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1" name="AutoShape 29"/>
            <p:cNvSpPr>
              <a:spLocks noChangeArrowheads="1"/>
            </p:cNvSpPr>
            <p:nvPr/>
          </p:nvSpPr>
          <p:spPr bwMode="auto">
            <a:xfrm>
              <a:off x="2535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2" name="AutoShape 30"/>
            <p:cNvSpPr>
              <a:spLocks noChangeArrowheads="1"/>
            </p:cNvSpPr>
            <p:nvPr/>
          </p:nvSpPr>
          <p:spPr bwMode="auto">
            <a:xfrm>
              <a:off x="2679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3" name="AutoShape 31"/>
            <p:cNvSpPr>
              <a:spLocks noChangeArrowheads="1"/>
            </p:cNvSpPr>
            <p:nvPr/>
          </p:nvSpPr>
          <p:spPr bwMode="auto">
            <a:xfrm>
              <a:off x="2451" y="1433"/>
              <a:ext cx="56" cy="56"/>
            </a:xfrm>
            <a:prstGeom prst="octagon">
              <a:avLst>
                <a:gd name="adj" fmla="val 29287"/>
              </a:avLst>
            </a:prstGeom>
            <a:solidFill>
              <a:srgbClr val="0000FF"/>
            </a:solidFill>
            <a:ln w="9525" algn="ctr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4" name="Line 32"/>
            <p:cNvSpPr>
              <a:spLocks noChangeShapeType="1"/>
            </p:cNvSpPr>
            <p:nvPr/>
          </p:nvSpPr>
          <p:spPr bwMode="auto">
            <a:xfrm>
              <a:off x="2268" y="1302"/>
              <a:ext cx="0" cy="348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5" name="Oval 33"/>
            <p:cNvSpPr>
              <a:spLocks noChangeArrowheads="1"/>
            </p:cNvSpPr>
            <p:nvPr/>
          </p:nvSpPr>
          <p:spPr bwMode="auto">
            <a:xfrm>
              <a:off x="2405" y="1393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6" name="Oval 34"/>
            <p:cNvSpPr>
              <a:spLocks noChangeArrowheads="1"/>
            </p:cNvSpPr>
            <p:nvPr/>
          </p:nvSpPr>
          <p:spPr bwMode="auto">
            <a:xfrm>
              <a:off x="1955" y="1387"/>
              <a:ext cx="144" cy="13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4307" name="Line 35"/>
            <p:cNvSpPr>
              <a:spLocks noChangeShapeType="1"/>
            </p:cNvSpPr>
            <p:nvPr/>
          </p:nvSpPr>
          <p:spPr bwMode="auto">
            <a:xfrm flipH="1" flipV="1">
              <a:off x="247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8" name="Line 36"/>
            <p:cNvSpPr>
              <a:spLocks noChangeShapeType="1"/>
            </p:cNvSpPr>
            <p:nvPr/>
          </p:nvSpPr>
          <p:spPr bwMode="auto">
            <a:xfrm flipH="1" flipV="1">
              <a:off x="2025" y="1284"/>
              <a:ext cx="6" cy="377"/>
            </a:xfrm>
            <a:prstGeom prst="line">
              <a:avLst/>
            </a:prstGeom>
            <a:noFill/>
            <a:ln w="9525" cap="rnd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309" name="Text Box 37"/>
            <p:cNvSpPr txBox="1">
              <a:spLocks noChangeArrowheads="1"/>
            </p:cNvSpPr>
            <p:nvPr/>
          </p:nvSpPr>
          <p:spPr bwMode="auto">
            <a:xfrm>
              <a:off x="3492" y="141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itchFamily="18" charset="0"/>
                </a:rPr>
                <a:t>x</a:t>
              </a:r>
              <a:endParaRPr lang="en-US" altLang="zh-CN" i="1" baseline="30000">
                <a:latin typeface="Times New Roman" pitchFamily="18" charset="0"/>
              </a:endParaRP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2362200" y="4357688"/>
            <a:ext cx="4352925" cy="1952625"/>
            <a:chOff x="1488" y="2745"/>
            <a:chExt cx="2742" cy="1230"/>
          </a:xfrm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2568" y="3744"/>
              <a:ext cx="21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3936" y="3705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i="1">
                  <a:latin typeface="Times New Roman" pitchFamily="18" charset="0"/>
                </a:rPr>
                <a:t>x</a:t>
              </a:r>
              <a:endParaRPr lang="en-US" altLang="zh-CN" i="1" baseline="30000">
                <a:latin typeface="Times New Roman" pitchFamily="18" charset="0"/>
              </a:endParaRP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1488" y="2745"/>
              <a:ext cx="2742" cy="1151"/>
              <a:chOff x="1122" y="2874"/>
              <a:chExt cx="2742" cy="1151"/>
            </a:xfrm>
          </p:grpSpPr>
          <p:sp>
            <p:nvSpPr>
              <p:cNvPr id="54311" name="Line 39"/>
              <p:cNvSpPr>
                <a:spLocks noChangeShapeType="1"/>
              </p:cNvSpPr>
              <p:nvPr/>
            </p:nvSpPr>
            <p:spPr bwMode="auto">
              <a:xfrm>
                <a:off x="1122" y="3900"/>
                <a:ext cx="249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12" name="AutoShape 40"/>
              <p:cNvSpPr>
                <a:spLocks noChangeArrowheads="1"/>
              </p:cNvSpPr>
              <p:nvPr/>
            </p:nvSpPr>
            <p:spPr bwMode="auto">
              <a:xfrm>
                <a:off x="1437" y="3257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3" name="Line 41"/>
              <p:cNvSpPr>
                <a:spLocks noChangeShapeType="1"/>
              </p:cNvSpPr>
              <p:nvPr/>
            </p:nvSpPr>
            <p:spPr bwMode="auto">
              <a:xfrm>
                <a:off x="2262" y="3864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14" name="AutoShape 42"/>
              <p:cNvSpPr>
                <a:spLocks noChangeArrowheads="1"/>
              </p:cNvSpPr>
              <p:nvPr/>
            </p:nvSpPr>
            <p:spPr bwMode="auto">
              <a:xfrm>
                <a:off x="1641" y="3557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5" name="AutoShape 43"/>
              <p:cNvSpPr>
                <a:spLocks noChangeArrowheads="1"/>
              </p:cNvSpPr>
              <p:nvPr/>
            </p:nvSpPr>
            <p:spPr bwMode="auto">
              <a:xfrm>
                <a:off x="1929" y="3755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6" name="AutoShape 44"/>
              <p:cNvSpPr>
                <a:spLocks noChangeArrowheads="1"/>
              </p:cNvSpPr>
              <p:nvPr/>
            </p:nvSpPr>
            <p:spPr bwMode="auto">
              <a:xfrm>
                <a:off x="2073" y="3815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7" name="AutoShape 45"/>
              <p:cNvSpPr>
                <a:spLocks noChangeArrowheads="1"/>
              </p:cNvSpPr>
              <p:nvPr/>
            </p:nvSpPr>
            <p:spPr bwMode="auto">
              <a:xfrm>
                <a:off x="2601" y="3761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8" name="AutoShape 46"/>
              <p:cNvSpPr>
                <a:spLocks noChangeArrowheads="1"/>
              </p:cNvSpPr>
              <p:nvPr/>
            </p:nvSpPr>
            <p:spPr bwMode="auto">
              <a:xfrm>
                <a:off x="2745" y="3647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19" name="AutoShape 47"/>
              <p:cNvSpPr>
                <a:spLocks noChangeArrowheads="1"/>
              </p:cNvSpPr>
              <p:nvPr/>
            </p:nvSpPr>
            <p:spPr bwMode="auto">
              <a:xfrm>
                <a:off x="2481" y="380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0" name="AutoShape 48"/>
              <p:cNvSpPr>
                <a:spLocks noChangeArrowheads="1"/>
              </p:cNvSpPr>
              <p:nvPr/>
            </p:nvSpPr>
            <p:spPr bwMode="auto">
              <a:xfrm>
                <a:off x="2985" y="344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1" name="AutoShape 49"/>
              <p:cNvSpPr>
                <a:spLocks noChangeArrowheads="1"/>
              </p:cNvSpPr>
              <p:nvPr/>
            </p:nvSpPr>
            <p:spPr bwMode="auto">
              <a:xfrm>
                <a:off x="3165" y="3251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2" name="AutoShape 50"/>
              <p:cNvSpPr>
                <a:spLocks noChangeArrowheads="1"/>
              </p:cNvSpPr>
              <p:nvPr/>
            </p:nvSpPr>
            <p:spPr bwMode="auto">
              <a:xfrm>
                <a:off x="3429" y="2921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3" name="Line 51"/>
              <p:cNvSpPr>
                <a:spLocks noChangeShapeType="1"/>
              </p:cNvSpPr>
              <p:nvPr/>
            </p:nvSpPr>
            <p:spPr bwMode="auto">
              <a:xfrm flipV="1">
                <a:off x="2262" y="2988"/>
                <a:ext cx="0" cy="936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4" name="Text Box 52"/>
              <p:cNvSpPr txBox="1">
                <a:spLocks noChangeArrowheads="1"/>
              </p:cNvSpPr>
              <p:nvPr/>
            </p:nvSpPr>
            <p:spPr bwMode="auto">
              <a:xfrm>
                <a:off x="2262" y="2874"/>
                <a:ext cx="28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>
                    <a:latin typeface="Times New Roman" pitchFamily="18" charset="0"/>
                  </a:rPr>
                  <a:t>x</a:t>
                </a:r>
                <a:r>
                  <a:rPr lang="en-US" altLang="zh-CN" i="1" baseline="30000"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54325" name="Line 53"/>
              <p:cNvSpPr>
                <a:spLocks noChangeShapeType="1"/>
              </p:cNvSpPr>
              <p:nvPr/>
            </p:nvSpPr>
            <p:spPr bwMode="auto">
              <a:xfrm flipV="1">
                <a:off x="1860" y="3180"/>
                <a:ext cx="2004" cy="81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6" name="Line 54"/>
              <p:cNvSpPr>
                <a:spLocks noChangeShapeType="1"/>
              </p:cNvSpPr>
              <p:nvPr/>
            </p:nvSpPr>
            <p:spPr bwMode="auto">
              <a:xfrm flipV="1">
                <a:off x="1857" y="3132"/>
                <a:ext cx="1962" cy="809"/>
              </a:xfrm>
              <a:prstGeom prst="line">
                <a:avLst/>
              </a:prstGeom>
              <a:noFill/>
              <a:ln w="952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7" name="Line 55"/>
              <p:cNvSpPr>
                <a:spLocks noChangeShapeType="1"/>
              </p:cNvSpPr>
              <p:nvPr/>
            </p:nvSpPr>
            <p:spPr bwMode="auto">
              <a:xfrm flipV="1">
                <a:off x="1929" y="3240"/>
                <a:ext cx="1926" cy="785"/>
              </a:xfrm>
              <a:prstGeom prst="line">
                <a:avLst/>
              </a:prstGeom>
              <a:noFill/>
              <a:ln w="9525" cap="rnd">
                <a:solidFill>
                  <a:schemeClr val="tx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328" name="Oval 56"/>
              <p:cNvSpPr>
                <a:spLocks noChangeArrowheads="1"/>
              </p:cNvSpPr>
              <p:nvPr/>
            </p:nvSpPr>
            <p:spPr bwMode="auto">
              <a:xfrm>
                <a:off x="2945" y="3403"/>
                <a:ext cx="144" cy="13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29" name="Oval 57"/>
              <p:cNvSpPr>
                <a:spLocks noChangeArrowheads="1"/>
              </p:cNvSpPr>
              <p:nvPr/>
            </p:nvSpPr>
            <p:spPr bwMode="auto">
              <a:xfrm>
                <a:off x="2699" y="3601"/>
                <a:ext cx="144" cy="138"/>
              </a:xfrm>
              <a:prstGeom prst="ellipse">
                <a:avLst/>
              </a:prstGeom>
              <a:noFill/>
              <a:ln w="19050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330" name="Oval 58"/>
              <p:cNvSpPr>
                <a:spLocks noChangeArrowheads="1"/>
              </p:cNvSpPr>
              <p:nvPr/>
            </p:nvSpPr>
            <p:spPr bwMode="auto">
              <a:xfrm>
                <a:off x="2027" y="3775"/>
                <a:ext cx="144" cy="138"/>
              </a:xfrm>
              <a:prstGeom prst="ellips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381000" y="2590800"/>
            <a:ext cx="8229600" cy="1295400"/>
            <a:chOff x="240" y="1632"/>
            <a:chExt cx="5184" cy="816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488" y="2181"/>
              <a:ext cx="2700" cy="267"/>
              <a:chOff x="1056" y="2322"/>
              <a:chExt cx="2700" cy="267"/>
            </a:xfrm>
          </p:grpSpPr>
          <p:sp>
            <p:nvSpPr>
              <p:cNvPr id="54279" name="Line 7"/>
              <p:cNvSpPr>
                <a:spLocks noChangeShapeType="1"/>
              </p:cNvSpPr>
              <p:nvPr/>
            </p:nvSpPr>
            <p:spPr bwMode="auto">
              <a:xfrm>
                <a:off x="1056" y="2358"/>
                <a:ext cx="249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0" name="AutoShape 8"/>
              <p:cNvSpPr>
                <a:spLocks noChangeArrowheads="1"/>
              </p:cNvSpPr>
              <p:nvPr/>
            </p:nvSpPr>
            <p:spPr bwMode="auto">
              <a:xfrm>
                <a:off x="1335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1" name="Line 9"/>
              <p:cNvSpPr>
                <a:spLocks noChangeShapeType="1"/>
              </p:cNvSpPr>
              <p:nvPr/>
            </p:nvSpPr>
            <p:spPr bwMode="auto">
              <a:xfrm>
                <a:off x="2196" y="2322"/>
                <a:ext cx="0" cy="7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282" name="Text Box 10"/>
              <p:cNvSpPr txBox="1">
                <a:spLocks noChangeArrowheads="1"/>
              </p:cNvSpPr>
              <p:nvPr/>
            </p:nvSpPr>
            <p:spPr bwMode="auto">
              <a:xfrm>
                <a:off x="2106" y="2358"/>
                <a:ext cx="216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54283" name="AutoShape 11"/>
              <p:cNvSpPr>
                <a:spLocks noChangeArrowheads="1"/>
              </p:cNvSpPr>
              <p:nvPr/>
            </p:nvSpPr>
            <p:spPr bwMode="auto">
              <a:xfrm>
                <a:off x="1563" y="2327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4" name="AutoShape 12"/>
              <p:cNvSpPr>
                <a:spLocks noChangeArrowheads="1"/>
              </p:cNvSpPr>
              <p:nvPr/>
            </p:nvSpPr>
            <p:spPr bwMode="auto">
              <a:xfrm>
                <a:off x="1863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5" name="AutoShape 13"/>
              <p:cNvSpPr>
                <a:spLocks noChangeArrowheads="1"/>
              </p:cNvSpPr>
              <p:nvPr/>
            </p:nvSpPr>
            <p:spPr bwMode="auto">
              <a:xfrm>
                <a:off x="1995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6" name="AutoShape 14"/>
              <p:cNvSpPr>
                <a:spLocks noChangeArrowheads="1"/>
              </p:cNvSpPr>
              <p:nvPr/>
            </p:nvSpPr>
            <p:spPr bwMode="auto">
              <a:xfrm>
                <a:off x="2535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7" name="AutoShape 15"/>
              <p:cNvSpPr>
                <a:spLocks noChangeArrowheads="1"/>
              </p:cNvSpPr>
              <p:nvPr/>
            </p:nvSpPr>
            <p:spPr bwMode="auto">
              <a:xfrm>
                <a:off x="2679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8" name="AutoShape 16"/>
              <p:cNvSpPr>
                <a:spLocks noChangeArrowheads="1"/>
              </p:cNvSpPr>
              <p:nvPr/>
            </p:nvSpPr>
            <p:spPr bwMode="auto">
              <a:xfrm>
                <a:off x="2451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0000FF"/>
              </a:solidFill>
              <a:ln w="9525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89" name="AutoShape 17"/>
              <p:cNvSpPr>
                <a:spLocks noChangeArrowheads="1"/>
              </p:cNvSpPr>
              <p:nvPr/>
            </p:nvSpPr>
            <p:spPr bwMode="auto">
              <a:xfrm>
                <a:off x="2919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0" name="AutoShape 18"/>
              <p:cNvSpPr>
                <a:spLocks noChangeArrowheads="1"/>
              </p:cNvSpPr>
              <p:nvPr/>
            </p:nvSpPr>
            <p:spPr bwMode="auto">
              <a:xfrm>
                <a:off x="3063" y="2333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1" name="AutoShape 19"/>
              <p:cNvSpPr>
                <a:spLocks noChangeArrowheads="1"/>
              </p:cNvSpPr>
              <p:nvPr/>
            </p:nvSpPr>
            <p:spPr bwMode="auto">
              <a:xfrm>
                <a:off x="3375" y="2327"/>
                <a:ext cx="56" cy="56"/>
              </a:xfrm>
              <a:prstGeom prst="octagon">
                <a:avLst>
                  <a:gd name="adj" fmla="val 29287"/>
                </a:avLst>
              </a:prstGeom>
              <a:solidFill>
                <a:srgbClr val="FF0000"/>
              </a:solidFill>
              <a:ln w="9525" algn="ctr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4292" name="Text Box 20"/>
              <p:cNvSpPr txBox="1">
                <a:spLocks noChangeArrowheads="1"/>
              </p:cNvSpPr>
              <p:nvPr/>
            </p:nvSpPr>
            <p:spPr bwMode="auto">
              <a:xfrm>
                <a:off x="3468" y="2322"/>
                <a:ext cx="288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i="1">
                    <a:latin typeface="Times New Roman" pitchFamily="18" charset="0"/>
                  </a:rPr>
                  <a:t>x</a:t>
                </a:r>
                <a:endParaRPr lang="en-US" altLang="zh-CN" i="1" baseline="30000">
                  <a:latin typeface="Times New Roman" pitchFamily="18" charset="0"/>
                </a:endParaRPr>
              </a:p>
            </p:txBody>
          </p:sp>
        </p:grpSp>
        <p:sp>
          <p:nvSpPr>
            <p:cNvPr id="54331" name="Rectangle 59"/>
            <p:cNvSpPr>
              <a:spLocks noChangeArrowheads="1"/>
            </p:cNvSpPr>
            <p:nvPr/>
          </p:nvSpPr>
          <p:spPr bwMode="auto">
            <a:xfrm>
              <a:off x="240" y="1632"/>
              <a:ext cx="5184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</a:pPr>
              <a:r>
                <a:rPr lang="en-US" altLang="zh-CN" sz="2200"/>
                <a:t>But what are we going to do if the dataset is just too hard? </a:t>
              </a:r>
            </a:p>
          </p:txBody>
        </p:sp>
      </p:grpSp>
      <p:sp>
        <p:nvSpPr>
          <p:cNvPr id="54332" name="Rectangle 60"/>
          <p:cNvSpPr>
            <a:spLocks noChangeArrowheads="1"/>
          </p:cNvSpPr>
          <p:nvPr/>
        </p:nvSpPr>
        <p:spPr bwMode="auto">
          <a:xfrm>
            <a:off x="381000" y="3962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How about</a:t>
            </a:r>
            <a:r>
              <a:rPr lang="en-US" altLang="zh-CN" sz="2200">
                <a:latin typeface="Times New Roman"/>
              </a:rPr>
              <a:t>…</a:t>
            </a:r>
            <a:r>
              <a:rPr lang="en-US" altLang="zh-CN" sz="2200"/>
              <a:t> mapping data to a higher-dimensional space:</a:t>
            </a:r>
          </a:p>
        </p:txBody>
      </p:sp>
      <p:sp>
        <p:nvSpPr>
          <p:cNvPr id="54335" name="Text Box 63"/>
          <p:cNvSpPr txBox="1">
            <a:spLocks noChangeArrowheads="1"/>
          </p:cNvSpPr>
          <p:nvPr/>
        </p:nvSpPr>
        <p:spPr bwMode="auto">
          <a:xfrm>
            <a:off x="446088" y="6335713"/>
            <a:ext cx="7478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/>
              <a:t>This slide is courtesy of </a:t>
            </a:r>
            <a:r>
              <a:rPr lang="en-US" altLang="zh-CN" sz="1400" i="1"/>
              <a:t>www.iro.umontreal.ca/~pift6080/documents/papers/</a:t>
            </a:r>
            <a:r>
              <a:rPr lang="en-US" altLang="zh-CN" sz="1400" b="1" i="1"/>
              <a:t>svm</a:t>
            </a:r>
            <a:r>
              <a:rPr lang="en-US" altLang="zh-CN" sz="1400" i="1"/>
              <a:t>_tutorial.</a:t>
            </a:r>
            <a:r>
              <a:rPr lang="en-US" altLang="zh-CN" sz="1400" b="1" i="1"/>
              <a:t>ppt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3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1000" y="228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Non-linear SVMs:  Feature Space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1000" y="1066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400"/>
              <a:t>General idea:  the original input space can be mapped to some higher-dimensional feature space where the training set is separable: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 flipV="1">
            <a:off x="2068513" y="25590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V="1">
            <a:off x="447675" y="4170363"/>
            <a:ext cx="33194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5302" name="AutoShape 6"/>
          <p:cNvSpPr>
            <a:spLocks noChangeArrowheads="1"/>
          </p:cNvSpPr>
          <p:nvPr/>
        </p:nvSpPr>
        <p:spPr bwMode="auto">
          <a:xfrm>
            <a:off x="2098675" y="3390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3" name="AutoShape 7"/>
          <p:cNvSpPr>
            <a:spLocks noChangeArrowheads="1"/>
          </p:cNvSpPr>
          <p:nvPr/>
        </p:nvSpPr>
        <p:spPr bwMode="auto">
          <a:xfrm>
            <a:off x="1524000" y="37480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1676400" y="4294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2209800" y="47704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1790700" y="34369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1295400" y="4065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1714500" y="48085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2209800" y="38369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3111500" y="3824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2971800" y="50371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2" name="AutoShape 16"/>
          <p:cNvSpPr>
            <a:spLocks noChangeArrowheads="1"/>
          </p:cNvSpPr>
          <p:nvPr/>
        </p:nvSpPr>
        <p:spPr bwMode="auto">
          <a:xfrm>
            <a:off x="723900" y="3951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3" name="AutoShape 17"/>
          <p:cNvSpPr>
            <a:spLocks noChangeArrowheads="1"/>
          </p:cNvSpPr>
          <p:nvPr/>
        </p:nvSpPr>
        <p:spPr bwMode="auto">
          <a:xfrm>
            <a:off x="2235200" y="5405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4" name="AutoShape 18"/>
          <p:cNvSpPr>
            <a:spLocks noChangeArrowheads="1"/>
          </p:cNvSpPr>
          <p:nvPr/>
        </p:nvSpPr>
        <p:spPr bwMode="auto">
          <a:xfrm>
            <a:off x="3200400" y="45608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5" name="AutoShape 19"/>
          <p:cNvSpPr>
            <a:spLocks noChangeArrowheads="1"/>
          </p:cNvSpPr>
          <p:nvPr/>
        </p:nvSpPr>
        <p:spPr bwMode="auto">
          <a:xfrm>
            <a:off x="1263650" y="51006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6" name="AutoShape 20"/>
          <p:cNvSpPr>
            <a:spLocks noChangeArrowheads="1"/>
          </p:cNvSpPr>
          <p:nvPr/>
        </p:nvSpPr>
        <p:spPr bwMode="auto">
          <a:xfrm>
            <a:off x="952500" y="4618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7" name="AutoShape 21"/>
          <p:cNvSpPr>
            <a:spLocks noChangeArrowheads="1"/>
          </p:cNvSpPr>
          <p:nvPr/>
        </p:nvSpPr>
        <p:spPr bwMode="auto">
          <a:xfrm>
            <a:off x="1009650" y="30940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8" name="AutoShape 22"/>
          <p:cNvSpPr>
            <a:spLocks noChangeArrowheads="1"/>
          </p:cNvSpPr>
          <p:nvPr/>
        </p:nvSpPr>
        <p:spPr bwMode="auto">
          <a:xfrm>
            <a:off x="2505075" y="4229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2124075" y="436245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0" name="AutoShape 24"/>
          <p:cNvSpPr>
            <a:spLocks noChangeArrowheads="1"/>
          </p:cNvSpPr>
          <p:nvPr/>
        </p:nvSpPr>
        <p:spPr bwMode="auto">
          <a:xfrm>
            <a:off x="2409825" y="31242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1" name="Oval 25"/>
          <p:cNvSpPr>
            <a:spLocks noChangeArrowheads="1"/>
          </p:cNvSpPr>
          <p:nvPr/>
        </p:nvSpPr>
        <p:spPr bwMode="auto">
          <a:xfrm>
            <a:off x="1114425" y="3209925"/>
            <a:ext cx="1885950" cy="1905000"/>
          </a:xfrm>
          <a:prstGeom prst="ellipse">
            <a:avLst/>
          </a:prstGeom>
          <a:noFill/>
          <a:ln w="15875" algn="ctr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2" name="AutoShape 26"/>
          <p:cNvSpPr>
            <a:spLocks noChangeArrowheads="1"/>
          </p:cNvSpPr>
          <p:nvPr/>
        </p:nvSpPr>
        <p:spPr bwMode="auto">
          <a:xfrm>
            <a:off x="1162050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3" name="AutoShape 27"/>
          <p:cNvSpPr>
            <a:spLocks noChangeArrowheads="1"/>
          </p:cNvSpPr>
          <p:nvPr/>
        </p:nvSpPr>
        <p:spPr bwMode="auto">
          <a:xfrm>
            <a:off x="3086100" y="3227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4" name="Line 28"/>
          <p:cNvSpPr>
            <a:spLocks noChangeShapeType="1"/>
          </p:cNvSpPr>
          <p:nvPr/>
        </p:nvSpPr>
        <p:spPr bwMode="auto">
          <a:xfrm flipH="1" flipV="1">
            <a:off x="6107113" y="2311400"/>
            <a:ext cx="0" cy="207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5325" name="Line 29"/>
          <p:cNvSpPr>
            <a:spLocks noChangeShapeType="1"/>
          </p:cNvSpPr>
          <p:nvPr/>
        </p:nvSpPr>
        <p:spPr bwMode="auto">
          <a:xfrm>
            <a:off x="6076950" y="4398963"/>
            <a:ext cx="23479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>
            <a:off x="6375400" y="3762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7" name="AutoShape 31"/>
          <p:cNvSpPr>
            <a:spLocks noChangeArrowheads="1"/>
          </p:cNvSpPr>
          <p:nvPr/>
        </p:nvSpPr>
        <p:spPr bwMode="auto">
          <a:xfrm>
            <a:off x="5800725" y="41195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8" name="AutoShape 32"/>
          <p:cNvSpPr>
            <a:spLocks noChangeArrowheads="1"/>
          </p:cNvSpPr>
          <p:nvPr/>
        </p:nvSpPr>
        <p:spPr bwMode="auto">
          <a:xfrm>
            <a:off x="618172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29" name="AutoShape 33"/>
          <p:cNvSpPr>
            <a:spLocks noChangeArrowheads="1"/>
          </p:cNvSpPr>
          <p:nvPr/>
        </p:nvSpPr>
        <p:spPr bwMode="auto">
          <a:xfrm>
            <a:off x="7000875" y="4675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0" name="AutoShape 34"/>
          <p:cNvSpPr>
            <a:spLocks noChangeArrowheads="1"/>
          </p:cNvSpPr>
          <p:nvPr/>
        </p:nvSpPr>
        <p:spPr bwMode="auto">
          <a:xfrm>
            <a:off x="6067425" y="380841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1" name="AutoShape 35"/>
          <p:cNvSpPr>
            <a:spLocks noChangeArrowheads="1"/>
          </p:cNvSpPr>
          <p:nvPr/>
        </p:nvSpPr>
        <p:spPr bwMode="auto">
          <a:xfrm>
            <a:off x="6276975" y="408463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2" name="AutoShape 36"/>
          <p:cNvSpPr>
            <a:spLocks noChangeArrowheads="1"/>
          </p:cNvSpPr>
          <p:nvPr/>
        </p:nvSpPr>
        <p:spPr bwMode="auto">
          <a:xfrm>
            <a:off x="6505575" y="471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3" name="AutoShape 37"/>
          <p:cNvSpPr>
            <a:spLocks noChangeArrowheads="1"/>
          </p:cNvSpPr>
          <p:nvPr/>
        </p:nvSpPr>
        <p:spPr bwMode="auto">
          <a:xfrm>
            <a:off x="6486525" y="420846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4" name="AutoShape 38"/>
          <p:cNvSpPr>
            <a:spLocks noChangeArrowheads="1"/>
          </p:cNvSpPr>
          <p:nvPr/>
        </p:nvSpPr>
        <p:spPr bwMode="auto">
          <a:xfrm>
            <a:off x="8093075" y="38433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5" name="AutoShape 39"/>
          <p:cNvSpPr>
            <a:spLocks noChangeArrowheads="1"/>
          </p:cNvSpPr>
          <p:nvPr/>
        </p:nvSpPr>
        <p:spPr bwMode="auto">
          <a:xfrm>
            <a:off x="7953375" y="5056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6" name="AutoShape 40"/>
          <p:cNvSpPr>
            <a:spLocks noChangeArrowheads="1"/>
          </p:cNvSpPr>
          <p:nvPr/>
        </p:nvSpPr>
        <p:spPr bwMode="auto">
          <a:xfrm>
            <a:off x="7477125" y="2808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7" name="AutoShape 41"/>
          <p:cNvSpPr>
            <a:spLocks noChangeArrowheads="1"/>
          </p:cNvSpPr>
          <p:nvPr/>
        </p:nvSpPr>
        <p:spPr bwMode="auto">
          <a:xfrm>
            <a:off x="7483475" y="4071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8" name="AutoShape 42"/>
          <p:cNvSpPr>
            <a:spLocks noChangeArrowheads="1"/>
          </p:cNvSpPr>
          <p:nvPr/>
        </p:nvSpPr>
        <p:spPr bwMode="auto">
          <a:xfrm>
            <a:off x="8181975" y="4579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39" name="AutoShape 43"/>
          <p:cNvSpPr>
            <a:spLocks noChangeArrowheads="1"/>
          </p:cNvSpPr>
          <p:nvPr/>
        </p:nvSpPr>
        <p:spPr bwMode="auto">
          <a:xfrm>
            <a:off x="7007225" y="3519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0" name="AutoShape 44"/>
          <p:cNvSpPr>
            <a:spLocks noChangeArrowheads="1"/>
          </p:cNvSpPr>
          <p:nvPr/>
        </p:nvSpPr>
        <p:spPr bwMode="auto">
          <a:xfrm>
            <a:off x="7610475" y="47513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1" name="AutoShape 45"/>
          <p:cNvSpPr>
            <a:spLocks noChangeArrowheads="1"/>
          </p:cNvSpPr>
          <p:nvPr/>
        </p:nvSpPr>
        <p:spPr bwMode="auto">
          <a:xfrm>
            <a:off x="7400925" y="30178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2" name="AutoShape 46"/>
          <p:cNvSpPr>
            <a:spLocks noChangeArrowheads="1"/>
          </p:cNvSpPr>
          <p:nvPr/>
        </p:nvSpPr>
        <p:spPr bwMode="auto">
          <a:xfrm>
            <a:off x="6010275" y="45243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3" name="AutoShape 47"/>
          <p:cNvSpPr>
            <a:spLocks noChangeArrowheads="1"/>
          </p:cNvSpPr>
          <p:nvPr/>
        </p:nvSpPr>
        <p:spPr bwMode="auto">
          <a:xfrm>
            <a:off x="5629275" y="465772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4" name="AutoShape 48"/>
          <p:cNvSpPr>
            <a:spLocks noChangeArrowheads="1"/>
          </p:cNvSpPr>
          <p:nvPr/>
        </p:nvSpPr>
        <p:spPr bwMode="auto">
          <a:xfrm>
            <a:off x="7391400" y="314325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5" name="AutoShape 49"/>
          <p:cNvSpPr>
            <a:spLocks noChangeArrowheads="1"/>
          </p:cNvSpPr>
          <p:nvPr/>
        </p:nvSpPr>
        <p:spPr bwMode="auto">
          <a:xfrm>
            <a:off x="6943725" y="26749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6" name="AutoShape 50"/>
          <p:cNvSpPr>
            <a:spLocks noChangeArrowheads="1"/>
          </p:cNvSpPr>
          <p:nvPr/>
        </p:nvSpPr>
        <p:spPr bwMode="auto">
          <a:xfrm>
            <a:off x="8067675" y="324643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47" name="Line 51"/>
          <p:cNvSpPr>
            <a:spLocks noChangeShapeType="1"/>
          </p:cNvSpPr>
          <p:nvPr/>
        </p:nvSpPr>
        <p:spPr bwMode="auto">
          <a:xfrm flipH="1">
            <a:off x="4859338" y="4400550"/>
            <a:ext cx="1238250" cy="996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4610100" y="3048000"/>
            <a:ext cx="2933700" cy="2590800"/>
            <a:chOff x="2904" y="1920"/>
            <a:chExt cx="1848" cy="1632"/>
          </a:xfrm>
        </p:grpSpPr>
        <p:sp>
          <p:nvSpPr>
            <p:cNvPr id="55348" name="Line 52"/>
            <p:cNvSpPr>
              <a:spLocks noChangeShapeType="1"/>
            </p:cNvSpPr>
            <p:nvPr/>
          </p:nvSpPr>
          <p:spPr bwMode="auto">
            <a:xfrm>
              <a:off x="3840" y="1920"/>
              <a:ext cx="912" cy="840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49" name="Line 53"/>
            <p:cNvSpPr>
              <a:spLocks noChangeShapeType="1"/>
            </p:cNvSpPr>
            <p:nvPr/>
          </p:nvSpPr>
          <p:spPr bwMode="auto">
            <a:xfrm flipV="1">
              <a:off x="3984" y="2784"/>
              <a:ext cx="768" cy="7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50" name="Line 54"/>
            <p:cNvSpPr>
              <a:spLocks noChangeShapeType="1"/>
            </p:cNvSpPr>
            <p:nvPr/>
          </p:nvSpPr>
          <p:spPr bwMode="auto">
            <a:xfrm flipV="1">
              <a:off x="2916" y="1944"/>
              <a:ext cx="924" cy="52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51" name="Line 55"/>
            <p:cNvSpPr>
              <a:spLocks noChangeShapeType="1"/>
            </p:cNvSpPr>
            <p:nvPr/>
          </p:nvSpPr>
          <p:spPr bwMode="auto">
            <a:xfrm>
              <a:off x="2904" y="2472"/>
              <a:ext cx="1080" cy="1068"/>
            </a:xfrm>
            <a:prstGeom prst="line">
              <a:avLst/>
            </a:prstGeom>
            <a:noFill/>
            <a:ln w="15875">
              <a:solidFill>
                <a:schemeClr val="tx2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5352" name="AutoShape 56"/>
          <p:cNvSpPr>
            <a:spLocks noChangeArrowheads="1"/>
          </p:cNvSpPr>
          <p:nvPr/>
        </p:nvSpPr>
        <p:spPr bwMode="auto">
          <a:xfrm>
            <a:off x="3581400" y="2362200"/>
            <a:ext cx="1638300" cy="457200"/>
          </a:xfrm>
          <a:prstGeom prst="curvedDownArrow">
            <a:avLst>
              <a:gd name="adj1" fmla="val 71667"/>
              <a:gd name="adj2" fmla="val 143333"/>
              <a:gd name="adj3" fmla="val 33333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5353" name="Text Box 57"/>
          <p:cNvSpPr txBox="1">
            <a:spLocks noChangeArrowheads="1"/>
          </p:cNvSpPr>
          <p:nvPr/>
        </p:nvSpPr>
        <p:spPr bwMode="auto">
          <a:xfrm>
            <a:off x="3581400" y="3048000"/>
            <a:ext cx="1905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 b="1" baseline="-25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5357" name="Text Box 61"/>
          <p:cNvSpPr txBox="1">
            <a:spLocks noChangeArrowheads="1"/>
          </p:cNvSpPr>
          <p:nvPr/>
        </p:nvSpPr>
        <p:spPr bwMode="auto">
          <a:xfrm>
            <a:off x="446088" y="6335713"/>
            <a:ext cx="7478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/>
              <a:t>This slide is courtesy of </a:t>
            </a:r>
            <a:r>
              <a:rPr lang="en-US" altLang="zh-CN" sz="1400" i="1"/>
              <a:t>www.iro.umontreal.ca/~pift6080/documents/papers/</a:t>
            </a:r>
            <a:r>
              <a:rPr lang="en-US" altLang="zh-CN" sz="1400" b="1" i="1"/>
              <a:t>svm</a:t>
            </a:r>
            <a:r>
              <a:rPr lang="en-US" altLang="zh-CN" sz="1400" i="1"/>
              <a:t>_tutorial.</a:t>
            </a:r>
            <a:r>
              <a:rPr lang="en-US" altLang="zh-CN" sz="1400" b="1" i="1"/>
              <a:t>ppt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Nonlinear SVMs: The Kernel Trick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3810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With this mapping, our discriminant function is now:</a:t>
            </a:r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/>
        </p:nvGraphicFramePr>
        <p:xfrm>
          <a:off x="2057400" y="1752600"/>
          <a:ext cx="5270500" cy="722313"/>
        </p:xfrm>
        <a:graphic>
          <a:graphicData uri="http://schemas.openxmlformats.org/presentationml/2006/ole">
            <p:oleObj spid="_x0000_s43010" name="Equation" r:id="rId3" imgW="2501640" imgH="342720" progId="">
              <p:embed/>
            </p:oleObj>
          </a:graphicData>
        </a:graphic>
      </p:graphicFrame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381000" y="2743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No need to know this mapping explicitly, because we only use the </a:t>
            </a:r>
            <a:r>
              <a:rPr lang="en-US" altLang="zh-CN" sz="2200">
                <a:solidFill>
                  <a:srgbClr val="FF9900"/>
                </a:solidFill>
              </a:rPr>
              <a:t>dot product</a:t>
            </a:r>
            <a:r>
              <a:rPr lang="en-US" altLang="zh-CN" sz="2200"/>
              <a:t> of feature vectors in both the training and test.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5410200" y="1752600"/>
            <a:ext cx="1447800" cy="5334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381000" y="4038600"/>
            <a:ext cx="82296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A </a:t>
            </a:r>
            <a:r>
              <a:rPr lang="en-US" altLang="zh-CN" sz="2200" i="1">
                <a:solidFill>
                  <a:srgbClr val="FF9900"/>
                </a:solidFill>
              </a:rPr>
              <a:t>kernel function</a:t>
            </a:r>
            <a:r>
              <a:rPr lang="en-US" altLang="zh-CN" sz="2200"/>
              <a:t> is defined as a function that corresponds to a dot product of two feature vectors in some expanded feature space:</a:t>
            </a: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2895600" y="5257800"/>
          <a:ext cx="3103563" cy="534988"/>
        </p:xfrm>
        <a:graphic>
          <a:graphicData uri="http://schemas.openxmlformats.org/presentationml/2006/ole">
            <p:oleObj spid="_x0000_s43011" name="Equation" r:id="rId4" imgW="1473120" imgH="253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 animBg="1"/>
      <p:bldP spid="5632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Nonlinear SVMs: The Kernel Trick</a:t>
            </a: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28600" y="1752600"/>
            <a:ext cx="883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	</a:t>
            </a:r>
            <a:r>
              <a:rPr lang="en-US" altLang="zh-CN" sz="2000"/>
              <a:t>2-dimensional vectors</a:t>
            </a:r>
            <a:r>
              <a:rPr lang="en-US" altLang="zh-CN" sz="2000" b="1">
                <a:latin typeface="Times New Roman" pitchFamily="18" charset="0"/>
              </a:rPr>
              <a:t> x=[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1  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2</a:t>
            </a:r>
            <a:r>
              <a:rPr lang="en-US" altLang="zh-CN" sz="2000" b="1">
                <a:latin typeface="Times New Roman" pitchFamily="18" charset="0"/>
              </a:rPr>
              <a:t>];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altLang="zh-CN" sz="20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/>
              <a:t>     let</a:t>
            </a:r>
            <a:r>
              <a:rPr lang="en-US" altLang="zh-CN" sz="2000" b="1">
                <a:latin typeface="Times New Roman" pitchFamily="18" charset="0"/>
              </a:rPr>
              <a:t> </a:t>
            </a:r>
            <a:r>
              <a:rPr lang="en-US" altLang="zh-CN" sz="2000" b="1" i="1">
                <a:latin typeface="Times New Roman" pitchFamily="18" charset="0"/>
              </a:rPr>
              <a:t>K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>
                <a:latin typeface="Times New Roman" pitchFamily="18" charset="0"/>
              </a:rPr>
              <a:t>,x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)=(1 + 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 baseline="30000">
                <a:latin typeface="Times New Roman" pitchFamily="18" charset="0"/>
              </a:rPr>
              <a:t>T</a:t>
            </a:r>
            <a:r>
              <a:rPr lang="en-US" altLang="zh-CN" sz="2000" b="1">
                <a:latin typeface="Times New Roman" pitchFamily="18" charset="0"/>
              </a:rPr>
              <a:t>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</a:t>
            </a:r>
            <a:r>
              <a:rPr lang="en-US" altLang="zh-CN" sz="2000" b="1" baseline="30000">
                <a:latin typeface="Times New Roman" pitchFamily="18" charset="0"/>
              </a:rPr>
              <a:t>2</a:t>
            </a:r>
            <a:r>
              <a:rPr lang="en-US" altLang="zh-CN" sz="2000" b="1" baseline="-25000">
                <a:latin typeface="Times New Roman" pitchFamily="18" charset="0"/>
              </a:rPr>
              <a:t>,</a:t>
            </a:r>
            <a:endParaRPr lang="en-US" altLang="zh-CN" sz="2000" b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	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     </a:t>
            </a:r>
            <a:r>
              <a:rPr lang="en-US" altLang="zh-CN" sz="2000"/>
              <a:t>Need to show that</a:t>
            </a:r>
            <a:r>
              <a:rPr lang="en-US" altLang="zh-CN" sz="2000" b="1">
                <a:latin typeface="Times New Roman" pitchFamily="18" charset="0"/>
              </a:rPr>
              <a:t> </a:t>
            </a:r>
            <a:r>
              <a:rPr lang="en-US" altLang="zh-CN" sz="2000" b="1" i="1">
                <a:latin typeface="Times New Roman" pitchFamily="18" charset="0"/>
              </a:rPr>
              <a:t>K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>
                <a:latin typeface="Times New Roman" pitchFamily="18" charset="0"/>
              </a:rPr>
              <a:t>,x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 =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>
                <a:latin typeface="Times New Roman" pitchFamily="18" charset="0"/>
              </a:rPr>
              <a:t>)</a:t>
            </a:r>
            <a:r>
              <a:rPr lang="en-US" altLang="zh-CN" sz="2000" b="1" baseline="-25000">
                <a:latin typeface="Times New Roman" pitchFamily="18" charset="0"/>
              </a:rPr>
              <a:t> </a:t>
            </a:r>
            <a:r>
              <a:rPr lang="en-US" altLang="zh-CN" sz="2000" b="1" baseline="30000">
                <a:latin typeface="Times New Roman" pitchFamily="18" charset="0"/>
              </a:rPr>
              <a:t>T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	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     </a:t>
            </a:r>
            <a:r>
              <a:rPr lang="en-US" altLang="zh-CN" sz="2000" b="1" i="1">
                <a:latin typeface="Times New Roman" pitchFamily="18" charset="0"/>
              </a:rPr>
              <a:t>K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>
                <a:latin typeface="Times New Roman" pitchFamily="18" charset="0"/>
              </a:rPr>
              <a:t>,x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)=(1 + 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 baseline="30000">
                <a:latin typeface="Times New Roman" pitchFamily="18" charset="0"/>
              </a:rPr>
              <a:t>T</a:t>
            </a:r>
            <a:r>
              <a:rPr lang="en-US" altLang="zh-CN" sz="2000" b="1">
                <a:latin typeface="Times New Roman" pitchFamily="18" charset="0"/>
              </a:rPr>
              <a:t>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</a:t>
            </a:r>
            <a:r>
              <a:rPr lang="en-US" altLang="zh-CN" sz="2000" b="1" baseline="30000">
                <a:latin typeface="Times New Roman" pitchFamily="18" charset="0"/>
              </a:rPr>
              <a:t>2</a:t>
            </a:r>
            <a:r>
              <a:rPr lang="en-US" altLang="zh-CN" sz="2000" b="1" baseline="-25000">
                <a:latin typeface="Times New Roman" pitchFamily="18" charset="0"/>
              </a:rPr>
              <a:t>,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 baseline="-25000">
                <a:latin typeface="Times New Roman" pitchFamily="18" charset="0"/>
              </a:rPr>
              <a:t>                           </a:t>
            </a:r>
            <a:r>
              <a:rPr lang="en-US" altLang="zh-CN" sz="2000" b="1">
                <a:latin typeface="Times New Roman" pitchFamily="18" charset="0"/>
              </a:rPr>
              <a:t>= 1+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</a:t>
            </a:r>
            <a:r>
              <a:rPr lang="en-US" altLang="zh-CN" sz="2000" b="1" i="1" baseline="30000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</a:t>
            </a:r>
            <a:r>
              <a:rPr lang="en-US" altLang="zh-CN" sz="2000" b="1" i="1" baseline="30000">
                <a:latin typeface="Times New Roman" pitchFamily="18" charset="0"/>
              </a:rPr>
              <a:t>2 </a:t>
            </a:r>
            <a:r>
              <a:rPr lang="en-US" altLang="zh-CN" sz="2000" b="1" i="1">
                <a:latin typeface="Times New Roman" pitchFamily="18" charset="0"/>
              </a:rPr>
              <a:t>+ </a:t>
            </a:r>
            <a:r>
              <a:rPr lang="en-US" altLang="zh-CN" sz="2000" b="1">
                <a:latin typeface="Times New Roman" pitchFamily="18" charset="0"/>
              </a:rPr>
              <a:t>2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</a:t>
            </a:r>
            <a:r>
              <a:rPr lang="en-US" altLang="zh-CN" sz="2000" b="1" i="1" baseline="30000">
                <a:latin typeface="Times New Roman" pitchFamily="18" charset="0"/>
              </a:rPr>
              <a:t>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j2</a:t>
            </a:r>
            <a:r>
              <a:rPr lang="en-US" altLang="zh-CN" sz="2000" b="1" i="1">
                <a:latin typeface="Times New Roman" pitchFamily="18" charset="0"/>
              </a:rPr>
              <a:t>+ x</a:t>
            </a:r>
            <a:r>
              <a:rPr lang="en-US" altLang="zh-CN" sz="2000" b="1" i="1" baseline="-25000">
                <a:latin typeface="Times New Roman" pitchFamily="18" charset="0"/>
              </a:rPr>
              <a:t>i2</a:t>
            </a:r>
            <a:r>
              <a:rPr lang="en-US" altLang="zh-CN" sz="2000" b="1" i="1" baseline="30000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j2</a:t>
            </a:r>
            <a:r>
              <a:rPr lang="en-US" altLang="zh-CN" sz="2000" b="1" i="1" baseline="30000">
                <a:latin typeface="Times New Roman" pitchFamily="18" charset="0"/>
              </a:rPr>
              <a:t>2 </a:t>
            </a:r>
            <a:r>
              <a:rPr lang="en-US" altLang="zh-CN" sz="2000" b="1">
                <a:latin typeface="Times New Roman" pitchFamily="18" charset="0"/>
              </a:rPr>
              <a:t>+ 2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 </a:t>
            </a:r>
            <a:r>
              <a:rPr lang="en-US" altLang="zh-CN" sz="2000" b="1" i="1">
                <a:latin typeface="Times New Roman" pitchFamily="18" charset="0"/>
              </a:rPr>
              <a:t>+ 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j2</a:t>
            </a:r>
            <a:endParaRPr lang="en-US" altLang="zh-CN" sz="2000" b="1" i="1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 i="1">
                <a:latin typeface="Times New Roman" pitchFamily="18" charset="0"/>
              </a:rPr>
              <a:t>	      = </a:t>
            </a:r>
            <a:r>
              <a:rPr lang="en-US" altLang="zh-CN" sz="2000" b="1">
                <a:latin typeface="Times New Roman" pitchFamily="18" charset="0"/>
              </a:rPr>
              <a:t>[1 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</a:t>
            </a:r>
            <a:r>
              <a:rPr lang="en-US" altLang="zh-CN" sz="2000" b="1" i="1" baseline="30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i2  </a:t>
            </a:r>
            <a:r>
              <a:rPr lang="en-US" altLang="zh-CN" sz="2000" b="1" i="1">
                <a:latin typeface="Times New Roman" pitchFamily="18" charset="0"/>
              </a:rPr>
              <a:t> x</a:t>
            </a:r>
            <a:r>
              <a:rPr lang="en-US" altLang="zh-CN" sz="2000" b="1" i="1" baseline="-25000">
                <a:latin typeface="Times New Roman" pitchFamily="18" charset="0"/>
              </a:rPr>
              <a:t>i2</a:t>
            </a:r>
            <a:r>
              <a:rPr lang="en-US" altLang="zh-CN" sz="2000" b="1" i="1" baseline="30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i1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i2</a:t>
            </a:r>
            <a:r>
              <a:rPr lang="en-US" altLang="zh-CN" sz="2000" b="1">
                <a:latin typeface="Times New Roman" pitchFamily="18" charset="0"/>
              </a:rPr>
              <a:t>]</a:t>
            </a:r>
            <a:r>
              <a:rPr lang="en-US" altLang="zh-CN" sz="2000" b="1" baseline="30000">
                <a:latin typeface="Times New Roman" pitchFamily="18" charset="0"/>
              </a:rPr>
              <a:t>T </a:t>
            </a:r>
            <a:r>
              <a:rPr lang="en-US" altLang="zh-CN" sz="2000" b="1">
                <a:latin typeface="Times New Roman" pitchFamily="18" charset="0"/>
              </a:rPr>
              <a:t>[1 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</a:t>
            </a:r>
            <a:r>
              <a:rPr lang="en-US" altLang="zh-CN" sz="2000" b="1" i="1" baseline="30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j2  </a:t>
            </a:r>
            <a:r>
              <a:rPr lang="en-US" altLang="zh-CN" sz="2000" b="1" i="1">
                <a:latin typeface="Times New Roman" pitchFamily="18" charset="0"/>
              </a:rPr>
              <a:t> x</a:t>
            </a:r>
            <a:r>
              <a:rPr lang="en-US" altLang="zh-CN" sz="2000" b="1" i="1" baseline="-25000">
                <a:latin typeface="Times New Roman" pitchFamily="18" charset="0"/>
              </a:rPr>
              <a:t>j2</a:t>
            </a:r>
            <a:r>
              <a:rPr lang="en-US" altLang="zh-CN" sz="2000" b="1" i="1" baseline="30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j1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j2</a:t>
            </a:r>
            <a:r>
              <a:rPr lang="en-US" altLang="zh-CN" sz="2000" b="1">
                <a:latin typeface="Times New Roman" pitchFamily="18" charset="0"/>
              </a:rPr>
              <a:t>]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zh-CN" sz="2000" b="1">
                <a:latin typeface="Times New Roman" pitchFamily="18" charset="0"/>
              </a:rPr>
              <a:t>	      =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i</a:t>
            </a:r>
            <a:r>
              <a:rPr lang="en-US" altLang="zh-CN" sz="2000" b="1">
                <a:latin typeface="Times New Roman" pitchFamily="18" charset="0"/>
              </a:rPr>
              <a:t>)</a:t>
            </a:r>
            <a:r>
              <a:rPr lang="en-US" altLang="zh-CN" sz="2000" b="1" baseline="-25000">
                <a:latin typeface="Times New Roman" pitchFamily="18" charset="0"/>
              </a:rPr>
              <a:t> </a:t>
            </a:r>
            <a:r>
              <a:rPr lang="en-US" altLang="zh-CN" sz="2000" b="1" baseline="30000">
                <a:latin typeface="Times New Roman" pitchFamily="18" charset="0"/>
              </a:rPr>
              <a:t>T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b="1">
                <a:latin typeface="Times New Roman" pitchFamily="18" charset="0"/>
              </a:rPr>
              <a:t>(x</a:t>
            </a:r>
            <a:r>
              <a:rPr lang="en-US" altLang="zh-CN" sz="2000" b="1" baseline="-25000">
                <a:latin typeface="Times New Roman" pitchFamily="18" charset="0"/>
              </a:rPr>
              <a:t>j</a:t>
            </a:r>
            <a:r>
              <a:rPr lang="en-US" altLang="zh-CN" sz="2000" b="1">
                <a:latin typeface="Times New Roman" pitchFamily="18" charset="0"/>
              </a:rPr>
              <a:t>),    </a:t>
            </a:r>
            <a:r>
              <a:rPr lang="en-US" altLang="zh-CN" sz="2000"/>
              <a:t>where</a:t>
            </a:r>
            <a:r>
              <a:rPr lang="en-US" altLang="zh-CN" sz="2000" b="1">
                <a:latin typeface="Times New Roman" pitchFamily="18" charset="0"/>
              </a:rPr>
              <a:t> </a:t>
            </a:r>
            <a:r>
              <a:rPr lang="el-GR" sz="2000" b="1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en-US" altLang="zh-CN" sz="2000" b="1">
                <a:latin typeface="Times New Roman" pitchFamily="18" charset="0"/>
              </a:rPr>
              <a:t>(x) = </a:t>
            </a:r>
            <a:r>
              <a:rPr lang="en-US" altLang="zh-CN" sz="2000" b="1" baseline="-25000">
                <a:latin typeface="Times New Roman" pitchFamily="18" charset="0"/>
              </a:rPr>
              <a:t> </a:t>
            </a:r>
            <a:r>
              <a:rPr lang="en-US" altLang="zh-CN" sz="2000" b="1">
                <a:latin typeface="Times New Roman" pitchFamily="18" charset="0"/>
              </a:rPr>
              <a:t>[1 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1</a:t>
            </a:r>
            <a:r>
              <a:rPr lang="en-US" altLang="zh-CN" sz="2000" b="1" i="1" baseline="30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 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1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2  </a:t>
            </a:r>
            <a:r>
              <a:rPr lang="en-US" altLang="zh-CN" sz="2000" b="1" i="1">
                <a:latin typeface="Times New Roman" pitchFamily="18" charset="0"/>
              </a:rPr>
              <a:t> x</a:t>
            </a:r>
            <a:r>
              <a:rPr lang="en-US" altLang="zh-CN" sz="2000" b="1" i="1" baseline="-25000">
                <a:latin typeface="Times New Roman" pitchFamily="18" charset="0"/>
              </a:rPr>
              <a:t>2</a:t>
            </a:r>
            <a:r>
              <a:rPr lang="en-US" altLang="zh-CN" sz="2000" b="1" i="1" baseline="30000">
                <a:latin typeface="Times New Roman" pitchFamily="18" charset="0"/>
              </a:rPr>
              <a:t>2 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1  </a:t>
            </a:r>
            <a:r>
              <a:rPr lang="en-US" altLang="zh-CN" sz="2000" b="1" i="1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en-US" altLang="zh-CN" sz="2000" b="1">
                <a:latin typeface="Times New Roman" pitchFamily="18" charset="0"/>
              </a:rPr>
              <a:t>2</a:t>
            </a:r>
            <a:r>
              <a:rPr lang="en-US" altLang="zh-CN" sz="2000" b="1" i="1">
                <a:latin typeface="Times New Roman" pitchFamily="18" charset="0"/>
              </a:rPr>
              <a:t>x</a:t>
            </a:r>
            <a:r>
              <a:rPr lang="en-US" altLang="zh-CN" sz="2000" b="1" i="1" baseline="-25000">
                <a:latin typeface="Times New Roman" pitchFamily="18" charset="0"/>
              </a:rPr>
              <a:t>2</a:t>
            </a:r>
            <a:r>
              <a:rPr lang="en-US" altLang="zh-CN" sz="2000" b="1">
                <a:latin typeface="Times New Roman" pitchFamily="18" charset="0"/>
              </a:rPr>
              <a:t>]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l-GR" sz="2000" b="1">
              <a:latin typeface="Times New Roman" pitchFamily="18" charset="0"/>
            </a:endParaRPr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3810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An example:</a:t>
            </a: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446088" y="6335713"/>
            <a:ext cx="7478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/>
              <a:t>This slide is courtesy of </a:t>
            </a:r>
            <a:r>
              <a:rPr lang="en-US" altLang="zh-CN" sz="1400" i="1"/>
              <a:t>www.iro.umontreal.ca/~pift6080/documents/papers/</a:t>
            </a:r>
            <a:r>
              <a:rPr lang="en-US" altLang="zh-CN" sz="1400" b="1" i="1"/>
              <a:t>svm</a:t>
            </a:r>
            <a:r>
              <a:rPr lang="en-US" altLang="zh-CN" sz="1400" i="1"/>
              <a:t>_tutorial.</a:t>
            </a:r>
            <a:r>
              <a:rPr lang="en-US" altLang="zh-CN" sz="1400" b="1" i="1"/>
              <a:t>ppt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and 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Mobile phone compress the ECG signal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Transmit by blue-tooth to hospital server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Use data mining methods to extract the attributes and get the cluster range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Detect and classify the CVD and make alert by the SMS system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381000" y="228600"/>
            <a:ext cx="838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zh-CN" sz="4200">
                <a:solidFill>
                  <a:schemeClr val="tx2"/>
                </a:solidFill>
                <a:latin typeface="Garamond" pitchFamily="18" charset="0"/>
              </a:rPr>
              <a:t>Nonlinear SVMs: The Kernel Trick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838200" y="1676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Linear kernel:</a:t>
            </a:r>
          </a:p>
        </p:txBody>
      </p:sp>
      <p:graphicFrame>
        <p:nvGraphicFramePr>
          <p:cNvPr id="99334" name="Object 6"/>
          <p:cNvGraphicFramePr>
            <a:graphicFrameLocks noChangeAspect="1"/>
          </p:cNvGraphicFramePr>
          <p:nvPr/>
        </p:nvGraphicFramePr>
        <p:xfrm>
          <a:off x="2667000" y="3276600"/>
          <a:ext cx="4005263" cy="1095375"/>
        </p:xfrm>
        <a:graphic>
          <a:graphicData uri="http://schemas.openxmlformats.org/presentationml/2006/ole">
            <p:oleObj spid="_x0000_s44034" name="Equation" r:id="rId3" imgW="1765080" imgH="482400" progId="">
              <p:embed/>
            </p:oleObj>
          </a:graphicData>
        </a:graphic>
      </p:graphicFrame>
      <p:graphicFrame>
        <p:nvGraphicFramePr>
          <p:cNvPr id="99335" name="Object 7"/>
          <p:cNvGraphicFramePr>
            <a:graphicFrameLocks noChangeAspect="1"/>
          </p:cNvGraphicFramePr>
          <p:nvPr/>
        </p:nvGraphicFramePr>
        <p:xfrm>
          <a:off x="3429000" y="1600200"/>
          <a:ext cx="2333625" cy="576263"/>
        </p:xfrm>
        <a:graphic>
          <a:graphicData uri="http://schemas.openxmlformats.org/presentationml/2006/ole">
            <p:oleObj spid="_x0000_s44035" name="Equation" r:id="rId4" imgW="1028520" imgH="253800" progId="">
              <p:embed/>
            </p:oleObj>
          </a:graphicData>
        </a:graphic>
      </p:graphicFrame>
      <p:graphicFrame>
        <p:nvGraphicFramePr>
          <p:cNvPr id="99336" name="Object 8"/>
          <p:cNvGraphicFramePr>
            <a:graphicFrameLocks noChangeAspect="1"/>
          </p:cNvGraphicFramePr>
          <p:nvPr/>
        </p:nvGraphicFramePr>
        <p:xfrm>
          <a:off x="3886200" y="2286000"/>
          <a:ext cx="3168650" cy="576263"/>
        </p:xfrm>
        <a:graphic>
          <a:graphicData uri="http://schemas.openxmlformats.org/presentationml/2006/ole">
            <p:oleObj spid="_x0000_s44036" name="Equation" r:id="rId5" imgW="1396800" imgH="253800" progId="">
              <p:embed/>
            </p:oleObj>
          </a:graphicData>
        </a:graphic>
      </p:graphicFrame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2590800" y="4681538"/>
          <a:ext cx="4149725" cy="576262"/>
        </p:xfrm>
        <a:graphic>
          <a:graphicData uri="http://schemas.openxmlformats.org/presentationml/2006/ole">
            <p:oleObj spid="_x0000_s44037" name="Equation" r:id="rId6" imgW="1828800" imgH="253800" progId="">
              <p:embed/>
            </p:oleObj>
          </a:graphicData>
        </a:graphic>
      </p:graphicFrame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533400" y="10668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Examples of commonly-used kernel functions:</a:t>
            </a: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838200" y="2362200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Polynomial kernel: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838200" y="2971800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Gaussian (Radial-Basis Function (RBF) ) kernel: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838200" y="4343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altLang="zh-CN" sz="2000"/>
              <a:t>Sigmoid: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533400" y="5410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In general, functions that satisfy </a:t>
            </a:r>
            <a:r>
              <a:rPr lang="en-US" altLang="zh-CN" sz="2200" i="1"/>
              <a:t>Mercer</a:t>
            </a:r>
            <a:r>
              <a:rPr lang="en-US" altLang="zh-CN" sz="2200" i="1">
                <a:latin typeface="Times New Roman"/>
              </a:rPr>
              <a:t>’</a:t>
            </a:r>
            <a:r>
              <a:rPr lang="en-US" altLang="zh-CN" sz="2200" i="1"/>
              <a:t>s condition</a:t>
            </a:r>
            <a:r>
              <a:rPr lang="en-US" altLang="zh-CN" sz="2200"/>
              <a:t> can be kernel functions.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9" grpId="0"/>
      <p:bldP spid="99340" grpId="0"/>
      <p:bldP spid="99341" grpId="0"/>
      <p:bldP spid="9934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Nonlinear SVM: Optimization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457200" y="1143000"/>
            <a:ext cx="647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Formulation: (Lagrangian Dual Problem)</a:t>
            </a:r>
          </a:p>
        </p:txBody>
      </p:sp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928813" y="1636713"/>
          <a:ext cx="5784850" cy="935037"/>
        </p:xfrm>
        <a:graphic>
          <a:graphicData uri="http://schemas.openxmlformats.org/presentationml/2006/ole">
            <p:oleObj spid="_x0000_s45058" name="Equation" r:id="rId3" imgW="2743200" imgH="444240" progId="">
              <p:embed/>
            </p:oleObj>
          </a:graphicData>
        </a:graphic>
      </p:graphicFrame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752600" y="2571750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/>
              <a:t>such that</a:t>
            </a:r>
          </a:p>
        </p:txBody>
      </p:sp>
      <p:graphicFrame>
        <p:nvGraphicFramePr>
          <p:cNvPr id="100358" name="Object 6"/>
          <p:cNvGraphicFramePr>
            <a:graphicFrameLocks noChangeAspect="1"/>
          </p:cNvGraphicFramePr>
          <p:nvPr/>
        </p:nvGraphicFramePr>
        <p:xfrm>
          <a:off x="3581400" y="2743200"/>
          <a:ext cx="1393825" cy="481013"/>
        </p:xfrm>
        <a:graphic>
          <a:graphicData uri="http://schemas.openxmlformats.org/presentationml/2006/ole">
            <p:oleObj spid="_x0000_s45059" name="Equation" r:id="rId4" imgW="660240" imgH="228600" progId="">
              <p:embed/>
            </p:oleObj>
          </a:graphicData>
        </a:graphic>
      </p:graphicFrame>
      <p:graphicFrame>
        <p:nvGraphicFramePr>
          <p:cNvPr id="100359" name="Object 7"/>
          <p:cNvGraphicFramePr>
            <a:graphicFrameLocks noChangeAspect="1"/>
          </p:cNvGraphicFramePr>
          <p:nvPr/>
        </p:nvGraphicFramePr>
        <p:xfrm>
          <a:off x="3530600" y="3130550"/>
          <a:ext cx="1498600" cy="908050"/>
        </p:xfrm>
        <a:graphic>
          <a:graphicData uri="http://schemas.openxmlformats.org/presentationml/2006/ole">
            <p:oleObj spid="_x0000_s45060" name="Equation" r:id="rId5" imgW="711000" imgH="431640" progId="">
              <p:embed/>
            </p:oleObj>
          </a:graphicData>
        </a:graphic>
      </p:graphicFrame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The solution of the discriminant function is</a:t>
            </a:r>
          </a:p>
        </p:txBody>
      </p:sp>
      <p:graphicFrame>
        <p:nvGraphicFramePr>
          <p:cNvPr id="100361" name="Object 9"/>
          <p:cNvGraphicFramePr>
            <a:graphicFrameLocks noChangeAspect="1"/>
          </p:cNvGraphicFramePr>
          <p:nvPr/>
        </p:nvGraphicFramePr>
        <p:xfrm>
          <a:off x="2987675" y="4800600"/>
          <a:ext cx="3184525" cy="722313"/>
        </p:xfrm>
        <a:graphic>
          <a:graphicData uri="http://schemas.openxmlformats.org/presentationml/2006/ole">
            <p:oleObj spid="_x0000_s45061" name="Equation" r:id="rId6" imgW="1511280" imgH="342720" progId="">
              <p:embed/>
            </p:oleObj>
          </a:graphicData>
        </a:graphic>
      </p:graphicFrame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457200" y="5715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altLang="zh-CN" sz="2200"/>
              <a:t>The optimization technique is the same.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0" grpId="0"/>
      <p:bldP spid="10036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Vector Machine: Algorithm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248400" cy="3733800"/>
          </a:xfrm>
        </p:spPr>
        <p:txBody>
          <a:bodyPr/>
          <a:lstStyle/>
          <a:p>
            <a:r>
              <a:rPr lang="en-US" altLang="zh-CN" sz="2200" dirty="0"/>
              <a:t>1. Choose a kernel function</a:t>
            </a:r>
          </a:p>
          <a:p>
            <a:endParaRPr lang="en-US" altLang="zh-CN" sz="2200" dirty="0"/>
          </a:p>
          <a:p>
            <a:r>
              <a:rPr lang="en-US" altLang="zh-CN" sz="2200" dirty="0"/>
              <a:t>2. Choose a value for </a:t>
            </a:r>
            <a:r>
              <a:rPr lang="en-US" altLang="zh-CN" sz="2200" i="1" dirty="0"/>
              <a:t>C</a:t>
            </a:r>
          </a:p>
          <a:p>
            <a:endParaRPr lang="en-US" altLang="zh-CN" sz="2200" dirty="0"/>
          </a:p>
          <a:p>
            <a:r>
              <a:rPr lang="en-US" altLang="zh-CN" sz="2200" dirty="0"/>
              <a:t>3. Solve the quadratic programming problem (many software packages available)</a:t>
            </a:r>
          </a:p>
          <a:p>
            <a:endParaRPr lang="en-US" altLang="zh-CN" sz="2200" dirty="0"/>
          </a:p>
          <a:p>
            <a:r>
              <a:rPr lang="en-US" altLang="zh-CN" sz="2200" dirty="0"/>
              <a:t>4. Construct the </a:t>
            </a:r>
            <a:r>
              <a:rPr lang="en-US" altLang="zh-CN" sz="2200" dirty="0" err="1"/>
              <a:t>discriminant</a:t>
            </a:r>
            <a:r>
              <a:rPr lang="en-US" altLang="zh-CN" sz="2200" dirty="0"/>
              <a:t> function from the support vectors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712788"/>
          </a:xfrm>
        </p:spPr>
        <p:txBody>
          <a:bodyPr/>
          <a:lstStyle/>
          <a:p>
            <a:r>
              <a:rPr lang="en-US" altLang="zh-CN" sz="3800" dirty="0"/>
              <a:t>Some Issues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/>
              <a:t>Choice of 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 - Gaussian or polynomial kernel is default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 - if ineffective, more elaborate kernels are needed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 - domain experts can give assistance in formulating appropriate similarity measures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000"/>
          </a:p>
          <a:p>
            <a:pPr>
              <a:lnSpc>
                <a:spcPct val="80000"/>
              </a:lnSpc>
            </a:pPr>
            <a:r>
              <a:rPr lang="en-US" altLang="zh-CN" sz="2400"/>
              <a:t>Choice of kernel parameters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- e.g. </a:t>
            </a:r>
            <a:r>
              <a:rPr lang="en-CA" altLang="zh-CN" sz="2000"/>
              <a:t>σ in Gaussian kernel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- </a:t>
            </a:r>
            <a:r>
              <a:rPr lang="en-CA" altLang="zh-CN" sz="2000"/>
              <a:t>σ is the distance between closest points with different classifications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-</a:t>
            </a:r>
            <a:r>
              <a:rPr lang="en-CA" altLang="zh-CN" sz="2000"/>
              <a:t> In the absence of reliable criteria, applications rely on the use of a validation set or cross-validation to set such parameters.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CA" altLang="zh-CN" sz="2000"/>
          </a:p>
          <a:p>
            <a:pPr>
              <a:lnSpc>
                <a:spcPct val="80000"/>
              </a:lnSpc>
            </a:pPr>
            <a:r>
              <a:rPr lang="en-US" altLang="zh-CN" sz="2400"/>
              <a:t>Optimization criterion</a:t>
            </a:r>
            <a:r>
              <a:rPr lang="en-US" altLang="zh-CN" sz="2100"/>
              <a:t> – Hard margin v.s. Soft margin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/>
              <a:t>   - a lengthy series of experiments in which various parameters are tested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446088" y="6335713"/>
            <a:ext cx="7478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1400"/>
              <a:t>This slide is courtesy of </a:t>
            </a:r>
            <a:r>
              <a:rPr lang="en-US" altLang="zh-CN" sz="1400" i="1"/>
              <a:t>www.iro.umontreal.ca/~pift6080/documents/papers/</a:t>
            </a:r>
            <a:r>
              <a:rPr lang="en-US" altLang="zh-CN" sz="1400" b="1" i="1"/>
              <a:t>svm</a:t>
            </a:r>
            <a:r>
              <a:rPr lang="en-US" altLang="zh-CN" sz="1400" i="1"/>
              <a:t>_tutorial.</a:t>
            </a:r>
            <a:r>
              <a:rPr lang="en-US" altLang="zh-CN" sz="1400" b="1" i="1"/>
              <a:t>ppt</a:t>
            </a:r>
            <a:r>
              <a:rPr lang="en-US" altLang="zh-CN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Summary: Support Vector Machine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 Large Margin Classifier </a:t>
            </a:r>
          </a:p>
          <a:p>
            <a:pPr lvl="1"/>
            <a:r>
              <a:rPr lang="en-US" altLang="zh-CN"/>
              <a:t>Better generalization ability &amp; less over-fitting</a:t>
            </a:r>
          </a:p>
          <a:p>
            <a:endParaRPr lang="en-US" altLang="zh-CN"/>
          </a:p>
          <a:p>
            <a:r>
              <a:rPr lang="en-US" altLang="zh-CN"/>
              <a:t>2. The Kernel Trick</a:t>
            </a:r>
          </a:p>
          <a:p>
            <a:pPr lvl="1"/>
            <a:r>
              <a:rPr lang="en-US" altLang="zh-CN"/>
              <a:t>Map data points to higher dimensional space in order to make them linearly separable.</a:t>
            </a:r>
          </a:p>
          <a:p>
            <a:pPr lvl="1"/>
            <a:r>
              <a:rPr lang="en-US" altLang="zh-CN"/>
              <a:t>Since only dot product is used, we do not need to represent the mapping explicitly.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Active Learning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Choosing samples properly so that to maximize the accuracy of the </a:t>
            </a:r>
            <a:r>
              <a:rPr lang="en-US" altLang="zh-CN" dirty="0" err="1" smtClean="0"/>
              <a:t>classiﬁcation</a:t>
            </a:r>
            <a:r>
              <a:rPr lang="en-US" altLang="zh-CN" dirty="0" smtClean="0"/>
              <a:t> process</a:t>
            </a:r>
          </a:p>
          <a:p>
            <a:endParaRPr lang="en-US" altLang="zh-CN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altLang="zh-CN" dirty="0" smtClean="0"/>
              <a:t>Margin Sampling</a:t>
            </a:r>
          </a:p>
          <a:p>
            <a:pPr marL="971550" lvl="1" indent="-514350">
              <a:buFont typeface="+mj-lt"/>
              <a:buAutoNum type="alphaLcPeriod"/>
            </a:pPr>
            <a:endParaRPr lang="en-US" altLang="zh-CN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altLang="zh-CN" dirty="0" smtClean="0"/>
              <a:t>Posterior Probability Sampling</a:t>
            </a:r>
          </a:p>
          <a:p>
            <a:pPr marL="971550" lvl="1" indent="-514350">
              <a:buFont typeface="+mj-lt"/>
              <a:buAutoNum type="alphaLcPeriod"/>
            </a:pPr>
            <a:endParaRPr lang="en-US" altLang="zh-CN" dirty="0" smtClean="0"/>
          </a:p>
          <a:p>
            <a:pPr marL="971550" lvl="1" indent="-514350">
              <a:buFont typeface="+mj-lt"/>
              <a:buAutoNum type="alphaLcPeriod"/>
            </a:pPr>
            <a:r>
              <a:rPr lang="en-US" altLang="zh-CN" dirty="0" smtClean="0"/>
              <a:t>Query by Committee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 &amp;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altLang="zh-CN" dirty="0" smtClean="0"/>
              <a:t>Simulated Data</a:t>
            </a:r>
          </a:p>
          <a:p>
            <a:pPr marL="514350" indent="-514350">
              <a:buNone/>
            </a:pPr>
            <a:r>
              <a:rPr lang="en-US" altLang="zh-CN" dirty="0" smtClean="0"/>
              <a:t>    </a:t>
            </a:r>
            <a:r>
              <a:rPr lang="en-US" altLang="zh-CN" sz="2000" dirty="0" smtClean="0"/>
              <a:t>chessboard problem</a:t>
            </a:r>
          </a:p>
          <a:p>
            <a:pPr marL="514350" indent="-514350">
              <a:buNone/>
            </a:pPr>
            <a:endParaRPr lang="en-US" altLang="zh-CN" sz="2000" dirty="0" smtClean="0"/>
          </a:p>
          <a:p>
            <a:pPr marL="514350" indent="-514350">
              <a:buNone/>
            </a:pPr>
            <a:r>
              <a:rPr lang="en-US" altLang="zh-CN" sz="2000" dirty="0" smtClean="0"/>
              <a:t>      linear and radial basis</a:t>
            </a:r>
          </a:p>
          <a:p>
            <a:pPr marL="514350" indent="-514350">
              <a:buNone/>
            </a:pPr>
            <a:r>
              <a:rPr lang="en-US" altLang="zh-CN" sz="2000" dirty="0" smtClean="0"/>
              <a:t>      function (RBF) kernels</a:t>
            </a:r>
            <a:endParaRPr lang="en-US" altLang="zh-CN" dirty="0" smtClean="0"/>
          </a:p>
          <a:p>
            <a:pPr marL="514350" indent="-514350">
              <a:buAutoNum type="alphaUcPeriod"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/>
              <a:t>    </a:t>
            </a:r>
            <a:endParaRPr lang="zh-CN" alt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990600"/>
            <a:ext cx="355415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urved Down Arrow 4"/>
          <p:cNvSpPr/>
          <p:nvPr/>
        </p:nvSpPr>
        <p:spPr>
          <a:xfrm>
            <a:off x="3886200" y="1752600"/>
            <a:ext cx="762000" cy="304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86200"/>
            <a:ext cx="3505200" cy="268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429000"/>
            <a:ext cx="38957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Experiments &amp; Results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B. </a:t>
            </a:r>
            <a:r>
              <a:rPr lang="en-US" altLang="zh-CN" dirty="0" smtClean="0"/>
              <a:t>Real Data</a:t>
            </a:r>
          </a:p>
          <a:p>
            <a:pPr>
              <a:buNone/>
            </a:pPr>
            <a:r>
              <a:rPr lang="en-US" altLang="zh-CN" sz="2000" dirty="0" smtClean="0"/>
              <a:t>MIT-BIH, morphology three ECG temporal features</a:t>
            </a:r>
          </a:p>
          <a:p>
            <a:endParaRPr lang="zh-CN" alt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5147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457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105400"/>
            <a:ext cx="38766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Three active learning strategies for the SVM </a:t>
            </a:r>
            <a:r>
              <a:rPr lang="en-US" altLang="zh-CN" dirty="0" err="1" smtClean="0"/>
              <a:t>classiﬁcation</a:t>
            </a:r>
            <a:r>
              <a:rPr lang="en-US" altLang="zh-CN" dirty="0" smtClean="0"/>
              <a:t> of electrocardiogram (ECG) signals have been presented.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Strategy based on the MS principle seems the best as it quickly selects the most informative samples.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A further increase of the accuracies could be achieved by feeding the </a:t>
            </a:r>
            <a:r>
              <a:rPr lang="en-US" altLang="zh-CN" dirty="0" err="1" smtClean="0"/>
              <a:t>classiﬁer</a:t>
            </a:r>
            <a:r>
              <a:rPr lang="en-US" altLang="zh-CN" dirty="0" smtClean="0"/>
              <a:t> with other kinds of features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(5)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b="1" dirty="0" smtClean="0"/>
          </a:p>
          <a:p>
            <a:endParaRPr lang="en-US" altLang="zh-CN" b="1" dirty="0" smtClean="0"/>
          </a:p>
          <a:p>
            <a:r>
              <a:rPr lang="en-US" altLang="zh-CN" b="1" dirty="0" smtClean="0"/>
              <a:t>Depolarization Changes During Acute Myocardial Ischemia by Evaluation of QRS Slopes: Standard Lead and </a:t>
            </a:r>
            <a:r>
              <a:rPr lang="en-US" altLang="zh-CN" b="1" dirty="0" err="1" smtClean="0"/>
              <a:t>Vectorial</a:t>
            </a:r>
            <a:r>
              <a:rPr lang="en-US" altLang="zh-CN" b="1" dirty="0" smtClean="0"/>
              <a:t> Approach</a:t>
            </a:r>
          </a:p>
          <a:p>
            <a:endParaRPr lang="en-US" altLang="zh-CN" b="1" dirty="0" smtClean="0"/>
          </a:p>
          <a:p>
            <a:endParaRPr lang="en-US" altLang="zh-CN" b="1" dirty="0" smtClean="0"/>
          </a:p>
          <a:p>
            <a:pPr>
              <a:buNone/>
            </a:pPr>
            <a:r>
              <a:rPr lang="en-US" altLang="zh-CN" sz="2000" dirty="0" smtClean="0"/>
              <a:t>    IEEE TRANSACTIONS ON BIOMEDICAL ENGINEERING, VOL. 58, NO. 1, JANUARY 2011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and 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altLang="zh-CN" dirty="0" smtClean="0"/>
              <a:t>Attribute Subset Selection on Hospital Server</a:t>
            </a:r>
          </a:p>
          <a:p>
            <a:pPr marL="514350" indent="-514350">
              <a:buNone/>
            </a:pPr>
            <a:r>
              <a:rPr lang="en-US" altLang="zh-CN" dirty="0" smtClean="0"/>
              <a:t>    </a:t>
            </a:r>
          </a:p>
          <a:p>
            <a:pPr marL="514350" indent="-514350">
              <a:buNone/>
            </a:pPr>
            <a:r>
              <a:rPr lang="en-US" altLang="zh-CN" dirty="0" smtClean="0"/>
              <a:t>    a </a:t>
            </a:r>
            <a:r>
              <a:rPr lang="en-US" altLang="zh-CN" i="1" dirty="0" smtClean="0"/>
              <a:t>correlation-based feature subset (CFS) selection technique: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CN" i="1" dirty="0" smtClean="0"/>
              <a:t>extract relevant attributes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CN" i="1" dirty="0" smtClean="0"/>
              <a:t>Reduce redundant attributes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572000"/>
            <a:ext cx="3429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i="1" dirty="0" smtClean="0"/>
          </a:p>
          <a:p>
            <a:r>
              <a:rPr lang="en-US" altLang="zh-CN" i="1" dirty="0" smtClean="0"/>
              <a:t>Introduction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Materials and Methods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Results</a:t>
            </a:r>
          </a:p>
          <a:p>
            <a:endParaRPr lang="en-US" altLang="zh-CN" i="1" dirty="0" smtClean="0"/>
          </a:p>
          <a:p>
            <a:r>
              <a:rPr lang="en-US" altLang="zh-CN" i="1" dirty="0" smtClean="0"/>
              <a:t>Conclusion</a:t>
            </a:r>
            <a:endParaRPr lang="zh-CN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Introduction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Early diagnosis of patients with acute myocardial ischemia is essential to optimize treatment</a:t>
            </a:r>
          </a:p>
          <a:p>
            <a:endParaRPr lang="en-US" altLang="zh-CN" sz="2000" dirty="0" smtClean="0"/>
          </a:p>
          <a:p>
            <a:r>
              <a:rPr lang="en-US" altLang="zh-CN" dirty="0" smtClean="0"/>
              <a:t> Variability of the QRS slopes </a:t>
            </a:r>
          </a:p>
          <a:p>
            <a:endParaRPr lang="en-US" altLang="zh-CN" sz="2000" dirty="0" smtClean="0"/>
          </a:p>
          <a:p>
            <a:r>
              <a:rPr lang="en-US" altLang="zh-CN" dirty="0" smtClean="0"/>
              <a:t> Aims:</a:t>
            </a:r>
          </a:p>
          <a:p>
            <a:pPr lvl="1"/>
            <a:r>
              <a:rPr lang="en-US" altLang="zh-CN" dirty="0" smtClean="0"/>
              <a:t> evaluate the normal variation of the QRS slopes</a:t>
            </a:r>
          </a:p>
          <a:p>
            <a:pPr lvl="1"/>
            <a:r>
              <a:rPr lang="en-US" altLang="zh-CN" dirty="0" smtClean="0"/>
              <a:t> better </a:t>
            </a:r>
            <a:r>
              <a:rPr lang="en-US" altLang="zh-CN" dirty="0" err="1" smtClean="0"/>
              <a:t>quantiﬁcation</a:t>
            </a:r>
            <a:r>
              <a:rPr lang="en-US" altLang="zh-CN" dirty="0" smtClean="0"/>
              <a:t> of </a:t>
            </a:r>
            <a:r>
              <a:rPr lang="en-US" altLang="zh-CN" dirty="0" err="1" smtClean="0"/>
              <a:t>pathophysiologically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signiﬁcant</a:t>
            </a:r>
            <a:r>
              <a:rPr lang="en-US" altLang="zh-CN" dirty="0" smtClean="0"/>
              <a:t> changes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Materials and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altLang="zh-CN" dirty="0" smtClean="0"/>
              <a:t>Population(large)</a:t>
            </a:r>
          </a:p>
          <a:p>
            <a:pPr marL="514350" indent="-514350">
              <a:buNone/>
            </a:pPr>
            <a:r>
              <a:rPr lang="en-US" altLang="zh-CN" dirty="0" smtClean="0"/>
              <a:t>     </a:t>
            </a:r>
            <a:r>
              <a:rPr lang="en-US" altLang="zh-CN" sz="2000" dirty="0" smtClean="0"/>
              <a:t>1) ECG Acquisition  </a:t>
            </a:r>
          </a:p>
          <a:p>
            <a:pPr marL="514350" indent="-514350">
              <a:buNone/>
            </a:pPr>
            <a:r>
              <a:rPr lang="en-US" altLang="zh-CN" sz="2000" dirty="0" smtClean="0"/>
              <a:t>       2) PCI Recordings</a:t>
            </a:r>
          </a:p>
          <a:p>
            <a:pPr marL="514350" indent="-514350">
              <a:buNone/>
            </a:pPr>
            <a:endParaRPr lang="en-US" altLang="zh-CN" sz="2000" dirty="0" smtClean="0"/>
          </a:p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B. </a:t>
            </a:r>
            <a:r>
              <a:rPr lang="en-US" altLang="zh-CN" dirty="0" smtClean="0"/>
              <a:t>Preprocessing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C. </a:t>
            </a:r>
            <a:r>
              <a:rPr lang="en-US" altLang="zh-CN" dirty="0" smtClean="0"/>
              <a:t>QRS Slopes in a Single ECG Lead</a:t>
            </a:r>
          </a:p>
          <a:p>
            <a:pPr marL="514350" indent="-514350">
              <a:buNone/>
            </a:pPr>
            <a:r>
              <a:rPr lang="en-US" altLang="zh-CN" dirty="0" smtClean="0"/>
              <a:t>       </a:t>
            </a:r>
            <a:r>
              <a:rPr lang="en-US" altLang="zh-CN" sz="2000" dirty="0" smtClean="0"/>
              <a:t>1) IUS : Upward slope of the R wave.</a:t>
            </a:r>
          </a:p>
          <a:p>
            <a:pPr marL="514350" indent="-514350">
              <a:buNone/>
            </a:pPr>
            <a:r>
              <a:rPr lang="en-US" altLang="zh-CN" sz="2000" dirty="0" smtClean="0"/>
              <a:t>          2) IDS : Downward slope of the R wave.</a:t>
            </a:r>
          </a:p>
          <a:p>
            <a:pPr marL="514350" indent="-514350">
              <a:buNone/>
            </a:pPr>
            <a:r>
              <a:rPr lang="en-US" altLang="zh-CN" sz="2000" dirty="0" smtClean="0"/>
              <a:t>          3) ITS : Upward slope of the S wave (in leads V1–V3). </a:t>
            </a:r>
          </a:p>
          <a:p>
            <a:pPr marL="514350" indent="-514350">
              <a:buNone/>
            </a:pPr>
            <a:r>
              <a:rPr lang="en-US" altLang="zh-CN" dirty="0" smtClean="0"/>
              <a:t>   </a:t>
            </a:r>
            <a:endParaRPr lang="zh-CN" alt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29718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Materials and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D. </a:t>
            </a:r>
            <a:r>
              <a:rPr lang="en-US" altLang="zh-CN" dirty="0" smtClean="0"/>
              <a:t>QRS Slopes From the Spatial QRS Loops</a:t>
            </a:r>
          </a:p>
          <a:p>
            <a:pPr>
              <a:buNone/>
            </a:pPr>
            <a:r>
              <a:rPr lang="en-US" altLang="zh-CN" sz="2000" dirty="0" smtClean="0"/>
              <a:t>     1) QRS Loop From the </a:t>
            </a:r>
            <a:r>
              <a:rPr lang="en-US" altLang="zh-CN" sz="2000" dirty="0" err="1" smtClean="0"/>
              <a:t>Vectorcardiogram</a:t>
            </a:r>
            <a:r>
              <a:rPr lang="en-US" altLang="zh-CN" sz="2000" dirty="0" smtClean="0"/>
              <a:t>(a)</a:t>
            </a: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r>
              <a:rPr lang="en-US" altLang="zh-CN" sz="2000" dirty="0" smtClean="0"/>
              <a:t>     2) QRS Loop Using Principal Component Analysis(b)</a:t>
            </a:r>
            <a:endParaRPr lang="zh-CN" altLang="en-US" sz="2000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971800"/>
            <a:ext cx="70009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Materials and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E. </a:t>
            </a:r>
            <a:r>
              <a:rPr lang="en-US" altLang="zh-CN" dirty="0" err="1" smtClean="0"/>
              <a:t>Quantiﬁcation</a:t>
            </a:r>
            <a:r>
              <a:rPr lang="en-US" altLang="zh-CN" dirty="0" smtClean="0"/>
              <a:t> of Ischemic Changes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F. </a:t>
            </a:r>
            <a:r>
              <a:rPr lang="en-US" altLang="zh-CN" dirty="0" smtClean="0"/>
              <a:t>ECG normalization</a:t>
            </a:r>
            <a:endParaRPr lang="zh-CN" alt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180229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236601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10000"/>
            <a:ext cx="741625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Materials and Methods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G.</a:t>
            </a:r>
            <a:r>
              <a:rPr lang="en-US" altLang="zh-CN" dirty="0" err="1" smtClean="0"/>
              <a:t>Normal</a:t>
            </a:r>
            <a:r>
              <a:rPr lang="en-US" altLang="zh-CN" dirty="0" smtClean="0"/>
              <a:t> Variations of the QRS Slopes</a:t>
            </a:r>
          </a:p>
          <a:p>
            <a:pPr marL="914400" lvl="1" indent="-514350">
              <a:buAutoNum type="arabicParenR"/>
            </a:pPr>
            <a:r>
              <a:rPr lang="en-US" altLang="zh-CN" sz="2000" dirty="0" err="1" smtClean="0"/>
              <a:t>Intraindividual</a:t>
            </a:r>
            <a:r>
              <a:rPr lang="en-US" altLang="zh-CN" sz="2000" dirty="0" smtClean="0"/>
              <a:t> Variability Analysis</a:t>
            </a:r>
          </a:p>
          <a:p>
            <a:pPr marL="914400" lvl="1" indent="-514350">
              <a:buAutoNum type="arabicParenR"/>
            </a:pPr>
            <a:endParaRPr lang="en-US" altLang="zh-CN" sz="2000" dirty="0" smtClean="0"/>
          </a:p>
          <a:p>
            <a:pPr marL="914400" lvl="1" indent="-514350">
              <a:buAutoNum type="arabicParenR"/>
            </a:pPr>
            <a:endParaRPr lang="en-US" altLang="zh-CN" sz="2000" dirty="0" smtClean="0"/>
          </a:p>
          <a:p>
            <a:pPr marL="914400" lvl="1" indent="-514350">
              <a:buAutoNum type="arabicParenR"/>
            </a:pPr>
            <a:r>
              <a:rPr lang="en-US" altLang="zh-CN" sz="2000" dirty="0" err="1" smtClean="0"/>
              <a:t>Interindividual</a:t>
            </a:r>
            <a:r>
              <a:rPr lang="en-US" altLang="zh-CN" sz="2000" dirty="0" smtClean="0"/>
              <a:t> Variability Analysis</a:t>
            </a:r>
          </a:p>
          <a:p>
            <a:pPr marL="514350" indent="-514350">
              <a:buAutoNum type="arabicParenR"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err="1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H.</a:t>
            </a:r>
            <a:r>
              <a:rPr lang="en-US" altLang="zh-CN" dirty="0" err="1" smtClean="0"/>
              <a:t>Time</a:t>
            </a:r>
            <a:r>
              <a:rPr lang="en-US" altLang="zh-CN" dirty="0" smtClean="0"/>
              <a:t> Course of QRS Slope Changes During Ischemia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I. </a:t>
            </a:r>
            <a:r>
              <a:rPr lang="en-US" altLang="zh-CN" dirty="0" smtClean="0"/>
              <a:t>Calculation of ST-Segment Change</a:t>
            </a:r>
            <a:endParaRPr lang="zh-CN" alt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133599"/>
            <a:ext cx="1676400" cy="716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276600"/>
            <a:ext cx="1476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5867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572000"/>
            <a:ext cx="62960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Results</a:t>
            </a:r>
            <a:endParaRPr lang="zh-CN" alt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143000"/>
            <a:ext cx="791527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7391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060" y="4495800"/>
            <a:ext cx="69913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We measured the slopes of the QRS complex and assessed their performances for evaluation of myocardial ischemia induced by coronary occlusion during prolonged PCI.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downward slope of the R  with the most marked changes due to ischemia.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Results based on the QRS-loop approaches seem to be more </a:t>
            </a:r>
            <a:r>
              <a:rPr lang="en-US" altLang="zh-CN" sz="2400" smtClean="0"/>
              <a:t>sensitive 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QRS-slope analysis could act as a robust method for changes in acute ischemia.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System and Method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23225" cy="4921250"/>
          </a:xfrm>
        </p:spPr>
        <p:txBody>
          <a:bodyPr/>
          <a:lstStyle/>
          <a:p>
            <a:pPr marL="514350" indent="-514350">
              <a:buNone/>
            </a:pPr>
            <a:r>
              <a:rPr lang="en-US" altLang="zh-CN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B. </a:t>
            </a:r>
            <a:r>
              <a:rPr lang="en-US" altLang="zh-CN" dirty="0" smtClean="0"/>
              <a:t>Cluster Formation on Hospital Server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r>
              <a:rPr lang="en-US" altLang="zh-CN" dirty="0" smtClean="0"/>
              <a:t>     </a:t>
            </a:r>
          </a:p>
          <a:p>
            <a:pPr marL="514350" indent="-514350">
              <a:buNone/>
            </a:pPr>
            <a:endParaRPr lang="en-US" altLang="zh-CN" dirty="0" smtClean="0"/>
          </a:p>
          <a:p>
            <a:pPr marL="514350" indent="-514350">
              <a:buNone/>
            </a:pPr>
            <a:endParaRPr lang="en-US" altLang="zh-CN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08" y="1447801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7">
  <a:themeElements>
    <a:clrScheme name="116TGp_hangul_diagram 2">
      <a:dk1>
        <a:srgbClr val="3D81BF"/>
      </a:dk1>
      <a:lt1>
        <a:srgbClr val="FFFFFF"/>
      </a:lt1>
      <a:dk2>
        <a:srgbClr val="000000"/>
      </a:dk2>
      <a:lt2>
        <a:srgbClr val="C1D1D3"/>
      </a:lt2>
      <a:accent1>
        <a:srgbClr val="68ADDC"/>
      </a:accent1>
      <a:accent2>
        <a:srgbClr val="D6B098"/>
      </a:accent2>
      <a:accent3>
        <a:srgbClr val="FFFFFF"/>
      </a:accent3>
      <a:accent4>
        <a:srgbClr val="336DA3"/>
      </a:accent4>
      <a:accent5>
        <a:srgbClr val="B9D3EB"/>
      </a:accent5>
      <a:accent6>
        <a:srgbClr val="C29F89"/>
      </a:accent6>
      <a:hlink>
        <a:srgbClr val="8AD4CD"/>
      </a:hlink>
      <a:folHlink>
        <a:srgbClr val="84B09A"/>
      </a:folHlink>
    </a:clrScheme>
    <a:fontScheme name="116TGp_hangul_diagram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16TGp_hangul_diagram 1">
        <a:dk1>
          <a:srgbClr val="2F7158"/>
        </a:dk1>
        <a:lt1>
          <a:srgbClr val="FFFFFF"/>
        </a:lt1>
        <a:dk2>
          <a:srgbClr val="000000"/>
        </a:dk2>
        <a:lt2>
          <a:srgbClr val="C0C0C0"/>
        </a:lt2>
        <a:accent1>
          <a:srgbClr val="6E9B4D"/>
        </a:accent1>
        <a:accent2>
          <a:srgbClr val="9BBC5A"/>
        </a:accent2>
        <a:accent3>
          <a:srgbClr val="FFFFFF"/>
        </a:accent3>
        <a:accent4>
          <a:srgbClr val="275F4A"/>
        </a:accent4>
        <a:accent5>
          <a:srgbClr val="BACBB2"/>
        </a:accent5>
        <a:accent6>
          <a:srgbClr val="8CAA51"/>
        </a:accent6>
        <a:hlink>
          <a:srgbClr val="C5D096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2">
        <a:dk1>
          <a:srgbClr val="3D81BF"/>
        </a:dk1>
        <a:lt1>
          <a:srgbClr val="FFFFFF"/>
        </a:lt1>
        <a:dk2>
          <a:srgbClr val="000000"/>
        </a:dk2>
        <a:lt2>
          <a:srgbClr val="C1D1D3"/>
        </a:lt2>
        <a:accent1>
          <a:srgbClr val="68ADDC"/>
        </a:accent1>
        <a:accent2>
          <a:srgbClr val="D6B098"/>
        </a:accent2>
        <a:accent3>
          <a:srgbClr val="FFFFFF"/>
        </a:accent3>
        <a:accent4>
          <a:srgbClr val="336DA3"/>
        </a:accent4>
        <a:accent5>
          <a:srgbClr val="B9D3EB"/>
        </a:accent5>
        <a:accent6>
          <a:srgbClr val="C29F89"/>
        </a:accent6>
        <a:hlink>
          <a:srgbClr val="8AD4CD"/>
        </a:hlink>
        <a:folHlink>
          <a:srgbClr val="84B09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6TGp_hangul_diagram 3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5C9CDC"/>
        </a:accent1>
        <a:accent2>
          <a:srgbClr val="DCC254"/>
        </a:accent2>
        <a:accent3>
          <a:srgbClr val="FFFFFF"/>
        </a:accent3>
        <a:accent4>
          <a:srgbClr val="0D345F"/>
        </a:accent4>
        <a:accent5>
          <a:srgbClr val="B5CBEB"/>
        </a:accent5>
        <a:accent6>
          <a:srgbClr val="C7B04B"/>
        </a:accent6>
        <a:hlink>
          <a:srgbClr val="82D8EC"/>
        </a:hlink>
        <a:folHlink>
          <a:srgbClr val="7C9B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eme9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6">
  <a:themeElements>
    <a:clrScheme name="sample 3">
      <a:dk1>
        <a:srgbClr val="0B398B"/>
      </a:dk1>
      <a:lt1>
        <a:srgbClr val="D1D1D1"/>
      </a:lt1>
      <a:dk2>
        <a:srgbClr val="000072"/>
      </a:dk2>
      <a:lt2>
        <a:srgbClr val="FFFFFF"/>
      </a:lt2>
      <a:accent1>
        <a:srgbClr val="003BB2"/>
      </a:accent1>
      <a:accent2>
        <a:srgbClr val="4DA6FF"/>
      </a:accent2>
      <a:accent3>
        <a:srgbClr val="AAAABC"/>
      </a:accent3>
      <a:accent4>
        <a:srgbClr val="B2B2B2"/>
      </a:accent4>
      <a:accent5>
        <a:srgbClr val="AAAFD5"/>
      </a:accent5>
      <a:accent6>
        <a:srgbClr val="4596E7"/>
      </a:accent6>
      <a:hlink>
        <a:srgbClr val="00D69E"/>
      </a:hlink>
      <a:folHlink>
        <a:srgbClr val="D46AE8"/>
      </a:folHlink>
    </a:clrScheme>
    <a:fontScheme name="s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470E03"/>
        </a:dk2>
        <a:lt2>
          <a:srgbClr val="FFFFFF"/>
        </a:lt2>
        <a:accent1>
          <a:srgbClr val="CC6600"/>
        </a:accent1>
        <a:accent2>
          <a:srgbClr val="99CCFF"/>
        </a:accent2>
        <a:accent3>
          <a:srgbClr val="B1AAAA"/>
        </a:accent3>
        <a:accent4>
          <a:srgbClr val="DADADA"/>
        </a:accent4>
        <a:accent5>
          <a:srgbClr val="E2B8AA"/>
        </a:accent5>
        <a:accent6>
          <a:srgbClr val="8AB9E7"/>
        </a:accent6>
        <a:hlink>
          <a:srgbClr val="2EB62E"/>
        </a:hlink>
        <a:folHlink>
          <a:srgbClr val="E88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D1D1D1"/>
        </a:lt1>
        <a:dk2>
          <a:srgbClr val="003600"/>
        </a:dk2>
        <a:lt2>
          <a:srgbClr val="FFFFFF"/>
        </a:lt2>
        <a:accent1>
          <a:srgbClr val="26A84E"/>
        </a:accent1>
        <a:accent2>
          <a:srgbClr val="C7E46A"/>
        </a:accent2>
        <a:accent3>
          <a:srgbClr val="AAAEAA"/>
        </a:accent3>
        <a:accent4>
          <a:srgbClr val="B2B2B2"/>
        </a:accent4>
        <a:accent5>
          <a:srgbClr val="ACD1B2"/>
        </a:accent5>
        <a:accent6>
          <a:srgbClr val="B4CF5F"/>
        </a:accent6>
        <a:hlink>
          <a:srgbClr val="00D69E"/>
        </a:hlink>
        <a:folHlink>
          <a:srgbClr val="4466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B398B"/>
        </a:dk1>
        <a:lt1>
          <a:srgbClr val="D1D1D1"/>
        </a:lt1>
        <a:dk2>
          <a:srgbClr val="000072"/>
        </a:dk2>
        <a:lt2>
          <a:srgbClr val="FFFFFF"/>
        </a:lt2>
        <a:accent1>
          <a:srgbClr val="003BB2"/>
        </a:accent1>
        <a:accent2>
          <a:srgbClr val="4DA6FF"/>
        </a:accent2>
        <a:accent3>
          <a:srgbClr val="AAAABC"/>
        </a:accent3>
        <a:accent4>
          <a:srgbClr val="B2B2B2"/>
        </a:accent4>
        <a:accent5>
          <a:srgbClr val="AAAFD5"/>
        </a:accent5>
        <a:accent6>
          <a:srgbClr val="4596E7"/>
        </a:accent6>
        <a:hlink>
          <a:srgbClr val="00D69E"/>
        </a:hlink>
        <a:folHlink>
          <a:srgbClr val="D46AE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Theme7</Template>
  <TotalTime>1400</TotalTime>
  <Words>2593</Words>
  <Application>Microsoft Office PowerPoint</Application>
  <PresentationFormat>On-screen Show (4:3)</PresentationFormat>
  <Paragraphs>600</Paragraphs>
  <Slides>88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2" baseType="lpstr">
      <vt:lpstr>Theme7</vt:lpstr>
      <vt:lpstr>Theme9</vt:lpstr>
      <vt:lpstr>Theme6</vt:lpstr>
      <vt:lpstr>Equation</vt:lpstr>
      <vt:lpstr>ECG Signal processing (2)</vt:lpstr>
      <vt:lpstr>ECG signal processing - Case [1]</vt:lpstr>
      <vt:lpstr>Contents</vt:lpstr>
      <vt:lpstr>Introduction</vt:lpstr>
      <vt:lpstr>Application Scenario</vt:lpstr>
      <vt:lpstr>Application Scenario</vt:lpstr>
      <vt:lpstr>System and Method</vt:lpstr>
      <vt:lpstr>System and Method</vt:lpstr>
      <vt:lpstr>System and Method</vt:lpstr>
      <vt:lpstr>System and Method</vt:lpstr>
      <vt:lpstr>System and Method</vt:lpstr>
      <vt:lpstr>Implementation &amp; Results</vt:lpstr>
      <vt:lpstr>Implementation &amp; Results</vt:lpstr>
      <vt:lpstr>Implementation &amp; Results</vt:lpstr>
      <vt:lpstr>Conclusion</vt:lpstr>
      <vt:lpstr>Case (2)</vt:lpstr>
      <vt:lpstr>Content</vt:lpstr>
      <vt:lpstr>Introduction</vt:lpstr>
      <vt:lpstr>Introduction</vt:lpstr>
      <vt:lpstr>Introduction</vt:lpstr>
      <vt:lpstr>Introduction</vt:lpstr>
      <vt:lpstr>Research Methods</vt:lpstr>
      <vt:lpstr>Research Methods</vt:lpstr>
      <vt:lpstr>Research Methods</vt:lpstr>
      <vt:lpstr>Research Methods</vt:lpstr>
      <vt:lpstr>Research Methods</vt:lpstr>
      <vt:lpstr>Experimental Design</vt:lpstr>
      <vt:lpstr>Results</vt:lpstr>
      <vt:lpstr>Results</vt:lpstr>
      <vt:lpstr>Results</vt:lpstr>
      <vt:lpstr>Discussion and conclusion</vt:lpstr>
      <vt:lpstr>Case (3)</vt:lpstr>
      <vt:lpstr>Content</vt:lpstr>
      <vt:lpstr>Introduction</vt:lpstr>
      <vt:lpstr>Wave-based ECG Dynamical Model</vt:lpstr>
      <vt:lpstr>Bayesian State Estimation Through EKF</vt:lpstr>
      <vt:lpstr>Bayesian Detection of  PVC</vt:lpstr>
      <vt:lpstr>Bayesian Detection of  PVC</vt:lpstr>
      <vt:lpstr>Results</vt:lpstr>
      <vt:lpstr>Results</vt:lpstr>
      <vt:lpstr>Discussion and  Conclusion</vt:lpstr>
      <vt:lpstr>Case (4)</vt:lpstr>
      <vt:lpstr>Content</vt:lpstr>
      <vt:lpstr>Introduction</vt:lpstr>
      <vt:lpstr>Support Vector Machines</vt:lpstr>
      <vt:lpstr>Discriminant Function</vt:lpstr>
      <vt:lpstr>Linear Discriminant Function</vt:lpstr>
      <vt:lpstr>Linear Discriminant Function</vt:lpstr>
      <vt:lpstr>Linear Discriminant Function</vt:lpstr>
      <vt:lpstr>Linear Discriminant Function</vt:lpstr>
      <vt:lpstr>Linear Discriminant Function</vt:lpstr>
      <vt:lpstr>Large Margin Linear Classifier </vt:lpstr>
      <vt:lpstr>Large Margin Linear Classifier </vt:lpstr>
      <vt:lpstr>Large Margin Linear Classifier </vt:lpstr>
      <vt:lpstr>Large Margin Linear Classifier </vt:lpstr>
      <vt:lpstr>Large Margin Linear Classifier </vt:lpstr>
      <vt:lpstr>Large Margin Linear Classifier </vt:lpstr>
      <vt:lpstr>Solving the Optimization Problem </vt:lpstr>
      <vt:lpstr>Solving the Optimization Problem </vt:lpstr>
      <vt:lpstr>Solving the Optimization Problem </vt:lpstr>
      <vt:lpstr>Solving the Optimization Problem </vt:lpstr>
      <vt:lpstr>Solving the Optimization Problem </vt:lpstr>
      <vt:lpstr>Large Margin Linear Classifier </vt:lpstr>
      <vt:lpstr>Large Margin Linear Classifier </vt:lpstr>
      <vt:lpstr>Large Margin Linear Classifier </vt:lpstr>
      <vt:lpstr>Slide 66</vt:lpstr>
      <vt:lpstr>Slide 67</vt:lpstr>
      <vt:lpstr>Slide 68</vt:lpstr>
      <vt:lpstr>Slide 69</vt:lpstr>
      <vt:lpstr>Slide 70</vt:lpstr>
      <vt:lpstr>Nonlinear SVM: Optimization</vt:lpstr>
      <vt:lpstr>Support Vector Machine: Algorithm</vt:lpstr>
      <vt:lpstr>Some Issues</vt:lpstr>
      <vt:lpstr>Summary: Support Vector Machine</vt:lpstr>
      <vt:lpstr>Active Learning Methods</vt:lpstr>
      <vt:lpstr>Experiments &amp; Results</vt:lpstr>
      <vt:lpstr>Experiments &amp; Results</vt:lpstr>
      <vt:lpstr>Conclusion</vt:lpstr>
      <vt:lpstr>Case (5)</vt:lpstr>
      <vt:lpstr>Content</vt:lpstr>
      <vt:lpstr>Introduction</vt:lpstr>
      <vt:lpstr>Materials and Methods</vt:lpstr>
      <vt:lpstr>Materials and Methods</vt:lpstr>
      <vt:lpstr>Materials and Methods</vt:lpstr>
      <vt:lpstr>Materials and Methods</vt:lpstr>
      <vt:lpstr>Results</vt:lpstr>
      <vt:lpstr>Results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Signal processing (2)</dc:title>
  <dc:creator>Fei</dc:creator>
  <cp:lastModifiedBy>Fei</cp:lastModifiedBy>
  <cp:revision>104</cp:revision>
  <dcterms:created xsi:type="dcterms:W3CDTF">2006-08-16T00:00:00Z</dcterms:created>
  <dcterms:modified xsi:type="dcterms:W3CDTF">2012-05-17T15:33:55Z</dcterms:modified>
</cp:coreProperties>
</file>