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Default Extension="wmf" ContentType="image/x-wmf"/>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Layouts/slideLayout99.xml" ContentType="application/vnd.openxmlformats-officedocument.presentationml.slideLayout+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8" r:id="rId5"/>
    <p:sldMasterId id="2147483735" r:id="rId6"/>
    <p:sldMasterId id="2147483748" r:id="rId7"/>
    <p:sldMasterId id="2147483761" r:id="rId8"/>
    <p:sldMasterId id="2147483773" r:id="rId9"/>
    <p:sldMasterId id="2147483785" r:id="rId10"/>
    <p:sldMasterId id="2147483798" r:id="rId11"/>
  </p:sldMasterIdLst>
  <p:notesMasterIdLst>
    <p:notesMasterId r:id="rId148"/>
  </p:notesMasterIdLst>
  <p:handoutMasterIdLst>
    <p:handoutMasterId r:id="rId149"/>
  </p:handoutMasterIdLst>
  <p:sldIdLst>
    <p:sldId id="256" r:id="rId12"/>
    <p:sldId id="395" r:id="rId13"/>
    <p:sldId id="396" r:id="rId14"/>
    <p:sldId id="397" r:id="rId15"/>
    <p:sldId id="398" r:id="rId16"/>
    <p:sldId id="399" r:id="rId17"/>
    <p:sldId id="306" r:id="rId18"/>
    <p:sldId id="336" r:id="rId19"/>
    <p:sldId id="307" r:id="rId20"/>
    <p:sldId id="308" r:id="rId21"/>
    <p:sldId id="309" r:id="rId22"/>
    <p:sldId id="310" r:id="rId23"/>
    <p:sldId id="311" r:id="rId24"/>
    <p:sldId id="312" r:id="rId25"/>
    <p:sldId id="313" r:id="rId26"/>
    <p:sldId id="314" r:id="rId27"/>
    <p:sldId id="315"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280" r:id="rId48"/>
    <p:sldId id="281" r:id="rId49"/>
    <p:sldId id="282" r:id="rId50"/>
    <p:sldId id="283" r:id="rId51"/>
    <p:sldId id="284" r:id="rId52"/>
    <p:sldId id="285" r:id="rId53"/>
    <p:sldId id="286" r:id="rId54"/>
    <p:sldId id="287" r:id="rId55"/>
    <p:sldId id="288" r:id="rId56"/>
    <p:sldId id="289" r:id="rId57"/>
    <p:sldId id="290" r:id="rId58"/>
    <p:sldId id="291" r:id="rId59"/>
    <p:sldId id="292" r:id="rId60"/>
    <p:sldId id="293" r:id="rId61"/>
    <p:sldId id="294" r:id="rId62"/>
    <p:sldId id="295" r:id="rId63"/>
    <p:sldId id="296" r:id="rId64"/>
    <p:sldId id="298" r:id="rId65"/>
    <p:sldId id="299" r:id="rId66"/>
    <p:sldId id="300" r:id="rId67"/>
    <p:sldId id="301" r:id="rId68"/>
    <p:sldId id="302" r:id="rId69"/>
    <p:sldId id="303" r:id="rId70"/>
    <p:sldId id="304" r:id="rId71"/>
    <p:sldId id="305" r:id="rId72"/>
    <p:sldId id="369" r:id="rId73"/>
    <p:sldId id="370" r:id="rId74"/>
    <p:sldId id="371" r:id="rId75"/>
    <p:sldId id="372" r:id="rId76"/>
    <p:sldId id="373" r:id="rId77"/>
    <p:sldId id="374" r:id="rId78"/>
    <p:sldId id="375" r:id="rId79"/>
    <p:sldId id="376" r:id="rId80"/>
    <p:sldId id="377" r:id="rId81"/>
    <p:sldId id="378" r:id="rId82"/>
    <p:sldId id="379" r:id="rId83"/>
    <p:sldId id="380" r:id="rId84"/>
    <p:sldId id="381" r:id="rId85"/>
    <p:sldId id="382" r:id="rId86"/>
    <p:sldId id="383" r:id="rId87"/>
    <p:sldId id="384" r:id="rId88"/>
    <p:sldId id="385" r:id="rId89"/>
    <p:sldId id="386" r:id="rId90"/>
    <p:sldId id="387" r:id="rId91"/>
    <p:sldId id="388" r:id="rId92"/>
    <p:sldId id="389" r:id="rId93"/>
    <p:sldId id="390" r:id="rId94"/>
    <p:sldId id="409" r:id="rId95"/>
    <p:sldId id="410" r:id="rId96"/>
    <p:sldId id="411" r:id="rId97"/>
    <p:sldId id="412" r:id="rId98"/>
    <p:sldId id="413" r:id="rId99"/>
    <p:sldId id="414" r:id="rId100"/>
    <p:sldId id="415" r:id="rId101"/>
    <p:sldId id="257" r:id="rId102"/>
    <p:sldId id="258" r:id="rId103"/>
    <p:sldId id="259" r:id="rId104"/>
    <p:sldId id="260" r:id="rId105"/>
    <p:sldId id="261" r:id="rId106"/>
    <p:sldId id="262" r:id="rId107"/>
    <p:sldId id="263" r:id="rId108"/>
    <p:sldId id="264" r:id="rId109"/>
    <p:sldId id="265" r:id="rId110"/>
    <p:sldId id="266" r:id="rId111"/>
    <p:sldId id="267" r:id="rId112"/>
    <p:sldId id="268" r:id="rId113"/>
    <p:sldId id="269" r:id="rId114"/>
    <p:sldId id="270" r:id="rId115"/>
    <p:sldId id="271" r:id="rId116"/>
    <p:sldId id="272" r:id="rId117"/>
    <p:sldId id="273" r:id="rId118"/>
    <p:sldId id="274" r:id="rId119"/>
    <p:sldId id="275" r:id="rId120"/>
    <p:sldId id="276" r:id="rId121"/>
    <p:sldId id="277" r:id="rId122"/>
    <p:sldId id="278" r:id="rId123"/>
    <p:sldId id="279" r:id="rId124"/>
    <p:sldId id="339" r:id="rId125"/>
    <p:sldId id="340" r:id="rId126"/>
    <p:sldId id="341" r:id="rId127"/>
    <p:sldId id="342" r:id="rId128"/>
    <p:sldId id="343" r:id="rId129"/>
    <p:sldId id="344" r:id="rId130"/>
    <p:sldId id="367" r:id="rId131"/>
    <p:sldId id="368" r:id="rId132"/>
    <p:sldId id="391" r:id="rId133"/>
    <p:sldId id="392" r:id="rId134"/>
    <p:sldId id="393" r:id="rId135"/>
    <p:sldId id="394" r:id="rId136"/>
    <p:sldId id="400" r:id="rId137"/>
    <p:sldId id="401" r:id="rId138"/>
    <p:sldId id="402" r:id="rId139"/>
    <p:sldId id="403" r:id="rId140"/>
    <p:sldId id="404" r:id="rId141"/>
    <p:sldId id="405" r:id="rId142"/>
    <p:sldId id="407" r:id="rId143"/>
    <p:sldId id="408" r:id="rId144"/>
    <p:sldId id="406" r:id="rId145"/>
    <p:sldId id="337" r:id="rId146"/>
    <p:sldId id="416" r:id="rId14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38" Type="http://schemas.openxmlformats.org/officeDocument/2006/relationships/slide" Target="slides/slide127.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slide" Target="slides/slide117.xml"/><Relationship Id="rId144" Type="http://schemas.openxmlformats.org/officeDocument/2006/relationships/slide" Target="slides/slide133.xml"/><Relationship Id="rId149" Type="http://schemas.openxmlformats.org/officeDocument/2006/relationships/handoutMaster" Target="handoutMasters/handoutMaster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134" Type="http://schemas.openxmlformats.org/officeDocument/2006/relationships/slide" Target="slides/slide123.xml"/><Relationship Id="rId139" Type="http://schemas.openxmlformats.org/officeDocument/2006/relationships/slide" Target="slides/slide128.xml"/><Relationship Id="rId80" Type="http://schemas.openxmlformats.org/officeDocument/2006/relationships/slide" Target="slides/slide69.xml"/><Relationship Id="rId85" Type="http://schemas.openxmlformats.org/officeDocument/2006/relationships/slide" Target="slides/slide74.xml"/><Relationship Id="rId150" Type="http://schemas.openxmlformats.org/officeDocument/2006/relationships/presProps" Target="presProps.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slide" Target="slides/slide97.xml"/><Relationship Id="rId116" Type="http://schemas.openxmlformats.org/officeDocument/2006/relationships/slide" Target="slides/slide105.xml"/><Relationship Id="rId124" Type="http://schemas.openxmlformats.org/officeDocument/2006/relationships/slide" Target="slides/slide113.xml"/><Relationship Id="rId129" Type="http://schemas.openxmlformats.org/officeDocument/2006/relationships/slide" Target="slides/slide118.xml"/><Relationship Id="rId137" Type="http://schemas.openxmlformats.org/officeDocument/2006/relationships/slide" Target="slides/slide12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slide" Target="slides/slide100.xml"/><Relationship Id="rId132" Type="http://schemas.openxmlformats.org/officeDocument/2006/relationships/slide" Target="slides/slide121.xml"/><Relationship Id="rId140" Type="http://schemas.openxmlformats.org/officeDocument/2006/relationships/slide" Target="slides/slide129.xml"/><Relationship Id="rId145" Type="http://schemas.openxmlformats.org/officeDocument/2006/relationships/slide" Target="slides/slide13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slide" Target="slides/slide103.xml"/><Relationship Id="rId119" Type="http://schemas.openxmlformats.org/officeDocument/2006/relationships/slide" Target="slides/slide108.xml"/><Relationship Id="rId127" Type="http://schemas.openxmlformats.org/officeDocument/2006/relationships/slide" Target="slides/slide11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30" Type="http://schemas.openxmlformats.org/officeDocument/2006/relationships/slide" Target="slides/slide119.xml"/><Relationship Id="rId135" Type="http://schemas.openxmlformats.org/officeDocument/2006/relationships/slide" Target="slides/slide124.xml"/><Relationship Id="rId143" Type="http://schemas.openxmlformats.org/officeDocument/2006/relationships/slide" Target="slides/slide132.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141" Type="http://schemas.openxmlformats.org/officeDocument/2006/relationships/slide" Target="slides/slide130.xml"/><Relationship Id="rId146" Type="http://schemas.openxmlformats.org/officeDocument/2006/relationships/slide" Target="slides/slide135.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slide" Target="slides/slide120.xml"/><Relationship Id="rId136" Type="http://schemas.openxmlformats.org/officeDocument/2006/relationships/slide" Target="slides/slide125.xml"/><Relationship Id="rId61" Type="http://schemas.openxmlformats.org/officeDocument/2006/relationships/slide" Target="slides/slide50.xml"/><Relationship Id="rId82" Type="http://schemas.openxmlformats.org/officeDocument/2006/relationships/slide" Target="slides/slide71.xml"/><Relationship Id="rId152"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slide" Target="slides/slide13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6AD6F561-AF4F-4BDD-81A6-7B83F7624E46}" type="datetimeFigureOut">
              <a:rPr lang="en-US" smtClean="0"/>
              <a:t>5/17/2012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40AF68F-744C-477E-BA8E-2963958C0652}"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12B3330-C43C-447F-BD79-3406C14A22A6}" type="datetimeFigureOut">
              <a:rPr lang="en-US" smtClean="0"/>
              <a:pPr/>
              <a:t>5/17/2012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B05F53F-D8CA-4925-9E37-5DF6CDECFDB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5A13B87-87B0-4941-9C94-45717B35EA08}" type="slidenum">
              <a:rPr lang="en-US"/>
              <a:pPr/>
              <a:t>41</a:t>
            </a:fld>
            <a:endParaRPr lang="en-US"/>
          </a:p>
        </p:txBody>
      </p:sp>
      <p:sp>
        <p:nvSpPr>
          <p:cNvPr id="242690" name="Rectangle 2"/>
          <p:cNvSpPr>
            <a:spLocks noGrp="1" noRot="1" noChangeAspect="1" noChangeArrowheads="1"/>
          </p:cNvSpPr>
          <p:nvPr>
            <p:ph type="sldImg"/>
          </p:nvPr>
        </p:nvSpPr>
        <p:spPr bwMode="auto">
          <a:xfrm>
            <a:off x="1257300" y="720725"/>
            <a:ext cx="4802188" cy="3600450"/>
          </a:xfrm>
          <a:prstGeom prst="rect">
            <a:avLst/>
          </a:prstGeom>
          <a:solidFill>
            <a:srgbClr val="FFFFFF"/>
          </a:solidFill>
          <a:ln>
            <a:solidFill>
              <a:srgbClr val="000000"/>
            </a:solidFill>
            <a:miter lim="800000"/>
            <a:headEnd/>
            <a:tailEnd/>
          </a:ln>
        </p:spPr>
      </p:sp>
      <p:sp>
        <p:nvSpPr>
          <p:cNvPr id="242691" name="Rectangle 3"/>
          <p:cNvSpPr>
            <a:spLocks noGrp="1" noChangeArrowheads="1"/>
          </p:cNvSpPr>
          <p:nvPr>
            <p:ph type="body" idx="1"/>
          </p:nvPr>
        </p:nvSpPr>
        <p:spPr bwMode="auto">
          <a:xfrm>
            <a:off x="975360" y="4560696"/>
            <a:ext cx="5364480" cy="4319958"/>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5FA9D25-9072-47BD-8AF8-7C7227F2DA42}" type="slidenum">
              <a:rPr lang="en-GB" altLang="ja-JP"/>
              <a:pPr/>
              <a:t>115</a:t>
            </a:fld>
            <a:endParaRPr lang="en-GB" altLang="ja-JP"/>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EBBBB0A-1E1E-4260-B9AE-A3E73A9648DA}" type="slidenum">
              <a:rPr lang="en-GB" altLang="ja-JP"/>
              <a:pPr/>
              <a:t>116</a:t>
            </a:fld>
            <a:endParaRPr lang="en-GB" altLang="ja-JP"/>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5FC00BF-9354-4378-AE6F-BDEB95B3D50B}" type="slidenum">
              <a:rPr lang="en-GB" altLang="ja-JP"/>
              <a:pPr/>
              <a:t>117</a:t>
            </a:fld>
            <a:endParaRPr lang="en-GB" altLang="ja-JP"/>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F431167-7757-4EE7-92F8-C817C42E283F}" type="slidenum">
              <a:rPr lang="en-GB" altLang="ja-JP"/>
              <a:pPr/>
              <a:t>118</a:t>
            </a:fld>
            <a:endParaRPr lang="en-GB" altLang="ja-JP"/>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0AC848-1CD3-4B00-9FE8-2F71BC545D94}" type="slidenum">
              <a:rPr lang="en-GB" altLang="ja-JP"/>
              <a:pPr/>
              <a:t>119</a:t>
            </a:fld>
            <a:endParaRPr lang="en-GB" altLang="ja-JP"/>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DE8851E-F70B-4561-8DD1-554F7443F92E}" type="slidenum">
              <a:rPr lang="en-US"/>
              <a:pPr/>
              <a:t>42</a:t>
            </a:fld>
            <a:endParaRPr lang="en-US"/>
          </a:p>
        </p:txBody>
      </p:sp>
      <p:sp>
        <p:nvSpPr>
          <p:cNvPr id="244738" name="Rectangle 2"/>
          <p:cNvSpPr>
            <a:spLocks noGrp="1" noRot="1" noChangeAspect="1" noChangeArrowheads="1"/>
          </p:cNvSpPr>
          <p:nvPr>
            <p:ph type="sldImg"/>
          </p:nvPr>
        </p:nvSpPr>
        <p:spPr bwMode="auto">
          <a:xfrm>
            <a:off x="1257300" y="720725"/>
            <a:ext cx="4802188" cy="3600450"/>
          </a:xfrm>
          <a:prstGeom prst="rect">
            <a:avLst/>
          </a:prstGeom>
          <a:solidFill>
            <a:srgbClr val="FFFFFF"/>
          </a:solidFill>
          <a:ln>
            <a:solidFill>
              <a:srgbClr val="000000"/>
            </a:solidFill>
            <a:miter lim="800000"/>
            <a:headEnd/>
            <a:tailEnd/>
          </a:ln>
        </p:spPr>
      </p:sp>
      <p:sp>
        <p:nvSpPr>
          <p:cNvPr id="244739" name="Rectangle 3"/>
          <p:cNvSpPr>
            <a:spLocks noGrp="1" noChangeArrowheads="1"/>
          </p:cNvSpPr>
          <p:nvPr>
            <p:ph type="body" idx="1"/>
          </p:nvPr>
        </p:nvSpPr>
        <p:spPr bwMode="auto">
          <a:xfrm>
            <a:off x="975360" y="4560696"/>
            <a:ext cx="5364480" cy="4319958"/>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3D4D629-22BF-4704-9039-74D32B90892A}" type="slidenum">
              <a:rPr lang="en-US"/>
              <a:pPr/>
              <a:t>50</a:t>
            </a:fld>
            <a:endParaRPr lang="en-US"/>
          </a:p>
        </p:txBody>
      </p:sp>
      <p:sp>
        <p:nvSpPr>
          <p:cNvPr id="234498" name="Rectangle 1026"/>
          <p:cNvSpPr>
            <a:spLocks noGrp="1" noRot="1" noChangeAspect="1" noChangeArrowheads="1"/>
          </p:cNvSpPr>
          <p:nvPr>
            <p:ph type="sldImg"/>
          </p:nvPr>
        </p:nvSpPr>
        <p:spPr bwMode="auto">
          <a:xfrm>
            <a:off x="1257300" y="720725"/>
            <a:ext cx="4802188" cy="3600450"/>
          </a:xfrm>
          <a:prstGeom prst="rect">
            <a:avLst/>
          </a:prstGeom>
          <a:solidFill>
            <a:srgbClr val="FFFFFF"/>
          </a:solidFill>
          <a:ln>
            <a:solidFill>
              <a:srgbClr val="000000"/>
            </a:solidFill>
            <a:miter lim="800000"/>
            <a:headEnd/>
            <a:tailEnd/>
          </a:ln>
        </p:spPr>
      </p:sp>
      <p:sp>
        <p:nvSpPr>
          <p:cNvPr id="234499" name="Rectangle 1027"/>
          <p:cNvSpPr>
            <a:spLocks noGrp="1" noChangeArrowheads="1"/>
          </p:cNvSpPr>
          <p:nvPr>
            <p:ph type="body" idx="1"/>
          </p:nvPr>
        </p:nvSpPr>
        <p:spPr bwMode="auto">
          <a:xfrm>
            <a:off x="975360" y="4560696"/>
            <a:ext cx="5364480" cy="4319958"/>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7AFF04CA-A556-44BB-B02C-FE0EBAFB1496}" type="slidenum">
              <a:rPr lang="en-US"/>
              <a:pPr/>
              <a:t>71</a:t>
            </a:fld>
            <a:endParaRPr lang="en-US"/>
          </a:p>
        </p:txBody>
      </p:sp>
      <p:sp>
        <p:nvSpPr>
          <p:cNvPr id="52226"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xfrm>
            <a:off x="973668" y="4560570"/>
            <a:ext cx="5367867" cy="4320540"/>
          </a:xfrm>
          <a:prstGeom prst="rect">
            <a:avLst/>
          </a:prstGeom>
          <a:solidFill>
            <a:srgbClr val="FFFFFF"/>
          </a:solidFill>
          <a:ln>
            <a:solidFill>
              <a:srgbClr val="000000"/>
            </a:solidFill>
            <a:miter lim="800000"/>
            <a:headEnd/>
            <a:tailEnd/>
          </a:ln>
        </p:spPr>
        <p:txBody>
          <a:bodyPr lIns="96554" tIns="48278" rIns="96554" bIns="48278"/>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5D3B1DE2-8A31-46FC-98A8-D29CA27D2C03}" type="slidenum">
              <a:rPr lang="en-US"/>
              <a:pPr/>
              <a:t>72</a:t>
            </a:fld>
            <a:endParaRPr lang="en-US"/>
          </a:p>
        </p:txBody>
      </p:sp>
      <p:sp>
        <p:nvSpPr>
          <p:cNvPr id="5427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r>
              <a:rPr lang="en-US" sz="1500" dirty="0"/>
              <a:t>This graph shows the impact of the rapid technology evolution… (click)</a:t>
            </a:r>
          </a:p>
          <a:p>
            <a:r>
              <a:rPr lang="en-US" sz="1500" dirty="0"/>
              <a:t>The significant saving in silicon cost helps closing the gap in unit cost between ASICs and FPGAs, moving the crossover towards higher volume (click)</a:t>
            </a:r>
          </a:p>
          <a:p>
            <a:r>
              <a:rPr lang="en-US" sz="1500" dirty="0"/>
              <a:t>In addition, the starting cost for each generation of silicon technology skyrockets, which further moves out the crossover.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bwMode="auto">
          <a:xfrm>
            <a:off x="1443038" y="922338"/>
            <a:ext cx="4429125" cy="3322637"/>
          </a:xfrm>
          <a:solidFill>
            <a:srgbClr val="FFFFFF"/>
          </a:solidFill>
          <a:ln>
            <a:solidFill>
              <a:srgbClr val="000000"/>
            </a:solidFill>
            <a:miter lim="800000"/>
            <a:headEnd/>
            <a:tailEnd/>
          </a:ln>
        </p:spPr>
      </p:sp>
      <p:sp>
        <p:nvSpPr>
          <p:cNvPr id="28675" name="Rectangle 2"/>
          <p:cNvSpPr>
            <a:spLocks noGrp="1" noChangeArrowheads="1"/>
          </p:cNvSpPr>
          <p:nvPr>
            <p:ph type="body" idx="1"/>
          </p:nvPr>
        </p:nvSpPr>
        <p:spPr bwMode="auto">
          <a:xfrm>
            <a:off x="1132841" y="4567238"/>
            <a:ext cx="5056293" cy="3690461"/>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bwMode="auto">
          <a:xfrm>
            <a:off x="1443038" y="922338"/>
            <a:ext cx="4429125" cy="3322637"/>
          </a:xfrm>
          <a:solidFill>
            <a:srgbClr val="FFFFFF"/>
          </a:solidFill>
          <a:ln>
            <a:solidFill>
              <a:srgbClr val="000000"/>
            </a:solidFill>
            <a:miter lim="800000"/>
            <a:headEnd/>
            <a:tailEnd/>
          </a:ln>
        </p:spPr>
      </p:sp>
      <p:sp>
        <p:nvSpPr>
          <p:cNvPr id="29699" name="Rectangle 2"/>
          <p:cNvSpPr>
            <a:spLocks noGrp="1" noChangeArrowheads="1"/>
          </p:cNvSpPr>
          <p:nvPr>
            <p:ph type="body" idx="1"/>
          </p:nvPr>
        </p:nvSpPr>
        <p:spPr bwMode="auto">
          <a:xfrm>
            <a:off x="1132841" y="4567238"/>
            <a:ext cx="5056293" cy="3690461"/>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Store User Input in memory</a:t>
            </a:r>
          </a:p>
          <a:p>
            <a:pPr>
              <a:spcBef>
                <a:spcPct val="0"/>
              </a:spcBef>
            </a:pPr>
            <a:r>
              <a:rPr lang="en-US" smtClean="0"/>
              <a:t>Sample Analog Input </a:t>
            </a:r>
          </a:p>
          <a:p>
            <a:pPr lvl="1">
              <a:spcBef>
                <a:spcPct val="0"/>
              </a:spcBef>
            </a:pPr>
            <a:r>
              <a:rPr lang="en-US" smtClean="0"/>
              <a:t>Nyquist: 100 Hz but faster</a:t>
            </a:r>
          </a:p>
          <a:p>
            <a:pPr>
              <a:spcBef>
                <a:spcPct val="0"/>
              </a:spcBef>
            </a:pPr>
            <a:r>
              <a:rPr lang="en-US" smtClean="0"/>
              <a:t>Convert A2D</a:t>
            </a:r>
          </a:p>
          <a:p>
            <a:pPr>
              <a:spcBef>
                <a:spcPct val="0"/>
              </a:spcBef>
            </a:pPr>
            <a:r>
              <a:rPr lang="en-US" smtClean="0"/>
              <a:t>Store Digital Input (DI) in memory</a:t>
            </a:r>
          </a:p>
          <a:p>
            <a:pPr lvl="1">
              <a:spcBef>
                <a:spcPct val="0"/>
              </a:spcBef>
            </a:pPr>
            <a:r>
              <a:rPr lang="en-US" smtClean="0"/>
              <a:t>Memory size – 5 seconds at 500 Hz sampling rate with sample size 32 bits -&gt; approx 80kb</a:t>
            </a:r>
          </a:p>
          <a:p>
            <a:pPr>
              <a:spcBef>
                <a:spcPct val="0"/>
              </a:spcBef>
            </a:pPr>
            <a:r>
              <a:rPr lang="en-US" smtClean="0"/>
              <a:t>Pull DI from memory </a:t>
            </a:r>
          </a:p>
          <a:p>
            <a:pPr>
              <a:spcBef>
                <a:spcPct val="0"/>
              </a:spcBef>
            </a:pPr>
            <a:r>
              <a:rPr lang="en-US" smtClean="0"/>
              <a:t>Send DI to PC</a:t>
            </a:r>
          </a:p>
          <a:p>
            <a:pPr>
              <a:spcBef>
                <a:spcPct val="0"/>
              </a:spcBef>
            </a:pPr>
            <a:r>
              <a:rPr lang="en-US" smtClean="0"/>
              <a:t>Receive Dominant Frequency (DF) from PC</a:t>
            </a:r>
          </a:p>
          <a:p>
            <a:pPr>
              <a:spcBef>
                <a:spcPct val="0"/>
              </a:spcBef>
            </a:pPr>
            <a:r>
              <a:rPr lang="en-US" smtClean="0"/>
              <a:t>Store DF in memory</a:t>
            </a:r>
          </a:p>
          <a:p>
            <a:pPr>
              <a:spcBef>
                <a:spcPct val="0"/>
              </a:spcBef>
            </a:pPr>
            <a:r>
              <a:rPr lang="en-US" smtClean="0"/>
              <a:t>Compare User Input to DF</a:t>
            </a:r>
          </a:p>
          <a:p>
            <a:pPr>
              <a:spcBef>
                <a:spcPct val="0"/>
              </a:spcBef>
            </a:pPr>
            <a:r>
              <a:rPr lang="en-US" smtClean="0"/>
              <a:t>Acquire memory address for Audio and Visual effects</a:t>
            </a:r>
          </a:p>
          <a:p>
            <a:pPr>
              <a:spcBef>
                <a:spcPct val="0"/>
              </a:spcBef>
            </a:pPr>
            <a:r>
              <a:rPr lang="en-US" smtClean="0"/>
              <a:t>Output Audio address to Audio controller</a:t>
            </a:r>
          </a:p>
          <a:p>
            <a:pPr>
              <a:spcBef>
                <a:spcPct val="0"/>
              </a:spcBef>
            </a:pPr>
            <a:r>
              <a:rPr lang="en-US" smtClean="0"/>
              <a:t>Output Video address to Video controller</a:t>
            </a:r>
          </a:p>
          <a:p>
            <a:pPr>
              <a:spcBef>
                <a:spcPct val="0"/>
              </a:spcBef>
            </a:pPr>
            <a:r>
              <a:rPr lang="en-US" smtClean="0"/>
              <a:t>Restart process &amp; WAIT time</a:t>
            </a:r>
          </a:p>
          <a:p>
            <a:pPr lvl="1">
              <a:spcBef>
                <a:spcPct val="0"/>
              </a:spcBef>
            </a:pPr>
            <a:r>
              <a:rPr lang="en-US" smtClean="0"/>
              <a:t>It takes minutes to affect brainwave change so will rerun every minute</a:t>
            </a:r>
          </a:p>
          <a:p>
            <a:pPr>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F38DC9E5-B0AB-453E-B5BD-EC2442AC0AF1}" type="slidenum">
              <a:rPr lang="en-US"/>
              <a:pPr/>
              <a:t>108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59BC07B-172E-4B1E-AC2C-CCF408D32438}" type="slidenum">
              <a:rPr lang="en-GB" altLang="ja-JP"/>
              <a:pPr/>
              <a:t>114</a:t>
            </a:fld>
            <a:endParaRPr lang="en-GB" altLang="ja-JP"/>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C0E6EB-0351-4B4C-9FE2-54F10B996293}"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defRPr/>
            </a:pPr>
            <a:endParaRPr lang="en-US"/>
          </a:p>
        </p:txBody>
      </p:sp>
      <p:pic>
        <p:nvPicPr>
          <p:cNvPr id="5" name="Picture 3" descr="A:\minispir.GIF"/>
          <p:cNvPicPr>
            <a:picLocks noChangeAspect="1" noChangeArrowheads="1"/>
          </p:cNvPicPr>
          <p:nvPr/>
        </p:nvPicPr>
        <p:blipFill>
          <a:blip r:embed="rId3" cstate="print"/>
          <a:srcRect/>
          <a:stretch>
            <a:fillRect/>
          </a:stretch>
        </p:blipFill>
        <p:spPr bwMode="ltGray">
          <a:xfrm>
            <a:off x="0" y="50800"/>
            <a:ext cx="1181100" cy="4286250"/>
          </a:xfrm>
          <a:prstGeom prst="rect">
            <a:avLst/>
          </a:prstGeom>
          <a:noFill/>
          <a:ln w="9525">
            <a:noFill/>
            <a:miter lim="800000"/>
            <a:headEnd/>
            <a:tailEnd/>
          </a:ln>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defRPr/>
            </a:pPr>
            <a:endParaRPr lang="en-US"/>
          </a:p>
        </p:txBody>
      </p:sp>
      <p:pic>
        <p:nvPicPr>
          <p:cNvPr id="7" name="Picture 5" descr="A:\minispir.GIF"/>
          <p:cNvPicPr>
            <a:picLocks noChangeAspect="1" noChangeArrowheads="1"/>
          </p:cNvPicPr>
          <p:nvPr/>
        </p:nvPicPr>
        <p:blipFill>
          <a:blip r:embed="rId3" cstate="print"/>
          <a:srcRect t="39999"/>
          <a:stretch>
            <a:fillRect/>
          </a:stretch>
        </p:blipFill>
        <p:spPr bwMode="ltGray">
          <a:xfrm>
            <a:off x="0" y="4222750"/>
            <a:ext cx="1181100" cy="2571750"/>
          </a:xfrm>
          <a:prstGeom prst="rect">
            <a:avLst/>
          </a:prstGeom>
          <a:noFill/>
          <a:ln w="9525">
            <a:noFill/>
            <a:miter lim="800000"/>
            <a:headEnd/>
            <a:tailEnd/>
          </a:ln>
        </p:spPr>
      </p:pic>
      <p:sp>
        <p:nvSpPr>
          <p:cNvPr id="8198" name="Rectangle 6"/>
          <p:cNvSpPr>
            <a:spLocks noGrp="1" noChangeArrowheads="1"/>
          </p:cNvSpPr>
          <p:nvPr>
            <p:ph type="ctrTitle"/>
          </p:nvPr>
        </p:nvSpPr>
        <p:spPr>
          <a:xfrm>
            <a:off x="914400" y="2057400"/>
            <a:ext cx="7721600" cy="1143000"/>
          </a:xfrm>
        </p:spPr>
        <p:txBody>
          <a:bodyPr/>
          <a:lstStyle>
            <a:lvl1pPr>
              <a:defRPr/>
            </a:lvl1pPr>
          </a:lstStyle>
          <a:p>
            <a:r>
              <a:rPr lang="en-US" smtClean="0"/>
              <a:t>Click to edit Master title style</a:t>
            </a:r>
            <a:endParaRPr lang="ru-RU"/>
          </a:p>
        </p:txBody>
      </p:sp>
      <p:sp>
        <p:nvSpPr>
          <p:cNvPr id="819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smtClean="0"/>
              <a:t>Click to edit Master subtitle style</a:t>
            </a:r>
            <a:endParaRPr lang="ru-RU"/>
          </a:p>
        </p:txBody>
      </p:sp>
      <p:sp>
        <p:nvSpPr>
          <p:cNvPr id="8" name="Rectangle 8"/>
          <p:cNvSpPr>
            <a:spLocks noGrp="1" noChangeArrowheads="1"/>
          </p:cNvSpPr>
          <p:nvPr>
            <p:ph type="dt" sz="half" idx="10"/>
          </p:nvPr>
        </p:nvSpPr>
        <p:spPr>
          <a:xfrm>
            <a:off x="1117600" y="6115050"/>
            <a:ext cx="1930400" cy="514350"/>
          </a:xfrm>
        </p:spPr>
        <p:txBody>
          <a:bodyPr/>
          <a:lstStyle>
            <a:lvl1pPr>
              <a:defRPr smtClean="0">
                <a:solidFill>
                  <a:srgbClr val="CC9864"/>
                </a:solidFill>
              </a:defRPr>
            </a:lvl1pPr>
          </a:lstStyle>
          <a:p>
            <a:fld id="{501BA723-AB7C-41F3-B04F-349A469A83BF}" type="datetimeFigureOut">
              <a:rPr lang="en-US" smtClean="0"/>
              <a:pPr/>
              <a:t>5/17/2012</a:t>
            </a:fld>
            <a:endParaRPr lang="en-US"/>
          </a:p>
        </p:txBody>
      </p:sp>
      <p:sp>
        <p:nvSpPr>
          <p:cNvPr id="9" name="Rectangle 9"/>
          <p:cNvSpPr>
            <a:spLocks noGrp="1" noChangeArrowheads="1"/>
          </p:cNvSpPr>
          <p:nvPr>
            <p:ph type="ftr" sz="quarter" idx="11"/>
          </p:nvPr>
        </p:nvSpPr>
        <p:spPr>
          <a:xfrm>
            <a:off x="3556000" y="6115050"/>
            <a:ext cx="2844800" cy="514350"/>
          </a:xfrm>
        </p:spPr>
        <p:txBody>
          <a:bodyPr/>
          <a:lstStyle>
            <a:lvl1pPr>
              <a:defRPr smtClean="0">
                <a:solidFill>
                  <a:srgbClr val="CC9864"/>
                </a:solidFill>
              </a:defRPr>
            </a:lvl1pPr>
          </a:lstStyle>
          <a:p>
            <a:endParaRPr lang="en-US"/>
          </a:p>
        </p:txBody>
      </p:sp>
      <p:sp>
        <p:nvSpPr>
          <p:cNvPr id="10" name="Rectangle 10"/>
          <p:cNvSpPr>
            <a:spLocks noGrp="1" noChangeArrowheads="1"/>
          </p:cNvSpPr>
          <p:nvPr>
            <p:ph type="sldNum" sz="quarter" idx="12"/>
          </p:nvPr>
        </p:nvSpPr>
        <p:spPr>
          <a:xfrm>
            <a:off x="7010400" y="6115050"/>
            <a:ext cx="1828800" cy="514350"/>
          </a:xfrm>
        </p:spPr>
        <p:txBody>
          <a:bodyPr/>
          <a:lstStyle>
            <a:lvl1pPr>
              <a:defRPr smtClean="0">
                <a:solidFill>
                  <a:srgbClr val="CC9864"/>
                </a:solidFill>
              </a:defRPr>
            </a:lvl1pPr>
          </a:lstStyle>
          <a:p>
            <a:fld id="{D9C0E6EB-0351-4B4C-9FE2-54F10B996293}" type="slidenum">
              <a:rPr lang="en-US" smtClean="0"/>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5" name="Rectangle 34"/>
          <p:cNvSpPr>
            <a:spLocks noGrp="1" noChangeArrowheads="1"/>
          </p:cNvSpPr>
          <p:nvPr>
            <p:ph type="ftr" sz="quarter" idx="11"/>
          </p:nvPr>
        </p:nvSpPr>
        <p:spPr>
          <a:ln/>
        </p:spPr>
        <p:txBody>
          <a:bodyPr/>
          <a:lstStyle>
            <a:lvl1pPr>
              <a:defRPr/>
            </a:lvl1pPr>
          </a:lstStyle>
          <a:p>
            <a:endParaRPr lang="en-US"/>
          </a:p>
        </p:txBody>
      </p:sp>
      <p:sp>
        <p:nvSpPr>
          <p:cNvPr id="6"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5" name="Rectangle 34"/>
          <p:cNvSpPr>
            <a:spLocks noGrp="1" noChangeArrowheads="1"/>
          </p:cNvSpPr>
          <p:nvPr>
            <p:ph type="ftr" sz="quarter" idx="11"/>
          </p:nvPr>
        </p:nvSpPr>
        <p:spPr>
          <a:ln/>
        </p:spPr>
        <p:txBody>
          <a:bodyPr/>
          <a:lstStyle>
            <a:lvl1pPr>
              <a:defRPr/>
            </a:lvl1pPr>
          </a:lstStyle>
          <a:p>
            <a:endParaRPr lang="en-US"/>
          </a:p>
        </p:txBody>
      </p:sp>
      <p:sp>
        <p:nvSpPr>
          <p:cNvPr id="6"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6" name="Rectangle 34"/>
          <p:cNvSpPr>
            <a:spLocks noGrp="1" noChangeArrowheads="1"/>
          </p:cNvSpPr>
          <p:nvPr>
            <p:ph type="ftr" sz="quarter" idx="11"/>
          </p:nvPr>
        </p:nvSpPr>
        <p:spPr>
          <a:ln/>
        </p:spPr>
        <p:txBody>
          <a:bodyPr/>
          <a:lstStyle>
            <a:lvl1pPr>
              <a:defRPr/>
            </a:lvl1pPr>
          </a:lstStyle>
          <a:p>
            <a:endParaRPr lang="en-US"/>
          </a:p>
        </p:txBody>
      </p:sp>
      <p:sp>
        <p:nvSpPr>
          <p:cNvPr id="7"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8" name="Rectangle 34"/>
          <p:cNvSpPr>
            <a:spLocks noGrp="1" noChangeArrowheads="1"/>
          </p:cNvSpPr>
          <p:nvPr>
            <p:ph type="ftr" sz="quarter" idx="11"/>
          </p:nvPr>
        </p:nvSpPr>
        <p:spPr>
          <a:ln/>
        </p:spPr>
        <p:txBody>
          <a:bodyPr/>
          <a:lstStyle>
            <a:lvl1pPr>
              <a:defRPr/>
            </a:lvl1pPr>
          </a:lstStyle>
          <a:p>
            <a:endParaRPr lang="en-US"/>
          </a:p>
        </p:txBody>
      </p:sp>
      <p:sp>
        <p:nvSpPr>
          <p:cNvPr id="9"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4" name="Rectangle 34"/>
          <p:cNvSpPr>
            <a:spLocks noGrp="1" noChangeArrowheads="1"/>
          </p:cNvSpPr>
          <p:nvPr>
            <p:ph type="ftr" sz="quarter" idx="11"/>
          </p:nvPr>
        </p:nvSpPr>
        <p:spPr>
          <a:ln/>
        </p:spPr>
        <p:txBody>
          <a:bodyPr/>
          <a:lstStyle>
            <a:lvl1pPr>
              <a:defRPr/>
            </a:lvl1pPr>
          </a:lstStyle>
          <a:p>
            <a:endParaRPr lang="en-US"/>
          </a:p>
        </p:txBody>
      </p:sp>
      <p:sp>
        <p:nvSpPr>
          <p:cNvPr id="5"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3" name="Rectangle 34"/>
          <p:cNvSpPr>
            <a:spLocks noGrp="1" noChangeArrowheads="1"/>
          </p:cNvSpPr>
          <p:nvPr>
            <p:ph type="ftr" sz="quarter" idx="11"/>
          </p:nvPr>
        </p:nvSpPr>
        <p:spPr>
          <a:ln/>
        </p:spPr>
        <p:txBody>
          <a:bodyPr/>
          <a:lstStyle>
            <a:lvl1pPr>
              <a:defRPr/>
            </a:lvl1pPr>
          </a:lstStyle>
          <a:p>
            <a:endParaRPr lang="en-US"/>
          </a:p>
        </p:txBody>
      </p:sp>
      <p:sp>
        <p:nvSpPr>
          <p:cNvPr id="4"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6" name="Rectangle 34"/>
          <p:cNvSpPr>
            <a:spLocks noGrp="1" noChangeArrowheads="1"/>
          </p:cNvSpPr>
          <p:nvPr>
            <p:ph type="ftr" sz="quarter" idx="11"/>
          </p:nvPr>
        </p:nvSpPr>
        <p:spPr>
          <a:ln/>
        </p:spPr>
        <p:txBody>
          <a:bodyPr/>
          <a:lstStyle>
            <a:lvl1pPr>
              <a:defRPr/>
            </a:lvl1pPr>
          </a:lstStyle>
          <a:p>
            <a:endParaRPr lang="en-US"/>
          </a:p>
        </p:txBody>
      </p:sp>
      <p:sp>
        <p:nvSpPr>
          <p:cNvPr id="7"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6" name="Rectangle 34"/>
          <p:cNvSpPr>
            <a:spLocks noGrp="1" noChangeArrowheads="1"/>
          </p:cNvSpPr>
          <p:nvPr>
            <p:ph type="ftr" sz="quarter" idx="11"/>
          </p:nvPr>
        </p:nvSpPr>
        <p:spPr>
          <a:ln/>
        </p:spPr>
        <p:txBody>
          <a:bodyPr/>
          <a:lstStyle>
            <a:lvl1pPr>
              <a:defRPr/>
            </a:lvl1pPr>
          </a:lstStyle>
          <a:p>
            <a:endParaRPr lang="en-US"/>
          </a:p>
        </p:txBody>
      </p:sp>
      <p:sp>
        <p:nvSpPr>
          <p:cNvPr id="7"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5" name="Rectangle 34"/>
          <p:cNvSpPr>
            <a:spLocks noGrp="1" noChangeArrowheads="1"/>
          </p:cNvSpPr>
          <p:nvPr>
            <p:ph type="ftr" sz="quarter" idx="11"/>
          </p:nvPr>
        </p:nvSpPr>
        <p:spPr>
          <a:ln/>
        </p:spPr>
        <p:txBody>
          <a:bodyPr/>
          <a:lstStyle>
            <a:lvl1pPr>
              <a:defRPr/>
            </a:lvl1pPr>
          </a:lstStyle>
          <a:p>
            <a:endParaRPr lang="en-US"/>
          </a:p>
        </p:txBody>
      </p:sp>
      <p:sp>
        <p:nvSpPr>
          <p:cNvPr id="6"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40005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0005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5" name="Rectangle 34"/>
          <p:cNvSpPr>
            <a:spLocks noGrp="1" noChangeArrowheads="1"/>
          </p:cNvSpPr>
          <p:nvPr>
            <p:ph type="ftr" sz="quarter" idx="11"/>
          </p:nvPr>
        </p:nvSpPr>
        <p:spPr>
          <a:ln/>
        </p:spPr>
        <p:txBody>
          <a:bodyPr/>
          <a:lstStyle>
            <a:lvl1pPr>
              <a:defRPr/>
            </a:lvl1pPr>
          </a:lstStyle>
          <a:p>
            <a:endParaRPr lang="en-US"/>
          </a:p>
        </p:txBody>
      </p:sp>
      <p:sp>
        <p:nvSpPr>
          <p:cNvPr id="6"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40005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77165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029200" y="17716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6" name="Rectangle 34"/>
          <p:cNvSpPr>
            <a:spLocks noGrp="1" noChangeArrowheads="1"/>
          </p:cNvSpPr>
          <p:nvPr>
            <p:ph type="ftr" sz="quarter" idx="11"/>
          </p:nvPr>
        </p:nvSpPr>
        <p:spPr>
          <a:ln/>
        </p:spPr>
        <p:txBody>
          <a:bodyPr/>
          <a:lstStyle>
            <a:lvl1pPr>
              <a:defRPr/>
            </a:lvl1pPr>
          </a:lstStyle>
          <a:p>
            <a:endParaRPr lang="en-US"/>
          </a:p>
        </p:txBody>
      </p:sp>
      <p:sp>
        <p:nvSpPr>
          <p:cNvPr id="7"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01BA723-AB7C-41F3-B04F-349A469A83BF}" type="datetimeFigureOut">
              <a:rPr lang="en-US" smtClean="0"/>
              <a:pPr/>
              <a:t>5/17/2012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9C0E6EB-0351-4B4C-9FE2-54F10B996293}" type="slidenum">
              <a:rPr lang="en-US" smtClean="0"/>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01BA723-AB7C-41F3-B04F-349A469A83BF}" type="datetimeFigureOut">
              <a:rPr lang="en-US" smtClean="0"/>
              <a:pPr/>
              <a:t>5/17/2012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9C0E6EB-0351-4B4C-9FE2-54F10B996293}"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01BA723-AB7C-41F3-B04F-349A469A83BF}" type="datetimeFigureOut">
              <a:rPr lang="en-US" smtClean="0"/>
              <a:pPr/>
              <a:t>5/17/2012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9C0E6EB-0351-4B4C-9FE2-54F10B99629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01BA723-AB7C-41F3-B04F-349A469A83BF}" type="datetimeFigureOut">
              <a:rPr lang="en-US" smtClean="0"/>
              <a:pPr/>
              <a:t>5/17/2012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696200" cy="4419600"/>
          </a:xfrm>
        </p:spPr>
        <p:txBody>
          <a:bodyPr/>
          <a:lstStyle/>
          <a:p>
            <a:r>
              <a:rPr lang="en-US" smtClean="0"/>
              <a:t>Click icon to add SmartArt graphic</a:t>
            </a:r>
            <a:endParaRPr lang="en-US"/>
          </a:p>
        </p:txBody>
      </p:sp>
      <p:sp>
        <p:nvSpPr>
          <p:cNvPr id="4" name="Date Placeholder 3"/>
          <p:cNvSpPr>
            <a:spLocks noGrp="1"/>
          </p:cNvSpPr>
          <p:nvPr>
            <p:ph type="dt" sz="half" idx="10"/>
          </p:nvPr>
        </p:nvSpPr>
        <p:spPr>
          <a:xfrm>
            <a:off x="685800" y="6629400"/>
            <a:ext cx="1905000" cy="228600"/>
          </a:xfrm>
        </p:spPr>
        <p:txBody>
          <a:bodyPr/>
          <a:lstStyle>
            <a:lvl1pPr>
              <a:defRPr/>
            </a:lvl1p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a:xfrm>
            <a:off x="6858000" y="6629400"/>
            <a:ext cx="2286000" cy="228600"/>
          </a:xfrm>
        </p:spPr>
        <p:txBody>
          <a:bodyPr/>
          <a:lstStyle>
            <a:lvl1pPr>
              <a:defRPr/>
            </a:lvl1pPr>
          </a:lstStyle>
          <a:p>
            <a:endParaRPr lang="en-US"/>
          </a:p>
        </p:txBody>
      </p:sp>
      <p:sp>
        <p:nvSpPr>
          <p:cNvPr id="6" name="Slide Number Placeholder 5"/>
          <p:cNvSpPr>
            <a:spLocks noGrp="1"/>
          </p:cNvSpPr>
          <p:nvPr>
            <p:ph type="sldNum" sz="quarter" idx="12"/>
          </p:nvPr>
        </p:nvSpPr>
        <p:spPr>
          <a:xfrm>
            <a:off x="3657600" y="6400800"/>
            <a:ext cx="1905000" cy="457200"/>
          </a:xfrm>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9C0E6EB-0351-4B4C-9FE2-54F10B99629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01BA723-AB7C-41F3-B04F-349A469A83BF}" type="datetimeFigureOut">
              <a:rPr lang="en-US" smtClean="0"/>
              <a:pPr/>
              <a:t>5/17/2012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1BA723-AB7C-41F3-B04F-349A469A83BF}" type="datetimeFigureOut">
              <a:rPr lang="en-US" smtClean="0"/>
              <a:pPr/>
              <a:t>5/17/2012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01BA723-AB7C-41F3-B04F-349A469A83BF}" type="datetimeFigureOut">
              <a:rPr lang="en-US" smtClean="0"/>
              <a:pPr/>
              <a:t>5/17/2012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9C0E6EB-0351-4B4C-9FE2-54F10B99629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01BA723-AB7C-41F3-B04F-349A469A83BF}" type="datetimeFigureOut">
              <a:rPr lang="en-US" smtClean="0"/>
              <a:pPr/>
              <a:t>5/17/2012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9C0E6EB-0351-4B4C-9FE2-54F10B99629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9C0E6EB-0351-4B4C-9FE2-54F10B9962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0E6EB-0351-4B4C-9FE2-54F10B99629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01BA723-AB7C-41F3-B04F-349A469A83BF}" type="datetimeFigureOut">
              <a:rPr lang="en-US" smtClean="0"/>
              <a:pPr/>
              <a:t>5/17/2012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0E6EB-0351-4B4C-9FE2-54F10B99629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01BA723-AB7C-41F3-B04F-349A469A83BF}" type="datetimeFigureOut">
              <a:rPr lang="en-US" smtClean="0"/>
              <a:pPr/>
              <a:t>5/17/2012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BA723-AB7C-41F3-B04F-349A469A83BF}" type="datetimeFigureOut">
              <a:rPr lang="en-US" smtClean="0"/>
              <a:pPr/>
              <a:t>5/17/2012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0E6EB-0351-4B4C-9FE2-54F10B99629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9C0E6EB-0351-4B4C-9FE2-54F10B99629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40005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771650"/>
            <a:ext cx="3810000" cy="4114800"/>
          </a:xfrm>
        </p:spPr>
        <p:txBody>
          <a:bodyPr/>
          <a:lstStyle/>
          <a:p>
            <a:pPr lvl="0"/>
            <a:endParaRPr lang="en-US" noProof="0" smtClean="0"/>
          </a:p>
        </p:txBody>
      </p:sp>
      <p:sp>
        <p:nvSpPr>
          <p:cNvPr id="4" name="Text Placeholder 3"/>
          <p:cNvSpPr>
            <a:spLocks noGrp="1"/>
          </p:cNvSpPr>
          <p:nvPr>
            <p:ph type="body" sz="half" idx="2"/>
          </p:nvPr>
        </p:nvSpPr>
        <p:spPr>
          <a:xfrm>
            <a:off x="5029200" y="17716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3"/>
          <p:cNvSpPr>
            <a:spLocks noGrp="1" noChangeArrowheads="1"/>
          </p:cNvSpPr>
          <p:nvPr>
            <p:ph type="dt" sz="half" idx="10"/>
          </p:nvPr>
        </p:nvSpPr>
        <p:spPr>
          <a:ln/>
        </p:spPr>
        <p:txBody>
          <a:bodyPr/>
          <a:lstStyle>
            <a:lvl1pPr>
              <a:defRPr/>
            </a:lvl1pPr>
          </a:lstStyle>
          <a:p>
            <a:pPr>
              <a:defRPr/>
            </a:pPr>
            <a:endParaRPr lang="ru-RU"/>
          </a:p>
        </p:txBody>
      </p:sp>
      <p:sp>
        <p:nvSpPr>
          <p:cNvPr id="6" name="Rectangle 34"/>
          <p:cNvSpPr>
            <a:spLocks noGrp="1" noChangeArrowheads="1"/>
          </p:cNvSpPr>
          <p:nvPr>
            <p:ph type="ftr" sz="quarter" idx="11"/>
          </p:nvPr>
        </p:nvSpPr>
        <p:spPr>
          <a:ln/>
        </p:spPr>
        <p:txBody>
          <a:bodyPr/>
          <a:lstStyle>
            <a:lvl1pPr>
              <a:defRPr/>
            </a:lvl1pPr>
          </a:lstStyle>
          <a:p>
            <a:pPr>
              <a:defRPr/>
            </a:pPr>
            <a:endParaRPr lang="ru-RU"/>
          </a:p>
        </p:txBody>
      </p:sp>
      <p:sp>
        <p:nvSpPr>
          <p:cNvPr id="7" name="Rectangle 35"/>
          <p:cNvSpPr>
            <a:spLocks noGrp="1" noChangeArrowheads="1"/>
          </p:cNvSpPr>
          <p:nvPr>
            <p:ph type="sldNum" sz="quarter" idx="12"/>
          </p:nvPr>
        </p:nvSpPr>
        <p:spPr>
          <a:ln/>
        </p:spPr>
        <p:txBody>
          <a:bodyPr/>
          <a:lstStyle>
            <a:lvl1pPr>
              <a:defRPr/>
            </a:lvl1pPr>
          </a:lstStyle>
          <a:p>
            <a:pPr>
              <a:defRPr/>
            </a:pPr>
            <a:fld id="{BD25511D-E86D-4900-9516-8E6141F24BB4}"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6130" name="Rectangle 1026"/>
          <p:cNvSpPr>
            <a:spLocks noGrp="1" noChangeArrowheads="1"/>
          </p:cNvSpPr>
          <p:nvPr>
            <p:ph type="dt" sz="half" idx="2"/>
          </p:nvPr>
        </p:nvSpPr>
        <p:spPr/>
        <p:txBody>
          <a:bodyPr/>
          <a:lstStyle>
            <a:lvl1pPr>
              <a:defRPr/>
            </a:lvl1pPr>
          </a:lstStyle>
          <a:p>
            <a:fld id="{501BA723-AB7C-41F3-B04F-349A469A83BF}" type="datetimeFigureOut">
              <a:rPr lang="en-US" smtClean="0"/>
              <a:pPr/>
              <a:t>5/17/2012</a:t>
            </a:fld>
            <a:endParaRPr lang="en-US"/>
          </a:p>
        </p:txBody>
      </p:sp>
      <p:sp>
        <p:nvSpPr>
          <p:cNvPr id="176131" name="Rectangle 1027"/>
          <p:cNvSpPr>
            <a:spLocks noGrp="1" noChangeArrowheads="1"/>
          </p:cNvSpPr>
          <p:nvPr>
            <p:ph type="ftr" sz="quarter" idx="3"/>
          </p:nvPr>
        </p:nvSpPr>
        <p:spPr/>
        <p:txBody>
          <a:bodyPr/>
          <a:lstStyle>
            <a:lvl1pPr>
              <a:defRPr/>
            </a:lvl1pPr>
          </a:lstStyle>
          <a:p>
            <a:endParaRPr lang="en-US"/>
          </a:p>
        </p:txBody>
      </p:sp>
      <p:sp>
        <p:nvSpPr>
          <p:cNvPr id="176132" name="Rectangle 1028"/>
          <p:cNvSpPr>
            <a:spLocks noGrp="1" noChangeArrowheads="1"/>
          </p:cNvSpPr>
          <p:nvPr>
            <p:ph type="sldNum" sz="quarter" idx="4"/>
          </p:nvPr>
        </p:nvSpPr>
        <p:spPr/>
        <p:txBody>
          <a:bodyPr/>
          <a:lstStyle>
            <a:lvl1pPr>
              <a:defRPr/>
            </a:lvl1pPr>
          </a:lstStyle>
          <a:p>
            <a:fld id="{D9C0E6EB-0351-4B4C-9FE2-54F10B996293}" type="slidenum">
              <a:rPr lang="en-US" smtClean="0"/>
              <a:pPr/>
              <a:t>‹#›</a:t>
            </a:fld>
            <a:endParaRPr lang="en-US"/>
          </a:p>
        </p:txBody>
      </p:sp>
      <p:sp>
        <p:nvSpPr>
          <p:cNvPr id="176133" name="Rectangle 1029"/>
          <p:cNvSpPr>
            <a:spLocks noGrp="1" noChangeArrowheads="1"/>
          </p:cNvSpPr>
          <p:nvPr>
            <p:ph type="ctrTitle"/>
          </p:nvPr>
        </p:nvSpPr>
        <p:spPr>
          <a:xfrm>
            <a:off x="685800" y="838200"/>
            <a:ext cx="7772400" cy="2362200"/>
          </a:xfrm>
        </p:spPr>
        <p:txBody>
          <a:bodyPr anchor="ctr" anchorCtr="1"/>
          <a:lstStyle>
            <a:lvl1pPr algn="ctr">
              <a:defRPr sz="5400"/>
            </a:lvl1pPr>
          </a:lstStyle>
          <a:p>
            <a:r>
              <a:rPr lang="en-US" smtClean="0"/>
              <a:t>Click to edit Master title style</a:t>
            </a:r>
            <a:endParaRPr lang="en-US"/>
          </a:p>
        </p:txBody>
      </p:sp>
      <p:sp>
        <p:nvSpPr>
          <p:cNvPr id="176134" name="Rectangle 1030"/>
          <p:cNvSpPr>
            <a:spLocks noGrp="1" noChangeArrowheads="1"/>
          </p:cNvSpPr>
          <p:nvPr>
            <p:ph type="subTitle" idx="1"/>
          </p:nvPr>
        </p:nvSpPr>
        <p:spPr>
          <a:xfrm>
            <a:off x="1371600" y="3581400"/>
            <a:ext cx="6400800" cy="2057400"/>
          </a:xfrm>
        </p:spPr>
        <p:txBody>
          <a:bodyPr/>
          <a:lstStyle>
            <a:lvl1pPr marL="0" indent="0" algn="ctr">
              <a:buFont typeface="Monotype Sorts" pitchFamily="2" charset="2"/>
              <a:buNone/>
              <a:defRPr/>
            </a:lvl1pPr>
          </a:lstStyle>
          <a:p>
            <a:r>
              <a:rPr lang="en-US" smtClean="0"/>
              <a:t>Click to edit Master subtitle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919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919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defRPr/>
            </a:pPr>
            <a:endParaRPr lang="en-US"/>
          </a:p>
        </p:txBody>
      </p:sp>
      <p:pic>
        <p:nvPicPr>
          <p:cNvPr id="5" name="Picture 3" descr="A:\minispir.GIF"/>
          <p:cNvPicPr>
            <a:picLocks noChangeAspect="1" noChangeArrowheads="1"/>
          </p:cNvPicPr>
          <p:nvPr/>
        </p:nvPicPr>
        <p:blipFill>
          <a:blip r:embed="rId3" cstate="print"/>
          <a:srcRect/>
          <a:stretch>
            <a:fillRect/>
          </a:stretch>
        </p:blipFill>
        <p:spPr bwMode="ltGray">
          <a:xfrm>
            <a:off x="0" y="50800"/>
            <a:ext cx="1181100" cy="4286250"/>
          </a:xfrm>
          <a:prstGeom prst="rect">
            <a:avLst/>
          </a:prstGeom>
          <a:noFill/>
          <a:ln w="9525">
            <a:noFill/>
            <a:miter lim="800000"/>
            <a:headEnd/>
            <a:tailEnd/>
          </a:ln>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defRPr/>
            </a:pPr>
            <a:endParaRPr lang="en-US"/>
          </a:p>
        </p:txBody>
      </p:sp>
      <p:pic>
        <p:nvPicPr>
          <p:cNvPr id="7" name="Picture 5" descr="A:\minispir.GIF"/>
          <p:cNvPicPr>
            <a:picLocks noChangeAspect="1" noChangeArrowheads="1"/>
          </p:cNvPicPr>
          <p:nvPr/>
        </p:nvPicPr>
        <p:blipFill>
          <a:blip r:embed="rId3" cstate="print"/>
          <a:srcRect t="39999"/>
          <a:stretch>
            <a:fillRect/>
          </a:stretch>
        </p:blipFill>
        <p:spPr bwMode="ltGray">
          <a:xfrm>
            <a:off x="0" y="4222750"/>
            <a:ext cx="1181100" cy="2571750"/>
          </a:xfrm>
          <a:prstGeom prst="rect">
            <a:avLst/>
          </a:prstGeom>
          <a:noFill/>
          <a:ln w="9525">
            <a:noFill/>
            <a:miter lim="800000"/>
            <a:headEnd/>
            <a:tailEnd/>
          </a:ln>
        </p:spPr>
      </p:pic>
      <p:sp>
        <p:nvSpPr>
          <p:cNvPr id="8198" name="Rectangle 6"/>
          <p:cNvSpPr>
            <a:spLocks noGrp="1" noChangeArrowheads="1"/>
          </p:cNvSpPr>
          <p:nvPr>
            <p:ph type="ctrTitle"/>
          </p:nvPr>
        </p:nvSpPr>
        <p:spPr>
          <a:xfrm>
            <a:off x="914400" y="2057400"/>
            <a:ext cx="7721600" cy="1143000"/>
          </a:xfrm>
        </p:spPr>
        <p:txBody>
          <a:bodyPr/>
          <a:lstStyle>
            <a:lvl1pPr>
              <a:defRPr/>
            </a:lvl1pPr>
          </a:lstStyle>
          <a:p>
            <a:r>
              <a:rPr lang="en-US" smtClean="0"/>
              <a:t>Click to edit Master title style</a:t>
            </a:r>
            <a:endParaRPr lang="ru-RU"/>
          </a:p>
        </p:txBody>
      </p:sp>
      <p:sp>
        <p:nvSpPr>
          <p:cNvPr id="819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smtClean="0"/>
              <a:t>Click to edit Master subtitle style</a:t>
            </a:r>
            <a:endParaRPr lang="ru-RU"/>
          </a:p>
        </p:txBody>
      </p:sp>
      <p:sp>
        <p:nvSpPr>
          <p:cNvPr id="8" name="Rectangle 8"/>
          <p:cNvSpPr>
            <a:spLocks noGrp="1" noChangeArrowheads="1"/>
          </p:cNvSpPr>
          <p:nvPr>
            <p:ph type="dt" sz="half" idx="10"/>
          </p:nvPr>
        </p:nvSpPr>
        <p:spPr>
          <a:xfrm>
            <a:off x="1117600" y="6115050"/>
            <a:ext cx="1930400" cy="514350"/>
          </a:xfrm>
        </p:spPr>
        <p:txBody>
          <a:bodyPr/>
          <a:lstStyle>
            <a:lvl1pPr>
              <a:defRPr smtClean="0">
                <a:solidFill>
                  <a:srgbClr val="CC9864"/>
                </a:solidFill>
              </a:defRPr>
            </a:lvl1pPr>
          </a:lstStyle>
          <a:p>
            <a:fld id="{501BA723-AB7C-41F3-B04F-349A469A83BF}" type="datetimeFigureOut">
              <a:rPr lang="en-US" smtClean="0"/>
              <a:pPr/>
              <a:t>5/17/2012</a:t>
            </a:fld>
            <a:endParaRPr lang="en-US"/>
          </a:p>
        </p:txBody>
      </p:sp>
      <p:sp>
        <p:nvSpPr>
          <p:cNvPr id="9" name="Rectangle 9"/>
          <p:cNvSpPr>
            <a:spLocks noGrp="1" noChangeArrowheads="1"/>
          </p:cNvSpPr>
          <p:nvPr>
            <p:ph type="ftr" sz="quarter" idx="11"/>
          </p:nvPr>
        </p:nvSpPr>
        <p:spPr>
          <a:xfrm>
            <a:off x="3556000" y="6115050"/>
            <a:ext cx="2844800" cy="514350"/>
          </a:xfrm>
        </p:spPr>
        <p:txBody>
          <a:bodyPr/>
          <a:lstStyle>
            <a:lvl1pPr>
              <a:defRPr smtClean="0">
                <a:solidFill>
                  <a:srgbClr val="CC9864"/>
                </a:solidFill>
              </a:defRPr>
            </a:lvl1pPr>
          </a:lstStyle>
          <a:p>
            <a:endParaRPr lang="en-US"/>
          </a:p>
        </p:txBody>
      </p:sp>
      <p:sp>
        <p:nvSpPr>
          <p:cNvPr id="10" name="Rectangle 10"/>
          <p:cNvSpPr>
            <a:spLocks noGrp="1" noChangeArrowheads="1"/>
          </p:cNvSpPr>
          <p:nvPr>
            <p:ph type="sldNum" sz="quarter" idx="12"/>
          </p:nvPr>
        </p:nvSpPr>
        <p:spPr>
          <a:xfrm>
            <a:off x="7010400" y="6115050"/>
            <a:ext cx="1828800" cy="514350"/>
          </a:xfrm>
        </p:spPr>
        <p:txBody>
          <a:bodyPr/>
          <a:lstStyle>
            <a:lvl1pPr>
              <a:defRPr smtClean="0">
                <a:solidFill>
                  <a:srgbClr val="CC9864"/>
                </a:solidFill>
              </a:defRPr>
            </a:lvl1pPr>
          </a:lstStyle>
          <a:p>
            <a:fld id="{D9C0E6EB-0351-4B4C-9FE2-54F10B996293}"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5" name="Rectangle 34"/>
          <p:cNvSpPr>
            <a:spLocks noGrp="1" noChangeArrowheads="1"/>
          </p:cNvSpPr>
          <p:nvPr>
            <p:ph type="ftr" sz="quarter" idx="11"/>
          </p:nvPr>
        </p:nvSpPr>
        <p:spPr>
          <a:ln/>
        </p:spPr>
        <p:txBody>
          <a:bodyPr/>
          <a:lstStyle>
            <a:lvl1pPr>
              <a:defRPr/>
            </a:lvl1pPr>
          </a:lstStyle>
          <a:p>
            <a:endParaRPr lang="en-US"/>
          </a:p>
        </p:txBody>
      </p:sp>
      <p:sp>
        <p:nvSpPr>
          <p:cNvPr id="6"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5" name="Rectangle 34"/>
          <p:cNvSpPr>
            <a:spLocks noGrp="1" noChangeArrowheads="1"/>
          </p:cNvSpPr>
          <p:nvPr>
            <p:ph type="ftr" sz="quarter" idx="11"/>
          </p:nvPr>
        </p:nvSpPr>
        <p:spPr>
          <a:ln/>
        </p:spPr>
        <p:txBody>
          <a:bodyPr/>
          <a:lstStyle>
            <a:lvl1pPr>
              <a:defRPr/>
            </a:lvl1pPr>
          </a:lstStyle>
          <a:p>
            <a:endParaRPr lang="en-US"/>
          </a:p>
        </p:txBody>
      </p:sp>
      <p:sp>
        <p:nvSpPr>
          <p:cNvPr id="6"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6" name="Rectangle 34"/>
          <p:cNvSpPr>
            <a:spLocks noGrp="1" noChangeArrowheads="1"/>
          </p:cNvSpPr>
          <p:nvPr>
            <p:ph type="ftr" sz="quarter" idx="11"/>
          </p:nvPr>
        </p:nvSpPr>
        <p:spPr>
          <a:ln/>
        </p:spPr>
        <p:txBody>
          <a:bodyPr/>
          <a:lstStyle>
            <a:lvl1pPr>
              <a:defRPr/>
            </a:lvl1pPr>
          </a:lstStyle>
          <a:p>
            <a:endParaRPr lang="en-US"/>
          </a:p>
        </p:txBody>
      </p:sp>
      <p:sp>
        <p:nvSpPr>
          <p:cNvPr id="7"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8" name="Rectangle 34"/>
          <p:cNvSpPr>
            <a:spLocks noGrp="1" noChangeArrowheads="1"/>
          </p:cNvSpPr>
          <p:nvPr>
            <p:ph type="ftr" sz="quarter" idx="11"/>
          </p:nvPr>
        </p:nvSpPr>
        <p:spPr>
          <a:ln/>
        </p:spPr>
        <p:txBody>
          <a:bodyPr/>
          <a:lstStyle>
            <a:lvl1pPr>
              <a:defRPr/>
            </a:lvl1pPr>
          </a:lstStyle>
          <a:p>
            <a:endParaRPr lang="en-US"/>
          </a:p>
        </p:txBody>
      </p:sp>
      <p:sp>
        <p:nvSpPr>
          <p:cNvPr id="9"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4" name="Rectangle 34"/>
          <p:cNvSpPr>
            <a:spLocks noGrp="1" noChangeArrowheads="1"/>
          </p:cNvSpPr>
          <p:nvPr>
            <p:ph type="ftr" sz="quarter" idx="11"/>
          </p:nvPr>
        </p:nvSpPr>
        <p:spPr>
          <a:ln/>
        </p:spPr>
        <p:txBody>
          <a:bodyPr/>
          <a:lstStyle>
            <a:lvl1pPr>
              <a:defRPr/>
            </a:lvl1pPr>
          </a:lstStyle>
          <a:p>
            <a:endParaRPr lang="en-US"/>
          </a:p>
        </p:txBody>
      </p:sp>
      <p:sp>
        <p:nvSpPr>
          <p:cNvPr id="5"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3" name="Rectangle 34"/>
          <p:cNvSpPr>
            <a:spLocks noGrp="1" noChangeArrowheads="1"/>
          </p:cNvSpPr>
          <p:nvPr>
            <p:ph type="ftr" sz="quarter" idx="11"/>
          </p:nvPr>
        </p:nvSpPr>
        <p:spPr>
          <a:ln/>
        </p:spPr>
        <p:txBody>
          <a:bodyPr/>
          <a:lstStyle>
            <a:lvl1pPr>
              <a:defRPr/>
            </a:lvl1pPr>
          </a:lstStyle>
          <a:p>
            <a:endParaRPr lang="en-US"/>
          </a:p>
        </p:txBody>
      </p:sp>
      <p:sp>
        <p:nvSpPr>
          <p:cNvPr id="4"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6" name="Rectangle 34"/>
          <p:cNvSpPr>
            <a:spLocks noGrp="1" noChangeArrowheads="1"/>
          </p:cNvSpPr>
          <p:nvPr>
            <p:ph type="ftr" sz="quarter" idx="11"/>
          </p:nvPr>
        </p:nvSpPr>
        <p:spPr>
          <a:ln/>
        </p:spPr>
        <p:txBody>
          <a:bodyPr/>
          <a:lstStyle>
            <a:lvl1pPr>
              <a:defRPr/>
            </a:lvl1pPr>
          </a:lstStyle>
          <a:p>
            <a:endParaRPr lang="en-US"/>
          </a:p>
        </p:txBody>
      </p:sp>
      <p:sp>
        <p:nvSpPr>
          <p:cNvPr id="7"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6" name="Rectangle 34"/>
          <p:cNvSpPr>
            <a:spLocks noGrp="1" noChangeArrowheads="1"/>
          </p:cNvSpPr>
          <p:nvPr>
            <p:ph type="ftr" sz="quarter" idx="11"/>
          </p:nvPr>
        </p:nvSpPr>
        <p:spPr>
          <a:ln/>
        </p:spPr>
        <p:txBody>
          <a:bodyPr/>
          <a:lstStyle>
            <a:lvl1pPr>
              <a:defRPr/>
            </a:lvl1pPr>
          </a:lstStyle>
          <a:p>
            <a:endParaRPr lang="en-US"/>
          </a:p>
        </p:txBody>
      </p:sp>
      <p:sp>
        <p:nvSpPr>
          <p:cNvPr id="7"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5" name="Rectangle 34"/>
          <p:cNvSpPr>
            <a:spLocks noGrp="1" noChangeArrowheads="1"/>
          </p:cNvSpPr>
          <p:nvPr>
            <p:ph type="ftr" sz="quarter" idx="11"/>
          </p:nvPr>
        </p:nvSpPr>
        <p:spPr>
          <a:ln/>
        </p:spPr>
        <p:txBody>
          <a:bodyPr/>
          <a:lstStyle>
            <a:lvl1pPr>
              <a:defRPr/>
            </a:lvl1pPr>
          </a:lstStyle>
          <a:p>
            <a:endParaRPr lang="en-US"/>
          </a:p>
        </p:txBody>
      </p:sp>
      <p:sp>
        <p:nvSpPr>
          <p:cNvPr id="6"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40005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0005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3"/>
          <p:cNvSpPr>
            <a:spLocks noGrp="1" noChangeArrowheads="1"/>
          </p:cNvSpPr>
          <p:nvPr>
            <p:ph type="dt" sz="half" idx="10"/>
          </p:nvPr>
        </p:nvSpPr>
        <p:spPr>
          <a:ln/>
        </p:spPr>
        <p:txBody>
          <a:bodyPr/>
          <a:lstStyle>
            <a:lvl1pPr>
              <a:defRPr/>
            </a:lvl1pPr>
          </a:lstStyle>
          <a:p>
            <a:fld id="{501BA723-AB7C-41F3-B04F-349A469A83BF}" type="datetimeFigureOut">
              <a:rPr lang="en-US" smtClean="0"/>
              <a:pPr/>
              <a:t>5/17/2012</a:t>
            </a:fld>
            <a:endParaRPr lang="en-US"/>
          </a:p>
        </p:txBody>
      </p:sp>
      <p:sp>
        <p:nvSpPr>
          <p:cNvPr id="5" name="Rectangle 34"/>
          <p:cNvSpPr>
            <a:spLocks noGrp="1" noChangeArrowheads="1"/>
          </p:cNvSpPr>
          <p:nvPr>
            <p:ph type="ftr" sz="quarter" idx="11"/>
          </p:nvPr>
        </p:nvSpPr>
        <p:spPr>
          <a:ln/>
        </p:spPr>
        <p:txBody>
          <a:bodyPr/>
          <a:lstStyle>
            <a:lvl1pPr>
              <a:defRPr/>
            </a:lvl1pPr>
          </a:lstStyle>
          <a:p>
            <a:endParaRPr lang="en-US"/>
          </a:p>
        </p:txBody>
      </p:sp>
      <p:sp>
        <p:nvSpPr>
          <p:cNvPr id="6" name="Rectangle 35"/>
          <p:cNvSpPr>
            <a:spLocks noGrp="1" noChangeArrowheads="1"/>
          </p:cNvSpPr>
          <p:nvPr>
            <p:ph type="sldNum" sz="quarter" idx="12"/>
          </p:nvPr>
        </p:nvSpPr>
        <p:spPr>
          <a:ln/>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40005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77165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029200" y="17716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3"/>
          <p:cNvSpPr>
            <a:spLocks noGrp="1" noChangeArrowheads="1"/>
          </p:cNvSpPr>
          <p:nvPr>
            <p:ph type="dt" sz="half" idx="10"/>
          </p:nvPr>
        </p:nvSpPr>
        <p:spPr>
          <a:ln/>
        </p:spPr>
        <p:txBody>
          <a:bodyPr/>
          <a:lstStyle>
            <a:lvl1pPr>
              <a:defRPr/>
            </a:lvl1pPr>
          </a:lstStyle>
          <a:p>
            <a:pPr>
              <a:defRPr/>
            </a:pPr>
            <a:endParaRPr lang="ru-RU"/>
          </a:p>
        </p:txBody>
      </p:sp>
      <p:sp>
        <p:nvSpPr>
          <p:cNvPr id="6" name="Rectangle 34"/>
          <p:cNvSpPr>
            <a:spLocks noGrp="1" noChangeArrowheads="1"/>
          </p:cNvSpPr>
          <p:nvPr>
            <p:ph type="ftr" sz="quarter" idx="11"/>
          </p:nvPr>
        </p:nvSpPr>
        <p:spPr>
          <a:ln/>
        </p:spPr>
        <p:txBody>
          <a:bodyPr/>
          <a:lstStyle>
            <a:lvl1pPr>
              <a:defRPr/>
            </a:lvl1pPr>
          </a:lstStyle>
          <a:p>
            <a:pPr>
              <a:defRPr/>
            </a:pPr>
            <a:endParaRPr lang="ru-RU"/>
          </a:p>
        </p:txBody>
      </p:sp>
      <p:sp>
        <p:nvSpPr>
          <p:cNvPr id="7" name="Rectangle 35"/>
          <p:cNvSpPr>
            <a:spLocks noGrp="1" noChangeArrowheads="1"/>
          </p:cNvSpPr>
          <p:nvPr>
            <p:ph type="sldNum" sz="quarter" idx="12"/>
          </p:nvPr>
        </p:nvSpPr>
        <p:spPr>
          <a:ln/>
        </p:spPr>
        <p:txBody>
          <a:bodyPr/>
          <a:lstStyle>
            <a:lvl1pPr>
              <a:defRPr/>
            </a:lvl1pPr>
          </a:lstStyle>
          <a:p>
            <a:pPr>
              <a:defRPr/>
            </a:pPr>
            <a:fld id="{BD25511D-E86D-4900-9516-8E6141F24BB4}" type="slidenum">
              <a:rPr lang="ru-RU" smtClean="0"/>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01BA723-AB7C-41F3-B04F-349A469A83BF}" type="datetimeFigureOut">
              <a:rPr lang="en-US" smtClean="0"/>
              <a:pPr/>
              <a:t>5/17/2012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9C0E6EB-0351-4B4C-9FE2-54F10B996293}"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9C0E6EB-0351-4B4C-9FE2-54F10B996293}"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1BA723-AB7C-41F3-B04F-349A469A83BF}" type="datetimeFigureOut">
              <a:rPr lang="en-US" smtClean="0"/>
              <a:pPr/>
              <a:t>5/17/2012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01BA723-AB7C-41F3-B04F-349A469A83BF}" type="datetimeFigureOut">
              <a:rPr lang="en-US" smtClean="0"/>
              <a:pPr/>
              <a:t>5/17/2012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9C0E6EB-0351-4B4C-9FE2-54F10B996293}"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0E6EB-0351-4B4C-9FE2-54F10B996293}"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01BA723-AB7C-41F3-B04F-349A469A83BF}" type="datetimeFigureOut">
              <a:rPr lang="en-US" smtClean="0"/>
              <a:pPr/>
              <a:t>5/17/2012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9C0E6EB-0351-4B4C-9FE2-54F10B996293}"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01BA723-AB7C-41F3-B04F-349A469A83BF}" type="datetimeFigureOut">
              <a:rPr lang="en-US" smtClean="0"/>
              <a:pPr/>
              <a:t>5/17/2012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9C0E6EB-0351-4B4C-9FE2-54F10B996293}"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01BA723-AB7C-41F3-B04F-349A469A83BF}" type="datetimeFigureOut">
              <a:rPr lang="en-US" smtClean="0"/>
              <a:pPr/>
              <a:t>5/17/2012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9C0E6EB-0351-4B4C-9FE2-54F10B996293}"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9C0E6EB-0351-4B4C-9FE2-54F10B996293}"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9C0E6EB-0351-4B4C-9FE2-54F10B996293}"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9C0E6EB-0351-4B4C-9FE2-54F10B996293}"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501BA723-AB7C-41F3-B04F-349A469A83BF}" type="datetimeFigureOut">
              <a:rPr lang="en-US" smtClean="0"/>
              <a:pPr/>
              <a:t>5/17/2012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9C0E6EB-0351-4B4C-9FE2-54F10B9962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1BA723-AB7C-41F3-B04F-349A469A83BF}" type="datetimeFigureOut">
              <a:rPr lang="en-US" smtClean="0"/>
              <a:pPr/>
              <a:t>5/17/2012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D9C0E6EB-0351-4B4C-9FE2-54F10B996293}"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D9C0E6EB-0351-4B4C-9FE2-54F10B996293}"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501BA723-AB7C-41F3-B04F-349A469A83BF}" type="datetimeFigureOut">
              <a:rPr lang="en-US" smtClean="0"/>
              <a:pPr/>
              <a:t>5/17/2012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D9C0E6EB-0351-4B4C-9FE2-54F10B99629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01BA723-AB7C-41F3-B04F-349A469A83BF}" type="datetimeFigureOut">
              <a:rPr lang="en-US" smtClean="0"/>
              <a:pPr/>
              <a:t>5/17/2012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501BA723-AB7C-41F3-B04F-349A469A83BF}" type="datetimeFigureOut">
              <a:rPr lang="en-US" smtClean="0"/>
              <a:pPr/>
              <a:t>5/17/2012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D9C0E6EB-0351-4B4C-9FE2-54F10B996293}"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D9C0E6EB-0351-4B4C-9FE2-54F10B99629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D9C0E6EB-0351-4B4C-9FE2-54F10B99629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BA723-AB7C-41F3-B04F-349A469A83BF}" type="datetimeFigureOut">
              <a:rPr lang="en-US" smtClean="0"/>
              <a:pPr/>
              <a:t>5/17/2012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1035050" y="1552575"/>
            <a:ext cx="10179050" cy="5305425"/>
            <a:chOff x="-652" y="978"/>
            <a:chExt cx="6412" cy="3342"/>
          </a:xfrm>
        </p:grpSpPr>
        <p:sp>
          <p:nvSpPr>
            <p:cNvPr id="4099"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en-US"/>
            </a:p>
          </p:txBody>
        </p:sp>
        <p:sp>
          <p:nvSpPr>
            <p:cNvPr id="4100"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endParaRPr lang="en-US"/>
            </a:p>
          </p:txBody>
        </p:sp>
      </p:grpSp>
      <p:sp>
        <p:nvSpPr>
          <p:cNvPr id="4101" name="Rectangle 5"/>
          <p:cNvSpPr>
            <a:spLocks noGrp="1" noChangeArrowheads="1"/>
          </p:cNvSpPr>
          <p:nvPr>
            <p:ph type="ctrTitle" sz="quarter"/>
          </p:nvPr>
        </p:nvSpPr>
        <p:spPr>
          <a:xfrm>
            <a:off x="1293813" y="762000"/>
            <a:ext cx="7772400" cy="1143000"/>
          </a:xfrm>
        </p:spPr>
        <p:txBody>
          <a:bodyPr anchor="b"/>
          <a:lstStyle>
            <a:lvl1pPr>
              <a:defRPr/>
            </a:lvl1pPr>
          </a:lstStyle>
          <a:p>
            <a:r>
              <a:rPr lang="en-US" smtClean="0"/>
              <a:t>Click to edit Master title style</a:t>
            </a:r>
            <a:endParaRPr lang="en-US"/>
          </a:p>
        </p:txBody>
      </p:sp>
      <p:sp>
        <p:nvSpPr>
          <p:cNvPr id="4102"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4103" name="Rectangle 7"/>
          <p:cNvSpPr>
            <a:spLocks noGrp="1" noChangeArrowheads="1"/>
          </p:cNvSpPr>
          <p:nvPr>
            <p:ph type="dt" sz="quarter" idx="2"/>
          </p:nvPr>
        </p:nvSpPr>
        <p:spPr>
          <a:xfrm>
            <a:off x="685800" y="6248400"/>
            <a:ext cx="1905000" cy="457200"/>
          </a:xfrm>
        </p:spPr>
        <p:txBody>
          <a:bodyPr/>
          <a:lstStyle>
            <a:lvl1pPr>
              <a:defRPr/>
            </a:lvl1pPr>
          </a:lstStyle>
          <a:p>
            <a:fld id="{501BA723-AB7C-41F3-B04F-349A469A83BF}" type="datetimeFigureOut">
              <a:rPr lang="en-US" smtClean="0"/>
              <a:pPr/>
              <a:t>5/17/2012</a:t>
            </a:fld>
            <a:endParaRPr lang="en-US"/>
          </a:p>
        </p:txBody>
      </p:sp>
      <p:sp>
        <p:nvSpPr>
          <p:cNvPr id="4104" name="Rectangle 8"/>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4105" name="Rectangle 9"/>
          <p:cNvSpPr>
            <a:spLocks noGrp="1" noChangeArrowheads="1"/>
          </p:cNvSpPr>
          <p:nvPr>
            <p:ph type="sldNum" sz="quarter" idx="4"/>
          </p:nvPr>
        </p:nvSpPr>
        <p:spPr>
          <a:xfrm>
            <a:off x="6553200" y="6248400"/>
            <a:ext cx="1905000" cy="457200"/>
          </a:xfrm>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7719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37719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696200" cy="4419600"/>
          </a:xfrm>
        </p:spPr>
        <p:txBody>
          <a:bodyPr/>
          <a:lstStyle/>
          <a:p>
            <a:r>
              <a:rPr lang="en-US" smtClean="0"/>
              <a:t>Click icon to add SmartArt graphic</a:t>
            </a:r>
            <a:endParaRPr lang="en-US"/>
          </a:p>
        </p:txBody>
      </p:sp>
      <p:sp>
        <p:nvSpPr>
          <p:cNvPr id="4" name="Date Placeholder 3"/>
          <p:cNvSpPr>
            <a:spLocks noGrp="1"/>
          </p:cNvSpPr>
          <p:nvPr>
            <p:ph type="dt" sz="half" idx="10"/>
          </p:nvPr>
        </p:nvSpPr>
        <p:spPr>
          <a:xfrm>
            <a:off x="685800" y="6629400"/>
            <a:ext cx="1905000" cy="228600"/>
          </a:xfrm>
        </p:spPr>
        <p:txBody>
          <a:bodyPr/>
          <a:lstStyle>
            <a:lvl1pPr>
              <a:defRPr/>
            </a:lvl1pPr>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a:xfrm>
            <a:off x="6858000" y="6629400"/>
            <a:ext cx="2286000" cy="228600"/>
          </a:xfrm>
        </p:spPr>
        <p:txBody>
          <a:bodyPr/>
          <a:lstStyle>
            <a:lvl1pPr>
              <a:defRPr/>
            </a:lvl1pPr>
          </a:lstStyle>
          <a:p>
            <a:endParaRPr lang="en-US"/>
          </a:p>
        </p:txBody>
      </p:sp>
      <p:sp>
        <p:nvSpPr>
          <p:cNvPr id="6" name="Slide Number Placeholder 5"/>
          <p:cNvSpPr>
            <a:spLocks noGrp="1"/>
          </p:cNvSpPr>
          <p:nvPr>
            <p:ph type="sldNum" sz="quarter" idx="12"/>
          </p:nvPr>
        </p:nvSpPr>
        <p:spPr>
          <a:xfrm>
            <a:off x="3657600" y="6400800"/>
            <a:ext cx="1905000" cy="457200"/>
          </a:xfrm>
        </p:spPr>
        <p:txBody>
          <a:bodyPr/>
          <a:lstStyle>
            <a:lvl1pPr>
              <a:defRPr/>
            </a:lvl1pPr>
          </a:lstStyle>
          <a:p>
            <a:fld id="{D9C0E6EB-0351-4B4C-9FE2-54F10B996293}"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9C0E6EB-0351-4B4C-9FE2-54F10B99629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C0E6EB-0351-4B4C-9FE2-54F10B99629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9C0E6EB-0351-4B4C-9FE2-54F10B99629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0E6EB-0351-4B4C-9FE2-54F10B996293}"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C0E6EB-0351-4B4C-9FE2-54F10B99629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01BA723-AB7C-41F3-B04F-349A469A83BF}" type="datetimeFigureOut">
              <a:rPr lang="en-US" smtClean="0"/>
              <a:pPr/>
              <a:t>5/17/2012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9C0E6EB-0351-4B4C-9FE2-54F10B9962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BA723-AB7C-41F3-B04F-349A469A83BF}" type="datetimeFigureOut">
              <a:rPr lang="en-US" smtClean="0"/>
              <a:pPr/>
              <a:t>5/17/2012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0E6EB-0351-4B4C-9FE2-54F10B9962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4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0800"/>
            <a:ext cx="8926513" cy="6743700"/>
            <a:chOff x="0" y="42"/>
            <a:chExt cx="4217" cy="5664"/>
          </a:xfrm>
        </p:grpSpPr>
        <p:grpSp>
          <p:nvGrpSpPr>
            <p:cNvPr id="3" name="Group 3"/>
            <p:cNvGrpSpPr>
              <a:grpSpLocks/>
            </p:cNvGrpSpPr>
            <p:nvPr/>
          </p:nvGrpSpPr>
          <p:grpSpPr bwMode="auto">
            <a:xfrm>
              <a:off x="0" y="42"/>
              <a:ext cx="4217" cy="5664"/>
              <a:chOff x="0" y="42"/>
              <a:chExt cx="4217" cy="5664"/>
            </a:xfrm>
          </p:grpSpPr>
          <p:sp>
            <p:nvSpPr>
              <p:cNvPr id="7172" name="Rectangle 4"/>
              <p:cNvSpPr>
                <a:spLocks noChangeArrowheads="1"/>
              </p:cNvSpPr>
              <p:nvPr/>
            </p:nvSpPr>
            <p:spPr bwMode="ltGray">
              <a:xfrm>
                <a:off x="250" y="169"/>
                <a:ext cx="3967" cy="5432"/>
              </a:xfrm>
              <a:prstGeom prst="rect">
                <a:avLst/>
              </a:prstGeom>
              <a:solidFill>
                <a:schemeClr val="bg1"/>
              </a:solidFill>
              <a:ln w="9525">
                <a:noFill/>
                <a:miter lim="800000"/>
                <a:headEnd/>
                <a:tailEnd/>
              </a:ln>
            </p:spPr>
            <p:txBody>
              <a:bodyPr wrap="none" anchor="ctr"/>
              <a:lstStyle/>
              <a:p>
                <a:pPr>
                  <a:defRPr/>
                </a:pPr>
                <a:endParaRPr lang="en-US"/>
              </a:p>
            </p:txBody>
          </p:sp>
          <p:pic>
            <p:nvPicPr>
              <p:cNvPr id="15393" name="Picture 5" descr="A:\minispir.GIF"/>
              <p:cNvPicPr>
                <a:picLocks noChangeAspect="1" noChangeArrowheads="1"/>
              </p:cNvPicPr>
              <p:nvPr/>
            </p:nvPicPr>
            <p:blipFill>
              <a:blip r:embed="rId14" cstate="print"/>
              <a:srcRect/>
              <a:stretch>
                <a:fillRect/>
              </a:stretch>
            </p:blipFill>
            <p:spPr bwMode="ltGray">
              <a:xfrm>
                <a:off x="0" y="42"/>
                <a:ext cx="558" cy="3600"/>
              </a:xfrm>
              <a:prstGeom prst="rect">
                <a:avLst/>
              </a:prstGeom>
              <a:noFill/>
              <a:ln w="9525">
                <a:noFill/>
                <a:miter lim="800000"/>
                <a:headEnd/>
                <a:tailEnd/>
              </a:ln>
            </p:spPr>
          </p:pic>
          <p:sp>
            <p:nvSpPr>
              <p:cNvPr id="7174" name="Rectangle 6"/>
              <p:cNvSpPr>
                <a:spLocks noChangeArrowheads="1"/>
              </p:cNvSpPr>
              <p:nvPr/>
            </p:nvSpPr>
            <p:spPr bwMode="ltGray">
              <a:xfrm>
                <a:off x="282" y="3469"/>
                <a:ext cx="492" cy="384"/>
              </a:xfrm>
              <a:prstGeom prst="rect">
                <a:avLst/>
              </a:prstGeom>
              <a:solidFill>
                <a:schemeClr val="bg1"/>
              </a:solidFill>
              <a:ln w="9525">
                <a:noFill/>
                <a:miter lim="800000"/>
                <a:headEnd/>
                <a:tailEnd/>
              </a:ln>
            </p:spPr>
            <p:txBody>
              <a:bodyPr wrap="none" anchor="ctr"/>
              <a:lstStyle/>
              <a:p>
                <a:pPr>
                  <a:defRPr/>
                </a:pPr>
                <a:endParaRPr lang="en-US"/>
              </a:p>
            </p:txBody>
          </p:sp>
          <p:pic>
            <p:nvPicPr>
              <p:cNvPr id="15395" name="Picture 7" descr="A:\minispir.GIF"/>
              <p:cNvPicPr>
                <a:picLocks noChangeAspect="1" noChangeArrowheads="1"/>
              </p:cNvPicPr>
              <p:nvPr/>
            </p:nvPicPr>
            <p:blipFill>
              <a:blip r:embed="rId14" cstate="print"/>
              <a:srcRect t="39999"/>
              <a:stretch>
                <a:fillRect/>
              </a:stretch>
            </p:blipFill>
            <p:spPr bwMode="ltGray">
              <a:xfrm>
                <a:off x="0" y="3546"/>
                <a:ext cx="558" cy="2160"/>
              </a:xfrm>
              <a:prstGeom prst="rect">
                <a:avLst/>
              </a:prstGeom>
              <a:noFill/>
              <a:ln w="9525">
                <a:noFill/>
                <a:miter lim="800000"/>
                <a:headEnd/>
                <a:tailEnd/>
              </a:ln>
            </p:spPr>
          </p:pic>
        </p:grpSp>
        <p:grpSp>
          <p:nvGrpSpPr>
            <p:cNvPr id="4" name="Group 8"/>
            <p:cNvGrpSpPr>
              <a:grpSpLocks/>
            </p:cNvGrpSpPr>
            <p:nvPr/>
          </p:nvGrpSpPr>
          <p:grpSpPr bwMode="auto">
            <a:xfrm>
              <a:off x="543" y="1296"/>
              <a:ext cx="3658" cy="4032"/>
              <a:chOff x="198" y="1296"/>
              <a:chExt cx="3658" cy="4032"/>
            </a:xfrm>
          </p:grpSpPr>
          <p:sp>
            <p:nvSpPr>
              <p:cNvPr id="7177" name="Line 9"/>
              <p:cNvSpPr>
                <a:spLocks noChangeShapeType="1"/>
              </p:cNvSpPr>
              <p:nvPr/>
            </p:nvSpPr>
            <p:spPr bwMode="ltGray">
              <a:xfrm>
                <a:off x="198" y="1297"/>
                <a:ext cx="3658" cy="0"/>
              </a:xfrm>
              <a:prstGeom prst="line">
                <a:avLst/>
              </a:prstGeom>
              <a:noFill/>
              <a:ln w="9525">
                <a:solidFill>
                  <a:schemeClr val="bg2"/>
                </a:solidFill>
                <a:round/>
                <a:headEnd/>
                <a:tailEnd/>
              </a:ln>
            </p:spPr>
            <p:txBody>
              <a:bodyPr wrap="none" anchor="ctr"/>
              <a:lstStyle/>
              <a:p>
                <a:pPr>
                  <a:defRPr/>
                </a:pPr>
                <a:endParaRPr lang="en-US"/>
              </a:p>
            </p:txBody>
          </p:sp>
          <p:sp>
            <p:nvSpPr>
              <p:cNvPr id="7178" name="Line 10"/>
              <p:cNvSpPr>
                <a:spLocks noChangeShapeType="1"/>
              </p:cNvSpPr>
              <p:nvPr/>
            </p:nvSpPr>
            <p:spPr bwMode="ltGray">
              <a:xfrm>
                <a:off x="198" y="1489"/>
                <a:ext cx="3658" cy="0"/>
              </a:xfrm>
              <a:prstGeom prst="line">
                <a:avLst/>
              </a:prstGeom>
              <a:noFill/>
              <a:ln w="9525">
                <a:solidFill>
                  <a:schemeClr val="bg2"/>
                </a:solidFill>
                <a:round/>
                <a:headEnd/>
                <a:tailEnd/>
              </a:ln>
            </p:spPr>
            <p:txBody>
              <a:bodyPr wrap="none" anchor="ctr"/>
              <a:lstStyle/>
              <a:p>
                <a:pPr>
                  <a:defRPr/>
                </a:pPr>
                <a:endParaRPr lang="en-US"/>
              </a:p>
            </p:txBody>
          </p:sp>
          <p:sp>
            <p:nvSpPr>
              <p:cNvPr id="7179" name="Line 11"/>
              <p:cNvSpPr>
                <a:spLocks noChangeShapeType="1"/>
              </p:cNvSpPr>
              <p:nvPr/>
            </p:nvSpPr>
            <p:spPr bwMode="ltGray">
              <a:xfrm>
                <a:off x="198" y="1681"/>
                <a:ext cx="3658" cy="0"/>
              </a:xfrm>
              <a:prstGeom prst="line">
                <a:avLst/>
              </a:prstGeom>
              <a:noFill/>
              <a:ln w="9525">
                <a:solidFill>
                  <a:schemeClr val="bg2"/>
                </a:solidFill>
                <a:round/>
                <a:headEnd/>
                <a:tailEnd/>
              </a:ln>
            </p:spPr>
            <p:txBody>
              <a:bodyPr wrap="none" anchor="ctr"/>
              <a:lstStyle/>
              <a:p>
                <a:pPr>
                  <a:defRPr/>
                </a:pPr>
                <a:endParaRPr lang="en-US"/>
              </a:p>
            </p:txBody>
          </p:sp>
          <p:sp>
            <p:nvSpPr>
              <p:cNvPr id="7180" name="Line 12"/>
              <p:cNvSpPr>
                <a:spLocks noChangeShapeType="1"/>
              </p:cNvSpPr>
              <p:nvPr/>
            </p:nvSpPr>
            <p:spPr bwMode="ltGray">
              <a:xfrm>
                <a:off x="198" y="1873"/>
                <a:ext cx="3658" cy="0"/>
              </a:xfrm>
              <a:prstGeom prst="line">
                <a:avLst/>
              </a:prstGeom>
              <a:noFill/>
              <a:ln w="9525">
                <a:solidFill>
                  <a:schemeClr val="bg2"/>
                </a:solidFill>
                <a:round/>
                <a:headEnd/>
                <a:tailEnd/>
              </a:ln>
            </p:spPr>
            <p:txBody>
              <a:bodyPr wrap="none" anchor="ctr"/>
              <a:lstStyle/>
              <a:p>
                <a:pPr>
                  <a:defRPr/>
                </a:pPr>
                <a:endParaRPr lang="en-US"/>
              </a:p>
            </p:txBody>
          </p:sp>
          <p:sp>
            <p:nvSpPr>
              <p:cNvPr id="7181" name="Line 13"/>
              <p:cNvSpPr>
                <a:spLocks noChangeShapeType="1"/>
              </p:cNvSpPr>
              <p:nvPr/>
            </p:nvSpPr>
            <p:spPr bwMode="ltGray">
              <a:xfrm>
                <a:off x="198" y="2065"/>
                <a:ext cx="3658" cy="0"/>
              </a:xfrm>
              <a:prstGeom prst="line">
                <a:avLst/>
              </a:prstGeom>
              <a:noFill/>
              <a:ln w="9525">
                <a:solidFill>
                  <a:schemeClr val="bg2"/>
                </a:solidFill>
                <a:round/>
                <a:headEnd/>
                <a:tailEnd/>
              </a:ln>
            </p:spPr>
            <p:txBody>
              <a:bodyPr wrap="none" anchor="ctr"/>
              <a:lstStyle/>
              <a:p>
                <a:pPr>
                  <a:defRPr/>
                </a:pPr>
                <a:endParaRPr lang="en-US"/>
              </a:p>
            </p:txBody>
          </p:sp>
          <p:sp>
            <p:nvSpPr>
              <p:cNvPr id="7182" name="Line 14"/>
              <p:cNvSpPr>
                <a:spLocks noChangeShapeType="1"/>
              </p:cNvSpPr>
              <p:nvPr/>
            </p:nvSpPr>
            <p:spPr bwMode="ltGray">
              <a:xfrm>
                <a:off x="198" y="2257"/>
                <a:ext cx="3658" cy="0"/>
              </a:xfrm>
              <a:prstGeom prst="line">
                <a:avLst/>
              </a:prstGeom>
              <a:noFill/>
              <a:ln w="9525">
                <a:solidFill>
                  <a:schemeClr val="bg2"/>
                </a:solidFill>
                <a:round/>
                <a:headEnd/>
                <a:tailEnd/>
              </a:ln>
            </p:spPr>
            <p:txBody>
              <a:bodyPr wrap="none" anchor="ctr"/>
              <a:lstStyle/>
              <a:p>
                <a:pPr>
                  <a:defRPr/>
                </a:pPr>
                <a:endParaRPr lang="en-US"/>
              </a:p>
            </p:txBody>
          </p:sp>
          <p:sp>
            <p:nvSpPr>
              <p:cNvPr id="7183" name="Line 15"/>
              <p:cNvSpPr>
                <a:spLocks noChangeShapeType="1"/>
              </p:cNvSpPr>
              <p:nvPr/>
            </p:nvSpPr>
            <p:spPr bwMode="ltGray">
              <a:xfrm>
                <a:off x="198" y="2449"/>
                <a:ext cx="3658" cy="0"/>
              </a:xfrm>
              <a:prstGeom prst="line">
                <a:avLst/>
              </a:prstGeom>
              <a:noFill/>
              <a:ln w="9525">
                <a:solidFill>
                  <a:schemeClr val="bg2"/>
                </a:solidFill>
                <a:round/>
                <a:headEnd/>
                <a:tailEnd/>
              </a:ln>
            </p:spPr>
            <p:txBody>
              <a:bodyPr wrap="none" anchor="ctr"/>
              <a:lstStyle/>
              <a:p>
                <a:pPr>
                  <a:defRPr/>
                </a:pPr>
                <a:endParaRPr lang="en-US"/>
              </a:p>
            </p:txBody>
          </p:sp>
          <p:sp>
            <p:nvSpPr>
              <p:cNvPr id="7184" name="Line 16"/>
              <p:cNvSpPr>
                <a:spLocks noChangeShapeType="1"/>
              </p:cNvSpPr>
              <p:nvPr/>
            </p:nvSpPr>
            <p:spPr bwMode="ltGray">
              <a:xfrm>
                <a:off x="198" y="2641"/>
                <a:ext cx="3658" cy="0"/>
              </a:xfrm>
              <a:prstGeom prst="line">
                <a:avLst/>
              </a:prstGeom>
              <a:noFill/>
              <a:ln w="9525">
                <a:solidFill>
                  <a:schemeClr val="bg2"/>
                </a:solidFill>
                <a:round/>
                <a:headEnd/>
                <a:tailEnd/>
              </a:ln>
            </p:spPr>
            <p:txBody>
              <a:bodyPr wrap="none" anchor="ctr"/>
              <a:lstStyle/>
              <a:p>
                <a:pPr>
                  <a:defRPr/>
                </a:pPr>
                <a:endParaRPr lang="en-US"/>
              </a:p>
            </p:txBody>
          </p:sp>
          <p:sp>
            <p:nvSpPr>
              <p:cNvPr id="7185" name="Line 17"/>
              <p:cNvSpPr>
                <a:spLocks noChangeShapeType="1"/>
              </p:cNvSpPr>
              <p:nvPr/>
            </p:nvSpPr>
            <p:spPr bwMode="ltGray">
              <a:xfrm>
                <a:off x="198" y="2833"/>
                <a:ext cx="3658" cy="0"/>
              </a:xfrm>
              <a:prstGeom prst="line">
                <a:avLst/>
              </a:prstGeom>
              <a:noFill/>
              <a:ln w="9525">
                <a:solidFill>
                  <a:schemeClr val="bg2"/>
                </a:solidFill>
                <a:round/>
                <a:headEnd/>
                <a:tailEnd/>
              </a:ln>
            </p:spPr>
            <p:txBody>
              <a:bodyPr wrap="none" anchor="ctr"/>
              <a:lstStyle/>
              <a:p>
                <a:pPr>
                  <a:defRPr/>
                </a:pPr>
                <a:endParaRPr lang="en-US"/>
              </a:p>
            </p:txBody>
          </p:sp>
          <p:sp>
            <p:nvSpPr>
              <p:cNvPr id="7186" name="Line 18"/>
              <p:cNvSpPr>
                <a:spLocks noChangeShapeType="1"/>
              </p:cNvSpPr>
              <p:nvPr/>
            </p:nvSpPr>
            <p:spPr bwMode="ltGray">
              <a:xfrm>
                <a:off x="198" y="3025"/>
                <a:ext cx="3658" cy="0"/>
              </a:xfrm>
              <a:prstGeom prst="line">
                <a:avLst/>
              </a:prstGeom>
              <a:noFill/>
              <a:ln w="9525">
                <a:solidFill>
                  <a:schemeClr val="bg2"/>
                </a:solidFill>
                <a:round/>
                <a:headEnd/>
                <a:tailEnd/>
              </a:ln>
            </p:spPr>
            <p:txBody>
              <a:bodyPr wrap="none" anchor="ctr"/>
              <a:lstStyle/>
              <a:p>
                <a:pPr>
                  <a:defRPr/>
                </a:pPr>
                <a:endParaRPr lang="en-US"/>
              </a:p>
            </p:txBody>
          </p:sp>
          <p:sp>
            <p:nvSpPr>
              <p:cNvPr id="7187" name="Line 19"/>
              <p:cNvSpPr>
                <a:spLocks noChangeShapeType="1"/>
              </p:cNvSpPr>
              <p:nvPr/>
            </p:nvSpPr>
            <p:spPr bwMode="ltGray">
              <a:xfrm>
                <a:off x="198" y="3217"/>
                <a:ext cx="3658" cy="0"/>
              </a:xfrm>
              <a:prstGeom prst="line">
                <a:avLst/>
              </a:prstGeom>
              <a:noFill/>
              <a:ln w="9525">
                <a:solidFill>
                  <a:schemeClr val="bg2"/>
                </a:solidFill>
                <a:round/>
                <a:headEnd/>
                <a:tailEnd/>
              </a:ln>
            </p:spPr>
            <p:txBody>
              <a:bodyPr wrap="none" anchor="ctr"/>
              <a:lstStyle/>
              <a:p>
                <a:pPr>
                  <a:defRPr/>
                </a:pPr>
                <a:endParaRPr lang="en-US"/>
              </a:p>
            </p:txBody>
          </p:sp>
          <p:sp>
            <p:nvSpPr>
              <p:cNvPr id="7188" name="Line 20"/>
              <p:cNvSpPr>
                <a:spLocks noChangeShapeType="1"/>
              </p:cNvSpPr>
              <p:nvPr/>
            </p:nvSpPr>
            <p:spPr bwMode="ltGray">
              <a:xfrm>
                <a:off x="198" y="3409"/>
                <a:ext cx="3658" cy="0"/>
              </a:xfrm>
              <a:prstGeom prst="line">
                <a:avLst/>
              </a:prstGeom>
              <a:noFill/>
              <a:ln w="9525">
                <a:solidFill>
                  <a:schemeClr val="bg2"/>
                </a:solidFill>
                <a:round/>
                <a:headEnd/>
                <a:tailEnd/>
              </a:ln>
            </p:spPr>
            <p:txBody>
              <a:bodyPr wrap="none" anchor="ctr"/>
              <a:lstStyle/>
              <a:p>
                <a:pPr>
                  <a:defRPr/>
                </a:pPr>
                <a:endParaRPr lang="en-US"/>
              </a:p>
            </p:txBody>
          </p:sp>
          <p:sp>
            <p:nvSpPr>
              <p:cNvPr id="7189" name="Line 21"/>
              <p:cNvSpPr>
                <a:spLocks noChangeShapeType="1"/>
              </p:cNvSpPr>
              <p:nvPr/>
            </p:nvSpPr>
            <p:spPr bwMode="ltGray">
              <a:xfrm>
                <a:off x="198" y="3601"/>
                <a:ext cx="3658" cy="0"/>
              </a:xfrm>
              <a:prstGeom prst="line">
                <a:avLst/>
              </a:prstGeom>
              <a:noFill/>
              <a:ln w="9525">
                <a:solidFill>
                  <a:schemeClr val="bg2"/>
                </a:solidFill>
                <a:round/>
                <a:headEnd/>
                <a:tailEnd/>
              </a:ln>
            </p:spPr>
            <p:txBody>
              <a:bodyPr wrap="none" anchor="ctr"/>
              <a:lstStyle/>
              <a:p>
                <a:pPr>
                  <a:defRPr/>
                </a:pPr>
                <a:endParaRPr lang="en-US"/>
              </a:p>
            </p:txBody>
          </p:sp>
          <p:sp>
            <p:nvSpPr>
              <p:cNvPr id="7190" name="Line 22"/>
              <p:cNvSpPr>
                <a:spLocks noChangeShapeType="1"/>
              </p:cNvSpPr>
              <p:nvPr/>
            </p:nvSpPr>
            <p:spPr bwMode="ltGray">
              <a:xfrm>
                <a:off x="198" y="3793"/>
                <a:ext cx="3658" cy="0"/>
              </a:xfrm>
              <a:prstGeom prst="line">
                <a:avLst/>
              </a:prstGeom>
              <a:noFill/>
              <a:ln w="9525">
                <a:solidFill>
                  <a:schemeClr val="bg2"/>
                </a:solidFill>
                <a:round/>
                <a:headEnd/>
                <a:tailEnd/>
              </a:ln>
            </p:spPr>
            <p:txBody>
              <a:bodyPr wrap="none" anchor="ctr"/>
              <a:lstStyle/>
              <a:p>
                <a:pPr>
                  <a:defRPr/>
                </a:pPr>
                <a:endParaRPr lang="en-US"/>
              </a:p>
            </p:txBody>
          </p:sp>
          <p:sp>
            <p:nvSpPr>
              <p:cNvPr id="7191" name="Line 23"/>
              <p:cNvSpPr>
                <a:spLocks noChangeShapeType="1"/>
              </p:cNvSpPr>
              <p:nvPr/>
            </p:nvSpPr>
            <p:spPr bwMode="ltGray">
              <a:xfrm>
                <a:off x="198" y="3985"/>
                <a:ext cx="3658" cy="0"/>
              </a:xfrm>
              <a:prstGeom prst="line">
                <a:avLst/>
              </a:prstGeom>
              <a:noFill/>
              <a:ln w="9525">
                <a:solidFill>
                  <a:schemeClr val="bg2"/>
                </a:solidFill>
                <a:round/>
                <a:headEnd/>
                <a:tailEnd/>
              </a:ln>
            </p:spPr>
            <p:txBody>
              <a:bodyPr wrap="none" anchor="ctr"/>
              <a:lstStyle/>
              <a:p>
                <a:pPr>
                  <a:defRPr/>
                </a:pPr>
                <a:endParaRPr lang="en-US"/>
              </a:p>
            </p:txBody>
          </p:sp>
          <p:sp>
            <p:nvSpPr>
              <p:cNvPr id="7192" name="Line 24"/>
              <p:cNvSpPr>
                <a:spLocks noChangeShapeType="1"/>
              </p:cNvSpPr>
              <p:nvPr/>
            </p:nvSpPr>
            <p:spPr bwMode="ltGray">
              <a:xfrm>
                <a:off x="198" y="4177"/>
                <a:ext cx="3658" cy="0"/>
              </a:xfrm>
              <a:prstGeom prst="line">
                <a:avLst/>
              </a:prstGeom>
              <a:noFill/>
              <a:ln w="9525">
                <a:solidFill>
                  <a:schemeClr val="bg2"/>
                </a:solidFill>
                <a:round/>
                <a:headEnd/>
                <a:tailEnd/>
              </a:ln>
            </p:spPr>
            <p:txBody>
              <a:bodyPr wrap="none" anchor="ctr"/>
              <a:lstStyle/>
              <a:p>
                <a:pPr>
                  <a:defRPr/>
                </a:pPr>
                <a:endParaRPr lang="en-US"/>
              </a:p>
            </p:txBody>
          </p:sp>
          <p:sp>
            <p:nvSpPr>
              <p:cNvPr id="7193" name="Line 25"/>
              <p:cNvSpPr>
                <a:spLocks noChangeShapeType="1"/>
              </p:cNvSpPr>
              <p:nvPr/>
            </p:nvSpPr>
            <p:spPr bwMode="ltGray">
              <a:xfrm>
                <a:off x="198" y="4369"/>
                <a:ext cx="3658" cy="0"/>
              </a:xfrm>
              <a:prstGeom prst="line">
                <a:avLst/>
              </a:prstGeom>
              <a:noFill/>
              <a:ln w="9525">
                <a:solidFill>
                  <a:schemeClr val="bg2"/>
                </a:solidFill>
                <a:round/>
                <a:headEnd/>
                <a:tailEnd/>
              </a:ln>
            </p:spPr>
            <p:txBody>
              <a:bodyPr wrap="none" anchor="ctr"/>
              <a:lstStyle/>
              <a:p>
                <a:pPr>
                  <a:defRPr/>
                </a:pPr>
                <a:endParaRPr lang="en-US"/>
              </a:p>
            </p:txBody>
          </p:sp>
          <p:sp>
            <p:nvSpPr>
              <p:cNvPr id="7194" name="Line 26"/>
              <p:cNvSpPr>
                <a:spLocks noChangeShapeType="1"/>
              </p:cNvSpPr>
              <p:nvPr/>
            </p:nvSpPr>
            <p:spPr bwMode="ltGray">
              <a:xfrm>
                <a:off x="198" y="4561"/>
                <a:ext cx="3658" cy="0"/>
              </a:xfrm>
              <a:prstGeom prst="line">
                <a:avLst/>
              </a:prstGeom>
              <a:noFill/>
              <a:ln w="9525">
                <a:solidFill>
                  <a:schemeClr val="bg2"/>
                </a:solidFill>
                <a:round/>
                <a:headEnd/>
                <a:tailEnd/>
              </a:ln>
            </p:spPr>
            <p:txBody>
              <a:bodyPr wrap="none" anchor="ctr"/>
              <a:lstStyle/>
              <a:p>
                <a:pPr>
                  <a:defRPr/>
                </a:pPr>
                <a:endParaRPr lang="en-US"/>
              </a:p>
            </p:txBody>
          </p:sp>
          <p:sp>
            <p:nvSpPr>
              <p:cNvPr id="7195" name="Line 27"/>
              <p:cNvSpPr>
                <a:spLocks noChangeShapeType="1"/>
              </p:cNvSpPr>
              <p:nvPr/>
            </p:nvSpPr>
            <p:spPr bwMode="ltGray">
              <a:xfrm>
                <a:off x="198" y="4753"/>
                <a:ext cx="3658" cy="0"/>
              </a:xfrm>
              <a:prstGeom prst="line">
                <a:avLst/>
              </a:prstGeom>
              <a:noFill/>
              <a:ln w="9525">
                <a:solidFill>
                  <a:schemeClr val="bg2"/>
                </a:solidFill>
                <a:round/>
                <a:headEnd/>
                <a:tailEnd/>
              </a:ln>
            </p:spPr>
            <p:txBody>
              <a:bodyPr wrap="none" anchor="ctr"/>
              <a:lstStyle/>
              <a:p>
                <a:pPr>
                  <a:defRPr/>
                </a:pPr>
                <a:endParaRPr lang="en-US"/>
              </a:p>
            </p:txBody>
          </p:sp>
          <p:sp>
            <p:nvSpPr>
              <p:cNvPr id="7196" name="Line 28"/>
              <p:cNvSpPr>
                <a:spLocks noChangeShapeType="1"/>
              </p:cNvSpPr>
              <p:nvPr/>
            </p:nvSpPr>
            <p:spPr bwMode="ltGray">
              <a:xfrm>
                <a:off x="198" y="4945"/>
                <a:ext cx="3658" cy="0"/>
              </a:xfrm>
              <a:prstGeom prst="line">
                <a:avLst/>
              </a:prstGeom>
              <a:noFill/>
              <a:ln w="9525">
                <a:solidFill>
                  <a:schemeClr val="bg2"/>
                </a:solidFill>
                <a:round/>
                <a:headEnd/>
                <a:tailEnd/>
              </a:ln>
            </p:spPr>
            <p:txBody>
              <a:bodyPr wrap="none" anchor="ctr"/>
              <a:lstStyle/>
              <a:p>
                <a:pPr>
                  <a:defRPr/>
                </a:pPr>
                <a:endParaRPr lang="en-US"/>
              </a:p>
            </p:txBody>
          </p:sp>
          <p:sp>
            <p:nvSpPr>
              <p:cNvPr id="7197" name="Line 29"/>
              <p:cNvSpPr>
                <a:spLocks noChangeShapeType="1"/>
              </p:cNvSpPr>
              <p:nvPr/>
            </p:nvSpPr>
            <p:spPr bwMode="ltGray">
              <a:xfrm>
                <a:off x="198" y="5137"/>
                <a:ext cx="3658" cy="0"/>
              </a:xfrm>
              <a:prstGeom prst="line">
                <a:avLst/>
              </a:prstGeom>
              <a:noFill/>
              <a:ln w="9525">
                <a:solidFill>
                  <a:schemeClr val="bg2"/>
                </a:solidFill>
                <a:round/>
                <a:headEnd/>
                <a:tailEnd/>
              </a:ln>
            </p:spPr>
            <p:txBody>
              <a:bodyPr wrap="none" anchor="ctr"/>
              <a:lstStyle/>
              <a:p>
                <a:pPr>
                  <a:defRPr/>
                </a:pPr>
                <a:endParaRPr lang="en-US"/>
              </a:p>
            </p:txBody>
          </p:sp>
          <p:sp>
            <p:nvSpPr>
              <p:cNvPr id="7198" name="Line 30"/>
              <p:cNvSpPr>
                <a:spLocks noChangeShapeType="1"/>
              </p:cNvSpPr>
              <p:nvPr/>
            </p:nvSpPr>
            <p:spPr bwMode="ltGray">
              <a:xfrm>
                <a:off x="198" y="5329"/>
                <a:ext cx="3658" cy="0"/>
              </a:xfrm>
              <a:prstGeom prst="line">
                <a:avLst/>
              </a:prstGeom>
              <a:noFill/>
              <a:ln w="9525">
                <a:solidFill>
                  <a:schemeClr val="bg2"/>
                </a:solidFill>
                <a:round/>
                <a:headEnd/>
                <a:tailEnd/>
              </a:ln>
            </p:spPr>
            <p:txBody>
              <a:bodyPr wrap="none" anchor="ctr"/>
              <a:lstStyle/>
              <a:p>
                <a:pPr>
                  <a:defRPr/>
                </a:pPr>
                <a:endParaRPr lang="en-US"/>
              </a:p>
            </p:txBody>
          </p:sp>
        </p:grpSp>
      </p:grpSp>
      <p:sp>
        <p:nvSpPr>
          <p:cNvPr id="15363" name="Rectangle 31"/>
          <p:cNvSpPr>
            <a:spLocks noGrp="1" noChangeArrowheads="1"/>
          </p:cNvSpPr>
          <p:nvPr>
            <p:ph type="title"/>
          </p:nvPr>
        </p:nvSpPr>
        <p:spPr bwMode="auto">
          <a:xfrm>
            <a:off x="1066800" y="40005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Щелчок правит образец заголовка</a:t>
            </a:r>
          </a:p>
        </p:txBody>
      </p:sp>
      <p:sp>
        <p:nvSpPr>
          <p:cNvPr id="15364" name="Rectangle 32"/>
          <p:cNvSpPr>
            <a:spLocks noGrp="1" noChangeArrowheads="1"/>
          </p:cNvSpPr>
          <p:nvPr>
            <p:ph type="body" idx="1"/>
          </p:nvPr>
        </p:nvSpPr>
        <p:spPr bwMode="auto">
          <a:xfrm>
            <a:off x="1066800" y="17716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201" name="Rectangle 33"/>
          <p:cNvSpPr>
            <a:spLocks noGrp="1" noChangeArrowheads="1"/>
          </p:cNvSpPr>
          <p:nvPr>
            <p:ph type="dt" sz="half" idx="2"/>
          </p:nvPr>
        </p:nvSpPr>
        <p:spPr bwMode="auto">
          <a:xfrm>
            <a:off x="1041400" y="6157913"/>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smtClean="0">
                <a:solidFill>
                  <a:schemeClr val="folHlink"/>
                </a:solidFill>
              </a:defRPr>
            </a:lvl1pPr>
          </a:lstStyle>
          <a:p>
            <a:fld id="{501BA723-AB7C-41F3-B04F-349A469A83BF}" type="datetimeFigureOut">
              <a:rPr lang="en-US" smtClean="0"/>
              <a:pPr/>
              <a:t>5/17/2012</a:t>
            </a:fld>
            <a:endParaRPr lang="en-US"/>
          </a:p>
        </p:txBody>
      </p:sp>
      <p:sp>
        <p:nvSpPr>
          <p:cNvPr id="7202" name="Rectangle 34"/>
          <p:cNvSpPr>
            <a:spLocks noGrp="1" noChangeArrowheads="1"/>
          </p:cNvSpPr>
          <p:nvPr>
            <p:ph type="ftr" sz="quarter" idx="3"/>
          </p:nvPr>
        </p:nvSpPr>
        <p:spPr bwMode="auto">
          <a:xfrm>
            <a:off x="3505200" y="6157913"/>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smtClean="0">
                <a:solidFill>
                  <a:schemeClr val="folHlink"/>
                </a:solidFill>
              </a:defRPr>
            </a:lvl1pPr>
          </a:lstStyle>
          <a:p>
            <a:endParaRPr lang="en-US"/>
          </a:p>
        </p:txBody>
      </p:sp>
      <p:sp>
        <p:nvSpPr>
          <p:cNvPr id="7203" name="Rectangle 35"/>
          <p:cNvSpPr>
            <a:spLocks noGrp="1" noChangeArrowheads="1"/>
          </p:cNvSpPr>
          <p:nvPr>
            <p:ph type="sldNum" sz="quarter" idx="4"/>
          </p:nvPr>
        </p:nvSpPr>
        <p:spPr bwMode="auto">
          <a:xfrm>
            <a:off x="6934200" y="6157913"/>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smtClean="0">
                <a:solidFill>
                  <a:schemeClr val="folHlink"/>
                </a:solidFill>
              </a:defRPr>
            </a:lvl1pPr>
          </a:lstStyle>
          <a:p>
            <a:fld id="{D9C0E6EB-0351-4B4C-9FE2-54F10B9962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01BA723-AB7C-41F3-B04F-349A469A83BF}" type="datetimeFigureOut">
              <a:rPr lang="en-US" smtClean="0"/>
              <a:pPr/>
              <a:t>5/17/2012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9C0E6EB-0351-4B4C-9FE2-54F10B99629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01BA723-AB7C-41F3-B04F-349A469A83BF}" type="datetimeFigureOut">
              <a:rPr lang="en-US" smtClean="0"/>
              <a:pPr/>
              <a:t>5/17/2012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9C0E6EB-0351-4B4C-9FE2-54F10B9962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330AF">
                <a:gamma/>
                <a:shade val="57255"/>
                <a:invGamma/>
              </a:srgbClr>
            </a:gs>
            <a:gs pos="100000">
              <a:srgbClr val="0330A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latin typeface="Times New Roman" pitchFamily="18" charset="0"/>
              </a:defRPr>
            </a:lvl1pPr>
          </a:lstStyle>
          <a:p>
            <a:fld id="{501BA723-AB7C-41F3-B04F-349A469A83BF}" type="datetimeFigureOut">
              <a:rPr lang="en-US" smtClean="0"/>
              <a:pPr/>
              <a:t>5/17/2012</a:t>
            </a:fld>
            <a:endParaRPr lang="en-US"/>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latin typeface="Times New Roman" pitchFamily="18" charset="0"/>
              </a:defRPr>
            </a:lvl1pPr>
          </a:lstStyle>
          <a:p>
            <a:endParaRPr lang="en-US"/>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rgbClr val="FFFF00"/>
                </a:solidFill>
                <a:latin typeface="Times New Roman" pitchFamily="18" charset="0"/>
              </a:defRPr>
            </a:lvl1pPr>
          </a:lstStyle>
          <a:p>
            <a:fld id="{D9C0E6EB-0351-4B4C-9FE2-54F10B996293}" type="slidenum">
              <a:rPr lang="en-US" smtClean="0"/>
              <a:pPr/>
              <a:t>‹#›</a:t>
            </a:fld>
            <a:endParaRPr lang="en-US"/>
          </a:p>
        </p:txBody>
      </p:sp>
      <p:sp>
        <p:nvSpPr>
          <p:cNvPr id="1032" name="Rectangle 8"/>
          <p:cNvSpPr>
            <a:spLocks noGrp="1" noChangeArrowheads="1"/>
          </p:cNvSpPr>
          <p:nvPr>
            <p:ph type="title"/>
          </p:nvPr>
        </p:nvSpPr>
        <p:spPr bwMode="auto">
          <a:xfrm>
            <a:off x="685800" y="228600"/>
            <a:ext cx="7772400" cy="6096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Slide Title </a:t>
            </a:r>
          </a:p>
        </p:txBody>
      </p:sp>
      <p:sp>
        <p:nvSpPr>
          <p:cNvPr id="1033" name="Rectangle 9"/>
          <p:cNvSpPr>
            <a:spLocks noGrp="1" noChangeArrowheads="1"/>
          </p:cNvSpPr>
          <p:nvPr>
            <p:ph type="body" idx="1"/>
          </p:nvPr>
        </p:nvSpPr>
        <p:spPr bwMode="auto">
          <a:xfrm>
            <a:off x="685800" y="1219200"/>
            <a:ext cx="7772400" cy="492918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Line 10"/>
          <p:cNvSpPr>
            <a:spLocks noChangeShapeType="1"/>
          </p:cNvSpPr>
          <p:nvPr/>
        </p:nvSpPr>
        <p:spPr bwMode="auto">
          <a:xfrm>
            <a:off x="685800" y="838200"/>
            <a:ext cx="7772400" cy="0"/>
          </a:xfrm>
          <a:prstGeom prst="line">
            <a:avLst/>
          </a:prstGeom>
          <a:noFill/>
          <a:ln w="31750">
            <a:solidFill>
              <a:srgbClr val="FFFF00"/>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600" b="1">
          <a:solidFill>
            <a:srgbClr val="FAFD00"/>
          </a:solidFill>
          <a:latin typeface="+mj-lt"/>
          <a:ea typeface="+mj-ea"/>
          <a:cs typeface="+mj-cs"/>
        </a:defRPr>
      </a:lvl1pPr>
      <a:lvl2pPr algn="l" rtl="0" eaLnBrk="1" fontAlgn="base" hangingPunct="1">
        <a:spcBef>
          <a:spcPct val="0"/>
        </a:spcBef>
        <a:spcAft>
          <a:spcPct val="0"/>
        </a:spcAft>
        <a:defRPr sz="3600" b="1">
          <a:solidFill>
            <a:srgbClr val="FAFD00"/>
          </a:solidFill>
          <a:latin typeface="Book Antiqua" pitchFamily="18" charset="0"/>
        </a:defRPr>
      </a:lvl2pPr>
      <a:lvl3pPr algn="l" rtl="0" eaLnBrk="1" fontAlgn="base" hangingPunct="1">
        <a:spcBef>
          <a:spcPct val="0"/>
        </a:spcBef>
        <a:spcAft>
          <a:spcPct val="0"/>
        </a:spcAft>
        <a:defRPr sz="3600" b="1">
          <a:solidFill>
            <a:srgbClr val="FAFD00"/>
          </a:solidFill>
          <a:latin typeface="Book Antiqua" pitchFamily="18" charset="0"/>
        </a:defRPr>
      </a:lvl3pPr>
      <a:lvl4pPr algn="l" rtl="0" eaLnBrk="1" fontAlgn="base" hangingPunct="1">
        <a:spcBef>
          <a:spcPct val="0"/>
        </a:spcBef>
        <a:spcAft>
          <a:spcPct val="0"/>
        </a:spcAft>
        <a:defRPr sz="3600" b="1">
          <a:solidFill>
            <a:srgbClr val="FAFD00"/>
          </a:solidFill>
          <a:latin typeface="Book Antiqua" pitchFamily="18" charset="0"/>
        </a:defRPr>
      </a:lvl4pPr>
      <a:lvl5pPr algn="l" rtl="0" eaLnBrk="1" fontAlgn="base" hangingPunct="1">
        <a:spcBef>
          <a:spcPct val="0"/>
        </a:spcBef>
        <a:spcAft>
          <a:spcPct val="0"/>
        </a:spcAft>
        <a:defRPr sz="3600" b="1">
          <a:solidFill>
            <a:srgbClr val="FAFD00"/>
          </a:solidFill>
          <a:latin typeface="Book Antiqua" pitchFamily="18" charset="0"/>
        </a:defRPr>
      </a:lvl5pPr>
      <a:lvl6pPr marL="457200" algn="l" rtl="0" eaLnBrk="1" fontAlgn="base" hangingPunct="1">
        <a:spcBef>
          <a:spcPct val="0"/>
        </a:spcBef>
        <a:spcAft>
          <a:spcPct val="0"/>
        </a:spcAft>
        <a:defRPr sz="3600" b="1">
          <a:solidFill>
            <a:srgbClr val="FAFD00"/>
          </a:solidFill>
          <a:latin typeface="Book Antiqua" pitchFamily="18" charset="0"/>
        </a:defRPr>
      </a:lvl6pPr>
      <a:lvl7pPr marL="914400" algn="l" rtl="0" eaLnBrk="1" fontAlgn="base" hangingPunct="1">
        <a:spcBef>
          <a:spcPct val="0"/>
        </a:spcBef>
        <a:spcAft>
          <a:spcPct val="0"/>
        </a:spcAft>
        <a:defRPr sz="3600" b="1">
          <a:solidFill>
            <a:srgbClr val="FAFD00"/>
          </a:solidFill>
          <a:latin typeface="Book Antiqua" pitchFamily="18" charset="0"/>
        </a:defRPr>
      </a:lvl7pPr>
      <a:lvl8pPr marL="1371600" algn="l" rtl="0" eaLnBrk="1" fontAlgn="base" hangingPunct="1">
        <a:spcBef>
          <a:spcPct val="0"/>
        </a:spcBef>
        <a:spcAft>
          <a:spcPct val="0"/>
        </a:spcAft>
        <a:defRPr sz="3600" b="1">
          <a:solidFill>
            <a:srgbClr val="FAFD00"/>
          </a:solidFill>
          <a:latin typeface="Book Antiqua" pitchFamily="18" charset="0"/>
        </a:defRPr>
      </a:lvl8pPr>
      <a:lvl9pPr marL="1828800" algn="l" rtl="0" eaLnBrk="1" fontAlgn="base" hangingPunct="1">
        <a:spcBef>
          <a:spcPct val="0"/>
        </a:spcBef>
        <a:spcAft>
          <a:spcPct val="0"/>
        </a:spcAft>
        <a:defRPr sz="3600" b="1">
          <a:solidFill>
            <a:srgbClr val="FAFD00"/>
          </a:solidFill>
          <a:latin typeface="Book Antiqua" pitchFamily="18" charset="0"/>
        </a:defRPr>
      </a:lvl9pPr>
    </p:titleStyle>
    <p:bodyStyle>
      <a:lvl1pPr marL="342900" indent="-342900" algn="l" rtl="0" eaLnBrk="1" fontAlgn="base" hangingPunct="1">
        <a:spcBef>
          <a:spcPct val="40000"/>
        </a:spcBef>
        <a:spcAft>
          <a:spcPct val="0"/>
        </a:spcAft>
        <a:buClr>
          <a:srgbClr val="FAFD00"/>
        </a:buClr>
        <a:buSzPct val="75000"/>
        <a:buFont typeface="Monotype Sorts" pitchFamily="2" charset="2"/>
        <a:buChar char="l"/>
        <a:defRPr sz="2800">
          <a:solidFill>
            <a:srgbClr val="FAFD00"/>
          </a:solidFill>
          <a:latin typeface="+mn-lt"/>
          <a:ea typeface="+mn-ea"/>
          <a:cs typeface="+mn-cs"/>
        </a:defRPr>
      </a:lvl1pPr>
      <a:lvl2pPr marL="742950" indent="-285750" algn="l" rtl="0" eaLnBrk="1" fontAlgn="base" hangingPunct="1">
        <a:spcBef>
          <a:spcPct val="20000"/>
        </a:spcBef>
        <a:spcAft>
          <a:spcPct val="0"/>
        </a:spcAft>
        <a:buClr>
          <a:srgbClr val="FAFD00"/>
        </a:buClr>
        <a:buSzPct val="100000"/>
        <a:buFont typeface="MS LineDraw" pitchFamily="49" charset="2"/>
        <a:buChar char="Ä"/>
        <a:defRPr sz="2800">
          <a:solidFill>
            <a:srgbClr val="FAFD00"/>
          </a:solidFill>
          <a:latin typeface="+mn-lt"/>
        </a:defRPr>
      </a:lvl2pPr>
      <a:lvl3pPr marL="1143000" indent="-228600" algn="l" rtl="0" eaLnBrk="1" fontAlgn="base" hangingPunct="1">
        <a:spcBef>
          <a:spcPct val="20000"/>
        </a:spcBef>
        <a:spcAft>
          <a:spcPct val="0"/>
        </a:spcAft>
        <a:buClr>
          <a:srgbClr val="FAFD00"/>
        </a:buClr>
        <a:buSzPct val="100000"/>
        <a:buFont typeface="Monotype Sorts" pitchFamily="2" charset="2"/>
        <a:buChar char="u"/>
        <a:defRPr sz="2400">
          <a:solidFill>
            <a:srgbClr val="FAFD00"/>
          </a:solidFill>
          <a:latin typeface="+mn-lt"/>
        </a:defRPr>
      </a:lvl3pPr>
      <a:lvl4pPr marL="1600200" indent="-228600" algn="l" rtl="0" eaLnBrk="1" fontAlgn="base" hangingPunct="1">
        <a:spcBef>
          <a:spcPct val="20000"/>
        </a:spcBef>
        <a:spcAft>
          <a:spcPct val="0"/>
        </a:spcAft>
        <a:buClr>
          <a:srgbClr val="FAFD00"/>
        </a:buClr>
        <a:buSzPct val="65000"/>
        <a:buFont typeface="Monotype Sorts" pitchFamily="2" charset="2"/>
        <a:buChar char="d"/>
        <a:defRPr sz="2000">
          <a:solidFill>
            <a:srgbClr val="FAFD00"/>
          </a:solidFill>
          <a:latin typeface="+mn-lt"/>
        </a:defRPr>
      </a:lvl4pPr>
      <a:lvl5pPr marL="2057400" indent="-228600" algn="l" rtl="0" eaLnBrk="1" fontAlgn="base" hangingPunct="1">
        <a:spcBef>
          <a:spcPct val="20000"/>
        </a:spcBef>
        <a:spcAft>
          <a:spcPct val="0"/>
        </a:spcAft>
        <a:buClr>
          <a:srgbClr val="FAFD00"/>
        </a:buClr>
        <a:buSzPct val="100000"/>
        <a:buFont typeface="Wingdings" pitchFamily="2" charset="2"/>
        <a:buChar char="w"/>
        <a:defRPr sz="2000">
          <a:solidFill>
            <a:srgbClr val="FAFD00"/>
          </a:solidFill>
          <a:latin typeface="+mn-lt"/>
        </a:defRPr>
      </a:lvl5pPr>
      <a:lvl6pPr marL="2514600" indent="-228600" algn="l" rtl="0" eaLnBrk="1" fontAlgn="base" hangingPunct="1">
        <a:spcBef>
          <a:spcPct val="20000"/>
        </a:spcBef>
        <a:spcAft>
          <a:spcPct val="0"/>
        </a:spcAft>
        <a:buClr>
          <a:srgbClr val="FAFD00"/>
        </a:buClr>
        <a:buSzPct val="100000"/>
        <a:buFont typeface="Wingdings" pitchFamily="2" charset="2"/>
        <a:buChar char="w"/>
        <a:defRPr sz="2000">
          <a:solidFill>
            <a:srgbClr val="FAFD00"/>
          </a:solidFill>
          <a:latin typeface="+mn-lt"/>
        </a:defRPr>
      </a:lvl6pPr>
      <a:lvl7pPr marL="2971800" indent="-228600" algn="l" rtl="0" eaLnBrk="1" fontAlgn="base" hangingPunct="1">
        <a:spcBef>
          <a:spcPct val="20000"/>
        </a:spcBef>
        <a:spcAft>
          <a:spcPct val="0"/>
        </a:spcAft>
        <a:buClr>
          <a:srgbClr val="FAFD00"/>
        </a:buClr>
        <a:buSzPct val="100000"/>
        <a:buFont typeface="Wingdings" pitchFamily="2" charset="2"/>
        <a:buChar char="w"/>
        <a:defRPr sz="2000">
          <a:solidFill>
            <a:srgbClr val="FAFD00"/>
          </a:solidFill>
          <a:latin typeface="+mn-lt"/>
        </a:defRPr>
      </a:lvl7pPr>
      <a:lvl8pPr marL="3429000" indent="-228600" algn="l" rtl="0" eaLnBrk="1" fontAlgn="base" hangingPunct="1">
        <a:spcBef>
          <a:spcPct val="20000"/>
        </a:spcBef>
        <a:spcAft>
          <a:spcPct val="0"/>
        </a:spcAft>
        <a:buClr>
          <a:srgbClr val="FAFD00"/>
        </a:buClr>
        <a:buSzPct val="100000"/>
        <a:buFont typeface="Wingdings" pitchFamily="2" charset="2"/>
        <a:buChar char="w"/>
        <a:defRPr sz="2000">
          <a:solidFill>
            <a:srgbClr val="FAFD00"/>
          </a:solidFill>
          <a:latin typeface="+mn-lt"/>
        </a:defRPr>
      </a:lvl8pPr>
      <a:lvl9pPr marL="3886200" indent="-228600" algn="l" rtl="0" eaLnBrk="1" fontAlgn="base" hangingPunct="1">
        <a:spcBef>
          <a:spcPct val="20000"/>
        </a:spcBef>
        <a:spcAft>
          <a:spcPct val="0"/>
        </a:spcAft>
        <a:buClr>
          <a:srgbClr val="FAFD00"/>
        </a:buClr>
        <a:buSzPct val="100000"/>
        <a:buFont typeface="Wingdings" pitchFamily="2" charset="2"/>
        <a:buChar char="w"/>
        <a:defRPr sz="2000">
          <a:solidFill>
            <a:srgbClr val="FAFD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0800"/>
            <a:ext cx="8926513" cy="6743700"/>
            <a:chOff x="0" y="42"/>
            <a:chExt cx="4217" cy="5664"/>
          </a:xfrm>
        </p:grpSpPr>
        <p:grpSp>
          <p:nvGrpSpPr>
            <p:cNvPr id="3" name="Group 3"/>
            <p:cNvGrpSpPr>
              <a:grpSpLocks/>
            </p:cNvGrpSpPr>
            <p:nvPr/>
          </p:nvGrpSpPr>
          <p:grpSpPr bwMode="auto">
            <a:xfrm>
              <a:off x="0" y="42"/>
              <a:ext cx="4217" cy="5664"/>
              <a:chOff x="0" y="42"/>
              <a:chExt cx="4217" cy="5664"/>
            </a:xfrm>
          </p:grpSpPr>
          <p:sp>
            <p:nvSpPr>
              <p:cNvPr id="7172" name="Rectangle 4"/>
              <p:cNvSpPr>
                <a:spLocks noChangeArrowheads="1"/>
              </p:cNvSpPr>
              <p:nvPr/>
            </p:nvSpPr>
            <p:spPr bwMode="ltGray">
              <a:xfrm>
                <a:off x="250" y="169"/>
                <a:ext cx="3967" cy="5432"/>
              </a:xfrm>
              <a:prstGeom prst="rect">
                <a:avLst/>
              </a:prstGeom>
              <a:solidFill>
                <a:schemeClr val="bg1"/>
              </a:solidFill>
              <a:ln w="9525">
                <a:noFill/>
                <a:miter lim="800000"/>
                <a:headEnd/>
                <a:tailEnd/>
              </a:ln>
            </p:spPr>
            <p:txBody>
              <a:bodyPr wrap="none" anchor="ctr"/>
              <a:lstStyle/>
              <a:p>
                <a:pPr>
                  <a:defRPr/>
                </a:pPr>
                <a:endParaRPr lang="en-US"/>
              </a:p>
            </p:txBody>
          </p:sp>
          <p:pic>
            <p:nvPicPr>
              <p:cNvPr id="15393" name="Picture 5" descr="A:\minispir.GIF"/>
              <p:cNvPicPr>
                <a:picLocks noChangeAspect="1" noChangeArrowheads="1"/>
              </p:cNvPicPr>
              <p:nvPr/>
            </p:nvPicPr>
            <p:blipFill>
              <a:blip r:embed="rId14" cstate="print"/>
              <a:srcRect/>
              <a:stretch>
                <a:fillRect/>
              </a:stretch>
            </p:blipFill>
            <p:spPr bwMode="ltGray">
              <a:xfrm>
                <a:off x="0" y="42"/>
                <a:ext cx="558" cy="3600"/>
              </a:xfrm>
              <a:prstGeom prst="rect">
                <a:avLst/>
              </a:prstGeom>
              <a:noFill/>
              <a:ln w="9525">
                <a:noFill/>
                <a:miter lim="800000"/>
                <a:headEnd/>
                <a:tailEnd/>
              </a:ln>
            </p:spPr>
          </p:pic>
          <p:sp>
            <p:nvSpPr>
              <p:cNvPr id="7174" name="Rectangle 6"/>
              <p:cNvSpPr>
                <a:spLocks noChangeArrowheads="1"/>
              </p:cNvSpPr>
              <p:nvPr/>
            </p:nvSpPr>
            <p:spPr bwMode="ltGray">
              <a:xfrm>
                <a:off x="282" y="3469"/>
                <a:ext cx="492" cy="384"/>
              </a:xfrm>
              <a:prstGeom prst="rect">
                <a:avLst/>
              </a:prstGeom>
              <a:solidFill>
                <a:schemeClr val="bg1"/>
              </a:solidFill>
              <a:ln w="9525">
                <a:noFill/>
                <a:miter lim="800000"/>
                <a:headEnd/>
                <a:tailEnd/>
              </a:ln>
            </p:spPr>
            <p:txBody>
              <a:bodyPr wrap="none" anchor="ctr"/>
              <a:lstStyle/>
              <a:p>
                <a:pPr>
                  <a:defRPr/>
                </a:pPr>
                <a:endParaRPr lang="en-US"/>
              </a:p>
            </p:txBody>
          </p:sp>
          <p:pic>
            <p:nvPicPr>
              <p:cNvPr id="15395" name="Picture 7" descr="A:\minispir.GIF"/>
              <p:cNvPicPr>
                <a:picLocks noChangeAspect="1" noChangeArrowheads="1"/>
              </p:cNvPicPr>
              <p:nvPr/>
            </p:nvPicPr>
            <p:blipFill>
              <a:blip r:embed="rId14" cstate="print"/>
              <a:srcRect t="39999"/>
              <a:stretch>
                <a:fillRect/>
              </a:stretch>
            </p:blipFill>
            <p:spPr bwMode="ltGray">
              <a:xfrm>
                <a:off x="0" y="3546"/>
                <a:ext cx="558" cy="2160"/>
              </a:xfrm>
              <a:prstGeom prst="rect">
                <a:avLst/>
              </a:prstGeom>
              <a:noFill/>
              <a:ln w="9525">
                <a:noFill/>
                <a:miter lim="800000"/>
                <a:headEnd/>
                <a:tailEnd/>
              </a:ln>
            </p:spPr>
          </p:pic>
        </p:grpSp>
        <p:grpSp>
          <p:nvGrpSpPr>
            <p:cNvPr id="4" name="Group 8"/>
            <p:cNvGrpSpPr>
              <a:grpSpLocks/>
            </p:cNvGrpSpPr>
            <p:nvPr/>
          </p:nvGrpSpPr>
          <p:grpSpPr bwMode="auto">
            <a:xfrm>
              <a:off x="543" y="1296"/>
              <a:ext cx="3658" cy="4032"/>
              <a:chOff x="198" y="1296"/>
              <a:chExt cx="3658" cy="4032"/>
            </a:xfrm>
          </p:grpSpPr>
          <p:sp>
            <p:nvSpPr>
              <p:cNvPr id="7177" name="Line 9"/>
              <p:cNvSpPr>
                <a:spLocks noChangeShapeType="1"/>
              </p:cNvSpPr>
              <p:nvPr/>
            </p:nvSpPr>
            <p:spPr bwMode="ltGray">
              <a:xfrm>
                <a:off x="198" y="1297"/>
                <a:ext cx="3658" cy="0"/>
              </a:xfrm>
              <a:prstGeom prst="line">
                <a:avLst/>
              </a:prstGeom>
              <a:noFill/>
              <a:ln w="9525">
                <a:solidFill>
                  <a:schemeClr val="bg2"/>
                </a:solidFill>
                <a:round/>
                <a:headEnd/>
                <a:tailEnd/>
              </a:ln>
            </p:spPr>
            <p:txBody>
              <a:bodyPr wrap="none" anchor="ctr"/>
              <a:lstStyle/>
              <a:p>
                <a:pPr>
                  <a:defRPr/>
                </a:pPr>
                <a:endParaRPr lang="en-US"/>
              </a:p>
            </p:txBody>
          </p:sp>
          <p:sp>
            <p:nvSpPr>
              <p:cNvPr id="7178" name="Line 10"/>
              <p:cNvSpPr>
                <a:spLocks noChangeShapeType="1"/>
              </p:cNvSpPr>
              <p:nvPr/>
            </p:nvSpPr>
            <p:spPr bwMode="ltGray">
              <a:xfrm>
                <a:off x="198" y="1489"/>
                <a:ext cx="3658" cy="0"/>
              </a:xfrm>
              <a:prstGeom prst="line">
                <a:avLst/>
              </a:prstGeom>
              <a:noFill/>
              <a:ln w="9525">
                <a:solidFill>
                  <a:schemeClr val="bg2"/>
                </a:solidFill>
                <a:round/>
                <a:headEnd/>
                <a:tailEnd/>
              </a:ln>
            </p:spPr>
            <p:txBody>
              <a:bodyPr wrap="none" anchor="ctr"/>
              <a:lstStyle/>
              <a:p>
                <a:pPr>
                  <a:defRPr/>
                </a:pPr>
                <a:endParaRPr lang="en-US"/>
              </a:p>
            </p:txBody>
          </p:sp>
          <p:sp>
            <p:nvSpPr>
              <p:cNvPr id="7179" name="Line 11"/>
              <p:cNvSpPr>
                <a:spLocks noChangeShapeType="1"/>
              </p:cNvSpPr>
              <p:nvPr/>
            </p:nvSpPr>
            <p:spPr bwMode="ltGray">
              <a:xfrm>
                <a:off x="198" y="1681"/>
                <a:ext cx="3658" cy="0"/>
              </a:xfrm>
              <a:prstGeom prst="line">
                <a:avLst/>
              </a:prstGeom>
              <a:noFill/>
              <a:ln w="9525">
                <a:solidFill>
                  <a:schemeClr val="bg2"/>
                </a:solidFill>
                <a:round/>
                <a:headEnd/>
                <a:tailEnd/>
              </a:ln>
            </p:spPr>
            <p:txBody>
              <a:bodyPr wrap="none" anchor="ctr"/>
              <a:lstStyle/>
              <a:p>
                <a:pPr>
                  <a:defRPr/>
                </a:pPr>
                <a:endParaRPr lang="en-US"/>
              </a:p>
            </p:txBody>
          </p:sp>
          <p:sp>
            <p:nvSpPr>
              <p:cNvPr id="7180" name="Line 12"/>
              <p:cNvSpPr>
                <a:spLocks noChangeShapeType="1"/>
              </p:cNvSpPr>
              <p:nvPr/>
            </p:nvSpPr>
            <p:spPr bwMode="ltGray">
              <a:xfrm>
                <a:off x="198" y="1873"/>
                <a:ext cx="3658" cy="0"/>
              </a:xfrm>
              <a:prstGeom prst="line">
                <a:avLst/>
              </a:prstGeom>
              <a:noFill/>
              <a:ln w="9525">
                <a:solidFill>
                  <a:schemeClr val="bg2"/>
                </a:solidFill>
                <a:round/>
                <a:headEnd/>
                <a:tailEnd/>
              </a:ln>
            </p:spPr>
            <p:txBody>
              <a:bodyPr wrap="none" anchor="ctr"/>
              <a:lstStyle/>
              <a:p>
                <a:pPr>
                  <a:defRPr/>
                </a:pPr>
                <a:endParaRPr lang="en-US"/>
              </a:p>
            </p:txBody>
          </p:sp>
          <p:sp>
            <p:nvSpPr>
              <p:cNvPr id="7181" name="Line 13"/>
              <p:cNvSpPr>
                <a:spLocks noChangeShapeType="1"/>
              </p:cNvSpPr>
              <p:nvPr/>
            </p:nvSpPr>
            <p:spPr bwMode="ltGray">
              <a:xfrm>
                <a:off x="198" y="2065"/>
                <a:ext cx="3658" cy="0"/>
              </a:xfrm>
              <a:prstGeom prst="line">
                <a:avLst/>
              </a:prstGeom>
              <a:noFill/>
              <a:ln w="9525">
                <a:solidFill>
                  <a:schemeClr val="bg2"/>
                </a:solidFill>
                <a:round/>
                <a:headEnd/>
                <a:tailEnd/>
              </a:ln>
            </p:spPr>
            <p:txBody>
              <a:bodyPr wrap="none" anchor="ctr"/>
              <a:lstStyle/>
              <a:p>
                <a:pPr>
                  <a:defRPr/>
                </a:pPr>
                <a:endParaRPr lang="en-US"/>
              </a:p>
            </p:txBody>
          </p:sp>
          <p:sp>
            <p:nvSpPr>
              <p:cNvPr id="7182" name="Line 14"/>
              <p:cNvSpPr>
                <a:spLocks noChangeShapeType="1"/>
              </p:cNvSpPr>
              <p:nvPr/>
            </p:nvSpPr>
            <p:spPr bwMode="ltGray">
              <a:xfrm>
                <a:off x="198" y="2257"/>
                <a:ext cx="3658" cy="0"/>
              </a:xfrm>
              <a:prstGeom prst="line">
                <a:avLst/>
              </a:prstGeom>
              <a:noFill/>
              <a:ln w="9525">
                <a:solidFill>
                  <a:schemeClr val="bg2"/>
                </a:solidFill>
                <a:round/>
                <a:headEnd/>
                <a:tailEnd/>
              </a:ln>
            </p:spPr>
            <p:txBody>
              <a:bodyPr wrap="none" anchor="ctr"/>
              <a:lstStyle/>
              <a:p>
                <a:pPr>
                  <a:defRPr/>
                </a:pPr>
                <a:endParaRPr lang="en-US"/>
              </a:p>
            </p:txBody>
          </p:sp>
          <p:sp>
            <p:nvSpPr>
              <p:cNvPr id="7183" name="Line 15"/>
              <p:cNvSpPr>
                <a:spLocks noChangeShapeType="1"/>
              </p:cNvSpPr>
              <p:nvPr/>
            </p:nvSpPr>
            <p:spPr bwMode="ltGray">
              <a:xfrm>
                <a:off x="198" y="2449"/>
                <a:ext cx="3658" cy="0"/>
              </a:xfrm>
              <a:prstGeom prst="line">
                <a:avLst/>
              </a:prstGeom>
              <a:noFill/>
              <a:ln w="9525">
                <a:solidFill>
                  <a:schemeClr val="bg2"/>
                </a:solidFill>
                <a:round/>
                <a:headEnd/>
                <a:tailEnd/>
              </a:ln>
            </p:spPr>
            <p:txBody>
              <a:bodyPr wrap="none" anchor="ctr"/>
              <a:lstStyle/>
              <a:p>
                <a:pPr>
                  <a:defRPr/>
                </a:pPr>
                <a:endParaRPr lang="en-US"/>
              </a:p>
            </p:txBody>
          </p:sp>
          <p:sp>
            <p:nvSpPr>
              <p:cNvPr id="7184" name="Line 16"/>
              <p:cNvSpPr>
                <a:spLocks noChangeShapeType="1"/>
              </p:cNvSpPr>
              <p:nvPr/>
            </p:nvSpPr>
            <p:spPr bwMode="ltGray">
              <a:xfrm>
                <a:off x="198" y="2641"/>
                <a:ext cx="3658" cy="0"/>
              </a:xfrm>
              <a:prstGeom prst="line">
                <a:avLst/>
              </a:prstGeom>
              <a:noFill/>
              <a:ln w="9525">
                <a:solidFill>
                  <a:schemeClr val="bg2"/>
                </a:solidFill>
                <a:round/>
                <a:headEnd/>
                <a:tailEnd/>
              </a:ln>
            </p:spPr>
            <p:txBody>
              <a:bodyPr wrap="none" anchor="ctr"/>
              <a:lstStyle/>
              <a:p>
                <a:pPr>
                  <a:defRPr/>
                </a:pPr>
                <a:endParaRPr lang="en-US"/>
              </a:p>
            </p:txBody>
          </p:sp>
          <p:sp>
            <p:nvSpPr>
              <p:cNvPr id="7185" name="Line 17"/>
              <p:cNvSpPr>
                <a:spLocks noChangeShapeType="1"/>
              </p:cNvSpPr>
              <p:nvPr/>
            </p:nvSpPr>
            <p:spPr bwMode="ltGray">
              <a:xfrm>
                <a:off x="198" y="2833"/>
                <a:ext cx="3658" cy="0"/>
              </a:xfrm>
              <a:prstGeom prst="line">
                <a:avLst/>
              </a:prstGeom>
              <a:noFill/>
              <a:ln w="9525">
                <a:solidFill>
                  <a:schemeClr val="bg2"/>
                </a:solidFill>
                <a:round/>
                <a:headEnd/>
                <a:tailEnd/>
              </a:ln>
            </p:spPr>
            <p:txBody>
              <a:bodyPr wrap="none" anchor="ctr"/>
              <a:lstStyle/>
              <a:p>
                <a:pPr>
                  <a:defRPr/>
                </a:pPr>
                <a:endParaRPr lang="en-US"/>
              </a:p>
            </p:txBody>
          </p:sp>
          <p:sp>
            <p:nvSpPr>
              <p:cNvPr id="7186" name="Line 18"/>
              <p:cNvSpPr>
                <a:spLocks noChangeShapeType="1"/>
              </p:cNvSpPr>
              <p:nvPr/>
            </p:nvSpPr>
            <p:spPr bwMode="ltGray">
              <a:xfrm>
                <a:off x="198" y="3025"/>
                <a:ext cx="3658" cy="0"/>
              </a:xfrm>
              <a:prstGeom prst="line">
                <a:avLst/>
              </a:prstGeom>
              <a:noFill/>
              <a:ln w="9525">
                <a:solidFill>
                  <a:schemeClr val="bg2"/>
                </a:solidFill>
                <a:round/>
                <a:headEnd/>
                <a:tailEnd/>
              </a:ln>
            </p:spPr>
            <p:txBody>
              <a:bodyPr wrap="none" anchor="ctr"/>
              <a:lstStyle/>
              <a:p>
                <a:pPr>
                  <a:defRPr/>
                </a:pPr>
                <a:endParaRPr lang="en-US"/>
              </a:p>
            </p:txBody>
          </p:sp>
          <p:sp>
            <p:nvSpPr>
              <p:cNvPr id="7187" name="Line 19"/>
              <p:cNvSpPr>
                <a:spLocks noChangeShapeType="1"/>
              </p:cNvSpPr>
              <p:nvPr/>
            </p:nvSpPr>
            <p:spPr bwMode="ltGray">
              <a:xfrm>
                <a:off x="198" y="3217"/>
                <a:ext cx="3658" cy="0"/>
              </a:xfrm>
              <a:prstGeom prst="line">
                <a:avLst/>
              </a:prstGeom>
              <a:noFill/>
              <a:ln w="9525">
                <a:solidFill>
                  <a:schemeClr val="bg2"/>
                </a:solidFill>
                <a:round/>
                <a:headEnd/>
                <a:tailEnd/>
              </a:ln>
            </p:spPr>
            <p:txBody>
              <a:bodyPr wrap="none" anchor="ctr"/>
              <a:lstStyle/>
              <a:p>
                <a:pPr>
                  <a:defRPr/>
                </a:pPr>
                <a:endParaRPr lang="en-US"/>
              </a:p>
            </p:txBody>
          </p:sp>
          <p:sp>
            <p:nvSpPr>
              <p:cNvPr id="7188" name="Line 20"/>
              <p:cNvSpPr>
                <a:spLocks noChangeShapeType="1"/>
              </p:cNvSpPr>
              <p:nvPr/>
            </p:nvSpPr>
            <p:spPr bwMode="ltGray">
              <a:xfrm>
                <a:off x="198" y="3409"/>
                <a:ext cx="3658" cy="0"/>
              </a:xfrm>
              <a:prstGeom prst="line">
                <a:avLst/>
              </a:prstGeom>
              <a:noFill/>
              <a:ln w="9525">
                <a:solidFill>
                  <a:schemeClr val="bg2"/>
                </a:solidFill>
                <a:round/>
                <a:headEnd/>
                <a:tailEnd/>
              </a:ln>
            </p:spPr>
            <p:txBody>
              <a:bodyPr wrap="none" anchor="ctr"/>
              <a:lstStyle/>
              <a:p>
                <a:pPr>
                  <a:defRPr/>
                </a:pPr>
                <a:endParaRPr lang="en-US"/>
              </a:p>
            </p:txBody>
          </p:sp>
          <p:sp>
            <p:nvSpPr>
              <p:cNvPr id="7189" name="Line 21"/>
              <p:cNvSpPr>
                <a:spLocks noChangeShapeType="1"/>
              </p:cNvSpPr>
              <p:nvPr/>
            </p:nvSpPr>
            <p:spPr bwMode="ltGray">
              <a:xfrm>
                <a:off x="198" y="3601"/>
                <a:ext cx="3658" cy="0"/>
              </a:xfrm>
              <a:prstGeom prst="line">
                <a:avLst/>
              </a:prstGeom>
              <a:noFill/>
              <a:ln w="9525">
                <a:solidFill>
                  <a:schemeClr val="bg2"/>
                </a:solidFill>
                <a:round/>
                <a:headEnd/>
                <a:tailEnd/>
              </a:ln>
            </p:spPr>
            <p:txBody>
              <a:bodyPr wrap="none" anchor="ctr"/>
              <a:lstStyle/>
              <a:p>
                <a:pPr>
                  <a:defRPr/>
                </a:pPr>
                <a:endParaRPr lang="en-US"/>
              </a:p>
            </p:txBody>
          </p:sp>
          <p:sp>
            <p:nvSpPr>
              <p:cNvPr id="7190" name="Line 22"/>
              <p:cNvSpPr>
                <a:spLocks noChangeShapeType="1"/>
              </p:cNvSpPr>
              <p:nvPr/>
            </p:nvSpPr>
            <p:spPr bwMode="ltGray">
              <a:xfrm>
                <a:off x="198" y="3793"/>
                <a:ext cx="3658" cy="0"/>
              </a:xfrm>
              <a:prstGeom prst="line">
                <a:avLst/>
              </a:prstGeom>
              <a:noFill/>
              <a:ln w="9525">
                <a:solidFill>
                  <a:schemeClr val="bg2"/>
                </a:solidFill>
                <a:round/>
                <a:headEnd/>
                <a:tailEnd/>
              </a:ln>
            </p:spPr>
            <p:txBody>
              <a:bodyPr wrap="none" anchor="ctr"/>
              <a:lstStyle/>
              <a:p>
                <a:pPr>
                  <a:defRPr/>
                </a:pPr>
                <a:endParaRPr lang="en-US"/>
              </a:p>
            </p:txBody>
          </p:sp>
          <p:sp>
            <p:nvSpPr>
              <p:cNvPr id="7191" name="Line 23"/>
              <p:cNvSpPr>
                <a:spLocks noChangeShapeType="1"/>
              </p:cNvSpPr>
              <p:nvPr/>
            </p:nvSpPr>
            <p:spPr bwMode="ltGray">
              <a:xfrm>
                <a:off x="198" y="3985"/>
                <a:ext cx="3658" cy="0"/>
              </a:xfrm>
              <a:prstGeom prst="line">
                <a:avLst/>
              </a:prstGeom>
              <a:noFill/>
              <a:ln w="9525">
                <a:solidFill>
                  <a:schemeClr val="bg2"/>
                </a:solidFill>
                <a:round/>
                <a:headEnd/>
                <a:tailEnd/>
              </a:ln>
            </p:spPr>
            <p:txBody>
              <a:bodyPr wrap="none" anchor="ctr"/>
              <a:lstStyle/>
              <a:p>
                <a:pPr>
                  <a:defRPr/>
                </a:pPr>
                <a:endParaRPr lang="en-US"/>
              </a:p>
            </p:txBody>
          </p:sp>
          <p:sp>
            <p:nvSpPr>
              <p:cNvPr id="7192" name="Line 24"/>
              <p:cNvSpPr>
                <a:spLocks noChangeShapeType="1"/>
              </p:cNvSpPr>
              <p:nvPr/>
            </p:nvSpPr>
            <p:spPr bwMode="ltGray">
              <a:xfrm>
                <a:off x="198" y="4177"/>
                <a:ext cx="3658" cy="0"/>
              </a:xfrm>
              <a:prstGeom prst="line">
                <a:avLst/>
              </a:prstGeom>
              <a:noFill/>
              <a:ln w="9525">
                <a:solidFill>
                  <a:schemeClr val="bg2"/>
                </a:solidFill>
                <a:round/>
                <a:headEnd/>
                <a:tailEnd/>
              </a:ln>
            </p:spPr>
            <p:txBody>
              <a:bodyPr wrap="none" anchor="ctr"/>
              <a:lstStyle/>
              <a:p>
                <a:pPr>
                  <a:defRPr/>
                </a:pPr>
                <a:endParaRPr lang="en-US"/>
              </a:p>
            </p:txBody>
          </p:sp>
          <p:sp>
            <p:nvSpPr>
              <p:cNvPr id="7193" name="Line 25"/>
              <p:cNvSpPr>
                <a:spLocks noChangeShapeType="1"/>
              </p:cNvSpPr>
              <p:nvPr/>
            </p:nvSpPr>
            <p:spPr bwMode="ltGray">
              <a:xfrm>
                <a:off x="198" y="4369"/>
                <a:ext cx="3658" cy="0"/>
              </a:xfrm>
              <a:prstGeom prst="line">
                <a:avLst/>
              </a:prstGeom>
              <a:noFill/>
              <a:ln w="9525">
                <a:solidFill>
                  <a:schemeClr val="bg2"/>
                </a:solidFill>
                <a:round/>
                <a:headEnd/>
                <a:tailEnd/>
              </a:ln>
            </p:spPr>
            <p:txBody>
              <a:bodyPr wrap="none" anchor="ctr"/>
              <a:lstStyle/>
              <a:p>
                <a:pPr>
                  <a:defRPr/>
                </a:pPr>
                <a:endParaRPr lang="en-US"/>
              </a:p>
            </p:txBody>
          </p:sp>
          <p:sp>
            <p:nvSpPr>
              <p:cNvPr id="7194" name="Line 26"/>
              <p:cNvSpPr>
                <a:spLocks noChangeShapeType="1"/>
              </p:cNvSpPr>
              <p:nvPr/>
            </p:nvSpPr>
            <p:spPr bwMode="ltGray">
              <a:xfrm>
                <a:off x="198" y="4561"/>
                <a:ext cx="3658" cy="0"/>
              </a:xfrm>
              <a:prstGeom prst="line">
                <a:avLst/>
              </a:prstGeom>
              <a:noFill/>
              <a:ln w="9525">
                <a:solidFill>
                  <a:schemeClr val="bg2"/>
                </a:solidFill>
                <a:round/>
                <a:headEnd/>
                <a:tailEnd/>
              </a:ln>
            </p:spPr>
            <p:txBody>
              <a:bodyPr wrap="none" anchor="ctr"/>
              <a:lstStyle/>
              <a:p>
                <a:pPr>
                  <a:defRPr/>
                </a:pPr>
                <a:endParaRPr lang="en-US"/>
              </a:p>
            </p:txBody>
          </p:sp>
          <p:sp>
            <p:nvSpPr>
              <p:cNvPr id="7195" name="Line 27"/>
              <p:cNvSpPr>
                <a:spLocks noChangeShapeType="1"/>
              </p:cNvSpPr>
              <p:nvPr/>
            </p:nvSpPr>
            <p:spPr bwMode="ltGray">
              <a:xfrm>
                <a:off x="198" y="4753"/>
                <a:ext cx="3658" cy="0"/>
              </a:xfrm>
              <a:prstGeom prst="line">
                <a:avLst/>
              </a:prstGeom>
              <a:noFill/>
              <a:ln w="9525">
                <a:solidFill>
                  <a:schemeClr val="bg2"/>
                </a:solidFill>
                <a:round/>
                <a:headEnd/>
                <a:tailEnd/>
              </a:ln>
            </p:spPr>
            <p:txBody>
              <a:bodyPr wrap="none" anchor="ctr"/>
              <a:lstStyle/>
              <a:p>
                <a:pPr>
                  <a:defRPr/>
                </a:pPr>
                <a:endParaRPr lang="en-US"/>
              </a:p>
            </p:txBody>
          </p:sp>
          <p:sp>
            <p:nvSpPr>
              <p:cNvPr id="7196" name="Line 28"/>
              <p:cNvSpPr>
                <a:spLocks noChangeShapeType="1"/>
              </p:cNvSpPr>
              <p:nvPr/>
            </p:nvSpPr>
            <p:spPr bwMode="ltGray">
              <a:xfrm>
                <a:off x="198" y="4945"/>
                <a:ext cx="3658" cy="0"/>
              </a:xfrm>
              <a:prstGeom prst="line">
                <a:avLst/>
              </a:prstGeom>
              <a:noFill/>
              <a:ln w="9525">
                <a:solidFill>
                  <a:schemeClr val="bg2"/>
                </a:solidFill>
                <a:round/>
                <a:headEnd/>
                <a:tailEnd/>
              </a:ln>
            </p:spPr>
            <p:txBody>
              <a:bodyPr wrap="none" anchor="ctr"/>
              <a:lstStyle/>
              <a:p>
                <a:pPr>
                  <a:defRPr/>
                </a:pPr>
                <a:endParaRPr lang="en-US"/>
              </a:p>
            </p:txBody>
          </p:sp>
          <p:sp>
            <p:nvSpPr>
              <p:cNvPr id="7197" name="Line 29"/>
              <p:cNvSpPr>
                <a:spLocks noChangeShapeType="1"/>
              </p:cNvSpPr>
              <p:nvPr/>
            </p:nvSpPr>
            <p:spPr bwMode="ltGray">
              <a:xfrm>
                <a:off x="198" y="5137"/>
                <a:ext cx="3658" cy="0"/>
              </a:xfrm>
              <a:prstGeom prst="line">
                <a:avLst/>
              </a:prstGeom>
              <a:noFill/>
              <a:ln w="9525">
                <a:solidFill>
                  <a:schemeClr val="bg2"/>
                </a:solidFill>
                <a:round/>
                <a:headEnd/>
                <a:tailEnd/>
              </a:ln>
            </p:spPr>
            <p:txBody>
              <a:bodyPr wrap="none" anchor="ctr"/>
              <a:lstStyle/>
              <a:p>
                <a:pPr>
                  <a:defRPr/>
                </a:pPr>
                <a:endParaRPr lang="en-US"/>
              </a:p>
            </p:txBody>
          </p:sp>
          <p:sp>
            <p:nvSpPr>
              <p:cNvPr id="7198" name="Line 30"/>
              <p:cNvSpPr>
                <a:spLocks noChangeShapeType="1"/>
              </p:cNvSpPr>
              <p:nvPr/>
            </p:nvSpPr>
            <p:spPr bwMode="ltGray">
              <a:xfrm>
                <a:off x="198" y="5329"/>
                <a:ext cx="3658" cy="0"/>
              </a:xfrm>
              <a:prstGeom prst="line">
                <a:avLst/>
              </a:prstGeom>
              <a:noFill/>
              <a:ln w="9525">
                <a:solidFill>
                  <a:schemeClr val="bg2"/>
                </a:solidFill>
                <a:round/>
                <a:headEnd/>
                <a:tailEnd/>
              </a:ln>
            </p:spPr>
            <p:txBody>
              <a:bodyPr wrap="none" anchor="ctr"/>
              <a:lstStyle/>
              <a:p>
                <a:pPr>
                  <a:defRPr/>
                </a:pPr>
                <a:endParaRPr lang="en-US"/>
              </a:p>
            </p:txBody>
          </p:sp>
        </p:grpSp>
      </p:grpSp>
      <p:sp>
        <p:nvSpPr>
          <p:cNvPr id="15363" name="Rectangle 31"/>
          <p:cNvSpPr>
            <a:spLocks noGrp="1" noChangeArrowheads="1"/>
          </p:cNvSpPr>
          <p:nvPr>
            <p:ph type="title"/>
          </p:nvPr>
        </p:nvSpPr>
        <p:spPr bwMode="auto">
          <a:xfrm>
            <a:off x="1066800" y="40005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Щелчок правит образец заголовка</a:t>
            </a:r>
          </a:p>
        </p:txBody>
      </p:sp>
      <p:sp>
        <p:nvSpPr>
          <p:cNvPr id="15364" name="Rectangle 32"/>
          <p:cNvSpPr>
            <a:spLocks noGrp="1" noChangeArrowheads="1"/>
          </p:cNvSpPr>
          <p:nvPr>
            <p:ph type="body" idx="1"/>
          </p:nvPr>
        </p:nvSpPr>
        <p:spPr bwMode="auto">
          <a:xfrm>
            <a:off x="1066800" y="17716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201" name="Rectangle 33"/>
          <p:cNvSpPr>
            <a:spLocks noGrp="1" noChangeArrowheads="1"/>
          </p:cNvSpPr>
          <p:nvPr>
            <p:ph type="dt" sz="half" idx="2"/>
          </p:nvPr>
        </p:nvSpPr>
        <p:spPr bwMode="auto">
          <a:xfrm>
            <a:off x="1041400" y="6157913"/>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smtClean="0">
                <a:solidFill>
                  <a:schemeClr val="folHlink"/>
                </a:solidFill>
              </a:defRPr>
            </a:lvl1pPr>
          </a:lstStyle>
          <a:p>
            <a:fld id="{501BA723-AB7C-41F3-B04F-349A469A83BF}" type="datetimeFigureOut">
              <a:rPr lang="en-US" smtClean="0"/>
              <a:pPr/>
              <a:t>5/17/2012</a:t>
            </a:fld>
            <a:endParaRPr lang="en-US"/>
          </a:p>
        </p:txBody>
      </p:sp>
      <p:sp>
        <p:nvSpPr>
          <p:cNvPr id="7202" name="Rectangle 34"/>
          <p:cNvSpPr>
            <a:spLocks noGrp="1" noChangeArrowheads="1"/>
          </p:cNvSpPr>
          <p:nvPr>
            <p:ph type="ftr" sz="quarter" idx="3"/>
          </p:nvPr>
        </p:nvSpPr>
        <p:spPr bwMode="auto">
          <a:xfrm>
            <a:off x="3505200" y="6157913"/>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smtClean="0">
                <a:solidFill>
                  <a:schemeClr val="folHlink"/>
                </a:solidFill>
              </a:defRPr>
            </a:lvl1pPr>
          </a:lstStyle>
          <a:p>
            <a:endParaRPr lang="en-US"/>
          </a:p>
        </p:txBody>
      </p:sp>
      <p:sp>
        <p:nvSpPr>
          <p:cNvPr id="7203" name="Rectangle 35"/>
          <p:cNvSpPr>
            <a:spLocks noGrp="1" noChangeArrowheads="1"/>
          </p:cNvSpPr>
          <p:nvPr>
            <p:ph type="sldNum" sz="quarter" idx="4"/>
          </p:nvPr>
        </p:nvSpPr>
        <p:spPr bwMode="auto">
          <a:xfrm>
            <a:off x="6934200" y="6157913"/>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smtClean="0">
                <a:solidFill>
                  <a:schemeClr val="folHlink"/>
                </a:solidFill>
              </a:defRPr>
            </a:lvl1pPr>
          </a:lstStyle>
          <a:p>
            <a:fld id="{D9C0E6EB-0351-4B4C-9FE2-54F10B9962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01BA723-AB7C-41F3-B04F-349A469A83BF}" type="datetimeFigureOut">
              <a:rPr lang="en-US" smtClean="0"/>
              <a:pPr/>
              <a:t>5/17/2012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9C0E6EB-0351-4B4C-9FE2-54F10B996293}"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01BA723-AB7C-41F3-B04F-349A469A83BF}" type="datetimeFigureOut">
              <a:rPr lang="en-US" smtClean="0"/>
              <a:pPr/>
              <a:t>5/17/2012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9C0E6EB-0351-4B4C-9FE2-54F10B9962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588"/>
            <a:ext cx="9132888" cy="6845300"/>
            <a:chOff x="0" y="1"/>
            <a:chExt cx="5753" cy="4312"/>
          </a:xfrm>
        </p:grpSpPr>
        <p:sp>
          <p:nvSpPr>
            <p:cNvPr id="3075"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en-US"/>
            </a:p>
          </p:txBody>
        </p:sp>
        <p:sp>
          <p:nvSpPr>
            <p:cNvPr id="3076"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endParaRPr lang="en-US"/>
            </a:p>
          </p:txBody>
        </p:sp>
      </p:grpSp>
      <p:sp>
        <p:nvSpPr>
          <p:cNvPr id="3077"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dt" sz="half" idx="2"/>
          </p:nvPr>
        </p:nvSpPr>
        <p:spPr bwMode="auto">
          <a:xfrm>
            <a:off x="685800" y="6629400"/>
            <a:ext cx="1905000" cy="228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fld id="{501BA723-AB7C-41F3-B04F-349A469A83BF}" type="datetimeFigureOut">
              <a:rPr lang="en-US" smtClean="0"/>
              <a:pPr/>
              <a:t>5/17/2012</a:t>
            </a:fld>
            <a:endParaRPr lang="en-US"/>
          </a:p>
        </p:txBody>
      </p:sp>
      <p:sp>
        <p:nvSpPr>
          <p:cNvPr id="3079" name="Rectangle 7"/>
          <p:cNvSpPr>
            <a:spLocks noGrp="1" noChangeArrowheads="1"/>
          </p:cNvSpPr>
          <p:nvPr>
            <p:ph type="ftr" sz="quarter" idx="3"/>
          </p:nvPr>
        </p:nvSpPr>
        <p:spPr bwMode="auto">
          <a:xfrm>
            <a:off x="6858000" y="6629400"/>
            <a:ext cx="2286000" cy="228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endParaRPr lang="en-US"/>
          </a:p>
        </p:txBody>
      </p:sp>
      <p:sp>
        <p:nvSpPr>
          <p:cNvPr id="3080" name="Rectangle 8"/>
          <p:cNvSpPr>
            <a:spLocks noGrp="1" noChangeArrowheads="1"/>
          </p:cNvSpPr>
          <p:nvPr>
            <p:ph type="sldNum" sz="quarter" idx="4"/>
          </p:nvPr>
        </p:nvSpPr>
        <p:spPr bwMode="auto">
          <a:xfrm>
            <a:off x="3657600" y="64008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D9C0E6EB-0351-4B4C-9FE2-54F10B996293}" type="slidenum">
              <a:rPr lang="en-US" smtClean="0"/>
              <a:pPr/>
              <a:t>‹#›</a:t>
            </a:fld>
            <a:endParaRPr lang="en-US"/>
          </a:p>
        </p:txBody>
      </p:sp>
      <p:sp>
        <p:nvSpPr>
          <p:cNvPr id="3081" name="Rectangle 9"/>
          <p:cNvSpPr>
            <a:spLocks noGrp="1" noChangeArrowheads="1"/>
          </p:cNvSpPr>
          <p:nvPr>
            <p:ph type="body" idx="1"/>
          </p:nvPr>
        </p:nvSpPr>
        <p:spPr bwMode="auto">
          <a:xfrm>
            <a:off x="685800" y="1981200"/>
            <a:ext cx="76962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1" fontAlgn="base" hangingPunct="1">
        <a:spcBef>
          <a:spcPct val="20000"/>
        </a:spcBef>
        <a:spcAft>
          <a:spcPct val="0"/>
        </a:spcAft>
        <a:buClr>
          <a:schemeClr val="bg2"/>
        </a:buClr>
        <a:buSzPct val="80000"/>
        <a:buFont typeface="Wingdings" pitchFamily="2" charset="2"/>
        <a:buChar char="Ø"/>
        <a:defRPr sz="3200">
          <a:solidFill>
            <a:srgbClr val="FFFF99"/>
          </a:solidFill>
          <a:latin typeface="+mn-lt"/>
          <a:ea typeface="+mn-ea"/>
          <a:cs typeface="+mn-cs"/>
        </a:defRPr>
      </a:lvl1pPr>
      <a:lvl2pPr marL="742950" indent="-285750" algn="l" rtl="0" eaLnBrk="1" fontAlgn="base" hangingPunct="1">
        <a:spcBef>
          <a:spcPct val="20000"/>
        </a:spcBef>
        <a:spcAft>
          <a:spcPct val="0"/>
        </a:spcAft>
        <a:buClr>
          <a:schemeClr val="bg2"/>
        </a:buClr>
        <a:buSzPct val="125000"/>
        <a:buFont typeface="Wingdings" pitchFamily="2" charset="2"/>
        <a:buChar char="§"/>
        <a:defRPr sz="2800">
          <a:solidFill>
            <a:srgbClr val="FFFF99"/>
          </a:solidFill>
          <a:latin typeface="+mn-lt"/>
        </a:defRPr>
      </a:lvl2pPr>
      <a:lvl3pPr marL="1143000" indent="-228600" algn="l" rtl="0" eaLnBrk="1" fontAlgn="base" hangingPunct="1">
        <a:spcBef>
          <a:spcPct val="20000"/>
        </a:spcBef>
        <a:spcAft>
          <a:spcPct val="0"/>
        </a:spcAft>
        <a:buClr>
          <a:schemeClr val="bg2"/>
        </a:buClr>
        <a:buSzPct val="75000"/>
        <a:buFont typeface="Wingdings" pitchFamily="2" charset="2"/>
        <a:buChar char="l"/>
        <a:defRPr sz="2400">
          <a:solidFill>
            <a:srgbClr val="FFFF99"/>
          </a:solidFill>
          <a:latin typeface="+mn-lt"/>
        </a:defRPr>
      </a:lvl3pPr>
      <a:lvl4pPr marL="1600200" indent="-228600" algn="l" rtl="0" eaLnBrk="1" fontAlgn="base" hangingPunct="1">
        <a:spcBef>
          <a:spcPct val="20000"/>
        </a:spcBef>
        <a:spcAft>
          <a:spcPct val="0"/>
        </a:spcAft>
        <a:buClr>
          <a:schemeClr val="bg2"/>
        </a:buClr>
        <a:buSzPct val="70000"/>
        <a:buFont typeface="Wingdings" pitchFamily="2" charset="2"/>
        <a:buChar char="q"/>
        <a:defRPr sz="2000">
          <a:solidFill>
            <a:srgbClr val="FFFF99"/>
          </a:solidFill>
          <a:latin typeface="+mn-lt"/>
        </a:defRPr>
      </a:lvl4pPr>
      <a:lvl5pPr marL="2057400" indent="-228600" algn="l" rtl="0" eaLnBrk="1" fontAlgn="base" hangingPunct="1">
        <a:spcBef>
          <a:spcPct val="20000"/>
        </a:spcBef>
        <a:spcAft>
          <a:spcPct val="0"/>
        </a:spcAft>
        <a:buClr>
          <a:schemeClr val="bg2"/>
        </a:buClr>
        <a:buChar char="–"/>
        <a:defRPr sz="2000">
          <a:solidFill>
            <a:srgbClr val="FFFF99"/>
          </a:solidFill>
          <a:latin typeface="+mn-lt"/>
        </a:defRPr>
      </a:lvl5pPr>
      <a:lvl6pPr marL="2514600" indent="-228600" algn="l" rtl="0" eaLnBrk="1" fontAlgn="base" hangingPunct="1">
        <a:spcBef>
          <a:spcPct val="20000"/>
        </a:spcBef>
        <a:spcAft>
          <a:spcPct val="0"/>
        </a:spcAft>
        <a:buClr>
          <a:schemeClr val="bg2"/>
        </a:buClr>
        <a:buChar char="–"/>
        <a:defRPr sz="2000">
          <a:solidFill>
            <a:srgbClr val="FFFF99"/>
          </a:solidFill>
          <a:latin typeface="+mn-lt"/>
        </a:defRPr>
      </a:lvl6pPr>
      <a:lvl7pPr marL="2971800" indent="-228600" algn="l" rtl="0" eaLnBrk="1" fontAlgn="base" hangingPunct="1">
        <a:spcBef>
          <a:spcPct val="20000"/>
        </a:spcBef>
        <a:spcAft>
          <a:spcPct val="0"/>
        </a:spcAft>
        <a:buClr>
          <a:schemeClr val="bg2"/>
        </a:buClr>
        <a:buChar char="–"/>
        <a:defRPr sz="2000">
          <a:solidFill>
            <a:srgbClr val="FFFF99"/>
          </a:solidFill>
          <a:latin typeface="+mn-lt"/>
        </a:defRPr>
      </a:lvl7pPr>
      <a:lvl8pPr marL="3429000" indent="-228600" algn="l" rtl="0" eaLnBrk="1" fontAlgn="base" hangingPunct="1">
        <a:spcBef>
          <a:spcPct val="20000"/>
        </a:spcBef>
        <a:spcAft>
          <a:spcPct val="0"/>
        </a:spcAft>
        <a:buClr>
          <a:schemeClr val="bg2"/>
        </a:buClr>
        <a:buChar char="–"/>
        <a:defRPr sz="2000">
          <a:solidFill>
            <a:srgbClr val="FFFF99"/>
          </a:solidFill>
          <a:latin typeface="+mn-lt"/>
        </a:defRPr>
      </a:lvl8pPr>
      <a:lvl9pPr marL="3886200" indent="-228600" algn="l" rtl="0" eaLnBrk="1" fontAlgn="base" hangingPunct="1">
        <a:spcBef>
          <a:spcPct val="20000"/>
        </a:spcBef>
        <a:spcAft>
          <a:spcPct val="0"/>
        </a:spcAft>
        <a:buClr>
          <a:schemeClr val="bg2"/>
        </a:buClr>
        <a:buChar char="–"/>
        <a:defRPr sz="2000">
          <a:solidFill>
            <a:srgbClr val="FFFF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01BA723-AB7C-41F3-B04F-349A469A83BF}" type="datetimeFigureOut">
              <a:rPr lang="en-US" smtClean="0"/>
              <a:pPr/>
              <a:t>5/17/2012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9C0E6EB-0351-4B4C-9FE2-54F10B99629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01BA723-AB7C-41F3-B04F-349A469A83BF}" type="datetimeFigureOut">
              <a:rPr lang="en-US" smtClean="0"/>
              <a:pPr/>
              <a:t>5/17/2012</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9C0E6EB-0351-4B4C-9FE2-54F10B9962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1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1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1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4.xml"/><Relationship Id="rId1" Type="http://schemas.openxmlformats.org/officeDocument/2006/relationships/vmlDrawing" Target="../drawings/vmlDrawing3.v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0.xml"/></Relationships>
</file>

<file path=ppt/slides/_rels/slide1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0.xml"/></Relationships>
</file>

<file path=ppt/slides/_rels/slide12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05.xml"/></Relationships>
</file>

<file path=ppt/slides/_rels/slide12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0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4.xml"/><Relationship Id="rId1" Type="http://schemas.openxmlformats.org/officeDocument/2006/relationships/vmlDrawing" Target="../drawings/vmlDrawing4.vml"/></Relationships>
</file>

<file path=ppt/slides/_rels/slide13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2" Type="http://schemas.openxmlformats.org/officeDocument/2006/relationships/hyperlink" Target="http://en.wikipedia.org/wiki/EEG"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4.xml"/><Relationship Id="rId1" Type="http://schemas.openxmlformats.org/officeDocument/2006/relationships/vmlDrawing" Target="../drawings/vmlDrawing5.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en.wikipedia.org/wiki/File:EEG_cap.jpg"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4.xml"/><Relationship Id="rId1" Type="http://schemas.openxmlformats.org/officeDocument/2006/relationships/vmlDrawing" Target="../drawings/vmlDrawing6.v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4.xml"/><Relationship Id="rId1" Type="http://schemas.openxmlformats.org/officeDocument/2006/relationships/vmlDrawing" Target="../drawings/vmlDrawing7.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4.xml"/><Relationship Id="rId1" Type="http://schemas.openxmlformats.org/officeDocument/2006/relationships/vmlDrawing" Target="../drawings/vmlDrawing8.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4.xml"/><Relationship Id="rId1" Type="http://schemas.openxmlformats.org/officeDocument/2006/relationships/vmlDrawing" Target="../drawings/vmlDrawing9.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4.xml"/><Relationship Id="rId1" Type="http://schemas.openxmlformats.org/officeDocument/2006/relationships/vmlDrawing" Target="../drawings/vmlDrawing10.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4.xml"/><Relationship Id="rId1" Type="http://schemas.openxmlformats.org/officeDocument/2006/relationships/vmlDrawing" Target="../drawings/vmlDrawing11.v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4.xml"/><Relationship Id="rId1" Type="http://schemas.openxmlformats.org/officeDocument/2006/relationships/vmlDrawing" Target="../drawings/vmlDrawing12.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4.xml"/><Relationship Id="rId1" Type="http://schemas.openxmlformats.org/officeDocument/2006/relationships/vmlDrawing" Target="../drawings/vmlDrawing13.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4.xml"/><Relationship Id="rId1" Type="http://schemas.openxmlformats.org/officeDocument/2006/relationships/vmlDrawing" Target="../drawings/vmlDrawing14.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4.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oleObject" Target="../embeddings/Microsoft_Office_Excel_97-2003_Worksheet2.xls"/></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17.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1.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81.xml"/><Relationship Id="rId1" Type="http://schemas.openxmlformats.org/officeDocument/2006/relationships/vmlDrawing" Target="../drawings/vmlDrawing18.v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3.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3.xml"/></Relationships>
</file>

<file path=ppt/slides/_rels/slide7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3.xml"/></Relationships>
</file>

<file path=ppt/slides/_rels/slide8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3.xml"/></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3.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17.xml"/></Relationships>
</file>

<file path=ppt/slides/_rels/slide8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7.xml"/></Relationships>
</file>

<file path=ppt/slides/_rels/slide8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17.xml"/></Relationships>
</file>

<file path=ppt/slides/_rels/slide8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s>
</file>

<file path=ppt/slides/_rels/slide9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7.xml"/></Relationships>
</file>

<file path=ppt/slides/_rels/slide9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18.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20.v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ECE, UA</a:t>
            </a:r>
            <a:endParaRPr lang="en-US" dirty="0"/>
          </a:p>
        </p:txBody>
      </p:sp>
      <p:sp>
        <p:nvSpPr>
          <p:cNvPr id="2" name="Title 1"/>
          <p:cNvSpPr>
            <a:spLocks noGrp="1"/>
          </p:cNvSpPr>
          <p:nvPr>
            <p:ph type="ctrTitle"/>
          </p:nvPr>
        </p:nvSpPr>
        <p:spPr/>
        <p:txBody>
          <a:bodyPr/>
          <a:lstStyle/>
          <a:p>
            <a:r>
              <a:rPr lang="en-US" dirty="0" smtClean="0"/>
              <a:t>EEG CIRCUIT DESIGN</a:t>
            </a:r>
            <a:endParaRPr lang="en-US" dirty="0"/>
          </a:p>
        </p:txBody>
      </p:sp>
      <p:pic>
        <p:nvPicPr>
          <p:cNvPr id="4" name="Picture 7" descr="electric_brain2"/>
          <p:cNvPicPr>
            <a:picLocks noChangeAspect="1" noChangeArrowheads="1"/>
          </p:cNvPicPr>
          <p:nvPr/>
        </p:nvPicPr>
        <p:blipFill>
          <a:blip r:embed="rId2" cstate="print"/>
          <a:srcRect/>
          <a:stretch>
            <a:fillRect/>
          </a:stretch>
        </p:blipFill>
        <p:spPr bwMode="auto">
          <a:xfrm>
            <a:off x="5867400" y="4343400"/>
            <a:ext cx="1944688" cy="14954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normAutofit fontScale="90000"/>
          </a:bodyPr>
          <a:lstStyle/>
          <a:p>
            <a:r>
              <a:rPr lang="en-US" smtClean="0"/>
              <a:t>EEG is a difference in potential between two electrodes</a:t>
            </a:r>
          </a:p>
        </p:txBody>
      </p:sp>
      <p:graphicFrame>
        <p:nvGraphicFramePr>
          <p:cNvPr id="2050" name="Object 3"/>
          <p:cNvGraphicFramePr>
            <a:graphicFrameLocks noChangeAspect="1"/>
          </p:cNvGraphicFramePr>
          <p:nvPr>
            <p:ph type="clipArt" sz="half" idx="1"/>
          </p:nvPr>
        </p:nvGraphicFramePr>
        <p:xfrm>
          <a:off x="1600200" y="1524000"/>
          <a:ext cx="6248400" cy="3100388"/>
        </p:xfrm>
        <a:graphic>
          <a:graphicData uri="http://schemas.openxmlformats.org/presentationml/2006/ole">
            <p:oleObj spid="_x0000_s8194" name="Clip" r:id="rId3" imgW="21380952" imgH="10609524" progId="">
              <p:embed/>
            </p:oleObj>
          </a:graphicData>
        </a:graphic>
      </p:graphicFrame>
      <p:sp>
        <p:nvSpPr>
          <p:cNvPr id="2052" name="Rectangle 4"/>
          <p:cNvSpPr>
            <a:spLocks noGrp="1" noChangeArrowheads="1"/>
          </p:cNvSpPr>
          <p:nvPr>
            <p:ph type="body" sz="half" idx="2"/>
          </p:nvPr>
        </p:nvSpPr>
        <p:spPr>
          <a:xfrm>
            <a:off x="914400" y="4724400"/>
            <a:ext cx="8229600" cy="1162050"/>
          </a:xfrm>
        </p:spPr>
        <p:txBody>
          <a:bodyPr>
            <a:normAutofit fontScale="92500" lnSpcReduction="20000"/>
          </a:bodyPr>
          <a:lstStyle/>
          <a:p>
            <a:r>
              <a:rPr lang="en-US" sz="2800" smtClean="0"/>
              <a:t>If two electrodes are “active”, it is called “bipolar” recording.</a:t>
            </a:r>
          </a:p>
          <a:p>
            <a:r>
              <a:rPr lang="en-US" sz="2800" smtClean="0"/>
              <a:t>If one electrode is “silent”, it is called “monopolar” recording.  The reference sites: ear lobe, mastoid, nose.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Risks</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defRPr/>
            </a:pPr>
            <a:r>
              <a:rPr lang="en-US" dirty="0" smtClean="0"/>
              <a:t>Too much noise in system</a:t>
            </a:r>
          </a:p>
          <a:p>
            <a:pPr lvl="1" fontAlgn="auto">
              <a:spcAft>
                <a:spcPts val="0"/>
              </a:spcAft>
              <a:defRPr/>
            </a:pPr>
            <a:r>
              <a:rPr lang="en-US" dirty="0" smtClean="0"/>
              <a:t>Will distort signal and render it useless</a:t>
            </a:r>
          </a:p>
          <a:p>
            <a:pPr lvl="1" fontAlgn="auto">
              <a:spcAft>
                <a:spcPts val="0"/>
              </a:spcAft>
              <a:defRPr/>
            </a:pPr>
            <a:r>
              <a:rPr lang="en-US" dirty="0" smtClean="0"/>
              <a:t>Can use commercial electrodes, conductive paste</a:t>
            </a:r>
          </a:p>
          <a:p>
            <a:pPr lvl="1" fontAlgn="auto">
              <a:spcAft>
                <a:spcPts val="0"/>
              </a:spcAft>
              <a:defRPr/>
            </a:pPr>
            <a:r>
              <a:rPr lang="en-US" dirty="0" smtClean="0"/>
              <a:t>Filters should assist in removing noise, also use shielding techniques for battery and twisted pairs for wires</a:t>
            </a:r>
          </a:p>
          <a:p>
            <a:pPr fontAlgn="auto">
              <a:spcAft>
                <a:spcPts val="0"/>
              </a:spcAft>
              <a:defRPr/>
            </a:pPr>
            <a:r>
              <a:rPr lang="en-US" dirty="0" smtClean="0"/>
              <a:t>Two channels insufficient for measurement</a:t>
            </a:r>
          </a:p>
          <a:p>
            <a:pPr lvl="1" fontAlgn="auto">
              <a:spcAft>
                <a:spcPts val="0"/>
              </a:spcAft>
              <a:defRPr/>
            </a:pPr>
            <a:r>
              <a:rPr lang="en-US" dirty="0" smtClean="0"/>
              <a:t>Possible to build more channels</a:t>
            </a:r>
          </a:p>
          <a:p>
            <a:pPr fontAlgn="auto">
              <a:spcAft>
                <a:spcPts val="0"/>
              </a:spcAft>
              <a:defRPr/>
            </a:pPr>
            <a:r>
              <a:rPr lang="en-US" dirty="0" smtClean="0"/>
              <a:t>Filters drop off too shallowly to isolate bands</a:t>
            </a:r>
          </a:p>
          <a:p>
            <a:pPr lvl="1" fontAlgn="auto">
              <a:spcAft>
                <a:spcPts val="0"/>
              </a:spcAft>
              <a:defRPr/>
            </a:pPr>
            <a:r>
              <a:rPr lang="en-US" dirty="0" smtClean="0"/>
              <a:t>Only a problem if band-pass filtering is employed (Additional Feature)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57200" y="457200"/>
            <a:ext cx="8229600" cy="1470025"/>
          </a:xfrm>
        </p:spPr>
        <p:txBody>
          <a:bodyPr/>
          <a:lstStyle/>
          <a:p>
            <a:r>
              <a:rPr lang="en-US" smtClean="0"/>
              <a:t>Flash Memory and System Outputs</a:t>
            </a:r>
          </a:p>
        </p:txBody>
      </p:sp>
      <p:pic>
        <p:nvPicPr>
          <p:cNvPr id="13315" name="Picture 3" descr="Flash.bmp"/>
          <p:cNvPicPr>
            <a:picLocks noChangeAspect="1"/>
          </p:cNvPicPr>
          <p:nvPr/>
        </p:nvPicPr>
        <p:blipFill>
          <a:blip r:embed="rId2" cstate="print"/>
          <a:srcRect/>
          <a:stretch>
            <a:fillRect/>
          </a:stretch>
        </p:blipFill>
        <p:spPr bwMode="auto">
          <a:xfrm>
            <a:off x="2514600" y="2286000"/>
            <a:ext cx="4432300" cy="3128963"/>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Physiological Effects of Outputs</a:t>
            </a:r>
          </a:p>
        </p:txBody>
      </p:sp>
      <p:sp>
        <p:nvSpPr>
          <p:cNvPr id="3075" name="Content Placeholder 2"/>
          <p:cNvSpPr>
            <a:spLocks noGrp="1"/>
          </p:cNvSpPr>
          <p:nvPr>
            <p:ph idx="1"/>
          </p:nvPr>
        </p:nvSpPr>
        <p:spPr>
          <a:xfrm>
            <a:off x="457200" y="1828800"/>
            <a:ext cx="8229600" cy="4495800"/>
          </a:xfrm>
        </p:spPr>
        <p:txBody>
          <a:bodyPr rtlCol="0">
            <a:normAutofit fontScale="92500"/>
          </a:bodyPr>
          <a:lstStyle/>
          <a:p>
            <a:pPr fontAlgn="auto">
              <a:spcAft>
                <a:spcPts val="0"/>
              </a:spcAft>
              <a:defRPr/>
            </a:pPr>
            <a:r>
              <a:rPr lang="en-US" dirty="0" smtClean="0"/>
              <a:t>Alter brain frequency through external stimulus</a:t>
            </a:r>
          </a:p>
          <a:p>
            <a:pPr lvl="1" fontAlgn="auto">
              <a:spcAft>
                <a:spcPts val="0"/>
              </a:spcAft>
              <a:defRPr/>
            </a:pPr>
            <a:r>
              <a:rPr lang="en-US" dirty="0" smtClean="0"/>
              <a:t>Auditory stimulus is most effective</a:t>
            </a:r>
          </a:p>
          <a:p>
            <a:pPr lvl="1" fontAlgn="auto">
              <a:spcAft>
                <a:spcPts val="0"/>
              </a:spcAft>
              <a:defRPr/>
            </a:pPr>
            <a:r>
              <a:rPr lang="en-US" dirty="0" smtClean="0"/>
              <a:t>Produce a stimulating frequency equal to that of the desired brain frequency state</a:t>
            </a:r>
          </a:p>
          <a:p>
            <a:pPr lvl="2" fontAlgn="auto">
              <a:spcAft>
                <a:spcPts val="0"/>
              </a:spcAft>
              <a:defRPr/>
            </a:pPr>
            <a:r>
              <a:rPr lang="en-US" dirty="0" smtClean="0"/>
              <a:t>Binaural beats:  Auditory processing artifacts, the perception of which arises in the brain independent of physical stimuli</a:t>
            </a:r>
          </a:p>
          <a:p>
            <a:pPr lvl="1" fontAlgn="auto">
              <a:spcAft>
                <a:spcPts val="0"/>
              </a:spcAft>
              <a:defRPr/>
            </a:pPr>
            <a:r>
              <a:rPr lang="en-US" dirty="0" smtClean="0"/>
              <a:t>Visual stimulus is another common option</a:t>
            </a:r>
          </a:p>
          <a:p>
            <a:pPr lvl="2" fontAlgn="auto">
              <a:spcAft>
                <a:spcPts val="0"/>
              </a:spcAft>
              <a:defRPr/>
            </a:pPr>
            <a:r>
              <a:rPr lang="en-US" dirty="0" smtClean="0"/>
              <a:t>A screen or monitor flashes an image at the rate of the desired brain frequency state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Memory Options</a:t>
            </a:r>
          </a:p>
        </p:txBody>
      </p:sp>
      <p:sp>
        <p:nvSpPr>
          <p:cNvPr id="15363" name="Content Placeholder 2"/>
          <p:cNvSpPr>
            <a:spLocks noGrp="1"/>
          </p:cNvSpPr>
          <p:nvPr>
            <p:ph idx="1"/>
          </p:nvPr>
        </p:nvSpPr>
        <p:spPr/>
        <p:txBody>
          <a:bodyPr/>
          <a:lstStyle/>
          <a:p>
            <a:r>
              <a:rPr lang="en-US" smtClean="0"/>
              <a:t>Two types</a:t>
            </a:r>
          </a:p>
          <a:p>
            <a:pPr lvl="1"/>
            <a:r>
              <a:rPr lang="en-US" smtClean="0"/>
              <a:t>RAM (Volitile)</a:t>
            </a:r>
          </a:p>
          <a:p>
            <a:pPr lvl="1"/>
            <a:r>
              <a:rPr lang="en-US" smtClean="0"/>
              <a:t>ROM (Non-Volitile)</a:t>
            </a:r>
          </a:p>
          <a:p>
            <a:pPr lvl="2"/>
            <a:r>
              <a:rPr lang="en-US" smtClean="0"/>
              <a:t>SD Card Flash</a:t>
            </a:r>
          </a:p>
          <a:p>
            <a:pPr lvl="3"/>
            <a:r>
              <a:rPr lang="en-US" smtClean="0"/>
              <a:t>Easy to load</a:t>
            </a:r>
          </a:p>
          <a:p>
            <a:pPr lvl="2"/>
            <a:r>
              <a:rPr lang="en-US" smtClean="0"/>
              <a:t>Board Mounted Flash</a:t>
            </a:r>
          </a:p>
          <a:p>
            <a:pPr lvl="3"/>
            <a:r>
              <a:rPr lang="en-US" smtClean="0"/>
              <a:t> More permanent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Spansion Memory</a:t>
            </a:r>
          </a:p>
        </p:txBody>
      </p:sp>
      <p:sp>
        <p:nvSpPr>
          <p:cNvPr id="16387" name="Content Placeholder 2"/>
          <p:cNvSpPr>
            <a:spLocks noGrp="1"/>
          </p:cNvSpPr>
          <p:nvPr>
            <p:ph idx="1"/>
          </p:nvPr>
        </p:nvSpPr>
        <p:spPr/>
        <p:txBody>
          <a:bodyPr/>
          <a:lstStyle/>
          <a:p>
            <a:r>
              <a:rPr lang="en-US" smtClean="0"/>
              <a:t>8 MBIT Storage</a:t>
            </a:r>
          </a:p>
          <a:p>
            <a:r>
              <a:rPr lang="en-US" smtClean="0"/>
              <a:t>3.0V Supply</a:t>
            </a:r>
          </a:p>
          <a:p>
            <a:r>
              <a:rPr lang="en-US" smtClean="0"/>
              <a:t>No Bus Contention</a:t>
            </a:r>
          </a:p>
          <a:p>
            <a:r>
              <a:rPr lang="en-US" smtClean="0"/>
              <a:t>Memory controller in Altera FPGA</a:t>
            </a:r>
          </a:p>
          <a:p>
            <a:pPr lvl="1"/>
            <a:r>
              <a:rPr lang="en-US" smtClean="0"/>
              <a:t>Controller allows access to program and read data from memory</a:t>
            </a:r>
          </a:p>
          <a:p>
            <a:pPr lvl="1"/>
            <a:r>
              <a:rPr lang="en-US" smtClean="0"/>
              <a:t>Controller will also transfer data to audio/video controller for output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Output Flow</a:t>
            </a:r>
          </a:p>
        </p:txBody>
      </p:sp>
      <p:pic>
        <p:nvPicPr>
          <p:cNvPr id="17411" name="Content Placeholder 3" descr="Flash BD.bmp"/>
          <p:cNvPicPr>
            <a:picLocks noGrp="1" noChangeAspect="1"/>
          </p:cNvPicPr>
          <p:nvPr>
            <p:ph idx="1"/>
          </p:nvPr>
        </p:nvPicPr>
        <p:blipFill>
          <a:blip r:embed="rId2" cstate="print"/>
          <a:srcRect/>
          <a:stretch>
            <a:fillRect/>
          </a:stretch>
        </p:blipFill>
        <p:spPr>
          <a:xfrm>
            <a:off x="950913" y="1600200"/>
            <a:ext cx="7242175" cy="4525963"/>
          </a:xfr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Risks</a:t>
            </a:r>
          </a:p>
        </p:txBody>
      </p:sp>
      <p:sp>
        <p:nvSpPr>
          <p:cNvPr id="18435" name="Content Placeholder 2"/>
          <p:cNvSpPr>
            <a:spLocks noGrp="1"/>
          </p:cNvSpPr>
          <p:nvPr>
            <p:ph idx="1"/>
          </p:nvPr>
        </p:nvSpPr>
        <p:spPr/>
        <p:txBody>
          <a:bodyPr/>
          <a:lstStyle/>
          <a:p>
            <a:r>
              <a:rPr lang="en-US" smtClean="0"/>
              <a:t>Not enough room in Flash for both audio and video signals</a:t>
            </a:r>
          </a:p>
          <a:p>
            <a:pPr lvl="1"/>
            <a:r>
              <a:rPr lang="en-US" smtClean="0"/>
              <a:t>Can revert to SD Card where more space is available</a:t>
            </a:r>
          </a:p>
          <a:p>
            <a:r>
              <a:rPr lang="en-US" smtClean="0"/>
              <a:t>High risk of epileptic seizures with a flashing monitor</a:t>
            </a:r>
          </a:p>
          <a:p>
            <a:pPr lvl="1"/>
            <a:r>
              <a:rPr lang="en-US" smtClean="0"/>
              <a:t>Warning must be presented</a:t>
            </a:r>
          </a:p>
          <a:p>
            <a:pPr lvl="1"/>
            <a:r>
              <a:rPr lang="en-US" smtClean="0"/>
              <a:t>Auditory signal can be used exclusively</a:t>
            </a:r>
          </a:p>
          <a:p>
            <a:pPr>
              <a:buFont typeface="Arial" pitchFamily="34" charset="0"/>
              <a:buNone/>
            </a:pPr>
            <a:endParaRPr lang="en-US"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25450" y="111125"/>
            <a:ext cx="8104188" cy="6151563"/>
          </a:xfrm>
        </p:spPr>
        <p:txBody>
          <a:bodyPr>
            <a:normAutofit/>
          </a:bodyPr>
          <a:lstStyle/>
          <a:p>
            <a:pPr>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mtClean="0"/>
              <a:t>PC : (</a:t>
            </a:r>
            <a:r>
              <a:rPr lang="en-GB" i="1" smtClean="0"/>
              <a:t>Matlab </a:t>
            </a:r>
            <a:r>
              <a:rPr lang="en-GB" smtClean="0"/>
              <a:t>or </a:t>
            </a:r>
            <a:r>
              <a:rPr lang="en-GB" i="1" smtClean="0"/>
              <a:t>LabView</a:t>
            </a:r>
            <a:r>
              <a:rPr lang="en-GB" smtClean="0"/>
              <a:t>)</a:t>
            </a:r>
          </a:p>
          <a:p>
            <a:pPr lvl="1">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mtClean="0"/>
              <a:t>Analyze the brainwave for frequency content and find the dominant frequency.</a:t>
            </a:r>
          </a:p>
          <a:p>
            <a:pPr lvl="1">
              <a:buFont typeface="Arial" pitchFamily="34" charset="0"/>
              <a:buNone/>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mtClean="0"/>
              <a:t>Two Approaches of doing this: </a:t>
            </a:r>
          </a:p>
          <a:p>
            <a:pPr lvl="1">
              <a:buFont typeface="Calibri" pitchFamily="34" charset="0"/>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mtClean="0"/>
              <a:t> Signal as a whole and do Power Spectral Density (PSD) analysis.</a:t>
            </a:r>
          </a:p>
          <a:p>
            <a:pPr lvl="1">
              <a:buFont typeface="Calibri" pitchFamily="34" charset="0"/>
              <a:buAutoNum type="arabicPeriod"/>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mtClean="0"/>
              <a:t>Divide the signal into 4 frequency bands then do PSD.</a:t>
            </a:r>
          </a:p>
          <a:p>
            <a:pPr>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z="2500" smtClean="0"/>
              <a:t>Risks</a:t>
            </a:r>
          </a:p>
          <a:p>
            <a:pPr lvl="1">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z="2200" smtClean="0"/>
              <a:t>Not being able to debug the code with real brainwave signals.</a:t>
            </a:r>
          </a:p>
          <a:p>
            <a:pPr lvl="1">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z="2200" smtClean="0"/>
              <a:t>Synchronising the PC output with the whole system. </a:t>
            </a:r>
          </a:p>
          <a:p>
            <a:pPr lvl="1">
              <a:buFont typeface="Arial" pitchFamily="34" charset="0"/>
              <a:buNone/>
              <a:tabLst>
                <a:tab pos="655638" algn="l"/>
                <a:tab pos="1312863" algn="l"/>
                <a:tab pos="1968500" algn="l"/>
                <a:tab pos="2625725" algn="l"/>
                <a:tab pos="3282950" algn="l"/>
                <a:tab pos="3938588" algn="l"/>
                <a:tab pos="4595813" algn="l"/>
                <a:tab pos="5253038" algn="l"/>
                <a:tab pos="5908675" algn="l"/>
                <a:tab pos="6565900" algn="l"/>
                <a:tab pos="7223125" algn="l"/>
              </a:tabLst>
            </a:pPr>
            <a:endParaRPr lang="en-GB"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US" smtClean="0"/>
              <a:t>Processor Flow Diagram</a:t>
            </a:r>
          </a:p>
        </p:txBody>
      </p:sp>
      <p:pic>
        <p:nvPicPr>
          <p:cNvPr id="20483" name="Picture 5"/>
          <p:cNvPicPr>
            <a:picLocks noGrp="1" noChangeAspect="1" noChangeArrowheads="1"/>
          </p:cNvPicPr>
          <p:nvPr>
            <p:ph idx="1"/>
          </p:nvPr>
        </p:nvPicPr>
        <p:blipFill>
          <a:blip r:embed="rId3" cstate="print"/>
          <a:srcRect/>
          <a:stretch>
            <a:fillRect/>
          </a:stretch>
        </p:blipFill>
        <p:spPr>
          <a:xfrm>
            <a:off x="609600" y="1524000"/>
            <a:ext cx="7686675" cy="4438650"/>
          </a:xfr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3400" y="274638"/>
            <a:ext cx="8229600" cy="566737"/>
          </a:xfrm>
        </p:spPr>
        <p:txBody>
          <a:bodyPr rtlCol="0">
            <a:normAutofit fontScale="90000"/>
          </a:bodyPr>
          <a:lstStyle/>
          <a:p>
            <a:pPr algn="ctr" fontAlgn="auto">
              <a:spcAft>
                <a:spcPts val="0"/>
              </a:spcAft>
              <a:defRPr/>
            </a:pPr>
            <a:r>
              <a:rPr lang="en-US" sz="4400" b="0" dirty="0" err="1" smtClean="0"/>
              <a:t>Altera</a:t>
            </a:r>
            <a:r>
              <a:rPr lang="en-US" sz="4400" b="0" dirty="0" smtClean="0"/>
              <a:t> DE2 Development Board</a:t>
            </a:r>
          </a:p>
        </p:txBody>
      </p:sp>
      <p:sp>
        <p:nvSpPr>
          <p:cNvPr id="4" name="Text Placeholder 3"/>
          <p:cNvSpPr>
            <a:spLocks noGrp="1"/>
          </p:cNvSpPr>
          <p:nvPr>
            <p:ph type="body" sz="half" idx="2"/>
          </p:nvPr>
        </p:nvSpPr>
        <p:spPr>
          <a:xfrm>
            <a:off x="1371600" y="5257800"/>
            <a:ext cx="6056313" cy="990600"/>
          </a:xfrm>
        </p:spPr>
        <p:txBody>
          <a:bodyPr rtlCol="0">
            <a:normAutofit fontScale="92500" lnSpcReduction="10000"/>
          </a:bodyPr>
          <a:lstStyle/>
          <a:p>
            <a:pPr fontAlgn="auto">
              <a:spcAft>
                <a:spcPts val="0"/>
              </a:spcAft>
              <a:defRPr/>
            </a:pPr>
            <a:r>
              <a:rPr lang="en-US" dirty="0" smtClean="0"/>
              <a:t> I/O needs</a:t>
            </a:r>
          </a:p>
          <a:p>
            <a:pPr fontAlgn="auto">
              <a:spcAft>
                <a:spcPts val="0"/>
              </a:spcAft>
              <a:buFont typeface="Arial" pitchFamily="34" charset="0"/>
              <a:buChar char="•"/>
              <a:defRPr/>
            </a:pPr>
            <a:r>
              <a:rPr lang="en-US" dirty="0" smtClean="0"/>
              <a:t> Readily available</a:t>
            </a:r>
          </a:p>
          <a:p>
            <a:pPr fontAlgn="auto">
              <a:spcAft>
                <a:spcPts val="0"/>
              </a:spcAft>
              <a:buFont typeface="Arial" pitchFamily="34" charset="0"/>
              <a:buChar char="•"/>
              <a:defRPr/>
            </a:pPr>
            <a:r>
              <a:rPr lang="en-US" dirty="0" smtClean="0"/>
              <a:t>32-bit </a:t>
            </a:r>
            <a:r>
              <a:rPr lang="en-US" dirty="0" err="1" smtClean="0"/>
              <a:t>Nios</a:t>
            </a:r>
            <a:r>
              <a:rPr lang="en-US" dirty="0" smtClean="0"/>
              <a:t> II embedded processor &amp; SOPC Builder – configuration &amp; integration</a:t>
            </a:r>
          </a:p>
          <a:p>
            <a:pPr fontAlgn="auto">
              <a:spcAft>
                <a:spcPts val="0"/>
              </a:spcAft>
              <a:buFont typeface="Arial" pitchFamily="34" charset="0"/>
              <a:buChar char="•"/>
              <a:defRPr/>
            </a:pPr>
            <a:r>
              <a:rPr lang="en-US" dirty="0" err="1" smtClean="0"/>
              <a:t>Quartus</a:t>
            </a:r>
            <a:r>
              <a:rPr lang="en-US" dirty="0" smtClean="0"/>
              <a:t> II - Scalable environment</a:t>
            </a:r>
          </a:p>
        </p:txBody>
      </p:sp>
      <p:pic>
        <p:nvPicPr>
          <p:cNvPr id="21508" name="Picture Placeholder 4" descr="DE2 board.JPG"/>
          <p:cNvPicPr>
            <a:picLocks noGrp="1" noChangeAspect="1"/>
          </p:cNvPicPr>
          <p:nvPr>
            <p:ph type="pic" idx="1"/>
          </p:nvPr>
        </p:nvPicPr>
        <p:blipFill>
          <a:blip r:embed="rId2" cstate="print"/>
          <a:srcRect/>
          <a:stretch>
            <a:fillRect/>
          </a:stretch>
        </p:blipFill>
        <p:spPr>
          <a:xfrm>
            <a:off x="533400" y="1006475"/>
            <a:ext cx="8207375" cy="4498975"/>
          </a:xfrm>
        </p:spPr>
      </p:pic>
      <p:sp>
        <p:nvSpPr>
          <p:cNvPr id="6" name="Oval 5"/>
          <p:cNvSpPr/>
          <p:nvPr/>
        </p:nvSpPr>
        <p:spPr>
          <a:xfrm>
            <a:off x="1219200" y="3962400"/>
            <a:ext cx="1371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 name="Oval 6"/>
          <p:cNvSpPr/>
          <p:nvPr/>
        </p:nvSpPr>
        <p:spPr>
          <a:xfrm>
            <a:off x="3657600" y="990600"/>
            <a:ext cx="3810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8" name="Oval 7"/>
          <p:cNvSpPr/>
          <p:nvPr/>
        </p:nvSpPr>
        <p:spPr>
          <a:xfrm>
            <a:off x="4343400" y="990600"/>
            <a:ext cx="3810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9" name="Oval 8"/>
          <p:cNvSpPr/>
          <p:nvPr/>
        </p:nvSpPr>
        <p:spPr>
          <a:xfrm>
            <a:off x="4953000" y="990600"/>
            <a:ext cx="6096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0" name="Oval 9"/>
          <p:cNvSpPr/>
          <p:nvPr/>
        </p:nvSpPr>
        <p:spPr>
          <a:xfrm>
            <a:off x="5943600" y="990600"/>
            <a:ext cx="6096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1" name="Oval 10"/>
          <p:cNvSpPr/>
          <p:nvPr/>
        </p:nvSpPr>
        <p:spPr>
          <a:xfrm>
            <a:off x="6934200" y="2895600"/>
            <a:ext cx="1600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2" name="Oval 11"/>
          <p:cNvSpPr/>
          <p:nvPr/>
        </p:nvSpPr>
        <p:spPr>
          <a:xfrm>
            <a:off x="6858000" y="36576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Oval 12"/>
          <p:cNvSpPr/>
          <p:nvPr/>
        </p:nvSpPr>
        <p:spPr>
          <a:xfrm>
            <a:off x="5715000" y="48006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4" name="Oval 13"/>
          <p:cNvSpPr/>
          <p:nvPr/>
        </p:nvSpPr>
        <p:spPr>
          <a:xfrm>
            <a:off x="6858000" y="3276600"/>
            <a:ext cx="1600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5" name="Oval 14"/>
          <p:cNvSpPr/>
          <p:nvPr/>
        </p:nvSpPr>
        <p:spPr>
          <a:xfrm>
            <a:off x="609600" y="2819400"/>
            <a:ext cx="1828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6" name="Oval 15"/>
          <p:cNvSpPr/>
          <p:nvPr/>
        </p:nvSpPr>
        <p:spPr>
          <a:xfrm>
            <a:off x="3124200" y="48006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Bipolar vs. monopolar recordings</a:t>
            </a:r>
          </a:p>
        </p:txBody>
      </p:sp>
      <p:sp>
        <p:nvSpPr>
          <p:cNvPr id="18435" name="Rectangle 3"/>
          <p:cNvSpPr>
            <a:spLocks noGrp="1" noChangeArrowheads="1"/>
          </p:cNvSpPr>
          <p:nvPr>
            <p:ph type="body" idx="1"/>
          </p:nvPr>
        </p:nvSpPr>
        <p:spPr/>
        <p:txBody>
          <a:bodyPr/>
          <a:lstStyle/>
          <a:p>
            <a:endParaRPr lang="en-US" dirty="0" smtClean="0"/>
          </a:p>
          <a:p>
            <a:endParaRPr lang="en-US" dirty="0" smtClean="0"/>
          </a:p>
          <a:p>
            <a:r>
              <a:rPr lang="en-US" dirty="0" err="1" smtClean="0"/>
              <a:t>Monopolar</a:t>
            </a:r>
            <a:r>
              <a:rPr lang="en-US" dirty="0" smtClean="0"/>
              <a:t> recording is used in research, because it enables the researcher to localize the event of interest.</a:t>
            </a:r>
          </a:p>
          <a:p>
            <a:endParaRPr lang="en-US" dirty="0" smtClean="0"/>
          </a:p>
          <a:p>
            <a:r>
              <a:rPr lang="en-US" dirty="0" smtClean="0"/>
              <a:t>Bipolar recording is used in BF, because it reduces shared artifacts.  Electrodes should be placed on the sites with the strongest gradients of the potentials under training. </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DE2 Risks</a:t>
            </a:r>
          </a:p>
        </p:txBody>
      </p:sp>
      <p:sp>
        <p:nvSpPr>
          <p:cNvPr id="22531" name="Content Placeholder 2"/>
          <p:cNvSpPr>
            <a:spLocks noGrp="1"/>
          </p:cNvSpPr>
          <p:nvPr>
            <p:ph idx="1"/>
          </p:nvPr>
        </p:nvSpPr>
        <p:spPr/>
        <p:txBody>
          <a:bodyPr/>
          <a:lstStyle/>
          <a:p>
            <a:r>
              <a:rPr lang="en-US" smtClean="0"/>
              <a:t>Risks</a:t>
            </a:r>
          </a:p>
          <a:p>
            <a:pPr lvl="1"/>
            <a:r>
              <a:rPr lang="en-US" smtClean="0"/>
              <a:t>Too much reliance on built-in features</a:t>
            </a:r>
          </a:p>
          <a:p>
            <a:pPr lvl="1"/>
            <a:r>
              <a:rPr lang="en-US" smtClean="0"/>
              <a:t>Input data usable? (ADC conversion)</a:t>
            </a:r>
          </a:p>
          <a:p>
            <a:pPr lvl="1"/>
            <a:r>
              <a:rPr lang="en-US" smtClean="0"/>
              <a:t>Potential usage of development board’s many options may spread team too thin</a:t>
            </a:r>
          </a:p>
          <a:p>
            <a:pPr lvl="1"/>
            <a:endParaRPr lang="en-US" smtClean="0"/>
          </a:p>
          <a:p>
            <a:pPr lvl="2"/>
            <a:endParaRPr lang="en-US" smtClean="0"/>
          </a:p>
          <a:p>
            <a:pPr lvl="2"/>
            <a:endParaRPr lang="en-US" smtClean="0"/>
          </a:p>
          <a:p>
            <a:pPr lvl="2"/>
            <a:r>
              <a:rPr lang="en-US" smtClean="0"/>
              <a:t>Alternate choice – MSP430</a:t>
            </a:r>
          </a:p>
          <a:p>
            <a:endParaRPr lang="en-US" smtClean="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Processor Testing</a:t>
            </a:r>
          </a:p>
        </p:txBody>
      </p:sp>
      <p:sp>
        <p:nvSpPr>
          <p:cNvPr id="23555" name="Content Placeholder 2"/>
          <p:cNvSpPr>
            <a:spLocks noGrp="1"/>
          </p:cNvSpPr>
          <p:nvPr>
            <p:ph idx="1"/>
          </p:nvPr>
        </p:nvSpPr>
        <p:spPr/>
        <p:txBody>
          <a:bodyPr/>
          <a:lstStyle/>
          <a:p>
            <a:r>
              <a:rPr lang="en-US" smtClean="0"/>
              <a:t>Input Signals</a:t>
            </a:r>
          </a:p>
          <a:p>
            <a:pPr lvl="1"/>
            <a:r>
              <a:rPr lang="en-US" smtClean="0"/>
              <a:t>User Input on LEDs</a:t>
            </a:r>
          </a:p>
          <a:p>
            <a:pPr lvl="1"/>
            <a:r>
              <a:rPr lang="en-US" smtClean="0"/>
              <a:t>Verify Electrode/ADC sample and store, as audio output</a:t>
            </a:r>
          </a:p>
          <a:p>
            <a:pPr lvl="1"/>
            <a:r>
              <a:rPr lang="en-US" smtClean="0"/>
              <a:t>Check DF result and store using 7-segment displays/LEDs</a:t>
            </a:r>
          </a:p>
          <a:p>
            <a:pPr lvl="1"/>
            <a:r>
              <a:rPr lang="en-US" smtClean="0"/>
              <a:t>Show difference between UI and DF on LED/7 segment</a:t>
            </a:r>
          </a:p>
          <a:p>
            <a:pPr lvl="1">
              <a:buFont typeface="Arial" pitchFamily="34" charset="0"/>
              <a:buNone/>
            </a:pPr>
            <a:endParaRPr lang="en-US" smtClean="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Processor Testing</a:t>
            </a:r>
          </a:p>
        </p:txBody>
      </p:sp>
      <p:sp>
        <p:nvSpPr>
          <p:cNvPr id="24579" name="Content Placeholder 2"/>
          <p:cNvSpPr>
            <a:spLocks noGrp="1"/>
          </p:cNvSpPr>
          <p:nvPr>
            <p:ph idx="1"/>
          </p:nvPr>
        </p:nvSpPr>
        <p:spPr/>
        <p:txBody>
          <a:bodyPr/>
          <a:lstStyle/>
          <a:p>
            <a:r>
              <a:rPr lang="en-US" smtClean="0"/>
              <a:t>Output Signal</a:t>
            </a:r>
          </a:p>
          <a:p>
            <a:pPr lvl="1"/>
            <a:r>
              <a:rPr lang="en-US" smtClean="0"/>
              <a:t>Stored Electrode/ADC signal to PC, output as audio on PC</a:t>
            </a:r>
          </a:p>
          <a:p>
            <a:pPr lvl="1">
              <a:buFont typeface="Arial" pitchFamily="34" charset="0"/>
              <a:buNone/>
            </a:pPr>
            <a:endParaRPr lang="en-US" smtClean="0"/>
          </a:p>
          <a:p>
            <a:r>
              <a:rPr lang="en-US" smtClean="0"/>
              <a:t>Wait State</a:t>
            </a:r>
          </a:p>
          <a:p>
            <a:pPr lvl="1"/>
            <a:r>
              <a:rPr lang="en-US" smtClean="0"/>
              <a:t>Between samples illuminate LED</a:t>
            </a:r>
          </a:p>
          <a:p>
            <a:pPr lvl="1">
              <a:buFont typeface="Arial" pitchFamily="34" charset="0"/>
              <a:buNone/>
            </a:pPr>
            <a:endParaRPr lang="en-US" smtClean="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mtClean="0"/>
              <a:t>Budget</a:t>
            </a:r>
          </a:p>
        </p:txBody>
      </p:sp>
      <p:graphicFrame>
        <p:nvGraphicFramePr>
          <p:cNvPr id="3074" name="Object 2"/>
          <p:cNvGraphicFramePr>
            <a:graphicFrameLocks noChangeAspect="1"/>
          </p:cNvGraphicFramePr>
          <p:nvPr/>
        </p:nvGraphicFramePr>
        <p:xfrm>
          <a:off x="2592388" y="1452563"/>
          <a:ext cx="3908425" cy="3971925"/>
        </p:xfrm>
        <a:graphic>
          <a:graphicData uri="http://schemas.openxmlformats.org/presentationml/2006/ole">
            <p:oleObj spid="_x0000_s3074" name="Worksheet" r:id="rId3" imgW="4933910" imgH="5019575" progId="Excel.Sheet.12">
              <p:embed/>
            </p:oleObj>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1F4E1075-411B-4CD5-BB9C-88A000169E20}" type="slidenum">
              <a:rPr lang="en-GB" altLang="ja-JP"/>
              <a:pPr/>
              <a:t>114</a:t>
            </a:fld>
            <a:endParaRPr lang="en-GB" altLang="ja-JP"/>
          </a:p>
        </p:txBody>
      </p:sp>
      <p:sp>
        <p:nvSpPr>
          <p:cNvPr id="108546" name="Rectangle 2"/>
          <p:cNvSpPr>
            <a:spLocks noGrp="1" noChangeArrowheads="1"/>
          </p:cNvSpPr>
          <p:nvPr>
            <p:ph type="title"/>
          </p:nvPr>
        </p:nvSpPr>
        <p:spPr>
          <a:xfrm>
            <a:off x="2971800" y="762000"/>
            <a:ext cx="2447925" cy="576263"/>
          </a:xfrm>
        </p:spPr>
        <p:txBody>
          <a:bodyPr>
            <a:normAutofit fontScale="90000"/>
          </a:bodyPr>
          <a:lstStyle/>
          <a:p>
            <a:r>
              <a:rPr lang="en-GB" altLang="ja-JP" sz="3200" b="1" dirty="0" smtClean="0">
                <a:ea typeface="MS PGothic" pitchFamily="34" charset="-128"/>
              </a:rPr>
              <a:t>Topics[9]</a:t>
            </a:r>
            <a:endParaRPr lang="en-GB" altLang="ja-JP" sz="3200" b="1" dirty="0">
              <a:ea typeface="MS PGothic" pitchFamily="34" charset="-128"/>
            </a:endParaRPr>
          </a:p>
        </p:txBody>
      </p:sp>
      <p:sp>
        <p:nvSpPr>
          <p:cNvPr id="108547" name="Rectangle 3"/>
          <p:cNvSpPr>
            <a:spLocks noGrp="1" noChangeArrowheads="1"/>
          </p:cNvSpPr>
          <p:nvPr>
            <p:ph type="body" idx="1"/>
          </p:nvPr>
        </p:nvSpPr>
        <p:spPr>
          <a:xfrm>
            <a:off x="914400" y="1600200"/>
            <a:ext cx="5715000" cy="3773488"/>
          </a:xfrm>
        </p:spPr>
        <p:txBody>
          <a:bodyPr/>
          <a:lstStyle/>
          <a:p>
            <a:pPr>
              <a:lnSpc>
                <a:spcPct val="90000"/>
              </a:lnSpc>
            </a:pPr>
            <a:r>
              <a:rPr lang="en-GB" altLang="ja-JP" sz="2800" b="1">
                <a:solidFill>
                  <a:srgbClr val="003366"/>
                </a:solidFill>
                <a:ea typeface="MS PGothic" pitchFamily="34" charset="-128"/>
              </a:rPr>
              <a:t>Exp. design and ERPs</a:t>
            </a:r>
          </a:p>
          <a:p>
            <a:pPr>
              <a:lnSpc>
                <a:spcPct val="90000"/>
              </a:lnSpc>
            </a:pPr>
            <a:r>
              <a:rPr lang="en-GB" altLang="ja-JP" sz="2800" b="1">
                <a:solidFill>
                  <a:srgbClr val="003366"/>
                </a:solidFill>
                <a:ea typeface="MS PGothic" pitchFamily="34" charset="-128"/>
              </a:rPr>
              <a:t>SPM for EEG-MEG</a:t>
            </a:r>
          </a:p>
          <a:p>
            <a:pPr>
              <a:lnSpc>
                <a:spcPct val="90000"/>
              </a:lnSpc>
            </a:pPr>
            <a:r>
              <a:rPr lang="en-GB" altLang="ja-JP" sz="2800" b="1">
                <a:solidFill>
                  <a:srgbClr val="003366"/>
                </a:solidFill>
                <a:ea typeface="MS PGothic" pitchFamily="34" charset="-128"/>
              </a:rPr>
              <a:t>2D interpolation</a:t>
            </a:r>
          </a:p>
          <a:p>
            <a:pPr>
              <a:lnSpc>
                <a:spcPct val="90000"/>
              </a:lnSpc>
            </a:pPr>
            <a:r>
              <a:rPr lang="en-GB" altLang="ja-JP" sz="2800">
                <a:ea typeface="MS PGothic" pitchFamily="34" charset="-128"/>
              </a:rPr>
              <a:t>1</a:t>
            </a:r>
            <a:r>
              <a:rPr lang="en-GB" altLang="ja-JP" sz="2800" baseline="30000">
                <a:ea typeface="MS PGothic" pitchFamily="34" charset="-128"/>
              </a:rPr>
              <a:t>st</a:t>
            </a:r>
            <a:r>
              <a:rPr lang="en-GB" altLang="ja-JP" sz="2800">
                <a:ea typeface="MS PGothic" pitchFamily="34" charset="-128"/>
              </a:rPr>
              <a:t> level analysis</a:t>
            </a:r>
          </a:p>
          <a:p>
            <a:pPr>
              <a:lnSpc>
                <a:spcPct val="90000"/>
              </a:lnSpc>
            </a:pPr>
            <a:r>
              <a:rPr lang="en-GB" altLang="ja-JP" sz="2800">
                <a:ea typeface="MS PGothic" pitchFamily="34" charset="-128"/>
              </a:rPr>
              <a:t>2</a:t>
            </a:r>
            <a:r>
              <a:rPr lang="en-GB" altLang="ja-JP" sz="2800" baseline="30000">
                <a:ea typeface="MS PGothic" pitchFamily="34" charset="-128"/>
              </a:rPr>
              <a:t>nd</a:t>
            </a:r>
            <a:r>
              <a:rPr lang="en-GB" altLang="ja-JP" sz="2800">
                <a:ea typeface="MS PGothic" pitchFamily="34" charset="-128"/>
              </a:rPr>
              <a:t> level analysis</a:t>
            </a:r>
          </a:p>
          <a:p>
            <a:pPr>
              <a:lnSpc>
                <a:spcPct val="90000"/>
              </a:lnSpc>
            </a:pPr>
            <a:r>
              <a:rPr lang="en-GB" altLang="ja-JP" sz="2800">
                <a:ea typeface="MS PGothic" pitchFamily="34" charset="-128"/>
              </a:rPr>
              <a:t>Time as another dimension</a:t>
            </a:r>
          </a:p>
          <a:p>
            <a:pPr>
              <a:lnSpc>
                <a:spcPct val="90000"/>
              </a:lnSpc>
            </a:pPr>
            <a:r>
              <a:rPr lang="en-GB" altLang="ja-JP" sz="2800">
                <a:ea typeface="MS PGothic" pitchFamily="34" charset="-128"/>
              </a:rPr>
              <a:t>Time-frequency analysis</a:t>
            </a:r>
          </a:p>
          <a:p>
            <a:pPr>
              <a:lnSpc>
                <a:spcPct val="90000"/>
              </a:lnSpc>
            </a:pPr>
            <a:r>
              <a:rPr lang="en-GB" altLang="ja-JP" sz="2800">
                <a:ea typeface="MS PGothic" pitchFamily="34" charset="-128"/>
              </a:rPr>
              <a:t>Conclusion</a:t>
            </a:r>
          </a:p>
        </p:txBody>
      </p:sp>
      <p:sp>
        <p:nvSpPr>
          <p:cNvPr id="108548" name="Rectangle 4"/>
          <p:cNvSpPr>
            <a:spLocks noChangeArrowheads="1"/>
          </p:cNvSpPr>
          <p:nvPr/>
        </p:nvSpPr>
        <p:spPr bwMode="auto">
          <a:xfrm>
            <a:off x="755650" y="1585913"/>
            <a:ext cx="5616575" cy="1439862"/>
          </a:xfrm>
          <a:prstGeom prst="rect">
            <a:avLst/>
          </a:prstGeom>
          <a:noFill/>
          <a:ln w="19050">
            <a:solidFill>
              <a:srgbClr val="FF0000"/>
            </a:solidFill>
            <a:miter lim="800000"/>
            <a:headEnd/>
            <a:tailEnd/>
          </a:ln>
          <a:effectLst/>
        </p:spPr>
        <p:txBody>
          <a:bodyPr wrap="none" anchor="ctr"/>
          <a:lstStyle/>
          <a:p>
            <a:endParaRPr lang="en-US"/>
          </a:p>
        </p:txBody>
      </p:sp>
      <p:pic>
        <p:nvPicPr>
          <p:cNvPr id="108549" name="Picture 5" descr="UCL logo"/>
          <p:cNvPicPr>
            <a:picLocks noChangeAspect="1" noChangeArrowheads="1"/>
          </p:cNvPicPr>
          <p:nvPr/>
        </p:nvPicPr>
        <p:blipFill>
          <a:blip r:embed="rId3" cstate="print"/>
          <a:srcRect/>
          <a:stretch>
            <a:fillRect/>
          </a:stretch>
        </p:blipFill>
        <p:spPr bwMode="auto">
          <a:xfrm>
            <a:off x="0" y="0"/>
            <a:ext cx="3563938" cy="620713"/>
          </a:xfrm>
          <a:prstGeom prst="rect">
            <a:avLst/>
          </a:prstGeom>
          <a:noFill/>
        </p:spPr>
      </p:pic>
      <p:pic>
        <p:nvPicPr>
          <p:cNvPr id="108550" name="Picture 6" descr="UCL logo"/>
          <p:cNvPicPr>
            <a:picLocks noChangeAspect="1" noChangeArrowheads="1"/>
          </p:cNvPicPr>
          <p:nvPr/>
        </p:nvPicPr>
        <p:blipFill>
          <a:blip r:embed="rId3" cstate="print"/>
          <a:srcRect/>
          <a:stretch>
            <a:fillRect/>
          </a:stretch>
        </p:blipFill>
        <p:spPr bwMode="auto">
          <a:xfrm>
            <a:off x="2700338" y="0"/>
            <a:ext cx="3563937" cy="620713"/>
          </a:xfrm>
          <a:prstGeom prst="rect">
            <a:avLst/>
          </a:prstGeom>
          <a:noFill/>
        </p:spPr>
      </p:pic>
      <p:pic>
        <p:nvPicPr>
          <p:cNvPr id="108551" name="Picture 7" descr="UCL logo"/>
          <p:cNvPicPr>
            <a:picLocks noChangeAspect="1" noChangeArrowheads="1"/>
          </p:cNvPicPr>
          <p:nvPr/>
        </p:nvPicPr>
        <p:blipFill>
          <a:blip r:embed="rId3" cstate="print"/>
          <a:srcRect/>
          <a:stretch>
            <a:fillRect/>
          </a:stretch>
        </p:blipFill>
        <p:spPr bwMode="auto">
          <a:xfrm>
            <a:off x="5148263" y="0"/>
            <a:ext cx="3995737" cy="620713"/>
          </a:xfrm>
          <a:prstGeom prst="rect">
            <a:avLst/>
          </a:prstGeom>
          <a:noFill/>
        </p:spPr>
      </p:pic>
      <p:pic>
        <p:nvPicPr>
          <p:cNvPr id="108552" name="Picture 8" descr="Picture 1"/>
          <p:cNvPicPr>
            <a:picLocks noChangeAspect="1" noChangeArrowheads="1"/>
          </p:cNvPicPr>
          <p:nvPr/>
        </p:nvPicPr>
        <p:blipFill>
          <a:blip r:embed="rId4" cstate="print"/>
          <a:srcRect/>
          <a:stretch>
            <a:fillRect/>
          </a:stretch>
        </p:blipFill>
        <p:spPr bwMode="auto">
          <a:xfrm>
            <a:off x="6858000" y="1600200"/>
            <a:ext cx="1347788"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8183D2F-D7C6-4758-8A53-63065DCD3DD9}" type="slidenum">
              <a:rPr lang="en-GB" altLang="ja-JP"/>
              <a:pPr/>
              <a:t>115</a:t>
            </a:fld>
            <a:endParaRPr lang="en-GB" altLang="ja-JP"/>
          </a:p>
        </p:txBody>
      </p:sp>
      <p:sp>
        <p:nvSpPr>
          <p:cNvPr id="61442" name="Rectangle 2"/>
          <p:cNvSpPr>
            <a:spLocks noGrp="1" noChangeArrowheads="1"/>
          </p:cNvSpPr>
          <p:nvPr>
            <p:ph type="title"/>
          </p:nvPr>
        </p:nvSpPr>
        <p:spPr>
          <a:xfrm>
            <a:off x="1547813" y="981075"/>
            <a:ext cx="5832475" cy="503238"/>
          </a:xfrm>
          <a:noFill/>
          <a:ln/>
        </p:spPr>
        <p:txBody>
          <a:bodyPr>
            <a:normAutofit fontScale="90000"/>
          </a:bodyPr>
          <a:lstStyle/>
          <a:p>
            <a:r>
              <a:rPr lang="en-GB" altLang="ja-JP" sz="2800" b="1">
                <a:ea typeface="MS PGothic" pitchFamily="34" charset="-128"/>
              </a:rPr>
              <a:t>Popular approaches to M/EEG Data </a:t>
            </a:r>
          </a:p>
        </p:txBody>
      </p:sp>
      <p:pic>
        <p:nvPicPr>
          <p:cNvPr id="61443" name="Picture 3" descr="UCL logo"/>
          <p:cNvPicPr>
            <a:picLocks noChangeAspect="1" noChangeArrowheads="1"/>
          </p:cNvPicPr>
          <p:nvPr/>
        </p:nvPicPr>
        <p:blipFill>
          <a:blip r:embed="rId3" cstate="print"/>
          <a:srcRect/>
          <a:stretch>
            <a:fillRect/>
          </a:stretch>
        </p:blipFill>
        <p:spPr bwMode="auto">
          <a:xfrm>
            <a:off x="0" y="0"/>
            <a:ext cx="3563938" cy="620713"/>
          </a:xfrm>
          <a:prstGeom prst="rect">
            <a:avLst/>
          </a:prstGeom>
          <a:noFill/>
        </p:spPr>
      </p:pic>
      <p:pic>
        <p:nvPicPr>
          <p:cNvPr id="61444" name="Picture 4" descr="UCL logo"/>
          <p:cNvPicPr>
            <a:picLocks noChangeAspect="1" noChangeArrowheads="1"/>
          </p:cNvPicPr>
          <p:nvPr/>
        </p:nvPicPr>
        <p:blipFill>
          <a:blip r:embed="rId3" cstate="print"/>
          <a:srcRect/>
          <a:stretch>
            <a:fillRect/>
          </a:stretch>
        </p:blipFill>
        <p:spPr bwMode="auto">
          <a:xfrm>
            <a:off x="2700338" y="0"/>
            <a:ext cx="3563937" cy="620713"/>
          </a:xfrm>
          <a:prstGeom prst="rect">
            <a:avLst/>
          </a:prstGeom>
          <a:noFill/>
        </p:spPr>
      </p:pic>
      <p:pic>
        <p:nvPicPr>
          <p:cNvPr id="61445" name="Picture 5" descr="UCL logo"/>
          <p:cNvPicPr>
            <a:picLocks noChangeAspect="1" noChangeArrowheads="1"/>
          </p:cNvPicPr>
          <p:nvPr/>
        </p:nvPicPr>
        <p:blipFill>
          <a:blip r:embed="rId3" cstate="print"/>
          <a:srcRect/>
          <a:stretch>
            <a:fillRect/>
          </a:stretch>
        </p:blipFill>
        <p:spPr bwMode="auto">
          <a:xfrm>
            <a:off x="5148263" y="0"/>
            <a:ext cx="3995737" cy="620713"/>
          </a:xfrm>
          <a:prstGeom prst="rect">
            <a:avLst/>
          </a:prstGeom>
          <a:noFill/>
        </p:spPr>
      </p:pic>
      <p:sp>
        <p:nvSpPr>
          <p:cNvPr id="61446" name="Text Box 6"/>
          <p:cNvSpPr txBox="1">
            <a:spLocks noChangeArrowheads="1"/>
          </p:cNvSpPr>
          <p:nvPr/>
        </p:nvSpPr>
        <p:spPr bwMode="auto">
          <a:xfrm>
            <a:off x="250825" y="2133600"/>
            <a:ext cx="8280400" cy="3197225"/>
          </a:xfrm>
          <a:prstGeom prst="rect">
            <a:avLst/>
          </a:prstGeom>
          <a:noFill/>
          <a:ln w="9525">
            <a:noFill/>
            <a:miter lim="800000"/>
            <a:headEnd/>
            <a:tailEnd/>
          </a:ln>
          <a:effectLst/>
        </p:spPr>
        <p:txBody>
          <a:bodyPr>
            <a:spAutoFit/>
          </a:bodyPr>
          <a:lstStyle/>
          <a:p>
            <a:pPr algn="ctr"/>
            <a:r>
              <a:rPr lang="en-US" sz="2400"/>
              <a:t>E</a:t>
            </a:r>
            <a:r>
              <a:rPr lang="en-US" sz="2400" b="0"/>
              <a:t>vent-</a:t>
            </a:r>
            <a:r>
              <a:rPr lang="en-US" sz="2400"/>
              <a:t>R</a:t>
            </a:r>
            <a:r>
              <a:rPr lang="en-US" sz="2400" b="0"/>
              <a:t>elated </a:t>
            </a:r>
            <a:r>
              <a:rPr lang="en-US" sz="2400"/>
              <a:t>P</a:t>
            </a:r>
            <a:r>
              <a:rPr lang="en-US" sz="2400" b="0"/>
              <a:t>otentials (ERP) &amp;</a:t>
            </a:r>
          </a:p>
          <a:p>
            <a:pPr algn="ctr"/>
            <a:r>
              <a:rPr lang="en-US" sz="2400" b="0"/>
              <a:t> </a:t>
            </a:r>
            <a:r>
              <a:rPr lang="en-US" sz="2400"/>
              <a:t>E</a:t>
            </a:r>
            <a:r>
              <a:rPr lang="en-US" sz="2400" b="0"/>
              <a:t>vent-</a:t>
            </a:r>
            <a:r>
              <a:rPr lang="en-US" sz="2400"/>
              <a:t>R</a:t>
            </a:r>
            <a:r>
              <a:rPr lang="en-US" sz="2400" b="0"/>
              <a:t>elated </a:t>
            </a:r>
            <a:r>
              <a:rPr lang="en-US" sz="2400"/>
              <a:t>F</a:t>
            </a:r>
            <a:r>
              <a:rPr lang="en-US" sz="2400" b="0"/>
              <a:t>ields (ERF) </a:t>
            </a:r>
          </a:p>
          <a:p>
            <a:pPr algn="ctr"/>
            <a:endParaRPr lang="en-US" sz="2400" b="0"/>
          </a:p>
          <a:p>
            <a:pPr algn="ctr"/>
            <a:r>
              <a:rPr lang="en-US" sz="2400" b="0"/>
              <a:t>ERP/F Quantification Approaches</a:t>
            </a:r>
          </a:p>
          <a:p>
            <a:pPr algn="ctr"/>
            <a:r>
              <a:rPr lang="en-US" b="0"/>
              <a:t>Peaks, latency, area-under-curve</a:t>
            </a:r>
          </a:p>
          <a:p>
            <a:pPr lvl="1" algn="ctr"/>
            <a:endParaRPr lang="en-US" b="0"/>
          </a:p>
          <a:p>
            <a:pPr algn="ctr"/>
            <a:r>
              <a:rPr lang="en-US" sz="2400" b="0"/>
              <a:t>Spectral Analysis (a.k.a. time-frequency)</a:t>
            </a:r>
          </a:p>
          <a:p>
            <a:pPr algn="ctr"/>
            <a:endParaRPr lang="cy-GB" sz="2400" b="0"/>
          </a:p>
          <a:p>
            <a:pPr algn="ctr"/>
            <a:r>
              <a:rPr lang="cy-GB" sz="2400" b="0"/>
              <a:t>Connectivity</a:t>
            </a:r>
            <a:endParaRPr lang="en-US" sz="2400" b="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C322A902-13B4-4828-9E19-5E0A7225EB49}" type="slidenum">
              <a:rPr lang="en-GB" altLang="ja-JP"/>
              <a:pPr/>
              <a:t>116</a:t>
            </a:fld>
            <a:endParaRPr lang="en-GB" altLang="ja-JP"/>
          </a:p>
        </p:txBody>
      </p:sp>
      <p:sp>
        <p:nvSpPr>
          <p:cNvPr id="63490" name="Rectangle 2"/>
          <p:cNvSpPr>
            <a:spLocks noGrp="1" noChangeArrowheads="1"/>
          </p:cNvSpPr>
          <p:nvPr>
            <p:ph type="title"/>
          </p:nvPr>
        </p:nvSpPr>
        <p:spPr>
          <a:xfrm>
            <a:off x="1547813" y="836613"/>
            <a:ext cx="5832475" cy="503237"/>
          </a:xfrm>
          <a:noFill/>
          <a:ln/>
        </p:spPr>
        <p:txBody>
          <a:bodyPr>
            <a:normAutofit fontScale="90000"/>
          </a:bodyPr>
          <a:lstStyle/>
          <a:p>
            <a:r>
              <a:rPr lang="en-GB" altLang="ja-JP" sz="2800" b="1">
                <a:ea typeface="MS PGothic" pitchFamily="34" charset="-128"/>
              </a:rPr>
              <a:t>What is the ERP/ERF? </a:t>
            </a:r>
          </a:p>
        </p:txBody>
      </p:sp>
      <p:pic>
        <p:nvPicPr>
          <p:cNvPr id="63491" name="Picture 3" descr="UCL logo"/>
          <p:cNvPicPr>
            <a:picLocks noChangeAspect="1" noChangeArrowheads="1"/>
          </p:cNvPicPr>
          <p:nvPr/>
        </p:nvPicPr>
        <p:blipFill>
          <a:blip r:embed="rId3" cstate="print"/>
          <a:srcRect/>
          <a:stretch>
            <a:fillRect/>
          </a:stretch>
        </p:blipFill>
        <p:spPr bwMode="auto">
          <a:xfrm>
            <a:off x="0" y="0"/>
            <a:ext cx="3563938" cy="620713"/>
          </a:xfrm>
          <a:prstGeom prst="rect">
            <a:avLst/>
          </a:prstGeom>
          <a:noFill/>
        </p:spPr>
      </p:pic>
      <p:pic>
        <p:nvPicPr>
          <p:cNvPr id="63492" name="Picture 4" descr="UCL logo"/>
          <p:cNvPicPr>
            <a:picLocks noChangeAspect="1" noChangeArrowheads="1"/>
          </p:cNvPicPr>
          <p:nvPr/>
        </p:nvPicPr>
        <p:blipFill>
          <a:blip r:embed="rId3" cstate="print"/>
          <a:srcRect/>
          <a:stretch>
            <a:fillRect/>
          </a:stretch>
        </p:blipFill>
        <p:spPr bwMode="auto">
          <a:xfrm>
            <a:off x="2700338" y="0"/>
            <a:ext cx="3563937" cy="620713"/>
          </a:xfrm>
          <a:prstGeom prst="rect">
            <a:avLst/>
          </a:prstGeom>
          <a:noFill/>
        </p:spPr>
      </p:pic>
      <p:pic>
        <p:nvPicPr>
          <p:cNvPr id="63493" name="Picture 5" descr="UCL logo"/>
          <p:cNvPicPr>
            <a:picLocks noChangeAspect="1" noChangeArrowheads="1"/>
          </p:cNvPicPr>
          <p:nvPr/>
        </p:nvPicPr>
        <p:blipFill>
          <a:blip r:embed="rId3" cstate="print"/>
          <a:srcRect/>
          <a:stretch>
            <a:fillRect/>
          </a:stretch>
        </p:blipFill>
        <p:spPr bwMode="auto">
          <a:xfrm>
            <a:off x="5148263" y="0"/>
            <a:ext cx="3995737" cy="620713"/>
          </a:xfrm>
          <a:prstGeom prst="rect">
            <a:avLst/>
          </a:prstGeom>
          <a:noFill/>
        </p:spPr>
      </p:pic>
      <p:sp>
        <p:nvSpPr>
          <p:cNvPr id="63494" name="Text Box 6"/>
          <p:cNvSpPr txBox="1">
            <a:spLocks noChangeArrowheads="1"/>
          </p:cNvSpPr>
          <p:nvPr/>
        </p:nvSpPr>
        <p:spPr bwMode="auto">
          <a:xfrm>
            <a:off x="323850" y="1484313"/>
            <a:ext cx="8280400" cy="641350"/>
          </a:xfrm>
          <a:prstGeom prst="rect">
            <a:avLst/>
          </a:prstGeom>
          <a:noFill/>
          <a:ln w="9525">
            <a:noFill/>
            <a:miter lim="800000"/>
            <a:headEnd/>
            <a:tailEnd/>
          </a:ln>
          <a:effectLst/>
        </p:spPr>
        <p:txBody>
          <a:bodyPr>
            <a:spAutoFit/>
          </a:bodyPr>
          <a:lstStyle/>
          <a:p>
            <a:pPr lvl="1">
              <a:spcBef>
                <a:spcPct val="50000"/>
              </a:spcBef>
              <a:buFontTx/>
              <a:buChar char="-"/>
            </a:pPr>
            <a:r>
              <a:rPr lang="en-US" b="0"/>
              <a:t>Def: the average (across trials/subjects) potential/field at the scalp relative to some specific event in time</a:t>
            </a:r>
          </a:p>
        </p:txBody>
      </p:sp>
      <p:pic>
        <p:nvPicPr>
          <p:cNvPr id="63495" name="Picture 7"/>
          <p:cNvPicPr>
            <a:picLocks noChangeAspect="1" noChangeArrowheads="1"/>
          </p:cNvPicPr>
          <p:nvPr/>
        </p:nvPicPr>
        <p:blipFill>
          <a:blip r:embed="rId4" cstate="print"/>
          <a:srcRect/>
          <a:stretch>
            <a:fillRect/>
          </a:stretch>
        </p:blipFill>
        <p:spPr bwMode="auto">
          <a:xfrm>
            <a:off x="827088" y="2852738"/>
            <a:ext cx="4114800" cy="2413000"/>
          </a:xfrm>
          <a:prstGeom prst="rect">
            <a:avLst/>
          </a:prstGeom>
          <a:noFill/>
          <a:ln w="9525">
            <a:noFill/>
            <a:miter lim="800000"/>
            <a:headEnd/>
            <a:tailEnd/>
          </a:ln>
          <a:effectLst/>
        </p:spPr>
      </p:pic>
      <p:sp>
        <p:nvSpPr>
          <p:cNvPr id="63496" name="Line 8"/>
          <p:cNvSpPr>
            <a:spLocks noChangeShapeType="1"/>
          </p:cNvSpPr>
          <p:nvPr/>
        </p:nvSpPr>
        <p:spPr bwMode="auto">
          <a:xfrm>
            <a:off x="4932363" y="4005263"/>
            <a:ext cx="576262" cy="0"/>
          </a:xfrm>
          <a:prstGeom prst="line">
            <a:avLst/>
          </a:prstGeom>
          <a:noFill/>
          <a:ln w="50800">
            <a:solidFill>
              <a:srgbClr val="333333"/>
            </a:solidFill>
            <a:round/>
            <a:headEnd/>
            <a:tailEnd type="triangle" w="lg" len="lg"/>
          </a:ln>
          <a:effectLst/>
        </p:spPr>
        <p:txBody>
          <a:bodyPr/>
          <a:lstStyle/>
          <a:p>
            <a:endParaRPr lang="en-US"/>
          </a:p>
        </p:txBody>
      </p:sp>
      <p:pic>
        <p:nvPicPr>
          <p:cNvPr id="63497" name="Picture 9"/>
          <p:cNvPicPr>
            <a:picLocks noChangeAspect="1" noChangeArrowheads="1"/>
          </p:cNvPicPr>
          <p:nvPr/>
        </p:nvPicPr>
        <p:blipFill>
          <a:blip r:embed="rId5" cstate="print"/>
          <a:srcRect/>
          <a:stretch>
            <a:fillRect/>
          </a:stretch>
        </p:blipFill>
        <p:spPr bwMode="auto">
          <a:xfrm>
            <a:off x="5795963" y="2133600"/>
            <a:ext cx="2133600" cy="3816350"/>
          </a:xfrm>
          <a:prstGeom prst="rect">
            <a:avLst/>
          </a:prstGeom>
          <a:noFill/>
          <a:ln w="9525">
            <a:noFill/>
            <a:miter lim="800000"/>
            <a:headEnd/>
            <a:tailEnd/>
          </a:ln>
          <a:effectLst/>
        </p:spPr>
      </p:pic>
      <p:sp>
        <p:nvSpPr>
          <p:cNvPr id="63498" name="Text Box 10"/>
          <p:cNvSpPr txBox="1">
            <a:spLocks noChangeArrowheads="1"/>
          </p:cNvSpPr>
          <p:nvPr/>
        </p:nvSpPr>
        <p:spPr bwMode="auto">
          <a:xfrm>
            <a:off x="2273300" y="5445125"/>
            <a:ext cx="1027113" cy="396875"/>
          </a:xfrm>
          <a:prstGeom prst="rect">
            <a:avLst/>
          </a:prstGeom>
          <a:noFill/>
          <a:ln w="9525">
            <a:noFill/>
            <a:miter lim="800000"/>
            <a:headEnd/>
            <a:tailEnd/>
          </a:ln>
          <a:effectLst/>
        </p:spPr>
        <p:txBody>
          <a:bodyPr wrap="none">
            <a:spAutoFit/>
          </a:bodyPr>
          <a:lstStyle/>
          <a:p>
            <a:pPr algn="ctr"/>
            <a:r>
              <a:rPr lang="en-US" sz="1000" b="0"/>
              <a:t>Stimulus/Event</a:t>
            </a:r>
          </a:p>
          <a:p>
            <a:pPr algn="ctr"/>
            <a:r>
              <a:rPr lang="en-US" sz="1000" b="0"/>
              <a:t>Onset</a:t>
            </a:r>
          </a:p>
        </p:txBody>
      </p:sp>
      <p:sp>
        <p:nvSpPr>
          <p:cNvPr id="63499" name="Line 11"/>
          <p:cNvSpPr>
            <a:spLocks noChangeShapeType="1"/>
          </p:cNvSpPr>
          <p:nvPr/>
        </p:nvSpPr>
        <p:spPr bwMode="auto">
          <a:xfrm>
            <a:off x="990600" y="2997200"/>
            <a:ext cx="0" cy="1727200"/>
          </a:xfrm>
          <a:prstGeom prst="line">
            <a:avLst/>
          </a:prstGeom>
          <a:noFill/>
          <a:ln w="19050">
            <a:solidFill>
              <a:srgbClr val="FF0000"/>
            </a:solidFill>
            <a:round/>
            <a:headEnd/>
            <a:tailEnd/>
          </a:ln>
          <a:effectLst/>
        </p:spPr>
        <p:txBody>
          <a:bodyPr/>
          <a:lstStyle/>
          <a:p>
            <a:endParaRPr lang="en-US"/>
          </a:p>
        </p:txBody>
      </p:sp>
      <p:sp>
        <p:nvSpPr>
          <p:cNvPr id="63500" name="Line 12"/>
          <p:cNvSpPr>
            <a:spLocks noChangeShapeType="1"/>
          </p:cNvSpPr>
          <p:nvPr/>
        </p:nvSpPr>
        <p:spPr bwMode="auto">
          <a:xfrm>
            <a:off x="1581150" y="2997200"/>
            <a:ext cx="0" cy="1727200"/>
          </a:xfrm>
          <a:prstGeom prst="line">
            <a:avLst/>
          </a:prstGeom>
          <a:noFill/>
          <a:ln w="19050">
            <a:solidFill>
              <a:srgbClr val="FF0000"/>
            </a:solidFill>
            <a:round/>
            <a:headEnd/>
            <a:tailEnd/>
          </a:ln>
          <a:effectLst/>
        </p:spPr>
        <p:txBody>
          <a:bodyPr/>
          <a:lstStyle/>
          <a:p>
            <a:endParaRPr lang="en-US"/>
          </a:p>
        </p:txBody>
      </p:sp>
      <p:sp>
        <p:nvSpPr>
          <p:cNvPr id="63501" name="Line 13"/>
          <p:cNvSpPr>
            <a:spLocks noChangeShapeType="1"/>
          </p:cNvSpPr>
          <p:nvPr/>
        </p:nvSpPr>
        <p:spPr bwMode="auto">
          <a:xfrm>
            <a:off x="2224088" y="2997200"/>
            <a:ext cx="0" cy="1727200"/>
          </a:xfrm>
          <a:prstGeom prst="line">
            <a:avLst/>
          </a:prstGeom>
          <a:noFill/>
          <a:ln w="19050">
            <a:solidFill>
              <a:srgbClr val="FF0000"/>
            </a:solidFill>
            <a:round/>
            <a:headEnd/>
            <a:tailEnd/>
          </a:ln>
          <a:effectLst/>
        </p:spPr>
        <p:txBody>
          <a:bodyPr/>
          <a:lstStyle/>
          <a:p>
            <a:endParaRPr lang="en-US"/>
          </a:p>
        </p:txBody>
      </p:sp>
      <p:sp>
        <p:nvSpPr>
          <p:cNvPr id="63502" name="Line 14"/>
          <p:cNvSpPr>
            <a:spLocks noChangeShapeType="1"/>
          </p:cNvSpPr>
          <p:nvPr/>
        </p:nvSpPr>
        <p:spPr bwMode="auto">
          <a:xfrm>
            <a:off x="2843213" y="2997200"/>
            <a:ext cx="0" cy="1727200"/>
          </a:xfrm>
          <a:prstGeom prst="line">
            <a:avLst/>
          </a:prstGeom>
          <a:noFill/>
          <a:ln w="19050">
            <a:solidFill>
              <a:srgbClr val="FF0000"/>
            </a:solidFill>
            <a:round/>
            <a:headEnd/>
            <a:tailEnd/>
          </a:ln>
          <a:effectLst/>
        </p:spPr>
        <p:txBody>
          <a:bodyPr/>
          <a:lstStyle/>
          <a:p>
            <a:endParaRPr lang="en-US"/>
          </a:p>
        </p:txBody>
      </p:sp>
      <p:sp>
        <p:nvSpPr>
          <p:cNvPr id="63503" name="Line 15"/>
          <p:cNvSpPr>
            <a:spLocks noChangeShapeType="1"/>
          </p:cNvSpPr>
          <p:nvPr/>
        </p:nvSpPr>
        <p:spPr bwMode="auto">
          <a:xfrm>
            <a:off x="3454400" y="2997200"/>
            <a:ext cx="0" cy="1727200"/>
          </a:xfrm>
          <a:prstGeom prst="line">
            <a:avLst/>
          </a:prstGeom>
          <a:noFill/>
          <a:ln w="19050">
            <a:solidFill>
              <a:srgbClr val="FF0000"/>
            </a:solidFill>
            <a:round/>
            <a:headEnd/>
            <a:tailEnd/>
          </a:ln>
          <a:effectLst/>
        </p:spPr>
        <p:txBody>
          <a:bodyPr/>
          <a:lstStyle/>
          <a:p>
            <a:endParaRPr lang="en-US"/>
          </a:p>
        </p:txBody>
      </p:sp>
      <p:sp>
        <p:nvSpPr>
          <p:cNvPr id="63504" name="Line 16"/>
          <p:cNvSpPr>
            <a:spLocks noChangeShapeType="1"/>
          </p:cNvSpPr>
          <p:nvPr/>
        </p:nvSpPr>
        <p:spPr bwMode="auto">
          <a:xfrm>
            <a:off x="4086225" y="2997200"/>
            <a:ext cx="0" cy="1727200"/>
          </a:xfrm>
          <a:prstGeom prst="line">
            <a:avLst/>
          </a:prstGeom>
          <a:noFill/>
          <a:ln w="19050">
            <a:solidFill>
              <a:srgbClr val="FF0000"/>
            </a:solidFill>
            <a:round/>
            <a:headEnd/>
            <a:tailEnd/>
          </a:ln>
          <a:effectLst/>
        </p:spPr>
        <p:txBody>
          <a:bodyPr/>
          <a:lstStyle/>
          <a:p>
            <a:endParaRPr lang="en-US"/>
          </a:p>
        </p:txBody>
      </p:sp>
      <p:sp>
        <p:nvSpPr>
          <p:cNvPr id="63505" name="Line 17"/>
          <p:cNvSpPr>
            <a:spLocks noChangeShapeType="1"/>
          </p:cNvSpPr>
          <p:nvPr/>
        </p:nvSpPr>
        <p:spPr bwMode="auto">
          <a:xfrm>
            <a:off x="2268538" y="5489575"/>
            <a:ext cx="0" cy="360363"/>
          </a:xfrm>
          <a:prstGeom prst="line">
            <a:avLst/>
          </a:prstGeom>
          <a:noFill/>
          <a:ln w="19050">
            <a:solidFill>
              <a:srgbClr val="FF0000"/>
            </a:solidFill>
            <a:round/>
            <a:headEnd/>
            <a:tailEnd/>
          </a:ln>
          <a:effectLst/>
        </p:spPr>
        <p:txBody>
          <a:bodyPr/>
          <a:lstStyle/>
          <a:p>
            <a:endParaRPr lang="en-US"/>
          </a:p>
        </p:txBody>
      </p:sp>
      <p:sp>
        <p:nvSpPr>
          <p:cNvPr id="63506" name="Line 18"/>
          <p:cNvSpPr>
            <a:spLocks noChangeShapeType="1"/>
          </p:cNvSpPr>
          <p:nvPr/>
        </p:nvSpPr>
        <p:spPr bwMode="auto">
          <a:xfrm>
            <a:off x="6156325" y="2492375"/>
            <a:ext cx="0" cy="3313113"/>
          </a:xfrm>
          <a:prstGeom prst="line">
            <a:avLst/>
          </a:prstGeom>
          <a:noFill/>
          <a:ln w="19050">
            <a:solidFill>
              <a:srgbClr val="FF00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19705FCF-58A6-4151-97FA-24867585145F}" type="slidenum">
              <a:rPr lang="en-GB" altLang="ja-JP"/>
              <a:pPr/>
              <a:t>117</a:t>
            </a:fld>
            <a:endParaRPr lang="en-GB" altLang="ja-JP"/>
          </a:p>
        </p:txBody>
      </p:sp>
      <p:sp>
        <p:nvSpPr>
          <p:cNvPr id="65538" name="Rectangle 2"/>
          <p:cNvSpPr>
            <a:spLocks noGrp="1" noChangeArrowheads="1"/>
          </p:cNvSpPr>
          <p:nvPr>
            <p:ph type="title"/>
          </p:nvPr>
        </p:nvSpPr>
        <p:spPr>
          <a:xfrm>
            <a:off x="1547813" y="836613"/>
            <a:ext cx="5832475" cy="503237"/>
          </a:xfrm>
          <a:noFill/>
          <a:ln/>
        </p:spPr>
        <p:txBody>
          <a:bodyPr>
            <a:normAutofit fontScale="90000"/>
          </a:bodyPr>
          <a:lstStyle/>
          <a:p>
            <a:r>
              <a:rPr lang="en-GB" altLang="ja-JP" sz="2800" b="1">
                <a:ea typeface="MS PGothic" pitchFamily="34" charset="-128"/>
              </a:rPr>
              <a:t>What is the ERP/ERF? </a:t>
            </a:r>
          </a:p>
        </p:txBody>
      </p:sp>
      <p:pic>
        <p:nvPicPr>
          <p:cNvPr id="65539" name="Picture 3" descr="UCL logo"/>
          <p:cNvPicPr>
            <a:picLocks noChangeAspect="1" noChangeArrowheads="1"/>
          </p:cNvPicPr>
          <p:nvPr/>
        </p:nvPicPr>
        <p:blipFill>
          <a:blip r:embed="rId3" cstate="print"/>
          <a:srcRect/>
          <a:stretch>
            <a:fillRect/>
          </a:stretch>
        </p:blipFill>
        <p:spPr bwMode="auto">
          <a:xfrm>
            <a:off x="0" y="0"/>
            <a:ext cx="3563938" cy="620713"/>
          </a:xfrm>
          <a:prstGeom prst="rect">
            <a:avLst/>
          </a:prstGeom>
          <a:noFill/>
        </p:spPr>
      </p:pic>
      <p:pic>
        <p:nvPicPr>
          <p:cNvPr id="65540" name="Picture 4" descr="UCL logo"/>
          <p:cNvPicPr>
            <a:picLocks noChangeAspect="1" noChangeArrowheads="1"/>
          </p:cNvPicPr>
          <p:nvPr/>
        </p:nvPicPr>
        <p:blipFill>
          <a:blip r:embed="rId3" cstate="print"/>
          <a:srcRect/>
          <a:stretch>
            <a:fillRect/>
          </a:stretch>
        </p:blipFill>
        <p:spPr bwMode="auto">
          <a:xfrm>
            <a:off x="2700338" y="0"/>
            <a:ext cx="3563937" cy="620713"/>
          </a:xfrm>
          <a:prstGeom prst="rect">
            <a:avLst/>
          </a:prstGeom>
          <a:noFill/>
        </p:spPr>
      </p:pic>
      <p:pic>
        <p:nvPicPr>
          <p:cNvPr id="65541" name="Picture 5" descr="UCL logo"/>
          <p:cNvPicPr>
            <a:picLocks noChangeAspect="1" noChangeArrowheads="1"/>
          </p:cNvPicPr>
          <p:nvPr/>
        </p:nvPicPr>
        <p:blipFill>
          <a:blip r:embed="rId3" cstate="print"/>
          <a:srcRect/>
          <a:stretch>
            <a:fillRect/>
          </a:stretch>
        </p:blipFill>
        <p:spPr bwMode="auto">
          <a:xfrm>
            <a:off x="5148263" y="0"/>
            <a:ext cx="3995737" cy="620713"/>
          </a:xfrm>
          <a:prstGeom prst="rect">
            <a:avLst/>
          </a:prstGeom>
          <a:noFill/>
        </p:spPr>
      </p:pic>
      <p:sp>
        <p:nvSpPr>
          <p:cNvPr id="65542" name="Text Box 6"/>
          <p:cNvSpPr txBox="1">
            <a:spLocks noChangeArrowheads="1"/>
          </p:cNvSpPr>
          <p:nvPr/>
        </p:nvSpPr>
        <p:spPr bwMode="auto">
          <a:xfrm>
            <a:off x="323850" y="1484313"/>
            <a:ext cx="8280400" cy="641350"/>
          </a:xfrm>
          <a:prstGeom prst="rect">
            <a:avLst/>
          </a:prstGeom>
          <a:noFill/>
          <a:ln w="9525">
            <a:noFill/>
            <a:miter lim="800000"/>
            <a:headEnd/>
            <a:tailEnd/>
          </a:ln>
          <a:effectLst/>
        </p:spPr>
        <p:txBody>
          <a:bodyPr>
            <a:spAutoFit/>
          </a:bodyPr>
          <a:lstStyle/>
          <a:p>
            <a:pPr lvl="1">
              <a:spcBef>
                <a:spcPct val="50000"/>
              </a:spcBef>
              <a:buFontTx/>
              <a:buChar char="-"/>
            </a:pPr>
            <a:r>
              <a:rPr lang="en-US" b="0"/>
              <a:t>Def: the average (across trials/subjects) potential at the scalp relative to some specific event in time</a:t>
            </a:r>
          </a:p>
        </p:txBody>
      </p:sp>
      <p:pic>
        <p:nvPicPr>
          <p:cNvPr id="65543" name="Picture 7"/>
          <p:cNvPicPr>
            <a:picLocks noChangeAspect="1" noChangeArrowheads="1"/>
          </p:cNvPicPr>
          <p:nvPr/>
        </p:nvPicPr>
        <p:blipFill>
          <a:blip r:embed="rId4" cstate="print"/>
          <a:srcRect/>
          <a:stretch>
            <a:fillRect/>
          </a:stretch>
        </p:blipFill>
        <p:spPr bwMode="auto">
          <a:xfrm>
            <a:off x="1260475" y="2349500"/>
            <a:ext cx="2133600" cy="3816350"/>
          </a:xfrm>
          <a:prstGeom prst="rect">
            <a:avLst/>
          </a:prstGeom>
          <a:noFill/>
          <a:ln w="9525">
            <a:noFill/>
            <a:miter lim="800000"/>
            <a:headEnd/>
            <a:tailEnd/>
          </a:ln>
          <a:effectLst/>
        </p:spPr>
      </p:pic>
      <p:sp>
        <p:nvSpPr>
          <p:cNvPr id="65544" name="Line 8"/>
          <p:cNvSpPr>
            <a:spLocks noChangeShapeType="1"/>
          </p:cNvSpPr>
          <p:nvPr/>
        </p:nvSpPr>
        <p:spPr bwMode="auto">
          <a:xfrm>
            <a:off x="1692275" y="2708275"/>
            <a:ext cx="0" cy="3313113"/>
          </a:xfrm>
          <a:prstGeom prst="line">
            <a:avLst/>
          </a:prstGeom>
          <a:noFill/>
          <a:ln w="19050">
            <a:solidFill>
              <a:srgbClr val="FF0000"/>
            </a:solidFill>
            <a:round/>
            <a:headEnd/>
            <a:tailEnd/>
          </a:ln>
          <a:effectLst/>
        </p:spPr>
        <p:txBody>
          <a:bodyPr/>
          <a:lstStyle/>
          <a:p>
            <a:endParaRPr lang="en-US"/>
          </a:p>
        </p:txBody>
      </p:sp>
      <p:pic>
        <p:nvPicPr>
          <p:cNvPr id="65545" name="Picture 9"/>
          <p:cNvPicPr>
            <a:picLocks noChangeAspect="1" noChangeArrowheads="1"/>
          </p:cNvPicPr>
          <p:nvPr/>
        </p:nvPicPr>
        <p:blipFill>
          <a:blip r:embed="rId5" cstate="print"/>
          <a:srcRect/>
          <a:stretch>
            <a:fillRect/>
          </a:stretch>
        </p:blipFill>
        <p:spPr bwMode="auto">
          <a:xfrm>
            <a:off x="5148263" y="1916113"/>
            <a:ext cx="2663825" cy="4392612"/>
          </a:xfrm>
          <a:prstGeom prst="rect">
            <a:avLst/>
          </a:prstGeom>
          <a:noFill/>
          <a:ln w="9525">
            <a:noFill/>
            <a:miter lim="800000"/>
            <a:headEnd/>
            <a:tailEnd/>
          </a:ln>
          <a:effectLst/>
        </p:spPr>
      </p:pic>
      <p:sp>
        <p:nvSpPr>
          <p:cNvPr id="65546" name="Line 10"/>
          <p:cNvSpPr>
            <a:spLocks noChangeShapeType="1"/>
          </p:cNvSpPr>
          <p:nvPr/>
        </p:nvSpPr>
        <p:spPr bwMode="auto">
          <a:xfrm flipV="1">
            <a:off x="3419475" y="2852738"/>
            <a:ext cx="1728788" cy="288925"/>
          </a:xfrm>
          <a:prstGeom prst="line">
            <a:avLst/>
          </a:prstGeom>
          <a:noFill/>
          <a:ln w="9525">
            <a:solidFill>
              <a:schemeClr val="tx1"/>
            </a:solidFill>
            <a:round/>
            <a:headEnd/>
            <a:tailEnd type="triangle" w="med" len="med"/>
          </a:ln>
          <a:effectLst/>
        </p:spPr>
        <p:txBody>
          <a:bodyPr/>
          <a:lstStyle/>
          <a:p>
            <a:endParaRPr lang="en-US"/>
          </a:p>
        </p:txBody>
      </p:sp>
      <p:sp>
        <p:nvSpPr>
          <p:cNvPr id="65547" name="Line 11"/>
          <p:cNvSpPr>
            <a:spLocks noChangeShapeType="1"/>
          </p:cNvSpPr>
          <p:nvPr/>
        </p:nvSpPr>
        <p:spPr bwMode="auto">
          <a:xfrm flipV="1">
            <a:off x="3492500" y="2924175"/>
            <a:ext cx="1655763" cy="720725"/>
          </a:xfrm>
          <a:prstGeom prst="line">
            <a:avLst/>
          </a:prstGeom>
          <a:noFill/>
          <a:ln w="9525">
            <a:solidFill>
              <a:schemeClr val="tx1"/>
            </a:solidFill>
            <a:round/>
            <a:headEnd/>
            <a:tailEnd type="triangle" w="med" len="med"/>
          </a:ln>
          <a:effectLst/>
        </p:spPr>
        <p:txBody>
          <a:bodyPr/>
          <a:lstStyle/>
          <a:p>
            <a:endParaRPr lang="en-US"/>
          </a:p>
        </p:txBody>
      </p:sp>
      <p:sp>
        <p:nvSpPr>
          <p:cNvPr id="65548" name="Line 12"/>
          <p:cNvSpPr>
            <a:spLocks noChangeShapeType="1"/>
          </p:cNvSpPr>
          <p:nvPr/>
        </p:nvSpPr>
        <p:spPr bwMode="auto">
          <a:xfrm flipV="1">
            <a:off x="3419475" y="3068638"/>
            <a:ext cx="1728788" cy="1944687"/>
          </a:xfrm>
          <a:prstGeom prst="line">
            <a:avLst/>
          </a:prstGeom>
          <a:noFill/>
          <a:ln w="9525">
            <a:solidFill>
              <a:schemeClr val="tx1"/>
            </a:solidFill>
            <a:round/>
            <a:headEnd/>
            <a:tailEnd type="triangle" w="med" len="med"/>
          </a:ln>
          <a:effectLst/>
        </p:spPr>
        <p:txBody>
          <a:bodyPr/>
          <a:lstStyle/>
          <a:p>
            <a:endParaRPr lang="en-US"/>
          </a:p>
        </p:txBody>
      </p:sp>
      <p:sp>
        <p:nvSpPr>
          <p:cNvPr id="65549" name="Line 13"/>
          <p:cNvSpPr>
            <a:spLocks noChangeShapeType="1"/>
          </p:cNvSpPr>
          <p:nvPr/>
        </p:nvSpPr>
        <p:spPr bwMode="auto">
          <a:xfrm flipV="1">
            <a:off x="3348038" y="3213100"/>
            <a:ext cx="1800225" cy="2303463"/>
          </a:xfrm>
          <a:prstGeom prst="line">
            <a:avLst/>
          </a:prstGeom>
          <a:noFill/>
          <a:ln w="9525">
            <a:solidFill>
              <a:schemeClr val="tx1"/>
            </a:solidFill>
            <a:round/>
            <a:headEnd/>
            <a:tailEnd type="triangle" w="med" len="med"/>
          </a:ln>
          <a:effectLst/>
        </p:spPr>
        <p:txBody>
          <a:bodyPr/>
          <a:lstStyle/>
          <a:p>
            <a:endParaRPr lang="en-US"/>
          </a:p>
        </p:txBody>
      </p:sp>
      <p:sp>
        <p:nvSpPr>
          <p:cNvPr id="65550" name="Line 14"/>
          <p:cNvSpPr>
            <a:spLocks noChangeShapeType="1"/>
          </p:cNvSpPr>
          <p:nvPr/>
        </p:nvSpPr>
        <p:spPr bwMode="auto">
          <a:xfrm>
            <a:off x="3419475" y="4076700"/>
            <a:ext cx="1728788" cy="144463"/>
          </a:xfrm>
          <a:prstGeom prst="line">
            <a:avLst/>
          </a:prstGeom>
          <a:noFill/>
          <a:ln w="9525">
            <a:solidFill>
              <a:schemeClr val="tx1"/>
            </a:solidFill>
            <a:round/>
            <a:headEnd/>
            <a:tailEnd type="triangle" w="med" len="med"/>
          </a:ln>
          <a:effectLst/>
        </p:spPr>
        <p:txBody>
          <a:bodyPr/>
          <a:lstStyle/>
          <a:p>
            <a:endParaRPr lang="en-US"/>
          </a:p>
        </p:txBody>
      </p:sp>
      <p:sp>
        <p:nvSpPr>
          <p:cNvPr id="65551" name="Line 15"/>
          <p:cNvSpPr>
            <a:spLocks noChangeShapeType="1"/>
          </p:cNvSpPr>
          <p:nvPr/>
        </p:nvSpPr>
        <p:spPr bwMode="auto">
          <a:xfrm flipV="1">
            <a:off x="3348038" y="4292600"/>
            <a:ext cx="1800225" cy="288925"/>
          </a:xfrm>
          <a:prstGeom prst="line">
            <a:avLst/>
          </a:prstGeom>
          <a:noFill/>
          <a:ln w="9525">
            <a:solidFill>
              <a:schemeClr val="tx1"/>
            </a:solidFill>
            <a:round/>
            <a:headEnd/>
            <a:tailEnd type="triangle" w="med" len="med"/>
          </a:ln>
          <a:effectLst/>
        </p:spPr>
        <p:txBody>
          <a:bodyPr/>
          <a:lstStyle/>
          <a:p>
            <a:endParaRPr lang="en-US"/>
          </a:p>
        </p:txBody>
      </p:sp>
      <p:sp>
        <p:nvSpPr>
          <p:cNvPr id="65552" name="Line 16"/>
          <p:cNvSpPr>
            <a:spLocks noChangeShapeType="1"/>
          </p:cNvSpPr>
          <p:nvPr/>
        </p:nvSpPr>
        <p:spPr bwMode="auto">
          <a:xfrm>
            <a:off x="5364163" y="2563813"/>
            <a:ext cx="0" cy="720725"/>
          </a:xfrm>
          <a:prstGeom prst="line">
            <a:avLst/>
          </a:prstGeom>
          <a:noFill/>
          <a:ln w="19050">
            <a:solidFill>
              <a:srgbClr val="FF0000"/>
            </a:solidFill>
            <a:round/>
            <a:headEnd/>
            <a:tailEnd/>
          </a:ln>
          <a:effectLst/>
        </p:spPr>
        <p:txBody>
          <a:bodyPr/>
          <a:lstStyle/>
          <a:p>
            <a:endParaRPr lang="en-US"/>
          </a:p>
        </p:txBody>
      </p:sp>
      <p:sp>
        <p:nvSpPr>
          <p:cNvPr id="65553" name="Line 17"/>
          <p:cNvSpPr>
            <a:spLocks noChangeShapeType="1"/>
          </p:cNvSpPr>
          <p:nvPr/>
        </p:nvSpPr>
        <p:spPr bwMode="auto">
          <a:xfrm>
            <a:off x="5364163" y="3933825"/>
            <a:ext cx="0" cy="720725"/>
          </a:xfrm>
          <a:prstGeom prst="line">
            <a:avLst/>
          </a:prstGeom>
          <a:noFill/>
          <a:ln w="19050">
            <a:solidFill>
              <a:srgbClr val="FF0000"/>
            </a:solidFill>
            <a:round/>
            <a:headEnd/>
            <a:tailEnd/>
          </a:ln>
          <a:effectLst/>
        </p:spPr>
        <p:txBody>
          <a:bodyPr/>
          <a:lstStyle/>
          <a:p>
            <a:endParaRPr lang="en-US"/>
          </a:p>
        </p:txBody>
      </p:sp>
      <p:sp>
        <p:nvSpPr>
          <p:cNvPr id="65554" name="Text Box 18"/>
          <p:cNvSpPr txBox="1">
            <a:spLocks noChangeArrowheads="1"/>
          </p:cNvSpPr>
          <p:nvPr/>
        </p:nvSpPr>
        <p:spPr bwMode="auto">
          <a:xfrm>
            <a:off x="3852863" y="5084763"/>
            <a:ext cx="982662" cy="304800"/>
          </a:xfrm>
          <a:prstGeom prst="rect">
            <a:avLst/>
          </a:prstGeom>
          <a:noFill/>
          <a:ln w="9525">
            <a:noFill/>
            <a:miter lim="800000"/>
            <a:headEnd/>
            <a:tailEnd/>
          </a:ln>
          <a:effectLst/>
        </p:spPr>
        <p:txBody>
          <a:bodyPr wrap="none">
            <a:spAutoFit/>
          </a:bodyPr>
          <a:lstStyle/>
          <a:p>
            <a:r>
              <a:rPr lang="en-US" sz="1400" b="0"/>
              <a:t>Averaging</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F9199BEE-0F01-4963-83FA-610D73BD8EDC}" type="slidenum">
              <a:rPr lang="en-GB" altLang="ja-JP"/>
              <a:pPr/>
              <a:t>118</a:t>
            </a:fld>
            <a:endParaRPr lang="en-GB" altLang="ja-JP"/>
          </a:p>
        </p:txBody>
      </p:sp>
      <p:sp>
        <p:nvSpPr>
          <p:cNvPr id="67586" name="Rectangle 2"/>
          <p:cNvSpPr>
            <a:spLocks noGrp="1" noChangeArrowheads="1"/>
          </p:cNvSpPr>
          <p:nvPr>
            <p:ph type="title"/>
          </p:nvPr>
        </p:nvSpPr>
        <p:spPr>
          <a:xfrm>
            <a:off x="1547813" y="836613"/>
            <a:ext cx="5832475" cy="503237"/>
          </a:xfrm>
          <a:noFill/>
          <a:ln/>
        </p:spPr>
        <p:txBody>
          <a:bodyPr>
            <a:normAutofit fontScale="90000"/>
          </a:bodyPr>
          <a:lstStyle/>
          <a:p>
            <a:r>
              <a:rPr lang="en-GB" altLang="ja-JP" sz="2800" b="1">
                <a:ea typeface="MS PGothic" pitchFamily="34" charset="-128"/>
              </a:rPr>
              <a:t>What is the ERP/ERF? </a:t>
            </a:r>
          </a:p>
        </p:txBody>
      </p:sp>
      <p:pic>
        <p:nvPicPr>
          <p:cNvPr id="67587" name="Picture 3" descr="UCL logo"/>
          <p:cNvPicPr>
            <a:picLocks noChangeAspect="1" noChangeArrowheads="1"/>
          </p:cNvPicPr>
          <p:nvPr/>
        </p:nvPicPr>
        <p:blipFill>
          <a:blip r:embed="rId3" cstate="print"/>
          <a:srcRect/>
          <a:stretch>
            <a:fillRect/>
          </a:stretch>
        </p:blipFill>
        <p:spPr bwMode="auto">
          <a:xfrm>
            <a:off x="0" y="0"/>
            <a:ext cx="3563938" cy="620713"/>
          </a:xfrm>
          <a:prstGeom prst="rect">
            <a:avLst/>
          </a:prstGeom>
          <a:noFill/>
        </p:spPr>
      </p:pic>
      <p:pic>
        <p:nvPicPr>
          <p:cNvPr id="67588" name="Picture 4" descr="UCL logo"/>
          <p:cNvPicPr>
            <a:picLocks noChangeAspect="1" noChangeArrowheads="1"/>
          </p:cNvPicPr>
          <p:nvPr/>
        </p:nvPicPr>
        <p:blipFill>
          <a:blip r:embed="rId3" cstate="print"/>
          <a:srcRect/>
          <a:stretch>
            <a:fillRect/>
          </a:stretch>
        </p:blipFill>
        <p:spPr bwMode="auto">
          <a:xfrm>
            <a:off x="2700338" y="0"/>
            <a:ext cx="3563937" cy="620713"/>
          </a:xfrm>
          <a:prstGeom prst="rect">
            <a:avLst/>
          </a:prstGeom>
          <a:noFill/>
        </p:spPr>
      </p:pic>
      <p:pic>
        <p:nvPicPr>
          <p:cNvPr id="67589" name="Picture 5" descr="UCL logo"/>
          <p:cNvPicPr>
            <a:picLocks noChangeAspect="1" noChangeArrowheads="1"/>
          </p:cNvPicPr>
          <p:nvPr/>
        </p:nvPicPr>
        <p:blipFill>
          <a:blip r:embed="rId3" cstate="print"/>
          <a:srcRect/>
          <a:stretch>
            <a:fillRect/>
          </a:stretch>
        </p:blipFill>
        <p:spPr bwMode="auto">
          <a:xfrm>
            <a:off x="5148263" y="0"/>
            <a:ext cx="3995737" cy="620713"/>
          </a:xfrm>
          <a:prstGeom prst="rect">
            <a:avLst/>
          </a:prstGeom>
          <a:noFill/>
        </p:spPr>
      </p:pic>
      <p:sp>
        <p:nvSpPr>
          <p:cNvPr id="67590" name="Text Box 6"/>
          <p:cNvSpPr txBox="1">
            <a:spLocks noChangeArrowheads="1"/>
          </p:cNvSpPr>
          <p:nvPr/>
        </p:nvSpPr>
        <p:spPr bwMode="auto">
          <a:xfrm>
            <a:off x="323850" y="1484313"/>
            <a:ext cx="8280400" cy="641350"/>
          </a:xfrm>
          <a:prstGeom prst="rect">
            <a:avLst/>
          </a:prstGeom>
          <a:noFill/>
          <a:ln w="9525">
            <a:noFill/>
            <a:miter lim="800000"/>
            <a:headEnd/>
            <a:tailEnd/>
          </a:ln>
          <a:effectLst/>
        </p:spPr>
        <p:txBody>
          <a:bodyPr>
            <a:spAutoFit/>
          </a:bodyPr>
          <a:lstStyle/>
          <a:p>
            <a:pPr lvl="1">
              <a:spcBef>
                <a:spcPct val="50000"/>
              </a:spcBef>
              <a:buFontTx/>
              <a:buChar char="-"/>
            </a:pPr>
            <a:r>
              <a:rPr lang="en-US" b="0"/>
              <a:t>Def: the average (across trials/subjects) potential at the scalp relative to some specific event in time</a:t>
            </a:r>
          </a:p>
        </p:txBody>
      </p:sp>
      <p:pic>
        <p:nvPicPr>
          <p:cNvPr id="67591" name="Picture 7"/>
          <p:cNvPicPr>
            <a:picLocks noChangeAspect="1" noChangeArrowheads="1"/>
          </p:cNvPicPr>
          <p:nvPr/>
        </p:nvPicPr>
        <p:blipFill>
          <a:blip r:embed="rId4" cstate="print"/>
          <a:srcRect/>
          <a:stretch>
            <a:fillRect/>
          </a:stretch>
        </p:blipFill>
        <p:spPr bwMode="auto">
          <a:xfrm>
            <a:off x="5148263" y="1916113"/>
            <a:ext cx="2663825" cy="4392612"/>
          </a:xfrm>
          <a:prstGeom prst="rect">
            <a:avLst/>
          </a:prstGeom>
          <a:noFill/>
          <a:ln w="9525">
            <a:noFill/>
            <a:miter lim="800000"/>
            <a:headEnd/>
            <a:tailEnd/>
          </a:ln>
          <a:effectLst/>
        </p:spPr>
      </p:pic>
      <p:sp>
        <p:nvSpPr>
          <p:cNvPr id="67592" name="Line 8"/>
          <p:cNvSpPr>
            <a:spLocks noChangeShapeType="1"/>
          </p:cNvSpPr>
          <p:nvPr/>
        </p:nvSpPr>
        <p:spPr bwMode="auto">
          <a:xfrm>
            <a:off x="5364163" y="2563813"/>
            <a:ext cx="0" cy="720725"/>
          </a:xfrm>
          <a:prstGeom prst="line">
            <a:avLst/>
          </a:prstGeom>
          <a:noFill/>
          <a:ln w="19050">
            <a:solidFill>
              <a:srgbClr val="FF0000"/>
            </a:solidFill>
            <a:round/>
            <a:headEnd/>
            <a:tailEnd/>
          </a:ln>
          <a:effectLst/>
        </p:spPr>
        <p:txBody>
          <a:bodyPr/>
          <a:lstStyle/>
          <a:p>
            <a:endParaRPr lang="en-US"/>
          </a:p>
        </p:txBody>
      </p:sp>
      <p:sp>
        <p:nvSpPr>
          <p:cNvPr id="67593" name="Line 9"/>
          <p:cNvSpPr>
            <a:spLocks noChangeShapeType="1"/>
          </p:cNvSpPr>
          <p:nvPr/>
        </p:nvSpPr>
        <p:spPr bwMode="auto">
          <a:xfrm>
            <a:off x="5364163" y="3933825"/>
            <a:ext cx="0" cy="720725"/>
          </a:xfrm>
          <a:prstGeom prst="line">
            <a:avLst/>
          </a:prstGeom>
          <a:noFill/>
          <a:ln w="19050">
            <a:solidFill>
              <a:srgbClr val="FF0000"/>
            </a:solidFill>
            <a:round/>
            <a:headEnd/>
            <a:tailEnd/>
          </a:ln>
          <a:effectLst/>
        </p:spPr>
        <p:txBody>
          <a:bodyPr/>
          <a:lstStyle/>
          <a:p>
            <a:endParaRPr lang="en-US"/>
          </a:p>
        </p:txBody>
      </p:sp>
      <p:sp>
        <p:nvSpPr>
          <p:cNvPr id="67594" name="Text Box 10"/>
          <p:cNvSpPr txBox="1">
            <a:spLocks noChangeArrowheads="1"/>
          </p:cNvSpPr>
          <p:nvPr/>
        </p:nvSpPr>
        <p:spPr bwMode="auto">
          <a:xfrm>
            <a:off x="1042988" y="2852738"/>
            <a:ext cx="3405187" cy="1190625"/>
          </a:xfrm>
          <a:prstGeom prst="rect">
            <a:avLst/>
          </a:prstGeom>
          <a:noFill/>
          <a:ln w="9525">
            <a:noFill/>
            <a:miter lim="800000"/>
            <a:headEnd/>
            <a:tailEnd/>
          </a:ln>
          <a:effectLst/>
        </p:spPr>
        <p:txBody>
          <a:bodyPr>
            <a:spAutoFit/>
          </a:bodyPr>
          <a:lstStyle/>
          <a:p>
            <a:pPr algn="ctr"/>
            <a:r>
              <a:rPr lang="en-US" b="0"/>
              <a:t>Reflects reliable changes in potential that are strongly time-locked to stimulus onset (i.e. are synchronous over trials)</a:t>
            </a:r>
          </a:p>
        </p:txBody>
      </p:sp>
      <p:sp>
        <p:nvSpPr>
          <p:cNvPr id="67595" name="Text Box 11"/>
          <p:cNvSpPr txBox="1">
            <a:spLocks noChangeArrowheads="1"/>
          </p:cNvSpPr>
          <p:nvPr/>
        </p:nvSpPr>
        <p:spPr bwMode="auto">
          <a:xfrm>
            <a:off x="1042988" y="4508500"/>
            <a:ext cx="3405187" cy="641350"/>
          </a:xfrm>
          <a:prstGeom prst="rect">
            <a:avLst/>
          </a:prstGeom>
          <a:noFill/>
          <a:ln w="9525">
            <a:noFill/>
            <a:miter lim="800000"/>
            <a:headEnd/>
            <a:tailEnd/>
          </a:ln>
          <a:effectLst/>
        </p:spPr>
        <p:txBody>
          <a:bodyPr>
            <a:spAutoFit/>
          </a:bodyPr>
          <a:lstStyle/>
          <a:p>
            <a:pPr algn="ctr"/>
            <a:r>
              <a:rPr lang="en-US" b="0"/>
              <a:t>Non-time-locked activity is lost to averaging</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
          <p:cNvSpPr>
            <a:spLocks noGrp="1"/>
          </p:cNvSpPr>
          <p:nvPr>
            <p:ph type="sldNum" sz="quarter" idx="12"/>
          </p:nvPr>
        </p:nvSpPr>
        <p:spPr/>
        <p:txBody>
          <a:bodyPr/>
          <a:lstStyle/>
          <a:p>
            <a:fld id="{CBF51785-72F9-429F-8D63-2E30186967F8}" type="slidenum">
              <a:rPr lang="en-GB" altLang="ja-JP"/>
              <a:pPr/>
              <a:t>119</a:t>
            </a:fld>
            <a:endParaRPr lang="en-GB" altLang="ja-JP"/>
          </a:p>
        </p:txBody>
      </p:sp>
      <p:sp>
        <p:nvSpPr>
          <p:cNvPr id="69634" name="Rectangle 2"/>
          <p:cNvSpPr>
            <a:spLocks noGrp="1" noChangeArrowheads="1"/>
          </p:cNvSpPr>
          <p:nvPr>
            <p:ph type="title"/>
          </p:nvPr>
        </p:nvSpPr>
        <p:spPr>
          <a:xfrm>
            <a:off x="1547813" y="836613"/>
            <a:ext cx="5832475" cy="503237"/>
          </a:xfrm>
          <a:noFill/>
          <a:ln/>
        </p:spPr>
        <p:txBody>
          <a:bodyPr>
            <a:normAutofit fontScale="90000"/>
          </a:bodyPr>
          <a:lstStyle/>
          <a:p>
            <a:r>
              <a:rPr lang="en-GB" altLang="ja-JP" sz="2800" b="1">
                <a:ea typeface="MS PGothic" pitchFamily="34" charset="-128"/>
              </a:rPr>
              <a:t>Interpreting ERP/ERF Waveforms </a:t>
            </a:r>
          </a:p>
        </p:txBody>
      </p:sp>
      <p:pic>
        <p:nvPicPr>
          <p:cNvPr id="69635" name="Picture 3" descr="UCL logo"/>
          <p:cNvPicPr>
            <a:picLocks noChangeAspect="1" noChangeArrowheads="1"/>
          </p:cNvPicPr>
          <p:nvPr/>
        </p:nvPicPr>
        <p:blipFill>
          <a:blip r:embed="rId3" cstate="print"/>
          <a:srcRect/>
          <a:stretch>
            <a:fillRect/>
          </a:stretch>
        </p:blipFill>
        <p:spPr bwMode="auto">
          <a:xfrm>
            <a:off x="0" y="0"/>
            <a:ext cx="3563938" cy="620713"/>
          </a:xfrm>
          <a:prstGeom prst="rect">
            <a:avLst/>
          </a:prstGeom>
          <a:noFill/>
        </p:spPr>
      </p:pic>
      <p:pic>
        <p:nvPicPr>
          <p:cNvPr id="69636" name="Picture 4" descr="UCL logo"/>
          <p:cNvPicPr>
            <a:picLocks noChangeAspect="1" noChangeArrowheads="1"/>
          </p:cNvPicPr>
          <p:nvPr/>
        </p:nvPicPr>
        <p:blipFill>
          <a:blip r:embed="rId3" cstate="print"/>
          <a:srcRect/>
          <a:stretch>
            <a:fillRect/>
          </a:stretch>
        </p:blipFill>
        <p:spPr bwMode="auto">
          <a:xfrm>
            <a:off x="2700338" y="0"/>
            <a:ext cx="3563937" cy="620713"/>
          </a:xfrm>
          <a:prstGeom prst="rect">
            <a:avLst/>
          </a:prstGeom>
          <a:noFill/>
        </p:spPr>
      </p:pic>
      <p:pic>
        <p:nvPicPr>
          <p:cNvPr id="69637" name="Picture 5" descr="UCL logo"/>
          <p:cNvPicPr>
            <a:picLocks noChangeAspect="1" noChangeArrowheads="1"/>
          </p:cNvPicPr>
          <p:nvPr/>
        </p:nvPicPr>
        <p:blipFill>
          <a:blip r:embed="rId3" cstate="print"/>
          <a:srcRect/>
          <a:stretch>
            <a:fillRect/>
          </a:stretch>
        </p:blipFill>
        <p:spPr bwMode="auto">
          <a:xfrm>
            <a:off x="5148263" y="0"/>
            <a:ext cx="3995737" cy="620713"/>
          </a:xfrm>
          <a:prstGeom prst="rect">
            <a:avLst/>
          </a:prstGeom>
          <a:noFill/>
        </p:spPr>
      </p:pic>
      <p:grpSp>
        <p:nvGrpSpPr>
          <p:cNvPr id="2" name="Group 6"/>
          <p:cNvGrpSpPr>
            <a:grpSpLocks/>
          </p:cNvGrpSpPr>
          <p:nvPr/>
        </p:nvGrpSpPr>
        <p:grpSpPr bwMode="auto">
          <a:xfrm>
            <a:off x="684213" y="4149725"/>
            <a:ext cx="1943100" cy="2016125"/>
            <a:chOff x="431" y="2614"/>
            <a:chExt cx="1224" cy="1315"/>
          </a:xfrm>
        </p:grpSpPr>
        <p:sp>
          <p:nvSpPr>
            <p:cNvPr id="69639" name="Freeform 7"/>
            <p:cNvSpPr>
              <a:spLocks/>
            </p:cNvSpPr>
            <p:nvPr/>
          </p:nvSpPr>
          <p:spPr bwMode="auto">
            <a:xfrm>
              <a:off x="431" y="2614"/>
              <a:ext cx="1224" cy="1315"/>
            </a:xfrm>
            <a:custGeom>
              <a:avLst/>
              <a:gdLst/>
              <a:ahLst/>
              <a:cxnLst>
                <a:cxn ang="0">
                  <a:pos x="0" y="0"/>
                </a:cxn>
                <a:cxn ang="0">
                  <a:pos x="0" y="1315"/>
                </a:cxn>
                <a:cxn ang="0">
                  <a:pos x="1224" y="1315"/>
                </a:cxn>
                <a:cxn ang="0">
                  <a:pos x="1179" y="907"/>
                </a:cxn>
                <a:cxn ang="0">
                  <a:pos x="952" y="499"/>
                </a:cxn>
                <a:cxn ang="0">
                  <a:pos x="680" y="181"/>
                </a:cxn>
                <a:cxn ang="0">
                  <a:pos x="408" y="90"/>
                </a:cxn>
                <a:cxn ang="0">
                  <a:pos x="181" y="45"/>
                </a:cxn>
                <a:cxn ang="0">
                  <a:pos x="0" y="0"/>
                </a:cxn>
              </a:cxnLst>
              <a:rect l="0" t="0" r="r" b="b"/>
              <a:pathLst>
                <a:path w="1224" h="1315">
                  <a:moveTo>
                    <a:pt x="0" y="0"/>
                  </a:moveTo>
                  <a:lnTo>
                    <a:pt x="0" y="1315"/>
                  </a:lnTo>
                  <a:lnTo>
                    <a:pt x="1224" y="1315"/>
                  </a:lnTo>
                  <a:lnTo>
                    <a:pt x="1179" y="907"/>
                  </a:lnTo>
                  <a:lnTo>
                    <a:pt x="952" y="499"/>
                  </a:lnTo>
                  <a:lnTo>
                    <a:pt x="680" y="181"/>
                  </a:lnTo>
                  <a:lnTo>
                    <a:pt x="408" y="90"/>
                  </a:lnTo>
                  <a:lnTo>
                    <a:pt x="181" y="45"/>
                  </a:lnTo>
                  <a:lnTo>
                    <a:pt x="0" y="0"/>
                  </a:lnTo>
                  <a:close/>
                </a:path>
              </a:pathLst>
            </a:custGeom>
            <a:solidFill>
              <a:srgbClr val="C0C0C0"/>
            </a:solidFill>
            <a:ln w="9525">
              <a:solidFill>
                <a:schemeClr val="tx1"/>
              </a:solidFill>
              <a:round/>
              <a:headEnd/>
              <a:tailEnd/>
            </a:ln>
            <a:effectLst/>
          </p:spPr>
          <p:txBody>
            <a:bodyPr/>
            <a:lstStyle/>
            <a:p>
              <a:endParaRPr lang="en-US"/>
            </a:p>
          </p:txBody>
        </p:sp>
        <p:sp>
          <p:nvSpPr>
            <p:cNvPr id="69640" name="Freeform 8"/>
            <p:cNvSpPr>
              <a:spLocks/>
            </p:cNvSpPr>
            <p:nvPr/>
          </p:nvSpPr>
          <p:spPr bwMode="auto">
            <a:xfrm>
              <a:off x="431" y="2704"/>
              <a:ext cx="1134" cy="1224"/>
            </a:xfrm>
            <a:custGeom>
              <a:avLst/>
              <a:gdLst/>
              <a:ahLst/>
              <a:cxnLst>
                <a:cxn ang="0">
                  <a:pos x="0" y="0"/>
                </a:cxn>
                <a:cxn ang="0">
                  <a:pos x="0" y="1315"/>
                </a:cxn>
                <a:cxn ang="0">
                  <a:pos x="1224" y="1315"/>
                </a:cxn>
                <a:cxn ang="0">
                  <a:pos x="1179" y="907"/>
                </a:cxn>
                <a:cxn ang="0">
                  <a:pos x="952" y="499"/>
                </a:cxn>
                <a:cxn ang="0">
                  <a:pos x="680" y="181"/>
                </a:cxn>
                <a:cxn ang="0">
                  <a:pos x="408" y="90"/>
                </a:cxn>
                <a:cxn ang="0">
                  <a:pos x="181" y="45"/>
                </a:cxn>
                <a:cxn ang="0">
                  <a:pos x="0" y="0"/>
                </a:cxn>
              </a:cxnLst>
              <a:rect l="0" t="0" r="r" b="b"/>
              <a:pathLst>
                <a:path w="1224" h="1315">
                  <a:moveTo>
                    <a:pt x="0" y="0"/>
                  </a:moveTo>
                  <a:lnTo>
                    <a:pt x="0" y="1315"/>
                  </a:lnTo>
                  <a:lnTo>
                    <a:pt x="1224" y="1315"/>
                  </a:lnTo>
                  <a:lnTo>
                    <a:pt x="1179" y="907"/>
                  </a:lnTo>
                  <a:lnTo>
                    <a:pt x="952" y="499"/>
                  </a:lnTo>
                  <a:lnTo>
                    <a:pt x="680" y="181"/>
                  </a:lnTo>
                  <a:lnTo>
                    <a:pt x="408" y="90"/>
                  </a:lnTo>
                  <a:lnTo>
                    <a:pt x="181" y="45"/>
                  </a:lnTo>
                  <a:lnTo>
                    <a:pt x="0" y="0"/>
                  </a:lnTo>
                  <a:close/>
                </a:path>
              </a:pathLst>
            </a:custGeom>
            <a:solidFill>
              <a:schemeClr val="accent1"/>
            </a:solidFill>
            <a:ln w="9525">
              <a:solidFill>
                <a:schemeClr val="tx1"/>
              </a:solidFill>
              <a:round/>
              <a:headEnd/>
              <a:tailEnd/>
            </a:ln>
            <a:effectLst/>
          </p:spPr>
          <p:txBody>
            <a:bodyPr/>
            <a:lstStyle/>
            <a:p>
              <a:endParaRPr lang="en-US"/>
            </a:p>
          </p:txBody>
        </p:sp>
      </p:grpSp>
      <p:sp>
        <p:nvSpPr>
          <p:cNvPr id="69641" name="Oval 9"/>
          <p:cNvSpPr>
            <a:spLocks noChangeArrowheads="1"/>
          </p:cNvSpPr>
          <p:nvPr/>
        </p:nvSpPr>
        <p:spPr bwMode="auto">
          <a:xfrm rot="2700000">
            <a:off x="1682750" y="4445000"/>
            <a:ext cx="3810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69642" name="Text Box 10"/>
          <p:cNvSpPr txBox="1">
            <a:spLocks noChangeArrowheads="1"/>
          </p:cNvSpPr>
          <p:nvPr/>
        </p:nvSpPr>
        <p:spPr bwMode="auto">
          <a:xfrm>
            <a:off x="1979613" y="4437063"/>
            <a:ext cx="490537" cy="214312"/>
          </a:xfrm>
          <a:prstGeom prst="rect">
            <a:avLst/>
          </a:prstGeom>
          <a:noFill/>
          <a:ln w="9525">
            <a:noFill/>
            <a:miter lim="800000"/>
            <a:headEnd/>
            <a:tailEnd/>
          </a:ln>
          <a:effectLst/>
        </p:spPr>
        <p:txBody>
          <a:bodyPr wrap="none">
            <a:spAutoFit/>
          </a:bodyPr>
          <a:lstStyle/>
          <a:p>
            <a:r>
              <a:rPr lang="en-US" sz="800" b="0"/>
              <a:t>sensor</a:t>
            </a:r>
          </a:p>
        </p:txBody>
      </p:sp>
      <p:sp>
        <p:nvSpPr>
          <p:cNvPr id="69643" name="Freeform 11"/>
          <p:cNvSpPr>
            <a:spLocks/>
          </p:cNvSpPr>
          <p:nvPr/>
        </p:nvSpPr>
        <p:spPr bwMode="auto">
          <a:xfrm>
            <a:off x="665163" y="3101975"/>
            <a:ext cx="1368425" cy="1368425"/>
          </a:xfrm>
          <a:custGeom>
            <a:avLst/>
            <a:gdLst/>
            <a:ahLst/>
            <a:cxnLst>
              <a:cxn ang="0">
                <a:pos x="771" y="862"/>
              </a:cxn>
              <a:cxn ang="0">
                <a:pos x="861" y="726"/>
              </a:cxn>
              <a:cxn ang="0">
                <a:pos x="771" y="590"/>
              </a:cxn>
              <a:cxn ang="0">
                <a:pos x="317" y="545"/>
              </a:cxn>
              <a:cxn ang="0">
                <a:pos x="181" y="272"/>
              </a:cxn>
              <a:cxn ang="0">
                <a:pos x="226" y="46"/>
              </a:cxn>
              <a:cxn ang="0">
                <a:pos x="0" y="0"/>
              </a:cxn>
            </a:cxnLst>
            <a:rect l="0" t="0" r="r" b="b"/>
            <a:pathLst>
              <a:path w="862" h="862">
                <a:moveTo>
                  <a:pt x="771" y="862"/>
                </a:moveTo>
                <a:cubicBezTo>
                  <a:pt x="816" y="816"/>
                  <a:pt x="861" y="771"/>
                  <a:pt x="861" y="726"/>
                </a:cubicBezTo>
                <a:cubicBezTo>
                  <a:pt x="861" y="681"/>
                  <a:pt x="862" y="620"/>
                  <a:pt x="771" y="590"/>
                </a:cubicBezTo>
                <a:cubicBezTo>
                  <a:pt x="680" y="560"/>
                  <a:pt x="415" y="598"/>
                  <a:pt x="317" y="545"/>
                </a:cubicBezTo>
                <a:cubicBezTo>
                  <a:pt x="219" y="492"/>
                  <a:pt x="196" y="355"/>
                  <a:pt x="181" y="272"/>
                </a:cubicBezTo>
                <a:cubicBezTo>
                  <a:pt x="166" y="189"/>
                  <a:pt x="256" y="91"/>
                  <a:pt x="226" y="46"/>
                </a:cubicBezTo>
                <a:cubicBezTo>
                  <a:pt x="196" y="1"/>
                  <a:pt x="38" y="8"/>
                  <a:pt x="0" y="0"/>
                </a:cubicBezTo>
              </a:path>
            </a:pathLst>
          </a:custGeom>
          <a:noFill/>
          <a:ln w="9525">
            <a:solidFill>
              <a:schemeClr val="tx1"/>
            </a:solidFill>
            <a:round/>
            <a:headEnd/>
            <a:tailEnd/>
          </a:ln>
          <a:effectLst/>
        </p:spPr>
        <p:txBody>
          <a:bodyPr/>
          <a:lstStyle/>
          <a:p>
            <a:endParaRPr lang="en-US"/>
          </a:p>
        </p:txBody>
      </p:sp>
      <p:sp>
        <p:nvSpPr>
          <p:cNvPr id="69644" name="Freeform 12"/>
          <p:cNvSpPr>
            <a:spLocks/>
          </p:cNvSpPr>
          <p:nvPr/>
        </p:nvSpPr>
        <p:spPr bwMode="auto">
          <a:xfrm>
            <a:off x="452438" y="4221163"/>
            <a:ext cx="2159000" cy="1944687"/>
          </a:xfrm>
          <a:custGeom>
            <a:avLst/>
            <a:gdLst/>
            <a:ahLst/>
            <a:cxnLst>
              <a:cxn ang="0">
                <a:pos x="174" y="151"/>
              </a:cxn>
              <a:cxn ang="0">
                <a:pos x="355" y="196"/>
              </a:cxn>
              <a:cxn ang="0">
                <a:pos x="400" y="287"/>
              </a:cxn>
              <a:cxn ang="0">
                <a:pos x="355" y="377"/>
              </a:cxn>
              <a:cxn ang="0">
                <a:pos x="264" y="604"/>
              </a:cxn>
              <a:cxn ang="0">
                <a:pos x="219" y="695"/>
              </a:cxn>
              <a:cxn ang="0">
                <a:pos x="264" y="740"/>
              </a:cxn>
              <a:cxn ang="0">
                <a:pos x="310" y="604"/>
              </a:cxn>
              <a:cxn ang="0">
                <a:pos x="400" y="468"/>
              </a:cxn>
              <a:cxn ang="0">
                <a:pos x="400" y="423"/>
              </a:cxn>
              <a:cxn ang="0">
                <a:pos x="536" y="287"/>
              </a:cxn>
              <a:cxn ang="0">
                <a:pos x="673" y="287"/>
              </a:cxn>
              <a:cxn ang="0">
                <a:pos x="763" y="332"/>
              </a:cxn>
              <a:cxn ang="0">
                <a:pos x="854" y="423"/>
              </a:cxn>
              <a:cxn ang="0">
                <a:pos x="899" y="468"/>
              </a:cxn>
              <a:cxn ang="0">
                <a:pos x="945" y="559"/>
              </a:cxn>
              <a:cxn ang="0">
                <a:pos x="899" y="695"/>
              </a:cxn>
              <a:cxn ang="0">
                <a:pos x="809" y="786"/>
              </a:cxn>
              <a:cxn ang="0">
                <a:pos x="718" y="876"/>
              </a:cxn>
              <a:cxn ang="0">
                <a:pos x="582" y="967"/>
              </a:cxn>
              <a:cxn ang="0">
                <a:pos x="536" y="1013"/>
              </a:cxn>
              <a:cxn ang="0">
                <a:pos x="536" y="1103"/>
              </a:cxn>
              <a:cxn ang="0">
                <a:pos x="582" y="1058"/>
              </a:cxn>
              <a:cxn ang="0">
                <a:pos x="718" y="967"/>
              </a:cxn>
              <a:cxn ang="0">
                <a:pos x="854" y="831"/>
              </a:cxn>
              <a:cxn ang="0">
                <a:pos x="945" y="695"/>
              </a:cxn>
              <a:cxn ang="0">
                <a:pos x="1035" y="695"/>
              </a:cxn>
              <a:cxn ang="0">
                <a:pos x="1081" y="786"/>
              </a:cxn>
              <a:cxn ang="0">
                <a:pos x="1172" y="831"/>
              </a:cxn>
              <a:cxn ang="0">
                <a:pos x="1172" y="967"/>
              </a:cxn>
              <a:cxn ang="0">
                <a:pos x="1217" y="1103"/>
              </a:cxn>
              <a:cxn ang="0">
                <a:pos x="1035" y="1149"/>
              </a:cxn>
              <a:cxn ang="0">
                <a:pos x="899" y="1239"/>
              </a:cxn>
              <a:cxn ang="0">
                <a:pos x="854" y="1285"/>
              </a:cxn>
              <a:cxn ang="0">
                <a:pos x="1035" y="1239"/>
              </a:cxn>
              <a:cxn ang="0">
                <a:pos x="1217" y="1194"/>
              </a:cxn>
              <a:cxn ang="0">
                <a:pos x="1262" y="1239"/>
              </a:cxn>
              <a:cxn ang="0">
                <a:pos x="1262" y="1330"/>
              </a:cxn>
              <a:cxn ang="0">
                <a:pos x="1217" y="1330"/>
              </a:cxn>
              <a:cxn ang="0">
                <a:pos x="174" y="1330"/>
              </a:cxn>
              <a:cxn ang="0">
                <a:pos x="174" y="1285"/>
              </a:cxn>
              <a:cxn ang="0">
                <a:pos x="174" y="1103"/>
              </a:cxn>
              <a:cxn ang="0">
                <a:pos x="174" y="151"/>
              </a:cxn>
            </a:cxnLst>
            <a:rect l="0" t="0" r="r" b="b"/>
            <a:pathLst>
              <a:path w="1398" h="1345">
                <a:moveTo>
                  <a:pt x="174" y="151"/>
                </a:moveTo>
                <a:cubicBezTo>
                  <a:pt x="204" y="0"/>
                  <a:pt x="318" y="173"/>
                  <a:pt x="355" y="196"/>
                </a:cubicBezTo>
                <a:cubicBezTo>
                  <a:pt x="392" y="219"/>
                  <a:pt x="400" y="257"/>
                  <a:pt x="400" y="287"/>
                </a:cubicBezTo>
                <a:cubicBezTo>
                  <a:pt x="400" y="317"/>
                  <a:pt x="378" y="324"/>
                  <a:pt x="355" y="377"/>
                </a:cubicBezTo>
                <a:cubicBezTo>
                  <a:pt x="332" y="430"/>
                  <a:pt x="287" y="551"/>
                  <a:pt x="264" y="604"/>
                </a:cubicBezTo>
                <a:cubicBezTo>
                  <a:pt x="241" y="657"/>
                  <a:pt x="219" y="672"/>
                  <a:pt x="219" y="695"/>
                </a:cubicBezTo>
                <a:cubicBezTo>
                  <a:pt x="219" y="718"/>
                  <a:pt x="249" y="755"/>
                  <a:pt x="264" y="740"/>
                </a:cubicBezTo>
                <a:cubicBezTo>
                  <a:pt x="279" y="725"/>
                  <a:pt x="287" y="649"/>
                  <a:pt x="310" y="604"/>
                </a:cubicBezTo>
                <a:cubicBezTo>
                  <a:pt x="333" y="559"/>
                  <a:pt x="385" y="498"/>
                  <a:pt x="400" y="468"/>
                </a:cubicBezTo>
                <a:cubicBezTo>
                  <a:pt x="415" y="438"/>
                  <a:pt x="377" y="453"/>
                  <a:pt x="400" y="423"/>
                </a:cubicBezTo>
                <a:cubicBezTo>
                  <a:pt x="423" y="393"/>
                  <a:pt x="491" y="310"/>
                  <a:pt x="536" y="287"/>
                </a:cubicBezTo>
                <a:cubicBezTo>
                  <a:pt x="581" y="264"/>
                  <a:pt x="635" y="280"/>
                  <a:pt x="673" y="287"/>
                </a:cubicBezTo>
                <a:cubicBezTo>
                  <a:pt x="711" y="294"/>
                  <a:pt x="733" y="309"/>
                  <a:pt x="763" y="332"/>
                </a:cubicBezTo>
                <a:cubicBezTo>
                  <a:pt x="793" y="355"/>
                  <a:pt x="831" y="400"/>
                  <a:pt x="854" y="423"/>
                </a:cubicBezTo>
                <a:cubicBezTo>
                  <a:pt x="877" y="446"/>
                  <a:pt x="884" y="445"/>
                  <a:pt x="899" y="468"/>
                </a:cubicBezTo>
                <a:cubicBezTo>
                  <a:pt x="914" y="491"/>
                  <a:pt x="945" y="521"/>
                  <a:pt x="945" y="559"/>
                </a:cubicBezTo>
                <a:cubicBezTo>
                  <a:pt x="945" y="597"/>
                  <a:pt x="922" y="657"/>
                  <a:pt x="899" y="695"/>
                </a:cubicBezTo>
                <a:cubicBezTo>
                  <a:pt x="876" y="733"/>
                  <a:pt x="839" y="756"/>
                  <a:pt x="809" y="786"/>
                </a:cubicBezTo>
                <a:cubicBezTo>
                  <a:pt x="779" y="816"/>
                  <a:pt x="756" y="846"/>
                  <a:pt x="718" y="876"/>
                </a:cubicBezTo>
                <a:cubicBezTo>
                  <a:pt x="680" y="906"/>
                  <a:pt x="612" y="944"/>
                  <a:pt x="582" y="967"/>
                </a:cubicBezTo>
                <a:cubicBezTo>
                  <a:pt x="552" y="990"/>
                  <a:pt x="544" y="990"/>
                  <a:pt x="536" y="1013"/>
                </a:cubicBezTo>
                <a:cubicBezTo>
                  <a:pt x="528" y="1036"/>
                  <a:pt x="528" y="1096"/>
                  <a:pt x="536" y="1103"/>
                </a:cubicBezTo>
                <a:cubicBezTo>
                  <a:pt x="544" y="1110"/>
                  <a:pt x="552" y="1081"/>
                  <a:pt x="582" y="1058"/>
                </a:cubicBezTo>
                <a:cubicBezTo>
                  <a:pt x="612" y="1035"/>
                  <a:pt x="673" y="1005"/>
                  <a:pt x="718" y="967"/>
                </a:cubicBezTo>
                <a:cubicBezTo>
                  <a:pt x="763" y="929"/>
                  <a:pt x="816" y="876"/>
                  <a:pt x="854" y="831"/>
                </a:cubicBezTo>
                <a:cubicBezTo>
                  <a:pt x="892" y="786"/>
                  <a:pt x="915" y="718"/>
                  <a:pt x="945" y="695"/>
                </a:cubicBezTo>
                <a:cubicBezTo>
                  <a:pt x="975" y="672"/>
                  <a:pt x="1012" y="680"/>
                  <a:pt x="1035" y="695"/>
                </a:cubicBezTo>
                <a:cubicBezTo>
                  <a:pt x="1058" y="710"/>
                  <a:pt x="1058" y="763"/>
                  <a:pt x="1081" y="786"/>
                </a:cubicBezTo>
                <a:cubicBezTo>
                  <a:pt x="1104" y="809"/>
                  <a:pt x="1157" y="801"/>
                  <a:pt x="1172" y="831"/>
                </a:cubicBezTo>
                <a:cubicBezTo>
                  <a:pt x="1187" y="861"/>
                  <a:pt x="1165" y="922"/>
                  <a:pt x="1172" y="967"/>
                </a:cubicBezTo>
                <a:cubicBezTo>
                  <a:pt x="1179" y="1012"/>
                  <a:pt x="1240" y="1073"/>
                  <a:pt x="1217" y="1103"/>
                </a:cubicBezTo>
                <a:cubicBezTo>
                  <a:pt x="1194" y="1133"/>
                  <a:pt x="1088" y="1126"/>
                  <a:pt x="1035" y="1149"/>
                </a:cubicBezTo>
                <a:cubicBezTo>
                  <a:pt x="982" y="1172"/>
                  <a:pt x="929" y="1216"/>
                  <a:pt x="899" y="1239"/>
                </a:cubicBezTo>
                <a:cubicBezTo>
                  <a:pt x="869" y="1262"/>
                  <a:pt x="831" y="1285"/>
                  <a:pt x="854" y="1285"/>
                </a:cubicBezTo>
                <a:cubicBezTo>
                  <a:pt x="877" y="1285"/>
                  <a:pt x="975" y="1254"/>
                  <a:pt x="1035" y="1239"/>
                </a:cubicBezTo>
                <a:cubicBezTo>
                  <a:pt x="1095" y="1224"/>
                  <a:pt x="1179" y="1194"/>
                  <a:pt x="1217" y="1194"/>
                </a:cubicBezTo>
                <a:cubicBezTo>
                  <a:pt x="1255" y="1194"/>
                  <a:pt x="1255" y="1216"/>
                  <a:pt x="1262" y="1239"/>
                </a:cubicBezTo>
                <a:cubicBezTo>
                  <a:pt x="1269" y="1262"/>
                  <a:pt x="1269" y="1315"/>
                  <a:pt x="1262" y="1330"/>
                </a:cubicBezTo>
                <a:cubicBezTo>
                  <a:pt x="1255" y="1345"/>
                  <a:pt x="1398" y="1330"/>
                  <a:pt x="1217" y="1330"/>
                </a:cubicBezTo>
                <a:cubicBezTo>
                  <a:pt x="1036" y="1330"/>
                  <a:pt x="348" y="1337"/>
                  <a:pt x="174" y="1330"/>
                </a:cubicBezTo>
                <a:cubicBezTo>
                  <a:pt x="0" y="1323"/>
                  <a:pt x="174" y="1323"/>
                  <a:pt x="174" y="1285"/>
                </a:cubicBezTo>
                <a:cubicBezTo>
                  <a:pt x="174" y="1247"/>
                  <a:pt x="174" y="1292"/>
                  <a:pt x="174" y="1103"/>
                </a:cubicBezTo>
                <a:cubicBezTo>
                  <a:pt x="174" y="914"/>
                  <a:pt x="144" y="302"/>
                  <a:pt x="174" y="151"/>
                </a:cubicBezTo>
                <a:close/>
              </a:path>
            </a:pathLst>
          </a:custGeom>
          <a:solidFill>
            <a:srgbClr val="FFFFCC"/>
          </a:solidFill>
          <a:ln w="9525">
            <a:solidFill>
              <a:schemeClr val="tx1"/>
            </a:solidFill>
            <a:round/>
            <a:headEnd/>
            <a:tailEnd/>
          </a:ln>
          <a:effectLst/>
        </p:spPr>
        <p:txBody>
          <a:bodyPr/>
          <a:lstStyle/>
          <a:p>
            <a:endParaRPr lang="en-US"/>
          </a:p>
        </p:txBody>
      </p:sp>
      <p:sp>
        <p:nvSpPr>
          <p:cNvPr id="69645" name="Text Box 13"/>
          <p:cNvSpPr txBox="1">
            <a:spLocks noChangeArrowheads="1"/>
          </p:cNvSpPr>
          <p:nvPr/>
        </p:nvSpPr>
        <p:spPr bwMode="auto">
          <a:xfrm>
            <a:off x="1258888" y="1628775"/>
            <a:ext cx="6048375" cy="1054100"/>
          </a:xfrm>
          <a:prstGeom prst="rect">
            <a:avLst/>
          </a:prstGeom>
          <a:noFill/>
          <a:ln w="9525">
            <a:noFill/>
            <a:miter lim="800000"/>
            <a:headEnd/>
            <a:tailEnd/>
          </a:ln>
          <a:effectLst/>
        </p:spPr>
        <p:txBody>
          <a:bodyPr>
            <a:spAutoFit/>
          </a:bodyPr>
          <a:lstStyle/>
          <a:p>
            <a:pPr lvl="1" algn="ctr">
              <a:spcBef>
                <a:spcPct val="50000"/>
              </a:spcBef>
            </a:pPr>
            <a:r>
              <a:rPr lang="en-US" b="0"/>
              <a:t>ERP/ERF waveforms are often interpreted in terms of their constituent components</a:t>
            </a:r>
          </a:p>
          <a:p>
            <a:pPr>
              <a:spcBef>
                <a:spcPct val="50000"/>
              </a:spcBef>
            </a:pPr>
            <a:endParaRPr lang="en-US" b="0"/>
          </a:p>
        </p:txBody>
      </p:sp>
      <p:sp>
        <p:nvSpPr>
          <p:cNvPr id="69646" name="Text Box 14"/>
          <p:cNvSpPr txBox="1">
            <a:spLocks noChangeArrowheads="1"/>
          </p:cNvSpPr>
          <p:nvPr/>
        </p:nvSpPr>
        <p:spPr bwMode="auto">
          <a:xfrm>
            <a:off x="2268538" y="2492375"/>
            <a:ext cx="4537075" cy="1203325"/>
          </a:xfrm>
          <a:prstGeom prst="rect">
            <a:avLst/>
          </a:prstGeom>
          <a:solidFill>
            <a:srgbClr val="C0C0C0"/>
          </a:solidFill>
          <a:ln w="12700">
            <a:solidFill>
              <a:schemeClr val="tx1"/>
            </a:solidFill>
            <a:miter lim="800000"/>
            <a:headEnd/>
            <a:tailEnd/>
          </a:ln>
          <a:effectLst/>
        </p:spPr>
        <p:txBody>
          <a:bodyPr>
            <a:spAutoFit/>
          </a:bodyPr>
          <a:lstStyle/>
          <a:p>
            <a:r>
              <a:rPr lang="en-US"/>
              <a:t>Component </a:t>
            </a:r>
            <a:r>
              <a:rPr lang="en-US" b="0"/>
              <a:t>(</a:t>
            </a:r>
            <a:r>
              <a:rPr lang="en-US" b="0" i="1"/>
              <a:t>def</a:t>
            </a:r>
            <a:r>
              <a:rPr lang="en-US" b="0"/>
              <a:t>) - Scalp-recorded electrical activity that is generated by a given patch of cortex engaged in a specific computational operation</a:t>
            </a:r>
          </a:p>
        </p:txBody>
      </p:sp>
      <p:sp>
        <p:nvSpPr>
          <p:cNvPr id="69647" name="Line 15"/>
          <p:cNvSpPr>
            <a:spLocks noChangeShapeType="1"/>
          </p:cNvSpPr>
          <p:nvPr/>
        </p:nvSpPr>
        <p:spPr bwMode="auto">
          <a:xfrm>
            <a:off x="3708400" y="4005263"/>
            <a:ext cx="0" cy="2087562"/>
          </a:xfrm>
          <a:prstGeom prst="line">
            <a:avLst/>
          </a:prstGeom>
          <a:noFill/>
          <a:ln w="9525">
            <a:solidFill>
              <a:schemeClr val="tx1"/>
            </a:solidFill>
            <a:round/>
            <a:headEnd/>
            <a:tailEnd/>
          </a:ln>
          <a:effectLst/>
        </p:spPr>
        <p:txBody>
          <a:bodyPr/>
          <a:lstStyle/>
          <a:p>
            <a:endParaRPr lang="en-US"/>
          </a:p>
        </p:txBody>
      </p:sp>
      <p:sp>
        <p:nvSpPr>
          <p:cNvPr id="69648" name="Line 16"/>
          <p:cNvSpPr>
            <a:spLocks noChangeShapeType="1"/>
          </p:cNvSpPr>
          <p:nvPr/>
        </p:nvSpPr>
        <p:spPr bwMode="auto">
          <a:xfrm>
            <a:off x="3132138" y="5734050"/>
            <a:ext cx="4608512" cy="0"/>
          </a:xfrm>
          <a:prstGeom prst="line">
            <a:avLst/>
          </a:prstGeom>
          <a:noFill/>
          <a:ln w="9525">
            <a:solidFill>
              <a:schemeClr val="tx1"/>
            </a:solidFill>
            <a:round/>
            <a:headEnd/>
            <a:tailEnd/>
          </a:ln>
          <a:effectLst/>
        </p:spPr>
        <p:txBody>
          <a:bodyPr/>
          <a:lstStyle/>
          <a:p>
            <a:endParaRPr lang="en-US"/>
          </a:p>
        </p:txBody>
      </p:sp>
      <p:grpSp>
        <p:nvGrpSpPr>
          <p:cNvPr id="3" name="Group 17"/>
          <p:cNvGrpSpPr>
            <a:grpSpLocks/>
          </p:cNvGrpSpPr>
          <p:nvPr/>
        </p:nvGrpSpPr>
        <p:grpSpPr bwMode="auto">
          <a:xfrm>
            <a:off x="1073150" y="4567238"/>
            <a:ext cx="6630988" cy="1463675"/>
            <a:chOff x="676" y="2877"/>
            <a:chExt cx="4177" cy="922"/>
          </a:xfrm>
        </p:grpSpPr>
        <p:grpSp>
          <p:nvGrpSpPr>
            <p:cNvPr id="4" name="Group 18"/>
            <p:cNvGrpSpPr>
              <a:grpSpLocks/>
            </p:cNvGrpSpPr>
            <p:nvPr/>
          </p:nvGrpSpPr>
          <p:grpSpPr bwMode="auto">
            <a:xfrm>
              <a:off x="676" y="2877"/>
              <a:ext cx="480" cy="598"/>
              <a:chOff x="1440" y="2688"/>
              <a:chExt cx="480" cy="598"/>
            </a:xfrm>
          </p:grpSpPr>
          <p:grpSp>
            <p:nvGrpSpPr>
              <p:cNvPr id="5" name="Group 19"/>
              <p:cNvGrpSpPr>
                <a:grpSpLocks/>
              </p:cNvGrpSpPr>
              <p:nvPr/>
            </p:nvGrpSpPr>
            <p:grpSpPr bwMode="auto">
              <a:xfrm rot="2700000">
                <a:off x="1632" y="2832"/>
                <a:ext cx="96" cy="288"/>
                <a:chOff x="624" y="816"/>
                <a:chExt cx="96" cy="288"/>
              </a:xfrm>
            </p:grpSpPr>
            <p:sp>
              <p:nvSpPr>
                <p:cNvPr id="69652" name="Line 20"/>
                <p:cNvSpPr>
                  <a:spLocks noChangeShapeType="1"/>
                </p:cNvSpPr>
                <p:nvPr/>
              </p:nvSpPr>
              <p:spPr bwMode="auto">
                <a:xfrm>
                  <a:off x="672" y="816"/>
                  <a:ext cx="0" cy="288"/>
                </a:xfrm>
                <a:prstGeom prst="line">
                  <a:avLst/>
                </a:prstGeom>
                <a:noFill/>
                <a:ln w="19050">
                  <a:solidFill>
                    <a:schemeClr val="tx1"/>
                  </a:solidFill>
                  <a:round/>
                  <a:headEnd/>
                  <a:tailEnd/>
                </a:ln>
                <a:effectLst/>
              </p:spPr>
              <p:txBody>
                <a:bodyPr/>
                <a:lstStyle/>
                <a:p>
                  <a:endParaRPr lang="en-US"/>
                </a:p>
              </p:txBody>
            </p:sp>
            <p:sp>
              <p:nvSpPr>
                <p:cNvPr id="69653" name="AutoShape 21"/>
                <p:cNvSpPr>
                  <a:spLocks noChangeArrowheads="1"/>
                </p:cNvSpPr>
                <p:nvPr/>
              </p:nvSpPr>
              <p:spPr bwMode="auto">
                <a:xfrm>
                  <a:off x="624" y="912"/>
                  <a:ext cx="96" cy="96"/>
                </a:xfrm>
                <a:prstGeom prst="triangle">
                  <a:avLst>
                    <a:gd name="adj" fmla="val 50000"/>
                  </a:avLst>
                </a:prstGeom>
                <a:solidFill>
                  <a:schemeClr val="bg2"/>
                </a:solidFill>
                <a:ln w="9525">
                  <a:solidFill>
                    <a:schemeClr val="tx1"/>
                  </a:solidFill>
                  <a:miter lim="800000"/>
                  <a:headEnd/>
                  <a:tailEnd/>
                </a:ln>
                <a:effectLst/>
              </p:spPr>
              <p:txBody>
                <a:bodyPr wrap="none" anchor="ctr"/>
                <a:lstStyle/>
                <a:p>
                  <a:endParaRPr lang="en-US"/>
                </a:p>
              </p:txBody>
            </p:sp>
          </p:grpSp>
          <p:grpSp>
            <p:nvGrpSpPr>
              <p:cNvPr id="6" name="Group 22"/>
              <p:cNvGrpSpPr>
                <a:grpSpLocks/>
              </p:cNvGrpSpPr>
              <p:nvPr/>
            </p:nvGrpSpPr>
            <p:grpSpPr bwMode="auto">
              <a:xfrm rot="2700000">
                <a:off x="1728" y="2928"/>
                <a:ext cx="96" cy="288"/>
                <a:chOff x="624" y="816"/>
                <a:chExt cx="96" cy="288"/>
              </a:xfrm>
            </p:grpSpPr>
            <p:sp>
              <p:nvSpPr>
                <p:cNvPr id="69655" name="Line 23"/>
                <p:cNvSpPr>
                  <a:spLocks noChangeShapeType="1"/>
                </p:cNvSpPr>
                <p:nvPr/>
              </p:nvSpPr>
              <p:spPr bwMode="auto">
                <a:xfrm>
                  <a:off x="672" y="816"/>
                  <a:ext cx="0" cy="288"/>
                </a:xfrm>
                <a:prstGeom prst="line">
                  <a:avLst/>
                </a:prstGeom>
                <a:noFill/>
                <a:ln w="19050">
                  <a:solidFill>
                    <a:schemeClr val="tx1"/>
                  </a:solidFill>
                  <a:round/>
                  <a:headEnd/>
                  <a:tailEnd/>
                </a:ln>
                <a:effectLst/>
              </p:spPr>
              <p:txBody>
                <a:bodyPr/>
                <a:lstStyle/>
                <a:p>
                  <a:endParaRPr lang="en-US"/>
                </a:p>
              </p:txBody>
            </p:sp>
            <p:sp>
              <p:nvSpPr>
                <p:cNvPr id="69656" name="AutoShape 24"/>
                <p:cNvSpPr>
                  <a:spLocks noChangeArrowheads="1"/>
                </p:cNvSpPr>
                <p:nvPr/>
              </p:nvSpPr>
              <p:spPr bwMode="auto">
                <a:xfrm>
                  <a:off x="624" y="912"/>
                  <a:ext cx="96" cy="96"/>
                </a:xfrm>
                <a:prstGeom prst="triangle">
                  <a:avLst>
                    <a:gd name="adj" fmla="val 50000"/>
                  </a:avLst>
                </a:prstGeom>
                <a:solidFill>
                  <a:schemeClr val="bg2"/>
                </a:solidFill>
                <a:ln w="9525">
                  <a:solidFill>
                    <a:schemeClr val="tx1"/>
                  </a:solidFill>
                  <a:miter lim="800000"/>
                  <a:headEnd/>
                  <a:tailEnd/>
                </a:ln>
                <a:effectLst/>
              </p:spPr>
              <p:txBody>
                <a:bodyPr wrap="none" anchor="ctr"/>
                <a:lstStyle/>
                <a:p>
                  <a:endParaRPr lang="en-US"/>
                </a:p>
              </p:txBody>
            </p:sp>
          </p:grpSp>
          <p:grpSp>
            <p:nvGrpSpPr>
              <p:cNvPr id="7" name="Group 25"/>
              <p:cNvGrpSpPr>
                <a:grpSpLocks/>
              </p:cNvGrpSpPr>
              <p:nvPr/>
            </p:nvGrpSpPr>
            <p:grpSpPr bwMode="auto">
              <a:xfrm rot="2700000">
                <a:off x="1536" y="2736"/>
                <a:ext cx="96" cy="288"/>
                <a:chOff x="624" y="816"/>
                <a:chExt cx="96" cy="288"/>
              </a:xfrm>
            </p:grpSpPr>
            <p:sp>
              <p:nvSpPr>
                <p:cNvPr id="69658" name="Line 26"/>
                <p:cNvSpPr>
                  <a:spLocks noChangeShapeType="1"/>
                </p:cNvSpPr>
                <p:nvPr/>
              </p:nvSpPr>
              <p:spPr bwMode="auto">
                <a:xfrm>
                  <a:off x="672" y="816"/>
                  <a:ext cx="0" cy="288"/>
                </a:xfrm>
                <a:prstGeom prst="line">
                  <a:avLst/>
                </a:prstGeom>
                <a:noFill/>
                <a:ln w="19050">
                  <a:solidFill>
                    <a:schemeClr val="tx1"/>
                  </a:solidFill>
                  <a:round/>
                  <a:headEnd/>
                  <a:tailEnd/>
                </a:ln>
                <a:effectLst/>
              </p:spPr>
              <p:txBody>
                <a:bodyPr/>
                <a:lstStyle/>
                <a:p>
                  <a:endParaRPr lang="en-US"/>
                </a:p>
              </p:txBody>
            </p:sp>
            <p:sp>
              <p:nvSpPr>
                <p:cNvPr id="69659" name="AutoShape 27"/>
                <p:cNvSpPr>
                  <a:spLocks noChangeArrowheads="1"/>
                </p:cNvSpPr>
                <p:nvPr/>
              </p:nvSpPr>
              <p:spPr bwMode="auto">
                <a:xfrm>
                  <a:off x="624" y="912"/>
                  <a:ext cx="96" cy="96"/>
                </a:xfrm>
                <a:prstGeom prst="triangle">
                  <a:avLst>
                    <a:gd name="adj" fmla="val 50000"/>
                  </a:avLst>
                </a:prstGeom>
                <a:solidFill>
                  <a:schemeClr val="bg2"/>
                </a:solidFill>
                <a:ln w="9525">
                  <a:solidFill>
                    <a:schemeClr val="tx1"/>
                  </a:solidFill>
                  <a:miter lim="800000"/>
                  <a:headEnd/>
                  <a:tailEnd/>
                </a:ln>
                <a:effectLst/>
              </p:spPr>
              <p:txBody>
                <a:bodyPr wrap="none" anchor="ctr"/>
                <a:lstStyle/>
                <a:p>
                  <a:endParaRPr lang="en-US"/>
                </a:p>
              </p:txBody>
            </p:sp>
          </p:grpSp>
          <p:sp>
            <p:nvSpPr>
              <p:cNvPr id="69660" name="Text Box 28"/>
              <p:cNvSpPr txBox="1">
                <a:spLocks noChangeArrowheads="1"/>
              </p:cNvSpPr>
              <p:nvPr/>
            </p:nvSpPr>
            <p:spPr bwMode="auto">
              <a:xfrm>
                <a:off x="1536" y="2688"/>
                <a:ext cx="163" cy="154"/>
              </a:xfrm>
              <a:prstGeom prst="rect">
                <a:avLst/>
              </a:prstGeom>
              <a:noFill/>
              <a:ln w="9525">
                <a:noFill/>
                <a:miter lim="800000"/>
                <a:headEnd/>
                <a:tailEnd/>
              </a:ln>
              <a:effectLst/>
            </p:spPr>
            <p:txBody>
              <a:bodyPr wrap="none">
                <a:spAutoFit/>
              </a:bodyPr>
              <a:lstStyle/>
              <a:p>
                <a:r>
                  <a:rPr lang="en-US" sz="1000" b="0"/>
                  <a:t>+</a:t>
                </a:r>
              </a:p>
            </p:txBody>
          </p:sp>
          <p:sp>
            <p:nvSpPr>
              <p:cNvPr id="69661" name="Text Box 29"/>
              <p:cNvSpPr txBox="1">
                <a:spLocks noChangeArrowheads="1"/>
              </p:cNvSpPr>
              <p:nvPr/>
            </p:nvSpPr>
            <p:spPr bwMode="auto">
              <a:xfrm>
                <a:off x="1632" y="2784"/>
                <a:ext cx="163" cy="154"/>
              </a:xfrm>
              <a:prstGeom prst="rect">
                <a:avLst/>
              </a:prstGeom>
              <a:noFill/>
              <a:ln w="9525">
                <a:noFill/>
                <a:miter lim="800000"/>
                <a:headEnd/>
                <a:tailEnd/>
              </a:ln>
              <a:effectLst/>
            </p:spPr>
            <p:txBody>
              <a:bodyPr wrap="none">
                <a:spAutoFit/>
              </a:bodyPr>
              <a:lstStyle/>
              <a:p>
                <a:r>
                  <a:rPr lang="en-US" sz="1000" b="0"/>
                  <a:t>+</a:t>
                </a:r>
              </a:p>
            </p:txBody>
          </p:sp>
          <p:sp>
            <p:nvSpPr>
              <p:cNvPr id="69662" name="Text Box 30"/>
              <p:cNvSpPr txBox="1">
                <a:spLocks noChangeArrowheads="1"/>
              </p:cNvSpPr>
              <p:nvPr/>
            </p:nvSpPr>
            <p:spPr bwMode="auto">
              <a:xfrm>
                <a:off x="1728" y="2880"/>
                <a:ext cx="163" cy="154"/>
              </a:xfrm>
              <a:prstGeom prst="rect">
                <a:avLst/>
              </a:prstGeom>
              <a:noFill/>
              <a:ln w="9525">
                <a:noFill/>
                <a:miter lim="800000"/>
                <a:headEnd/>
                <a:tailEnd/>
              </a:ln>
              <a:effectLst/>
            </p:spPr>
            <p:txBody>
              <a:bodyPr wrap="none">
                <a:spAutoFit/>
              </a:bodyPr>
              <a:lstStyle/>
              <a:p>
                <a:r>
                  <a:rPr lang="en-US" sz="1000" b="0"/>
                  <a:t>+</a:t>
                </a:r>
              </a:p>
            </p:txBody>
          </p:sp>
          <p:sp>
            <p:nvSpPr>
              <p:cNvPr id="69663" name="Text Box 31"/>
              <p:cNvSpPr txBox="1">
                <a:spLocks noChangeArrowheads="1"/>
              </p:cNvSpPr>
              <p:nvPr/>
            </p:nvSpPr>
            <p:spPr bwMode="auto">
              <a:xfrm>
                <a:off x="1650" y="3132"/>
                <a:ext cx="143" cy="154"/>
              </a:xfrm>
              <a:prstGeom prst="rect">
                <a:avLst/>
              </a:prstGeom>
              <a:noFill/>
              <a:ln w="9525">
                <a:noFill/>
                <a:miter lim="800000"/>
                <a:headEnd/>
                <a:tailEnd/>
              </a:ln>
              <a:effectLst/>
            </p:spPr>
            <p:txBody>
              <a:bodyPr wrap="none">
                <a:spAutoFit/>
              </a:bodyPr>
              <a:lstStyle/>
              <a:p>
                <a:r>
                  <a:rPr lang="en-US" sz="1000" b="0"/>
                  <a:t>-</a:t>
                </a:r>
              </a:p>
            </p:txBody>
          </p:sp>
          <p:sp>
            <p:nvSpPr>
              <p:cNvPr id="69664" name="Text Box 32"/>
              <p:cNvSpPr txBox="1">
                <a:spLocks noChangeArrowheads="1"/>
              </p:cNvSpPr>
              <p:nvPr/>
            </p:nvSpPr>
            <p:spPr bwMode="auto">
              <a:xfrm>
                <a:off x="1536" y="3042"/>
                <a:ext cx="143" cy="154"/>
              </a:xfrm>
              <a:prstGeom prst="rect">
                <a:avLst/>
              </a:prstGeom>
              <a:noFill/>
              <a:ln w="9525">
                <a:noFill/>
                <a:miter lim="800000"/>
                <a:headEnd/>
                <a:tailEnd/>
              </a:ln>
              <a:effectLst/>
            </p:spPr>
            <p:txBody>
              <a:bodyPr wrap="none">
                <a:spAutoFit/>
              </a:bodyPr>
              <a:lstStyle/>
              <a:p>
                <a:r>
                  <a:rPr lang="en-US" sz="1000" b="0"/>
                  <a:t>-</a:t>
                </a:r>
              </a:p>
            </p:txBody>
          </p:sp>
          <p:sp>
            <p:nvSpPr>
              <p:cNvPr id="69665" name="Text Box 33"/>
              <p:cNvSpPr txBox="1">
                <a:spLocks noChangeArrowheads="1"/>
              </p:cNvSpPr>
              <p:nvPr/>
            </p:nvSpPr>
            <p:spPr bwMode="auto">
              <a:xfrm>
                <a:off x="1440" y="2946"/>
                <a:ext cx="143" cy="154"/>
              </a:xfrm>
              <a:prstGeom prst="rect">
                <a:avLst/>
              </a:prstGeom>
              <a:noFill/>
              <a:ln w="9525">
                <a:noFill/>
                <a:miter lim="800000"/>
                <a:headEnd/>
                <a:tailEnd/>
              </a:ln>
              <a:effectLst/>
            </p:spPr>
            <p:txBody>
              <a:bodyPr wrap="none">
                <a:spAutoFit/>
              </a:bodyPr>
              <a:lstStyle/>
              <a:p>
                <a:r>
                  <a:rPr lang="en-US" sz="1000" b="0"/>
                  <a:t>-</a:t>
                </a:r>
              </a:p>
            </p:txBody>
          </p:sp>
        </p:grpSp>
        <p:sp>
          <p:nvSpPr>
            <p:cNvPr id="69666" name="Freeform 34"/>
            <p:cNvSpPr>
              <a:spLocks/>
            </p:cNvSpPr>
            <p:nvPr/>
          </p:nvSpPr>
          <p:spPr bwMode="auto">
            <a:xfrm>
              <a:off x="1973" y="3339"/>
              <a:ext cx="2880" cy="460"/>
            </a:xfrm>
            <a:custGeom>
              <a:avLst/>
              <a:gdLst/>
              <a:ahLst/>
              <a:cxnLst>
                <a:cxn ang="0">
                  <a:pos x="105" y="25"/>
                </a:cxn>
                <a:cxn ang="0">
                  <a:pos x="178" y="319"/>
                </a:cxn>
                <a:cxn ang="0">
                  <a:pos x="203" y="104"/>
                </a:cxn>
                <a:cxn ang="0">
                  <a:pos x="313" y="411"/>
                </a:cxn>
                <a:cxn ang="0">
                  <a:pos x="417" y="288"/>
                </a:cxn>
                <a:cxn ang="0">
                  <a:pos x="478" y="288"/>
                </a:cxn>
                <a:cxn ang="0">
                  <a:pos x="546" y="398"/>
                </a:cxn>
                <a:cxn ang="0">
                  <a:pos x="595" y="251"/>
                </a:cxn>
                <a:cxn ang="0">
                  <a:pos x="736" y="460"/>
                </a:cxn>
                <a:cxn ang="0">
                  <a:pos x="785" y="380"/>
                </a:cxn>
                <a:cxn ang="0">
                  <a:pos x="840" y="190"/>
                </a:cxn>
                <a:cxn ang="0">
                  <a:pos x="901" y="288"/>
                </a:cxn>
                <a:cxn ang="0">
                  <a:pos x="1005" y="319"/>
                </a:cxn>
                <a:cxn ang="0">
                  <a:pos x="1060" y="257"/>
                </a:cxn>
                <a:cxn ang="0">
                  <a:pos x="1146" y="282"/>
                </a:cxn>
                <a:cxn ang="0">
                  <a:pos x="1195" y="245"/>
                </a:cxn>
                <a:cxn ang="0">
                  <a:pos x="1220" y="135"/>
                </a:cxn>
                <a:cxn ang="0">
                  <a:pos x="1318" y="276"/>
                </a:cxn>
                <a:cxn ang="0">
                  <a:pos x="1391" y="288"/>
                </a:cxn>
                <a:cxn ang="0">
                  <a:pos x="1416" y="116"/>
                </a:cxn>
                <a:cxn ang="0">
                  <a:pos x="1459" y="147"/>
                </a:cxn>
                <a:cxn ang="0">
                  <a:pos x="1489" y="251"/>
                </a:cxn>
                <a:cxn ang="0">
                  <a:pos x="1532" y="319"/>
                </a:cxn>
                <a:cxn ang="0">
                  <a:pos x="1569" y="251"/>
                </a:cxn>
                <a:cxn ang="0">
                  <a:pos x="1636" y="190"/>
                </a:cxn>
                <a:cxn ang="0">
                  <a:pos x="1673" y="282"/>
                </a:cxn>
                <a:cxn ang="0">
                  <a:pos x="1747" y="227"/>
                </a:cxn>
                <a:cxn ang="0">
                  <a:pos x="1826" y="257"/>
                </a:cxn>
                <a:cxn ang="0">
                  <a:pos x="1894" y="319"/>
                </a:cxn>
                <a:cxn ang="0">
                  <a:pos x="1967" y="123"/>
                </a:cxn>
                <a:cxn ang="0">
                  <a:pos x="2016" y="429"/>
                </a:cxn>
                <a:cxn ang="0">
                  <a:pos x="2041" y="239"/>
                </a:cxn>
                <a:cxn ang="0">
                  <a:pos x="2059" y="166"/>
                </a:cxn>
                <a:cxn ang="0">
                  <a:pos x="2078" y="196"/>
                </a:cxn>
                <a:cxn ang="0">
                  <a:pos x="2102" y="86"/>
                </a:cxn>
                <a:cxn ang="0">
                  <a:pos x="2182" y="153"/>
                </a:cxn>
                <a:cxn ang="0">
                  <a:pos x="2219" y="227"/>
                </a:cxn>
                <a:cxn ang="0">
                  <a:pos x="2249" y="116"/>
                </a:cxn>
                <a:cxn ang="0">
                  <a:pos x="2341" y="141"/>
                </a:cxn>
                <a:cxn ang="0">
                  <a:pos x="2390" y="123"/>
                </a:cxn>
                <a:cxn ang="0">
                  <a:pos x="2433" y="331"/>
                </a:cxn>
                <a:cxn ang="0">
                  <a:pos x="2556" y="80"/>
                </a:cxn>
                <a:cxn ang="0">
                  <a:pos x="2574" y="74"/>
                </a:cxn>
                <a:cxn ang="0">
                  <a:pos x="2641" y="196"/>
                </a:cxn>
                <a:cxn ang="0">
                  <a:pos x="2678" y="190"/>
                </a:cxn>
                <a:cxn ang="0">
                  <a:pos x="2770" y="208"/>
                </a:cxn>
                <a:cxn ang="0">
                  <a:pos x="2850" y="264"/>
                </a:cxn>
                <a:cxn ang="0">
                  <a:pos x="2880" y="239"/>
                </a:cxn>
              </a:cxnLst>
              <a:rect l="0" t="0" r="r" b="b"/>
              <a:pathLst>
                <a:path w="2880" h="460">
                  <a:moveTo>
                    <a:pt x="0" y="337"/>
                  </a:moveTo>
                  <a:cubicBezTo>
                    <a:pt x="14" y="254"/>
                    <a:pt x="45" y="177"/>
                    <a:pt x="74" y="98"/>
                  </a:cubicBezTo>
                  <a:cubicBezTo>
                    <a:pt x="83" y="73"/>
                    <a:pt x="94" y="49"/>
                    <a:pt x="105" y="25"/>
                  </a:cubicBezTo>
                  <a:cubicBezTo>
                    <a:pt x="109" y="17"/>
                    <a:pt x="117" y="0"/>
                    <a:pt x="117" y="0"/>
                  </a:cubicBezTo>
                  <a:cubicBezTo>
                    <a:pt x="156" y="67"/>
                    <a:pt x="160" y="162"/>
                    <a:pt x="172" y="239"/>
                  </a:cubicBezTo>
                  <a:cubicBezTo>
                    <a:pt x="174" y="266"/>
                    <a:pt x="168" y="294"/>
                    <a:pt x="178" y="319"/>
                  </a:cubicBezTo>
                  <a:cubicBezTo>
                    <a:pt x="183" y="331"/>
                    <a:pt x="188" y="295"/>
                    <a:pt x="190" y="282"/>
                  </a:cubicBezTo>
                  <a:cubicBezTo>
                    <a:pt x="192" y="272"/>
                    <a:pt x="194" y="261"/>
                    <a:pt x="196" y="251"/>
                  </a:cubicBezTo>
                  <a:cubicBezTo>
                    <a:pt x="198" y="202"/>
                    <a:pt x="198" y="153"/>
                    <a:pt x="203" y="104"/>
                  </a:cubicBezTo>
                  <a:cubicBezTo>
                    <a:pt x="204" y="94"/>
                    <a:pt x="207" y="125"/>
                    <a:pt x="209" y="135"/>
                  </a:cubicBezTo>
                  <a:cubicBezTo>
                    <a:pt x="213" y="149"/>
                    <a:pt x="217" y="164"/>
                    <a:pt x="221" y="178"/>
                  </a:cubicBezTo>
                  <a:cubicBezTo>
                    <a:pt x="245" y="257"/>
                    <a:pt x="269" y="341"/>
                    <a:pt x="313" y="411"/>
                  </a:cubicBezTo>
                  <a:cubicBezTo>
                    <a:pt x="323" y="371"/>
                    <a:pt x="345" y="340"/>
                    <a:pt x="356" y="300"/>
                  </a:cubicBezTo>
                  <a:cubicBezTo>
                    <a:pt x="369" y="255"/>
                    <a:pt x="374" y="218"/>
                    <a:pt x="399" y="178"/>
                  </a:cubicBezTo>
                  <a:cubicBezTo>
                    <a:pt x="408" y="215"/>
                    <a:pt x="412" y="250"/>
                    <a:pt x="417" y="288"/>
                  </a:cubicBezTo>
                  <a:cubicBezTo>
                    <a:pt x="420" y="313"/>
                    <a:pt x="429" y="362"/>
                    <a:pt x="429" y="362"/>
                  </a:cubicBezTo>
                  <a:cubicBezTo>
                    <a:pt x="439" y="310"/>
                    <a:pt x="438" y="258"/>
                    <a:pt x="454" y="208"/>
                  </a:cubicBezTo>
                  <a:cubicBezTo>
                    <a:pt x="462" y="271"/>
                    <a:pt x="463" y="244"/>
                    <a:pt x="478" y="288"/>
                  </a:cubicBezTo>
                  <a:cubicBezTo>
                    <a:pt x="485" y="254"/>
                    <a:pt x="492" y="217"/>
                    <a:pt x="503" y="184"/>
                  </a:cubicBezTo>
                  <a:cubicBezTo>
                    <a:pt x="509" y="247"/>
                    <a:pt x="515" y="303"/>
                    <a:pt x="540" y="362"/>
                  </a:cubicBezTo>
                  <a:cubicBezTo>
                    <a:pt x="542" y="374"/>
                    <a:pt x="542" y="387"/>
                    <a:pt x="546" y="398"/>
                  </a:cubicBezTo>
                  <a:cubicBezTo>
                    <a:pt x="548" y="404"/>
                    <a:pt x="555" y="416"/>
                    <a:pt x="558" y="411"/>
                  </a:cubicBezTo>
                  <a:cubicBezTo>
                    <a:pt x="565" y="396"/>
                    <a:pt x="561" y="378"/>
                    <a:pt x="564" y="362"/>
                  </a:cubicBezTo>
                  <a:cubicBezTo>
                    <a:pt x="570" y="324"/>
                    <a:pt x="588" y="289"/>
                    <a:pt x="595" y="251"/>
                  </a:cubicBezTo>
                  <a:cubicBezTo>
                    <a:pt x="608" y="344"/>
                    <a:pt x="583" y="353"/>
                    <a:pt x="625" y="325"/>
                  </a:cubicBezTo>
                  <a:cubicBezTo>
                    <a:pt x="634" y="286"/>
                    <a:pt x="650" y="247"/>
                    <a:pt x="662" y="208"/>
                  </a:cubicBezTo>
                  <a:cubicBezTo>
                    <a:pt x="675" y="289"/>
                    <a:pt x="675" y="399"/>
                    <a:pt x="736" y="460"/>
                  </a:cubicBezTo>
                  <a:cubicBezTo>
                    <a:pt x="743" y="416"/>
                    <a:pt x="750" y="372"/>
                    <a:pt x="766" y="331"/>
                  </a:cubicBezTo>
                  <a:cubicBezTo>
                    <a:pt x="770" y="339"/>
                    <a:pt x="776" y="347"/>
                    <a:pt x="779" y="355"/>
                  </a:cubicBezTo>
                  <a:cubicBezTo>
                    <a:pt x="782" y="363"/>
                    <a:pt x="777" y="384"/>
                    <a:pt x="785" y="380"/>
                  </a:cubicBezTo>
                  <a:cubicBezTo>
                    <a:pt x="794" y="375"/>
                    <a:pt x="788" y="359"/>
                    <a:pt x="791" y="349"/>
                  </a:cubicBezTo>
                  <a:cubicBezTo>
                    <a:pt x="797" y="323"/>
                    <a:pt x="803" y="300"/>
                    <a:pt x="815" y="276"/>
                  </a:cubicBezTo>
                  <a:cubicBezTo>
                    <a:pt x="820" y="244"/>
                    <a:pt x="830" y="220"/>
                    <a:pt x="840" y="190"/>
                  </a:cubicBezTo>
                  <a:cubicBezTo>
                    <a:pt x="856" y="237"/>
                    <a:pt x="843" y="193"/>
                    <a:pt x="852" y="294"/>
                  </a:cubicBezTo>
                  <a:cubicBezTo>
                    <a:pt x="856" y="340"/>
                    <a:pt x="870" y="383"/>
                    <a:pt x="877" y="429"/>
                  </a:cubicBezTo>
                  <a:cubicBezTo>
                    <a:pt x="905" y="387"/>
                    <a:pt x="890" y="336"/>
                    <a:pt x="901" y="288"/>
                  </a:cubicBezTo>
                  <a:cubicBezTo>
                    <a:pt x="906" y="311"/>
                    <a:pt x="913" y="332"/>
                    <a:pt x="919" y="355"/>
                  </a:cubicBezTo>
                  <a:cubicBezTo>
                    <a:pt x="947" y="291"/>
                    <a:pt x="966" y="220"/>
                    <a:pt x="987" y="153"/>
                  </a:cubicBezTo>
                  <a:cubicBezTo>
                    <a:pt x="990" y="213"/>
                    <a:pt x="991" y="262"/>
                    <a:pt x="1005" y="319"/>
                  </a:cubicBezTo>
                  <a:cubicBezTo>
                    <a:pt x="1020" y="289"/>
                    <a:pt x="1026" y="259"/>
                    <a:pt x="1036" y="227"/>
                  </a:cubicBezTo>
                  <a:cubicBezTo>
                    <a:pt x="1040" y="215"/>
                    <a:pt x="1048" y="190"/>
                    <a:pt x="1048" y="190"/>
                  </a:cubicBezTo>
                  <a:cubicBezTo>
                    <a:pt x="1052" y="212"/>
                    <a:pt x="1053" y="236"/>
                    <a:pt x="1060" y="257"/>
                  </a:cubicBezTo>
                  <a:cubicBezTo>
                    <a:pt x="1065" y="273"/>
                    <a:pt x="1078" y="285"/>
                    <a:pt x="1085" y="300"/>
                  </a:cubicBezTo>
                  <a:cubicBezTo>
                    <a:pt x="1099" y="272"/>
                    <a:pt x="1107" y="243"/>
                    <a:pt x="1122" y="215"/>
                  </a:cubicBezTo>
                  <a:cubicBezTo>
                    <a:pt x="1127" y="242"/>
                    <a:pt x="1131" y="259"/>
                    <a:pt x="1146" y="282"/>
                  </a:cubicBezTo>
                  <a:cubicBezTo>
                    <a:pt x="1161" y="362"/>
                    <a:pt x="1167" y="252"/>
                    <a:pt x="1183" y="227"/>
                  </a:cubicBezTo>
                  <a:cubicBezTo>
                    <a:pt x="1185" y="239"/>
                    <a:pt x="1182" y="254"/>
                    <a:pt x="1189" y="264"/>
                  </a:cubicBezTo>
                  <a:cubicBezTo>
                    <a:pt x="1193" y="270"/>
                    <a:pt x="1193" y="251"/>
                    <a:pt x="1195" y="245"/>
                  </a:cubicBezTo>
                  <a:cubicBezTo>
                    <a:pt x="1197" y="237"/>
                    <a:pt x="1199" y="229"/>
                    <a:pt x="1201" y="221"/>
                  </a:cubicBezTo>
                  <a:cubicBezTo>
                    <a:pt x="1203" y="211"/>
                    <a:pt x="1205" y="200"/>
                    <a:pt x="1207" y="190"/>
                  </a:cubicBezTo>
                  <a:cubicBezTo>
                    <a:pt x="1211" y="172"/>
                    <a:pt x="1220" y="135"/>
                    <a:pt x="1220" y="135"/>
                  </a:cubicBezTo>
                  <a:cubicBezTo>
                    <a:pt x="1227" y="200"/>
                    <a:pt x="1234" y="241"/>
                    <a:pt x="1244" y="300"/>
                  </a:cubicBezTo>
                  <a:cubicBezTo>
                    <a:pt x="1258" y="232"/>
                    <a:pt x="1274" y="166"/>
                    <a:pt x="1287" y="98"/>
                  </a:cubicBezTo>
                  <a:cubicBezTo>
                    <a:pt x="1298" y="157"/>
                    <a:pt x="1308" y="217"/>
                    <a:pt x="1318" y="276"/>
                  </a:cubicBezTo>
                  <a:cubicBezTo>
                    <a:pt x="1322" y="299"/>
                    <a:pt x="1336" y="343"/>
                    <a:pt x="1336" y="343"/>
                  </a:cubicBezTo>
                  <a:cubicBezTo>
                    <a:pt x="1342" y="254"/>
                    <a:pt x="1359" y="168"/>
                    <a:pt x="1367" y="80"/>
                  </a:cubicBezTo>
                  <a:cubicBezTo>
                    <a:pt x="1377" y="149"/>
                    <a:pt x="1384" y="219"/>
                    <a:pt x="1391" y="288"/>
                  </a:cubicBezTo>
                  <a:cubicBezTo>
                    <a:pt x="1396" y="331"/>
                    <a:pt x="1404" y="417"/>
                    <a:pt x="1404" y="417"/>
                  </a:cubicBezTo>
                  <a:cubicBezTo>
                    <a:pt x="1406" y="341"/>
                    <a:pt x="1407" y="266"/>
                    <a:pt x="1410" y="190"/>
                  </a:cubicBezTo>
                  <a:cubicBezTo>
                    <a:pt x="1411" y="165"/>
                    <a:pt x="1411" y="92"/>
                    <a:pt x="1416" y="116"/>
                  </a:cubicBezTo>
                  <a:cubicBezTo>
                    <a:pt x="1427" y="166"/>
                    <a:pt x="1428" y="270"/>
                    <a:pt x="1428" y="270"/>
                  </a:cubicBezTo>
                  <a:cubicBezTo>
                    <a:pt x="1436" y="238"/>
                    <a:pt x="1435" y="203"/>
                    <a:pt x="1446" y="172"/>
                  </a:cubicBezTo>
                  <a:cubicBezTo>
                    <a:pt x="1449" y="163"/>
                    <a:pt x="1455" y="156"/>
                    <a:pt x="1459" y="147"/>
                  </a:cubicBezTo>
                  <a:cubicBezTo>
                    <a:pt x="1462" y="141"/>
                    <a:pt x="1463" y="135"/>
                    <a:pt x="1465" y="129"/>
                  </a:cubicBezTo>
                  <a:cubicBezTo>
                    <a:pt x="1480" y="175"/>
                    <a:pt x="1468" y="224"/>
                    <a:pt x="1483" y="270"/>
                  </a:cubicBezTo>
                  <a:cubicBezTo>
                    <a:pt x="1485" y="264"/>
                    <a:pt x="1488" y="258"/>
                    <a:pt x="1489" y="251"/>
                  </a:cubicBezTo>
                  <a:cubicBezTo>
                    <a:pt x="1511" y="139"/>
                    <a:pt x="1486" y="281"/>
                    <a:pt x="1514" y="325"/>
                  </a:cubicBezTo>
                  <a:cubicBezTo>
                    <a:pt x="1528" y="280"/>
                    <a:pt x="1510" y="326"/>
                    <a:pt x="1526" y="343"/>
                  </a:cubicBezTo>
                  <a:cubicBezTo>
                    <a:pt x="1532" y="349"/>
                    <a:pt x="1530" y="327"/>
                    <a:pt x="1532" y="319"/>
                  </a:cubicBezTo>
                  <a:cubicBezTo>
                    <a:pt x="1546" y="191"/>
                    <a:pt x="1541" y="320"/>
                    <a:pt x="1551" y="362"/>
                  </a:cubicBezTo>
                  <a:cubicBezTo>
                    <a:pt x="1553" y="341"/>
                    <a:pt x="1554" y="320"/>
                    <a:pt x="1557" y="300"/>
                  </a:cubicBezTo>
                  <a:cubicBezTo>
                    <a:pt x="1560" y="283"/>
                    <a:pt x="1569" y="251"/>
                    <a:pt x="1569" y="251"/>
                  </a:cubicBezTo>
                  <a:cubicBezTo>
                    <a:pt x="1577" y="276"/>
                    <a:pt x="1587" y="300"/>
                    <a:pt x="1594" y="325"/>
                  </a:cubicBezTo>
                  <a:cubicBezTo>
                    <a:pt x="1613" y="295"/>
                    <a:pt x="1614" y="259"/>
                    <a:pt x="1630" y="227"/>
                  </a:cubicBezTo>
                  <a:cubicBezTo>
                    <a:pt x="1632" y="215"/>
                    <a:pt x="1633" y="202"/>
                    <a:pt x="1636" y="190"/>
                  </a:cubicBezTo>
                  <a:cubicBezTo>
                    <a:pt x="1638" y="182"/>
                    <a:pt x="1640" y="158"/>
                    <a:pt x="1643" y="166"/>
                  </a:cubicBezTo>
                  <a:cubicBezTo>
                    <a:pt x="1650" y="183"/>
                    <a:pt x="1645" y="203"/>
                    <a:pt x="1649" y="221"/>
                  </a:cubicBezTo>
                  <a:cubicBezTo>
                    <a:pt x="1653" y="239"/>
                    <a:pt x="1668" y="261"/>
                    <a:pt x="1673" y="282"/>
                  </a:cubicBezTo>
                  <a:cubicBezTo>
                    <a:pt x="1682" y="243"/>
                    <a:pt x="1700" y="206"/>
                    <a:pt x="1722" y="172"/>
                  </a:cubicBezTo>
                  <a:cubicBezTo>
                    <a:pt x="1736" y="128"/>
                    <a:pt x="1733" y="117"/>
                    <a:pt x="1741" y="172"/>
                  </a:cubicBezTo>
                  <a:cubicBezTo>
                    <a:pt x="1744" y="190"/>
                    <a:pt x="1744" y="209"/>
                    <a:pt x="1747" y="227"/>
                  </a:cubicBezTo>
                  <a:cubicBezTo>
                    <a:pt x="1751" y="252"/>
                    <a:pt x="1763" y="262"/>
                    <a:pt x="1777" y="282"/>
                  </a:cubicBezTo>
                  <a:cubicBezTo>
                    <a:pt x="1783" y="236"/>
                    <a:pt x="1797" y="196"/>
                    <a:pt x="1814" y="153"/>
                  </a:cubicBezTo>
                  <a:cubicBezTo>
                    <a:pt x="1818" y="188"/>
                    <a:pt x="1814" y="224"/>
                    <a:pt x="1826" y="257"/>
                  </a:cubicBezTo>
                  <a:cubicBezTo>
                    <a:pt x="1828" y="263"/>
                    <a:pt x="1830" y="245"/>
                    <a:pt x="1833" y="239"/>
                  </a:cubicBezTo>
                  <a:cubicBezTo>
                    <a:pt x="1843" y="217"/>
                    <a:pt x="1852" y="194"/>
                    <a:pt x="1863" y="172"/>
                  </a:cubicBezTo>
                  <a:cubicBezTo>
                    <a:pt x="1870" y="222"/>
                    <a:pt x="1882" y="270"/>
                    <a:pt x="1894" y="319"/>
                  </a:cubicBezTo>
                  <a:cubicBezTo>
                    <a:pt x="1907" y="264"/>
                    <a:pt x="1908" y="211"/>
                    <a:pt x="1912" y="153"/>
                  </a:cubicBezTo>
                  <a:cubicBezTo>
                    <a:pt x="1916" y="222"/>
                    <a:pt x="1915" y="289"/>
                    <a:pt x="1937" y="355"/>
                  </a:cubicBezTo>
                  <a:cubicBezTo>
                    <a:pt x="1942" y="276"/>
                    <a:pt x="1951" y="201"/>
                    <a:pt x="1967" y="123"/>
                  </a:cubicBezTo>
                  <a:cubicBezTo>
                    <a:pt x="1969" y="100"/>
                    <a:pt x="1966" y="33"/>
                    <a:pt x="1973" y="55"/>
                  </a:cubicBezTo>
                  <a:cubicBezTo>
                    <a:pt x="1986" y="96"/>
                    <a:pt x="1982" y="141"/>
                    <a:pt x="1986" y="184"/>
                  </a:cubicBezTo>
                  <a:cubicBezTo>
                    <a:pt x="1993" y="266"/>
                    <a:pt x="2000" y="348"/>
                    <a:pt x="2016" y="429"/>
                  </a:cubicBezTo>
                  <a:cubicBezTo>
                    <a:pt x="2018" y="419"/>
                    <a:pt x="2021" y="409"/>
                    <a:pt x="2022" y="398"/>
                  </a:cubicBezTo>
                  <a:cubicBezTo>
                    <a:pt x="2026" y="333"/>
                    <a:pt x="2021" y="267"/>
                    <a:pt x="2029" y="202"/>
                  </a:cubicBezTo>
                  <a:cubicBezTo>
                    <a:pt x="2031" y="189"/>
                    <a:pt x="2041" y="239"/>
                    <a:pt x="2041" y="239"/>
                  </a:cubicBezTo>
                  <a:cubicBezTo>
                    <a:pt x="2043" y="229"/>
                    <a:pt x="2045" y="198"/>
                    <a:pt x="2047" y="208"/>
                  </a:cubicBezTo>
                  <a:cubicBezTo>
                    <a:pt x="2052" y="245"/>
                    <a:pt x="2043" y="355"/>
                    <a:pt x="2053" y="319"/>
                  </a:cubicBezTo>
                  <a:cubicBezTo>
                    <a:pt x="2067" y="270"/>
                    <a:pt x="2055" y="217"/>
                    <a:pt x="2059" y="166"/>
                  </a:cubicBezTo>
                  <a:cubicBezTo>
                    <a:pt x="2059" y="159"/>
                    <a:pt x="2063" y="153"/>
                    <a:pt x="2065" y="147"/>
                  </a:cubicBezTo>
                  <a:cubicBezTo>
                    <a:pt x="2067" y="155"/>
                    <a:pt x="2069" y="164"/>
                    <a:pt x="2071" y="172"/>
                  </a:cubicBezTo>
                  <a:cubicBezTo>
                    <a:pt x="2073" y="180"/>
                    <a:pt x="2075" y="204"/>
                    <a:pt x="2078" y="196"/>
                  </a:cubicBezTo>
                  <a:cubicBezTo>
                    <a:pt x="2085" y="179"/>
                    <a:pt x="2080" y="159"/>
                    <a:pt x="2084" y="141"/>
                  </a:cubicBezTo>
                  <a:cubicBezTo>
                    <a:pt x="2086" y="128"/>
                    <a:pt x="2092" y="116"/>
                    <a:pt x="2096" y="104"/>
                  </a:cubicBezTo>
                  <a:cubicBezTo>
                    <a:pt x="2098" y="98"/>
                    <a:pt x="2102" y="86"/>
                    <a:pt x="2102" y="86"/>
                  </a:cubicBezTo>
                  <a:cubicBezTo>
                    <a:pt x="2113" y="145"/>
                    <a:pt x="2124" y="224"/>
                    <a:pt x="2157" y="276"/>
                  </a:cubicBezTo>
                  <a:cubicBezTo>
                    <a:pt x="2163" y="248"/>
                    <a:pt x="2164" y="218"/>
                    <a:pt x="2170" y="190"/>
                  </a:cubicBezTo>
                  <a:cubicBezTo>
                    <a:pt x="2173" y="177"/>
                    <a:pt x="2182" y="153"/>
                    <a:pt x="2182" y="153"/>
                  </a:cubicBezTo>
                  <a:cubicBezTo>
                    <a:pt x="2193" y="72"/>
                    <a:pt x="2190" y="123"/>
                    <a:pt x="2200" y="153"/>
                  </a:cubicBezTo>
                  <a:cubicBezTo>
                    <a:pt x="2202" y="165"/>
                    <a:pt x="2203" y="178"/>
                    <a:pt x="2206" y="190"/>
                  </a:cubicBezTo>
                  <a:cubicBezTo>
                    <a:pt x="2209" y="203"/>
                    <a:pt x="2219" y="227"/>
                    <a:pt x="2219" y="227"/>
                  </a:cubicBezTo>
                  <a:cubicBezTo>
                    <a:pt x="2223" y="209"/>
                    <a:pt x="2226" y="190"/>
                    <a:pt x="2231" y="172"/>
                  </a:cubicBezTo>
                  <a:cubicBezTo>
                    <a:pt x="2234" y="159"/>
                    <a:pt x="2239" y="147"/>
                    <a:pt x="2243" y="135"/>
                  </a:cubicBezTo>
                  <a:cubicBezTo>
                    <a:pt x="2245" y="129"/>
                    <a:pt x="2249" y="116"/>
                    <a:pt x="2249" y="116"/>
                  </a:cubicBezTo>
                  <a:cubicBezTo>
                    <a:pt x="2293" y="164"/>
                    <a:pt x="2282" y="238"/>
                    <a:pt x="2310" y="294"/>
                  </a:cubicBezTo>
                  <a:cubicBezTo>
                    <a:pt x="2318" y="268"/>
                    <a:pt x="2324" y="242"/>
                    <a:pt x="2329" y="215"/>
                  </a:cubicBezTo>
                  <a:cubicBezTo>
                    <a:pt x="2333" y="190"/>
                    <a:pt x="2341" y="141"/>
                    <a:pt x="2341" y="141"/>
                  </a:cubicBezTo>
                  <a:cubicBezTo>
                    <a:pt x="2345" y="164"/>
                    <a:pt x="2347" y="175"/>
                    <a:pt x="2353" y="196"/>
                  </a:cubicBezTo>
                  <a:cubicBezTo>
                    <a:pt x="2357" y="210"/>
                    <a:pt x="2366" y="239"/>
                    <a:pt x="2366" y="239"/>
                  </a:cubicBezTo>
                  <a:cubicBezTo>
                    <a:pt x="2370" y="195"/>
                    <a:pt x="2371" y="162"/>
                    <a:pt x="2390" y="123"/>
                  </a:cubicBezTo>
                  <a:cubicBezTo>
                    <a:pt x="2392" y="113"/>
                    <a:pt x="2389" y="85"/>
                    <a:pt x="2396" y="92"/>
                  </a:cubicBezTo>
                  <a:cubicBezTo>
                    <a:pt x="2406" y="102"/>
                    <a:pt x="2400" y="121"/>
                    <a:pt x="2402" y="135"/>
                  </a:cubicBezTo>
                  <a:cubicBezTo>
                    <a:pt x="2424" y="311"/>
                    <a:pt x="2404" y="242"/>
                    <a:pt x="2433" y="331"/>
                  </a:cubicBezTo>
                  <a:cubicBezTo>
                    <a:pt x="2446" y="247"/>
                    <a:pt x="2470" y="170"/>
                    <a:pt x="2482" y="86"/>
                  </a:cubicBezTo>
                  <a:cubicBezTo>
                    <a:pt x="2499" y="146"/>
                    <a:pt x="2509" y="209"/>
                    <a:pt x="2519" y="270"/>
                  </a:cubicBezTo>
                  <a:cubicBezTo>
                    <a:pt x="2524" y="207"/>
                    <a:pt x="2531" y="139"/>
                    <a:pt x="2556" y="80"/>
                  </a:cubicBezTo>
                  <a:cubicBezTo>
                    <a:pt x="2558" y="68"/>
                    <a:pt x="2559" y="55"/>
                    <a:pt x="2562" y="43"/>
                  </a:cubicBezTo>
                  <a:cubicBezTo>
                    <a:pt x="2563" y="37"/>
                    <a:pt x="2566" y="19"/>
                    <a:pt x="2568" y="25"/>
                  </a:cubicBezTo>
                  <a:cubicBezTo>
                    <a:pt x="2574" y="40"/>
                    <a:pt x="2571" y="58"/>
                    <a:pt x="2574" y="74"/>
                  </a:cubicBezTo>
                  <a:cubicBezTo>
                    <a:pt x="2586" y="142"/>
                    <a:pt x="2593" y="213"/>
                    <a:pt x="2623" y="276"/>
                  </a:cubicBezTo>
                  <a:cubicBezTo>
                    <a:pt x="2625" y="258"/>
                    <a:pt x="2625" y="239"/>
                    <a:pt x="2629" y="221"/>
                  </a:cubicBezTo>
                  <a:cubicBezTo>
                    <a:pt x="2631" y="212"/>
                    <a:pt x="2639" y="205"/>
                    <a:pt x="2641" y="196"/>
                  </a:cubicBezTo>
                  <a:cubicBezTo>
                    <a:pt x="2649" y="155"/>
                    <a:pt x="2648" y="134"/>
                    <a:pt x="2660" y="98"/>
                  </a:cubicBezTo>
                  <a:cubicBezTo>
                    <a:pt x="2662" y="114"/>
                    <a:pt x="2663" y="131"/>
                    <a:pt x="2666" y="147"/>
                  </a:cubicBezTo>
                  <a:cubicBezTo>
                    <a:pt x="2669" y="162"/>
                    <a:pt x="2675" y="175"/>
                    <a:pt x="2678" y="190"/>
                  </a:cubicBezTo>
                  <a:cubicBezTo>
                    <a:pt x="2688" y="244"/>
                    <a:pt x="2683" y="302"/>
                    <a:pt x="2715" y="349"/>
                  </a:cubicBezTo>
                  <a:cubicBezTo>
                    <a:pt x="2729" y="306"/>
                    <a:pt x="2720" y="324"/>
                    <a:pt x="2739" y="294"/>
                  </a:cubicBezTo>
                  <a:cubicBezTo>
                    <a:pt x="2746" y="263"/>
                    <a:pt x="2753" y="235"/>
                    <a:pt x="2770" y="208"/>
                  </a:cubicBezTo>
                  <a:cubicBezTo>
                    <a:pt x="2775" y="247"/>
                    <a:pt x="2779" y="287"/>
                    <a:pt x="2788" y="325"/>
                  </a:cubicBezTo>
                  <a:cubicBezTo>
                    <a:pt x="2811" y="291"/>
                    <a:pt x="2830" y="241"/>
                    <a:pt x="2844" y="202"/>
                  </a:cubicBezTo>
                  <a:cubicBezTo>
                    <a:pt x="2846" y="223"/>
                    <a:pt x="2848" y="243"/>
                    <a:pt x="2850" y="264"/>
                  </a:cubicBezTo>
                  <a:cubicBezTo>
                    <a:pt x="2852" y="280"/>
                    <a:pt x="2842" y="304"/>
                    <a:pt x="2856" y="313"/>
                  </a:cubicBezTo>
                  <a:cubicBezTo>
                    <a:pt x="2867" y="320"/>
                    <a:pt x="2864" y="288"/>
                    <a:pt x="2868" y="276"/>
                  </a:cubicBezTo>
                  <a:cubicBezTo>
                    <a:pt x="2872" y="264"/>
                    <a:pt x="2880" y="239"/>
                    <a:pt x="2880" y="239"/>
                  </a:cubicBezTo>
                </a:path>
              </a:pathLst>
            </a:custGeom>
            <a:noFill/>
            <a:ln w="9525">
              <a:solidFill>
                <a:schemeClr val="tx1"/>
              </a:solidFill>
              <a:round/>
              <a:headEnd/>
              <a:tailEnd/>
            </a:ln>
            <a:effectLst/>
          </p:spPr>
          <p:txBody>
            <a:bodyPr/>
            <a:lstStyle/>
            <a:p>
              <a:endParaRPr lang="en-US"/>
            </a:p>
          </p:txBody>
        </p:sp>
      </p:grpSp>
      <p:grpSp>
        <p:nvGrpSpPr>
          <p:cNvPr id="8" name="Group 35"/>
          <p:cNvGrpSpPr>
            <a:grpSpLocks/>
          </p:cNvGrpSpPr>
          <p:nvPr/>
        </p:nvGrpSpPr>
        <p:grpSpPr bwMode="auto">
          <a:xfrm>
            <a:off x="1071563" y="4560888"/>
            <a:ext cx="6610350" cy="1489075"/>
            <a:chOff x="676" y="2876"/>
            <a:chExt cx="4164" cy="938"/>
          </a:xfrm>
        </p:grpSpPr>
        <p:grpSp>
          <p:nvGrpSpPr>
            <p:cNvPr id="9" name="Group 36"/>
            <p:cNvGrpSpPr>
              <a:grpSpLocks/>
            </p:cNvGrpSpPr>
            <p:nvPr/>
          </p:nvGrpSpPr>
          <p:grpSpPr bwMode="auto">
            <a:xfrm>
              <a:off x="676" y="2876"/>
              <a:ext cx="480" cy="598"/>
              <a:chOff x="2472" y="2750"/>
              <a:chExt cx="480" cy="598"/>
            </a:xfrm>
          </p:grpSpPr>
          <p:grpSp>
            <p:nvGrpSpPr>
              <p:cNvPr id="10" name="Group 37"/>
              <p:cNvGrpSpPr>
                <a:grpSpLocks/>
              </p:cNvGrpSpPr>
              <p:nvPr/>
            </p:nvGrpSpPr>
            <p:grpSpPr bwMode="auto">
              <a:xfrm rot="2700000">
                <a:off x="2664" y="2894"/>
                <a:ext cx="96" cy="288"/>
                <a:chOff x="624" y="816"/>
                <a:chExt cx="96" cy="288"/>
              </a:xfrm>
            </p:grpSpPr>
            <p:sp>
              <p:nvSpPr>
                <p:cNvPr id="69670" name="Line 38"/>
                <p:cNvSpPr>
                  <a:spLocks noChangeShapeType="1"/>
                </p:cNvSpPr>
                <p:nvPr/>
              </p:nvSpPr>
              <p:spPr bwMode="auto">
                <a:xfrm>
                  <a:off x="672" y="816"/>
                  <a:ext cx="0" cy="288"/>
                </a:xfrm>
                <a:prstGeom prst="line">
                  <a:avLst/>
                </a:prstGeom>
                <a:noFill/>
                <a:ln w="19050">
                  <a:solidFill>
                    <a:schemeClr val="tx1"/>
                  </a:solidFill>
                  <a:round/>
                  <a:headEnd/>
                  <a:tailEnd/>
                </a:ln>
                <a:effectLst/>
              </p:spPr>
              <p:txBody>
                <a:bodyPr/>
                <a:lstStyle/>
                <a:p>
                  <a:endParaRPr lang="en-US"/>
                </a:p>
              </p:txBody>
            </p:sp>
            <p:sp>
              <p:nvSpPr>
                <p:cNvPr id="69671" name="AutoShape 39"/>
                <p:cNvSpPr>
                  <a:spLocks noChangeArrowheads="1"/>
                </p:cNvSpPr>
                <p:nvPr/>
              </p:nvSpPr>
              <p:spPr bwMode="auto">
                <a:xfrm>
                  <a:off x="624" y="912"/>
                  <a:ext cx="96" cy="96"/>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grpSp>
          <p:grpSp>
            <p:nvGrpSpPr>
              <p:cNvPr id="11" name="Group 40"/>
              <p:cNvGrpSpPr>
                <a:grpSpLocks/>
              </p:cNvGrpSpPr>
              <p:nvPr/>
            </p:nvGrpSpPr>
            <p:grpSpPr bwMode="auto">
              <a:xfrm rot="2700000">
                <a:off x="2760" y="2990"/>
                <a:ext cx="96" cy="288"/>
                <a:chOff x="624" y="816"/>
                <a:chExt cx="96" cy="288"/>
              </a:xfrm>
            </p:grpSpPr>
            <p:sp>
              <p:nvSpPr>
                <p:cNvPr id="69673" name="Line 41"/>
                <p:cNvSpPr>
                  <a:spLocks noChangeShapeType="1"/>
                </p:cNvSpPr>
                <p:nvPr/>
              </p:nvSpPr>
              <p:spPr bwMode="auto">
                <a:xfrm>
                  <a:off x="672" y="816"/>
                  <a:ext cx="0" cy="288"/>
                </a:xfrm>
                <a:prstGeom prst="line">
                  <a:avLst/>
                </a:prstGeom>
                <a:noFill/>
                <a:ln w="19050">
                  <a:solidFill>
                    <a:schemeClr val="tx1"/>
                  </a:solidFill>
                  <a:round/>
                  <a:headEnd/>
                  <a:tailEnd/>
                </a:ln>
                <a:effectLst/>
              </p:spPr>
              <p:txBody>
                <a:bodyPr/>
                <a:lstStyle/>
                <a:p>
                  <a:endParaRPr lang="en-US"/>
                </a:p>
              </p:txBody>
            </p:sp>
            <p:sp>
              <p:nvSpPr>
                <p:cNvPr id="69674" name="AutoShape 42"/>
                <p:cNvSpPr>
                  <a:spLocks noChangeArrowheads="1"/>
                </p:cNvSpPr>
                <p:nvPr/>
              </p:nvSpPr>
              <p:spPr bwMode="auto">
                <a:xfrm>
                  <a:off x="624" y="912"/>
                  <a:ext cx="96" cy="96"/>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grpSp>
          <p:grpSp>
            <p:nvGrpSpPr>
              <p:cNvPr id="12" name="Group 43"/>
              <p:cNvGrpSpPr>
                <a:grpSpLocks/>
              </p:cNvGrpSpPr>
              <p:nvPr/>
            </p:nvGrpSpPr>
            <p:grpSpPr bwMode="auto">
              <a:xfrm rot="2700000">
                <a:off x="2568" y="2798"/>
                <a:ext cx="96" cy="288"/>
                <a:chOff x="624" y="816"/>
                <a:chExt cx="96" cy="288"/>
              </a:xfrm>
            </p:grpSpPr>
            <p:sp>
              <p:nvSpPr>
                <p:cNvPr id="69676" name="Line 44"/>
                <p:cNvSpPr>
                  <a:spLocks noChangeShapeType="1"/>
                </p:cNvSpPr>
                <p:nvPr/>
              </p:nvSpPr>
              <p:spPr bwMode="auto">
                <a:xfrm>
                  <a:off x="672" y="816"/>
                  <a:ext cx="0" cy="288"/>
                </a:xfrm>
                <a:prstGeom prst="line">
                  <a:avLst/>
                </a:prstGeom>
                <a:noFill/>
                <a:ln w="19050">
                  <a:solidFill>
                    <a:schemeClr val="tx1"/>
                  </a:solidFill>
                  <a:round/>
                  <a:headEnd/>
                  <a:tailEnd/>
                </a:ln>
                <a:effectLst/>
              </p:spPr>
              <p:txBody>
                <a:bodyPr/>
                <a:lstStyle/>
                <a:p>
                  <a:endParaRPr lang="en-US"/>
                </a:p>
              </p:txBody>
            </p:sp>
            <p:sp>
              <p:nvSpPr>
                <p:cNvPr id="69677" name="AutoShape 45"/>
                <p:cNvSpPr>
                  <a:spLocks noChangeArrowheads="1"/>
                </p:cNvSpPr>
                <p:nvPr/>
              </p:nvSpPr>
              <p:spPr bwMode="auto">
                <a:xfrm>
                  <a:off x="624" y="912"/>
                  <a:ext cx="96" cy="96"/>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grpSp>
          <p:sp>
            <p:nvSpPr>
              <p:cNvPr id="69678" name="Text Box 46"/>
              <p:cNvSpPr txBox="1">
                <a:spLocks noChangeArrowheads="1"/>
              </p:cNvSpPr>
              <p:nvPr/>
            </p:nvSpPr>
            <p:spPr bwMode="auto">
              <a:xfrm>
                <a:off x="2568" y="2750"/>
                <a:ext cx="163" cy="154"/>
              </a:xfrm>
              <a:prstGeom prst="rect">
                <a:avLst/>
              </a:prstGeom>
              <a:noFill/>
              <a:ln w="9525">
                <a:noFill/>
                <a:miter lim="800000"/>
                <a:headEnd/>
                <a:tailEnd/>
              </a:ln>
              <a:effectLst/>
            </p:spPr>
            <p:txBody>
              <a:bodyPr wrap="none">
                <a:spAutoFit/>
              </a:bodyPr>
              <a:lstStyle/>
              <a:p>
                <a:r>
                  <a:rPr lang="en-US" sz="1000" b="0"/>
                  <a:t>+</a:t>
                </a:r>
              </a:p>
            </p:txBody>
          </p:sp>
          <p:sp>
            <p:nvSpPr>
              <p:cNvPr id="69679" name="Text Box 47"/>
              <p:cNvSpPr txBox="1">
                <a:spLocks noChangeArrowheads="1"/>
              </p:cNvSpPr>
              <p:nvPr/>
            </p:nvSpPr>
            <p:spPr bwMode="auto">
              <a:xfrm>
                <a:off x="2664" y="2846"/>
                <a:ext cx="163" cy="154"/>
              </a:xfrm>
              <a:prstGeom prst="rect">
                <a:avLst/>
              </a:prstGeom>
              <a:noFill/>
              <a:ln w="9525">
                <a:noFill/>
                <a:miter lim="800000"/>
                <a:headEnd/>
                <a:tailEnd/>
              </a:ln>
              <a:effectLst/>
            </p:spPr>
            <p:txBody>
              <a:bodyPr wrap="none">
                <a:spAutoFit/>
              </a:bodyPr>
              <a:lstStyle/>
              <a:p>
                <a:r>
                  <a:rPr lang="en-US" sz="1000" b="0"/>
                  <a:t>+</a:t>
                </a:r>
              </a:p>
            </p:txBody>
          </p:sp>
          <p:sp>
            <p:nvSpPr>
              <p:cNvPr id="69680" name="Text Box 48"/>
              <p:cNvSpPr txBox="1">
                <a:spLocks noChangeArrowheads="1"/>
              </p:cNvSpPr>
              <p:nvPr/>
            </p:nvSpPr>
            <p:spPr bwMode="auto">
              <a:xfrm>
                <a:off x="2760" y="2942"/>
                <a:ext cx="163" cy="154"/>
              </a:xfrm>
              <a:prstGeom prst="rect">
                <a:avLst/>
              </a:prstGeom>
              <a:noFill/>
              <a:ln w="9525">
                <a:noFill/>
                <a:miter lim="800000"/>
                <a:headEnd/>
                <a:tailEnd/>
              </a:ln>
              <a:effectLst/>
            </p:spPr>
            <p:txBody>
              <a:bodyPr wrap="none">
                <a:spAutoFit/>
              </a:bodyPr>
              <a:lstStyle/>
              <a:p>
                <a:r>
                  <a:rPr lang="en-US" sz="1000" b="0"/>
                  <a:t>+</a:t>
                </a:r>
              </a:p>
            </p:txBody>
          </p:sp>
          <p:sp>
            <p:nvSpPr>
              <p:cNvPr id="69681" name="Text Box 49"/>
              <p:cNvSpPr txBox="1">
                <a:spLocks noChangeArrowheads="1"/>
              </p:cNvSpPr>
              <p:nvPr/>
            </p:nvSpPr>
            <p:spPr bwMode="auto">
              <a:xfrm>
                <a:off x="2682" y="3194"/>
                <a:ext cx="143" cy="154"/>
              </a:xfrm>
              <a:prstGeom prst="rect">
                <a:avLst/>
              </a:prstGeom>
              <a:noFill/>
              <a:ln w="9525">
                <a:noFill/>
                <a:miter lim="800000"/>
                <a:headEnd/>
                <a:tailEnd/>
              </a:ln>
              <a:effectLst/>
            </p:spPr>
            <p:txBody>
              <a:bodyPr wrap="none">
                <a:spAutoFit/>
              </a:bodyPr>
              <a:lstStyle/>
              <a:p>
                <a:r>
                  <a:rPr lang="en-US" sz="1000" b="0"/>
                  <a:t>-</a:t>
                </a:r>
              </a:p>
            </p:txBody>
          </p:sp>
          <p:sp>
            <p:nvSpPr>
              <p:cNvPr id="69682" name="Text Box 50"/>
              <p:cNvSpPr txBox="1">
                <a:spLocks noChangeArrowheads="1"/>
              </p:cNvSpPr>
              <p:nvPr/>
            </p:nvSpPr>
            <p:spPr bwMode="auto">
              <a:xfrm>
                <a:off x="2568" y="3104"/>
                <a:ext cx="143" cy="154"/>
              </a:xfrm>
              <a:prstGeom prst="rect">
                <a:avLst/>
              </a:prstGeom>
              <a:noFill/>
              <a:ln w="9525">
                <a:noFill/>
                <a:miter lim="800000"/>
                <a:headEnd/>
                <a:tailEnd/>
              </a:ln>
              <a:effectLst/>
            </p:spPr>
            <p:txBody>
              <a:bodyPr wrap="none">
                <a:spAutoFit/>
              </a:bodyPr>
              <a:lstStyle/>
              <a:p>
                <a:r>
                  <a:rPr lang="en-US" sz="1000" b="0"/>
                  <a:t>-</a:t>
                </a:r>
              </a:p>
            </p:txBody>
          </p:sp>
          <p:sp>
            <p:nvSpPr>
              <p:cNvPr id="69683" name="Text Box 51"/>
              <p:cNvSpPr txBox="1">
                <a:spLocks noChangeArrowheads="1"/>
              </p:cNvSpPr>
              <p:nvPr/>
            </p:nvSpPr>
            <p:spPr bwMode="auto">
              <a:xfrm>
                <a:off x="2472" y="3008"/>
                <a:ext cx="143" cy="154"/>
              </a:xfrm>
              <a:prstGeom prst="rect">
                <a:avLst/>
              </a:prstGeom>
              <a:noFill/>
              <a:ln w="9525">
                <a:noFill/>
                <a:miter lim="800000"/>
                <a:headEnd/>
                <a:tailEnd/>
              </a:ln>
              <a:effectLst/>
            </p:spPr>
            <p:txBody>
              <a:bodyPr wrap="none">
                <a:spAutoFit/>
              </a:bodyPr>
              <a:lstStyle/>
              <a:p>
                <a:r>
                  <a:rPr lang="en-US" sz="1000" b="0"/>
                  <a:t>-</a:t>
                </a:r>
              </a:p>
            </p:txBody>
          </p:sp>
        </p:grpSp>
        <p:sp>
          <p:nvSpPr>
            <p:cNvPr id="69684" name="Freeform 52"/>
            <p:cNvSpPr>
              <a:spLocks/>
            </p:cNvSpPr>
            <p:nvPr/>
          </p:nvSpPr>
          <p:spPr bwMode="auto">
            <a:xfrm>
              <a:off x="1973" y="2931"/>
              <a:ext cx="2867" cy="883"/>
            </a:xfrm>
            <a:custGeom>
              <a:avLst/>
              <a:gdLst/>
              <a:ahLst/>
              <a:cxnLst>
                <a:cxn ang="0">
                  <a:pos x="61" y="527"/>
                </a:cxn>
                <a:cxn ang="0">
                  <a:pos x="110" y="742"/>
                </a:cxn>
                <a:cxn ang="0">
                  <a:pos x="171" y="675"/>
                </a:cxn>
                <a:cxn ang="0">
                  <a:pos x="226" y="766"/>
                </a:cxn>
                <a:cxn ang="0">
                  <a:pos x="257" y="656"/>
                </a:cxn>
                <a:cxn ang="0">
                  <a:pos x="349" y="448"/>
                </a:cxn>
                <a:cxn ang="0">
                  <a:pos x="380" y="466"/>
                </a:cxn>
                <a:cxn ang="0">
                  <a:pos x="441" y="760"/>
                </a:cxn>
                <a:cxn ang="0">
                  <a:pos x="453" y="687"/>
                </a:cxn>
                <a:cxn ang="0">
                  <a:pos x="484" y="730"/>
                </a:cxn>
                <a:cxn ang="0">
                  <a:pos x="527" y="711"/>
                </a:cxn>
                <a:cxn ang="0">
                  <a:pos x="600" y="576"/>
                </a:cxn>
                <a:cxn ang="0">
                  <a:pos x="668" y="675"/>
                </a:cxn>
                <a:cxn ang="0">
                  <a:pos x="704" y="576"/>
                </a:cxn>
                <a:cxn ang="0">
                  <a:pos x="747" y="521"/>
                </a:cxn>
                <a:cxn ang="0">
                  <a:pos x="784" y="399"/>
                </a:cxn>
                <a:cxn ang="0">
                  <a:pos x="839" y="258"/>
                </a:cxn>
                <a:cxn ang="0">
                  <a:pos x="888" y="276"/>
                </a:cxn>
                <a:cxn ang="0">
                  <a:pos x="937" y="215"/>
                </a:cxn>
                <a:cxn ang="0">
                  <a:pos x="1005" y="276"/>
                </a:cxn>
                <a:cxn ang="0">
                  <a:pos x="1048" y="233"/>
                </a:cxn>
                <a:cxn ang="0">
                  <a:pos x="1060" y="172"/>
                </a:cxn>
                <a:cxn ang="0">
                  <a:pos x="1072" y="215"/>
                </a:cxn>
                <a:cxn ang="0">
                  <a:pos x="1127" y="7"/>
                </a:cxn>
                <a:cxn ang="0">
                  <a:pos x="1182" y="270"/>
                </a:cxn>
                <a:cxn ang="0">
                  <a:pos x="1287" y="301"/>
                </a:cxn>
                <a:cxn ang="0">
                  <a:pos x="1311" y="288"/>
                </a:cxn>
                <a:cxn ang="0">
                  <a:pos x="1323" y="319"/>
                </a:cxn>
                <a:cxn ang="0">
                  <a:pos x="1434" y="503"/>
                </a:cxn>
                <a:cxn ang="0">
                  <a:pos x="1470" y="387"/>
                </a:cxn>
                <a:cxn ang="0">
                  <a:pos x="1489" y="429"/>
                </a:cxn>
                <a:cxn ang="0">
                  <a:pos x="1544" y="491"/>
                </a:cxn>
                <a:cxn ang="0">
                  <a:pos x="1642" y="540"/>
                </a:cxn>
                <a:cxn ang="0">
                  <a:pos x="1685" y="607"/>
                </a:cxn>
                <a:cxn ang="0">
                  <a:pos x="1709" y="625"/>
                </a:cxn>
                <a:cxn ang="0">
                  <a:pos x="1758" y="681"/>
                </a:cxn>
                <a:cxn ang="0">
                  <a:pos x="1777" y="638"/>
                </a:cxn>
                <a:cxn ang="0">
                  <a:pos x="1807" y="570"/>
                </a:cxn>
                <a:cxn ang="0">
                  <a:pos x="1930" y="613"/>
                </a:cxn>
                <a:cxn ang="0">
                  <a:pos x="1942" y="619"/>
                </a:cxn>
                <a:cxn ang="0">
                  <a:pos x="1967" y="681"/>
                </a:cxn>
                <a:cxn ang="0">
                  <a:pos x="2065" y="552"/>
                </a:cxn>
                <a:cxn ang="0">
                  <a:pos x="2102" y="675"/>
                </a:cxn>
                <a:cxn ang="0">
                  <a:pos x="2126" y="625"/>
                </a:cxn>
                <a:cxn ang="0">
                  <a:pos x="2218" y="699"/>
                </a:cxn>
                <a:cxn ang="0">
                  <a:pos x="2316" y="625"/>
                </a:cxn>
                <a:cxn ang="0">
                  <a:pos x="2396" y="656"/>
                </a:cxn>
                <a:cxn ang="0">
                  <a:pos x="2463" y="711"/>
                </a:cxn>
                <a:cxn ang="0">
                  <a:pos x="2543" y="791"/>
                </a:cxn>
                <a:cxn ang="0">
                  <a:pos x="2555" y="840"/>
                </a:cxn>
                <a:cxn ang="0">
                  <a:pos x="2586" y="773"/>
                </a:cxn>
                <a:cxn ang="0">
                  <a:pos x="2598" y="675"/>
                </a:cxn>
                <a:cxn ang="0">
                  <a:pos x="2690" y="368"/>
                </a:cxn>
                <a:cxn ang="0">
                  <a:pos x="2769" y="546"/>
                </a:cxn>
                <a:cxn ang="0">
                  <a:pos x="2800" y="730"/>
                </a:cxn>
                <a:cxn ang="0">
                  <a:pos x="2825" y="736"/>
                </a:cxn>
                <a:cxn ang="0">
                  <a:pos x="2837" y="742"/>
                </a:cxn>
              </a:cxnLst>
              <a:rect l="0" t="0" r="r" b="b"/>
              <a:pathLst>
                <a:path w="2867" h="883">
                  <a:moveTo>
                    <a:pt x="0" y="754"/>
                  </a:moveTo>
                  <a:cubicBezTo>
                    <a:pt x="7" y="676"/>
                    <a:pt x="19" y="594"/>
                    <a:pt x="61" y="527"/>
                  </a:cubicBezTo>
                  <a:cubicBezTo>
                    <a:pt x="70" y="583"/>
                    <a:pt x="75" y="638"/>
                    <a:pt x="92" y="693"/>
                  </a:cubicBezTo>
                  <a:cubicBezTo>
                    <a:pt x="97" y="728"/>
                    <a:pt x="96" y="874"/>
                    <a:pt x="110" y="742"/>
                  </a:cubicBezTo>
                  <a:cubicBezTo>
                    <a:pt x="124" y="786"/>
                    <a:pt x="111" y="786"/>
                    <a:pt x="141" y="766"/>
                  </a:cubicBezTo>
                  <a:cubicBezTo>
                    <a:pt x="160" y="737"/>
                    <a:pt x="157" y="707"/>
                    <a:pt x="171" y="675"/>
                  </a:cubicBezTo>
                  <a:cubicBezTo>
                    <a:pt x="185" y="643"/>
                    <a:pt x="199" y="618"/>
                    <a:pt x="208" y="583"/>
                  </a:cubicBezTo>
                  <a:cubicBezTo>
                    <a:pt x="213" y="644"/>
                    <a:pt x="214" y="706"/>
                    <a:pt x="226" y="766"/>
                  </a:cubicBezTo>
                  <a:cubicBezTo>
                    <a:pt x="239" y="613"/>
                    <a:pt x="220" y="554"/>
                    <a:pt x="251" y="638"/>
                  </a:cubicBezTo>
                  <a:cubicBezTo>
                    <a:pt x="253" y="644"/>
                    <a:pt x="254" y="650"/>
                    <a:pt x="257" y="656"/>
                  </a:cubicBezTo>
                  <a:cubicBezTo>
                    <a:pt x="262" y="666"/>
                    <a:pt x="276" y="684"/>
                    <a:pt x="282" y="693"/>
                  </a:cubicBezTo>
                  <a:cubicBezTo>
                    <a:pt x="296" y="610"/>
                    <a:pt x="311" y="523"/>
                    <a:pt x="349" y="448"/>
                  </a:cubicBezTo>
                  <a:cubicBezTo>
                    <a:pt x="351" y="428"/>
                    <a:pt x="337" y="377"/>
                    <a:pt x="355" y="387"/>
                  </a:cubicBezTo>
                  <a:cubicBezTo>
                    <a:pt x="379" y="401"/>
                    <a:pt x="374" y="439"/>
                    <a:pt x="380" y="466"/>
                  </a:cubicBezTo>
                  <a:cubicBezTo>
                    <a:pt x="396" y="538"/>
                    <a:pt x="396" y="615"/>
                    <a:pt x="416" y="687"/>
                  </a:cubicBezTo>
                  <a:cubicBezTo>
                    <a:pt x="423" y="712"/>
                    <a:pt x="435" y="734"/>
                    <a:pt x="441" y="760"/>
                  </a:cubicBezTo>
                  <a:cubicBezTo>
                    <a:pt x="443" y="727"/>
                    <a:pt x="442" y="694"/>
                    <a:pt x="447" y="662"/>
                  </a:cubicBezTo>
                  <a:cubicBezTo>
                    <a:pt x="448" y="654"/>
                    <a:pt x="451" y="679"/>
                    <a:pt x="453" y="687"/>
                  </a:cubicBezTo>
                  <a:cubicBezTo>
                    <a:pt x="457" y="699"/>
                    <a:pt x="465" y="724"/>
                    <a:pt x="465" y="724"/>
                  </a:cubicBezTo>
                  <a:cubicBezTo>
                    <a:pt x="493" y="683"/>
                    <a:pt x="465" y="715"/>
                    <a:pt x="484" y="730"/>
                  </a:cubicBezTo>
                  <a:cubicBezTo>
                    <a:pt x="489" y="734"/>
                    <a:pt x="496" y="726"/>
                    <a:pt x="502" y="724"/>
                  </a:cubicBezTo>
                  <a:cubicBezTo>
                    <a:pt x="520" y="704"/>
                    <a:pt x="515" y="675"/>
                    <a:pt x="527" y="711"/>
                  </a:cubicBezTo>
                  <a:cubicBezTo>
                    <a:pt x="538" y="669"/>
                    <a:pt x="570" y="631"/>
                    <a:pt x="594" y="595"/>
                  </a:cubicBezTo>
                  <a:cubicBezTo>
                    <a:pt x="596" y="589"/>
                    <a:pt x="597" y="582"/>
                    <a:pt x="600" y="576"/>
                  </a:cubicBezTo>
                  <a:cubicBezTo>
                    <a:pt x="627" y="521"/>
                    <a:pt x="612" y="605"/>
                    <a:pt x="637" y="638"/>
                  </a:cubicBezTo>
                  <a:cubicBezTo>
                    <a:pt x="659" y="667"/>
                    <a:pt x="648" y="655"/>
                    <a:pt x="668" y="675"/>
                  </a:cubicBezTo>
                  <a:cubicBezTo>
                    <a:pt x="679" y="628"/>
                    <a:pt x="666" y="671"/>
                    <a:pt x="692" y="619"/>
                  </a:cubicBezTo>
                  <a:cubicBezTo>
                    <a:pt x="701" y="600"/>
                    <a:pt x="696" y="598"/>
                    <a:pt x="704" y="576"/>
                  </a:cubicBezTo>
                  <a:cubicBezTo>
                    <a:pt x="715" y="547"/>
                    <a:pt x="730" y="520"/>
                    <a:pt x="741" y="491"/>
                  </a:cubicBezTo>
                  <a:cubicBezTo>
                    <a:pt x="743" y="501"/>
                    <a:pt x="737" y="518"/>
                    <a:pt x="747" y="521"/>
                  </a:cubicBezTo>
                  <a:cubicBezTo>
                    <a:pt x="756" y="524"/>
                    <a:pt x="757" y="506"/>
                    <a:pt x="760" y="497"/>
                  </a:cubicBezTo>
                  <a:cubicBezTo>
                    <a:pt x="770" y="464"/>
                    <a:pt x="771" y="432"/>
                    <a:pt x="784" y="399"/>
                  </a:cubicBezTo>
                  <a:cubicBezTo>
                    <a:pt x="795" y="344"/>
                    <a:pt x="788" y="376"/>
                    <a:pt x="809" y="405"/>
                  </a:cubicBezTo>
                  <a:cubicBezTo>
                    <a:pt x="817" y="355"/>
                    <a:pt x="829" y="307"/>
                    <a:pt x="839" y="258"/>
                  </a:cubicBezTo>
                  <a:cubicBezTo>
                    <a:pt x="846" y="286"/>
                    <a:pt x="858" y="303"/>
                    <a:pt x="864" y="331"/>
                  </a:cubicBezTo>
                  <a:cubicBezTo>
                    <a:pt x="883" y="302"/>
                    <a:pt x="874" y="320"/>
                    <a:pt x="888" y="276"/>
                  </a:cubicBezTo>
                  <a:cubicBezTo>
                    <a:pt x="892" y="264"/>
                    <a:pt x="900" y="239"/>
                    <a:pt x="900" y="239"/>
                  </a:cubicBezTo>
                  <a:cubicBezTo>
                    <a:pt x="916" y="284"/>
                    <a:pt x="927" y="234"/>
                    <a:pt x="937" y="215"/>
                  </a:cubicBezTo>
                  <a:cubicBezTo>
                    <a:pt x="944" y="181"/>
                    <a:pt x="951" y="166"/>
                    <a:pt x="974" y="141"/>
                  </a:cubicBezTo>
                  <a:cubicBezTo>
                    <a:pt x="983" y="187"/>
                    <a:pt x="986" y="233"/>
                    <a:pt x="1005" y="276"/>
                  </a:cubicBezTo>
                  <a:cubicBezTo>
                    <a:pt x="1009" y="301"/>
                    <a:pt x="1003" y="352"/>
                    <a:pt x="1029" y="313"/>
                  </a:cubicBezTo>
                  <a:cubicBezTo>
                    <a:pt x="1034" y="285"/>
                    <a:pt x="1038" y="260"/>
                    <a:pt x="1048" y="233"/>
                  </a:cubicBezTo>
                  <a:cubicBezTo>
                    <a:pt x="1050" y="219"/>
                    <a:pt x="1051" y="204"/>
                    <a:pt x="1054" y="190"/>
                  </a:cubicBezTo>
                  <a:cubicBezTo>
                    <a:pt x="1055" y="184"/>
                    <a:pt x="1054" y="172"/>
                    <a:pt x="1060" y="172"/>
                  </a:cubicBezTo>
                  <a:cubicBezTo>
                    <a:pt x="1066" y="172"/>
                    <a:pt x="1064" y="184"/>
                    <a:pt x="1066" y="190"/>
                  </a:cubicBezTo>
                  <a:cubicBezTo>
                    <a:pt x="1068" y="198"/>
                    <a:pt x="1070" y="207"/>
                    <a:pt x="1072" y="215"/>
                  </a:cubicBezTo>
                  <a:cubicBezTo>
                    <a:pt x="1086" y="283"/>
                    <a:pt x="1068" y="262"/>
                    <a:pt x="1097" y="288"/>
                  </a:cubicBezTo>
                  <a:cubicBezTo>
                    <a:pt x="1105" y="198"/>
                    <a:pt x="1099" y="92"/>
                    <a:pt x="1127" y="7"/>
                  </a:cubicBezTo>
                  <a:cubicBezTo>
                    <a:pt x="1132" y="73"/>
                    <a:pt x="1143" y="128"/>
                    <a:pt x="1164" y="190"/>
                  </a:cubicBezTo>
                  <a:cubicBezTo>
                    <a:pt x="1169" y="218"/>
                    <a:pt x="1173" y="243"/>
                    <a:pt x="1182" y="270"/>
                  </a:cubicBezTo>
                  <a:cubicBezTo>
                    <a:pt x="1192" y="180"/>
                    <a:pt x="1198" y="86"/>
                    <a:pt x="1225" y="0"/>
                  </a:cubicBezTo>
                  <a:cubicBezTo>
                    <a:pt x="1237" y="100"/>
                    <a:pt x="1260" y="204"/>
                    <a:pt x="1287" y="301"/>
                  </a:cubicBezTo>
                  <a:cubicBezTo>
                    <a:pt x="1292" y="273"/>
                    <a:pt x="1298" y="248"/>
                    <a:pt x="1305" y="221"/>
                  </a:cubicBezTo>
                  <a:cubicBezTo>
                    <a:pt x="1307" y="243"/>
                    <a:pt x="1306" y="266"/>
                    <a:pt x="1311" y="288"/>
                  </a:cubicBezTo>
                  <a:cubicBezTo>
                    <a:pt x="1313" y="294"/>
                    <a:pt x="1315" y="264"/>
                    <a:pt x="1317" y="270"/>
                  </a:cubicBezTo>
                  <a:cubicBezTo>
                    <a:pt x="1323" y="285"/>
                    <a:pt x="1321" y="303"/>
                    <a:pt x="1323" y="319"/>
                  </a:cubicBezTo>
                  <a:cubicBezTo>
                    <a:pt x="1342" y="302"/>
                    <a:pt x="1351" y="279"/>
                    <a:pt x="1366" y="258"/>
                  </a:cubicBezTo>
                  <a:cubicBezTo>
                    <a:pt x="1376" y="328"/>
                    <a:pt x="1393" y="446"/>
                    <a:pt x="1434" y="503"/>
                  </a:cubicBezTo>
                  <a:cubicBezTo>
                    <a:pt x="1439" y="477"/>
                    <a:pt x="1437" y="448"/>
                    <a:pt x="1446" y="423"/>
                  </a:cubicBezTo>
                  <a:cubicBezTo>
                    <a:pt x="1451" y="409"/>
                    <a:pt x="1470" y="387"/>
                    <a:pt x="1470" y="387"/>
                  </a:cubicBezTo>
                  <a:cubicBezTo>
                    <a:pt x="1472" y="395"/>
                    <a:pt x="1473" y="403"/>
                    <a:pt x="1476" y="411"/>
                  </a:cubicBezTo>
                  <a:cubicBezTo>
                    <a:pt x="1479" y="418"/>
                    <a:pt x="1487" y="422"/>
                    <a:pt x="1489" y="429"/>
                  </a:cubicBezTo>
                  <a:cubicBezTo>
                    <a:pt x="1503" y="470"/>
                    <a:pt x="1504" y="521"/>
                    <a:pt x="1513" y="564"/>
                  </a:cubicBezTo>
                  <a:cubicBezTo>
                    <a:pt x="1526" y="540"/>
                    <a:pt x="1532" y="516"/>
                    <a:pt x="1544" y="491"/>
                  </a:cubicBezTo>
                  <a:cubicBezTo>
                    <a:pt x="1561" y="575"/>
                    <a:pt x="1560" y="666"/>
                    <a:pt x="1587" y="748"/>
                  </a:cubicBezTo>
                  <a:cubicBezTo>
                    <a:pt x="1619" y="683"/>
                    <a:pt x="1619" y="608"/>
                    <a:pt x="1642" y="540"/>
                  </a:cubicBezTo>
                  <a:cubicBezTo>
                    <a:pt x="1655" y="573"/>
                    <a:pt x="1661" y="605"/>
                    <a:pt x="1673" y="638"/>
                  </a:cubicBezTo>
                  <a:cubicBezTo>
                    <a:pt x="1677" y="628"/>
                    <a:pt x="1680" y="617"/>
                    <a:pt x="1685" y="607"/>
                  </a:cubicBezTo>
                  <a:cubicBezTo>
                    <a:pt x="1688" y="601"/>
                    <a:pt x="1691" y="585"/>
                    <a:pt x="1697" y="589"/>
                  </a:cubicBezTo>
                  <a:cubicBezTo>
                    <a:pt x="1707" y="597"/>
                    <a:pt x="1705" y="613"/>
                    <a:pt x="1709" y="625"/>
                  </a:cubicBezTo>
                  <a:cubicBezTo>
                    <a:pt x="1720" y="655"/>
                    <a:pt x="1721" y="695"/>
                    <a:pt x="1752" y="705"/>
                  </a:cubicBezTo>
                  <a:cubicBezTo>
                    <a:pt x="1754" y="697"/>
                    <a:pt x="1754" y="688"/>
                    <a:pt x="1758" y="681"/>
                  </a:cubicBezTo>
                  <a:cubicBezTo>
                    <a:pt x="1761" y="676"/>
                    <a:pt x="1769" y="674"/>
                    <a:pt x="1771" y="668"/>
                  </a:cubicBezTo>
                  <a:cubicBezTo>
                    <a:pt x="1775" y="659"/>
                    <a:pt x="1773" y="648"/>
                    <a:pt x="1777" y="638"/>
                  </a:cubicBezTo>
                  <a:cubicBezTo>
                    <a:pt x="1783" y="621"/>
                    <a:pt x="1796" y="606"/>
                    <a:pt x="1801" y="589"/>
                  </a:cubicBezTo>
                  <a:cubicBezTo>
                    <a:pt x="1803" y="583"/>
                    <a:pt x="1805" y="576"/>
                    <a:pt x="1807" y="570"/>
                  </a:cubicBezTo>
                  <a:cubicBezTo>
                    <a:pt x="1827" y="635"/>
                    <a:pt x="1839" y="698"/>
                    <a:pt x="1863" y="760"/>
                  </a:cubicBezTo>
                  <a:cubicBezTo>
                    <a:pt x="1880" y="708"/>
                    <a:pt x="1901" y="660"/>
                    <a:pt x="1930" y="613"/>
                  </a:cubicBezTo>
                  <a:cubicBezTo>
                    <a:pt x="1932" y="605"/>
                    <a:pt x="1929" y="585"/>
                    <a:pt x="1936" y="589"/>
                  </a:cubicBezTo>
                  <a:cubicBezTo>
                    <a:pt x="1945" y="594"/>
                    <a:pt x="1940" y="609"/>
                    <a:pt x="1942" y="619"/>
                  </a:cubicBezTo>
                  <a:cubicBezTo>
                    <a:pt x="1949" y="650"/>
                    <a:pt x="1944" y="638"/>
                    <a:pt x="1961" y="662"/>
                  </a:cubicBezTo>
                  <a:cubicBezTo>
                    <a:pt x="1963" y="668"/>
                    <a:pt x="1960" y="681"/>
                    <a:pt x="1967" y="681"/>
                  </a:cubicBezTo>
                  <a:cubicBezTo>
                    <a:pt x="1974" y="681"/>
                    <a:pt x="1974" y="668"/>
                    <a:pt x="1979" y="662"/>
                  </a:cubicBezTo>
                  <a:cubicBezTo>
                    <a:pt x="2007" y="625"/>
                    <a:pt x="2031" y="584"/>
                    <a:pt x="2065" y="552"/>
                  </a:cubicBezTo>
                  <a:cubicBezTo>
                    <a:pt x="2071" y="584"/>
                    <a:pt x="2081" y="609"/>
                    <a:pt x="2095" y="638"/>
                  </a:cubicBezTo>
                  <a:cubicBezTo>
                    <a:pt x="2097" y="650"/>
                    <a:pt x="2093" y="666"/>
                    <a:pt x="2102" y="675"/>
                  </a:cubicBezTo>
                  <a:cubicBezTo>
                    <a:pt x="2107" y="680"/>
                    <a:pt x="2111" y="663"/>
                    <a:pt x="2114" y="656"/>
                  </a:cubicBezTo>
                  <a:cubicBezTo>
                    <a:pt x="2119" y="646"/>
                    <a:pt x="2123" y="636"/>
                    <a:pt x="2126" y="625"/>
                  </a:cubicBezTo>
                  <a:cubicBezTo>
                    <a:pt x="2135" y="598"/>
                    <a:pt x="2147" y="582"/>
                    <a:pt x="2163" y="558"/>
                  </a:cubicBezTo>
                  <a:cubicBezTo>
                    <a:pt x="2177" y="607"/>
                    <a:pt x="2202" y="651"/>
                    <a:pt x="2218" y="699"/>
                  </a:cubicBezTo>
                  <a:cubicBezTo>
                    <a:pt x="2239" y="662"/>
                    <a:pt x="2253" y="624"/>
                    <a:pt x="2279" y="589"/>
                  </a:cubicBezTo>
                  <a:cubicBezTo>
                    <a:pt x="2296" y="534"/>
                    <a:pt x="2312" y="614"/>
                    <a:pt x="2316" y="625"/>
                  </a:cubicBezTo>
                  <a:cubicBezTo>
                    <a:pt x="2321" y="664"/>
                    <a:pt x="2333" y="699"/>
                    <a:pt x="2347" y="736"/>
                  </a:cubicBezTo>
                  <a:cubicBezTo>
                    <a:pt x="2363" y="708"/>
                    <a:pt x="2379" y="683"/>
                    <a:pt x="2396" y="656"/>
                  </a:cubicBezTo>
                  <a:cubicBezTo>
                    <a:pt x="2409" y="636"/>
                    <a:pt x="2413" y="615"/>
                    <a:pt x="2426" y="595"/>
                  </a:cubicBezTo>
                  <a:cubicBezTo>
                    <a:pt x="2446" y="632"/>
                    <a:pt x="2450" y="672"/>
                    <a:pt x="2463" y="711"/>
                  </a:cubicBezTo>
                  <a:cubicBezTo>
                    <a:pt x="2473" y="680"/>
                    <a:pt x="2492" y="655"/>
                    <a:pt x="2506" y="625"/>
                  </a:cubicBezTo>
                  <a:cubicBezTo>
                    <a:pt x="2513" y="684"/>
                    <a:pt x="2520" y="736"/>
                    <a:pt x="2543" y="791"/>
                  </a:cubicBezTo>
                  <a:cubicBezTo>
                    <a:pt x="2545" y="801"/>
                    <a:pt x="2546" y="812"/>
                    <a:pt x="2549" y="822"/>
                  </a:cubicBezTo>
                  <a:cubicBezTo>
                    <a:pt x="2551" y="828"/>
                    <a:pt x="2552" y="846"/>
                    <a:pt x="2555" y="840"/>
                  </a:cubicBezTo>
                  <a:cubicBezTo>
                    <a:pt x="2562" y="825"/>
                    <a:pt x="2573" y="746"/>
                    <a:pt x="2579" y="724"/>
                  </a:cubicBezTo>
                  <a:cubicBezTo>
                    <a:pt x="2581" y="740"/>
                    <a:pt x="2576" y="760"/>
                    <a:pt x="2586" y="773"/>
                  </a:cubicBezTo>
                  <a:cubicBezTo>
                    <a:pt x="2592" y="782"/>
                    <a:pt x="2591" y="752"/>
                    <a:pt x="2592" y="742"/>
                  </a:cubicBezTo>
                  <a:cubicBezTo>
                    <a:pt x="2595" y="720"/>
                    <a:pt x="2595" y="697"/>
                    <a:pt x="2598" y="675"/>
                  </a:cubicBezTo>
                  <a:cubicBezTo>
                    <a:pt x="2605" y="628"/>
                    <a:pt x="2616" y="610"/>
                    <a:pt x="2635" y="564"/>
                  </a:cubicBezTo>
                  <a:cubicBezTo>
                    <a:pt x="2647" y="496"/>
                    <a:pt x="2665" y="432"/>
                    <a:pt x="2690" y="368"/>
                  </a:cubicBezTo>
                  <a:cubicBezTo>
                    <a:pt x="2703" y="539"/>
                    <a:pt x="2706" y="714"/>
                    <a:pt x="2733" y="883"/>
                  </a:cubicBezTo>
                  <a:cubicBezTo>
                    <a:pt x="2737" y="743"/>
                    <a:pt x="2730" y="664"/>
                    <a:pt x="2769" y="546"/>
                  </a:cubicBezTo>
                  <a:cubicBezTo>
                    <a:pt x="2773" y="622"/>
                    <a:pt x="2769" y="715"/>
                    <a:pt x="2794" y="791"/>
                  </a:cubicBezTo>
                  <a:cubicBezTo>
                    <a:pt x="2796" y="771"/>
                    <a:pt x="2796" y="750"/>
                    <a:pt x="2800" y="730"/>
                  </a:cubicBezTo>
                  <a:cubicBezTo>
                    <a:pt x="2802" y="717"/>
                    <a:pt x="2812" y="693"/>
                    <a:pt x="2812" y="693"/>
                  </a:cubicBezTo>
                  <a:cubicBezTo>
                    <a:pt x="2816" y="707"/>
                    <a:pt x="2822" y="721"/>
                    <a:pt x="2825" y="736"/>
                  </a:cubicBezTo>
                  <a:cubicBezTo>
                    <a:pt x="2828" y="750"/>
                    <a:pt x="2818" y="773"/>
                    <a:pt x="2831" y="779"/>
                  </a:cubicBezTo>
                  <a:cubicBezTo>
                    <a:pt x="2842" y="785"/>
                    <a:pt x="2834" y="754"/>
                    <a:pt x="2837" y="742"/>
                  </a:cubicBezTo>
                  <a:cubicBezTo>
                    <a:pt x="2838" y="740"/>
                    <a:pt x="2867" y="621"/>
                    <a:pt x="2867" y="693"/>
                  </a:cubicBezTo>
                </a:path>
              </a:pathLst>
            </a:custGeom>
            <a:noFill/>
            <a:ln w="9525">
              <a:solidFill>
                <a:schemeClr val="tx1"/>
              </a:solidFill>
              <a:round/>
              <a:headEnd/>
              <a:tailEn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par>
                          <p:cTn id="11" fill="hold">
                            <p:stCondLst>
                              <p:cond delay="500"/>
                            </p:stCondLst>
                            <p:childTnLst>
                              <p:par>
                                <p:cTn id="12" presetID="10" presetClass="exit" presetSubtype="0" fill="hold" nodeType="after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26"/>
          <p:cNvSpPr>
            <a:spLocks noGrp="1" noChangeArrowheads="1"/>
          </p:cNvSpPr>
          <p:nvPr>
            <p:ph type="title"/>
          </p:nvPr>
        </p:nvSpPr>
        <p:spPr/>
        <p:txBody>
          <a:bodyPr/>
          <a:lstStyle/>
          <a:p>
            <a:r>
              <a:rPr lang="en-US" smtClean="0"/>
              <a:t>EMG and eye blink artifacts in EEG</a:t>
            </a:r>
          </a:p>
        </p:txBody>
      </p:sp>
      <p:sp>
        <p:nvSpPr>
          <p:cNvPr id="3076" name="Rectangle 1028"/>
          <p:cNvSpPr>
            <a:spLocks noGrp="1" noChangeArrowheads="1"/>
          </p:cNvSpPr>
          <p:nvPr>
            <p:ph type="body" sz="half" idx="2"/>
          </p:nvPr>
        </p:nvSpPr>
        <p:spPr>
          <a:xfrm>
            <a:off x="6019800" y="1600200"/>
            <a:ext cx="3124200" cy="4953000"/>
          </a:xfrm>
        </p:spPr>
        <p:txBody>
          <a:bodyPr/>
          <a:lstStyle/>
          <a:p>
            <a:r>
              <a:rPr lang="en-US" sz="2800" smtClean="0"/>
              <a:t>These types of artifacts can be detected by visual inspection. </a:t>
            </a:r>
          </a:p>
          <a:p>
            <a:r>
              <a:rPr lang="en-US" sz="2800" smtClean="0"/>
              <a:t>Eye blinks can be excluded from data analysis.</a:t>
            </a:r>
          </a:p>
          <a:p>
            <a:r>
              <a:rPr lang="en-US" sz="2800" smtClean="0"/>
              <a:t>EMG should be taken into account during spectral analysis.</a:t>
            </a:r>
          </a:p>
        </p:txBody>
      </p:sp>
      <p:graphicFrame>
        <p:nvGraphicFramePr>
          <p:cNvPr id="3074" name="Object 1024"/>
          <p:cNvGraphicFramePr>
            <a:graphicFrameLocks noChangeAspect="1"/>
          </p:cNvGraphicFramePr>
          <p:nvPr>
            <p:ph type="clipArt" sz="half" idx="1"/>
          </p:nvPr>
        </p:nvGraphicFramePr>
        <p:xfrm>
          <a:off x="990600" y="1905000"/>
          <a:ext cx="4953000" cy="4397375"/>
        </p:xfrm>
        <a:graphic>
          <a:graphicData uri="http://schemas.openxmlformats.org/presentationml/2006/ole">
            <p:oleObj spid="_x0000_s9218" name="Clip" r:id="rId3" imgW="8914286" imgH="7914286" progId="">
              <p:embed/>
            </p:oleObj>
          </a:graphicData>
        </a:graphic>
      </p:graphicFrame>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Real-Time Wireless Brain–Computer Interface System for Drowsiness Detection</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pPr lvl="2"/>
            <a:r>
              <a:rPr lang="en-US" dirty="0" smtClean="0"/>
              <a:t>Chin-</a:t>
            </a:r>
            <a:r>
              <a:rPr lang="en-US" dirty="0" err="1" smtClean="0"/>
              <a:t>Teng</a:t>
            </a:r>
            <a:r>
              <a:rPr lang="en-US" dirty="0" smtClean="0"/>
              <a:t> Lin</a:t>
            </a:r>
          </a:p>
          <a:p>
            <a:pPr lvl="2"/>
            <a:r>
              <a:rPr lang="en-US" dirty="0" err="1" smtClean="0"/>
              <a:t>Che-Jui</a:t>
            </a:r>
            <a:r>
              <a:rPr lang="en-US" dirty="0" smtClean="0"/>
              <a:t> Chang</a:t>
            </a:r>
          </a:p>
          <a:p>
            <a:pPr lvl="2"/>
            <a:r>
              <a:rPr lang="en-US" dirty="0" err="1" smtClean="0"/>
              <a:t>Shao</a:t>
            </a:r>
            <a:r>
              <a:rPr lang="en-US" dirty="0" smtClean="0"/>
              <a:t>-Hang Hung</a:t>
            </a:r>
          </a:p>
          <a:p>
            <a:pPr lvl="2"/>
            <a:r>
              <a:rPr lang="en-US" dirty="0" err="1" smtClean="0"/>
              <a:t>Chih-Feng</a:t>
            </a:r>
            <a:r>
              <a:rPr lang="en-US" dirty="0" smtClean="0"/>
              <a:t> Chao</a:t>
            </a:r>
          </a:p>
          <a:p>
            <a:endParaRPr lang="en-US" dirty="0" smtClean="0"/>
          </a:p>
          <a:p>
            <a:endParaRPr lang="en-US" dirty="0" smtClean="0"/>
          </a:p>
          <a:p>
            <a:endParaRPr lang="en-US" dirty="0" smtClean="0"/>
          </a:p>
          <a:p>
            <a:r>
              <a:rPr lang="en-US" sz="2400" dirty="0" smtClean="0"/>
              <a:t>IEEE TRANSACTIONS ON BIOMEDICAL CIRCUITS AND SYSTEMS, VOL. 4, NO. 4, AUGUST 2010</a:t>
            </a:r>
            <a:endParaRPr lang="en-US" sz="24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dirty="0" smtClean="0"/>
              <a:t>Drowsy level detection</a:t>
            </a:r>
          </a:p>
          <a:p>
            <a:endParaRPr lang="en-US" dirty="0" smtClean="0"/>
          </a:p>
          <a:p>
            <a:r>
              <a:rPr lang="en-US" dirty="0" smtClean="0"/>
              <a:t>Safe car driving to alert tired drivers</a:t>
            </a:r>
          </a:p>
          <a:p>
            <a:endParaRPr lang="en-US" dirty="0" smtClean="0"/>
          </a:p>
          <a:p>
            <a:r>
              <a:rPr lang="en-US" dirty="0" smtClean="0"/>
              <a:t>real-time drowsiness monitoring can prevent </a:t>
            </a:r>
            <a:r>
              <a:rPr lang="en-US" dirty="0" err="1" smtClean="0"/>
              <a:t>trafﬁc</a:t>
            </a:r>
            <a:r>
              <a:rPr lang="en-US" dirty="0" smtClean="0"/>
              <a:t> accidents effectively</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
            </a:r>
            <a:endParaRPr lang="en-US" dirty="0"/>
          </a:p>
        </p:txBody>
      </p:sp>
      <p:sp>
        <p:nvSpPr>
          <p:cNvPr id="3" name="Content Placeholder 2"/>
          <p:cNvSpPr>
            <a:spLocks noGrp="1"/>
          </p:cNvSpPr>
          <p:nvPr>
            <p:ph idx="1"/>
          </p:nvPr>
        </p:nvSpPr>
        <p:spPr/>
        <p:txBody>
          <a:bodyPr/>
          <a:lstStyle/>
          <a:p>
            <a:endParaRPr lang="en-US"/>
          </a:p>
        </p:txBody>
      </p:sp>
      <p:pic>
        <p:nvPicPr>
          <p:cNvPr id="165890" name="Picture 2"/>
          <p:cNvPicPr>
            <a:picLocks noChangeAspect="1" noChangeArrowheads="1"/>
          </p:cNvPicPr>
          <p:nvPr/>
        </p:nvPicPr>
        <p:blipFill>
          <a:blip r:embed="rId2" cstate="print"/>
          <a:srcRect/>
          <a:stretch>
            <a:fillRect/>
          </a:stretch>
        </p:blipFill>
        <p:spPr bwMode="auto">
          <a:xfrm>
            <a:off x="685800" y="1524000"/>
            <a:ext cx="7705725" cy="4962525"/>
          </a:xfrm>
          <a:prstGeom prst="rect">
            <a:avLst/>
          </a:prstGeom>
          <a:noFill/>
          <a:ln w="9525">
            <a:noFill/>
            <a:miter lim="800000"/>
            <a:headEnd/>
            <a:tailEnd/>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Convenience wearable</a:t>
            </a:r>
            <a:endParaRPr lang="en-US" dirty="0"/>
          </a:p>
        </p:txBody>
      </p:sp>
      <p:pic>
        <p:nvPicPr>
          <p:cNvPr id="166914" name="Picture 2"/>
          <p:cNvPicPr>
            <a:picLocks noGrp="1" noChangeAspect="1" noChangeArrowheads="1"/>
          </p:cNvPicPr>
          <p:nvPr>
            <p:ph idx="1"/>
          </p:nvPr>
        </p:nvPicPr>
        <p:blipFill>
          <a:blip r:embed="rId2" cstate="print"/>
          <a:srcRect/>
          <a:stretch>
            <a:fillRect/>
          </a:stretch>
        </p:blipFill>
        <p:spPr bwMode="auto">
          <a:xfrm>
            <a:off x="381000" y="1981200"/>
            <a:ext cx="4495800" cy="3667125"/>
          </a:xfrm>
          <a:prstGeom prst="rect">
            <a:avLst/>
          </a:prstGeom>
          <a:noFill/>
          <a:ln w="9525">
            <a:noFill/>
            <a:miter lim="800000"/>
            <a:headEnd/>
            <a:tailEnd/>
          </a:ln>
        </p:spPr>
      </p:pic>
      <p:pic>
        <p:nvPicPr>
          <p:cNvPr id="166915" name="Picture 3"/>
          <p:cNvPicPr>
            <a:picLocks noChangeAspect="1" noChangeArrowheads="1"/>
          </p:cNvPicPr>
          <p:nvPr/>
        </p:nvPicPr>
        <p:blipFill>
          <a:blip r:embed="rId3" cstate="print"/>
          <a:srcRect/>
          <a:stretch>
            <a:fillRect/>
          </a:stretch>
        </p:blipFill>
        <p:spPr bwMode="auto">
          <a:xfrm>
            <a:off x="5029200" y="2219325"/>
            <a:ext cx="3933825" cy="3038475"/>
          </a:xfrm>
          <a:prstGeom prst="rect">
            <a:avLst/>
          </a:prstGeom>
          <a:noFill/>
          <a:ln w="9525">
            <a:noFill/>
            <a:miter lim="800000"/>
            <a:headEnd/>
            <a:tailEnd/>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design</a:t>
            </a:r>
            <a:endParaRPr lang="en-US" dirty="0"/>
          </a:p>
        </p:txBody>
      </p:sp>
      <p:sp>
        <p:nvSpPr>
          <p:cNvPr id="3" name="Content Placeholder 2"/>
          <p:cNvSpPr>
            <a:spLocks noGrp="1"/>
          </p:cNvSpPr>
          <p:nvPr>
            <p:ph idx="1"/>
          </p:nvPr>
        </p:nvSpPr>
        <p:spPr/>
        <p:txBody>
          <a:bodyPr>
            <a:normAutofit fontScale="92500"/>
          </a:bodyPr>
          <a:lstStyle/>
          <a:p>
            <a:r>
              <a:rPr lang="en-US" dirty="0" smtClean="0"/>
              <a:t>A </a:t>
            </a:r>
            <a:r>
              <a:rPr lang="en-US" dirty="0" err="1" smtClean="0"/>
              <a:t>preampliﬁer</a:t>
            </a:r>
            <a:r>
              <a:rPr lang="en-US" dirty="0" smtClean="0"/>
              <a:t>, </a:t>
            </a:r>
          </a:p>
          <a:p>
            <a:r>
              <a:rPr lang="en-US" dirty="0" smtClean="0"/>
              <a:t>A band-pass </a:t>
            </a:r>
            <a:r>
              <a:rPr lang="en-US" dirty="0" err="1" smtClean="0"/>
              <a:t>ﬁlter</a:t>
            </a:r>
            <a:endParaRPr lang="en-US" dirty="0" smtClean="0"/>
          </a:p>
          <a:p>
            <a:r>
              <a:rPr lang="en-US" dirty="0" smtClean="0"/>
              <a:t>An analog-to-digital converter (ADC)</a:t>
            </a:r>
          </a:p>
          <a:p>
            <a:r>
              <a:rPr lang="en-US" dirty="0" smtClean="0"/>
              <a:t>Designed to amplify and </a:t>
            </a:r>
            <a:r>
              <a:rPr lang="en-US" dirty="0" err="1" smtClean="0"/>
              <a:t>ﬁlter</a:t>
            </a:r>
            <a:r>
              <a:rPr lang="en-US" dirty="0" smtClean="0"/>
              <a:t> the EEG signal</a:t>
            </a:r>
          </a:p>
          <a:p>
            <a:endParaRPr lang="en-US" dirty="0" smtClean="0"/>
          </a:p>
          <a:p>
            <a:pPr>
              <a:buFont typeface="Wingdings" pitchFamily="2" charset="2"/>
              <a:buChar char="v"/>
            </a:pPr>
            <a:r>
              <a:rPr lang="en-US" dirty="0" smtClean="0"/>
              <a:t>The gain of the EEG </a:t>
            </a:r>
            <a:r>
              <a:rPr lang="en-US" dirty="0" err="1" smtClean="0"/>
              <a:t>ampliﬁer</a:t>
            </a:r>
            <a:r>
              <a:rPr lang="en-US" dirty="0" smtClean="0"/>
              <a:t> and acquisition unit was set to about 5040 times with the frequency band of 0.1–100 Hz. </a:t>
            </a: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of EEG preprocessing</a:t>
            </a:r>
            <a:endParaRPr lang="en-US" dirty="0"/>
          </a:p>
        </p:txBody>
      </p:sp>
      <p:pic>
        <p:nvPicPr>
          <p:cNvPr id="167938" name="Picture 2"/>
          <p:cNvPicPr>
            <a:picLocks noChangeAspect="1" noChangeArrowheads="1"/>
          </p:cNvPicPr>
          <p:nvPr/>
        </p:nvPicPr>
        <p:blipFill>
          <a:blip r:embed="rId2" cstate="print"/>
          <a:srcRect/>
          <a:stretch>
            <a:fillRect/>
          </a:stretch>
        </p:blipFill>
        <p:spPr bwMode="auto">
          <a:xfrm>
            <a:off x="762000" y="2581275"/>
            <a:ext cx="7562850" cy="1990725"/>
          </a:xfrm>
          <a:prstGeom prst="rect">
            <a:avLst/>
          </a:prstGeom>
          <a:noFill/>
          <a:ln w="9525">
            <a:noFill/>
            <a:miter lim="800000"/>
            <a:headEnd/>
            <a:tailEnd/>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of a Compact Amplifier </a:t>
            </a:r>
            <a:r>
              <a:rPr lang="en-US" sz="2800" dirty="0" smtClean="0"/>
              <a:t>[11]</a:t>
            </a:r>
            <a:endParaRPr lang="en-US" sz="2800" dirty="0"/>
          </a:p>
        </p:txBody>
      </p:sp>
      <p:sp>
        <p:nvSpPr>
          <p:cNvPr id="3" name="Content Placeholder 2"/>
          <p:cNvSpPr>
            <a:spLocks noGrp="1"/>
          </p:cNvSpPr>
          <p:nvPr>
            <p:ph idx="1"/>
          </p:nvPr>
        </p:nvSpPr>
        <p:spPr/>
        <p:txBody>
          <a:bodyPr/>
          <a:lstStyle/>
          <a:p>
            <a:r>
              <a:rPr lang="en-US" dirty="0" smtClean="0"/>
              <a:t>DESIGN CONSIDERATIONS</a:t>
            </a:r>
          </a:p>
          <a:p>
            <a:pPr lvl="1"/>
            <a:r>
              <a:rPr lang="en-US" dirty="0" smtClean="0"/>
              <a:t>A. Effects of Interference</a:t>
            </a:r>
          </a:p>
          <a:p>
            <a:pPr lvl="1"/>
            <a:r>
              <a:rPr lang="en-US" dirty="0" smtClean="0"/>
              <a:t>B. Amplifier requirements</a:t>
            </a:r>
          </a:p>
          <a:p>
            <a:pPr lvl="1"/>
            <a:endParaRPr lang="en-US" dirty="0"/>
          </a:p>
        </p:txBody>
      </p:sp>
      <p:pic>
        <p:nvPicPr>
          <p:cNvPr id="174082" name="Picture 2"/>
          <p:cNvPicPr>
            <a:picLocks noChangeAspect="1" noChangeArrowheads="1"/>
          </p:cNvPicPr>
          <p:nvPr/>
        </p:nvPicPr>
        <p:blipFill>
          <a:blip r:embed="rId2" cstate="print"/>
          <a:srcRect/>
          <a:stretch>
            <a:fillRect/>
          </a:stretch>
        </p:blipFill>
        <p:spPr bwMode="auto">
          <a:xfrm>
            <a:off x="1143000" y="3657600"/>
            <a:ext cx="7629525" cy="2390775"/>
          </a:xfrm>
          <a:prstGeom prst="rect">
            <a:avLst/>
          </a:prstGeom>
          <a:noFill/>
          <a:ln w="9525">
            <a:noFill/>
            <a:miter lim="800000"/>
            <a:headEnd/>
            <a:tailEnd/>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design</a:t>
            </a:r>
            <a:endParaRPr lang="en-US" dirty="0"/>
          </a:p>
        </p:txBody>
      </p:sp>
      <p:sp>
        <p:nvSpPr>
          <p:cNvPr id="3" name="Content Placeholder 2"/>
          <p:cNvSpPr>
            <a:spLocks noGrp="1"/>
          </p:cNvSpPr>
          <p:nvPr>
            <p:ph idx="1"/>
          </p:nvPr>
        </p:nvSpPr>
        <p:spPr/>
        <p:txBody>
          <a:bodyPr/>
          <a:lstStyle/>
          <a:p>
            <a:endParaRPr lang="en-US" dirty="0"/>
          </a:p>
        </p:txBody>
      </p:sp>
      <p:pic>
        <p:nvPicPr>
          <p:cNvPr id="175106" name="Picture 2"/>
          <p:cNvPicPr>
            <a:picLocks noChangeAspect="1" noChangeArrowheads="1"/>
          </p:cNvPicPr>
          <p:nvPr/>
        </p:nvPicPr>
        <p:blipFill>
          <a:blip r:embed="rId2" cstate="print"/>
          <a:srcRect/>
          <a:stretch>
            <a:fillRect/>
          </a:stretch>
        </p:blipFill>
        <p:spPr bwMode="auto">
          <a:xfrm>
            <a:off x="1143000" y="1752600"/>
            <a:ext cx="6829425" cy="1447800"/>
          </a:xfrm>
          <a:prstGeom prst="rect">
            <a:avLst/>
          </a:prstGeom>
          <a:noFill/>
          <a:ln w="9525">
            <a:noFill/>
            <a:miter lim="800000"/>
            <a:headEnd/>
            <a:tailEnd/>
          </a:ln>
        </p:spPr>
      </p:pic>
      <p:pic>
        <p:nvPicPr>
          <p:cNvPr id="175107" name="Picture 3"/>
          <p:cNvPicPr>
            <a:picLocks noChangeAspect="1" noChangeArrowheads="1"/>
          </p:cNvPicPr>
          <p:nvPr/>
        </p:nvPicPr>
        <p:blipFill>
          <a:blip r:embed="rId3" cstate="print"/>
          <a:srcRect/>
          <a:stretch>
            <a:fillRect/>
          </a:stretch>
        </p:blipFill>
        <p:spPr bwMode="auto">
          <a:xfrm>
            <a:off x="2133600" y="3200400"/>
            <a:ext cx="5638799" cy="3326041"/>
          </a:xfrm>
          <a:prstGeom prst="rect">
            <a:avLst/>
          </a:prstGeom>
          <a:noFill/>
          <a:ln w="9525">
            <a:noFill/>
            <a:miter lim="800000"/>
            <a:headEnd/>
            <a:tailEnd/>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design</a:t>
            </a:r>
            <a:endParaRPr lang="en-US" dirty="0"/>
          </a:p>
        </p:txBody>
      </p:sp>
      <p:sp>
        <p:nvSpPr>
          <p:cNvPr id="3" name="Content Placeholder 2"/>
          <p:cNvSpPr>
            <a:spLocks noGrp="1"/>
          </p:cNvSpPr>
          <p:nvPr>
            <p:ph idx="1"/>
          </p:nvPr>
        </p:nvSpPr>
        <p:spPr/>
        <p:txBody>
          <a:bodyPr/>
          <a:lstStyle/>
          <a:p>
            <a:endParaRPr lang="en-US" dirty="0" smtClean="0"/>
          </a:p>
          <a:p>
            <a:r>
              <a:rPr lang="en-US" dirty="0" smtClean="0"/>
              <a:t>A. Amplifier design</a:t>
            </a:r>
          </a:p>
          <a:p>
            <a:r>
              <a:rPr lang="en-US" dirty="0" smtClean="0"/>
              <a:t>B. Filter Stages</a:t>
            </a:r>
          </a:p>
          <a:p>
            <a:r>
              <a:rPr lang="en-US" dirty="0" smtClean="0"/>
              <a:t>C. Driven right leg circuit</a:t>
            </a:r>
          </a:p>
          <a:p>
            <a:r>
              <a:rPr lang="en-US" dirty="0" smtClean="0"/>
              <a:t>D. Power Supply design</a:t>
            </a:r>
          </a:p>
          <a:p>
            <a:r>
              <a:rPr lang="en-US" dirty="0" smtClean="0"/>
              <a:t>E. Construction of the system</a:t>
            </a:r>
          </a:p>
          <a:p>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on Sampling Circuit [12]</a:t>
            </a:r>
            <a:endParaRPr lang="en-US" dirty="0"/>
          </a:p>
        </p:txBody>
      </p:sp>
      <p:sp>
        <p:nvSpPr>
          <p:cNvPr id="3" name="Content Placeholder 2"/>
          <p:cNvSpPr>
            <a:spLocks noGrp="1"/>
          </p:cNvSpPr>
          <p:nvPr>
            <p:ph sz="quarter" idx="1"/>
          </p:nvPr>
        </p:nvSpPr>
        <p:spPr/>
        <p:txBody>
          <a:bodyPr/>
          <a:lstStyle/>
          <a:p>
            <a:r>
              <a:rPr lang="en-US" dirty="0" smtClean="0"/>
              <a:t>A sampling circuit of EEG signal based on  AT89C2051 single-chip is designed</a:t>
            </a:r>
          </a:p>
          <a:p>
            <a:endParaRPr lang="en-US" dirty="0" smtClean="0"/>
          </a:p>
          <a:p>
            <a:pPr lvl="1"/>
            <a:r>
              <a:rPr lang="en-US" dirty="0" smtClean="0"/>
              <a:t>signal condition, </a:t>
            </a:r>
          </a:p>
          <a:p>
            <a:pPr lvl="1"/>
            <a:r>
              <a:rPr lang="en-US" dirty="0" smtClean="0"/>
              <a:t>signal acquisition</a:t>
            </a:r>
          </a:p>
          <a:p>
            <a:pPr lvl="1"/>
            <a:r>
              <a:rPr lang="en-US" dirty="0" smtClean="0"/>
              <a:t>serial communication interface</a:t>
            </a:r>
          </a:p>
          <a:p>
            <a:pPr lv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smtClean="0"/>
              <a:t>EEG recorded at Cz</a:t>
            </a:r>
          </a:p>
        </p:txBody>
      </p:sp>
      <p:graphicFrame>
        <p:nvGraphicFramePr>
          <p:cNvPr id="4098" name="Object 3"/>
          <p:cNvGraphicFramePr>
            <a:graphicFrameLocks noChangeAspect="1"/>
          </p:cNvGraphicFramePr>
          <p:nvPr>
            <p:ph type="clipArt" sz="half" idx="1"/>
          </p:nvPr>
        </p:nvGraphicFramePr>
        <p:xfrm>
          <a:off x="1600200" y="1600200"/>
          <a:ext cx="6477000" cy="4098925"/>
        </p:xfrm>
        <a:graphic>
          <a:graphicData uri="http://schemas.openxmlformats.org/presentationml/2006/ole">
            <p:oleObj spid="_x0000_s10242" name="Clip" r:id="rId3" imgW="8923810" imgH="5685714" progId="">
              <p:embed/>
            </p:oleObj>
          </a:graphicData>
        </a:graphic>
      </p:graphicFrame>
      <p:sp>
        <p:nvSpPr>
          <p:cNvPr id="4100" name="Rectangle 4"/>
          <p:cNvSpPr>
            <a:spLocks noGrp="1" noChangeArrowheads="1"/>
          </p:cNvSpPr>
          <p:nvPr>
            <p:ph type="body" sz="half" idx="2"/>
          </p:nvPr>
        </p:nvSpPr>
        <p:spPr>
          <a:xfrm>
            <a:off x="1676400" y="5791200"/>
            <a:ext cx="7162800" cy="781050"/>
          </a:xfrm>
        </p:spPr>
        <p:txBody>
          <a:bodyPr>
            <a:normAutofit fontScale="92500" lnSpcReduction="20000"/>
          </a:bodyPr>
          <a:lstStyle/>
          <a:p>
            <a:r>
              <a:rPr lang="en-US" sz="2800" smtClean="0"/>
              <a:t>EEG is a mixture of waves at different frequencies and amplitudes.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CHARACTERISTICS OF EEG</a:t>
            </a:r>
            <a:endParaRPr lang="en-US" dirty="0"/>
          </a:p>
        </p:txBody>
      </p:sp>
      <p:sp>
        <p:nvSpPr>
          <p:cNvPr id="3" name="Content Placeholder 2"/>
          <p:cNvSpPr>
            <a:spLocks noGrp="1"/>
          </p:cNvSpPr>
          <p:nvPr>
            <p:ph sz="quarter" idx="1"/>
          </p:nvPr>
        </p:nvSpPr>
        <p:spPr/>
        <p:txBody>
          <a:bodyPr/>
          <a:lstStyle/>
          <a:p>
            <a:endParaRPr lang="en-US" dirty="0"/>
          </a:p>
        </p:txBody>
      </p:sp>
      <p:pic>
        <p:nvPicPr>
          <p:cNvPr id="176131" name="Picture 3"/>
          <p:cNvPicPr>
            <a:picLocks noChangeAspect="1" noChangeArrowheads="1"/>
          </p:cNvPicPr>
          <p:nvPr/>
        </p:nvPicPr>
        <p:blipFill>
          <a:blip r:embed="rId2" cstate="print"/>
          <a:srcRect/>
          <a:stretch>
            <a:fillRect/>
          </a:stretch>
        </p:blipFill>
        <p:spPr bwMode="auto">
          <a:xfrm>
            <a:off x="990600" y="1524000"/>
            <a:ext cx="6172200" cy="2762250"/>
          </a:xfrm>
          <a:prstGeom prst="rect">
            <a:avLst/>
          </a:prstGeom>
          <a:noFill/>
          <a:ln w="9525">
            <a:noFill/>
            <a:miter lim="800000"/>
            <a:headEnd/>
            <a:tailEnd/>
          </a:ln>
        </p:spPr>
      </p:pic>
      <p:pic>
        <p:nvPicPr>
          <p:cNvPr id="176132" name="Picture 4"/>
          <p:cNvPicPr>
            <a:picLocks noChangeAspect="1" noChangeArrowheads="1"/>
          </p:cNvPicPr>
          <p:nvPr/>
        </p:nvPicPr>
        <p:blipFill>
          <a:blip r:embed="rId3" cstate="print"/>
          <a:srcRect/>
          <a:stretch>
            <a:fillRect/>
          </a:stretch>
        </p:blipFill>
        <p:spPr bwMode="auto">
          <a:xfrm>
            <a:off x="2209800" y="3791578"/>
            <a:ext cx="4343400" cy="2609222"/>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CIRCUIT</a:t>
            </a:r>
            <a:endParaRPr lang="en-US" dirty="0"/>
          </a:p>
        </p:txBody>
      </p:sp>
      <p:sp>
        <p:nvSpPr>
          <p:cNvPr id="3" name="Content Placeholder 2"/>
          <p:cNvSpPr>
            <a:spLocks noGrp="1"/>
          </p:cNvSpPr>
          <p:nvPr>
            <p:ph sz="quarter" idx="1"/>
          </p:nvPr>
        </p:nvSpPr>
        <p:spPr/>
        <p:txBody>
          <a:bodyPr/>
          <a:lstStyle/>
          <a:p>
            <a:r>
              <a:rPr lang="en-US" dirty="0" smtClean="0"/>
              <a:t>A.  Signal Condition</a:t>
            </a:r>
            <a:endParaRPr lang="en-US" dirty="0"/>
          </a:p>
        </p:txBody>
      </p:sp>
      <p:pic>
        <p:nvPicPr>
          <p:cNvPr id="177154" name="Picture 2"/>
          <p:cNvPicPr>
            <a:picLocks noChangeAspect="1" noChangeArrowheads="1"/>
          </p:cNvPicPr>
          <p:nvPr/>
        </p:nvPicPr>
        <p:blipFill>
          <a:blip r:embed="rId2" cstate="print"/>
          <a:srcRect/>
          <a:stretch>
            <a:fillRect/>
          </a:stretch>
        </p:blipFill>
        <p:spPr bwMode="auto">
          <a:xfrm>
            <a:off x="1371600" y="2743200"/>
            <a:ext cx="6248400" cy="2322229"/>
          </a:xfrm>
          <a:prstGeom prst="rect">
            <a:avLst/>
          </a:prstGeom>
          <a:noFill/>
          <a:ln w="9525">
            <a:noFill/>
            <a:miter lim="800000"/>
            <a:headEnd/>
            <a:tailEnd/>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a:t>
            </a:r>
            <a:endParaRPr lang="en-US" dirty="0"/>
          </a:p>
        </p:txBody>
      </p:sp>
      <p:pic>
        <p:nvPicPr>
          <p:cNvPr id="178178" name="Picture 2"/>
          <p:cNvPicPr>
            <a:picLocks noGrp="1" noChangeAspect="1" noChangeArrowheads="1"/>
          </p:cNvPicPr>
          <p:nvPr>
            <p:ph sz="quarter" idx="1"/>
          </p:nvPr>
        </p:nvPicPr>
        <p:blipFill>
          <a:blip r:embed="rId2" cstate="print"/>
          <a:srcRect/>
          <a:stretch>
            <a:fillRect/>
          </a:stretch>
        </p:blipFill>
        <p:spPr bwMode="auto">
          <a:xfrm>
            <a:off x="1676400" y="1524000"/>
            <a:ext cx="6324600" cy="4829582"/>
          </a:xfrm>
          <a:prstGeom prst="rect">
            <a:avLst/>
          </a:prstGeom>
          <a:noFill/>
          <a:ln w="9525">
            <a:noFill/>
            <a:miter lim="800000"/>
            <a:headEnd/>
            <a:tailEnd/>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Ciucuit</a:t>
            </a:r>
            <a:endParaRPr lang="en-US" dirty="0"/>
          </a:p>
        </p:txBody>
      </p:sp>
      <p:pic>
        <p:nvPicPr>
          <p:cNvPr id="179202" name="Picture 2"/>
          <p:cNvPicPr>
            <a:picLocks noGrp="1" noChangeAspect="1" noChangeArrowheads="1"/>
          </p:cNvPicPr>
          <p:nvPr>
            <p:ph sz="quarter" idx="1"/>
          </p:nvPr>
        </p:nvPicPr>
        <p:blipFill>
          <a:blip r:embed="rId2" cstate="print"/>
          <a:srcRect/>
          <a:stretch>
            <a:fillRect/>
          </a:stretch>
        </p:blipFill>
        <p:spPr bwMode="auto">
          <a:xfrm>
            <a:off x="2895600" y="1219199"/>
            <a:ext cx="4953000" cy="4985267"/>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Performances</a:t>
            </a:r>
            <a:endParaRPr lang="en-US" dirty="0"/>
          </a:p>
        </p:txBody>
      </p:sp>
      <p:sp>
        <p:nvSpPr>
          <p:cNvPr id="3" name="Content Placeholder 2"/>
          <p:cNvSpPr>
            <a:spLocks noGrp="1"/>
          </p:cNvSpPr>
          <p:nvPr>
            <p:ph sz="quarter" idx="1"/>
          </p:nvPr>
        </p:nvSpPr>
        <p:spPr/>
        <p:txBody>
          <a:bodyPr/>
          <a:lstStyle/>
          <a:p>
            <a:r>
              <a:rPr lang="en-US" dirty="0" smtClean="0"/>
              <a:t>1) Amplifier gain is variable with 5000, 10000, 20000, or 30000. </a:t>
            </a:r>
          </a:p>
          <a:p>
            <a:endParaRPr lang="en-US" dirty="0" smtClean="0"/>
          </a:p>
          <a:p>
            <a:r>
              <a:rPr lang="en-US" dirty="0" smtClean="0"/>
              <a:t>2) Common mode rejection ratio is 102dB. </a:t>
            </a:r>
          </a:p>
          <a:p>
            <a:endParaRPr lang="en-US" dirty="0" smtClean="0"/>
          </a:p>
          <a:p>
            <a:r>
              <a:rPr lang="en-US" dirty="0" smtClean="0"/>
              <a:t>3) Pass-band frequency is with 0.12Hz-35.4Hz. </a:t>
            </a:r>
          </a:p>
          <a:p>
            <a:endParaRPr lang="en-US" dirty="0" smtClean="0"/>
          </a:p>
          <a:p>
            <a:r>
              <a:rPr lang="en-US" dirty="0" smtClean="0"/>
              <a:t>4) Input impedance is 113MΩ.</a:t>
            </a:r>
          </a:p>
          <a:p>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pPr>
              <a:lnSpc>
                <a:spcPct val="80000"/>
              </a:lnSpc>
              <a:buNone/>
            </a:pPr>
            <a:r>
              <a:rPr lang="en-US" altLang="ja-JP" sz="2100" dirty="0">
                <a:ea typeface="MS PGothic" pitchFamily="34" charset="-128"/>
              </a:rPr>
              <a:t>[1] </a:t>
            </a:r>
            <a:r>
              <a:rPr lang="en-US" altLang="ja-JP" sz="2100" dirty="0">
                <a:ea typeface="MS PGothic" pitchFamily="34" charset="-128"/>
                <a:hlinkClick r:id="rId2"/>
              </a:rPr>
              <a:t>http://</a:t>
            </a:r>
            <a:r>
              <a:rPr lang="en-US" altLang="ja-JP" sz="2100" dirty="0" smtClean="0">
                <a:ea typeface="MS PGothic" pitchFamily="34" charset="-128"/>
                <a:hlinkClick r:id="rId2"/>
              </a:rPr>
              <a:t>en.wikipedia.org/wiki/EEG</a:t>
            </a:r>
            <a:endParaRPr lang="en-US" altLang="ja-JP" sz="2100" dirty="0" smtClean="0">
              <a:ea typeface="MS PGothic" pitchFamily="34" charset="-128"/>
            </a:endParaRPr>
          </a:p>
          <a:p>
            <a:pPr>
              <a:lnSpc>
                <a:spcPct val="80000"/>
              </a:lnSpc>
              <a:buNone/>
            </a:pPr>
            <a:r>
              <a:rPr lang="en-US" altLang="ja-JP" sz="2100" dirty="0" smtClean="0">
                <a:ea typeface="MS PGothic" pitchFamily="34" charset="-128"/>
              </a:rPr>
              <a:t>[2] Design of a Compact Amplifier and Signal Conditioning Module for Wireless EEG Monitoring, </a:t>
            </a:r>
            <a:r>
              <a:rPr lang="en-US" altLang="ja-JP" sz="2100" dirty="0" err="1" smtClean="0">
                <a:ea typeface="MS PGothic" pitchFamily="34" charset="-128"/>
              </a:rPr>
              <a:t>Ashwin</a:t>
            </a:r>
            <a:r>
              <a:rPr lang="en-US" altLang="ja-JP" sz="2100" dirty="0" smtClean="0">
                <a:ea typeface="MS PGothic" pitchFamily="34" charset="-128"/>
              </a:rPr>
              <a:t> K. </a:t>
            </a:r>
            <a:r>
              <a:rPr lang="en-US" altLang="ja-JP" sz="2100" dirty="0" err="1" smtClean="0">
                <a:ea typeface="MS PGothic" pitchFamily="34" charset="-128"/>
              </a:rPr>
              <a:t>Whitchurch</a:t>
            </a:r>
            <a:r>
              <a:rPr lang="en-US" altLang="ja-JP" sz="2100" dirty="0" smtClean="0">
                <a:ea typeface="MS PGothic" pitchFamily="34" charset="-128"/>
              </a:rPr>
              <a:t> Member, IEEE, Jose K. Abraham</a:t>
            </a:r>
          </a:p>
          <a:p>
            <a:pPr>
              <a:lnSpc>
                <a:spcPct val="80000"/>
              </a:lnSpc>
              <a:buNone/>
            </a:pPr>
            <a:r>
              <a:rPr lang="en-US" altLang="ja-JP" sz="2100" dirty="0" smtClean="0">
                <a:ea typeface="MS PGothic" pitchFamily="34" charset="-128"/>
              </a:rPr>
              <a:t>[3] Novel </a:t>
            </a:r>
            <a:r>
              <a:rPr lang="en-US" altLang="ja-JP" sz="2100" dirty="0" err="1" smtClean="0">
                <a:ea typeface="MS PGothic" pitchFamily="34" charset="-128"/>
              </a:rPr>
              <a:t>Hydrogel</a:t>
            </a:r>
            <a:r>
              <a:rPr lang="en-US" altLang="ja-JP" sz="2100" dirty="0" smtClean="0">
                <a:ea typeface="MS PGothic" pitchFamily="34" charset="-128"/>
              </a:rPr>
              <a:t>-Based Preparation-Free EEG Electrode,</a:t>
            </a:r>
            <a:r>
              <a:rPr lang="it-IT" altLang="ja-JP" sz="2100" dirty="0" smtClean="0">
                <a:ea typeface="MS PGothic" pitchFamily="34" charset="-128"/>
              </a:rPr>
              <a:t> Nicolas Alexander Alba, Robert J. Sclabassi, Mingui Sun, </a:t>
            </a:r>
            <a:r>
              <a:rPr lang="en-US" altLang="ja-JP" sz="2100" dirty="0" smtClean="0">
                <a:ea typeface="MS PGothic" pitchFamily="34" charset="-128"/>
              </a:rPr>
              <a:t>IEEE TRANSACTIONS ON NEURAL SYSTEMS AND REHABILITATION ENGINEERING, VOL. 18, NO. 4, AUGUST 2010 </a:t>
            </a:r>
          </a:p>
          <a:p>
            <a:pPr>
              <a:lnSpc>
                <a:spcPct val="80000"/>
              </a:lnSpc>
              <a:buNone/>
            </a:pPr>
            <a:r>
              <a:rPr lang="en-US" altLang="ja-JP" sz="2100" dirty="0" smtClean="0">
                <a:ea typeface="MS PGothic" pitchFamily="34" charset="-128"/>
              </a:rPr>
              <a:t>[4] Design Of An Electronic Device For Brain Computer Interface Applications,</a:t>
            </a:r>
            <a:r>
              <a:rPr lang="it-IT" altLang="ja-JP" sz="2100" dirty="0" smtClean="0">
                <a:ea typeface="MS PGothic" pitchFamily="34" charset="-128"/>
              </a:rPr>
              <a:t> . Palumbo,P. Vizza,P. Veltri,</a:t>
            </a:r>
            <a:r>
              <a:rPr lang="en-US" altLang="ja-JP" sz="2100" dirty="0" smtClean="0">
                <a:ea typeface="MS PGothic" pitchFamily="34" charset="-128"/>
              </a:rPr>
              <a:t> </a:t>
            </a:r>
            <a:r>
              <a:rPr lang="en-US" altLang="ja-JP" sz="2100" dirty="0" err="1" smtClean="0">
                <a:ea typeface="MS PGothic" pitchFamily="34" charset="-128"/>
              </a:rPr>
              <a:t>MeMeA</a:t>
            </a:r>
            <a:r>
              <a:rPr lang="en-US" altLang="ja-JP" sz="2100" dirty="0" smtClean="0">
                <a:ea typeface="MS PGothic" pitchFamily="34" charset="-128"/>
              </a:rPr>
              <a:t> 2009 - International Workshop on Medical Measurements and Applications </a:t>
            </a:r>
          </a:p>
          <a:p>
            <a:pPr>
              <a:lnSpc>
                <a:spcPct val="80000"/>
              </a:lnSpc>
              <a:buNone/>
            </a:pPr>
            <a:r>
              <a:rPr lang="en-US" altLang="ja-JP" sz="2100" dirty="0" smtClean="0">
                <a:ea typeface="MS PGothic" pitchFamily="34" charset="-128"/>
              </a:rPr>
              <a:t>[5] Design and Evaluation of a </a:t>
            </a:r>
            <a:r>
              <a:rPr lang="en-US" altLang="ja-JP" sz="2100" dirty="0" err="1" smtClean="0">
                <a:ea typeface="MS PGothic" pitchFamily="34" charset="-128"/>
              </a:rPr>
              <a:t>Capacitively</a:t>
            </a:r>
            <a:r>
              <a:rPr lang="en-US" altLang="ja-JP" sz="2100" dirty="0" smtClean="0">
                <a:ea typeface="MS PGothic" pitchFamily="34" charset="-128"/>
              </a:rPr>
              <a:t> Coupled Sensor Readout Circuit, toward Contact-less ECG and EEG, Daniel </a:t>
            </a:r>
            <a:r>
              <a:rPr lang="en-US" altLang="ja-JP" sz="2100" dirty="0" err="1" smtClean="0">
                <a:ea typeface="MS PGothic" pitchFamily="34" charset="-128"/>
              </a:rPr>
              <a:t>Sard</a:t>
            </a:r>
            <a:r>
              <a:rPr lang="en-US" altLang="ja-JP" sz="2100" dirty="0" smtClean="0">
                <a:ea typeface="MS PGothic" pitchFamily="34" charset="-128"/>
              </a:rPr>
              <a:t>, </a:t>
            </a:r>
            <a:r>
              <a:rPr lang="en-US" altLang="ja-JP" sz="2100" dirty="0" err="1" smtClean="0">
                <a:ea typeface="MS PGothic" pitchFamily="34" charset="-128"/>
              </a:rPr>
              <a:t>Andrzej</a:t>
            </a:r>
            <a:r>
              <a:rPr lang="en-US" altLang="ja-JP" sz="2100" dirty="0" smtClean="0">
                <a:ea typeface="MS PGothic" pitchFamily="34" charset="-128"/>
              </a:rPr>
              <a:t> </a:t>
            </a:r>
            <a:r>
              <a:rPr lang="en-US" altLang="ja-JP" sz="2100" dirty="0" err="1" smtClean="0">
                <a:ea typeface="MS PGothic" pitchFamily="34" charset="-128"/>
              </a:rPr>
              <a:t>Cichockiand</a:t>
            </a:r>
            <a:r>
              <a:rPr lang="en-US" altLang="ja-JP" sz="2100" dirty="0" smtClean="0">
                <a:ea typeface="MS PGothic" pitchFamily="34" charset="-128"/>
              </a:rPr>
              <a:t> </a:t>
            </a:r>
            <a:r>
              <a:rPr lang="en-US" altLang="ja-JP" sz="2100" dirty="0" err="1" smtClean="0">
                <a:ea typeface="MS PGothic" pitchFamily="34" charset="-128"/>
              </a:rPr>
              <a:t>Atila</a:t>
            </a:r>
            <a:r>
              <a:rPr lang="en-US" altLang="ja-JP" sz="2100" dirty="0" smtClean="0">
                <a:ea typeface="MS PGothic" pitchFamily="34" charset="-128"/>
              </a:rPr>
              <a:t> </a:t>
            </a:r>
            <a:r>
              <a:rPr lang="en-US" altLang="ja-JP" sz="2100" dirty="0" err="1" smtClean="0">
                <a:ea typeface="MS PGothic" pitchFamily="34" charset="-128"/>
              </a:rPr>
              <a:t>Alvandpour</a:t>
            </a:r>
            <a:r>
              <a:rPr lang="en-US" altLang="ja-JP" sz="2100" dirty="0" smtClean="0">
                <a:ea typeface="MS PGothic" pitchFamily="34" charset="-128"/>
              </a:rPr>
              <a:t>, 2010 IEEE</a:t>
            </a:r>
            <a:endParaRPr lang="en-US" altLang="ja-JP" sz="2100" dirty="0">
              <a:ea typeface="MS PGothic" pitchFamily="34" charset="-128"/>
            </a:endParaRPr>
          </a:p>
          <a:p>
            <a:pPr>
              <a:lnSpc>
                <a:spcPct val="80000"/>
              </a:lnSpc>
              <a:buNone/>
            </a:pPr>
            <a:r>
              <a:rPr lang="en-US" altLang="ja-JP" sz="2100" dirty="0">
                <a:ea typeface="MS PGothic" pitchFamily="34" charset="-128"/>
              </a:rPr>
              <a:t>[6] Design of Portable Multi-Channel EEG Signal </a:t>
            </a:r>
            <a:r>
              <a:rPr lang="en-US" altLang="ja-JP" sz="2100" dirty="0" smtClean="0">
                <a:ea typeface="MS PGothic" pitchFamily="34" charset="-128"/>
              </a:rPr>
              <a:t>Acquisition </a:t>
            </a:r>
            <a:r>
              <a:rPr lang="en-US" altLang="ja-JP" sz="2100" dirty="0">
                <a:ea typeface="MS PGothic" pitchFamily="34" charset="-128"/>
              </a:rPr>
              <a:t>System , Lin ZHU, </a:t>
            </a:r>
            <a:r>
              <a:rPr lang="en-US" altLang="ja-JP" sz="2100" dirty="0" err="1">
                <a:ea typeface="MS PGothic" pitchFamily="34" charset="-128"/>
              </a:rPr>
              <a:t>Haifeng</a:t>
            </a:r>
            <a:r>
              <a:rPr lang="en-US" altLang="ja-JP" sz="2100" dirty="0">
                <a:ea typeface="MS PGothic" pitchFamily="34" charset="-128"/>
              </a:rPr>
              <a:t> CHEN, </a:t>
            </a:r>
            <a:r>
              <a:rPr lang="en-US" altLang="ja-JP" sz="2100" dirty="0" err="1">
                <a:ea typeface="MS PGothic" pitchFamily="34" charset="-128"/>
              </a:rPr>
              <a:t>Xu</a:t>
            </a:r>
            <a:r>
              <a:rPr lang="en-US" altLang="ja-JP" sz="2100" dirty="0">
                <a:ea typeface="MS PGothic" pitchFamily="34" charset="-128"/>
              </a:rPr>
              <a:t> ZHANG, IEEE</a:t>
            </a:r>
          </a:p>
          <a:p>
            <a:pPr>
              <a:lnSpc>
                <a:spcPct val="80000"/>
              </a:lnSpc>
              <a:buNone/>
            </a:pPr>
            <a:r>
              <a:rPr lang="en-US" altLang="ja-JP" sz="2000" dirty="0" smtClean="0">
                <a:ea typeface="MS PGothic" pitchFamily="34" charset="-128"/>
              </a:rPr>
              <a:t>  </a:t>
            </a:r>
            <a:endParaRPr lang="en-GB" altLang="ja-JP" sz="2000" dirty="0" smtClean="0">
              <a:ea typeface="MS PGothic" pitchFamily="34" charset="-128"/>
            </a:endParaRPr>
          </a:p>
          <a:p>
            <a:pPr>
              <a:buNone/>
            </a:pP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zh-CN" dirty="0" smtClean="0"/>
              <a:t>References</a:t>
            </a:r>
            <a:endParaRPr lang="zh-CN" altLang="en-US" dirty="0"/>
          </a:p>
        </p:txBody>
      </p:sp>
      <p:sp>
        <p:nvSpPr>
          <p:cNvPr id="3" name="Content Placeholder 2"/>
          <p:cNvSpPr>
            <a:spLocks noGrp="1"/>
          </p:cNvSpPr>
          <p:nvPr>
            <p:ph idx="1"/>
          </p:nvPr>
        </p:nvSpPr>
        <p:spPr/>
        <p:txBody>
          <a:bodyPr>
            <a:normAutofit fontScale="62500" lnSpcReduction="20000"/>
          </a:bodyPr>
          <a:lstStyle/>
          <a:p>
            <a:pPr>
              <a:lnSpc>
                <a:spcPct val="80000"/>
              </a:lnSpc>
              <a:buNone/>
            </a:pPr>
            <a:r>
              <a:rPr lang="en-US" altLang="ja-JP" dirty="0" smtClean="0">
                <a:ea typeface="MS PGothic" pitchFamily="34" charset="-128"/>
              </a:rPr>
              <a:t>[7] Design and  Implementation of a Wireless Multi-Channel EEG Recording,</a:t>
            </a:r>
            <a:r>
              <a:rPr lang="pt-BR" altLang="ja-JP" dirty="0" smtClean="0">
                <a:ea typeface="MS PGothic" pitchFamily="34" charset="-128"/>
              </a:rPr>
              <a:t> R. Dilmaghani, M. Ghavami, K. Cumar, A Dualeh,  S. Gomes Da Sousa, R.  Salleh Mohd, CSNDSP 2010 </a:t>
            </a:r>
            <a:endParaRPr lang="en-GB" altLang="ja-JP" dirty="0" smtClean="0">
              <a:ea typeface="MS PGothic" pitchFamily="34" charset="-128"/>
            </a:endParaRPr>
          </a:p>
          <a:p>
            <a:pPr>
              <a:lnSpc>
                <a:spcPct val="80000"/>
              </a:lnSpc>
              <a:buNone/>
            </a:pPr>
            <a:r>
              <a:rPr lang="en-GB" altLang="ja-JP" dirty="0" smtClean="0">
                <a:ea typeface="MS PGothic" pitchFamily="34" charset="-128"/>
              </a:rPr>
              <a:t>[8]</a:t>
            </a:r>
            <a:r>
              <a:rPr lang="en-US" altLang="ja-JP" dirty="0" smtClean="0">
                <a:ea typeface="MS PGothic" pitchFamily="34" charset="-128"/>
              </a:rPr>
              <a:t>  Development of a Low-Cost FPGA-Based SSVEP BCI Multimedia Control System, </a:t>
            </a:r>
            <a:r>
              <a:rPr lang="en-US" altLang="ja-JP" dirty="0" err="1" smtClean="0">
                <a:ea typeface="MS PGothic" pitchFamily="34" charset="-128"/>
              </a:rPr>
              <a:t>Kuo</a:t>
            </a:r>
            <a:r>
              <a:rPr lang="en-US" altLang="ja-JP" dirty="0" smtClean="0">
                <a:ea typeface="MS PGothic" pitchFamily="34" charset="-128"/>
              </a:rPr>
              <a:t>-Kai </a:t>
            </a:r>
            <a:r>
              <a:rPr lang="en-US" altLang="ja-JP" dirty="0" err="1" smtClean="0">
                <a:ea typeface="MS PGothic" pitchFamily="34" charset="-128"/>
              </a:rPr>
              <a:t>Shyu</a:t>
            </a:r>
            <a:r>
              <a:rPr lang="en-US" altLang="ja-JP" dirty="0" smtClean="0">
                <a:ea typeface="MS PGothic" pitchFamily="34" charset="-128"/>
              </a:rPr>
              <a:t>, Member, IEEE, Po-Lei Lee, Ming-</a:t>
            </a:r>
            <a:r>
              <a:rPr lang="en-US" altLang="ja-JP" dirty="0" err="1" smtClean="0">
                <a:ea typeface="MS PGothic" pitchFamily="34" charset="-128"/>
              </a:rPr>
              <a:t>Huan</a:t>
            </a:r>
            <a:r>
              <a:rPr lang="en-US" altLang="ja-JP" dirty="0" smtClean="0">
                <a:ea typeface="MS PGothic" pitchFamily="34" charset="-128"/>
              </a:rPr>
              <a:t> Lee, Student Member, IEEE, IEEE TRANSACTIONS ON BIOMEDICAL CIRCUITS AND SYSTEMS, VOL. 4, NO. 2, APRIL 2010</a:t>
            </a:r>
          </a:p>
          <a:p>
            <a:pPr>
              <a:lnSpc>
                <a:spcPct val="80000"/>
              </a:lnSpc>
              <a:buNone/>
            </a:pPr>
            <a:r>
              <a:rPr lang="en-US" altLang="zh-CN" dirty="0" smtClean="0"/>
              <a:t>[9] </a:t>
            </a:r>
            <a:r>
              <a:rPr lang="en-GB" altLang="ja-JP" dirty="0" smtClean="0">
                <a:ea typeface="MS PGothic" pitchFamily="34" charset="-128"/>
              </a:rPr>
              <a:t>Joseph Brooks (ICN)Maria Joao (FIL) Methods for Dummies 2007Wellcome Department For </a:t>
            </a:r>
            <a:r>
              <a:rPr lang="en-GB" altLang="ja-JP" dirty="0" err="1" smtClean="0">
                <a:ea typeface="MS PGothic" pitchFamily="34" charset="-128"/>
              </a:rPr>
              <a:t>Neuroimaging</a:t>
            </a:r>
            <a:endParaRPr lang="en-US" altLang="ja-JP" dirty="0" smtClean="0">
              <a:ea typeface="MS PGothic" pitchFamily="34" charset="-128"/>
            </a:endParaRPr>
          </a:p>
          <a:p>
            <a:pPr>
              <a:lnSpc>
                <a:spcPct val="80000"/>
              </a:lnSpc>
              <a:buNone/>
            </a:pPr>
            <a:r>
              <a:rPr lang="en-US" altLang="ja-JP" dirty="0" smtClean="0">
                <a:ea typeface="MS PGothic" pitchFamily="34" charset="-128"/>
              </a:rPr>
              <a:t>[10] A Micro-Power EEG Acquisition </a:t>
            </a:r>
            <a:r>
              <a:rPr lang="en-US" altLang="ja-JP" dirty="0" err="1" smtClean="0">
                <a:ea typeface="MS PGothic" pitchFamily="34" charset="-128"/>
              </a:rPr>
              <a:t>SoC</a:t>
            </a:r>
            <a:r>
              <a:rPr lang="en-US" altLang="ja-JP" dirty="0" smtClean="0">
                <a:ea typeface="MS PGothic" pitchFamily="34" charset="-128"/>
              </a:rPr>
              <a:t> With Integrated Feature Extraction Processor for a Chronic Seizure Detection System, </a:t>
            </a:r>
            <a:r>
              <a:rPr lang="en-US" altLang="ja-JP" dirty="0" err="1" smtClean="0">
                <a:ea typeface="MS PGothic" pitchFamily="34" charset="-128"/>
              </a:rPr>
              <a:t>Naveen</a:t>
            </a:r>
            <a:r>
              <a:rPr lang="en-US" altLang="ja-JP" dirty="0" smtClean="0">
                <a:ea typeface="MS PGothic" pitchFamily="34" charset="-128"/>
              </a:rPr>
              <a:t> </a:t>
            </a:r>
            <a:r>
              <a:rPr lang="en-US" altLang="ja-JP" dirty="0" err="1" smtClean="0">
                <a:ea typeface="MS PGothic" pitchFamily="34" charset="-128"/>
              </a:rPr>
              <a:t>Verma</a:t>
            </a:r>
            <a:r>
              <a:rPr lang="en-US" altLang="ja-JP" dirty="0" smtClean="0">
                <a:ea typeface="MS PGothic" pitchFamily="34" charset="-128"/>
              </a:rPr>
              <a:t>, Ali </a:t>
            </a:r>
            <a:r>
              <a:rPr lang="en-US" altLang="ja-JP" dirty="0" err="1" smtClean="0">
                <a:ea typeface="MS PGothic" pitchFamily="34" charset="-128"/>
              </a:rPr>
              <a:t>Shoeb</a:t>
            </a:r>
            <a:r>
              <a:rPr lang="en-US" altLang="ja-JP" dirty="0" smtClean="0">
                <a:ea typeface="MS PGothic" pitchFamily="34" charset="-128"/>
              </a:rPr>
              <a:t>, Jose </a:t>
            </a:r>
            <a:r>
              <a:rPr lang="en-US" altLang="ja-JP" dirty="0" err="1" smtClean="0">
                <a:ea typeface="MS PGothic" pitchFamily="34" charset="-128"/>
              </a:rPr>
              <a:t>Bohorquez</a:t>
            </a:r>
            <a:r>
              <a:rPr lang="en-US" altLang="ja-JP" dirty="0" smtClean="0">
                <a:ea typeface="MS PGothic" pitchFamily="34" charset="-128"/>
              </a:rPr>
              <a:t>, IEEE JOURNAL OF SOLID-STATE CIRCUITS, VOL. 45, NO. 4, APRIL 2010</a:t>
            </a:r>
          </a:p>
          <a:p>
            <a:pPr>
              <a:lnSpc>
                <a:spcPct val="80000"/>
              </a:lnSpc>
              <a:buNone/>
            </a:pPr>
            <a:r>
              <a:rPr lang="en-US" altLang="ja-JP" dirty="0" smtClean="0">
                <a:ea typeface="MS PGothic" pitchFamily="34" charset="-128"/>
              </a:rPr>
              <a:t>[11]Design of a Compact Amplifier and Signal Conditioning Module for Wireless EEG Monitoring, </a:t>
            </a:r>
            <a:r>
              <a:rPr lang="en-US" altLang="ja-JP" dirty="0" err="1" smtClean="0">
                <a:ea typeface="MS PGothic" pitchFamily="34" charset="-128"/>
              </a:rPr>
              <a:t>Ashwin</a:t>
            </a:r>
            <a:r>
              <a:rPr lang="en-US" altLang="ja-JP" dirty="0" smtClean="0">
                <a:ea typeface="MS PGothic" pitchFamily="34" charset="-128"/>
              </a:rPr>
              <a:t> K. </a:t>
            </a:r>
            <a:r>
              <a:rPr lang="en-US" altLang="ja-JP" dirty="0" err="1" smtClean="0">
                <a:ea typeface="MS PGothic" pitchFamily="34" charset="-128"/>
              </a:rPr>
              <a:t>Whitchurch</a:t>
            </a:r>
            <a:r>
              <a:rPr lang="en-US" altLang="ja-JP" dirty="0" smtClean="0">
                <a:ea typeface="MS PGothic" pitchFamily="34" charset="-128"/>
              </a:rPr>
              <a:t> (a), Member, IEEE, Jose </a:t>
            </a:r>
            <a:r>
              <a:rPr lang="en-US" altLang="ja-JP" dirty="0" err="1" smtClean="0">
                <a:ea typeface="MS PGothic" pitchFamily="34" charset="-128"/>
              </a:rPr>
              <a:t>K.Abraham</a:t>
            </a:r>
            <a:r>
              <a:rPr lang="en-US" altLang="ja-JP" dirty="0" smtClean="0">
                <a:ea typeface="MS PGothic" pitchFamily="34" charset="-128"/>
              </a:rPr>
              <a:t> (a), Senior Member, IEEE, </a:t>
            </a:r>
            <a:r>
              <a:rPr lang="en-US" altLang="ja-JP" dirty="0" err="1" smtClean="0">
                <a:ea typeface="MS PGothic" pitchFamily="34" charset="-128"/>
              </a:rPr>
              <a:t>Meghana</a:t>
            </a:r>
            <a:r>
              <a:rPr lang="en-US" altLang="ja-JP" dirty="0" smtClean="0">
                <a:ea typeface="MS PGothic" pitchFamily="34" charset="-128"/>
              </a:rPr>
              <a:t> A. </a:t>
            </a:r>
            <a:r>
              <a:rPr lang="en-US" altLang="ja-JP" dirty="0" err="1" smtClean="0">
                <a:ea typeface="MS PGothic" pitchFamily="34" charset="-128"/>
              </a:rPr>
              <a:t>Lonkar</a:t>
            </a:r>
            <a:r>
              <a:rPr lang="en-US" altLang="ja-JP" dirty="0" smtClean="0">
                <a:ea typeface="MS PGothic" pitchFamily="34" charset="-128"/>
              </a:rPr>
              <a:t> , 2007 IEEE Region 5 Technical Conference, April 20-21, Fayetteville, AR</a:t>
            </a:r>
          </a:p>
          <a:p>
            <a:pPr>
              <a:lnSpc>
                <a:spcPct val="80000"/>
              </a:lnSpc>
              <a:buNone/>
            </a:pPr>
            <a:r>
              <a:rPr lang="en-US" altLang="ja-JP" dirty="0" smtClean="0">
                <a:ea typeface="MS PGothic" pitchFamily="34" charset="-128"/>
              </a:rPr>
              <a:t>[12]Design on Sampling Circuit of EEG Signal Based on AT89C2051 Single-chip, Xiao-dong </a:t>
            </a:r>
            <a:r>
              <a:rPr lang="en-US" altLang="ja-JP" dirty="0" err="1" smtClean="0">
                <a:ea typeface="MS PGothic" pitchFamily="34" charset="-128"/>
              </a:rPr>
              <a:t>Zhang,Zhen-hai</a:t>
            </a:r>
            <a:r>
              <a:rPr lang="en-US" altLang="ja-JP" dirty="0" smtClean="0">
                <a:ea typeface="MS PGothic" pitchFamily="34" charset="-128"/>
              </a:rPr>
              <a:t> Zhang, 2009 Fourth International Conference on Innovative Computing, Information and Control </a:t>
            </a:r>
          </a:p>
          <a:p>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6"/>
          <p:cNvSpPr>
            <a:spLocks noGrp="1" noChangeArrowheads="1"/>
          </p:cNvSpPr>
          <p:nvPr>
            <p:ph type="title"/>
          </p:nvPr>
        </p:nvSpPr>
        <p:spPr/>
        <p:txBody>
          <a:bodyPr/>
          <a:lstStyle/>
          <a:p>
            <a:r>
              <a:rPr lang="en-US" smtClean="0"/>
              <a:t>EEG recorded at T5</a:t>
            </a:r>
          </a:p>
        </p:txBody>
      </p:sp>
      <p:graphicFrame>
        <p:nvGraphicFramePr>
          <p:cNvPr id="5122" name="Object 1027"/>
          <p:cNvGraphicFramePr>
            <a:graphicFrameLocks noChangeAspect="1"/>
          </p:cNvGraphicFramePr>
          <p:nvPr>
            <p:ph type="clipArt" sz="half" idx="1"/>
          </p:nvPr>
        </p:nvGraphicFramePr>
        <p:xfrm>
          <a:off x="1676400" y="1828800"/>
          <a:ext cx="5638800" cy="3592513"/>
        </p:xfrm>
        <a:graphic>
          <a:graphicData uri="http://schemas.openxmlformats.org/presentationml/2006/ole">
            <p:oleObj spid="_x0000_s11266" name="Clip" r:id="rId3" imgW="8923810" imgH="5685714" progId="">
              <p:embed/>
            </p:oleObj>
          </a:graphicData>
        </a:graphic>
      </p:graphicFrame>
      <p:sp>
        <p:nvSpPr>
          <p:cNvPr id="5124" name="Rectangle 1028"/>
          <p:cNvSpPr>
            <a:spLocks noGrp="1" noChangeArrowheads="1"/>
          </p:cNvSpPr>
          <p:nvPr>
            <p:ph type="body" sz="half" idx="2"/>
          </p:nvPr>
        </p:nvSpPr>
        <p:spPr>
          <a:xfrm>
            <a:off x="1295400" y="5257800"/>
            <a:ext cx="7543800" cy="1085850"/>
          </a:xfrm>
        </p:spPr>
        <p:txBody>
          <a:bodyPr/>
          <a:lstStyle/>
          <a:p>
            <a:r>
              <a:rPr lang="en-US" sz="2800" smtClean="0"/>
              <a:t>At each time interval several sine-waves at different frequencies may be present in the signal.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Quality control of EEG recording</a:t>
            </a:r>
          </a:p>
        </p:txBody>
      </p:sp>
      <p:sp>
        <p:nvSpPr>
          <p:cNvPr id="19459" name="Rectangle 3"/>
          <p:cNvSpPr>
            <a:spLocks noGrp="1" noChangeArrowheads="1"/>
          </p:cNvSpPr>
          <p:nvPr>
            <p:ph type="body" idx="1"/>
          </p:nvPr>
        </p:nvSpPr>
        <p:spPr/>
        <p:txBody>
          <a:bodyPr/>
          <a:lstStyle/>
          <a:p>
            <a:r>
              <a:rPr lang="en-US" smtClean="0"/>
              <a:t>1) EEG amplifies must be calibrated with daily checks</a:t>
            </a:r>
          </a:p>
          <a:p>
            <a:r>
              <a:rPr lang="en-US" smtClean="0"/>
              <a:t>2) acquisition parameters must be checked daily and keep the same</a:t>
            </a:r>
          </a:p>
          <a:p>
            <a:r>
              <a:rPr lang="en-US" smtClean="0"/>
              <a:t>3) the same procedures must be employed in all individuals</a:t>
            </a:r>
          </a:p>
          <a:p>
            <a:r>
              <a:rPr lang="en-US" smtClean="0"/>
              <a:t>4) all artifacts must be eliminated or taken into account prior to spectral analysis.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EMG Artifact</a:t>
            </a:r>
          </a:p>
        </p:txBody>
      </p:sp>
      <p:sp>
        <p:nvSpPr>
          <p:cNvPr id="20483" name="Rectangle 3"/>
          <p:cNvSpPr>
            <a:spLocks noGrp="1" noChangeArrowheads="1"/>
          </p:cNvSpPr>
          <p:nvPr>
            <p:ph type="body" idx="1"/>
          </p:nvPr>
        </p:nvSpPr>
        <p:spPr>
          <a:xfrm>
            <a:off x="1066800" y="1447800"/>
            <a:ext cx="8077200" cy="4438650"/>
          </a:xfrm>
        </p:spPr>
        <p:txBody>
          <a:bodyPr/>
          <a:lstStyle/>
          <a:p>
            <a:r>
              <a:rPr lang="en-US" sz="2800" smtClean="0"/>
              <a:t>EMG artifact starts as low as 12 Hz and ranges to 300 Hz.  Most of the spectrum lies between 30-150 Hz.  </a:t>
            </a:r>
          </a:p>
          <a:p>
            <a:r>
              <a:rPr lang="en-US" sz="2800" smtClean="0"/>
              <a:t>Sites F3, F4, T3, T4, P3, P4 can pick up EMG the massester and temporalis muscles.  </a:t>
            </a:r>
          </a:p>
          <a:p>
            <a:r>
              <a:rPr lang="en-US" sz="2800" smtClean="0"/>
              <a:t>Posterior electrodes can pick up EMG from occipitalis, trapezius and supraspinal muscles.  </a:t>
            </a:r>
          </a:p>
          <a:p>
            <a:r>
              <a:rPr lang="en-US" sz="2800" smtClean="0"/>
              <a:t>To avoid this type of artifact one can relax or position the head properly or change slightly the position of electrode. </a:t>
            </a:r>
          </a:p>
          <a:p>
            <a:r>
              <a:rPr lang="en-US" sz="2800" smtClean="0"/>
              <a:t>Fz, Cz, Pz can give a relatively pure EEG signal.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EKG artifact</a:t>
            </a:r>
          </a:p>
        </p:txBody>
      </p:sp>
      <p:sp>
        <p:nvSpPr>
          <p:cNvPr id="21507" name="Rectangle 3"/>
          <p:cNvSpPr>
            <a:spLocks noGrp="1" noChangeArrowheads="1"/>
          </p:cNvSpPr>
          <p:nvPr>
            <p:ph type="body" idx="1"/>
          </p:nvPr>
        </p:nvSpPr>
        <p:spPr/>
        <p:txBody>
          <a:bodyPr/>
          <a:lstStyle/>
          <a:p>
            <a:r>
              <a:rPr lang="en-US" smtClean="0"/>
              <a:t>ECG artifacts occur from the electrodes that pick up activity from underlying pulsating blood vessels in the scalp.</a:t>
            </a:r>
          </a:p>
          <a:p>
            <a:r>
              <a:rPr lang="en-US" smtClean="0"/>
              <a:t>EKG artifact gets more prevalent with aging.  </a:t>
            </a:r>
          </a:p>
        </p:txBody>
      </p:sp>
      <p:pic>
        <p:nvPicPr>
          <p:cNvPr id="4" name="Picture 2" descr="http://upload.wikimedia.org/wikipedia/commons/thumb/b/bf/EEG_cap.jpg/220px-EEG_cap.jpg">
            <a:hlinkClick r:id="rId2"/>
          </p:cNvPr>
          <p:cNvPicPr>
            <a:picLocks noChangeAspect="1" noChangeArrowheads="1"/>
          </p:cNvPicPr>
          <p:nvPr/>
        </p:nvPicPr>
        <p:blipFill>
          <a:blip r:embed="rId3" cstate="print"/>
          <a:srcRect/>
          <a:stretch>
            <a:fillRect/>
          </a:stretch>
        </p:blipFill>
        <p:spPr bwMode="auto">
          <a:xfrm>
            <a:off x="5715000" y="3048000"/>
            <a:ext cx="2095500" cy="30670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normAutofit fontScale="90000"/>
          </a:bodyPr>
          <a:lstStyle/>
          <a:p>
            <a:r>
              <a:rPr lang="en-US" smtClean="0"/>
              <a:t>The noise from the standard AC electrical line current </a:t>
            </a:r>
          </a:p>
        </p:txBody>
      </p:sp>
      <p:sp>
        <p:nvSpPr>
          <p:cNvPr id="23555" name="Rectangle 1027"/>
          <p:cNvSpPr>
            <a:spLocks noGrp="1" noChangeArrowheads="1"/>
          </p:cNvSpPr>
          <p:nvPr>
            <p:ph type="body" idx="1"/>
          </p:nvPr>
        </p:nvSpPr>
        <p:spPr>
          <a:xfrm>
            <a:off x="1066800" y="1771650"/>
            <a:ext cx="8077200" cy="4114800"/>
          </a:xfrm>
        </p:spPr>
        <p:txBody>
          <a:bodyPr/>
          <a:lstStyle/>
          <a:p>
            <a:r>
              <a:rPr lang="en-US" sz="2800" smtClean="0"/>
              <a:t>This noise can be diminished by the proper grounding of the equipment (both computer and amplifies).</a:t>
            </a:r>
          </a:p>
          <a:p>
            <a:r>
              <a:rPr lang="en-US" sz="2800" smtClean="0"/>
              <a:t>It could be also eliminated by a so called notch filter which selectively removes 50 (60 for the US) Hz activity from the signal.</a:t>
            </a:r>
          </a:p>
          <a:p>
            <a:r>
              <a:rPr lang="en-US" sz="2800" smtClean="0"/>
              <a:t>This noise could be attenuated by obtaining good contact of electrodes with the scalp. The electrode impedance less than 10 kOhms is desirable.</a:t>
            </a:r>
            <a:r>
              <a:rPr lang="en-US" smtClean="0"/>
              <a:t>    </a:t>
            </a:r>
          </a:p>
          <a:p>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r>
              <a:rPr lang="en-US" dirty="0" smtClean="0"/>
              <a:t>EEG recording in man</a:t>
            </a:r>
            <a:br>
              <a:rPr lang="en-US" dirty="0" smtClean="0"/>
            </a:br>
            <a:endParaRPr lang="en-US" dirty="0" smtClean="0"/>
          </a:p>
        </p:txBody>
      </p:sp>
      <p:graphicFrame>
        <p:nvGraphicFramePr>
          <p:cNvPr id="6146" name="Object 3"/>
          <p:cNvGraphicFramePr>
            <a:graphicFrameLocks noChangeAspect="1"/>
          </p:cNvGraphicFramePr>
          <p:nvPr>
            <p:ph type="clipArt" sz="half" idx="1"/>
          </p:nvPr>
        </p:nvGraphicFramePr>
        <p:xfrm>
          <a:off x="1828800" y="1143000"/>
          <a:ext cx="5735667" cy="3886200"/>
        </p:xfrm>
        <a:graphic>
          <a:graphicData uri="http://schemas.openxmlformats.org/presentationml/2006/ole">
            <p:oleObj spid="_x0000_s12290" name="Clip" r:id="rId3" imgW="6409524" imgH="4342857" progId="">
              <p:embed/>
            </p:oleObj>
          </a:graphicData>
        </a:graphic>
      </p:graphicFrame>
      <p:sp>
        <p:nvSpPr>
          <p:cNvPr id="6148" name="Rectangle 4"/>
          <p:cNvSpPr>
            <a:spLocks noGrp="1" noChangeArrowheads="1"/>
          </p:cNvSpPr>
          <p:nvPr>
            <p:ph type="body" sz="half" idx="2"/>
          </p:nvPr>
        </p:nvSpPr>
        <p:spPr>
          <a:xfrm>
            <a:off x="1143000" y="5029200"/>
            <a:ext cx="8001000" cy="1524000"/>
          </a:xfrm>
        </p:spPr>
        <p:txBody>
          <a:bodyPr/>
          <a:lstStyle/>
          <a:p>
            <a:r>
              <a:rPr lang="en-US" sz="2800" smtClean="0"/>
              <a:t>Eyes opened condition.</a:t>
            </a:r>
          </a:p>
          <a:p>
            <a:r>
              <a:rPr lang="en-US" sz="2800" smtClean="0"/>
              <a:t>Examples of different waves.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Micro-Power EEG Acquisition </a:t>
            </a:r>
            <a:r>
              <a:rPr lang="en-US" dirty="0" err="1" smtClean="0"/>
              <a:t>SoC</a:t>
            </a:r>
            <a:r>
              <a:rPr lang="en-US" dirty="0" smtClean="0"/>
              <a:t>[10]</a:t>
            </a:r>
            <a:endParaRPr lang="en-US" dirty="0"/>
          </a:p>
        </p:txBody>
      </p:sp>
      <p:sp>
        <p:nvSpPr>
          <p:cNvPr id="3" name="Content Placeholder 2"/>
          <p:cNvSpPr>
            <a:spLocks noGrp="1"/>
          </p:cNvSpPr>
          <p:nvPr>
            <p:ph idx="1"/>
          </p:nvPr>
        </p:nvSpPr>
        <p:spPr/>
        <p:txBody>
          <a:bodyPr/>
          <a:lstStyle/>
          <a:p>
            <a:endParaRPr lang="en-US" dirty="0" smtClean="0"/>
          </a:p>
          <a:p>
            <a:r>
              <a:rPr lang="en-US" dirty="0" smtClean="0"/>
              <a:t>Electrode circuit </a:t>
            </a:r>
            <a:br>
              <a:rPr lang="en-US" dirty="0" smtClean="0"/>
            </a:br>
            <a:endParaRPr lang="en-US" dirty="0" smtClean="0"/>
          </a:p>
          <a:p>
            <a:r>
              <a:rPr lang="en-US" dirty="0" smtClean="0"/>
              <a:t>EEG sensing</a:t>
            </a:r>
          </a:p>
          <a:p>
            <a:endParaRPr lang="en-US" dirty="0" smtClean="0"/>
          </a:p>
          <a:p>
            <a:r>
              <a:rPr lang="en-US" dirty="0" smtClean="0"/>
              <a:t>Interference</a:t>
            </a:r>
            <a:endParaRPr lang="en-US" dirty="0"/>
          </a:p>
        </p:txBody>
      </p:sp>
      <p:pic>
        <p:nvPicPr>
          <p:cNvPr id="168963" name="Picture 3"/>
          <p:cNvPicPr>
            <a:picLocks noChangeAspect="1" noChangeArrowheads="1"/>
          </p:cNvPicPr>
          <p:nvPr/>
        </p:nvPicPr>
        <p:blipFill>
          <a:blip r:embed="rId2" cstate="print"/>
          <a:srcRect/>
          <a:stretch>
            <a:fillRect/>
          </a:stretch>
        </p:blipFill>
        <p:spPr bwMode="auto">
          <a:xfrm>
            <a:off x="4191000" y="990600"/>
            <a:ext cx="4191556" cy="3657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381000"/>
            <a:ext cx="7772400" cy="1143000"/>
          </a:xfrm>
        </p:spPr>
        <p:txBody>
          <a:bodyPr/>
          <a:lstStyle/>
          <a:p>
            <a:r>
              <a:rPr lang="en-US" smtClean="0"/>
              <a:t>Reviewing EEG</a:t>
            </a:r>
          </a:p>
        </p:txBody>
      </p:sp>
      <p:sp>
        <p:nvSpPr>
          <p:cNvPr id="24579" name="Rectangle 3"/>
          <p:cNvSpPr>
            <a:spLocks noGrp="1" noChangeArrowheads="1"/>
          </p:cNvSpPr>
          <p:nvPr>
            <p:ph type="body" idx="1"/>
          </p:nvPr>
        </p:nvSpPr>
        <p:spPr>
          <a:xfrm>
            <a:off x="1066800" y="1371600"/>
            <a:ext cx="8077200" cy="4514850"/>
          </a:xfrm>
        </p:spPr>
        <p:txBody>
          <a:bodyPr/>
          <a:lstStyle/>
          <a:p>
            <a:r>
              <a:rPr lang="en-US" b="1" smtClean="0"/>
              <a:t>EEG is characterized by:</a:t>
            </a:r>
            <a:endParaRPr lang="en-US" smtClean="0"/>
          </a:p>
          <a:p>
            <a:r>
              <a:rPr lang="en-US" smtClean="0"/>
              <a:t>1) voltage</a:t>
            </a:r>
          </a:p>
          <a:p>
            <a:r>
              <a:rPr lang="en-US" smtClean="0"/>
              <a:t>2) frequency (is used for BF)</a:t>
            </a:r>
          </a:p>
          <a:p>
            <a:r>
              <a:rPr lang="en-US" smtClean="0"/>
              <a:t>3) spatial location (is used for BF)</a:t>
            </a:r>
          </a:p>
          <a:p>
            <a:r>
              <a:rPr lang="en-US" smtClean="0"/>
              <a:t>4) inter-hemispheric symmetries </a:t>
            </a:r>
          </a:p>
          <a:p>
            <a:r>
              <a:rPr lang="en-US" smtClean="0"/>
              <a:t>5) reactivity (reaction to state change) </a:t>
            </a:r>
          </a:p>
          <a:p>
            <a:r>
              <a:rPr lang="en-US" smtClean="0"/>
              <a:t>6) character of waveform occurrence (random, serial, continuous) </a:t>
            </a:r>
          </a:p>
          <a:p>
            <a:r>
              <a:rPr lang="en-US" smtClean="0"/>
              <a:t>6) morphology of transient events</a:t>
            </a:r>
          </a:p>
          <a:p>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Reviewing EEG: voltage</a:t>
            </a:r>
          </a:p>
        </p:txBody>
      </p:sp>
      <p:sp>
        <p:nvSpPr>
          <p:cNvPr id="25603" name="Rectangle 3"/>
          <p:cNvSpPr>
            <a:spLocks noGrp="1" noChangeArrowheads="1"/>
          </p:cNvSpPr>
          <p:nvPr>
            <p:ph type="body" idx="1"/>
          </p:nvPr>
        </p:nvSpPr>
        <p:spPr/>
        <p:txBody>
          <a:bodyPr/>
          <a:lstStyle/>
          <a:p>
            <a:endParaRPr lang="en-US" dirty="0" smtClean="0"/>
          </a:p>
          <a:p>
            <a:r>
              <a:rPr lang="en-US" dirty="0" smtClean="0"/>
              <a:t>Amplitude is  the voltage in </a:t>
            </a:r>
            <a:r>
              <a:rPr lang="en-US" dirty="0" err="1" smtClean="0"/>
              <a:t>microvolts</a:t>
            </a:r>
            <a:r>
              <a:rPr lang="en-US" dirty="0" smtClean="0"/>
              <a:t> measured from the peak of the wave to the trough of the wave.  Varies from 10 </a:t>
            </a:r>
            <a:r>
              <a:rPr lang="en-US" dirty="0" err="1" smtClean="0"/>
              <a:t>mcV</a:t>
            </a:r>
            <a:r>
              <a:rPr lang="en-US" dirty="0" smtClean="0"/>
              <a:t> to 100 </a:t>
            </a:r>
            <a:r>
              <a:rPr lang="en-US" dirty="0" err="1" smtClean="0"/>
              <a:t>mcV</a:t>
            </a:r>
            <a:r>
              <a:rPr lang="en-US" dirty="0" smtClean="0"/>
              <a:t> with average around 20-50 </a:t>
            </a:r>
            <a:r>
              <a:rPr lang="en-US" dirty="0" err="1" smtClean="0"/>
              <a:t>mcV</a:t>
            </a:r>
            <a:r>
              <a:rPr lang="en-US" dirty="0" smtClean="0"/>
              <a:t>.</a:t>
            </a:r>
          </a:p>
          <a:p>
            <a:pPr>
              <a:buNone/>
            </a:pPr>
            <a:r>
              <a:rPr lang="en-US" dirty="0" smtClean="0"/>
              <a:t>  </a:t>
            </a:r>
          </a:p>
        </p:txBody>
      </p:sp>
      <p:pic>
        <p:nvPicPr>
          <p:cNvPr id="55297" name="Picture 1"/>
          <p:cNvPicPr>
            <a:picLocks noChangeAspect="1" noChangeArrowheads="1"/>
          </p:cNvPicPr>
          <p:nvPr/>
        </p:nvPicPr>
        <p:blipFill>
          <a:blip r:embed="rId2" cstate="print"/>
          <a:srcRect/>
          <a:stretch>
            <a:fillRect/>
          </a:stretch>
        </p:blipFill>
        <p:spPr bwMode="auto">
          <a:xfrm>
            <a:off x="1600200" y="3200400"/>
            <a:ext cx="6400800" cy="34610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Reviewing EEG: frequency</a:t>
            </a:r>
          </a:p>
        </p:txBody>
      </p:sp>
      <p:sp>
        <p:nvSpPr>
          <p:cNvPr id="26627" name="Rectangle 3"/>
          <p:cNvSpPr>
            <a:spLocks noGrp="1" noChangeArrowheads="1"/>
          </p:cNvSpPr>
          <p:nvPr>
            <p:ph type="body" idx="1"/>
          </p:nvPr>
        </p:nvSpPr>
        <p:spPr/>
        <p:txBody>
          <a:bodyPr/>
          <a:lstStyle/>
          <a:p>
            <a:r>
              <a:rPr lang="en-US" smtClean="0"/>
              <a:t>Spectrums reflect the amount of energy in a certain frequency range of EEG.</a:t>
            </a:r>
          </a:p>
          <a:p>
            <a:r>
              <a:rPr lang="en-US" smtClean="0"/>
              <a:t>Term monorhythmic means that a particular portion of EEG shows a rhythmic component in a singular frequency.</a:t>
            </a:r>
          </a:p>
          <a:p>
            <a:r>
              <a:rPr lang="en-US" smtClean="0"/>
              <a:t>Term polyrhythmic means that several rhythmic frequencies are present in EEG. </a:t>
            </a:r>
          </a:p>
          <a:p>
            <a:r>
              <a:rPr lang="en-US" smtClean="0"/>
              <a:t>The presence  of large-amplitude delta-activity may indicate infarct or other lesion.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Reviewing EEG: frequency</a:t>
            </a:r>
          </a:p>
        </p:txBody>
      </p:sp>
      <p:sp>
        <p:nvSpPr>
          <p:cNvPr id="27651" name="Rectangle 3"/>
          <p:cNvSpPr>
            <a:spLocks noGrp="1" noChangeArrowheads="1"/>
          </p:cNvSpPr>
          <p:nvPr>
            <p:ph type="body" idx="1"/>
          </p:nvPr>
        </p:nvSpPr>
        <p:spPr>
          <a:xfrm>
            <a:off x="762000" y="1524000"/>
            <a:ext cx="8382000" cy="4362450"/>
          </a:xfrm>
        </p:spPr>
        <p:txBody>
          <a:bodyPr/>
          <a:lstStyle/>
          <a:p>
            <a:r>
              <a:rPr lang="en-US" smtClean="0"/>
              <a:t>Slow (0-4 Hz) and high (more 20 Hz) frequency bands of EEG may pick up artifacts, such as eye movements and muscle activity, and therefore should be evaluated with caution. </a:t>
            </a:r>
          </a:p>
          <a:p>
            <a:r>
              <a:rPr lang="en-US" smtClean="0"/>
              <a:t>Despite the use of artifact rejection algorithms, the failure to accurately distinguish true physiological rhythmicity from the artifacts is a serious shortcoming of current software systems and requires the expert assessment.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Reviewing EEG: transient events </a:t>
            </a:r>
          </a:p>
        </p:txBody>
      </p:sp>
      <p:sp>
        <p:nvSpPr>
          <p:cNvPr id="28675" name="Rectangle 3"/>
          <p:cNvSpPr>
            <a:spLocks noGrp="1" noChangeArrowheads="1"/>
          </p:cNvSpPr>
          <p:nvPr>
            <p:ph type="body" idx="1"/>
          </p:nvPr>
        </p:nvSpPr>
        <p:spPr>
          <a:xfrm>
            <a:off x="1066800" y="1771650"/>
            <a:ext cx="8077200" cy="4114800"/>
          </a:xfrm>
        </p:spPr>
        <p:txBody>
          <a:bodyPr/>
          <a:lstStyle/>
          <a:p>
            <a:r>
              <a:rPr lang="en-US" smtClean="0"/>
              <a:t>A transient is an isolated form or feature that stands out from the background activity.</a:t>
            </a:r>
          </a:p>
          <a:p>
            <a:r>
              <a:rPr lang="en-US" smtClean="0"/>
              <a:t>It is called a spike if it has the duration less than 70 msec. </a:t>
            </a:r>
          </a:p>
          <a:p>
            <a:r>
              <a:rPr lang="en-US" smtClean="0"/>
              <a:t>It is called a sharp wave if it has the duration between 70 and 200 msec.</a:t>
            </a:r>
          </a:p>
          <a:p>
            <a:r>
              <a:rPr lang="en-US" smtClean="0"/>
              <a:t>The presence of large amplitude spikes and waves may indicate the presence of epilepsy.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fontScale="90000"/>
          </a:bodyPr>
          <a:lstStyle/>
          <a:p>
            <a:r>
              <a:rPr lang="en-US" smtClean="0"/>
              <a:t>Maps of EEG spectrums in standards bands</a:t>
            </a:r>
          </a:p>
        </p:txBody>
      </p:sp>
      <p:graphicFrame>
        <p:nvGraphicFramePr>
          <p:cNvPr id="7170" name="Object 0"/>
          <p:cNvGraphicFramePr>
            <a:graphicFrameLocks noChangeAspect="1"/>
          </p:cNvGraphicFramePr>
          <p:nvPr>
            <p:ph type="clipArt" sz="half" idx="1"/>
          </p:nvPr>
        </p:nvGraphicFramePr>
        <p:xfrm>
          <a:off x="1143000" y="1828800"/>
          <a:ext cx="3810000" cy="2457450"/>
        </p:xfrm>
        <a:graphic>
          <a:graphicData uri="http://schemas.openxmlformats.org/presentationml/2006/ole">
            <p:oleObj spid="_x0000_s13314" name="Clip" r:id="rId3" imgW="6552381" imgH="4228571" progId="">
              <p:embed/>
            </p:oleObj>
          </a:graphicData>
        </a:graphic>
      </p:graphicFrame>
      <p:sp>
        <p:nvSpPr>
          <p:cNvPr id="7172" name="Rectangle 4"/>
          <p:cNvSpPr>
            <a:spLocks noGrp="1" noChangeArrowheads="1"/>
          </p:cNvSpPr>
          <p:nvPr>
            <p:ph type="body" sz="half" idx="2"/>
          </p:nvPr>
        </p:nvSpPr>
        <p:spPr/>
        <p:txBody>
          <a:bodyPr/>
          <a:lstStyle/>
          <a:p>
            <a:r>
              <a:rPr lang="en-US" sz="2800" smtClean="0"/>
              <a:t>Eyes opened condition.</a:t>
            </a:r>
          </a:p>
          <a:p>
            <a:endParaRPr lang="en-US" sz="28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smtClean="0"/>
              <a:t>EEG recording in man</a:t>
            </a:r>
          </a:p>
        </p:txBody>
      </p:sp>
      <p:graphicFrame>
        <p:nvGraphicFramePr>
          <p:cNvPr id="8194" name="Object 3"/>
          <p:cNvGraphicFramePr>
            <a:graphicFrameLocks noChangeAspect="1"/>
          </p:cNvGraphicFramePr>
          <p:nvPr>
            <p:ph type="clipArt" sz="half" idx="1"/>
          </p:nvPr>
        </p:nvGraphicFramePr>
        <p:xfrm>
          <a:off x="2362200" y="1600200"/>
          <a:ext cx="5105400" cy="3459163"/>
        </p:xfrm>
        <a:graphic>
          <a:graphicData uri="http://schemas.openxmlformats.org/presentationml/2006/ole">
            <p:oleObj spid="_x0000_s14338" name="Clip" r:id="rId3" imgW="6409524" imgH="4342857" progId="">
              <p:embed/>
            </p:oleObj>
          </a:graphicData>
        </a:graphic>
      </p:graphicFrame>
      <p:sp>
        <p:nvSpPr>
          <p:cNvPr id="8196" name="Rectangle 4"/>
          <p:cNvSpPr>
            <a:spLocks noGrp="1" noChangeArrowheads="1"/>
          </p:cNvSpPr>
          <p:nvPr>
            <p:ph type="body" sz="half" idx="2"/>
          </p:nvPr>
        </p:nvSpPr>
        <p:spPr>
          <a:xfrm>
            <a:off x="1371600" y="5105400"/>
            <a:ext cx="7010400" cy="1238250"/>
          </a:xfrm>
        </p:spPr>
        <p:txBody>
          <a:bodyPr/>
          <a:lstStyle/>
          <a:p>
            <a:r>
              <a:rPr lang="en-US" sz="2800" smtClean="0"/>
              <a:t>Eyes closed condition.</a:t>
            </a:r>
          </a:p>
          <a:p>
            <a:r>
              <a:rPr lang="en-US" sz="2800" smtClean="0"/>
              <a:t>Enhancement of alpha waves.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Maps of EEG spectrums</a:t>
            </a:r>
          </a:p>
        </p:txBody>
      </p:sp>
      <p:graphicFrame>
        <p:nvGraphicFramePr>
          <p:cNvPr id="9218" name="Object 0"/>
          <p:cNvGraphicFramePr>
            <a:graphicFrameLocks noChangeAspect="1"/>
          </p:cNvGraphicFramePr>
          <p:nvPr>
            <p:ph type="clipArt" sz="half" idx="1"/>
          </p:nvPr>
        </p:nvGraphicFramePr>
        <p:xfrm>
          <a:off x="1066800" y="2600325"/>
          <a:ext cx="3810000" cy="2457450"/>
        </p:xfrm>
        <a:graphic>
          <a:graphicData uri="http://schemas.openxmlformats.org/presentationml/2006/ole">
            <p:oleObj spid="_x0000_s15362" name="Clip" r:id="rId3" imgW="6552381" imgH="4228571" progId="">
              <p:embed/>
            </p:oleObj>
          </a:graphicData>
        </a:graphic>
      </p:graphicFrame>
      <p:sp>
        <p:nvSpPr>
          <p:cNvPr id="9220" name="Rectangle 4"/>
          <p:cNvSpPr>
            <a:spLocks noGrp="1" noChangeArrowheads="1"/>
          </p:cNvSpPr>
          <p:nvPr>
            <p:ph type="body" sz="half" idx="2"/>
          </p:nvPr>
        </p:nvSpPr>
        <p:spPr/>
        <p:txBody>
          <a:bodyPr/>
          <a:lstStyle/>
          <a:p>
            <a:r>
              <a:rPr lang="en-US" sz="2800" smtClean="0"/>
              <a:t>Eyes closed condition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410200" y="400050"/>
            <a:ext cx="3429000" cy="1143000"/>
          </a:xfrm>
        </p:spPr>
        <p:txBody>
          <a:bodyPr>
            <a:normAutofit fontScale="90000"/>
          </a:bodyPr>
          <a:lstStyle/>
          <a:p>
            <a:r>
              <a:rPr lang="en-US" smtClean="0"/>
              <a:t>EEG spectrums</a:t>
            </a:r>
          </a:p>
        </p:txBody>
      </p:sp>
      <p:graphicFrame>
        <p:nvGraphicFramePr>
          <p:cNvPr id="10242" name="Object 3"/>
          <p:cNvGraphicFramePr>
            <a:graphicFrameLocks noChangeAspect="1"/>
          </p:cNvGraphicFramePr>
          <p:nvPr>
            <p:ph type="clipArt" sz="half" idx="1"/>
          </p:nvPr>
        </p:nvGraphicFramePr>
        <p:xfrm>
          <a:off x="838200" y="304800"/>
          <a:ext cx="4343400" cy="6248400"/>
        </p:xfrm>
        <a:graphic>
          <a:graphicData uri="http://schemas.openxmlformats.org/presentationml/2006/ole">
            <p:oleObj spid="_x0000_s16386" name="Clip" r:id="rId3" imgW="6428571" imgH="13028571" progId="">
              <p:embed/>
            </p:oleObj>
          </a:graphicData>
        </a:graphic>
      </p:graphicFrame>
      <p:sp>
        <p:nvSpPr>
          <p:cNvPr id="10244" name="Rectangle 4"/>
          <p:cNvSpPr>
            <a:spLocks noGrp="1" noChangeArrowheads="1"/>
          </p:cNvSpPr>
          <p:nvPr>
            <p:ph type="body" sz="half" idx="2"/>
          </p:nvPr>
        </p:nvSpPr>
        <p:spPr>
          <a:xfrm>
            <a:off x="5029200" y="1771650"/>
            <a:ext cx="3810000" cy="4781550"/>
          </a:xfrm>
        </p:spPr>
        <p:txBody>
          <a:bodyPr/>
          <a:lstStyle/>
          <a:p>
            <a:r>
              <a:rPr lang="en-US" sz="2000" smtClean="0"/>
              <a:t>Three conditions (EC, R, M) are compared to Eyes Opened condition.</a:t>
            </a:r>
          </a:p>
          <a:p>
            <a:r>
              <a:rPr lang="en-US" sz="2000" smtClean="0"/>
              <a:t>Two peaks (in theta and alpha band) with different scalp distribution are observed.</a:t>
            </a:r>
          </a:p>
          <a:p>
            <a:r>
              <a:rPr lang="en-US" sz="2000" smtClean="0"/>
              <a:t>Reading and math produce big (but different) changes in alpha band and small changes in theta and beta bands.</a:t>
            </a:r>
          </a:p>
          <a:p>
            <a:r>
              <a:rPr lang="en-US" sz="2000" smtClean="0"/>
              <a:t>Note that alpha activities are different for all four conditions both in distribution and frequency</a:t>
            </a:r>
            <a:r>
              <a:rPr lang="en-US" sz="2400"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EEG spectrums in individual bands</a:t>
            </a:r>
          </a:p>
        </p:txBody>
      </p:sp>
      <p:graphicFrame>
        <p:nvGraphicFramePr>
          <p:cNvPr id="11266" name="Object 3"/>
          <p:cNvGraphicFramePr>
            <a:graphicFrameLocks noChangeAspect="1"/>
          </p:cNvGraphicFramePr>
          <p:nvPr>
            <p:ph type="clipArt" sz="half" idx="1"/>
          </p:nvPr>
        </p:nvGraphicFramePr>
        <p:xfrm>
          <a:off x="990600" y="1828800"/>
          <a:ext cx="5029200" cy="3870325"/>
        </p:xfrm>
        <a:graphic>
          <a:graphicData uri="http://schemas.openxmlformats.org/presentationml/2006/ole">
            <p:oleObj spid="_x0000_s17410" name="Clip" r:id="rId3" imgW="7933333" imgH="6104762" progId="">
              <p:embed/>
            </p:oleObj>
          </a:graphicData>
        </a:graphic>
      </p:graphicFrame>
      <p:sp>
        <p:nvSpPr>
          <p:cNvPr id="11268" name="Rectangle 4"/>
          <p:cNvSpPr>
            <a:spLocks noGrp="1" noChangeArrowheads="1"/>
          </p:cNvSpPr>
          <p:nvPr>
            <p:ph type="body" sz="half" idx="2"/>
          </p:nvPr>
        </p:nvSpPr>
        <p:spPr>
          <a:xfrm>
            <a:off x="5943600" y="1905000"/>
            <a:ext cx="2971800" cy="4114800"/>
          </a:xfrm>
        </p:spPr>
        <p:txBody>
          <a:bodyPr>
            <a:normAutofit lnSpcReduction="10000"/>
          </a:bodyPr>
          <a:lstStyle/>
          <a:p>
            <a:r>
              <a:rPr lang="en-US" sz="2800" smtClean="0"/>
              <a:t>Regular theta - idling rhythm</a:t>
            </a:r>
          </a:p>
          <a:p>
            <a:r>
              <a:rPr lang="en-US" sz="2800" smtClean="0"/>
              <a:t>Irregular theta - working activity</a:t>
            </a:r>
          </a:p>
          <a:p>
            <a:r>
              <a:rPr lang="en-US" sz="2800" smtClean="0"/>
              <a:t>Reading and math produce alpha rhythms that are different in frequency and location.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Instrumentation </a:t>
            </a:r>
            <a:r>
              <a:rPr lang="en-US" dirty="0" err="1" smtClean="0"/>
              <a:t>ampliﬁer</a:t>
            </a:r>
            <a:r>
              <a:rPr lang="en-US" dirty="0" smtClean="0"/>
              <a:t> block diagram</a:t>
            </a:r>
            <a:endParaRPr lang="en-US" dirty="0"/>
          </a:p>
        </p:txBody>
      </p:sp>
      <p:sp>
        <p:nvSpPr>
          <p:cNvPr id="3" name="Content Placeholder 2"/>
          <p:cNvSpPr>
            <a:spLocks noGrp="1"/>
          </p:cNvSpPr>
          <p:nvPr>
            <p:ph idx="1"/>
          </p:nvPr>
        </p:nvSpPr>
        <p:spPr/>
        <p:txBody>
          <a:bodyPr/>
          <a:lstStyle/>
          <a:p>
            <a:r>
              <a:rPr lang="en-US" dirty="0" smtClean="0"/>
              <a:t>Amplifier &amp; Filter</a:t>
            </a:r>
            <a:endParaRPr lang="en-US" dirty="0"/>
          </a:p>
        </p:txBody>
      </p:sp>
      <p:pic>
        <p:nvPicPr>
          <p:cNvPr id="169986" name="Picture 2"/>
          <p:cNvPicPr>
            <a:picLocks noChangeAspect="1" noChangeArrowheads="1"/>
          </p:cNvPicPr>
          <p:nvPr/>
        </p:nvPicPr>
        <p:blipFill>
          <a:blip r:embed="rId2" cstate="print"/>
          <a:srcRect/>
          <a:stretch>
            <a:fillRect/>
          </a:stretch>
        </p:blipFill>
        <p:spPr bwMode="auto">
          <a:xfrm>
            <a:off x="781050" y="1600200"/>
            <a:ext cx="7448550" cy="2667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smtClean="0"/>
              <a:t>EEG as a sequence of micro-states</a:t>
            </a:r>
          </a:p>
        </p:txBody>
      </p:sp>
      <p:graphicFrame>
        <p:nvGraphicFramePr>
          <p:cNvPr id="12290" name="Object 3"/>
          <p:cNvGraphicFramePr>
            <a:graphicFrameLocks noChangeAspect="1"/>
          </p:cNvGraphicFramePr>
          <p:nvPr>
            <p:ph type="clipArt" sz="half" idx="1"/>
          </p:nvPr>
        </p:nvGraphicFramePr>
        <p:xfrm>
          <a:off x="900113" y="1752600"/>
          <a:ext cx="4662487" cy="4724400"/>
        </p:xfrm>
        <a:graphic>
          <a:graphicData uri="http://schemas.openxmlformats.org/presentationml/2006/ole">
            <p:oleObj spid="_x0000_s18434" name="Clip" r:id="rId3" imgW="7219048" imgH="7238095" progId="">
              <p:embed/>
            </p:oleObj>
          </a:graphicData>
        </a:graphic>
      </p:graphicFrame>
      <p:sp>
        <p:nvSpPr>
          <p:cNvPr id="12292" name="Rectangle 4"/>
          <p:cNvSpPr>
            <a:spLocks noGrp="1" noChangeArrowheads="1"/>
          </p:cNvSpPr>
          <p:nvPr>
            <p:ph type="body" sz="half" idx="2"/>
          </p:nvPr>
        </p:nvSpPr>
        <p:spPr>
          <a:xfrm>
            <a:off x="5105400" y="1828800"/>
            <a:ext cx="4038600" cy="4191000"/>
          </a:xfrm>
        </p:spPr>
        <p:txBody>
          <a:bodyPr/>
          <a:lstStyle/>
          <a:p>
            <a:r>
              <a:rPr lang="en-US" sz="2400" smtClean="0"/>
              <a:t>EEG consists of series of short-lasting quasi-stationary epochs corresponding to what Lehmann et al. (1987) have called brain functional micro-states.</a:t>
            </a:r>
          </a:p>
          <a:p>
            <a:r>
              <a:rPr lang="en-US" sz="2400" smtClean="0"/>
              <a:t>EEG reflects the changes in the state of neuronal networks rather than specific aspects of information processing.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Normal distribution</a:t>
            </a:r>
          </a:p>
        </p:txBody>
      </p:sp>
      <p:graphicFrame>
        <p:nvGraphicFramePr>
          <p:cNvPr id="13314" name="Object 3"/>
          <p:cNvGraphicFramePr>
            <a:graphicFrameLocks noChangeAspect="1"/>
          </p:cNvGraphicFramePr>
          <p:nvPr>
            <p:ph type="clipArt" sz="half" idx="1"/>
          </p:nvPr>
        </p:nvGraphicFramePr>
        <p:xfrm>
          <a:off x="1066800" y="1927225"/>
          <a:ext cx="3810000" cy="3802063"/>
        </p:xfrm>
        <a:graphic>
          <a:graphicData uri="http://schemas.openxmlformats.org/presentationml/2006/ole">
            <p:oleObj spid="_x0000_s19458" name="Clip" r:id="rId3" imgW="5047619" imgH="5038095" progId="">
              <p:embed/>
            </p:oleObj>
          </a:graphicData>
        </a:graphic>
      </p:graphicFrame>
      <p:sp>
        <p:nvSpPr>
          <p:cNvPr id="13316" name="Rectangle 4"/>
          <p:cNvSpPr>
            <a:spLocks noGrp="1" noChangeArrowheads="1"/>
          </p:cNvSpPr>
          <p:nvPr>
            <p:ph type="body" sz="half" idx="2"/>
          </p:nvPr>
        </p:nvSpPr>
        <p:spPr>
          <a:xfrm>
            <a:off x="5029200" y="1771650"/>
            <a:ext cx="3657600" cy="4114800"/>
          </a:xfrm>
        </p:spPr>
        <p:txBody>
          <a:bodyPr/>
          <a:lstStyle/>
          <a:p>
            <a:pPr>
              <a:spcBef>
                <a:spcPts val="500"/>
              </a:spcBef>
              <a:spcAft>
                <a:spcPts val="500"/>
              </a:spcAft>
            </a:pPr>
            <a:r>
              <a:rPr kumimoji="0" lang="en-US" sz="2000" smtClean="0"/>
              <a:t>When many independent random factors act in an additive manner to create variability, data will follow a bell-shaped distribution called the Gaussian distribution. This distribution is also called a Normal distribution. </a:t>
            </a:r>
          </a:p>
          <a:p>
            <a:pPr>
              <a:spcBef>
                <a:spcPts val="500"/>
              </a:spcBef>
              <a:spcAft>
                <a:spcPts val="500"/>
              </a:spcAft>
            </a:pPr>
            <a:r>
              <a:rPr kumimoji="0" lang="en-US" sz="2000" smtClean="0"/>
              <a:t>Although no data follows that mathematical ideal, many kinds of data follow a distribution that is approximately Gaussian</a:t>
            </a:r>
          </a:p>
          <a:p>
            <a:endParaRPr lang="en-US" sz="20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rmAutofit fontScale="90000"/>
          </a:bodyPr>
          <a:lstStyle/>
          <a:p>
            <a:r>
              <a:rPr lang="en-US" smtClean="0"/>
              <a:t>Dysfunction as a deviation from normal distribution</a:t>
            </a:r>
          </a:p>
        </p:txBody>
      </p:sp>
      <p:graphicFrame>
        <p:nvGraphicFramePr>
          <p:cNvPr id="14338" name="Object 3"/>
          <p:cNvGraphicFramePr>
            <a:graphicFrameLocks noChangeAspect="1"/>
          </p:cNvGraphicFramePr>
          <p:nvPr>
            <p:ph type="clipArt" sz="half" idx="1"/>
          </p:nvPr>
        </p:nvGraphicFramePr>
        <p:xfrm>
          <a:off x="1066800" y="2168525"/>
          <a:ext cx="3810000" cy="3319463"/>
        </p:xfrm>
        <a:graphic>
          <a:graphicData uri="http://schemas.openxmlformats.org/presentationml/2006/ole">
            <p:oleObj spid="_x0000_s20482" name="Clip" r:id="rId3" imgW="5771429" imgH="5028571" progId="">
              <p:embed/>
            </p:oleObj>
          </a:graphicData>
        </a:graphic>
      </p:graphicFrame>
      <p:sp>
        <p:nvSpPr>
          <p:cNvPr id="14340" name="Rectangle 4"/>
          <p:cNvSpPr>
            <a:spLocks noGrp="1" noChangeArrowheads="1"/>
          </p:cNvSpPr>
          <p:nvPr>
            <p:ph type="body" sz="half" idx="2"/>
          </p:nvPr>
        </p:nvSpPr>
        <p:spPr/>
        <p:txBody>
          <a:bodyPr>
            <a:normAutofit lnSpcReduction="10000"/>
          </a:bodyPr>
          <a:lstStyle/>
          <a:p>
            <a:r>
              <a:rPr lang="en-US" sz="2800" smtClean="0"/>
              <a:t>If we measure some parameter in the population with some brain dysfunction, then this parameter must has a different, not Gaussian distribution.</a:t>
            </a:r>
          </a:p>
          <a:p>
            <a:r>
              <a:rPr lang="en-US" sz="2800" smtClean="0"/>
              <a:t>There are statistical tests that measure this difference.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400050"/>
            <a:ext cx="7772400" cy="971550"/>
          </a:xfrm>
        </p:spPr>
        <p:txBody>
          <a:bodyPr/>
          <a:lstStyle/>
          <a:p>
            <a:r>
              <a:rPr lang="ru-RU" smtClean="0"/>
              <a:t>Bimodal distribution in ADHD?</a:t>
            </a:r>
          </a:p>
        </p:txBody>
      </p:sp>
      <p:sp>
        <p:nvSpPr>
          <p:cNvPr id="29699" name="Rectangle 3"/>
          <p:cNvSpPr>
            <a:spLocks noGrp="1" noChangeArrowheads="1"/>
          </p:cNvSpPr>
          <p:nvPr>
            <p:ph type="body" idx="1"/>
          </p:nvPr>
        </p:nvSpPr>
        <p:spPr>
          <a:xfrm>
            <a:off x="1066800" y="1524000"/>
            <a:ext cx="7772400" cy="4362450"/>
          </a:xfrm>
        </p:spPr>
        <p:txBody>
          <a:bodyPr>
            <a:normAutofit fontScale="92500" lnSpcReduction="10000"/>
          </a:bodyPr>
          <a:lstStyle/>
          <a:p>
            <a:r>
              <a:rPr kumimoji="0" lang="ru-RU" sz="2400" smtClean="0"/>
              <a:t>Clinicians who diagnose this disorder have been criticized for merely taking a percentage of the normal population who have the most evidence of inattention and continuous activity and labeling them as having a disease. In fact, it is unclear whether the signs of ADHD represent a bimodal distribution in the population or one end of a continuum of characteristics. This is not unique to ADHD as other medical diagnoses, such as essential hypertension and hyperlipidemia, are continuous in the general population, yet the utility of diagnosis and treatment have been proven. Nevertheless, related problems of diagnosis include differentiating this entity from other behavioral problems and determining the appropriate boundary between the normal population and those with ADHD.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dirty="0" smtClean="0"/>
              <a:t>Life span normative EEG database (LNDB)</a:t>
            </a:r>
          </a:p>
        </p:txBody>
      </p:sp>
      <p:sp>
        <p:nvSpPr>
          <p:cNvPr id="30723" name="Rectangle 3"/>
          <p:cNvSpPr>
            <a:spLocks noGrp="1" noChangeArrowheads="1"/>
          </p:cNvSpPr>
          <p:nvPr>
            <p:ph type="body" idx="1"/>
          </p:nvPr>
        </p:nvSpPr>
        <p:spPr/>
        <p:txBody>
          <a:bodyPr/>
          <a:lstStyle/>
          <a:p>
            <a:endParaRPr lang="en-US" dirty="0" smtClean="0"/>
          </a:p>
          <a:p>
            <a:r>
              <a:rPr lang="en-US" dirty="0" smtClean="0"/>
              <a:t>There are at least four eyes-closed LNDB:</a:t>
            </a:r>
          </a:p>
          <a:p>
            <a:r>
              <a:rPr lang="en-US" dirty="0" smtClean="0"/>
              <a:t>1) E. Roy John et al. (1977)</a:t>
            </a:r>
          </a:p>
          <a:p>
            <a:r>
              <a:rPr lang="en-US" dirty="0" smtClean="0"/>
              <a:t>2) Frank Duffy et al. (1994)</a:t>
            </a:r>
          </a:p>
          <a:p>
            <a:r>
              <a:rPr lang="en-US" dirty="0" smtClean="0"/>
              <a:t>3) Robert Thatcher et al. (1987)</a:t>
            </a:r>
          </a:p>
          <a:p>
            <a:r>
              <a:rPr lang="en-US" dirty="0" smtClean="0"/>
              <a:t>4) Barry </a:t>
            </a:r>
            <a:r>
              <a:rPr lang="en-US" dirty="0" err="1" smtClean="0"/>
              <a:t>Sterman</a:t>
            </a:r>
            <a:r>
              <a:rPr lang="en-US" dirty="0" smtClean="0"/>
              <a:t> et al. (199?)</a:t>
            </a:r>
          </a:p>
          <a:p>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Three goals of LNDB</a:t>
            </a:r>
          </a:p>
        </p:txBody>
      </p:sp>
      <p:sp>
        <p:nvSpPr>
          <p:cNvPr id="31747" name="Rectangle 3"/>
          <p:cNvSpPr>
            <a:spLocks noGrp="1" noChangeArrowheads="1"/>
          </p:cNvSpPr>
          <p:nvPr>
            <p:ph type="body" idx="1"/>
          </p:nvPr>
        </p:nvSpPr>
        <p:spPr/>
        <p:txBody>
          <a:bodyPr/>
          <a:lstStyle/>
          <a:p>
            <a:r>
              <a:rPr lang="en-US" smtClean="0"/>
              <a:t>1) to assess the neurological basis for the patient’s complains (the issue of organicity)</a:t>
            </a:r>
          </a:p>
          <a:p>
            <a:r>
              <a:rPr lang="en-US" smtClean="0"/>
              <a:t>2) to identify the weakness of electrophysiological organization of the brain (the issue of neurotherapy design)</a:t>
            </a:r>
          </a:p>
          <a:p>
            <a:r>
              <a:rPr lang="en-US" smtClean="0"/>
              <a:t>3) to evaluate the efficacy of treatment ( the issue of treatment evaluation)</a:t>
            </a:r>
          </a:p>
          <a:p>
            <a:r>
              <a:rPr lang="en-US" i="1" smtClean="0">
                <a:solidFill>
                  <a:schemeClr val="folHlink"/>
                </a:solidFill>
              </a:rPr>
              <a:t>Thatcher, 1999</a:t>
            </a:r>
            <a:endParaRPr lang="en-US" i="1" smtClean="0">
              <a:solidFill>
                <a:schemeClr val="bg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smtClean="0"/>
              <a:t>Active and “passive” conditions for NDB</a:t>
            </a:r>
          </a:p>
        </p:txBody>
      </p:sp>
      <p:sp>
        <p:nvSpPr>
          <p:cNvPr id="32771" name="Rectangle 3"/>
          <p:cNvSpPr>
            <a:spLocks noGrp="1" noChangeArrowheads="1"/>
          </p:cNvSpPr>
          <p:nvPr>
            <p:ph type="body" idx="1"/>
          </p:nvPr>
        </p:nvSpPr>
        <p:spPr/>
        <p:txBody>
          <a:bodyPr/>
          <a:lstStyle/>
          <a:p>
            <a:r>
              <a:rPr lang="en-US" smtClean="0"/>
              <a:t>1) Eyes opened and eyes closed conditions are often used in NDB, because of simplicity and relative uniformity of recording conditions.</a:t>
            </a:r>
          </a:p>
          <a:p>
            <a:r>
              <a:rPr lang="en-US" smtClean="0"/>
              <a:t>2) Active tasks depend of many uncontrolled factors, such as intensity of stimuli, the subject’s involvement, the distance from stimuli, etc.  There are no standards for active conditions.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050"/>
          <p:cNvSpPr>
            <a:spLocks noGrp="1" noChangeArrowheads="1"/>
          </p:cNvSpPr>
          <p:nvPr>
            <p:ph type="title"/>
          </p:nvPr>
        </p:nvSpPr>
        <p:spPr/>
        <p:txBody>
          <a:bodyPr/>
          <a:lstStyle/>
          <a:p>
            <a:r>
              <a:rPr lang="en-US"/>
              <a:t>What is an EEG?</a:t>
            </a:r>
          </a:p>
        </p:txBody>
      </p:sp>
      <p:sp>
        <p:nvSpPr>
          <p:cNvPr id="237571" name="Rectangle 2051"/>
          <p:cNvSpPr>
            <a:spLocks noGrp="1" noChangeArrowheads="1"/>
          </p:cNvSpPr>
          <p:nvPr>
            <p:ph idx="1"/>
          </p:nvPr>
        </p:nvSpPr>
        <p:spPr/>
        <p:txBody>
          <a:bodyPr/>
          <a:lstStyle/>
          <a:p>
            <a:r>
              <a:rPr lang="en-US"/>
              <a:t>EEG stands for electroencephalogram</a:t>
            </a:r>
          </a:p>
          <a:p>
            <a:r>
              <a:rPr lang="en-US"/>
              <a:t>EEG signals are created by measuring the difference in electrical currents across neuron membranes</a:t>
            </a:r>
          </a:p>
          <a:p>
            <a:r>
              <a:rPr lang="en-US"/>
              <a:t>Electrodes attached to the body pick up these signals</a:t>
            </a:r>
          </a:p>
          <a:p>
            <a:r>
              <a:rPr lang="en-US"/>
              <a:t>There can be a only a few electrodes or many attached to the head</a:t>
            </a:r>
          </a:p>
          <a:p>
            <a:endParaRPr lang="en-US"/>
          </a:p>
        </p:txBody>
      </p:sp>
      <p:sp>
        <p:nvSpPr>
          <p:cNvPr id="4" name="Slide Number Placeholder 5"/>
          <p:cNvSpPr>
            <a:spLocks noGrp="1"/>
          </p:cNvSpPr>
          <p:nvPr>
            <p:ph type="sldNum" sz="quarter" idx="12"/>
          </p:nvPr>
        </p:nvSpPr>
        <p:spPr/>
        <p:txBody>
          <a:bodyPr/>
          <a:lstStyle/>
          <a:p>
            <a:fld id="{ADA4F83E-B0F3-4829-84FF-0DBEF24674DF}" type="slidenum">
              <a:rPr lang="en-US"/>
              <a:pPr/>
              <a:t>37</a:t>
            </a:fld>
            <a:endParaRPr lang="en-US">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026"/>
          <p:cNvSpPr>
            <a:spLocks noGrp="1" noChangeArrowheads="1"/>
          </p:cNvSpPr>
          <p:nvPr>
            <p:ph type="title"/>
          </p:nvPr>
        </p:nvSpPr>
        <p:spPr/>
        <p:txBody>
          <a:bodyPr/>
          <a:lstStyle/>
          <a:p>
            <a:r>
              <a:rPr lang="en-US"/>
              <a:t>EEG signals</a:t>
            </a:r>
          </a:p>
        </p:txBody>
      </p:sp>
      <p:sp>
        <p:nvSpPr>
          <p:cNvPr id="238595" name="Rectangle 1027"/>
          <p:cNvSpPr>
            <a:spLocks noGrp="1" noChangeArrowheads="1"/>
          </p:cNvSpPr>
          <p:nvPr>
            <p:ph idx="1"/>
          </p:nvPr>
        </p:nvSpPr>
        <p:spPr/>
        <p:txBody>
          <a:bodyPr/>
          <a:lstStyle/>
          <a:p>
            <a:r>
              <a:rPr lang="en-US"/>
              <a:t>Many naturally occurring signals in the human body effect EEG signals</a:t>
            </a:r>
          </a:p>
          <a:p>
            <a:r>
              <a:rPr lang="en-US"/>
              <a:t>Frequency Analysis helps to separate the different signals</a:t>
            </a:r>
          </a:p>
        </p:txBody>
      </p:sp>
      <p:sp>
        <p:nvSpPr>
          <p:cNvPr id="5" name="Slide Number Placeholder 5"/>
          <p:cNvSpPr>
            <a:spLocks noGrp="1"/>
          </p:cNvSpPr>
          <p:nvPr>
            <p:ph type="sldNum" sz="quarter" idx="12"/>
          </p:nvPr>
        </p:nvSpPr>
        <p:spPr/>
        <p:txBody>
          <a:bodyPr/>
          <a:lstStyle/>
          <a:p>
            <a:fld id="{86D050D2-74C4-4A13-97E5-6C9BE91B715A}" type="slidenum">
              <a:rPr lang="en-US"/>
              <a:pPr/>
              <a:t>38</a:t>
            </a:fld>
            <a:endParaRPr lang="en-US">
              <a:solidFill>
                <a:schemeClr val="tx1"/>
              </a:solidFill>
            </a:endParaRPr>
          </a:p>
        </p:txBody>
      </p:sp>
      <p:pic>
        <p:nvPicPr>
          <p:cNvPr id="238596" name="Picture 1028"/>
          <p:cNvPicPr>
            <a:picLocks noChangeAspect="1" noChangeArrowheads="1"/>
          </p:cNvPicPr>
          <p:nvPr/>
        </p:nvPicPr>
        <p:blipFill>
          <a:blip r:embed="rId2" cstate="print"/>
          <a:srcRect/>
          <a:stretch>
            <a:fillRect/>
          </a:stretch>
        </p:blipFill>
        <p:spPr bwMode="auto">
          <a:xfrm>
            <a:off x="2362200" y="3200400"/>
            <a:ext cx="4479925" cy="30797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t>Types of EEG signals</a:t>
            </a:r>
          </a:p>
        </p:txBody>
      </p:sp>
      <p:sp>
        <p:nvSpPr>
          <p:cNvPr id="239619" name="Rectangle 3"/>
          <p:cNvSpPr>
            <a:spLocks noGrp="1" noChangeArrowheads="1"/>
          </p:cNvSpPr>
          <p:nvPr>
            <p:ph idx="1"/>
          </p:nvPr>
        </p:nvSpPr>
        <p:spPr/>
        <p:txBody>
          <a:bodyPr/>
          <a:lstStyle/>
          <a:p>
            <a:pPr>
              <a:lnSpc>
                <a:spcPct val="90000"/>
              </a:lnSpc>
            </a:pPr>
            <a:r>
              <a:rPr lang="en-US"/>
              <a:t>EEG signals have been classified into 4 categories:</a:t>
            </a:r>
          </a:p>
          <a:p>
            <a:pPr lvl="1">
              <a:lnSpc>
                <a:spcPct val="90000"/>
              </a:lnSpc>
            </a:pPr>
            <a:r>
              <a:rPr lang="en-US"/>
              <a:t>Delta		0.3 to 4 Hz</a:t>
            </a:r>
          </a:p>
          <a:p>
            <a:pPr lvl="2">
              <a:lnSpc>
                <a:spcPct val="90000"/>
              </a:lnSpc>
            </a:pPr>
            <a:r>
              <a:rPr lang="en-US"/>
              <a:t>Dreamless sleep</a:t>
            </a:r>
          </a:p>
          <a:p>
            <a:pPr lvl="1">
              <a:lnSpc>
                <a:spcPct val="90000"/>
              </a:lnSpc>
            </a:pPr>
            <a:r>
              <a:rPr lang="en-US"/>
              <a:t>Theta		4 to 8 Hz</a:t>
            </a:r>
          </a:p>
          <a:p>
            <a:pPr lvl="2">
              <a:lnSpc>
                <a:spcPct val="90000"/>
              </a:lnSpc>
            </a:pPr>
            <a:r>
              <a:rPr lang="en-US"/>
              <a:t>Associated with thoughts which produce dreams</a:t>
            </a:r>
          </a:p>
          <a:p>
            <a:pPr lvl="1">
              <a:lnSpc>
                <a:spcPct val="90000"/>
              </a:lnSpc>
            </a:pPr>
            <a:r>
              <a:rPr lang="en-US"/>
              <a:t>Alpha		8 to 13 Hz</a:t>
            </a:r>
          </a:p>
          <a:p>
            <a:pPr lvl="2">
              <a:lnSpc>
                <a:spcPct val="90000"/>
              </a:lnSpc>
            </a:pPr>
            <a:r>
              <a:rPr lang="en-US"/>
              <a:t>Result of unfocused thoughts</a:t>
            </a:r>
          </a:p>
          <a:p>
            <a:pPr lvl="1">
              <a:lnSpc>
                <a:spcPct val="90000"/>
              </a:lnSpc>
            </a:pPr>
            <a:r>
              <a:rPr lang="en-US"/>
              <a:t>Beta		above 13 Hz</a:t>
            </a:r>
          </a:p>
          <a:p>
            <a:pPr lvl="2">
              <a:lnSpc>
                <a:spcPct val="90000"/>
              </a:lnSpc>
            </a:pPr>
            <a:r>
              <a:rPr lang="en-US"/>
              <a:t>Result of interactions with environment</a:t>
            </a:r>
          </a:p>
          <a:p>
            <a:pPr>
              <a:lnSpc>
                <a:spcPct val="90000"/>
              </a:lnSpc>
            </a:pPr>
            <a:endParaRPr lang="en-US"/>
          </a:p>
        </p:txBody>
      </p:sp>
      <p:sp>
        <p:nvSpPr>
          <p:cNvPr id="4" name="Slide Number Placeholder 5"/>
          <p:cNvSpPr>
            <a:spLocks noGrp="1"/>
          </p:cNvSpPr>
          <p:nvPr>
            <p:ph type="sldNum" sz="quarter" idx="12"/>
          </p:nvPr>
        </p:nvSpPr>
        <p:spPr/>
        <p:txBody>
          <a:bodyPr/>
          <a:lstStyle/>
          <a:p>
            <a:fld id="{643B162D-773C-4270-BC77-5D80FE98E3D5}" type="slidenum">
              <a:rPr lang="en-US"/>
              <a:pPr/>
              <a:t>39</a:t>
            </a:fld>
            <a:endParaRPr 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2" cstate="print"/>
          <a:srcRect/>
          <a:stretch>
            <a:fillRect/>
          </a:stretch>
        </p:blipFill>
        <p:spPr bwMode="auto">
          <a:xfrm>
            <a:off x="990600" y="1371600"/>
            <a:ext cx="3233420" cy="2895600"/>
          </a:xfrm>
          <a:prstGeom prst="rect">
            <a:avLst/>
          </a:prstGeom>
          <a:noFill/>
          <a:ln w="9525">
            <a:noFill/>
            <a:miter lim="800000"/>
            <a:headEnd/>
            <a:tailEnd/>
          </a:ln>
        </p:spPr>
      </p:pic>
      <p:pic>
        <p:nvPicPr>
          <p:cNvPr id="171011" name="Picture 3"/>
          <p:cNvPicPr>
            <a:picLocks noGrp="1" noChangeAspect="1" noChangeArrowheads="1"/>
          </p:cNvPicPr>
          <p:nvPr>
            <p:ph idx="1"/>
          </p:nvPr>
        </p:nvPicPr>
        <p:blipFill>
          <a:blip r:embed="rId3" cstate="print"/>
          <a:srcRect/>
          <a:stretch>
            <a:fillRect/>
          </a:stretch>
        </p:blipFill>
        <p:spPr bwMode="auto">
          <a:xfrm>
            <a:off x="4419600" y="536575"/>
            <a:ext cx="4138363" cy="4187825"/>
          </a:xfrm>
          <a:prstGeom prst="rect">
            <a:avLst/>
          </a:prstGeom>
          <a:noFill/>
          <a:ln w="9525">
            <a:noFill/>
            <a:miter lim="800000"/>
            <a:headEnd/>
            <a:tailEnd/>
          </a:ln>
        </p:spPr>
      </p:pic>
      <p:sp>
        <p:nvSpPr>
          <p:cNvPr id="6" name="Rectangle 5"/>
          <p:cNvSpPr/>
          <p:nvPr/>
        </p:nvSpPr>
        <p:spPr>
          <a:xfrm>
            <a:off x="2057400" y="5029200"/>
            <a:ext cx="4572000" cy="646331"/>
          </a:xfrm>
          <a:prstGeom prst="rect">
            <a:avLst/>
          </a:prstGeom>
          <a:solidFill>
            <a:schemeClr val="bg1"/>
          </a:solidFill>
          <a:ln>
            <a:solidFill>
              <a:srgbClr val="FF0000"/>
            </a:solidFill>
          </a:ln>
        </p:spPr>
        <p:txBody>
          <a:bodyPr>
            <a:spAutoFit/>
          </a:bodyPr>
          <a:lstStyle/>
          <a:p>
            <a:r>
              <a:rPr lang="en-US" dirty="0" smtClean="0"/>
              <a:t>Chopper stabilized LNA (a) core topology and (b) complete topology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t>Electrode placement</a:t>
            </a:r>
          </a:p>
        </p:txBody>
      </p:sp>
      <p:sp>
        <p:nvSpPr>
          <p:cNvPr id="240643" name="Rectangle 3"/>
          <p:cNvSpPr>
            <a:spLocks noGrp="1" noChangeArrowheads="1"/>
          </p:cNvSpPr>
          <p:nvPr>
            <p:ph idx="1"/>
          </p:nvPr>
        </p:nvSpPr>
        <p:spPr/>
        <p:txBody>
          <a:bodyPr/>
          <a:lstStyle/>
          <a:p>
            <a:r>
              <a:rPr lang="en-US"/>
              <a:t>Electrode placement can effect signals received</a:t>
            </a:r>
          </a:p>
        </p:txBody>
      </p:sp>
      <p:sp>
        <p:nvSpPr>
          <p:cNvPr id="5" name="Slide Number Placeholder 5"/>
          <p:cNvSpPr>
            <a:spLocks noGrp="1"/>
          </p:cNvSpPr>
          <p:nvPr>
            <p:ph type="sldNum" sz="quarter" idx="12"/>
          </p:nvPr>
        </p:nvSpPr>
        <p:spPr/>
        <p:txBody>
          <a:bodyPr/>
          <a:lstStyle/>
          <a:p>
            <a:fld id="{A60B3299-E575-4572-BF49-95E7F3C2E9E3}" type="slidenum">
              <a:rPr lang="en-US"/>
              <a:pPr/>
              <a:t>40</a:t>
            </a:fld>
            <a:endParaRPr lang="en-US">
              <a:solidFill>
                <a:schemeClr val="tx1"/>
              </a:solidFill>
            </a:endParaRPr>
          </a:p>
        </p:txBody>
      </p:sp>
      <p:pic>
        <p:nvPicPr>
          <p:cNvPr id="240644" name="Picture 4"/>
          <p:cNvPicPr>
            <a:picLocks noChangeAspect="1" noChangeArrowheads="1"/>
          </p:cNvPicPr>
          <p:nvPr/>
        </p:nvPicPr>
        <p:blipFill>
          <a:blip r:embed="rId2" cstate="print"/>
          <a:srcRect/>
          <a:stretch>
            <a:fillRect/>
          </a:stretch>
        </p:blipFill>
        <p:spPr bwMode="auto">
          <a:xfrm>
            <a:off x="1828800" y="2438400"/>
            <a:ext cx="5486400" cy="375761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1026"/>
          <p:cNvSpPr>
            <a:spLocks noGrp="1" noChangeArrowheads="1"/>
          </p:cNvSpPr>
          <p:nvPr>
            <p:ph type="title"/>
          </p:nvPr>
        </p:nvSpPr>
        <p:spPr/>
        <p:txBody>
          <a:bodyPr/>
          <a:lstStyle/>
          <a:p>
            <a:r>
              <a:rPr lang="en-US"/>
              <a:t>Related Research</a:t>
            </a:r>
          </a:p>
        </p:txBody>
      </p:sp>
      <p:sp>
        <p:nvSpPr>
          <p:cNvPr id="241667" name="Rectangle 1027"/>
          <p:cNvSpPr>
            <a:spLocks noGrp="1" noChangeArrowheads="1"/>
          </p:cNvSpPr>
          <p:nvPr>
            <p:ph idx="1"/>
          </p:nvPr>
        </p:nvSpPr>
        <p:spPr/>
        <p:txBody>
          <a:bodyPr/>
          <a:lstStyle/>
          <a:p>
            <a:r>
              <a:rPr lang="en-US" sz="2400"/>
              <a:t>Creating a Brain Computer Interface (BCI) has been a goal for researchers since computers were first introduced</a:t>
            </a:r>
          </a:p>
          <a:p>
            <a:r>
              <a:rPr lang="en-US" sz="2400"/>
              <a:t>BCI’s could help patients with motor disabilities use computers or mobility platforms</a:t>
            </a:r>
          </a:p>
          <a:p>
            <a:r>
              <a:rPr lang="en-US" sz="2400"/>
              <a:t>What is necessary:</a:t>
            </a:r>
          </a:p>
          <a:p>
            <a:pPr lvl="1"/>
            <a:r>
              <a:rPr lang="en-US" sz="2400"/>
              <a:t>Amplification</a:t>
            </a:r>
          </a:p>
          <a:p>
            <a:pPr lvl="1"/>
            <a:r>
              <a:rPr lang="en-US" sz="2400"/>
              <a:t>Filtering</a:t>
            </a:r>
          </a:p>
          <a:p>
            <a:pPr lvl="1"/>
            <a:r>
              <a:rPr lang="en-US" sz="2400"/>
              <a:t>Classification</a:t>
            </a:r>
          </a:p>
          <a:p>
            <a:pPr lvl="1"/>
            <a:r>
              <a:rPr lang="en-US" sz="2400"/>
              <a:t>Control</a:t>
            </a:r>
          </a:p>
        </p:txBody>
      </p:sp>
      <p:sp>
        <p:nvSpPr>
          <p:cNvPr id="4" name="Slide Number Placeholder 5"/>
          <p:cNvSpPr>
            <a:spLocks noGrp="1"/>
          </p:cNvSpPr>
          <p:nvPr>
            <p:ph type="sldNum" sz="quarter" idx="12"/>
          </p:nvPr>
        </p:nvSpPr>
        <p:spPr/>
        <p:txBody>
          <a:bodyPr/>
          <a:lstStyle/>
          <a:p>
            <a:fld id="{DE54FCF0-C1E2-49A5-BFDB-F434C52C86F6}" type="slidenum">
              <a:rPr lang="en-US"/>
              <a:pPr/>
              <a:t>41</a:t>
            </a:fld>
            <a:endParaRPr lang="en-US">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a:t>Related Research (cont.)</a:t>
            </a:r>
          </a:p>
        </p:txBody>
      </p:sp>
      <p:sp>
        <p:nvSpPr>
          <p:cNvPr id="243715" name="Rectangle 3"/>
          <p:cNvSpPr>
            <a:spLocks noGrp="1" noChangeArrowheads="1"/>
          </p:cNvSpPr>
          <p:nvPr>
            <p:ph idx="1"/>
          </p:nvPr>
        </p:nvSpPr>
        <p:spPr/>
        <p:txBody>
          <a:bodyPr/>
          <a:lstStyle/>
          <a:p>
            <a:r>
              <a:rPr lang="en-US"/>
              <a:t>Large programs researching BCI’s:</a:t>
            </a:r>
          </a:p>
          <a:p>
            <a:pPr lvl="1"/>
            <a:r>
              <a:rPr lang="en-US"/>
              <a:t>Wadsworth Center in Albany</a:t>
            </a:r>
          </a:p>
          <a:p>
            <a:pPr lvl="1"/>
            <a:r>
              <a:rPr lang="en-US"/>
              <a:t>Graz University of Technology in Austria</a:t>
            </a:r>
          </a:p>
          <a:p>
            <a:r>
              <a:rPr lang="en-US"/>
              <a:t>Problems facing the programs:</a:t>
            </a:r>
          </a:p>
          <a:p>
            <a:pPr lvl="1"/>
            <a:r>
              <a:rPr lang="en-US"/>
              <a:t>Data transfer rate</a:t>
            </a:r>
          </a:p>
          <a:p>
            <a:pPr lvl="1"/>
            <a:r>
              <a:rPr lang="en-US"/>
              <a:t>Efficiency</a:t>
            </a:r>
          </a:p>
          <a:p>
            <a:pPr lvl="1"/>
            <a:r>
              <a:rPr lang="en-US"/>
              <a:t>Differences between test subjects</a:t>
            </a:r>
          </a:p>
          <a:p>
            <a:pPr lvl="1"/>
            <a:r>
              <a:rPr lang="en-US"/>
              <a:t>Learning curve for new users</a:t>
            </a:r>
          </a:p>
        </p:txBody>
      </p:sp>
      <p:sp>
        <p:nvSpPr>
          <p:cNvPr id="4" name="Slide Number Placeholder 5"/>
          <p:cNvSpPr>
            <a:spLocks noGrp="1"/>
          </p:cNvSpPr>
          <p:nvPr>
            <p:ph type="sldNum" sz="quarter" idx="12"/>
          </p:nvPr>
        </p:nvSpPr>
        <p:spPr/>
        <p:txBody>
          <a:bodyPr/>
          <a:lstStyle/>
          <a:p>
            <a:fld id="{E138AF4A-F658-40FE-8941-76EB4C9C418F}" type="slidenum">
              <a:rPr lang="en-US"/>
              <a:pPr/>
              <a:t>42</a:t>
            </a:fld>
            <a:endParaRPr lang="en-US">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22972D15-F75A-4CAC-A541-A20FD13E9100}" type="slidenum">
              <a:rPr lang="en-US"/>
              <a:pPr/>
              <a:t>43</a:t>
            </a:fld>
            <a:endParaRPr lang="en-US">
              <a:solidFill>
                <a:schemeClr val="tx1"/>
              </a:solidFill>
            </a:endParaRPr>
          </a:p>
        </p:txBody>
      </p:sp>
      <p:sp>
        <p:nvSpPr>
          <p:cNvPr id="224258" name="Rectangle 2"/>
          <p:cNvSpPr>
            <a:spLocks noGrp="1" noChangeArrowheads="1"/>
          </p:cNvSpPr>
          <p:nvPr>
            <p:ph type="title"/>
          </p:nvPr>
        </p:nvSpPr>
        <p:spPr/>
        <p:txBody>
          <a:bodyPr/>
          <a:lstStyle/>
          <a:p>
            <a:r>
              <a:rPr lang="en-US"/>
              <a:t>Design Block Diagram</a:t>
            </a:r>
          </a:p>
        </p:txBody>
      </p:sp>
      <p:pic>
        <p:nvPicPr>
          <p:cNvPr id="224259" name="Picture 3"/>
          <p:cNvPicPr>
            <a:picLocks noChangeAspect="1" noChangeArrowheads="1"/>
          </p:cNvPicPr>
          <p:nvPr/>
        </p:nvPicPr>
        <p:blipFill>
          <a:blip r:embed="rId2" cstate="print"/>
          <a:srcRect/>
          <a:stretch>
            <a:fillRect/>
          </a:stretch>
        </p:blipFill>
        <p:spPr bwMode="auto">
          <a:xfrm>
            <a:off x="838200" y="1558925"/>
            <a:ext cx="7620000" cy="2251075"/>
          </a:xfrm>
          <a:prstGeom prst="rect">
            <a:avLst/>
          </a:prstGeom>
          <a:noFill/>
          <a:ln w="9525">
            <a:noFill/>
            <a:miter lim="800000"/>
            <a:headEnd/>
            <a:tailEnd/>
          </a:ln>
        </p:spPr>
      </p:pic>
      <p:sp>
        <p:nvSpPr>
          <p:cNvPr id="5" name="Rectangle 4"/>
          <p:cNvSpPr/>
          <p:nvPr/>
        </p:nvSpPr>
        <p:spPr>
          <a:xfrm>
            <a:off x="1981200" y="4953000"/>
            <a:ext cx="4572000" cy="907941"/>
          </a:xfrm>
          <a:prstGeom prst="rect">
            <a:avLst/>
          </a:prstGeom>
        </p:spPr>
        <p:txBody>
          <a:bodyPr>
            <a:spAutoFit/>
          </a:bodyPr>
          <a:lstStyle/>
          <a:p>
            <a:pPr>
              <a:spcBef>
                <a:spcPct val="0"/>
              </a:spcBef>
            </a:pPr>
            <a:r>
              <a:rPr lang="en-US" dirty="0" smtClean="0"/>
              <a:t>Adrian Smith, Daniel </a:t>
            </a:r>
            <a:r>
              <a:rPr lang="en-US" dirty="0" err="1" smtClean="0"/>
              <a:t>Shinn,Ken</a:t>
            </a:r>
            <a:r>
              <a:rPr lang="en-US" dirty="0" smtClean="0"/>
              <a:t> Grove,</a:t>
            </a:r>
          </a:p>
          <a:p>
            <a:endParaRPr lang="en-US" sz="1050" dirty="0" smtClean="0"/>
          </a:p>
          <a:p>
            <a:endParaRPr lang="en-US" sz="1050" dirty="0" smtClean="0"/>
          </a:p>
          <a:p>
            <a:r>
              <a:rPr lang="en-US" sz="1400" dirty="0" smtClean="0"/>
              <a:t>Project ECE 4006 - Group N1</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064294A-113C-4B3D-8FE4-CD3B778980EB}" type="slidenum">
              <a:rPr lang="en-US"/>
              <a:pPr/>
              <a:t>44</a:t>
            </a:fld>
            <a:endParaRPr lang="en-US">
              <a:solidFill>
                <a:schemeClr val="tx1"/>
              </a:solidFill>
            </a:endParaRPr>
          </a:p>
        </p:txBody>
      </p:sp>
      <p:sp>
        <p:nvSpPr>
          <p:cNvPr id="225282" name="Rectangle 2"/>
          <p:cNvSpPr>
            <a:spLocks noGrp="1" noChangeArrowheads="1"/>
          </p:cNvSpPr>
          <p:nvPr>
            <p:ph type="title"/>
          </p:nvPr>
        </p:nvSpPr>
        <p:spPr/>
        <p:txBody>
          <a:bodyPr/>
          <a:lstStyle/>
          <a:p>
            <a:r>
              <a:rPr lang="en-US"/>
              <a:t>Amplifier Board</a:t>
            </a:r>
          </a:p>
        </p:txBody>
      </p:sp>
      <p:sp>
        <p:nvSpPr>
          <p:cNvPr id="225283" name="Rectangle 3"/>
          <p:cNvSpPr>
            <a:spLocks noGrp="1" noChangeArrowheads="1"/>
          </p:cNvSpPr>
          <p:nvPr>
            <p:ph type="body" idx="1"/>
          </p:nvPr>
        </p:nvSpPr>
        <p:spPr/>
        <p:txBody>
          <a:bodyPr/>
          <a:lstStyle/>
          <a:p>
            <a:r>
              <a:rPr lang="en-US"/>
              <a:t>Built in previous semester</a:t>
            </a:r>
          </a:p>
          <a:p>
            <a:r>
              <a:rPr lang="en-US"/>
              <a:t>Based on Thomas Collura’s design, founder of Brainmaster</a:t>
            </a:r>
          </a:p>
          <a:p>
            <a:r>
              <a:rPr lang="en-US"/>
              <a:t>Two stage amplifier</a:t>
            </a:r>
          </a:p>
          <a:p>
            <a:r>
              <a:rPr lang="en-US"/>
              <a:t>7805 voltage regulator power supply</a:t>
            </a:r>
          </a:p>
          <a:p>
            <a:pPr lvl="1"/>
            <a:r>
              <a:rPr lang="en-US"/>
              <a:t>Can use 9V battery or 6V-35V DC power supply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52F72C88-F099-44C5-8E7A-EF39327CDFB4}" type="slidenum">
              <a:rPr lang="en-US"/>
              <a:pPr/>
              <a:t>45</a:t>
            </a:fld>
            <a:endParaRPr lang="en-US">
              <a:solidFill>
                <a:schemeClr val="tx1"/>
              </a:solidFill>
            </a:endParaRPr>
          </a:p>
        </p:txBody>
      </p:sp>
      <p:sp>
        <p:nvSpPr>
          <p:cNvPr id="226306" name="Rectangle 2"/>
          <p:cNvSpPr>
            <a:spLocks noGrp="1" noChangeArrowheads="1"/>
          </p:cNvSpPr>
          <p:nvPr>
            <p:ph type="title"/>
          </p:nvPr>
        </p:nvSpPr>
        <p:spPr/>
        <p:txBody>
          <a:bodyPr/>
          <a:lstStyle/>
          <a:p>
            <a:r>
              <a:rPr lang="en-US"/>
              <a:t>Amplifier Schematic</a:t>
            </a:r>
          </a:p>
        </p:txBody>
      </p:sp>
      <p:pic>
        <p:nvPicPr>
          <p:cNvPr id="226307" name="Picture 3"/>
          <p:cNvPicPr>
            <a:picLocks noChangeAspect="1" noChangeArrowheads="1"/>
          </p:cNvPicPr>
          <p:nvPr/>
        </p:nvPicPr>
        <p:blipFill>
          <a:blip r:embed="rId2" cstate="print"/>
          <a:srcRect/>
          <a:stretch>
            <a:fillRect/>
          </a:stretch>
        </p:blipFill>
        <p:spPr bwMode="auto">
          <a:xfrm>
            <a:off x="838200" y="1143000"/>
            <a:ext cx="7620000" cy="488156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7763E155-8116-43EA-A198-9A5B58A66B20}" type="slidenum">
              <a:rPr lang="en-US"/>
              <a:pPr/>
              <a:t>46</a:t>
            </a:fld>
            <a:endParaRPr lang="en-US">
              <a:solidFill>
                <a:schemeClr val="tx1"/>
              </a:solidFill>
            </a:endParaRPr>
          </a:p>
        </p:txBody>
      </p:sp>
      <p:sp>
        <p:nvSpPr>
          <p:cNvPr id="227330" name="Rectangle 2"/>
          <p:cNvSpPr>
            <a:spLocks noGrp="1" noChangeArrowheads="1"/>
          </p:cNvSpPr>
          <p:nvPr>
            <p:ph type="title"/>
          </p:nvPr>
        </p:nvSpPr>
        <p:spPr/>
        <p:txBody>
          <a:bodyPr/>
          <a:lstStyle/>
          <a:p>
            <a:r>
              <a:rPr lang="en-US"/>
              <a:t>Amplifier Design</a:t>
            </a:r>
          </a:p>
        </p:txBody>
      </p:sp>
      <p:sp>
        <p:nvSpPr>
          <p:cNvPr id="227331" name="Rectangle 3"/>
          <p:cNvSpPr>
            <a:spLocks noGrp="1" noChangeArrowheads="1"/>
          </p:cNvSpPr>
          <p:nvPr>
            <p:ph type="body" sz="half" idx="1"/>
          </p:nvPr>
        </p:nvSpPr>
        <p:spPr/>
        <p:txBody>
          <a:bodyPr/>
          <a:lstStyle/>
          <a:p>
            <a:pPr>
              <a:buFont typeface="Monotype Sorts" pitchFamily="2" charset="2"/>
              <a:buNone/>
            </a:pPr>
            <a:r>
              <a:rPr lang="en-US" sz="2400"/>
              <a:t>Stage 1</a:t>
            </a:r>
          </a:p>
          <a:p>
            <a:pPr>
              <a:buFont typeface="Monotype Sorts" pitchFamily="2" charset="2"/>
              <a:buNone/>
            </a:pPr>
            <a:endParaRPr lang="en-US" sz="2400"/>
          </a:p>
          <a:p>
            <a:r>
              <a:rPr lang="en-US" sz="2400"/>
              <a:t>Gain of 50</a:t>
            </a:r>
          </a:p>
          <a:p>
            <a:r>
              <a:rPr lang="en-US" sz="2400"/>
              <a:t>Common Mode Rejection Ratio</a:t>
            </a:r>
          </a:p>
          <a:p>
            <a:r>
              <a:rPr lang="en-US" sz="2400"/>
              <a:t>Provides noise reduction and signal centering</a:t>
            </a:r>
          </a:p>
        </p:txBody>
      </p:sp>
      <p:sp>
        <p:nvSpPr>
          <p:cNvPr id="227332" name="Rectangle 4"/>
          <p:cNvSpPr>
            <a:spLocks noGrp="1" noChangeArrowheads="1"/>
          </p:cNvSpPr>
          <p:nvPr>
            <p:ph type="body" sz="half" idx="2"/>
          </p:nvPr>
        </p:nvSpPr>
        <p:spPr/>
        <p:txBody>
          <a:bodyPr/>
          <a:lstStyle/>
          <a:p>
            <a:pPr>
              <a:buFont typeface="Monotype Sorts" pitchFamily="2" charset="2"/>
              <a:buNone/>
            </a:pPr>
            <a:r>
              <a:rPr lang="en-US" sz="2400"/>
              <a:t>Stage 2</a:t>
            </a:r>
          </a:p>
          <a:p>
            <a:endParaRPr lang="en-US" sz="2400"/>
          </a:p>
          <a:p>
            <a:r>
              <a:rPr lang="en-US" sz="2400"/>
              <a:t>Gain of 390</a:t>
            </a:r>
          </a:p>
          <a:p>
            <a:r>
              <a:rPr lang="en-US" sz="2400"/>
              <a:t>Capacitors stabilize power supply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C04D35D1-2467-4EA9-8742-D0DC6ED65384}" type="slidenum">
              <a:rPr lang="en-US"/>
              <a:pPr/>
              <a:t>47</a:t>
            </a:fld>
            <a:endParaRPr lang="en-US">
              <a:solidFill>
                <a:schemeClr val="tx1"/>
              </a:solidFill>
            </a:endParaRPr>
          </a:p>
        </p:txBody>
      </p:sp>
      <p:sp>
        <p:nvSpPr>
          <p:cNvPr id="228354" name="Rectangle 2"/>
          <p:cNvSpPr>
            <a:spLocks noGrp="1" noChangeArrowheads="1"/>
          </p:cNvSpPr>
          <p:nvPr>
            <p:ph type="title"/>
          </p:nvPr>
        </p:nvSpPr>
        <p:spPr/>
        <p:txBody>
          <a:bodyPr/>
          <a:lstStyle/>
          <a:p>
            <a:r>
              <a:rPr lang="en-US"/>
              <a:t>Amplifier Parts List</a:t>
            </a:r>
          </a:p>
        </p:txBody>
      </p:sp>
      <p:sp>
        <p:nvSpPr>
          <p:cNvPr id="228355" name="Rectangle 3"/>
          <p:cNvSpPr>
            <a:spLocks noGrp="1" noChangeArrowheads="1"/>
          </p:cNvSpPr>
          <p:nvPr>
            <p:ph type="body" sz="half" idx="1"/>
          </p:nvPr>
        </p:nvSpPr>
        <p:spPr/>
        <p:txBody>
          <a:bodyPr/>
          <a:lstStyle/>
          <a:p>
            <a:pPr>
              <a:lnSpc>
                <a:spcPct val="90000"/>
              </a:lnSpc>
              <a:buFont typeface="Monotype Sorts" pitchFamily="2" charset="2"/>
              <a:buNone/>
            </a:pPr>
            <a:r>
              <a:rPr lang="en-US" sz="2000">
                <a:cs typeface="Times New Roman" pitchFamily="18" charset="0"/>
              </a:rPr>
              <a:t>Resistors:</a:t>
            </a:r>
          </a:p>
          <a:p>
            <a:pPr>
              <a:lnSpc>
                <a:spcPct val="90000"/>
              </a:lnSpc>
            </a:pPr>
            <a:r>
              <a:rPr lang="en-US" sz="2000">
                <a:cs typeface="Times New Roman" pitchFamily="18" charset="0"/>
              </a:rPr>
              <a:t>(1) 10K 1/4W 5%</a:t>
            </a:r>
          </a:p>
          <a:p>
            <a:pPr>
              <a:lnSpc>
                <a:spcPct val="90000"/>
              </a:lnSpc>
            </a:pPr>
            <a:r>
              <a:rPr lang="en-US" sz="2000">
                <a:cs typeface="Times New Roman" pitchFamily="18" charset="0"/>
              </a:rPr>
              <a:t>(2) 1K 1/4W 5%</a:t>
            </a:r>
          </a:p>
          <a:p>
            <a:pPr>
              <a:lnSpc>
                <a:spcPct val="90000"/>
              </a:lnSpc>
            </a:pPr>
            <a:r>
              <a:rPr lang="en-US" sz="2000">
                <a:cs typeface="Times New Roman" pitchFamily="18" charset="0"/>
              </a:rPr>
              <a:t>(3) 130K 1/4W 5%</a:t>
            </a:r>
          </a:p>
          <a:p>
            <a:pPr>
              <a:lnSpc>
                <a:spcPct val="90000"/>
              </a:lnSpc>
            </a:pPr>
            <a:r>
              <a:rPr lang="en-US" sz="2000">
                <a:cs typeface="Times New Roman" pitchFamily="18" charset="0"/>
              </a:rPr>
              <a:t>(2) 200K 1/4W 5%</a:t>
            </a:r>
          </a:p>
          <a:p>
            <a:pPr>
              <a:lnSpc>
                <a:spcPct val="90000"/>
              </a:lnSpc>
            </a:pPr>
            <a:r>
              <a:rPr lang="en-US" sz="2000">
                <a:cs typeface="Times New Roman" pitchFamily="18" charset="0"/>
              </a:rPr>
              <a:t>(2) 10M 1/4W 5%</a:t>
            </a:r>
          </a:p>
          <a:p>
            <a:pPr>
              <a:lnSpc>
                <a:spcPct val="90000"/>
              </a:lnSpc>
            </a:pPr>
            <a:r>
              <a:rPr lang="en-US" sz="2000">
                <a:cs typeface="Times New Roman" pitchFamily="18" charset="0"/>
              </a:rPr>
              <a:t>(2) 200K 1/4W 5%</a:t>
            </a:r>
          </a:p>
          <a:p>
            <a:pPr>
              <a:lnSpc>
                <a:spcPct val="90000"/>
              </a:lnSpc>
            </a:pPr>
            <a:r>
              <a:rPr lang="en-US" sz="2000">
                <a:cs typeface="Times New Roman" pitchFamily="18" charset="0"/>
              </a:rPr>
              <a:t>(1) 51K 1/4W 5%</a:t>
            </a:r>
          </a:p>
          <a:p>
            <a:pPr>
              <a:lnSpc>
                <a:spcPct val="90000"/>
              </a:lnSpc>
              <a:buFont typeface="Monotype Sorts" pitchFamily="2" charset="2"/>
              <a:buNone/>
            </a:pPr>
            <a:endParaRPr lang="en-US" sz="2000"/>
          </a:p>
          <a:p>
            <a:pPr>
              <a:lnSpc>
                <a:spcPct val="90000"/>
              </a:lnSpc>
              <a:buFont typeface="Monotype Sorts" pitchFamily="2" charset="2"/>
              <a:buNone/>
            </a:pPr>
            <a:r>
              <a:rPr lang="en-US" sz="2000">
                <a:cs typeface="Times New Roman" pitchFamily="18" charset="0"/>
              </a:rPr>
              <a:t>Integrated Circuits:</a:t>
            </a:r>
          </a:p>
          <a:p>
            <a:pPr>
              <a:lnSpc>
                <a:spcPct val="90000"/>
              </a:lnSpc>
            </a:pPr>
            <a:r>
              <a:rPr lang="en-US" sz="2000">
                <a:cs typeface="Times New Roman" pitchFamily="18" charset="0"/>
              </a:rPr>
              <a:t>(3) OP-90 amplifiers</a:t>
            </a:r>
          </a:p>
          <a:p>
            <a:pPr>
              <a:lnSpc>
                <a:spcPct val="90000"/>
              </a:lnSpc>
            </a:pPr>
            <a:r>
              <a:rPr lang="en-US" sz="2000">
                <a:cs typeface="Times New Roman" pitchFamily="18" charset="0"/>
              </a:rPr>
              <a:t>(1) 620AN amplifier</a:t>
            </a:r>
          </a:p>
          <a:p>
            <a:pPr>
              <a:lnSpc>
                <a:spcPct val="90000"/>
              </a:lnSpc>
            </a:pPr>
            <a:r>
              <a:rPr lang="en-US" sz="2000">
                <a:cs typeface="Times New Roman" pitchFamily="18" charset="0"/>
              </a:rPr>
              <a:t>(1) LM7805C voltage regulator</a:t>
            </a:r>
          </a:p>
          <a:p>
            <a:pPr>
              <a:lnSpc>
                <a:spcPct val="90000"/>
              </a:lnSpc>
              <a:buFont typeface="Monotype Sorts" pitchFamily="2" charset="2"/>
              <a:buNone/>
            </a:pPr>
            <a:endParaRPr lang="en-US" sz="2000"/>
          </a:p>
        </p:txBody>
      </p:sp>
      <p:sp>
        <p:nvSpPr>
          <p:cNvPr id="228356" name="Rectangle 4"/>
          <p:cNvSpPr>
            <a:spLocks noGrp="1" noChangeArrowheads="1"/>
          </p:cNvSpPr>
          <p:nvPr>
            <p:ph type="body" sz="half" idx="2"/>
          </p:nvPr>
        </p:nvSpPr>
        <p:spPr/>
        <p:txBody>
          <a:bodyPr/>
          <a:lstStyle/>
          <a:p>
            <a:pPr>
              <a:buFont typeface="Monotype Sorts" pitchFamily="2" charset="2"/>
              <a:buNone/>
            </a:pPr>
            <a:r>
              <a:rPr lang="en-US" sz="2000">
                <a:cs typeface="Times New Roman" pitchFamily="18" charset="0"/>
              </a:rPr>
              <a:t>Capacitors: </a:t>
            </a:r>
          </a:p>
          <a:p>
            <a:r>
              <a:rPr lang="en-US" sz="2000">
                <a:cs typeface="Times New Roman" pitchFamily="18" charset="0"/>
              </a:rPr>
              <a:t>(1) 0.47uF 400V polypropylene (P474J)</a:t>
            </a:r>
          </a:p>
          <a:p>
            <a:r>
              <a:rPr lang="en-US" sz="2000">
                <a:cs typeface="Times New Roman" pitchFamily="18" charset="0"/>
              </a:rPr>
              <a:t>(3) 0.1uF 400V polypropylene (P104J)</a:t>
            </a:r>
          </a:p>
          <a:p>
            <a:r>
              <a:rPr lang="en-US" sz="2000">
                <a:cs typeface="Times New Roman" pitchFamily="18" charset="0"/>
              </a:rPr>
              <a:t>(2) 0.001uF 400V polypropylene (P103J)</a:t>
            </a:r>
          </a:p>
          <a:p>
            <a:r>
              <a:rPr lang="en-US" sz="2000">
                <a:cs typeface="Times New Roman" pitchFamily="18" charset="0"/>
              </a:rPr>
              <a:t>(1) 10uF 6.3VDC Tantalum	</a:t>
            </a:r>
          </a:p>
          <a:p>
            <a:pPr>
              <a:buFont typeface="Monotype Sorts" pitchFamily="2" charset="2"/>
              <a:buNone/>
            </a:pPr>
            <a:endParaRPr lang="en-US" sz="2000">
              <a:cs typeface="Times New Roman" pitchFamily="18" charset="0"/>
            </a:endParaRPr>
          </a:p>
          <a:p>
            <a:pPr>
              <a:buFont typeface="Monotype Sorts" pitchFamily="2" charset="2"/>
              <a:buNone/>
            </a:pPr>
            <a:r>
              <a:rPr lang="en-US" sz="2000">
                <a:cs typeface="Times New Roman" pitchFamily="18" charset="0"/>
              </a:rPr>
              <a:t>Other:</a:t>
            </a:r>
          </a:p>
          <a:p>
            <a:r>
              <a:rPr lang="en-US" sz="2000">
                <a:cs typeface="Times New Roman" pitchFamily="18" charset="0"/>
              </a:rPr>
              <a:t>(1) Set of 3 conductor signal leads</a:t>
            </a:r>
          </a:p>
          <a:p>
            <a:endParaRPr lang="en-US" sz="2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A65EEAD-40CC-490C-B8AB-2436A91DD969}" type="slidenum">
              <a:rPr lang="en-US"/>
              <a:pPr/>
              <a:t>48</a:t>
            </a:fld>
            <a:endParaRPr lang="en-US">
              <a:solidFill>
                <a:schemeClr val="tx1"/>
              </a:solidFill>
            </a:endParaRPr>
          </a:p>
        </p:txBody>
      </p:sp>
      <p:sp>
        <p:nvSpPr>
          <p:cNvPr id="229378" name="Rectangle 2"/>
          <p:cNvSpPr>
            <a:spLocks noGrp="1" noChangeArrowheads="1"/>
          </p:cNvSpPr>
          <p:nvPr>
            <p:ph type="title"/>
          </p:nvPr>
        </p:nvSpPr>
        <p:spPr/>
        <p:txBody>
          <a:bodyPr/>
          <a:lstStyle/>
          <a:p>
            <a:r>
              <a:rPr lang="en-US"/>
              <a:t>Analog-Digital Converter</a:t>
            </a:r>
          </a:p>
        </p:txBody>
      </p:sp>
      <p:sp>
        <p:nvSpPr>
          <p:cNvPr id="229379" name="Rectangle 3"/>
          <p:cNvSpPr>
            <a:spLocks noGrp="1" noChangeArrowheads="1"/>
          </p:cNvSpPr>
          <p:nvPr>
            <p:ph type="body" idx="1"/>
          </p:nvPr>
        </p:nvSpPr>
        <p:spPr/>
        <p:txBody>
          <a:bodyPr/>
          <a:lstStyle/>
          <a:p>
            <a:r>
              <a:rPr lang="en-US"/>
              <a:t>Current board is </a:t>
            </a:r>
            <a:r>
              <a:rPr lang="en-US">
                <a:cs typeface="Times New Roman" pitchFamily="18" charset="0"/>
              </a:rPr>
              <a:t>a Keithley DAS-1701ST</a:t>
            </a:r>
            <a:r>
              <a:rPr lang="en-US"/>
              <a:t> </a:t>
            </a:r>
          </a:p>
          <a:p>
            <a:r>
              <a:rPr lang="en-US"/>
              <a:t>Installed in borrowed computer</a:t>
            </a:r>
          </a:p>
          <a:p>
            <a:r>
              <a:rPr lang="en-US"/>
              <a:t>Must be moved but face PCI interface problem</a:t>
            </a:r>
          </a:p>
          <a:p>
            <a:r>
              <a:rPr lang="en-US">
                <a:cs typeface="Times New Roman" pitchFamily="18" charset="0"/>
              </a:rPr>
              <a:t>Keithley KPCI-1307 card is the proposed solution</a:t>
            </a:r>
          </a:p>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B5D7CA2-D117-4A08-9B38-FD9099C833DC}" type="slidenum">
              <a:rPr lang="en-US"/>
              <a:pPr/>
              <a:t>49</a:t>
            </a:fld>
            <a:endParaRPr lang="en-US">
              <a:solidFill>
                <a:schemeClr val="tx1"/>
              </a:solidFill>
            </a:endParaRPr>
          </a:p>
        </p:txBody>
      </p:sp>
      <p:sp>
        <p:nvSpPr>
          <p:cNvPr id="230402" name="Rectangle 1026"/>
          <p:cNvSpPr>
            <a:spLocks noGrp="1" noChangeArrowheads="1"/>
          </p:cNvSpPr>
          <p:nvPr>
            <p:ph type="title"/>
          </p:nvPr>
        </p:nvSpPr>
        <p:spPr/>
        <p:txBody>
          <a:bodyPr/>
          <a:lstStyle/>
          <a:p>
            <a:r>
              <a:rPr lang="en-US">
                <a:cs typeface="Times New Roman" pitchFamily="18" charset="0"/>
              </a:rPr>
              <a:t>Keithley KPCI-1307</a:t>
            </a:r>
          </a:p>
        </p:txBody>
      </p:sp>
      <p:sp>
        <p:nvSpPr>
          <p:cNvPr id="230403" name="Rectangle 1027"/>
          <p:cNvSpPr>
            <a:spLocks noGrp="1" noChangeArrowheads="1"/>
          </p:cNvSpPr>
          <p:nvPr>
            <p:ph type="body" idx="1"/>
          </p:nvPr>
        </p:nvSpPr>
        <p:spPr/>
        <p:txBody>
          <a:bodyPr/>
          <a:lstStyle/>
          <a:p>
            <a:pPr>
              <a:lnSpc>
                <a:spcPct val="90000"/>
              </a:lnSpc>
            </a:pPr>
            <a:r>
              <a:rPr lang="en-US">
                <a:cs typeface="Times New Roman" pitchFamily="18" charset="0"/>
              </a:rPr>
              <a:t>100k samples/sec</a:t>
            </a:r>
          </a:p>
          <a:p>
            <a:pPr>
              <a:lnSpc>
                <a:spcPct val="90000"/>
              </a:lnSpc>
            </a:pPr>
            <a:r>
              <a:rPr lang="en-US">
                <a:cs typeface="Times New Roman" pitchFamily="18" charset="0"/>
              </a:rPr>
              <a:t>16 single ended or 8 differential inputs</a:t>
            </a:r>
          </a:p>
          <a:p>
            <a:pPr>
              <a:lnSpc>
                <a:spcPct val="90000"/>
              </a:lnSpc>
            </a:pPr>
            <a:r>
              <a:rPr lang="en-US">
                <a:cs typeface="Times New Roman" pitchFamily="18" charset="0"/>
              </a:rPr>
              <a:t>AutoZero capability filters out drift</a:t>
            </a:r>
          </a:p>
          <a:p>
            <a:pPr>
              <a:lnSpc>
                <a:spcPct val="90000"/>
              </a:lnSpc>
            </a:pPr>
            <a:r>
              <a:rPr lang="en-US">
                <a:cs typeface="Times New Roman" pitchFamily="18" charset="0"/>
              </a:rPr>
              <a:t>32 digital I/O</a:t>
            </a:r>
          </a:p>
          <a:p>
            <a:pPr>
              <a:lnSpc>
                <a:spcPct val="90000"/>
              </a:lnSpc>
            </a:pPr>
            <a:r>
              <a:rPr lang="en-US">
                <a:cs typeface="Times New Roman" pitchFamily="18" charset="0"/>
              </a:rPr>
              <a:t>3 clock/timer</a:t>
            </a:r>
          </a:p>
          <a:p>
            <a:pPr>
              <a:lnSpc>
                <a:spcPct val="90000"/>
              </a:lnSpc>
            </a:pPr>
            <a:r>
              <a:rPr lang="en-US"/>
              <a:t>drivers </a:t>
            </a:r>
            <a:r>
              <a:rPr lang="en-US">
                <a:cs typeface="Times New Roman" pitchFamily="18" charset="0"/>
              </a:rPr>
              <a:t>included</a:t>
            </a:r>
          </a:p>
          <a:p>
            <a:pPr>
              <a:lnSpc>
                <a:spcPct val="90000"/>
              </a:lnSpc>
            </a:pPr>
            <a:r>
              <a:rPr lang="en-US"/>
              <a:t>VHDL program or DriverLINX software options</a:t>
            </a:r>
          </a:p>
          <a:p>
            <a:pPr>
              <a:lnSpc>
                <a:spcPct val="90000"/>
              </a:lnSpc>
            </a:pPr>
            <a:r>
              <a:rPr lang="en-US">
                <a:cs typeface="Times New Roman" pitchFamily="18" charset="0"/>
              </a:rPr>
              <a:t>Price : $680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Grp="1" noChangeAspect="1" noChangeArrowheads="1"/>
          </p:cNvPicPr>
          <p:nvPr>
            <p:ph idx="1"/>
          </p:nvPr>
        </p:nvPicPr>
        <p:blipFill>
          <a:blip r:embed="rId2" cstate="print"/>
          <a:srcRect/>
          <a:stretch>
            <a:fillRect/>
          </a:stretch>
        </p:blipFill>
        <p:spPr bwMode="auto">
          <a:xfrm>
            <a:off x="1678498" y="530225"/>
            <a:ext cx="5833042" cy="4187825"/>
          </a:xfrm>
          <a:prstGeom prst="rect">
            <a:avLst/>
          </a:prstGeom>
          <a:noFill/>
          <a:ln w="9525">
            <a:noFill/>
            <a:miter lim="800000"/>
            <a:headEnd/>
            <a:tailEnd/>
          </a:ln>
        </p:spPr>
      </p:pic>
      <p:sp>
        <p:nvSpPr>
          <p:cNvPr id="5" name="Rectangle 4"/>
          <p:cNvSpPr/>
          <p:nvPr/>
        </p:nvSpPr>
        <p:spPr>
          <a:xfrm>
            <a:off x="2209800" y="4953000"/>
            <a:ext cx="4572000" cy="646331"/>
          </a:xfrm>
          <a:prstGeom prst="rect">
            <a:avLst/>
          </a:prstGeom>
        </p:spPr>
        <p:txBody>
          <a:bodyPr>
            <a:spAutoFit/>
          </a:bodyPr>
          <a:lstStyle/>
          <a:p>
            <a:r>
              <a:rPr lang="en-US" dirty="0" smtClean="0">
                <a:solidFill>
                  <a:schemeClr val="accent1"/>
                </a:solidFill>
              </a:rPr>
              <a:t>Two-stage op-amp with embedded chopper-modulators used in CS-LNA</a:t>
            </a:r>
            <a:endParaRPr lang="en-US" dirty="0">
              <a:solidFill>
                <a:schemeClr val="accent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2306A88-0B37-450B-AECC-B8F6ACC7B34E}" type="slidenum">
              <a:rPr lang="en-US"/>
              <a:pPr/>
              <a:t>50</a:t>
            </a:fld>
            <a:endParaRPr lang="en-US">
              <a:solidFill>
                <a:schemeClr val="tx1"/>
              </a:solidFill>
            </a:endParaRPr>
          </a:p>
        </p:txBody>
      </p:sp>
      <p:sp>
        <p:nvSpPr>
          <p:cNvPr id="233474" name="Rectangle 1026"/>
          <p:cNvSpPr>
            <a:spLocks noGrp="1" noChangeArrowheads="1"/>
          </p:cNvSpPr>
          <p:nvPr>
            <p:ph type="title"/>
          </p:nvPr>
        </p:nvSpPr>
        <p:spPr/>
        <p:txBody>
          <a:bodyPr/>
          <a:lstStyle/>
          <a:p>
            <a:r>
              <a:rPr lang="en-US"/>
              <a:t>VHDL Implementation</a:t>
            </a:r>
          </a:p>
        </p:txBody>
      </p:sp>
      <p:sp>
        <p:nvSpPr>
          <p:cNvPr id="233475" name="Rectangle 1027"/>
          <p:cNvSpPr>
            <a:spLocks noGrp="1" noChangeArrowheads="1"/>
          </p:cNvSpPr>
          <p:nvPr>
            <p:ph type="body" idx="1"/>
          </p:nvPr>
        </p:nvSpPr>
        <p:spPr/>
        <p:txBody>
          <a:bodyPr/>
          <a:lstStyle/>
          <a:p>
            <a:r>
              <a:rPr lang="en-US"/>
              <a:t>Download code to Flex10k20 chip on Altera board</a:t>
            </a:r>
          </a:p>
          <a:p>
            <a:r>
              <a:rPr lang="en-US"/>
              <a:t>Board receives signals from </a:t>
            </a:r>
            <a:r>
              <a:rPr lang="en-US">
                <a:cs typeface="Times New Roman" pitchFamily="18" charset="0"/>
              </a:rPr>
              <a:t>the KPCI-1307 and controls mechanical devices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9E1E406-9100-472E-8D37-9D8447B69F3D}" type="slidenum">
              <a:rPr lang="en-US"/>
              <a:pPr/>
              <a:t>51</a:t>
            </a:fld>
            <a:endParaRPr lang="en-US">
              <a:solidFill>
                <a:schemeClr val="tx1"/>
              </a:solidFill>
            </a:endParaRPr>
          </a:p>
        </p:txBody>
      </p:sp>
      <p:sp>
        <p:nvSpPr>
          <p:cNvPr id="235522" name="Rectangle 2"/>
          <p:cNvSpPr>
            <a:spLocks noGrp="1" noChangeArrowheads="1"/>
          </p:cNvSpPr>
          <p:nvPr>
            <p:ph type="title"/>
          </p:nvPr>
        </p:nvSpPr>
        <p:spPr/>
        <p:txBody>
          <a:bodyPr/>
          <a:lstStyle/>
          <a:p>
            <a:r>
              <a:rPr lang="en-US"/>
              <a:t>DriverLINX Implementation</a:t>
            </a:r>
          </a:p>
        </p:txBody>
      </p:sp>
      <p:sp>
        <p:nvSpPr>
          <p:cNvPr id="235523" name="Rectangle 3"/>
          <p:cNvSpPr>
            <a:spLocks noGrp="1" noChangeArrowheads="1"/>
          </p:cNvSpPr>
          <p:nvPr>
            <p:ph type="body" idx="1"/>
          </p:nvPr>
        </p:nvSpPr>
        <p:spPr/>
        <p:txBody>
          <a:bodyPr/>
          <a:lstStyle/>
          <a:p>
            <a:r>
              <a:rPr lang="en-US"/>
              <a:t>Create DLLs for data acquisition and signal routing</a:t>
            </a:r>
          </a:p>
          <a:p>
            <a:r>
              <a:rPr lang="en-US"/>
              <a:t>Interface can be programmed in</a:t>
            </a:r>
          </a:p>
          <a:p>
            <a:pPr lvl="1"/>
            <a:r>
              <a:rPr lang="en-US"/>
              <a:t>C</a:t>
            </a:r>
          </a:p>
          <a:p>
            <a:pPr lvl="1"/>
            <a:r>
              <a:rPr lang="en-US"/>
              <a:t>C++</a:t>
            </a:r>
          </a:p>
          <a:p>
            <a:pPr lvl="1"/>
            <a:r>
              <a:rPr lang="en-US"/>
              <a:t>Visual Basic</a:t>
            </a:r>
          </a:p>
          <a:p>
            <a:pPr lvl="1"/>
            <a:r>
              <a:rPr lang="en-US"/>
              <a:t>Active X</a:t>
            </a:r>
          </a:p>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A8E718D-876E-490E-A0E1-935A89C52F57}" type="slidenum">
              <a:rPr lang="en-US"/>
              <a:pPr/>
              <a:t>52</a:t>
            </a:fld>
            <a:endParaRPr lang="en-US">
              <a:solidFill>
                <a:schemeClr val="tx1"/>
              </a:solidFill>
            </a:endParaRPr>
          </a:p>
        </p:txBody>
      </p:sp>
      <p:sp>
        <p:nvSpPr>
          <p:cNvPr id="214018" name="Rectangle 2"/>
          <p:cNvSpPr>
            <a:spLocks noGrp="1" noChangeArrowheads="1"/>
          </p:cNvSpPr>
          <p:nvPr>
            <p:ph type="title"/>
          </p:nvPr>
        </p:nvSpPr>
        <p:spPr/>
        <p:txBody>
          <a:bodyPr/>
          <a:lstStyle/>
          <a:p>
            <a:r>
              <a:rPr lang="en-US"/>
              <a:t>Overview of Completed Objectives</a:t>
            </a:r>
          </a:p>
        </p:txBody>
      </p:sp>
      <p:sp>
        <p:nvSpPr>
          <p:cNvPr id="214019" name="Rectangle 3"/>
          <p:cNvSpPr>
            <a:spLocks noGrp="1" noChangeArrowheads="1"/>
          </p:cNvSpPr>
          <p:nvPr>
            <p:ph type="body" idx="1"/>
          </p:nvPr>
        </p:nvSpPr>
        <p:spPr/>
        <p:txBody>
          <a:bodyPr/>
          <a:lstStyle/>
          <a:p>
            <a:r>
              <a:rPr lang="en-US"/>
              <a:t>EEG Amplifier</a:t>
            </a:r>
          </a:p>
          <a:p>
            <a:pPr lvl="1"/>
            <a:r>
              <a:rPr lang="en-US"/>
              <a:t>Order parts</a:t>
            </a:r>
          </a:p>
          <a:p>
            <a:pPr lvl="1"/>
            <a:r>
              <a:rPr lang="en-US"/>
              <a:t>Assembly </a:t>
            </a:r>
          </a:p>
          <a:p>
            <a:pPr lvl="1"/>
            <a:r>
              <a:rPr lang="en-US"/>
              <a:t>Testing</a:t>
            </a:r>
          </a:p>
          <a:p>
            <a:r>
              <a:rPr lang="en-US"/>
              <a:t>Data Acquisition Board</a:t>
            </a:r>
          </a:p>
          <a:p>
            <a:pPr lvl="1"/>
            <a:r>
              <a:rPr lang="en-US"/>
              <a:t>Order board</a:t>
            </a:r>
          </a:p>
          <a:p>
            <a:pPr lvl="1"/>
            <a:r>
              <a:rPr lang="en-US"/>
              <a:t>Installation of board</a:t>
            </a:r>
          </a:p>
          <a:p>
            <a:pPr lvl="1"/>
            <a:r>
              <a:rPr lang="en-US"/>
              <a:t>Installation of drivers and software </a:t>
            </a:r>
          </a:p>
          <a:p>
            <a:pPr lvl="1"/>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B3C6AD1-44F8-4D35-958C-B77F1F43284E}" type="slidenum">
              <a:rPr lang="en-US"/>
              <a:pPr/>
              <a:t>53</a:t>
            </a:fld>
            <a:endParaRPr lang="en-US">
              <a:solidFill>
                <a:schemeClr val="tx1"/>
              </a:solidFill>
            </a:endParaRPr>
          </a:p>
        </p:txBody>
      </p:sp>
      <p:sp>
        <p:nvSpPr>
          <p:cNvPr id="215042" name="Rectangle 2"/>
          <p:cNvSpPr>
            <a:spLocks noGrp="1" noChangeArrowheads="1"/>
          </p:cNvSpPr>
          <p:nvPr>
            <p:ph type="title"/>
          </p:nvPr>
        </p:nvSpPr>
        <p:spPr/>
        <p:txBody>
          <a:bodyPr/>
          <a:lstStyle/>
          <a:p>
            <a:r>
              <a:rPr lang="en-US"/>
              <a:t>EEG Amplifier (Parts)</a:t>
            </a:r>
          </a:p>
        </p:txBody>
      </p:sp>
      <p:sp>
        <p:nvSpPr>
          <p:cNvPr id="215043" name="Rectangle 3"/>
          <p:cNvSpPr>
            <a:spLocks noGrp="1" noChangeArrowheads="1"/>
          </p:cNvSpPr>
          <p:nvPr>
            <p:ph type="body" idx="1"/>
          </p:nvPr>
        </p:nvSpPr>
        <p:spPr>
          <a:xfrm>
            <a:off x="609600" y="914400"/>
            <a:ext cx="7772400" cy="5486400"/>
          </a:xfrm>
        </p:spPr>
        <p:txBody>
          <a:bodyPr/>
          <a:lstStyle/>
          <a:p>
            <a:pPr>
              <a:lnSpc>
                <a:spcPct val="90000"/>
              </a:lnSpc>
            </a:pPr>
            <a:r>
              <a:rPr lang="en-US" sz="1200" b="1">
                <a:cs typeface="Times New Roman" pitchFamily="18" charset="0"/>
              </a:rPr>
              <a:t>Resistors:</a:t>
            </a:r>
          </a:p>
          <a:p>
            <a:pPr>
              <a:lnSpc>
                <a:spcPct val="90000"/>
              </a:lnSpc>
              <a:buFont typeface="Monotype Sorts" pitchFamily="2" charset="2"/>
              <a:buNone/>
            </a:pPr>
            <a:r>
              <a:rPr lang="en-US" sz="1200">
                <a:cs typeface="Times New Roman" pitchFamily="18" charset="0"/>
              </a:rPr>
              <a:t>		(1) 10K 1/4W 5%</a:t>
            </a:r>
          </a:p>
          <a:p>
            <a:pPr>
              <a:lnSpc>
                <a:spcPct val="90000"/>
              </a:lnSpc>
              <a:buFont typeface="Monotype Sorts" pitchFamily="2" charset="2"/>
              <a:buNone/>
            </a:pPr>
            <a:r>
              <a:rPr lang="en-US" sz="1200">
                <a:cs typeface="Times New Roman" pitchFamily="18" charset="0"/>
              </a:rPr>
              <a:t>		(2) 1K 1/4W 5%</a:t>
            </a:r>
          </a:p>
          <a:p>
            <a:pPr>
              <a:lnSpc>
                <a:spcPct val="90000"/>
              </a:lnSpc>
              <a:buFont typeface="Monotype Sorts" pitchFamily="2" charset="2"/>
              <a:buNone/>
            </a:pPr>
            <a:r>
              <a:rPr lang="en-US" sz="1200">
                <a:cs typeface="Times New Roman" pitchFamily="18" charset="0"/>
              </a:rPr>
              <a:t>		(3) 130K 1/4W 5%</a:t>
            </a:r>
          </a:p>
          <a:p>
            <a:pPr>
              <a:lnSpc>
                <a:spcPct val="90000"/>
              </a:lnSpc>
              <a:buFont typeface="Monotype Sorts" pitchFamily="2" charset="2"/>
              <a:buNone/>
            </a:pPr>
            <a:r>
              <a:rPr lang="en-US" sz="1200">
                <a:cs typeface="Times New Roman" pitchFamily="18" charset="0"/>
              </a:rPr>
              <a:t>		(2) 200K 1/4W 5%</a:t>
            </a:r>
          </a:p>
          <a:p>
            <a:pPr>
              <a:lnSpc>
                <a:spcPct val="90000"/>
              </a:lnSpc>
              <a:buFont typeface="Monotype Sorts" pitchFamily="2" charset="2"/>
              <a:buNone/>
            </a:pPr>
            <a:r>
              <a:rPr lang="en-US" sz="1200">
                <a:cs typeface="Times New Roman" pitchFamily="18" charset="0"/>
              </a:rPr>
              <a:t>		(2) 10M 1/4W 5%</a:t>
            </a:r>
          </a:p>
          <a:p>
            <a:pPr>
              <a:lnSpc>
                <a:spcPct val="90000"/>
              </a:lnSpc>
              <a:buFont typeface="Monotype Sorts" pitchFamily="2" charset="2"/>
              <a:buNone/>
            </a:pPr>
            <a:r>
              <a:rPr lang="en-US" sz="1200">
                <a:cs typeface="Times New Roman" pitchFamily="18" charset="0"/>
              </a:rPr>
              <a:t>		(2) 200K 1/4W 5%</a:t>
            </a:r>
          </a:p>
          <a:p>
            <a:pPr>
              <a:lnSpc>
                <a:spcPct val="90000"/>
              </a:lnSpc>
              <a:buFont typeface="Monotype Sorts" pitchFamily="2" charset="2"/>
              <a:buNone/>
            </a:pPr>
            <a:r>
              <a:rPr lang="en-US" sz="1200">
                <a:cs typeface="Times New Roman" pitchFamily="18" charset="0"/>
              </a:rPr>
              <a:t>		(1) 51K 1/4W 5%</a:t>
            </a:r>
          </a:p>
          <a:p>
            <a:pPr>
              <a:lnSpc>
                <a:spcPct val="90000"/>
              </a:lnSpc>
            </a:pPr>
            <a:r>
              <a:rPr lang="en-US" sz="1200" b="1">
                <a:cs typeface="Times New Roman" pitchFamily="18" charset="0"/>
              </a:rPr>
              <a:t>Capacitors:</a:t>
            </a:r>
            <a:r>
              <a:rPr lang="en-US" sz="1200">
                <a:cs typeface="Times New Roman" pitchFamily="18" charset="0"/>
              </a:rPr>
              <a:t> </a:t>
            </a:r>
          </a:p>
          <a:p>
            <a:pPr>
              <a:lnSpc>
                <a:spcPct val="90000"/>
              </a:lnSpc>
              <a:buFont typeface="Monotype Sorts" pitchFamily="2" charset="2"/>
              <a:buNone/>
            </a:pPr>
            <a:r>
              <a:rPr lang="en-US" sz="1200">
                <a:cs typeface="Times New Roman" pitchFamily="18" charset="0"/>
              </a:rPr>
              <a:t>		(1) 0.47uF polypropylene (P474J) [$1.62]</a:t>
            </a:r>
          </a:p>
          <a:p>
            <a:pPr>
              <a:lnSpc>
                <a:spcPct val="90000"/>
              </a:lnSpc>
              <a:buFont typeface="Monotype Sorts" pitchFamily="2" charset="2"/>
              <a:buNone/>
            </a:pPr>
            <a:r>
              <a:rPr lang="en-US" sz="1200">
                <a:cs typeface="Times New Roman" pitchFamily="18" charset="0"/>
              </a:rPr>
              <a:t>		(3) 0.1uF polypropylene (P104J) [$0.74]</a:t>
            </a:r>
          </a:p>
          <a:p>
            <a:pPr>
              <a:lnSpc>
                <a:spcPct val="90000"/>
              </a:lnSpc>
              <a:buFont typeface="Monotype Sorts" pitchFamily="2" charset="2"/>
              <a:buNone/>
            </a:pPr>
            <a:r>
              <a:rPr lang="en-US" sz="1200">
                <a:cs typeface="Times New Roman" pitchFamily="18" charset="0"/>
              </a:rPr>
              <a:t>		(2) 0.001uF polypropylene (P103J) [$0.45]</a:t>
            </a:r>
          </a:p>
          <a:p>
            <a:pPr>
              <a:lnSpc>
                <a:spcPct val="90000"/>
              </a:lnSpc>
              <a:buFont typeface="Monotype Sorts" pitchFamily="2" charset="2"/>
              <a:buNone/>
            </a:pPr>
            <a:r>
              <a:rPr lang="en-US" sz="1200">
                <a:cs typeface="Times New Roman" pitchFamily="18" charset="0"/>
              </a:rPr>
              <a:t>		(1) 10uF 6.3VDC Tantalum [$0.52]</a:t>
            </a:r>
          </a:p>
          <a:p>
            <a:pPr>
              <a:lnSpc>
                <a:spcPct val="90000"/>
              </a:lnSpc>
            </a:pPr>
            <a:r>
              <a:rPr lang="en-US" sz="1200" b="1">
                <a:cs typeface="Times New Roman" pitchFamily="18" charset="0"/>
              </a:rPr>
              <a:t>Integrated Circuits:</a:t>
            </a:r>
          </a:p>
          <a:p>
            <a:pPr>
              <a:lnSpc>
                <a:spcPct val="90000"/>
              </a:lnSpc>
              <a:buFont typeface="Monotype Sorts" pitchFamily="2" charset="2"/>
              <a:buNone/>
            </a:pPr>
            <a:r>
              <a:rPr lang="en-US" sz="1200">
                <a:cs typeface="Times New Roman" pitchFamily="18" charset="0"/>
              </a:rPr>
              <a:t>		(3) OP-90 amplifiers [$2.35]</a:t>
            </a:r>
          </a:p>
          <a:p>
            <a:pPr>
              <a:lnSpc>
                <a:spcPct val="90000"/>
              </a:lnSpc>
              <a:buFont typeface="Monotype Sorts" pitchFamily="2" charset="2"/>
              <a:buNone/>
            </a:pPr>
            <a:r>
              <a:rPr lang="en-US" sz="1200">
                <a:cs typeface="Times New Roman" pitchFamily="18" charset="0"/>
              </a:rPr>
              <a:t>                                  (DIP package was not available when placing orders so SOIC package was substituted with</a:t>
            </a:r>
          </a:p>
          <a:p>
            <a:pPr>
              <a:lnSpc>
                <a:spcPct val="90000"/>
              </a:lnSpc>
              <a:buFont typeface="Monotype Sorts" pitchFamily="2" charset="2"/>
              <a:buNone/>
            </a:pPr>
            <a:r>
              <a:rPr lang="en-US" sz="1200">
                <a:cs typeface="Times New Roman" pitchFamily="18" charset="0"/>
              </a:rPr>
              <a:t>	 	           the use of an 8-pin  SOIC to DIP adapter.  Price reflects cost of DIP package, as this should be</a:t>
            </a:r>
          </a:p>
          <a:p>
            <a:pPr>
              <a:lnSpc>
                <a:spcPct val="90000"/>
              </a:lnSpc>
              <a:buFont typeface="Monotype Sorts" pitchFamily="2" charset="2"/>
              <a:buNone/>
            </a:pPr>
            <a:r>
              <a:rPr lang="en-US" sz="1200">
                <a:cs typeface="Times New Roman" pitchFamily="18" charset="0"/>
              </a:rPr>
              <a:t>                                   ordered in future semesters.)</a:t>
            </a:r>
          </a:p>
          <a:p>
            <a:pPr>
              <a:lnSpc>
                <a:spcPct val="90000"/>
              </a:lnSpc>
              <a:buFont typeface="Monotype Sorts" pitchFamily="2" charset="2"/>
              <a:buNone/>
            </a:pPr>
            <a:r>
              <a:rPr lang="en-US" sz="1200">
                <a:cs typeface="Times New Roman" pitchFamily="18" charset="0"/>
              </a:rPr>
              <a:t>		(1) 620AN amplifier [$5.92]</a:t>
            </a:r>
          </a:p>
          <a:p>
            <a:pPr>
              <a:lnSpc>
                <a:spcPct val="90000"/>
              </a:lnSpc>
              <a:buFont typeface="Monotype Sorts" pitchFamily="2" charset="2"/>
              <a:buNone/>
            </a:pPr>
            <a:r>
              <a:rPr lang="en-US" sz="1200">
                <a:cs typeface="Times New Roman" pitchFamily="18" charset="0"/>
              </a:rPr>
              <a:t>		(1) LM7805C voltage regulator [$0.43]</a:t>
            </a:r>
          </a:p>
          <a:p>
            <a:pPr>
              <a:lnSpc>
                <a:spcPct val="90000"/>
              </a:lnSpc>
            </a:pPr>
            <a:r>
              <a:rPr lang="en-US" sz="1200" b="1">
                <a:cs typeface="Times New Roman" pitchFamily="18" charset="0"/>
              </a:rPr>
              <a:t>Other:</a:t>
            </a:r>
          </a:p>
          <a:p>
            <a:pPr>
              <a:lnSpc>
                <a:spcPct val="90000"/>
              </a:lnSpc>
              <a:buFont typeface="Monotype Sorts" pitchFamily="2" charset="2"/>
              <a:buNone/>
            </a:pPr>
            <a:r>
              <a:rPr lang="en-US" sz="1200">
                <a:cs typeface="Times New Roman" pitchFamily="18" charset="0"/>
              </a:rPr>
              <a:t>		(1) Set of 3 conductor signal leads [$14.40]</a:t>
            </a:r>
          </a:p>
          <a:p>
            <a:pPr>
              <a:lnSpc>
                <a:spcPct val="90000"/>
              </a:lnSpc>
              <a:buFont typeface="Monotype Sorts" pitchFamily="2" charset="2"/>
              <a:buNone/>
            </a:pPr>
            <a:r>
              <a:rPr lang="en-US" sz="1200">
                <a:cs typeface="Times New Roman" pitchFamily="18" charset="0"/>
              </a:rPr>
              <a:t>		(3) Disposable electrodes for each testing session [$0.24]</a:t>
            </a:r>
          </a:p>
          <a:p>
            <a:pPr>
              <a:lnSpc>
                <a:spcPct val="90000"/>
              </a:lnSpc>
              <a:buFont typeface="Monotype Sorts" pitchFamily="2" charset="2"/>
              <a:buNone/>
            </a:pPr>
            <a:r>
              <a:rPr lang="en-US" sz="1200">
                <a:cs typeface="Times New Roman" pitchFamily="18" charset="0"/>
              </a:rPr>
              <a:t>		(1) Pre-holed circuit board [$8.49]</a:t>
            </a:r>
            <a:r>
              <a:rPr lang="en-US" sz="120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5709C80-7F93-4600-9CA8-A86B580404FA}" type="slidenum">
              <a:rPr lang="en-US"/>
              <a:pPr/>
              <a:t>54</a:t>
            </a:fld>
            <a:endParaRPr lang="en-US">
              <a:solidFill>
                <a:schemeClr val="tx1"/>
              </a:solidFill>
            </a:endParaRPr>
          </a:p>
        </p:txBody>
      </p:sp>
      <p:sp>
        <p:nvSpPr>
          <p:cNvPr id="219138" name="Rectangle 2"/>
          <p:cNvSpPr>
            <a:spLocks noGrp="1" noChangeArrowheads="1"/>
          </p:cNvSpPr>
          <p:nvPr>
            <p:ph type="title"/>
          </p:nvPr>
        </p:nvSpPr>
        <p:spPr>
          <a:xfrm>
            <a:off x="685800" y="228600"/>
            <a:ext cx="7924800" cy="609600"/>
          </a:xfrm>
        </p:spPr>
        <p:txBody>
          <a:bodyPr/>
          <a:lstStyle/>
          <a:p>
            <a:r>
              <a:rPr lang="en-US"/>
              <a:t>Data Acquisition Board - Installation</a:t>
            </a:r>
          </a:p>
        </p:txBody>
      </p:sp>
      <p:pic>
        <p:nvPicPr>
          <p:cNvPr id="219140" name="Picture 4"/>
          <p:cNvPicPr>
            <a:picLocks noChangeAspect="1" noChangeArrowheads="1"/>
          </p:cNvPicPr>
          <p:nvPr/>
        </p:nvPicPr>
        <p:blipFill>
          <a:blip r:embed="rId2" cstate="print"/>
          <a:srcRect/>
          <a:stretch>
            <a:fillRect/>
          </a:stretch>
        </p:blipFill>
        <p:spPr bwMode="auto">
          <a:xfrm>
            <a:off x="762000" y="1143000"/>
            <a:ext cx="3884613" cy="5181600"/>
          </a:xfrm>
          <a:prstGeom prst="rect">
            <a:avLst/>
          </a:prstGeom>
          <a:noFill/>
          <a:ln w="9525">
            <a:noFill/>
            <a:miter lim="800000"/>
            <a:headEnd/>
            <a:tailEnd/>
          </a:ln>
        </p:spPr>
      </p:pic>
      <p:sp>
        <p:nvSpPr>
          <p:cNvPr id="219141" name="Text Box 5"/>
          <p:cNvSpPr txBox="1">
            <a:spLocks noChangeArrowheads="1"/>
          </p:cNvSpPr>
          <p:nvPr/>
        </p:nvSpPr>
        <p:spPr bwMode="auto">
          <a:xfrm>
            <a:off x="4953000" y="1143000"/>
            <a:ext cx="3886200" cy="519113"/>
          </a:xfrm>
          <a:prstGeom prst="rect">
            <a:avLst/>
          </a:prstGeom>
          <a:noFill/>
          <a:ln w="12700">
            <a:noFill/>
            <a:miter lim="800000"/>
            <a:headEnd type="none" w="sm" len="sm"/>
            <a:tailEnd type="none" w="sm" len="sm"/>
          </a:ln>
          <a:effectLst/>
        </p:spPr>
        <p:txBody>
          <a:bodyPr>
            <a:spAutoFit/>
          </a:bodyPr>
          <a:lstStyle/>
          <a:p>
            <a:pPr>
              <a:spcBef>
                <a:spcPct val="50000"/>
              </a:spcBef>
            </a:pPr>
            <a:endParaRPr lang="en-US">
              <a:solidFill>
                <a:srgbClr val="FFFF00"/>
              </a:solidFill>
            </a:endParaRPr>
          </a:p>
        </p:txBody>
      </p:sp>
      <p:sp>
        <p:nvSpPr>
          <p:cNvPr id="219142" name="Rectangle 6"/>
          <p:cNvSpPr>
            <a:spLocks noGrp="1" noChangeArrowheads="1"/>
          </p:cNvSpPr>
          <p:nvPr>
            <p:ph type="body" idx="1"/>
          </p:nvPr>
        </p:nvSpPr>
        <p:spPr>
          <a:xfrm>
            <a:off x="4876800" y="1143000"/>
            <a:ext cx="4267200" cy="5257800"/>
          </a:xfrm>
          <a:noFill/>
          <a:ln/>
        </p:spPr>
        <p:txBody>
          <a:bodyPr/>
          <a:lstStyle/>
          <a:p>
            <a:r>
              <a:rPr lang="en-US" sz="2400"/>
              <a:t>KPCI-3107</a:t>
            </a:r>
          </a:p>
          <a:p>
            <a:pPr lvl="1"/>
            <a:r>
              <a:rPr lang="en-US" sz="2400"/>
              <a:t> 16 analog single-ended or 8 analog differential.</a:t>
            </a:r>
          </a:p>
          <a:p>
            <a:pPr lvl="1"/>
            <a:r>
              <a:rPr lang="en-US" sz="2400"/>
              <a:t> 32 digital outputs</a:t>
            </a:r>
          </a:p>
          <a:p>
            <a:pPr lvl="1"/>
            <a:r>
              <a:rPr lang="en-US" sz="2400"/>
              <a:t> PCI interface</a:t>
            </a:r>
          </a:p>
          <a:p>
            <a:r>
              <a:rPr lang="en-US" sz="2400"/>
              <a:t>CAB-1284CC-2</a:t>
            </a:r>
          </a:p>
          <a:p>
            <a:r>
              <a:rPr lang="en-US" sz="2400"/>
              <a:t>STP-36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FE320EE-703D-477E-9B65-BD24BCF36EE8}" type="slidenum">
              <a:rPr lang="en-US"/>
              <a:pPr/>
              <a:t>55</a:t>
            </a:fld>
            <a:endParaRPr lang="en-US">
              <a:solidFill>
                <a:schemeClr val="tx1"/>
              </a:solidFill>
            </a:endParaRPr>
          </a:p>
        </p:txBody>
      </p:sp>
      <p:sp>
        <p:nvSpPr>
          <p:cNvPr id="220162" name="Rectangle 2"/>
          <p:cNvSpPr>
            <a:spLocks noGrp="1" noChangeArrowheads="1"/>
          </p:cNvSpPr>
          <p:nvPr>
            <p:ph type="title"/>
          </p:nvPr>
        </p:nvSpPr>
        <p:spPr/>
        <p:txBody>
          <a:bodyPr/>
          <a:lstStyle/>
          <a:p>
            <a:r>
              <a:rPr lang="en-US"/>
              <a:t>KPCI-3107  (DriverLINX software)</a:t>
            </a:r>
          </a:p>
        </p:txBody>
      </p:sp>
      <p:sp>
        <p:nvSpPr>
          <p:cNvPr id="220163" name="Rectangle 3"/>
          <p:cNvSpPr>
            <a:spLocks noGrp="1" noChangeArrowheads="1"/>
          </p:cNvSpPr>
          <p:nvPr>
            <p:ph type="body" idx="1"/>
          </p:nvPr>
        </p:nvSpPr>
        <p:spPr>
          <a:xfrm>
            <a:off x="685800" y="1219200"/>
            <a:ext cx="7543800" cy="2971800"/>
          </a:xfrm>
        </p:spPr>
        <p:txBody>
          <a:bodyPr/>
          <a:lstStyle/>
          <a:p>
            <a:pPr>
              <a:lnSpc>
                <a:spcPct val="90000"/>
              </a:lnSpc>
            </a:pPr>
            <a:r>
              <a:rPr lang="en-US"/>
              <a:t>Real-time data acquisition (with test panels)</a:t>
            </a:r>
          </a:p>
          <a:p>
            <a:pPr>
              <a:lnSpc>
                <a:spcPct val="90000"/>
              </a:lnSpc>
            </a:pPr>
            <a:r>
              <a:rPr lang="en-US"/>
              <a:t>Analog/Digital  I/O programming</a:t>
            </a:r>
          </a:p>
          <a:p>
            <a:pPr lvl="1">
              <a:lnSpc>
                <a:spcPct val="90000"/>
              </a:lnSpc>
            </a:pPr>
            <a:r>
              <a:rPr lang="en-US"/>
              <a:t> </a:t>
            </a:r>
            <a:r>
              <a:rPr lang="en-US" sz="2400"/>
              <a:t>uses C++, VB, and Active X</a:t>
            </a:r>
          </a:p>
          <a:p>
            <a:pPr>
              <a:lnSpc>
                <a:spcPct val="90000"/>
              </a:lnSpc>
            </a:pPr>
            <a:r>
              <a:rPr lang="en-US"/>
              <a:t>Real-time Triggering via driver</a:t>
            </a:r>
          </a:p>
          <a:p>
            <a:pPr lvl="1">
              <a:lnSpc>
                <a:spcPct val="90000"/>
              </a:lnSpc>
            </a:pPr>
            <a:r>
              <a:rPr lang="en-US" sz="2400"/>
              <a:t> allows user to specify trigger voltage and      action to take after device is triggered.</a:t>
            </a:r>
            <a:endParaRPr lang="en-US"/>
          </a:p>
        </p:txBody>
      </p:sp>
      <p:pic>
        <p:nvPicPr>
          <p:cNvPr id="220164" name="Picture 4"/>
          <p:cNvPicPr>
            <a:picLocks noChangeAspect="1" noChangeArrowheads="1"/>
          </p:cNvPicPr>
          <p:nvPr/>
        </p:nvPicPr>
        <p:blipFill>
          <a:blip r:embed="rId2" cstate="print"/>
          <a:srcRect/>
          <a:stretch>
            <a:fillRect/>
          </a:stretch>
        </p:blipFill>
        <p:spPr bwMode="auto">
          <a:xfrm>
            <a:off x="2362200" y="4114800"/>
            <a:ext cx="4167188" cy="2303463"/>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A408F868-B9CE-4C05-8C5C-B9FE713761A6}" type="slidenum">
              <a:rPr lang="en-US"/>
              <a:pPr/>
              <a:t>56</a:t>
            </a:fld>
            <a:endParaRPr lang="en-US">
              <a:solidFill>
                <a:schemeClr val="tx1"/>
              </a:solidFill>
            </a:endParaRPr>
          </a:p>
        </p:txBody>
      </p:sp>
      <p:pic>
        <p:nvPicPr>
          <p:cNvPr id="251912" name="Picture 8"/>
          <p:cNvPicPr>
            <a:picLocks noChangeAspect="1" noChangeArrowheads="1"/>
          </p:cNvPicPr>
          <p:nvPr/>
        </p:nvPicPr>
        <p:blipFill>
          <a:blip r:embed="rId2" cstate="print"/>
          <a:srcRect/>
          <a:stretch>
            <a:fillRect/>
          </a:stretch>
        </p:blipFill>
        <p:spPr bwMode="auto">
          <a:xfrm>
            <a:off x="4267200" y="1143000"/>
            <a:ext cx="4000500" cy="2781300"/>
          </a:xfrm>
          <a:prstGeom prst="rect">
            <a:avLst/>
          </a:prstGeom>
          <a:noFill/>
          <a:ln w="9525">
            <a:noFill/>
            <a:miter lim="800000"/>
            <a:headEnd/>
            <a:tailEnd/>
          </a:ln>
        </p:spPr>
      </p:pic>
      <p:sp>
        <p:nvSpPr>
          <p:cNvPr id="251906" name="Rectangle 2"/>
          <p:cNvSpPr>
            <a:spLocks noGrp="1" noChangeArrowheads="1"/>
          </p:cNvSpPr>
          <p:nvPr>
            <p:ph type="title"/>
          </p:nvPr>
        </p:nvSpPr>
        <p:spPr>
          <a:xfrm>
            <a:off x="685800" y="152400"/>
            <a:ext cx="8458200" cy="685800"/>
          </a:xfrm>
        </p:spPr>
        <p:txBody>
          <a:bodyPr/>
          <a:lstStyle/>
          <a:p>
            <a:r>
              <a:rPr lang="en-US"/>
              <a:t>Final Testing Waveforms</a:t>
            </a:r>
          </a:p>
        </p:txBody>
      </p:sp>
      <p:sp>
        <p:nvSpPr>
          <p:cNvPr id="251907" name="Rectangle 3"/>
          <p:cNvSpPr>
            <a:spLocks noChangeArrowheads="1"/>
          </p:cNvSpPr>
          <p:nvPr/>
        </p:nvSpPr>
        <p:spPr bwMode="auto">
          <a:xfrm>
            <a:off x="2738438" y="2057400"/>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251908" name="Rectangle 4"/>
          <p:cNvSpPr>
            <a:spLocks noChangeArrowheads="1"/>
          </p:cNvSpPr>
          <p:nvPr/>
        </p:nvSpPr>
        <p:spPr bwMode="auto">
          <a:xfrm>
            <a:off x="2743200" y="2057400"/>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251910" name="Rectangle 6"/>
          <p:cNvSpPr>
            <a:spLocks noChangeArrowheads="1"/>
          </p:cNvSpPr>
          <p:nvPr/>
        </p:nvSpPr>
        <p:spPr bwMode="auto">
          <a:xfrm>
            <a:off x="2743200" y="2057400"/>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251911" name="Text Box 7"/>
          <p:cNvSpPr txBox="1">
            <a:spLocks noChangeArrowheads="1"/>
          </p:cNvSpPr>
          <p:nvPr/>
        </p:nvSpPr>
        <p:spPr bwMode="auto">
          <a:xfrm>
            <a:off x="685800" y="1143000"/>
            <a:ext cx="3505200" cy="701675"/>
          </a:xfrm>
          <a:prstGeom prst="rect">
            <a:avLst/>
          </a:prstGeom>
          <a:noFill/>
          <a:ln w="12700">
            <a:noFill/>
            <a:miter lim="800000"/>
            <a:headEnd type="none" w="sm" len="sm"/>
            <a:tailEnd type="none" w="sm" len="sm"/>
          </a:ln>
          <a:effectLst/>
        </p:spPr>
        <p:txBody>
          <a:bodyPr>
            <a:spAutoFit/>
          </a:bodyPr>
          <a:lstStyle/>
          <a:p>
            <a:pPr algn="ctr"/>
            <a:r>
              <a:rPr lang="en-US" sz="2000">
                <a:solidFill>
                  <a:srgbClr val="FFFF00"/>
                </a:solidFill>
                <a:cs typeface="Times New Roman" pitchFamily="18" charset="0"/>
              </a:rPr>
              <a:t>AIO Test Panel</a:t>
            </a:r>
            <a:r>
              <a:rPr lang="en-US" sz="2000">
                <a:solidFill>
                  <a:srgbClr val="FFFF00"/>
                </a:solidFill>
              </a:rPr>
              <a:t> with Sine Wave input to Channel A</a:t>
            </a:r>
          </a:p>
        </p:txBody>
      </p:sp>
      <p:sp>
        <p:nvSpPr>
          <p:cNvPr id="251913" name="Rectangle 9"/>
          <p:cNvSpPr>
            <a:spLocks noGrp="1" noChangeArrowheads="1"/>
          </p:cNvSpPr>
          <p:nvPr>
            <p:ph type="body" idx="1"/>
          </p:nvPr>
        </p:nvSpPr>
        <p:spPr>
          <a:xfrm>
            <a:off x="762000" y="3962400"/>
            <a:ext cx="7543800" cy="2286000"/>
          </a:xfrm>
          <a:noFill/>
          <a:ln/>
        </p:spPr>
        <p:txBody>
          <a:bodyPr/>
          <a:lstStyle/>
          <a:p>
            <a:r>
              <a:rPr lang="en-US" sz="2400"/>
              <a:t>The test panel allowed for verification that the acquisition board was functioning correctly</a:t>
            </a:r>
          </a:p>
          <a:p>
            <a:r>
              <a:rPr lang="en-US" sz="2400"/>
              <a:t>Eyebrow and eye blinks were recorded and graphed using the A/D board.</a:t>
            </a:r>
            <a:endParaRPr lang="en-US" sz="32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B124FB7-3066-464E-BBC4-E201707BDB91}" type="slidenum">
              <a:rPr lang="en-US"/>
              <a:pPr/>
              <a:t>57</a:t>
            </a:fld>
            <a:endParaRPr lang="en-US">
              <a:solidFill>
                <a:schemeClr val="tx1"/>
              </a:solidFill>
            </a:endParaRPr>
          </a:p>
        </p:txBody>
      </p:sp>
      <p:sp>
        <p:nvSpPr>
          <p:cNvPr id="250883" name="Rectangle 3"/>
          <p:cNvSpPr>
            <a:spLocks noGrp="1" noChangeArrowheads="1"/>
          </p:cNvSpPr>
          <p:nvPr>
            <p:ph type="title"/>
          </p:nvPr>
        </p:nvSpPr>
        <p:spPr>
          <a:xfrm>
            <a:off x="685800" y="152400"/>
            <a:ext cx="8458200" cy="685800"/>
          </a:xfrm>
        </p:spPr>
        <p:txBody>
          <a:bodyPr/>
          <a:lstStyle/>
          <a:p>
            <a:r>
              <a:rPr lang="en-US"/>
              <a:t>Final Testing Waveforms</a:t>
            </a:r>
          </a:p>
        </p:txBody>
      </p:sp>
      <p:sp>
        <p:nvSpPr>
          <p:cNvPr id="250884" name="Rectangle 4"/>
          <p:cNvSpPr>
            <a:spLocks noChangeArrowheads="1"/>
          </p:cNvSpPr>
          <p:nvPr/>
        </p:nvSpPr>
        <p:spPr bwMode="auto">
          <a:xfrm>
            <a:off x="2738438" y="2057400"/>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250885" name="Rectangle 5"/>
          <p:cNvSpPr>
            <a:spLocks noChangeArrowheads="1"/>
          </p:cNvSpPr>
          <p:nvPr/>
        </p:nvSpPr>
        <p:spPr bwMode="auto">
          <a:xfrm>
            <a:off x="2743200" y="2057400"/>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250887" name="Rectangle 7"/>
          <p:cNvSpPr>
            <a:spLocks noChangeArrowheads="1"/>
          </p:cNvSpPr>
          <p:nvPr/>
        </p:nvSpPr>
        <p:spPr bwMode="auto">
          <a:xfrm>
            <a:off x="2743200" y="2057400"/>
            <a:ext cx="9144000" cy="0"/>
          </a:xfrm>
          <a:prstGeom prst="rect">
            <a:avLst/>
          </a:prstGeom>
          <a:noFill/>
          <a:ln w="12700">
            <a:noFill/>
            <a:miter lim="800000"/>
            <a:headEnd type="none" w="sm" len="sm"/>
            <a:tailEnd type="none" w="sm" len="sm"/>
          </a:ln>
          <a:effectLst/>
        </p:spPr>
        <p:txBody>
          <a:bodyPr>
            <a:spAutoFit/>
          </a:bodyPr>
          <a:lstStyle/>
          <a:p>
            <a:endParaRPr lang="en-US"/>
          </a:p>
        </p:txBody>
      </p:sp>
      <p:graphicFrame>
        <p:nvGraphicFramePr>
          <p:cNvPr id="250891" name="Object 11"/>
          <p:cNvGraphicFramePr>
            <a:graphicFrameLocks noChangeAspect="1"/>
          </p:cNvGraphicFramePr>
          <p:nvPr/>
        </p:nvGraphicFramePr>
        <p:xfrm>
          <a:off x="228600" y="1044575"/>
          <a:ext cx="4419600" cy="2862263"/>
        </p:xfrm>
        <a:graphic>
          <a:graphicData uri="http://schemas.openxmlformats.org/presentationml/2006/ole">
            <p:oleObj spid="_x0000_s4098" name="Chart" r:id="rId3" imgW="3453840" imgH="2238840" progId="Excel.Sheet.8">
              <p:embed/>
            </p:oleObj>
          </a:graphicData>
        </a:graphic>
      </p:graphicFrame>
      <p:graphicFrame>
        <p:nvGraphicFramePr>
          <p:cNvPr id="250892" name="Object 12"/>
          <p:cNvGraphicFramePr>
            <a:graphicFrameLocks noChangeAspect="1"/>
          </p:cNvGraphicFramePr>
          <p:nvPr/>
        </p:nvGraphicFramePr>
        <p:xfrm>
          <a:off x="4495800" y="3429000"/>
          <a:ext cx="4419600" cy="2862263"/>
        </p:xfrm>
        <a:graphic>
          <a:graphicData uri="http://schemas.openxmlformats.org/presentationml/2006/ole">
            <p:oleObj spid="_x0000_s4099" name="Chart" r:id="rId4" imgW="3442680" imgH="2227680" progId="Excel.Sheet.8">
              <p:embed/>
            </p:oleObj>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73089106-4AB4-42FF-97E2-D8BF6A3B000D}" type="slidenum">
              <a:rPr lang="en-US"/>
              <a:pPr/>
              <a:t>58</a:t>
            </a:fld>
            <a:endParaRPr lang="en-US">
              <a:solidFill>
                <a:schemeClr val="tx1"/>
              </a:solidFill>
            </a:endParaRPr>
          </a:p>
        </p:txBody>
      </p:sp>
      <p:pic>
        <p:nvPicPr>
          <p:cNvPr id="247818" name="Picture 10" descr="Z:\4006\pictures\Amplifier and ADC board.JPG"/>
          <p:cNvPicPr>
            <a:picLocks noChangeAspect="1" noChangeArrowheads="1"/>
          </p:cNvPicPr>
          <p:nvPr/>
        </p:nvPicPr>
        <p:blipFill>
          <a:blip r:embed="rId2" cstate="print"/>
          <a:srcRect/>
          <a:stretch>
            <a:fillRect/>
          </a:stretch>
        </p:blipFill>
        <p:spPr bwMode="auto">
          <a:xfrm>
            <a:off x="304800" y="1295400"/>
            <a:ext cx="3486150" cy="4572000"/>
          </a:xfrm>
          <a:prstGeom prst="rect">
            <a:avLst/>
          </a:prstGeom>
          <a:noFill/>
        </p:spPr>
      </p:pic>
      <p:sp>
        <p:nvSpPr>
          <p:cNvPr id="247810" name="Rectangle 2"/>
          <p:cNvSpPr>
            <a:spLocks noGrp="1" noChangeArrowheads="1"/>
          </p:cNvSpPr>
          <p:nvPr>
            <p:ph type="title"/>
          </p:nvPr>
        </p:nvSpPr>
        <p:spPr>
          <a:xfrm>
            <a:off x="685800" y="152400"/>
            <a:ext cx="8458200" cy="685800"/>
          </a:xfrm>
        </p:spPr>
        <p:txBody>
          <a:bodyPr/>
          <a:lstStyle/>
          <a:p>
            <a:r>
              <a:rPr lang="en-US"/>
              <a:t>Board at End of Semester – A/D Board</a:t>
            </a:r>
          </a:p>
        </p:txBody>
      </p:sp>
      <p:sp>
        <p:nvSpPr>
          <p:cNvPr id="247811" name="Rectangle 3"/>
          <p:cNvSpPr>
            <a:spLocks noChangeArrowheads="1"/>
          </p:cNvSpPr>
          <p:nvPr/>
        </p:nvSpPr>
        <p:spPr bwMode="auto">
          <a:xfrm>
            <a:off x="2738438" y="2057400"/>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247813" name="Rectangle 5"/>
          <p:cNvSpPr>
            <a:spLocks noChangeArrowheads="1"/>
          </p:cNvSpPr>
          <p:nvPr/>
        </p:nvSpPr>
        <p:spPr bwMode="auto">
          <a:xfrm>
            <a:off x="2743200" y="2057400"/>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247815" name="Text Box 7"/>
          <p:cNvSpPr txBox="1">
            <a:spLocks noChangeArrowheads="1"/>
          </p:cNvSpPr>
          <p:nvPr/>
        </p:nvSpPr>
        <p:spPr bwMode="auto">
          <a:xfrm>
            <a:off x="304800" y="5943600"/>
            <a:ext cx="3505200" cy="701675"/>
          </a:xfrm>
          <a:prstGeom prst="rect">
            <a:avLst/>
          </a:prstGeom>
          <a:noFill/>
          <a:ln w="12700">
            <a:noFill/>
            <a:miter lim="800000"/>
            <a:headEnd type="none" w="sm" len="sm"/>
            <a:tailEnd type="none" w="sm" len="sm"/>
          </a:ln>
          <a:effectLst/>
        </p:spPr>
        <p:txBody>
          <a:bodyPr>
            <a:spAutoFit/>
          </a:bodyPr>
          <a:lstStyle/>
          <a:p>
            <a:pPr algn="ctr"/>
            <a:r>
              <a:rPr lang="en-US" sz="1800"/>
              <a:t>   </a:t>
            </a:r>
            <a:r>
              <a:rPr lang="en-US" sz="2000">
                <a:solidFill>
                  <a:srgbClr val="FFFF00"/>
                </a:solidFill>
              </a:rPr>
              <a:t>Amplifier connected to A/D board with electrodes</a:t>
            </a:r>
          </a:p>
        </p:txBody>
      </p:sp>
      <p:sp>
        <p:nvSpPr>
          <p:cNvPr id="247816" name="Rectangle 8"/>
          <p:cNvSpPr>
            <a:spLocks noChangeArrowheads="1"/>
          </p:cNvSpPr>
          <p:nvPr/>
        </p:nvSpPr>
        <p:spPr bwMode="auto">
          <a:xfrm>
            <a:off x="2743200" y="2057400"/>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247817" name="Text Box 9"/>
          <p:cNvSpPr txBox="1">
            <a:spLocks noChangeArrowheads="1"/>
          </p:cNvSpPr>
          <p:nvPr/>
        </p:nvSpPr>
        <p:spPr bwMode="auto">
          <a:xfrm>
            <a:off x="4114800" y="1752600"/>
            <a:ext cx="4648200" cy="396875"/>
          </a:xfrm>
          <a:prstGeom prst="rect">
            <a:avLst/>
          </a:prstGeom>
          <a:noFill/>
          <a:ln w="12700">
            <a:noFill/>
            <a:miter lim="800000"/>
            <a:headEnd type="none" w="sm" len="sm"/>
            <a:tailEnd type="none" w="sm" len="sm"/>
          </a:ln>
          <a:effectLst/>
        </p:spPr>
        <p:txBody>
          <a:bodyPr>
            <a:spAutoFit/>
          </a:bodyPr>
          <a:lstStyle/>
          <a:p>
            <a:pPr algn="ctr"/>
            <a:r>
              <a:rPr lang="en-US" sz="1800">
                <a:solidFill>
                  <a:srgbClr val="FFFF00"/>
                </a:solidFill>
              </a:rPr>
              <a:t>        </a:t>
            </a:r>
            <a:r>
              <a:rPr lang="en-US" sz="2000">
                <a:solidFill>
                  <a:srgbClr val="FFFF00"/>
                </a:solidFill>
              </a:rPr>
              <a:t>A/D board connected to Computer</a:t>
            </a:r>
          </a:p>
        </p:txBody>
      </p:sp>
      <p:pic>
        <p:nvPicPr>
          <p:cNvPr id="247819" name="Picture 11" descr="Z:\4006\pictures\Back of Computer - board.JPG"/>
          <p:cNvPicPr>
            <a:picLocks noChangeAspect="1" noChangeArrowheads="1"/>
          </p:cNvPicPr>
          <p:nvPr/>
        </p:nvPicPr>
        <p:blipFill>
          <a:blip r:embed="rId3" cstate="print"/>
          <a:srcRect/>
          <a:stretch>
            <a:fillRect/>
          </a:stretch>
        </p:blipFill>
        <p:spPr bwMode="auto">
          <a:xfrm>
            <a:off x="4114800" y="2286000"/>
            <a:ext cx="4724400" cy="3128963"/>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65BB336-AD65-4E17-80C1-A798D79614B3}" type="slidenum">
              <a:rPr lang="en-US"/>
              <a:pPr/>
              <a:t>59</a:t>
            </a:fld>
            <a:endParaRPr lang="en-US">
              <a:solidFill>
                <a:schemeClr val="tx1"/>
              </a:solidFill>
            </a:endParaRPr>
          </a:p>
        </p:txBody>
      </p:sp>
      <p:sp>
        <p:nvSpPr>
          <p:cNvPr id="221186" name="Rectangle 2"/>
          <p:cNvSpPr>
            <a:spLocks noGrp="1" noChangeArrowheads="1"/>
          </p:cNvSpPr>
          <p:nvPr>
            <p:ph type="title"/>
          </p:nvPr>
        </p:nvSpPr>
        <p:spPr/>
        <p:txBody>
          <a:bodyPr/>
          <a:lstStyle/>
          <a:p>
            <a:r>
              <a:rPr lang="en-US"/>
              <a:t>Ideas for Continuing the Project</a:t>
            </a:r>
          </a:p>
        </p:txBody>
      </p:sp>
      <p:sp>
        <p:nvSpPr>
          <p:cNvPr id="221187" name="Rectangle 3"/>
          <p:cNvSpPr>
            <a:spLocks noGrp="1" noChangeArrowheads="1"/>
          </p:cNvSpPr>
          <p:nvPr>
            <p:ph type="body" idx="1"/>
          </p:nvPr>
        </p:nvSpPr>
        <p:spPr/>
        <p:txBody>
          <a:bodyPr/>
          <a:lstStyle/>
          <a:p>
            <a:r>
              <a:rPr lang="en-US"/>
              <a:t>Build a low-noise case for STP-36 break-out boards.</a:t>
            </a:r>
          </a:p>
          <a:p>
            <a:r>
              <a:rPr lang="en-US"/>
              <a:t>Calibrate gain for the EEG Amp input signal into an analog differential input channel. </a:t>
            </a:r>
          </a:p>
          <a:p>
            <a:r>
              <a:rPr lang="en-US"/>
              <a:t>Research and learn how to use programming knowledge into a DriverLINX program.</a:t>
            </a:r>
          </a:p>
          <a:p>
            <a:r>
              <a:rPr lang="en-US"/>
              <a:t>Program driver for KPCI-3107 board to output needed digital signal.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Grp="1" noChangeAspect="1" noChangeArrowheads="1"/>
          </p:cNvPicPr>
          <p:nvPr>
            <p:ph idx="1"/>
          </p:nvPr>
        </p:nvPicPr>
        <p:blipFill>
          <a:blip r:embed="rId2" cstate="print"/>
          <a:srcRect/>
          <a:stretch>
            <a:fillRect/>
          </a:stretch>
        </p:blipFill>
        <p:spPr bwMode="auto">
          <a:xfrm>
            <a:off x="1277748" y="530225"/>
            <a:ext cx="6634541" cy="4187825"/>
          </a:xfrm>
          <a:prstGeom prst="rect">
            <a:avLst/>
          </a:prstGeom>
          <a:noFill/>
          <a:ln w="9525">
            <a:noFill/>
            <a:miter lim="800000"/>
            <a:headEnd/>
            <a:tailEnd/>
          </a:ln>
        </p:spPr>
      </p:pic>
      <p:sp>
        <p:nvSpPr>
          <p:cNvPr id="5" name="Rectangle 4"/>
          <p:cNvSpPr/>
          <p:nvPr/>
        </p:nvSpPr>
        <p:spPr>
          <a:xfrm>
            <a:off x="2590800" y="5105400"/>
            <a:ext cx="4416915" cy="369332"/>
          </a:xfrm>
          <a:prstGeom prst="rect">
            <a:avLst/>
          </a:prstGeom>
        </p:spPr>
        <p:txBody>
          <a:bodyPr wrap="none">
            <a:spAutoFit/>
          </a:bodyPr>
          <a:lstStyle/>
          <a:p>
            <a:r>
              <a:rPr lang="en-US" dirty="0" smtClean="0">
                <a:solidFill>
                  <a:schemeClr val="accent1"/>
                </a:solidFill>
              </a:rPr>
              <a:t>Equivalent circuit model for CS-LNA </a:t>
            </a:r>
            <a:endParaRPr lang="en-US" dirty="0">
              <a:solidFill>
                <a:schemeClr val="accent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a:xfrm>
            <a:off x="457200" y="274638"/>
            <a:ext cx="8229600" cy="777875"/>
          </a:xfrm>
          <a:prstGeom prst="roundRect">
            <a:avLst>
              <a:gd name="adj" fmla="val 16667"/>
            </a:avLst>
          </a:prstGeom>
          <a:solidFill>
            <a:schemeClr val="accent1"/>
          </a:solidFill>
          <a:ln/>
        </p:spPr>
        <p:txBody>
          <a:bodyPr/>
          <a:lstStyle/>
          <a:p>
            <a:r>
              <a:rPr lang="en-US" altLang="ja-JP" sz="4000">
                <a:ea typeface="MS PGothic" pitchFamily="34" charset="-128"/>
              </a:rPr>
              <a:t>Block diagram of the system</a:t>
            </a:r>
          </a:p>
        </p:txBody>
      </p:sp>
      <p:grpSp>
        <p:nvGrpSpPr>
          <p:cNvPr id="2" name="Group 5"/>
          <p:cNvGrpSpPr>
            <a:grpSpLocks/>
          </p:cNvGrpSpPr>
          <p:nvPr/>
        </p:nvGrpSpPr>
        <p:grpSpPr bwMode="auto">
          <a:xfrm>
            <a:off x="381000" y="1600200"/>
            <a:ext cx="8382000" cy="4876800"/>
            <a:chOff x="2189" y="6770"/>
            <a:chExt cx="3583" cy="2812"/>
          </a:xfrm>
        </p:grpSpPr>
        <p:sp>
          <p:nvSpPr>
            <p:cNvPr id="45062" name="Rectangle 6"/>
            <p:cNvSpPr>
              <a:spLocks noChangeArrowheads="1"/>
            </p:cNvSpPr>
            <p:nvPr/>
          </p:nvSpPr>
          <p:spPr bwMode="auto">
            <a:xfrm>
              <a:off x="2189" y="6770"/>
              <a:ext cx="3583" cy="2812"/>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aphicFrame>
          <p:nvGraphicFramePr>
            <p:cNvPr id="45063" name="Object 7"/>
            <p:cNvGraphicFramePr>
              <a:graphicFrameLocks noChangeAspect="1"/>
            </p:cNvGraphicFramePr>
            <p:nvPr/>
          </p:nvGraphicFramePr>
          <p:xfrm>
            <a:off x="2325" y="6951"/>
            <a:ext cx="3311" cy="2571"/>
          </p:xfrm>
          <a:graphic>
            <a:graphicData uri="http://schemas.openxmlformats.org/presentationml/2006/ole">
              <p:oleObj spid="_x0000_s5122" name="Visio" r:id="rId3" imgW="5271821" imgH="4093464" progId="">
                <p:embed/>
              </p:oleObj>
            </a:graphicData>
          </a:graphic>
        </p:graphicFrame>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p:cNvSpPr>
            <a:spLocks noGrp="1" noChangeArrowheads="1"/>
          </p:cNvSpPr>
          <p:nvPr>
            <p:ph type="title"/>
          </p:nvPr>
        </p:nvSpPr>
        <p:spPr>
          <a:xfrm>
            <a:off x="457200" y="274638"/>
            <a:ext cx="8229600" cy="868362"/>
          </a:xfrm>
          <a:prstGeom prst="roundRect">
            <a:avLst>
              <a:gd name="adj" fmla="val 16667"/>
            </a:avLst>
          </a:prstGeom>
          <a:solidFill>
            <a:schemeClr val="accent1"/>
          </a:solidFill>
          <a:ln/>
        </p:spPr>
        <p:txBody>
          <a:bodyPr/>
          <a:lstStyle/>
          <a:p>
            <a:r>
              <a:rPr lang="en-US" altLang="ja-JP" sz="3600">
                <a:ea typeface="MS PGothic" pitchFamily="34" charset="-128"/>
              </a:rPr>
              <a:t>EEG Signal Acquisition Module</a:t>
            </a:r>
          </a:p>
        </p:txBody>
      </p:sp>
      <p:graphicFrame>
        <p:nvGraphicFramePr>
          <p:cNvPr id="80903" name="Object 7"/>
          <p:cNvGraphicFramePr>
            <a:graphicFrameLocks noGrp="1" noChangeAspect="1"/>
          </p:cNvGraphicFramePr>
          <p:nvPr>
            <p:ph sz="half" idx="1"/>
          </p:nvPr>
        </p:nvGraphicFramePr>
        <p:xfrm>
          <a:off x="533400" y="2308225"/>
          <a:ext cx="3733800" cy="3536950"/>
        </p:xfrm>
        <a:graphic>
          <a:graphicData uri="http://schemas.openxmlformats.org/presentationml/2006/ole">
            <p:oleObj spid="_x0000_s6146" name="Visio" r:id="rId3" imgW="3981450" imgH="3772281" progId="">
              <p:embed/>
            </p:oleObj>
          </a:graphicData>
        </a:graphic>
      </p:graphicFrame>
      <p:sp>
        <p:nvSpPr>
          <p:cNvPr id="80899" name="Rectangle 3"/>
          <p:cNvSpPr>
            <a:spLocks noChangeArrowheads="1"/>
          </p:cNvSpPr>
          <p:nvPr/>
        </p:nvSpPr>
        <p:spPr bwMode="auto">
          <a:xfrm>
            <a:off x="468313" y="1557338"/>
            <a:ext cx="5327650" cy="457200"/>
          </a:xfrm>
          <a:prstGeom prst="rect">
            <a:avLst/>
          </a:prstGeom>
          <a:noFill/>
          <a:ln w="9525">
            <a:noFill/>
            <a:miter lim="800000"/>
            <a:headEnd/>
            <a:tailEnd/>
          </a:ln>
          <a:effectLst/>
        </p:spPr>
        <p:txBody>
          <a:bodyPr>
            <a:spAutoFit/>
          </a:bodyPr>
          <a:lstStyle/>
          <a:p>
            <a:r>
              <a:rPr kumimoji="1" lang="en-US" altLang="ja-JP" sz="2400">
                <a:ea typeface="MS PGothic" pitchFamily="34" charset="-128"/>
              </a:rPr>
              <a:t>Where to place the electrodes?</a:t>
            </a:r>
          </a:p>
        </p:txBody>
      </p:sp>
      <p:sp>
        <p:nvSpPr>
          <p:cNvPr id="80901" name="Text Box 5"/>
          <p:cNvSpPr txBox="1">
            <a:spLocks noChangeArrowheads="1"/>
          </p:cNvSpPr>
          <p:nvPr/>
        </p:nvSpPr>
        <p:spPr bwMode="auto">
          <a:xfrm>
            <a:off x="4373563" y="2133600"/>
            <a:ext cx="4770437" cy="4514850"/>
          </a:xfrm>
          <a:prstGeom prst="rect">
            <a:avLst/>
          </a:prstGeom>
          <a:noFill/>
          <a:ln w="9525">
            <a:noFill/>
            <a:miter lim="800000"/>
            <a:headEnd/>
            <a:tailEnd/>
          </a:ln>
          <a:effectLst/>
        </p:spPr>
        <p:txBody>
          <a:bodyPr>
            <a:spAutoFit/>
          </a:bodyPr>
          <a:lstStyle/>
          <a:p>
            <a:pPr>
              <a:spcBef>
                <a:spcPct val="50000"/>
              </a:spcBef>
              <a:buFontTx/>
              <a:buChar char="•"/>
            </a:pPr>
            <a:r>
              <a:rPr kumimoji="1" lang="en-CA" altLang="ja-JP">
                <a:ea typeface="MS PGothic" pitchFamily="34" charset="-128"/>
              </a:rPr>
              <a:t> </a:t>
            </a:r>
            <a:r>
              <a:rPr kumimoji="1" lang="en-CA" altLang="ja-JP" sz="2000">
                <a:ea typeface="MS PGothic" pitchFamily="34" charset="-128"/>
              </a:rPr>
              <a:t>The electrodes are placed according to the international standard 10-20 system.</a:t>
            </a:r>
          </a:p>
          <a:p>
            <a:pPr>
              <a:spcBef>
                <a:spcPct val="50000"/>
              </a:spcBef>
              <a:buFontTx/>
              <a:buChar char="•"/>
            </a:pPr>
            <a:r>
              <a:rPr kumimoji="1" lang="en-CA" altLang="ja-JP" sz="2000">
                <a:ea typeface="MS PGothic" pitchFamily="34" charset="-128"/>
              </a:rPr>
              <a:t> The electrode position of 16 channels placed as shown in Fig. of frontal area (F3 and F4), central area (C3, Cz and C4), parietal area(P3, Pz and P4)</a:t>
            </a:r>
          </a:p>
          <a:p>
            <a:pPr>
              <a:spcBef>
                <a:spcPct val="50000"/>
              </a:spcBef>
              <a:buFontTx/>
              <a:buChar char="•"/>
            </a:pPr>
            <a:r>
              <a:rPr kumimoji="1" lang="en-CA" altLang="ja-JP" sz="2000">
                <a:ea typeface="MS PGothic" pitchFamily="34" charset="-128"/>
              </a:rPr>
              <a:t> The grounding electrode and referencing electrode are placed at forehead and right ear lobe  respectively.</a:t>
            </a:r>
          </a:p>
          <a:p>
            <a:pPr>
              <a:spcBef>
                <a:spcPct val="50000"/>
              </a:spcBef>
              <a:buFontTx/>
              <a:buChar char="•"/>
            </a:pPr>
            <a:r>
              <a:rPr lang="ja-JP" altLang="en-CA">
                <a:ea typeface="MS PGothic" pitchFamily="34" charset="-128"/>
              </a:rPr>
              <a:t>　</a:t>
            </a:r>
            <a:r>
              <a:rPr lang="en-CA" altLang="ja-JP">
                <a:ea typeface="MS PGothic" pitchFamily="34" charset="-128"/>
              </a:rPr>
              <a:t>EEG signal are digitized at 1024 samples/sec, resolution 16bit/sample.</a:t>
            </a:r>
          </a:p>
          <a:p>
            <a:pPr>
              <a:spcBef>
                <a:spcPct val="50000"/>
              </a:spcBef>
              <a:buFontTx/>
              <a:buChar char="•"/>
            </a:pPr>
            <a:r>
              <a:rPr lang="ja-JP" altLang="en-CA">
                <a:ea typeface="MS PGothic" pitchFamily="34" charset="-128"/>
              </a:rPr>
              <a:t>　</a:t>
            </a:r>
            <a:r>
              <a:rPr lang="en-CA" altLang="ja-JP">
                <a:ea typeface="MS PGothic" pitchFamily="34" charset="-128"/>
              </a:rPr>
              <a:t>Signal were analog bandpass filtered between 1.5 and 100 Hz.</a:t>
            </a:r>
            <a:endParaRPr kumimoji="1" lang="en-US" altLang="ja-JP" sz="2000">
              <a:ea typeface="MS PGothic" pitchFamily="34" charset="-12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FPGA </a:t>
            </a:r>
            <a:r>
              <a:rPr lang="en-US" dirty="0" err="1" smtClean="0"/>
              <a:t>Architeture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FPGA- Field-programmable gate-array</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1143000"/>
          </a:xfrm>
        </p:spPr>
        <p:txBody>
          <a:bodyPr/>
          <a:lstStyle/>
          <a:p>
            <a:r>
              <a:rPr lang="en-US"/>
              <a:t>Designer’s Choice</a:t>
            </a:r>
          </a:p>
        </p:txBody>
      </p:sp>
      <p:sp>
        <p:nvSpPr>
          <p:cNvPr id="6147" name="Rectangle 3"/>
          <p:cNvSpPr>
            <a:spLocks noGrp="1" noChangeArrowheads="1"/>
          </p:cNvSpPr>
          <p:nvPr>
            <p:ph idx="1"/>
          </p:nvPr>
        </p:nvSpPr>
        <p:spPr>
          <a:xfrm>
            <a:off x="609600" y="1447800"/>
            <a:ext cx="8153400" cy="4800600"/>
          </a:xfrm>
        </p:spPr>
        <p:txBody>
          <a:bodyPr/>
          <a:lstStyle/>
          <a:p>
            <a:pPr>
              <a:lnSpc>
                <a:spcPct val="90000"/>
              </a:lnSpc>
            </a:pPr>
            <a:r>
              <a:rPr lang="en-US" sz="2800"/>
              <a:t>Digital designer has various options</a:t>
            </a:r>
          </a:p>
          <a:p>
            <a:pPr lvl="1">
              <a:lnSpc>
                <a:spcPct val="90000"/>
              </a:lnSpc>
            </a:pPr>
            <a:r>
              <a:rPr lang="en-US" sz="2400"/>
              <a:t>SSI (small scale integrated circuits) or MSI (medium scale integrated circuits) components</a:t>
            </a:r>
          </a:p>
          <a:p>
            <a:pPr lvl="3">
              <a:lnSpc>
                <a:spcPct val="90000"/>
              </a:lnSpc>
            </a:pPr>
            <a:r>
              <a:rPr lang="en-US"/>
              <a:t>Difficulties arises as design size increases</a:t>
            </a:r>
          </a:p>
          <a:p>
            <a:pPr lvl="3">
              <a:lnSpc>
                <a:spcPct val="90000"/>
              </a:lnSpc>
            </a:pPr>
            <a:r>
              <a:rPr lang="en-US"/>
              <a:t>Interconnections grow with complexity resulting in a prolonged testing phase</a:t>
            </a:r>
          </a:p>
          <a:p>
            <a:pPr lvl="1">
              <a:lnSpc>
                <a:spcPct val="90000"/>
              </a:lnSpc>
            </a:pPr>
            <a:r>
              <a:rPr lang="en-US" sz="2400"/>
              <a:t>Simple programmable logic devices</a:t>
            </a:r>
          </a:p>
          <a:p>
            <a:pPr lvl="2">
              <a:lnSpc>
                <a:spcPct val="90000"/>
              </a:lnSpc>
            </a:pPr>
            <a:r>
              <a:rPr lang="en-US" sz="2000"/>
              <a:t>PALs (programmable array logic)</a:t>
            </a:r>
          </a:p>
          <a:p>
            <a:pPr lvl="2">
              <a:lnSpc>
                <a:spcPct val="90000"/>
              </a:lnSpc>
            </a:pPr>
            <a:r>
              <a:rPr lang="en-US" sz="2000"/>
              <a:t>PLAs (programmable logic array)</a:t>
            </a:r>
          </a:p>
          <a:p>
            <a:pPr lvl="3">
              <a:lnSpc>
                <a:spcPct val="90000"/>
              </a:lnSpc>
            </a:pPr>
            <a:r>
              <a:rPr lang="en-US"/>
              <a:t>Architecture not scalable; Power consumption and delays play an important role in extending the architecture to complex designs</a:t>
            </a:r>
          </a:p>
          <a:p>
            <a:pPr lvl="3">
              <a:lnSpc>
                <a:spcPct val="90000"/>
              </a:lnSpc>
            </a:pPr>
            <a:r>
              <a:rPr lang="en-US"/>
              <a:t>Implementation of larger designs leads to same difficulty as that of discrete components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Designer’s Choice</a:t>
            </a:r>
          </a:p>
        </p:txBody>
      </p:sp>
      <p:sp>
        <p:nvSpPr>
          <p:cNvPr id="7171" name="Rectangle 3"/>
          <p:cNvSpPr>
            <a:spLocks noGrp="1" noChangeArrowheads="1"/>
          </p:cNvSpPr>
          <p:nvPr>
            <p:ph idx="1"/>
          </p:nvPr>
        </p:nvSpPr>
        <p:spPr>
          <a:xfrm>
            <a:off x="685800" y="1752600"/>
            <a:ext cx="8001000" cy="4419600"/>
          </a:xfrm>
        </p:spPr>
        <p:txBody>
          <a:bodyPr/>
          <a:lstStyle/>
          <a:p>
            <a:r>
              <a:rPr lang="en-US" dirty="0"/>
              <a:t>Quest for high capacity; Two choices available	</a:t>
            </a:r>
          </a:p>
          <a:p>
            <a:pPr lvl="1"/>
            <a:r>
              <a:rPr lang="en-US" dirty="0"/>
              <a:t>MPGA (Masked Programmable Logic Devices)</a:t>
            </a:r>
          </a:p>
          <a:p>
            <a:pPr lvl="3"/>
            <a:r>
              <a:rPr lang="en-US" dirty="0"/>
              <a:t>Customized during fabrication</a:t>
            </a:r>
          </a:p>
          <a:p>
            <a:pPr lvl="3"/>
            <a:r>
              <a:rPr lang="en-US" dirty="0"/>
              <a:t>Low volume expensive</a:t>
            </a:r>
          </a:p>
          <a:p>
            <a:pPr lvl="3"/>
            <a:r>
              <a:rPr lang="en-US" dirty="0"/>
              <a:t>Prolonged time-to-market and high financial risk</a:t>
            </a:r>
          </a:p>
          <a:p>
            <a:pPr lvl="1"/>
            <a:r>
              <a:rPr lang="en-US" dirty="0"/>
              <a:t>FPGA (Field Programmable Logic Devices)</a:t>
            </a:r>
          </a:p>
          <a:p>
            <a:pPr lvl="3"/>
            <a:r>
              <a:rPr lang="en-US" dirty="0"/>
              <a:t>Customized by end user</a:t>
            </a:r>
          </a:p>
          <a:p>
            <a:pPr lvl="3"/>
            <a:r>
              <a:rPr lang="en-US" dirty="0"/>
              <a:t>Implements multi-level logic function</a:t>
            </a:r>
          </a:p>
          <a:p>
            <a:pPr lvl="3"/>
            <a:r>
              <a:rPr lang="en-US" dirty="0"/>
              <a:t>Fast time to market and low risk</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p:spPr>
        <p:txBody>
          <a:bodyPr/>
          <a:lstStyle/>
          <a:p>
            <a:r>
              <a:rPr lang="en-US"/>
              <a:t>FPGA – A Quick Look</a:t>
            </a:r>
          </a:p>
        </p:txBody>
      </p:sp>
      <p:sp>
        <p:nvSpPr>
          <p:cNvPr id="8195" name="Rectangle 3"/>
          <p:cNvSpPr>
            <a:spLocks noGrp="1" noChangeArrowheads="1"/>
          </p:cNvSpPr>
          <p:nvPr>
            <p:ph idx="1"/>
          </p:nvPr>
        </p:nvSpPr>
        <p:spPr>
          <a:xfrm>
            <a:off x="685800" y="1524000"/>
            <a:ext cx="7696200" cy="4800600"/>
          </a:xfrm>
        </p:spPr>
        <p:txBody>
          <a:bodyPr/>
          <a:lstStyle/>
          <a:p>
            <a:r>
              <a:rPr lang="en-US" sz="2800"/>
              <a:t>Two dimensional array of customizable logic block placed in an interconnect array</a:t>
            </a:r>
          </a:p>
          <a:p>
            <a:r>
              <a:rPr lang="en-US" sz="2800"/>
              <a:t>Like PLDs programmable at users site</a:t>
            </a:r>
          </a:p>
          <a:p>
            <a:r>
              <a:rPr lang="en-US" sz="2800"/>
              <a:t>Like MPGAs, implements thousands of gates of logic in a single device	</a:t>
            </a:r>
          </a:p>
          <a:p>
            <a:pPr lvl="2"/>
            <a:r>
              <a:rPr lang="en-US" sz="2000"/>
              <a:t>Employs logic and interconnect structure capable of implementing multi-level logic</a:t>
            </a:r>
          </a:p>
          <a:p>
            <a:pPr lvl="2"/>
            <a:r>
              <a:rPr lang="en-US" sz="2000"/>
              <a:t>Scalable in proportion with logic removing many of the size limitations of PLD derived two level architecture</a:t>
            </a:r>
          </a:p>
          <a:p>
            <a:r>
              <a:rPr lang="en-US" sz="2800"/>
              <a:t>FPGAs offer the benefit of both MPGAs and PLDs!</a:t>
            </a:r>
          </a:p>
          <a:p>
            <a:pPr lvl="1"/>
            <a:endParaRPr lang="en-US" sz="24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FPGA – A Detailed Look</a:t>
            </a:r>
          </a:p>
        </p:txBody>
      </p:sp>
      <p:sp>
        <p:nvSpPr>
          <p:cNvPr id="9219" name="Rectangle 3"/>
          <p:cNvSpPr>
            <a:spLocks noGrp="1" noChangeArrowheads="1"/>
          </p:cNvSpPr>
          <p:nvPr>
            <p:ph idx="1"/>
          </p:nvPr>
        </p:nvSpPr>
        <p:spPr/>
        <p:txBody>
          <a:bodyPr/>
          <a:lstStyle/>
          <a:p>
            <a:r>
              <a:rPr lang="en-US" sz="2800"/>
              <a:t>Based on the principle of functional completeness</a:t>
            </a:r>
          </a:p>
          <a:p>
            <a:r>
              <a:rPr lang="en-US" sz="2800"/>
              <a:t>FPGA: Functionally complete elements (Logic Blocks) placed in an interconnect framework</a:t>
            </a:r>
          </a:p>
          <a:p>
            <a:r>
              <a:rPr lang="en-US" sz="2800"/>
              <a:t>Interconnection framework comprises of wire segments and switches; Provide a means to interconnect logic blocks</a:t>
            </a:r>
          </a:p>
          <a:p>
            <a:r>
              <a:rPr lang="en-US" sz="2800"/>
              <a:t>Circuits are partitioned to logic block size,  mapped and routed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772400" cy="1143000"/>
          </a:xfrm>
        </p:spPr>
        <p:txBody>
          <a:bodyPr/>
          <a:lstStyle/>
          <a:p>
            <a:r>
              <a:rPr lang="en-US"/>
              <a:t>A Fictitious FPGA Architecture</a:t>
            </a:r>
            <a:br>
              <a:rPr lang="en-US"/>
            </a:br>
            <a:r>
              <a:rPr lang="en-US" sz="2400"/>
              <a:t>(With Multiplexer As Functionally Complete Cell)</a:t>
            </a:r>
          </a:p>
        </p:txBody>
      </p:sp>
      <p:sp>
        <p:nvSpPr>
          <p:cNvPr id="10245" name="Rectangle 5"/>
          <p:cNvSpPr>
            <a:spLocks noGrp="1" noChangeArrowheads="1"/>
          </p:cNvSpPr>
          <p:nvPr>
            <p:ph idx="1"/>
          </p:nvPr>
        </p:nvSpPr>
        <p:spPr>
          <a:xfrm>
            <a:off x="685800" y="1219200"/>
            <a:ext cx="7696200" cy="5410200"/>
          </a:xfrm>
          <a:noFill/>
          <a:ln/>
        </p:spPr>
        <p:txBody>
          <a:bodyPr/>
          <a:lstStyle/>
          <a:p>
            <a:r>
              <a:rPr lang="en-US"/>
              <a:t>Basic building block</a:t>
            </a:r>
          </a:p>
        </p:txBody>
      </p:sp>
      <p:pic>
        <p:nvPicPr>
          <p:cNvPr id="10246" name="Picture 6" descr="C:\Pkgs\Cygwin\home\usha\IEP\figures\jpg\04_Basic_BB.jpg"/>
          <p:cNvPicPr>
            <a:picLocks noChangeAspect="1" noChangeArrowheads="1"/>
          </p:cNvPicPr>
          <p:nvPr/>
        </p:nvPicPr>
        <p:blipFill>
          <a:blip r:embed="rId2" cstate="print"/>
          <a:srcRect/>
          <a:stretch>
            <a:fillRect/>
          </a:stretch>
        </p:blipFill>
        <p:spPr bwMode="auto">
          <a:xfrm>
            <a:off x="2133600" y="1828800"/>
            <a:ext cx="5075238" cy="474345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152400"/>
            <a:ext cx="7772400" cy="1143000"/>
          </a:xfrm>
        </p:spPr>
        <p:txBody>
          <a:bodyPr/>
          <a:lstStyle/>
          <a:p>
            <a:r>
              <a:rPr lang="en-US"/>
              <a:t>Design Steps Involved in Designing With FPGAs</a:t>
            </a:r>
          </a:p>
        </p:txBody>
      </p:sp>
      <p:sp>
        <p:nvSpPr>
          <p:cNvPr id="26628" name="Rectangle 4"/>
          <p:cNvSpPr>
            <a:spLocks noChangeArrowheads="1"/>
          </p:cNvSpPr>
          <p:nvPr/>
        </p:nvSpPr>
        <p:spPr bwMode="auto">
          <a:xfrm>
            <a:off x="5029200" y="1752600"/>
            <a:ext cx="3886200" cy="4648200"/>
          </a:xfrm>
          <a:prstGeom prst="rect">
            <a:avLst/>
          </a:prstGeom>
          <a:noFill/>
          <a:ln w="9525">
            <a:noFill/>
            <a:miter lim="800000"/>
            <a:headEnd/>
            <a:tailEnd/>
          </a:ln>
          <a:effectLst/>
        </p:spPr>
        <p:txBody>
          <a:bodyPr/>
          <a:lstStyle/>
          <a:p>
            <a:pPr marL="342900" indent="-342900">
              <a:spcBef>
                <a:spcPct val="20000"/>
              </a:spcBef>
              <a:buClr>
                <a:schemeClr val="bg2"/>
              </a:buClr>
              <a:buSzPct val="80000"/>
              <a:buFont typeface="Wingdings" pitchFamily="2" charset="2"/>
              <a:buChar char="Ø"/>
            </a:pPr>
            <a:r>
              <a:rPr lang="en-US" sz="2000">
                <a:solidFill>
                  <a:srgbClr val="FFFF99"/>
                </a:solidFill>
              </a:rPr>
              <a:t>Understand and define design requirements</a:t>
            </a:r>
          </a:p>
          <a:p>
            <a:pPr marL="342900" indent="-342900">
              <a:spcBef>
                <a:spcPct val="20000"/>
              </a:spcBef>
              <a:buClr>
                <a:schemeClr val="bg2"/>
              </a:buClr>
              <a:buSzPct val="80000"/>
              <a:buFont typeface="Wingdings" pitchFamily="2" charset="2"/>
              <a:buChar char="Ø"/>
            </a:pPr>
            <a:r>
              <a:rPr lang="en-US" sz="2000">
                <a:solidFill>
                  <a:srgbClr val="FFFF99"/>
                </a:solidFill>
              </a:rPr>
              <a:t>Design description</a:t>
            </a:r>
          </a:p>
          <a:p>
            <a:pPr marL="342900" indent="-342900">
              <a:spcBef>
                <a:spcPct val="20000"/>
              </a:spcBef>
              <a:buClr>
                <a:schemeClr val="bg2"/>
              </a:buClr>
              <a:buSzPct val="80000"/>
              <a:buFont typeface="Wingdings" pitchFamily="2" charset="2"/>
              <a:buChar char="Ø"/>
            </a:pPr>
            <a:r>
              <a:rPr lang="en-US" sz="2000">
                <a:solidFill>
                  <a:srgbClr val="FFFF99"/>
                </a:solidFill>
              </a:rPr>
              <a:t>Behavioural simulation (Source code interpretation)</a:t>
            </a:r>
          </a:p>
          <a:p>
            <a:pPr marL="342900" indent="-342900">
              <a:spcBef>
                <a:spcPct val="20000"/>
              </a:spcBef>
              <a:buClr>
                <a:schemeClr val="bg2"/>
              </a:buClr>
              <a:buSzPct val="80000"/>
              <a:buFont typeface="Wingdings" pitchFamily="2" charset="2"/>
              <a:buChar char="Ø"/>
            </a:pPr>
            <a:r>
              <a:rPr lang="en-US" sz="2000">
                <a:solidFill>
                  <a:srgbClr val="FFFF99"/>
                </a:solidFill>
              </a:rPr>
              <a:t>Synthesis</a:t>
            </a:r>
          </a:p>
          <a:p>
            <a:pPr marL="342900" indent="-342900">
              <a:spcBef>
                <a:spcPct val="20000"/>
              </a:spcBef>
              <a:buClr>
                <a:schemeClr val="bg2"/>
              </a:buClr>
              <a:buSzPct val="80000"/>
              <a:buFont typeface="Wingdings" pitchFamily="2" charset="2"/>
              <a:buChar char="Ø"/>
            </a:pPr>
            <a:r>
              <a:rPr lang="en-US" sz="2000">
                <a:solidFill>
                  <a:srgbClr val="FFFF99"/>
                </a:solidFill>
              </a:rPr>
              <a:t>Functional or Gate level simulation</a:t>
            </a:r>
          </a:p>
          <a:p>
            <a:pPr marL="342900" indent="-342900">
              <a:spcBef>
                <a:spcPct val="20000"/>
              </a:spcBef>
              <a:buClr>
                <a:schemeClr val="bg2"/>
              </a:buClr>
              <a:buSzPct val="80000"/>
              <a:buFont typeface="Wingdings" pitchFamily="2" charset="2"/>
              <a:buChar char="Ø"/>
            </a:pPr>
            <a:r>
              <a:rPr lang="en-US" sz="2000">
                <a:solidFill>
                  <a:srgbClr val="FFFF99"/>
                </a:solidFill>
              </a:rPr>
              <a:t>Implementation</a:t>
            </a:r>
          </a:p>
          <a:p>
            <a:pPr marL="742950" lvl="1" indent="-285750">
              <a:spcBef>
                <a:spcPct val="20000"/>
              </a:spcBef>
              <a:buClr>
                <a:schemeClr val="bg2"/>
              </a:buClr>
              <a:buSzPct val="80000"/>
              <a:buFont typeface="Wingdings" pitchFamily="2" charset="2"/>
              <a:buChar char="Ø"/>
            </a:pPr>
            <a:r>
              <a:rPr lang="en-US" sz="2000">
                <a:solidFill>
                  <a:srgbClr val="FFFF99"/>
                </a:solidFill>
              </a:rPr>
              <a:t>Fitting</a:t>
            </a:r>
          </a:p>
          <a:p>
            <a:pPr marL="742950" lvl="1" indent="-285750">
              <a:spcBef>
                <a:spcPct val="20000"/>
              </a:spcBef>
              <a:buClr>
                <a:schemeClr val="bg2"/>
              </a:buClr>
              <a:buSzPct val="80000"/>
              <a:buFont typeface="Wingdings" pitchFamily="2" charset="2"/>
              <a:buChar char="Ø"/>
            </a:pPr>
            <a:r>
              <a:rPr lang="en-US" sz="2000">
                <a:solidFill>
                  <a:srgbClr val="FFFF99"/>
                </a:solidFill>
              </a:rPr>
              <a:t>Place and Route</a:t>
            </a:r>
          </a:p>
          <a:p>
            <a:pPr marL="342900" indent="-342900">
              <a:spcBef>
                <a:spcPct val="20000"/>
              </a:spcBef>
              <a:buClr>
                <a:schemeClr val="bg2"/>
              </a:buClr>
              <a:buSzPct val="80000"/>
              <a:buFont typeface="Wingdings" pitchFamily="2" charset="2"/>
              <a:buChar char="Ø"/>
            </a:pPr>
            <a:r>
              <a:rPr lang="en-US" sz="2000">
                <a:solidFill>
                  <a:srgbClr val="FFFF99"/>
                </a:solidFill>
              </a:rPr>
              <a:t>Timing or Post layout simulation</a:t>
            </a:r>
          </a:p>
          <a:p>
            <a:pPr marL="342900" indent="-342900">
              <a:spcBef>
                <a:spcPct val="20000"/>
              </a:spcBef>
              <a:buClr>
                <a:schemeClr val="bg2"/>
              </a:buClr>
              <a:buSzPct val="80000"/>
              <a:buFont typeface="Wingdings" pitchFamily="2" charset="2"/>
              <a:buChar char="Ø"/>
            </a:pPr>
            <a:r>
              <a:rPr lang="en-US" sz="2000">
                <a:solidFill>
                  <a:srgbClr val="FFFF99"/>
                </a:solidFill>
              </a:rPr>
              <a:t>Programming, Test and Debug</a:t>
            </a:r>
          </a:p>
        </p:txBody>
      </p:sp>
      <p:pic>
        <p:nvPicPr>
          <p:cNvPr id="26630" name="Picture 6" descr="C:\Pkgs\Cygwin\home\usha\IEP\figures\jpg\15_DesignSteps.jpg"/>
          <p:cNvPicPr>
            <a:picLocks noChangeAspect="1" noChangeArrowheads="1"/>
          </p:cNvPicPr>
          <p:nvPr/>
        </p:nvPicPr>
        <p:blipFill>
          <a:blip r:embed="rId2" cstate="print"/>
          <a:srcRect/>
          <a:stretch>
            <a:fillRect/>
          </a:stretch>
        </p:blipFill>
        <p:spPr bwMode="auto">
          <a:xfrm>
            <a:off x="533400" y="1752600"/>
            <a:ext cx="4046538" cy="4378325"/>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Field Programmability</a:t>
            </a:r>
          </a:p>
        </p:txBody>
      </p:sp>
      <p:sp>
        <p:nvSpPr>
          <p:cNvPr id="13315" name="Rectangle 3"/>
          <p:cNvSpPr>
            <a:spLocks noGrp="1" noChangeArrowheads="1"/>
          </p:cNvSpPr>
          <p:nvPr>
            <p:ph idx="1"/>
          </p:nvPr>
        </p:nvSpPr>
        <p:spPr/>
        <p:txBody>
          <a:bodyPr/>
          <a:lstStyle/>
          <a:p>
            <a:r>
              <a:rPr lang="en-US" sz="2800"/>
              <a:t>Field programmability is achieved through switches (Transistors controlled by memory elements or fuses)</a:t>
            </a:r>
          </a:p>
          <a:p>
            <a:r>
              <a:rPr lang="en-US" sz="2800"/>
              <a:t>Switches control the following aspects	</a:t>
            </a:r>
          </a:p>
          <a:p>
            <a:pPr lvl="2"/>
            <a:r>
              <a:rPr lang="en-US" sz="2000"/>
              <a:t>Interconnection among wire segments</a:t>
            </a:r>
          </a:p>
          <a:p>
            <a:pPr lvl="2"/>
            <a:r>
              <a:rPr lang="en-US" sz="2000"/>
              <a:t>Configuration of logic blocks</a:t>
            </a:r>
          </a:p>
          <a:p>
            <a:r>
              <a:rPr lang="en-US" sz="2800"/>
              <a:t>Distributed memory elements controlling the switches and configuration of logic blocks are together called “Configuration Memory”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r>
              <a:rPr lang="en-US" smtClean="0"/>
              <a:t>EEG recordings in man</a:t>
            </a:r>
          </a:p>
        </p:txBody>
      </p:sp>
      <p:sp>
        <p:nvSpPr>
          <p:cNvPr id="17411" name="Rectangle 3"/>
          <p:cNvSpPr>
            <a:spLocks noGrp="1" noChangeArrowheads="1"/>
          </p:cNvSpPr>
          <p:nvPr>
            <p:ph type="subTitle" idx="1"/>
          </p:nvPr>
        </p:nvSpPr>
        <p:spPr/>
        <p:txBody>
          <a:bodyPr/>
          <a:lstStyle/>
          <a:p>
            <a:pPr algn="l"/>
            <a:r>
              <a:rPr lang="en-US" smtClean="0"/>
              <a:t>Examples of records and results of analysis made by Braintune (St. Petersbuurg) hardware/software.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8534400" cy="1143000"/>
          </a:xfrm>
        </p:spPr>
        <p:txBody>
          <a:bodyPr/>
          <a:lstStyle/>
          <a:p>
            <a:r>
              <a:rPr lang="en-US" sz="4000"/>
              <a:t>Technology of Programmable Elements</a:t>
            </a:r>
          </a:p>
        </p:txBody>
      </p:sp>
      <p:sp>
        <p:nvSpPr>
          <p:cNvPr id="14339" name="Rectangle 3"/>
          <p:cNvSpPr>
            <a:spLocks noGrp="1" noChangeArrowheads="1"/>
          </p:cNvSpPr>
          <p:nvPr>
            <p:ph idx="1"/>
          </p:nvPr>
        </p:nvSpPr>
        <p:spPr>
          <a:xfrm>
            <a:off x="609600" y="1676400"/>
            <a:ext cx="7696200" cy="4800600"/>
          </a:xfrm>
        </p:spPr>
        <p:txBody>
          <a:bodyPr/>
          <a:lstStyle/>
          <a:p>
            <a:pPr>
              <a:lnSpc>
                <a:spcPct val="90000"/>
              </a:lnSpc>
            </a:pPr>
            <a:r>
              <a:rPr lang="en-US" sz="2800"/>
              <a:t>Vary from vendor to vendor. All share the common property: Configurable in one of the two positions – ‘ON’ or ‘OFF’</a:t>
            </a:r>
          </a:p>
          <a:p>
            <a:pPr>
              <a:lnSpc>
                <a:spcPct val="90000"/>
              </a:lnSpc>
            </a:pPr>
            <a:r>
              <a:rPr lang="en-US" sz="2800"/>
              <a:t>Can be classified into three categories:</a:t>
            </a:r>
          </a:p>
          <a:p>
            <a:pPr lvl="1">
              <a:lnSpc>
                <a:spcPct val="90000"/>
              </a:lnSpc>
            </a:pPr>
            <a:r>
              <a:rPr lang="en-US" sz="2400"/>
              <a:t>SRAM based</a:t>
            </a:r>
          </a:p>
          <a:p>
            <a:pPr lvl="1">
              <a:lnSpc>
                <a:spcPct val="90000"/>
              </a:lnSpc>
            </a:pPr>
            <a:r>
              <a:rPr lang="en-US" sz="2400"/>
              <a:t>Fuse based</a:t>
            </a:r>
          </a:p>
          <a:p>
            <a:pPr lvl="1">
              <a:lnSpc>
                <a:spcPct val="90000"/>
              </a:lnSpc>
            </a:pPr>
            <a:r>
              <a:rPr lang="en-US" sz="2400"/>
              <a:t>EPROM/EEPROM/Flash based</a:t>
            </a:r>
          </a:p>
          <a:p>
            <a:pPr>
              <a:lnSpc>
                <a:spcPct val="90000"/>
              </a:lnSpc>
            </a:pPr>
            <a:r>
              <a:rPr lang="en-US" sz="2800"/>
              <a:t>Desired properties:</a:t>
            </a:r>
          </a:p>
          <a:p>
            <a:pPr lvl="2">
              <a:lnSpc>
                <a:spcPct val="90000"/>
              </a:lnSpc>
            </a:pPr>
            <a:r>
              <a:rPr lang="en-US" sz="2000"/>
              <a:t>Minimum area consumption</a:t>
            </a:r>
          </a:p>
          <a:p>
            <a:pPr lvl="2">
              <a:lnSpc>
                <a:spcPct val="90000"/>
              </a:lnSpc>
            </a:pPr>
            <a:r>
              <a:rPr lang="en-US" sz="2000"/>
              <a:t>Low on resistance; High off resistance</a:t>
            </a:r>
          </a:p>
          <a:p>
            <a:pPr lvl="2">
              <a:lnSpc>
                <a:spcPct val="90000"/>
              </a:lnSpc>
            </a:pPr>
            <a:r>
              <a:rPr lang="en-US" sz="2000"/>
              <a:t>Low parasitic capacitance to the attached wire</a:t>
            </a:r>
          </a:p>
          <a:p>
            <a:pPr lvl="2">
              <a:lnSpc>
                <a:spcPct val="90000"/>
              </a:lnSpc>
            </a:pPr>
            <a:r>
              <a:rPr lang="en-US" sz="2000"/>
              <a:t>Reliability in volume production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a:t>Product – FPGA vs ASIC</a:t>
            </a:r>
          </a:p>
        </p:txBody>
      </p:sp>
      <p:sp>
        <p:nvSpPr>
          <p:cNvPr id="51203" name="Rectangle 3"/>
          <p:cNvSpPr>
            <a:spLocks noGrp="1" noChangeArrowheads="1"/>
          </p:cNvSpPr>
          <p:nvPr>
            <p:ph idx="1"/>
          </p:nvPr>
        </p:nvSpPr>
        <p:spPr>
          <a:xfrm>
            <a:off x="76200" y="1262063"/>
            <a:ext cx="8991600" cy="5291137"/>
          </a:xfrm>
        </p:spPr>
        <p:txBody>
          <a:bodyPr/>
          <a:lstStyle/>
          <a:p>
            <a:pPr>
              <a:lnSpc>
                <a:spcPct val="80000"/>
              </a:lnSpc>
              <a:buFont typeface="Wingdings" pitchFamily="2" charset="2"/>
              <a:buNone/>
            </a:pPr>
            <a:r>
              <a:rPr lang="en-US" sz="2000" u="sng">
                <a:solidFill>
                  <a:srgbClr val="0000FF"/>
                </a:solidFill>
                <a:latin typeface="Arial" pitchFamily="34" charset="0"/>
              </a:rPr>
              <a:t>Comparison:</a:t>
            </a:r>
          </a:p>
          <a:p>
            <a:pPr>
              <a:lnSpc>
                <a:spcPct val="80000"/>
              </a:lnSpc>
            </a:pPr>
            <a:r>
              <a:rPr lang="en-US" sz="2000">
                <a:latin typeface="Arial" pitchFamily="34" charset="0"/>
              </a:rPr>
              <a:t>FPGA benefits vs ASICs:</a:t>
            </a:r>
            <a:r>
              <a:rPr lang="en-US" sz="2000" b="1">
                <a:latin typeface="Arial" pitchFamily="34" charset="0"/>
              </a:rPr>
              <a:t/>
            </a:r>
            <a:br>
              <a:rPr lang="en-US" sz="2000" b="1">
                <a:latin typeface="Arial" pitchFamily="34" charset="0"/>
              </a:rPr>
            </a:br>
            <a:r>
              <a:rPr lang="en-US" sz="1600">
                <a:latin typeface="Arial" pitchFamily="34" charset="0"/>
              </a:rPr>
              <a:t>- Design time:    9 month design cycle vs 2-3 years</a:t>
            </a:r>
            <a:br>
              <a:rPr lang="en-US" sz="1600">
                <a:latin typeface="Arial" pitchFamily="34" charset="0"/>
              </a:rPr>
            </a:br>
            <a:r>
              <a:rPr lang="en-US" sz="1600">
                <a:latin typeface="Arial" pitchFamily="34" charset="0"/>
              </a:rPr>
              <a:t>- Cost:                No $3-5 M upfront (NRE) design cost.</a:t>
            </a:r>
            <a:br>
              <a:rPr lang="en-US" sz="1600">
                <a:latin typeface="Arial" pitchFamily="34" charset="0"/>
              </a:rPr>
            </a:br>
            <a:r>
              <a:rPr lang="en-US" sz="1600">
                <a:latin typeface="Arial" pitchFamily="34" charset="0"/>
              </a:rPr>
              <a:t>                          No $100-500K mask-set cost</a:t>
            </a:r>
            <a:br>
              <a:rPr lang="en-US" sz="1600">
                <a:latin typeface="Arial" pitchFamily="34" charset="0"/>
              </a:rPr>
            </a:br>
            <a:r>
              <a:rPr lang="en-US" sz="1600">
                <a:latin typeface="Arial" pitchFamily="34" charset="0"/>
              </a:rPr>
              <a:t>- Volume:           High initial ASIC cost recovered only in very high volume products </a:t>
            </a:r>
          </a:p>
          <a:p>
            <a:pPr>
              <a:lnSpc>
                <a:spcPct val="80000"/>
              </a:lnSpc>
            </a:pPr>
            <a:endParaRPr lang="en-US" sz="1600">
              <a:latin typeface="Arial" pitchFamily="34" charset="0"/>
            </a:endParaRPr>
          </a:p>
          <a:p>
            <a:pPr>
              <a:lnSpc>
                <a:spcPct val="80000"/>
              </a:lnSpc>
            </a:pPr>
            <a:r>
              <a:rPr lang="en-US" sz="2000">
                <a:latin typeface="Arial" pitchFamily="34" charset="0"/>
              </a:rPr>
              <a:t>Due to Moore’s law, many ASIC market requirements now met by FPGAs</a:t>
            </a:r>
            <a:r>
              <a:rPr lang="en-US" sz="1800">
                <a:latin typeface="Arial" pitchFamily="34" charset="0"/>
              </a:rPr>
              <a:t/>
            </a:r>
            <a:br>
              <a:rPr lang="en-US" sz="1800">
                <a:latin typeface="Arial" pitchFamily="34" charset="0"/>
              </a:rPr>
            </a:br>
            <a:r>
              <a:rPr lang="en-US" sz="1600">
                <a:latin typeface="Arial" pitchFamily="34" charset="0"/>
              </a:rPr>
              <a:t>- Eg.  Virtex II Pro has 4 processors, 10 Mb memory, IO</a:t>
            </a:r>
          </a:p>
          <a:p>
            <a:pPr>
              <a:lnSpc>
                <a:spcPct val="80000"/>
              </a:lnSpc>
            </a:pPr>
            <a:endParaRPr lang="en-US" sz="1600">
              <a:latin typeface="Arial" pitchFamily="34" charset="0"/>
            </a:endParaRPr>
          </a:p>
          <a:p>
            <a:pPr>
              <a:lnSpc>
                <a:spcPct val="80000"/>
              </a:lnSpc>
              <a:buFont typeface="Wingdings" pitchFamily="2" charset="2"/>
              <a:buNone/>
            </a:pPr>
            <a:r>
              <a:rPr lang="en-US" sz="2000" u="sng">
                <a:solidFill>
                  <a:srgbClr val="0000FF"/>
                </a:solidFill>
                <a:latin typeface="Arial" pitchFamily="34" charset="0"/>
              </a:rPr>
              <a:t>Resulting Market Shift:</a:t>
            </a:r>
          </a:p>
          <a:p>
            <a:pPr>
              <a:lnSpc>
                <a:spcPct val="80000"/>
              </a:lnSpc>
            </a:pPr>
            <a:r>
              <a:rPr lang="en-US" sz="2000">
                <a:latin typeface="Arial" pitchFamily="34" charset="0"/>
              </a:rPr>
              <a:t>Dramatic decline in number of ASIC design starts:</a:t>
            </a:r>
            <a:r>
              <a:rPr lang="en-US" sz="2000" b="1">
                <a:latin typeface="Arial" pitchFamily="34" charset="0"/>
              </a:rPr>
              <a:t/>
            </a:r>
            <a:br>
              <a:rPr lang="en-US" sz="2000" b="1">
                <a:latin typeface="Arial" pitchFamily="34" charset="0"/>
              </a:rPr>
            </a:br>
            <a:r>
              <a:rPr lang="en-US" sz="1800">
                <a:latin typeface="Arial" pitchFamily="34" charset="0"/>
              </a:rPr>
              <a:t>	</a:t>
            </a:r>
            <a:r>
              <a:rPr lang="en-US" sz="1600">
                <a:latin typeface="Arial" pitchFamily="34" charset="0"/>
              </a:rPr>
              <a:t>- 11,000 in ’97</a:t>
            </a:r>
            <a:br>
              <a:rPr lang="en-US" sz="1600">
                <a:latin typeface="Arial" pitchFamily="34" charset="0"/>
              </a:rPr>
            </a:br>
            <a:r>
              <a:rPr lang="en-US" sz="1600">
                <a:latin typeface="Arial" pitchFamily="34" charset="0"/>
              </a:rPr>
              <a:t>	- 1,500 in ’02</a:t>
            </a:r>
          </a:p>
          <a:p>
            <a:pPr>
              <a:lnSpc>
                <a:spcPct val="80000"/>
              </a:lnSpc>
            </a:pPr>
            <a:endParaRPr lang="en-US" sz="1600" b="1">
              <a:latin typeface="Arial" pitchFamily="34" charset="0"/>
            </a:endParaRPr>
          </a:p>
          <a:p>
            <a:pPr>
              <a:lnSpc>
                <a:spcPct val="80000"/>
              </a:lnSpc>
            </a:pPr>
            <a:r>
              <a:rPr lang="en-US" sz="2000">
                <a:latin typeface="Arial" pitchFamily="34" charset="0"/>
              </a:rPr>
              <a:t>FPGAs as a % of Logic market:</a:t>
            </a:r>
            <a:r>
              <a:rPr lang="en-US" sz="2000" b="1">
                <a:latin typeface="Arial" pitchFamily="34" charset="0"/>
              </a:rPr>
              <a:t/>
            </a:r>
            <a:br>
              <a:rPr lang="en-US" sz="2000" b="1">
                <a:latin typeface="Arial" pitchFamily="34" charset="0"/>
              </a:rPr>
            </a:br>
            <a:r>
              <a:rPr lang="en-US" sz="1600">
                <a:latin typeface="Arial" pitchFamily="34" charset="0"/>
              </a:rPr>
              <a:t>- Increase from 10 to 22% in past 3-4 years</a:t>
            </a:r>
          </a:p>
          <a:p>
            <a:pPr>
              <a:lnSpc>
                <a:spcPct val="80000"/>
              </a:lnSpc>
            </a:pPr>
            <a:endParaRPr lang="en-US" sz="1600">
              <a:latin typeface="Arial" pitchFamily="34" charset="0"/>
            </a:endParaRPr>
          </a:p>
          <a:p>
            <a:pPr>
              <a:lnSpc>
                <a:spcPct val="80000"/>
              </a:lnSpc>
            </a:pPr>
            <a:r>
              <a:rPr lang="en-US" sz="2000">
                <a:latin typeface="Arial" pitchFamily="34" charset="0"/>
              </a:rPr>
              <a:t>FPGAs (or programmable logic) is the fastest growing segment of the semiconductor industry!!</a:t>
            </a:r>
          </a:p>
          <a:p>
            <a:pPr>
              <a:lnSpc>
                <a:spcPct val="80000"/>
              </a:lnSpc>
              <a:buFont typeface="Wingdings" pitchFamily="2" charset="2"/>
              <a:buNone/>
            </a:pPr>
            <a:endParaRPr lang="en-US" sz="1600">
              <a:latin typeface="Arial" pitchFamily="34" charset="0"/>
            </a:endParaRPr>
          </a:p>
        </p:txBody>
      </p:sp>
    </p:spTree>
  </p:cSld>
  <p:clrMapOvr>
    <a:masterClrMapping/>
  </p:clrMapOvr>
  <p:transition>
    <p:zo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reeform 2"/>
          <p:cNvSpPr>
            <a:spLocks/>
          </p:cNvSpPr>
          <p:nvPr/>
        </p:nvSpPr>
        <p:spPr bwMode="auto">
          <a:xfrm>
            <a:off x="7035800" y="1778000"/>
            <a:ext cx="1588" cy="3911600"/>
          </a:xfrm>
          <a:custGeom>
            <a:avLst/>
            <a:gdLst/>
            <a:ahLst/>
            <a:cxnLst>
              <a:cxn ang="0">
                <a:pos x="0" y="0"/>
              </a:cxn>
              <a:cxn ang="0">
                <a:pos x="0" y="2464"/>
              </a:cxn>
            </a:cxnLst>
            <a:rect l="0" t="0" r="r" b="b"/>
            <a:pathLst>
              <a:path w="1" h="2464">
                <a:moveTo>
                  <a:pt x="0" y="0"/>
                </a:moveTo>
                <a:lnTo>
                  <a:pt x="0" y="2464"/>
                </a:lnTo>
              </a:path>
            </a:pathLst>
          </a:custGeom>
          <a:noFill/>
          <a:ln w="19050" cap="rnd" cmpd="sng">
            <a:solidFill>
              <a:schemeClr val="tx1"/>
            </a:solidFill>
            <a:prstDash val="sysDot"/>
            <a:round/>
            <a:headEnd type="none" w="med" len="med"/>
            <a:tailEnd type="none" w="med" len="med"/>
          </a:ln>
          <a:effectLst/>
        </p:spPr>
        <p:txBody>
          <a:bodyPr/>
          <a:lstStyle/>
          <a:p>
            <a:endParaRPr lang="en-US"/>
          </a:p>
        </p:txBody>
      </p:sp>
      <p:sp>
        <p:nvSpPr>
          <p:cNvPr id="53251" name="Freeform 3"/>
          <p:cNvSpPr>
            <a:spLocks/>
          </p:cNvSpPr>
          <p:nvPr/>
        </p:nvSpPr>
        <p:spPr bwMode="auto">
          <a:xfrm>
            <a:off x="4978400" y="2959100"/>
            <a:ext cx="1588" cy="2705100"/>
          </a:xfrm>
          <a:custGeom>
            <a:avLst/>
            <a:gdLst/>
            <a:ahLst/>
            <a:cxnLst>
              <a:cxn ang="0">
                <a:pos x="0" y="0"/>
              </a:cxn>
              <a:cxn ang="0">
                <a:pos x="0" y="1704"/>
              </a:cxn>
            </a:cxnLst>
            <a:rect l="0" t="0" r="r" b="b"/>
            <a:pathLst>
              <a:path w="1" h="1704">
                <a:moveTo>
                  <a:pt x="0" y="0"/>
                </a:moveTo>
                <a:lnTo>
                  <a:pt x="0" y="1704"/>
                </a:lnTo>
              </a:path>
            </a:pathLst>
          </a:custGeom>
          <a:noFill/>
          <a:ln w="19050" cap="rnd" cmpd="sng">
            <a:solidFill>
              <a:schemeClr val="tx1"/>
            </a:solidFill>
            <a:prstDash val="sysDot"/>
            <a:round/>
            <a:headEnd type="none" w="med" len="med"/>
            <a:tailEnd type="none" w="med" len="med"/>
          </a:ln>
          <a:effectLst/>
        </p:spPr>
        <p:txBody>
          <a:bodyPr/>
          <a:lstStyle/>
          <a:p>
            <a:endParaRPr lang="en-US"/>
          </a:p>
        </p:txBody>
      </p:sp>
      <p:sp>
        <p:nvSpPr>
          <p:cNvPr id="53252" name="Freeform 4"/>
          <p:cNvSpPr>
            <a:spLocks/>
          </p:cNvSpPr>
          <p:nvPr/>
        </p:nvSpPr>
        <p:spPr bwMode="auto">
          <a:xfrm>
            <a:off x="3759200" y="3086100"/>
            <a:ext cx="1588" cy="2590800"/>
          </a:xfrm>
          <a:custGeom>
            <a:avLst/>
            <a:gdLst/>
            <a:ahLst/>
            <a:cxnLst>
              <a:cxn ang="0">
                <a:pos x="0" y="0"/>
              </a:cxn>
              <a:cxn ang="0">
                <a:pos x="0" y="1632"/>
              </a:cxn>
            </a:cxnLst>
            <a:rect l="0" t="0" r="r" b="b"/>
            <a:pathLst>
              <a:path w="1" h="1632">
                <a:moveTo>
                  <a:pt x="0" y="0"/>
                </a:moveTo>
                <a:lnTo>
                  <a:pt x="0" y="1632"/>
                </a:lnTo>
              </a:path>
            </a:pathLst>
          </a:custGeom>
          <a:noFill/>
          <a:ln w="19050" cap="rnd" cmpd="sng">
            <a:solidFill>
              <a:schemeClr val="tx1"/>
            </a:solidFill>
            <a:prstDash val="sysDot"/>
            <a:round/>
            <a:headEnd type="none" w="med" len="med"/>
            <a:tailEnd type="none" w="med" len="med"/>
          </a:ln>
          <a:effectLst/>
        </p:spPr>
        <p:txBody>
          <a:bodyPr/>
          <a:lstStyle/>
          <a:p>
            <a:endParaRPr lang="en-US"/>
          </a:p>
        </p:txBody>
      </p:sp>
      <p:sp>
        <p:nvSpPr>
          <p:cNvPr id="53253" name="Text Box 5"/>
          <p:cNvSpPr txBox="1">
            <a:spLocks noChangeArrowheads="1"/>
          </p:cNvSpPr>
          <p:nvPr/>
        </p:nvSpPr>
        <p:spPr bwMode="auto">
          <a:xfrm rot="-383065">
            <a:off x="1131888" y="2724150"/>
            <a:ext cx="2906712" cy="457200"/>
          </a:xfrm>
          <a:prstGeom prst="rect">
            <a:avLst/>
          </a:prstGeom>
          <a:noFill/>
          <a:ln w="12700">
            <a:noFill/>
            <a:miter lim="800000"/>
            <a:headEnd type="none" w="sm" len="sm"/>
            <a:tailEnd type="none" w="sm" len="sm"/>
          </a:ln>
          <a:effectLst/>
        </p:spPr>
        <p:txBody>
          <a:bodyPr>
            <a:spAutoFit/>
          </a:bodyPr>
          <a:lstStyle/>
          <a:p>
            <a:pPr eaLnBrk="0" hangingPunct="0"/>
            <a:r>
              <a:rPr lang="en-US" b="1">
                <a:latin typeface="Arial Narrow" pitchFamily="34" charset="0"/>
              </a:rPr>
              <a:t>150nm / 200mm ASICs</a:t>
            </a:r>
          </a:p>
        </p:txBody>
      </p:sp>
      <p:sp>
        <p:nvSpPr>
          <p:cNvPr id="53254" name="Rectangle 6"/>
          <p:cNvSpPr>
            <a:spLocks noGrp="1" noChangeArrowheads="1"/>
          </p:cNvSpPr>
          <p:nvPr>
            <p:ph type="title"/>
          </p:nvPr>
        </p:nvSpPr>
        <p:spPr>
          <a:xfrm>
            <a:off x="0" y="0"/>
            <a:ext cx="9144000" cy="1143000"/>
          </a:xfrm>
        </p:spPr>
        <p:txBody>
          <a:bodyPr/>
          <a:lstStyle/>
          <a:p>
            <a:r>
              <a:rPr lang="en-US"/>
              <a:t>FPGA/ASIC Crossover Changes </a:t>
            </a:r>
          </a:p>
        </p:txBody>
      </p:sp>
      <p:sp>
        <p:nvSpPr>
          <p:cNvPr id="53255" name="Text Box 7"/>
          <p:cNvSpPr txBox="1">
            <a:spLocks noChangeArrowheads="1"/>
          </p:cNvSpPr>
          <p:nvPr/>
        </p:nvSpPr>
        <p:spPr bwMode="auto">
          <a:xfrm>
            <a:off x="4572000" y="5653088"/>
            <a:ext cx="2474913" cy="457200"/>
          </a:xfrm>
          <a:prstGeom prst="rect">
            <a:avLst/>
          </a:prstGeom>
          <a:noFill/>
          <a:ln w="12700">
            <a:noFill/>
            <a:miter lim="800000"/>
            <a:headEnd type="none" w="sm" len="sm"/>
            <a:tailEnd type="none" w="sm" len="sm"/>
          </a:ln>
          <a:effectLst/>
        </p:spPr>
        <p:txBody>
          <a:bodyPr wrap="none">
            <a:spAutoFit/>
          </a:bodyPr>
          <a:lstStyle/>
          <a:p>
            <a:pPr eaLnBrk="0" hangingPunct="0"/>
            <a:r>
              <a:rPr lang="en-US" b="1">
                <a:latin typeface="Arial Narrow" pitchFamily="34" charset="0"/>
              </a:rPr>
              <a:t>Production Volume</a:t>
            </a:r>
          </a:p>
        </p:txBody>
      </p:sp>
      <p:sp>
        <p:nvSpPr>
          <p:cNvPr id="53256" name="Text Box 8"/>
          <p:cNvSpPr txBox="1">
            <a:spLocks noChangeArrowheads="1"/>
          </p:cNvSpPr>
          <p:nvPr/>
        </p:nvSpPr>
        <p:spPr bwMode="auto">
          <a:xfrm rot="-5400000">
            <a:off x="503237" y="2659063"/>
            <a:ext cx="739775" cy="457200"/>
          </a:xfrm>
          <a:prstGeom prst="rect">
            <a:avLst/>
          </a:prstGeom>
          <a:noFill/>
          <a:ln w="12700">
            <a:noFill/>
            <a:miter lim="800000"/>
            <a:headEnd type="none" w="sm" len="sm"/>
            <a:tailEnd type="none" w="sm" len="sm"/>
          </a:ln>
          <a:effectLst/>
        </p:spPr>
        <p:txBody>
          <a:bodyPr wrap="none">
            <a:spAutoFit/>
          </a:bodyPr>
          <a:lstStyle/>
          <a:p>
            <a:pPr eaLnBrk="0" hangingPunct="0"/>
            <a:r>
              <a:rPr lang="en-US" b="1">
                <a:latin typeface="Arial Narrow" pitchFamily="34" charset="0"/>
              </a:rPr>
              <a:t>Cost</a:t>
            </a:r>
          </a:p>
        </p:txBody>
      </p:sp>
      <p:sp>
        <p:nvSpPr>
          <p:cNvPr id="53257" name="Line 9"/>
          <p:cNvSpPr>
            <a:spLocks noChangeShapeType="1"/>
          </p:cNvSpPr>
          <p:nvPr/>
        </p:nvSpPr>
        <p:spPr bwMode="auto">
          <a:xfrm>
            <a:off x="6973888" y="5905500"/>
            <a:ext cx="539750" cy="0"/>
          </a:xfrm>
          <a:prstGeom prst="line">
            <a:avLst/>
          </a:prstGeom>
          <a:noFill/>
          <a:ln w="12700">
            <a:solidFill>
              <a:schemeClr val="tx1"/>
            </a:solidFill>
            <a:round/>
            <a:headEnd type="none" w="sm" len="sm"/>
            <a:tailEnd type="triangle" w="lg" len="lg"/>
          </a:ln>
          <a:effectLst/>
        </p:spPr>
        <p:txBody>
          <a:bodyPr wrap="none" anchor="ctr"/>
          <a:lstStyle/>
          <a:p>
            <a:endParaRPr lang="en-US"/>
          </a:p>
        </p:txBody>
      </p:sp>
      <p:sp>
        <p:nvSpPr>
          <p:cNvPr id="53258" name="Line 10"/>
          <p:cNvSpPr>
            <a:spLocks noChangeShapeType="1"/>
          </p:cNvSpPr>
          <p:nvPr/>
        </p:nvSpPr>
        <p:spPr bwMode="auto">
          <a:xfrm rot="-5400000">
            <a:off x="549275" y="2084388"/>
            <a:ext cx="765175" cy="0"/>
          </a:xfrm>
          <a:prstGeom prst="line">
            <a:avLst/>
          </a:prstGeom>
          <a:noFill/>
          <a:ln w="12700">
            <a:solidFill>
              <a:schemeClr val="tx1"/>
            </a:solidFill>
            <a:round/>
            <a:headEnd type="none" w="sm" len="sm"/>
            <a:tailEnd type="triangle" w="lg" len="lg"/>
          </a:ln>
          <a:effectLst/>
        </p:spPr>
        <p:txBody>
          <a:bodyPr wrap="none" anchor="ctr"/>
          <a:lstStyle/>
          <a:p>
            <a:endParaRPr lang="en-US"/>
          </a:p>
        </p:txBody>
      </p:sp>
      <p:sp>
        <p:nvSpPr>
          <p:cNvPr id="53259" name="Line 11"/>
          <p:cNvSpPr>
            <a:spLocks noChangeShapeType="1"/>
          </p:cNvSpPr>
          <p:nvPr/>
        </p:nvSpPr>
        <p:spPr bwMode="auto">
          <a:xfrm flipV="1">
            <a:off x="1400175" y="1736725"/>
            <a:ext cx="5946775" cy="311150"/>
          </a:xfrm>
          <a:prstGeom prst="line">
            <a:avLst/>
          </a:prstGeom>
          <a:noFill/>
          <a:ln w="57150">
            <a:solidFill>
              <a:srgbClr val="5F5F5F"/>
            </a:solidFill>
            <a:round/>
            <a:headEnd type="none" w="sm" len="sm"/>
            <a:tailEnd/>
          </a:ln>
          <a:effectLst/>
        </p:spPr>
        <p:txBody>
          <a:bodyPr wrap="none" anchor="ctr"/>
          <a:lstStyle/>
          <a:p>
            <a:endParaRPr lang="en-US"/>
          </a:p>
        </p:txBody>
      </p:sp>
      <p:sp>
        <p:nvSpPr>
          <p:cNvPr id="53260" name="Text Box 12"/>
          <p:cNvSpPr txBox="1">
            <a:spLocks noChangeArrowheads="1"/>
          </p:cNvSpPr>
          <p:nvPr/>
        </p:nvSpPr>
        <p:spPr bwMode="auto">
          <a:xfrm rot="-218063">
            <a:off x="1512888" y="1495425"/>
            <a:ext cx="2782887" cy="457200"/>
          </a:xfrm>
          <a:prstGeom prst="rect">
            <a:avLst/>
          </a:prstGeom>
          <a:noFill/>
          <a:ln w="12700">
            <a:noFill/>
            <a:miter lim="800000"/>
            <a:headEnd type="none" w="sm" len="sm"/>
            <a:tailEnd type="none" w="sm" len="sm"/>
          </a:ln>
          <a:effectLst/>
        </p:spPr>
        <p:txBody>
          <a:bodyPr>
            <a:spAutoFit/>
          </a:bodyPr>
          <a:lstStyle/>
          <a:p>
            <a:pPr eaLnBrk="0" hangingPunct="0"/>
            <a:r>
              <a:rPr lang="en-US" b="1">
                <a:latin typeface="Arial Narrow" pitchFamily="34" charset="0"/>
              </a:rPr>
              <a:t>90nm / 300mm ASICs</a:t>
            </a:r>
          </a:p>
        </p:txBody>
      </p:sp>
      <p:sp>
        <p:nvSpPr>
          <p:cNvPr id="53261" name="Line 13"/>
          <p:cNvSpPr>
            <a:spLocks noChangeShapeType="1"/>
          </p:cNvSpPr>
          <p:nvPr/>
        </p:nvSpPr>
        <p:spPr bwMode="auto">
          <a:xfrm flipV="1">
            <a:off x="1408113" y="1603375"/>
            <a:ext cx="5902325" cy="3384550"/>
          </a:xfrm>
          <a:prstGeom prst="line">
            <a:avLst/>
          </a:prstGeom>
          <a:noFill/>
          <a:ln w="57150">
            <a:solidFill>
              <a:schemeClr val="hlink"/>
            </a:solidFill>
            <a:round/>
            <a:headEnd/>
            <a:tailEnd/>
          </a:ln>
          <a:effectLst/>
        </p:spPr>
        <p:txBody>
          <a:bodyPr/>
          <a:lstStyle/>
          <a:p>
            <a:endParaRPr lang="en-US"/>
          </a:p>
        </p:txBody>
      </p:sp>
      <p:sp>
        <p:nvSpPr>
          <p:cNvPr id="53262" name="Line 14"/>
          <p:cNvSpPr>
            <a:spLocks noChangeShapeType="1"/>
          </p:cNvSpPr>
          <p:nvPr/>
        </p:nvSpPr>
        <p:spPr bwMode="auto">
          <a:xfrm flipV="1">
            <a:off x="1455738" y="2692400"/>
            <a:ext cx="5835650" cy="655638"/>
          </a:xfrm>
          <a:prstGeom prst="line">
            <a:avLst/>
          </a:prstGeom>
          <a:noFill/>
          <a:ln w="57150">
            <a:solidFill>
              <a:srgbClr val="5F5F5F"/>
            </a:solidFill>
            <a:round/>
            <a:headEnd type="none" w="sm" len="sm"/>
            <a:tailEnd/>
          </a:ln>
          <a:effectLst/>
        </p:spPr>
        <p:txBody>
          <a:bodyPr wrap="none" anchor="ctr"/>
          <a:lstStyle/>
          <a:p>
            <a:endParaRPr lang="en-US"/>
          </a:p>
        </p:txBody>
      </p:sp>
      <p:sp>
        <p:nvSpPr>
          <p:cNvPr id="53263" name="Line 15"/>
          <p:cNvSpPr>
            <a:spLocks noChangeShapeType="1"/>
          </p:cNvSpPr>
          <p:nvPr/>
        </p:nvSpPr>
        <p:spPr bwMode="auto">
          <a:xfrm flipV="1">
            <a:off x="1395413" y="1724025"/>
            <a:ext cx="4051300" cy="3263900"/>
          </a:xfrm>
          <a:prstGeom prst="line">
            <a:avLst/>
          </a:prstGeom>
          <a:noFill/>
          <a:ln w="57150">
            <a:solidFill>
              <a:schemeClr val="hlink"/>
            </a:solidFill>
            <a:round/>
            <a:headEnd/>
            <a:tailEnd/>
          </a:ln>
          <a:effectLst/>
        </p:spPr>
        <p:txBody>
          <a:bodyPr/>
          <a:lstStyle/>
          <a:p>
            <a:endParaRPr lang="en-US"/>
          </a:p>
        </p:txBody>
      </p:sp>
      <p:sp>
        <p:nvSpPr>
          <p:cNvPr id="53264" name="Text Box 16"/>
          <p:cNvSpPr txBox="1">
            <a:spLocks noChangeArrowheads="1"/>
          </p:cNvSpPr>
          <p:nvPr/>
        </p:nvSpPr>
        <p:spPr bwMode="auto">
          <a:xfrm rot="-2344070">
            <a:off x="858838" y="3725863"/>
            <a:ext cx="2955925" cy="457200"/>
          </a:xfrm>
          <a:prstGeom prst="rect">
            <a:avLst/>
          </a:prstGeom>
          <a:noFill/>
          <a:ln w="12700">
            <a:noFill/>
            <a:miter lim="800000"/>
            <a:headEnd type="none" w="sm" len="sm"/>
            <a:tailEnd type="none" w="sm" len="sm"/>
          </a:ln>
          <a:effectLst/>
        </p:spPr>
        <p:txBody>
          <a:bodyPr wrap="none">
            <a:spAutoFit/>
          </a:bodyPr>
          <a:lstStyle/>
          <a:p>
            <a:pPr eaLnBrk="0" hangingPunct="0"/>
            <a:r>
              <a:rPr lang="en-US" b="1">
                <a:solidFill>
                  <a:schemeClr val="folHlink"/>
                </a:solidFill>
                <a:latin typeface="Arial Narrow" pitchFamily="34" charset="0"/>
              </a:rPr>
              <a:t>150nm / 200mm FPGAs</a:t>
            </a:r>
          </a:p>
        </p:txBody>
      </p:sp>
      <p:grpSp>
        <p:nvGrpSpPr>
          <p:cNvPr id="2" name="Group 17"/>
          <p:cNvGrpSpPr>
            <a:grpSpLocks/>
          </p:cNvGrpSpPr>
          <p:nvPr/>
        </p:nvGrpSpPr>
        <p:grpSpPr bwMode="auto">
          <a:xfrm>
            <a:off x="1166813" y="1468438"/>
            <a:ext cx="6696075" cy="4217987"/>
            <a:chOff x="775" y="925"/>
            <a:chExt cx="4867" cy="2353"/>
          </a:xfrm>
        </p:grpSpPr>
        <p:sp>
          <p:nvSpPr>
            <p:cNvPr id="53266" name="Line 18"/>
            <p:cNvSpPr>
              <a:spLocks noChangeShapeType="1"/>
            </p:cNvSpPr>
            <p:nvPr/>
          </p:nvSpPr>
          <p:spPr bwMode="auto">
            <a:xfrm>
              <a:off x="775" y="925"/>
              <a:ext cx="1" cy="2352"/>
            </a:xfrm>
            <a:prstGeom prst="line">
              <a:avLst/>
            </a:prstGeom>
            <a:noFill/>
            <a:ln w="25400">
              <a:solidFill>
                <a:schemeClr val="tx1"/>
              </a:solidFill>
              <a:round/>
              <a:headEnd/>
              <a:tailEnd/>
            </a:ln>
          </p:spPr>
          <p:txBody>
            <a:bodyPr/>
            <a:lstStyle/>
            <a:p>
              <a:endParaRPr lang="en-US"/>
            </a:p>
          </p:txBody>
        </p:sp>
        <p:sp>
          <p:nvSpPr>
            <p:cNvPr id="53267" name="Line 19"/>
            <p:cNvSpPr>
              <a:spLocks noChangeShapeType="1"/>
            </p:cNvSpPr>
            <p:nvPr/>
          </p:nvSpPr>
          <p:spPr bwMode="auto">
            <a:xfrm>
              <a:off x="775" y="3277"/>
              <a:ext cx="4867" cy="1"/>
            </a:xfrm>
            <a:prstGeom prst="line">
              <a:avLst/>
            </a:prstGeom>
            <a:noFill/>
            <a:ln w="25400">
              <a:solidFill>
                <a:schemeClr val="tx1"/>
              </a:solidFill>
              <a:round/>
              <a:headEnd/>
              <a:tailEnd/>
            </a:ln>
          </p:spPr>
          <p:txBody>
            <a:bodyPr/>
            <a:lstStyle/>
            <a:p>
              <a:endParaRPr lang="en-US"/>
            </a:p>
          </p:txBody>
        </p:sp>
      </p:grpSp>
      <p:sp>
        <p:nvSpPr>
          <p:cNvPr id="53268" name="Text Box 20"/>
          <p:cNvSpPr txBox="1">
            <a:spLocks noChangeArrowheads="1"/>
          </p:cNvSpPr>
          <p:nvPr/>
        </p:nvSpPr>
        <p:spPr bwMode="auto">
          <a:xfrm rot="-1762013">
            <a:off x="2555875" y="3538538"/>
            <a:ext cx="2816225" cy="457200"/>
          </a:xfrm>
          <a:prstGeom prst="rect">
            <a:avLst/>
          </a:prstGeom>
          <a:noFill/>
          <a:ln w="12700" algn="ctr">
            <a:noFill/>
            <a:miter lim="800000"/>
            <a:headEnd type="none" w="sm" len="sm"/>
            <a:tailEnd type="none" w="sm" len="sm"/>
          </a:ln>
          <a:effectLst/>
        </p:spPr>
        <p:txBody>
          <a:bodyPr wrap="none">
            <a:spAutoFit/>
          </a:bodyPr>
          <a:lstStyle/>
          <a:p>
            <a:pPr eaLnBrk="0" hangingPunct="0"/>
            <a:r>
              <a:rPr lang="en-US" b="1">
                <a:solidFill>
                  <a:schemeClr val="folHlink"/>
                </a:solidFill>
                <a:latin typeface="Arial Narrow" pitchFamily="34" charset="0"/>
              </a:rPr>
              <a:t>90nm / 300mm FPGAs</a:t>
            </a:r>
          </a:p>
        </p:txBody>
      </p:sp>
      <p:grpSp>
        <p:nvGrpSpPr>
          <p:cNvPr id="3" name="Group 21"/>
          <p:cNvGrpSpPr>
            <a:grpSpLocks/>
          </p:cNvGrpSpPr>
          <p:nvPr/>
        </p:nvGrpSpPr>
        <p:grpSpPr bwMode="auto">
          <a:xfrm>
            <a:off x="1295400" y="5080000"/>
            <a:ext cx="6388100" cy="508000"/>
            <a:chOff x="856" y="3200"/>
            <a:chExt cx="4024" cy="320"/>
          </a:xfrm>
        </p:grpSpPr>
        <p:sp>
          <p:nvSpPr>
            <p:cNvPr id="53270" name="Rectangle 22"/>
            <p:cNvSpPr>
              <a:spLocks noChangeArrowheads="1"/>
            </p:cNvSpPr>
            <p:nvPr/>
          </p:nvSpPr>
          <p:spPr bwMode="auto">
            <a:xfrm>
              <a:off x="856" y="3200"/>
              <a:ext cx="1552" cy="320"/>
            </a:xfrm>
            <a:prstGeom prst="rect">
              <a:avLst/>
            </a:prstGeom>
            <a:solidFill>
              <a:srgbClr val="00FFFF"/>
            </a:solidFill>
            <a:ln w="12700">
              <a:solidFill>
                <a:schemeClr val="bg1"/>
              </a:solidFill>
              <a:miter lim="800000"/>
              <a:headEnd/>
              <a:tailEnd/>
            </a:ln>
            <a:effectLst/>
          </p:spPr>
          <p:txBody>
            <a:bodyPr wrap="none" anchor="ctr"/>
            <a:lstStyle/>
            <a:p>
              <a:pPr algn="ctr" eaLnBrk="0" hangingPunct="0"/>
              <a:r>
                <a:rPr lang="en-US" sz="2000" b="1">
                  <a:latin typeface="Arial Narrow" pitchFamily="34" charset="0"/>
                </a:rPr>
                <a:t>FPGA Cost Advantage</a:t>
              </a:r>
            </a:p>
          </p:txBody>
        </p:sp>
        <p:sp>
          <p:nvSpPr>
            <p:cNvPr id="53271" name="Rectangle 23"/>
            <p:cNvSpPr>
              <a:spLocks noChangeArrowheads="1"/>
            </p:cNvSpPr>
            <p:nvPr/>
          </p:nvSpPr>
          <p:spPr bwMode="auto">
            <a:xfrm>
              <a:off x="2408" y="3200"/>
              <a:ext cx="2472" cy="320"/>
            </a:xfrm>
            <a:prstGeom prst="rect">
              <a:avLst/>
            </a:prstGeom>
            <a:solidFill>
              <a:srgbClr val="C0C0C0"/>
            </a:solidFill>
            <a:ln w="12700">
              <a:solidFill>
                <a:schemeClr val="bg1"/>
              </a:solidFill>
              <a:miter lim="800000"/>
              <a:headEnd/>
              <a:tailEnd/>
            </a:ln>
            <a:effectLst/>
          </p:spPr>
          <p:txBody>
            <a:bodyPr wrap="none" anchor="ctr"/>
            <a:lstStyle/>
            <a:p>
              <a:pPr algn="ctr" eaLnBrk="0" hangingPunct="0"/>
              <a:r>
                <a:rPr lang="en-US" sz="2000" b="1">
                  <a:latin typeface="Arial Narrow" pitchFamily="34" charset="0"/>
                </a:rPr>
                <a:t>ASIC Cost Advantage</a:t>
              </a:r>
            </a:p>
          </p:txBody>
        </p:sp>
      </p:grpSp>
      <p:pic>
        <p:nvPicPr>
          <p:cNvPr id="53272" name="Picture 24"/>
          <p:cNvPicPr>
            <a:picLocks noChangeAspect="1" noChangeArrowheads="1"/>
          </p:cNvPicPr>
          <p:nvPr/>
        </p:nvPicPr>
        <p:blipFill>
          <a:blip r:embed="rId3" cstate="print"/>
          <a:srcRect/>
          <a:stretch>
            <a:fillRect/>
          </a:stretch>
        </p:blipFill>
        <p:spPr bwMode="auto">
          <a:xfrm>
            <a:off x="3640138" y="2967038"/>
            <a:ext cx="230187" cy="230187"/>
          </a:xfrm>
          <a:prstGeom prst="rect">
            <a:avLst/>
          </a:prstGeom>
          <a:noFill/>
          <a:effectLst/>
        </p:spPr>
      </p:pic>
      <p:pic>
        <p:nvPicPr>
          <p:cNvPr id="53273" name="Picture 25"/>
          <p:cNvPicPr>
            <a:picLocks noChangeAspect="1" noChangeArrowheads="1"/>
          </p:cNvPicPr>
          <p:nvPr/>
        </p:nvPicPr>
        <p:blipFill>
          <a:blip r:embed="rId3" cstate="print"/>
          <a:srcRect/>
          <a:stretch>
            <a:fillRect/>
          </a:stretch>
        </p:blipFill>
        <p:spPr bwMode="auto">
          <a:xfrm>
            <a:off x="4859338" y="2840038"/>
            <a:ext cx="230187" cy="230187"/>
          </a:xfrm>
          <a:prstGeom prst="rect">
            <a:avLst/>
          </a:prstGeom>
          <a:noFill/>
          <a:effectLst/>
        </p:spPr>
      </p:pic>
      <p:grpSp>
        <p:nvGrpSpPr>
          <p:cNvPr id="4" name="Group 26"/>
          <p:cNvGrpSpPr>
            <a:grpSpLocks/>
          </p:cNvGrpSpPr>
          <p:nvPr/>
        </p:nvGrpSpPr>
        <p:grpSpPr bwMode="auto">
          <a:xfrm>
            <a:off x="1295400" y="5080000"/>
            <a:ext cx="6388100" cy="508000"/>
            <a:chOff x="856" y="3200"/>
            <a:chExt cx="4024" cy="320"/>
          </a:xfrm>
        </p:grpSpPr>
        <p:sp>
          <p:nvSpPr>
            <p:cNvPr id="53275" name="Rectangle 27"/>
            <p:cNvSpPr>
              <a:spLocks noChangeArrowheads="1"/>
            </p:cNvSpPr>
            <p:nvPr/>
          </p:nvSpPr>
          <p:spPr bwMode="auto">
            <a:xfrm>
              <a:off x="856" y="3200"/>
              <a:ext cx="2328" cy="320"/>
            </a:xfrm>
            <a:prstGeom prst="rect">
              <a:avLst/>
            </a:prstGeom>
            <a:solidFill>
              <a:srgbClr val="00FFFF"/>
            </a:solidFill>
            <a:ln w="12700">
              <a:solidFill>
                <a:schemeClr val="bg1"/>
              </a:solidFill>
              <a:miter lim="800000"/>
              <a:headEnd/>
              <a:tailEnd/>
            </a:ln>
            <a:effectLst/>
          </p:spPr>
          <p:txBody>
            <a:bodyPr wrap="none" anchor="ctr"/>
            <a:lstStyle/>
            <a:p>
              <a:pPr algn="ctr" eaLnBrk="0" hangingPunct="0"/>
              <a:r>
                <a:rPr lang="en-US" sz="2000" b="1">
                  <a:latin typeface="Arial Narrow" pitchFamily="34" charset="0"/>
                </a:rPr>
                <a:t>FPGA Cost Advantage</a:t>
              </a:r>
            </a:p>
          </p:txBody>
        </p:sp>
        <p:sp>
          <p:nvSpPr>
            <p:cNvPr id="53276" name="Rectangle 28"/>
            <p:cNvSpPr>
              <a:spLocks noChangeArrowheads="1"/>
            </p:cNvSpPr>
            <p:nvPr/>
          </p:nvSpPr>
          <p:spPr bwMode="auto">
            <a:xfrm>
              <a:off x="3176" y="3200"/>
              <a:ext cx="1704" cy="320"/>
            </a:xfrm>
            <a:prstGeom prst="rect">
              <a:avLst/>
            </a:prstGeom>
            <a:solidFill>
              <a:srgbClr val="C0C0C0"/>
            </a:solidFill>
            <a:ln w="12700">
              <a:solidFill>
                <a:schemeClr val="bg1"/>
              </a:solidFill>
              <a:miter lim="800000"/>
              <a:headEnd/>
              <a:tailEnd/>
            </a:ln>
            <a:effectLst/>
          </p:spPr>
          <p:txBody>
            <a:bodyPr wrap="none" anchor="ctr"/>
            <a:lstStyle/>
            <a:p>
              <a:pPr algn="ctr" eaLnBrk="0" hangingPunct="0"/>
              <a:r>
                <a:rPr lang="en-US" sz="2000" b="1">
                  <a:latin typeface="Arial Narrow" pitchFamily="34" charset="0"/>
                </a:rPr>
                <a:t>ASIC Cost Advantage</a:t>
              </a:r>
            </a:p>
          </p:txBody>
        </p:sp>
      </p:grpSp>
      <p:pic>
        <p:nvPicPr>
          <p:cNvPr id="53277" name="Picture 29"/>
          <p:cNvPicPr>
            <a:picLocks noChangeAspect="1" noChangeArrowheads="1"/>
          </p:cNvPicPr>
          <p:nvPr/>
        </p:nvPicPr>
        <p:blipFill>
          <a:blip r:embed="rId3" cstate="print"/>
          <a:srcRect/>
          <a:stretch>
            <a:fillRect/>
          </a:stretch>
        </p:blipFill>
        <p:spPr bwMode="auto">
          <a:xfrm>
            <a:off x="6916738" y="1658938"/>
            <a:ext cx="230187" cy="230187"/>
          </a:xfrm>
          <a:prstGeom prst="rect">
            <a:avLst/>
          </a:prstGeom>
          <a:noFill/>
          <a:effectLst/>
        </p:spPr>
      </p:pic>
      <p:grpSp>
        <p:nvGrpSpPr>
          <p:cNvPr id="5" name="Group 30"/>
          <p:cNvGrpSpPr>
            <a:grpSpLocks/>
          </p:cNvGrpSpPr>
          <p:nvPr/>
        </p:nvGrpSpPr>
        <p:grpSpPr bwMode="auto">
          <a:xfrm>
            <a:off x="1295400" y="5080000"/>
            <a:ext cx="6388100" cy="508000"/>
            <a:chOff x="856" y="3200"/>
            <a:chExt cx="4024" cy="320"/>
          </a:xfrm>
        </p:grpSpPr>
        <p:sp>
          <p:nvSpPr>
            <p:cNvPr id="53279" name="Rectangle 31"/>
            <p:cNvSpPr>
              <a:spLocks noChangeArrowheads="1"/>
            </p:cNvSpPr>
            <p:nvPr/>
          </p:nvSpPr>
          <p:spPr bwMode="invGray">
            <a:xfrm>
              <a:off x="856" y="3200"/>
              <a:ext cx="3648" cy="320"/>
            </a:xfrm>
            <a:prstGeom prst="rect">
              <a:avLst/>
            </a:prstGeom>
            <a:solidFill>
              <a:srgbClr val="00FFFF"/>
            </a:solidFill>
            <a:ln w="12700">
              <a:solidFill>
                <a:schemeClr val="tx1"/>
              </a:solidFill>
              <a:miter lim="800000"/>
              <a:headEnd/>
              <a:tailEnd/>
            </a:ln>
            <a:effectLst/>
          </p:spPr>
          <p:txBody>
            <a:bodyPr wrap="none" anchor="ctr"/>
            <a:lstStyle/>
            <a:p>
              <a:pPr algn="ctr" eaLnBrk="0" hangingPunct="0"/>
              <a:r>
                <a:rPr lang="en-US" b="1">
                  <a:solidFill>
                    <a:schemeClr val="bg2"/>
                  </a:solidFill>
                  <a:latin typeface="Arial Narrow" pitchFamily="34" charset="0"/>
                </a:rPr>
                <a:t>FPGA Cost Advantage</a:t>
              </a:r>
            </a:p>
          </p:txBody>
        </p:sp>
        <p:sp>
          <p:nvSpPr>
            <p:cNvPr id="53280" name="Rectangle 32"/>
            <p:cNvSpPr>
              <a:spLocks noChangeArrowheads="1"/>
            </p:cNvSpPr>
            <p:nvPr/>
          </p:nvSpPr>
          <p:spPr bwMode="invGray">
            <a:xfrm>
              <a:off x="4480" y="3200"/>
              <a:ext cx="400" cy="320"/>
            </a:xfrm>
            <a:prstGeom prst="rect">
              <a:avLst/>
            </a:prstGeom>
            <a:solidFill>
              <a:srgbClr val="C0C0C0"/>
            </a:solidFill>
            <a:ln w="12700">
              <a:solidFill>
                <a:schemeClr val="tx1"/>
              </a:solidFill>
              <a:miter lim="800000"/>
              <a:headEnd/>
              <a:tailEnd/>
            </a:ln>
            <a:effectLst/>
          </p:spPr>
          <p:txBody>
            <a:bodyPr wrap="none" anchor="ctr"/>
            <a:lstStyle/>
            <a:p>
              <a:pPr algn="ctr" eaLnBrk="0" hangingPunct="0"/>
              <a:r>
                <a:rPr lang="en-US" sz="2000" b="1">
                  <a:latin typeface="Arial Narrow" pitchFamily="34" charset="0"/>
                </a:rPr>
                <a:t> </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262"/>
                                        </p:tgtEl>
                                        <p:attrNameLst>
                                          <p:attrName>style.visibility</p:attrName>
                                        </p:attrNameLst>
                                      </p:cBhvr>
                                      <p:to>
                                        <p:strVal val="visible"/>
                                      </p:to>
                                    </p:set>
                                    <p:animEffect transition="in" filter="wipe(down)">
                                      <p:cBhvr>
                                        <p:cTn id="7" dur="500"/>
                                        <p:tgtEl>
                                          <p:spTgt spid="5326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53253"/>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53263"/>
                                        </p:tgtEl>
                                        <p:attrNameLst>
                                          <p:attrName>style.visibility</p:attrName>
                                        </p:attrNameLst>
                                      </p:cBhvr>
                                      <p:to>
                                        <p:strVal val="visible"/>
                                      </p:to>
                                    </p:set>
                                    <p:animEffect transition="in" filter="wipe(down)">
                                      <p:cBhvr>
                                        <p:cTn id="14" dur="500"/>
                                        <p:tgtEl>
                                          <p:spTgt spid="53263"/>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53264"/>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499"/>
                                          </p:stCondLst>
                                        </p:cTn>
                                        <p:tgtEl>
                                          <p:spTgt spid="53272"/>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3252"/>
                                        </p:tgtEl>
                                        <p:attrNameLst>
                                          <p:attrName>style.visibility</p:attrName>
                                        </p:attrNameLst>
                                      </p:cBhvr>
                                      <p:to>
                                        <p:strVal val="visible"/>
                                      </p:to>
                                    </p:set>
                                    <p:animEffect transition="in" filter="wipe(up)">
                                      <p:cBhvr>
                                        <p:cTn id="24" dur="500"/>
                                        <p:tgtEl>
                                          <p:spTgt spid="53252"/>
                                        </p:tgtEl>
                                      </p:cBhvr>
                                    </p:animEffect>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3261"/>
                                        </p:tgtEl>
                                        <p:attrNameLst>
                                          <p:attrName>style.visibility</p:attrName>
                                        </p:attrNameLst>
                                      </p:cBhvr>
                                      <p:to>
                                        <p:strVal val="visible"/>
                                      </p:to>
                                    </p:set>
                                    <p:animEffect transition="in" filter="wipe(down)">
                                      <p:cBhvr>
                                        <p:cTn id="33" dur="500"/>
                                        <p:tgtEl>
                                          <p:spTgt spid="53261"/>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499"/>
                                          </p:stCondLst>
                                        </p:cTn>
                                        <p:tgtEl>
                                          <p:spTgt spid="53268"/>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499"/>
                                          </p:stCondLst>
                                        </p:cTn>
                                        <p:tgtEl>
                                          <p:spTgt spid="53273"/>
                                        </p:tgtEl>
                                        <p:attrNameLst>
                                          <p:attrName>style.visibility</p:attrName>
                                        </p:attrNameLst>
                                      </p:cBhvr>
                                      <p:to>
                                        <p:strVal val="visible"/>
                                      </p:to>
                                    </p:set>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53251"/>
                                        </p:tgtEl>
                                        <p:attrNameLst>
                                          <p:attrName>style.visibility</p:attrName>
                                        </p:attrNameLst>
                                      </p:cBhvr>
                                      <p:to>
                                        <p:strVal val="visible"/>
                                      </p:to>
                                    </p:set>
                                    <p:animEffect transition="in" filter="wipe(up)">
                                      <p:cBhvr>
                                        <p:cTn id="43" dur="500"/>
                                        <p:tgtEl>
                                          <p:spTgt spid="53251"/>
                                        </p:tgtEl>
                                      </p:cBhvr>
                                    </p:animEffect>
                                  </p:childTnLst>
                                </p:cTn>
                              </p:par>
                            </p:childTnLst>
                          </p:cTn>
                        </p:par>
                        <p:par>
                          <p:cTn id="44" fill="hold">
                            <p:stCondLst>
                              <p:cond delay="2000"/>
                            </p:stCondLst>
                            <p:childTnLst>
                              <p:par>
                                <p:cTn id="45" presetID="2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3259"/>
                                        </p:tgtEl>
                                        <p:attrNameLst>
                                          <p:attrName>style.visibility</p:attrName>
                                        </p:attrNameLst>
                                      </p:cBhvr>
                                      <p:to>
                                        <p:strVal val="visible"/>
                                      </p:to>
                                    </p:set>
                                    <p:animEffect transition="in" filter="wipe(down)">
                                      <p:cBhvr>
                                        <p:cTn id="52" dur="500"/>
                                        <p:tgtEl>
                                          <p:spTgt spid="53259"/>
                                        </p:tgtEl>
                                      </p:cBhvr>
                                    </p:animEffec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499"/>
                                          </p:stCondLst>
                                        </p:cTn>
                                        <p:tgtEl>
                                          <p:spTgt spid="53260"/>
                                        </p:tgtEl>
                                        <p:attrNameLst>
                                          <p:attrName>style.visibility</p:attrName>
                                        </p:attrNameLst>
                                      </p:cBhvr>
                                      <p:to>
                                        <p:strVal val="visible"/>
                                      </p:to>
                                    </p:set>
                                  </p:childTnLst>
                                </p:cTn>
                              </p:par>
                            </p:childTnLst>
                          </p:cTn>
                        </p:par>
                        <p:par>
                          <p:cTn id="56" fill="hold">
                            <p:stCondLst>
                              <p:cond delay="1000"/>
                            </p:stCondLst>
                            <p:childTnLst>
                              <p:par>
                                <p:cTn id="57" presetID="1" presetClass="entr" presetSubtype="0" fill="hold" nodeType="afterEffect">
                                  <p:stCondLst>
                                    <p:cond delay="0"/>
                                  </p:stCondLst>
                                  <p:childTnLst>
                                    <p:set>
                                      <p:cBhvr>
                                        <p:cTn id="58" dur="1" fill="hold">
                                          <p:stCondLst>
                                            <p:cond delay="499"/>
                                          </p:stCondLst>
                                        </p:cTn>
                                        <p:tgtEl>
                                          <p:spTgt spid="53277"/>
                                        </p:tgtEl>
                                        <p:attrNameLst>
                                          <p:attrName>style.visibility</p:attrName>
                                        </p:attrNameLst>
                                      </p:cBhvr>
                                      <p:to>
                                        <p:strVal val="visible"/>
                                      </p:to>
                                    </p:set>
                                  </p:childTnLst>
                                </p:cTn>
                              </p:par>
                            </p:childTnLst>
                          </p:cTn>
                        </p:par>
                        <p:par>
                          <p:cTn id="59" fill="hold">
                            <p:stCondLst>
                              <p:cond delay="1500"/>
                            </p:stCondLst>
                            <p:childTnLst>
                              <p:par>
                                <p:cTn id="60" presetID="22" presetClass="entr" presetSubtype="1" fill="hold" grpId="0" nodeType="afterEffect">
                                  <p:stCondLst>
                                    <p:cond delay="0"/>
                                  </p:stCondLst>
                                  <p:childTnLst>
                                    <p:set>
                                      <p:cBhvr>
                                        <p:cTn id="61" dur="1" fill="hold">
                                          <p:stCondLst>
                                            <p:cond delay="0"/>
                                          </p:stCondLst>
                                        </p:cTn>
                                        <p:tgtEl>
                                          <p:spTgt spid="53250"/>
                                        </p:tgtEl>
                                        <p:attrNameLst>
                                          <p:attrName>style.visibility</p:attrName>
                                        </p:attrNameLst>
                                      </p:cBhvr>
                                      <p:to>
                                        <p:strVal val="visible"/>
                                      </p:to>
                                    </p:set>
                                    <p:animEffect transition="in" filter="wipe(up)">
                                      <p:cBhvr>
                                        <p:cTn id="62" dur="500"/>
                                        <p:tgtEl>
                                          <p:spTgt spid="53250"/>
                                        </p:tgtEl>
                                      </p:cBhvr>
                                    </p:animEffect>
                                  </p:childTnLst>
                                </p:cTn>
                              </p:par>
                            </p:childTnLst>
                          </p:cTn>
                        </p:par>
                        <p:par>
                          <p:cTn id="63" fill="hold">
                            <p:stCondLst>
                              <p:cond delay="2000"/>
                            </p:stCondLst>
                            <p:childTnLst>
                              <p:par>
                                <p:cTn id="64" presetID="22" presetClass="entr" presetSubtype="1"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wipe(up)">
                                      <p:cBhvr>
                                        <p:cTn id="6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nimBg="1"/>
      <p:bldP spid="53251" grpId="0" animBg="1"/>
      <p:bldP spid="53252" grpId="0" animBg="1"/>
      <p:bldP spid="53253" grpId="0" autoUpdateAnimBg="0"/>
      <p:bldP spid="53259" grpId="0" animBg="1"/>
      <p:bldP spid="53260" grpId="0" autoUpdateAnimBg="0"/>
      <p:bldP spid="53261" grpId="0" animBg="1"/>
      <p:bldP spid="53262" grpId="0" animBg="1"/>
      <p:bldP spid="53263" grpId="0" animBg="1"/>
      <p:bldP spid="53264" grpId="0" autoUpdateAnimBg="0"/>
      <p:bldP spid="53268"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Taxonomy of FPGAs</a:t>
            </a:r>
          </a:p>
        </p:txBody>
      </p:sp>
      <p:graphicFrame>
        <p:nvGraphicFramePr>
          <p:cNvPr id="56320" name="Object 0"/>
          <p:cNvGraphicFramePr>
            <a:graphicFrameLocks noChangeAspect="1"/>
          </p:cNvGraphicFramePr>
          <p:nvPr>
            <p:ph type="dgm" idx="1"/>
          </p:nvPr>
        </p:nvGraphicFramePr>
        <p:xfrm>
          <a:off x="685800" y="2550361"/>
          <a:ext cx="7696200" cy="3281277"/>
        </p:xfrm>
        <a:graphic>
          <a:graphicData uri="http://schemas.openxmlformats.org/presentationml/2006/ole">
            <p:oleObj spid="_x0000_s164866" name="MS Org Chart" r:id="rId3" imgW="7759440" imgH="3308040" progId="">
              <p:embed followColorScheme="full"/>
            </p:oleObj>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752600"/>
            <a:ext cx="7498080" cy="1143000"/>
          </a:xfrm>
        </p:spPr>
        <p:txBody>
          <a:bodyPr>
            <a:normAutofit fontScale="90000"/>
          </a:bodyPr>
          <a:lstStyle/>
          <a:p>
            <a:r>
              <a:rPr lang="en-US" dirty="0" smtClean="0"/>
              <a:t>Development of a Low-Cost FPGA-Based SSVEP BCI Multimedia Control System</a:t>
            </a: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sz="2400" dirty="0" smtClean="0"/>
              <a:t>IEEE TRANSACTIONS ON BIOMEDICAL CIRCUITS AND SYSTEMS, VOL. 4, NO. 2, APRIL 2010</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FPGA-Based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low-cost </a:t>
            </a:r>
            <a:r>
              <a:rPr lang="en-US" dirty="0" err="1" smtClean="0"/>
              <a:t>ﬁeld</a:t>
            </a:r>
            <a:r>
              <a:rPr lang="en-US" dirty="0" smtClean="0"/>
              <a:t>-programmable gate-array (FPGA)-based brain–computer interface (BCI) multi-media control system</a:t>
            </a:r>
          </a:p>
          <a:p>
            <a:pPr lvl="1"/>
            <a:endParaRPr lang="en-US" dirty="0" smtClean="0"/>
          </a:p>
          <a:p>
            <a:pPr lvl="1"/>
            <a:r>
              <a:rPr lang="en-US" dirty="0" smtClean="0"/>
              <a:t>Low cost</a:t>
            </a:r>
          </a:p>
          <a:p>
            <a:pPr lvl="1"/>
            <a:r>
              <a:rPr lang="en-US" dirty="0" smtClean="0"/>
              <a:t>Small size</a:t>
            </a:r>
          </a:p>
          <a:p>
            <a:pPr lvl="1"/>
            <a:r>
              <a:rPr lang="en-US" dirty="0" smtClean="0"/>
              <a:t>Flexible</a:t>
            </a:r>
          </a:p>
          <a:p>
            <a:pPr lvl="1"/>
            <a:r>
              <a:rPr lang="en-US" dirty="0" smtClean="0"/>
              <a:t>Real-time control</a:t>
            </a:r>
          </a:p>
          <a:p>
            <a:pPr lvl="1"/>
            <a:endParaRPr lang="en-US" dirty="0" smtClean="0"/>
          </a:p>
          <a:p>
            <a:r>
              <a:rPr lang="en-US" dirty="0" smtClean="0"/>
              <a:t>Use their brainwave to communicate with or control multimedia devices </a:t>
            </a:r>
          </a:p>
          <a:p>
            <a:pPr lvl="1"/>
            <a:endParaRPr lang="en-US" dirty="0" smtClean="0"/>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Customized stimulation panel</a:t>
            </a:r>
            <a:endParaRPr lang="en-US" dirty="0"/>
          </a:p>
        </p:txBody>
      </p:sp>
      <p:sp>
        <p:nvSpPr>
          <p:cNvPr id="3" name="Content Placeholder 2"/>
          <p:cNvSpPr>
            <a:spLocks noGrp="1"/>
          </p:cNvSpPr>
          <p:nvPr>
            <p:ph idx="1"/>
          </p:nvPr>
        </p:nvSpPr>
        <p:spPr/>
        <p:txBody>
          <a:bodyPr/>
          <a:lstStyle/>
          <a:p>
            <a:r>
              <a:rPr lang="en-US" dirty="0" smtClean="0"/>
              <a:t>a light-emitting diode stimulation panel instead of cathode ray tube or liquid-crystal display</a:t>
            </a:r>
          </a:p>
          <a:p>
            <a:endParaRPr lang="en-US" dirty="0" smtClean="0"/>
          </a:p>
          <a:p>
            <a:r>
              <a:rPr lang="en-US" dirty="0" smtClean="0"/>
              <a:t>stronger steady-state visual evoked potential (SSVEP)</a:t>
            </a:r>
          </a:p>
          <a:p>
            <a:endParaRPr lang="en-US" dirty="0" smtClean="0"/>
          </a:p>
          <a:p>
            <a:r>
              <a:rPr lang="en-US" dirty="0" smtClean="0"/>
              <a:t>SSVEP-based BCI multimedia control system </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Brainwave-acquisition circuit</a:t>
            </a:r>
            <a:endParaRPr lang="en-US" dirty="0"/>
          </a:p>
        </p:txBody>
      </p:sp>
      <p:sp>
        <p:nvSpPr>
          <p:cNvPr id="3" name="Content Placeholder 2"/>
          <p:cNvSpPr>
            <a:spLocks noGrp="1"/>
          </p:cNvSpPr>
          <p:nvPr>
            <p:ph idx="1"/>
          </p:nvPr>
        </p:nvSpPr>
        <p:spPr/>
        <p:txBody>
          <a:bodyPr/>
          <a:lstStyle/>
          <a:p>
            <a:r>
              <a:rPr lang="en-US" dirty="0" smtClean="0"/>
              <a:t>SSVEP acquisition</a:t>
            </a:r>
            <a:endParaRPr lang="en-US" dirty="0"/>
          </a:p>
        </p:txBody>
      </p:sp>
      <p:pic>
        <p:nvPicPr>
          <p:cNvPr id="154626" name="Picture 2"/>
          <p:cNvPicPr>
            <a:picLocks noChangeAspect="1" noChangeArrowheads="1"/>
          </p:cNvPicPr>
          <p:nvPr/>
        </p:nvPicPr>
        <p:blipFill>
          <a:blip r:embed="rId2" cstate="print"/>
          <a:srcRect/>
          <a:stretch>
            <a:fillRect/>
          </a:stretch>
        </p:blipFill>
        <p:spPr bwMode="auto">
          <a:xfrm>
            <a:off x="1905000" y="2438400"/>
            <a:ext cx="6324600" cy="35814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Schema</a:t>
            </a:r>
            <a:endParaRPr lang="en-US" dirty="0"/>
          </a:p>
        </p:txBody>
      </p:sp>
      <p:sp>
        <p:nvSpPr>
          <p:cNvPr id="3" name="Content Placeholder 2"/>
          <p:cNvSpPr>
            <a:spLocks noGrp="1"/>
          </p:cNvSpPr>
          <p:nvPr>
            <p:ph idx="1"/>
          </p:nvPr>
        </p:nvSpPr>
        <p:spPr/>
        <p:txBody>
          <a:bodyPr/>
          <a:lstStyle/>
          <a:p>
            <a:endParaRPr lang="en-US" dirty="0"/>
          </a:p>
        </p:txBody>
      </p:sp>
      <p:pic>
        <p:nvPicPr>
          <p:cNvPr id="157698" name="Picture 2"/>
          <p:cNvPicPr>
            <a:picLocks noChangeAspect="1" noChangeArrowheads="1"/>
          </p:cNvPicPr>
          <p:nvPr/>
        </p:nvPicPr>
        <p:blipFill>
          <a:blip r:embed="rId2" cstate="print"/>
          <a:srcRect/>
          <a:stretch>
            <a:fillRect/>
          </a:stretch>
        </p:blipFill>
        <p:spPr bwMode="auto">
          <a:xfrm>
            <a:off x="1447800" y="1447800"/>
            <a:ext cx="7315200" cy="48768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diagram</a:t>
            </a:r>
            <a:endParaRPr lang="en-US" dirty="0"/>
          </a:p>
        </p:txBody>
      </p:sp>
      <p:pic>
        <p:nvPicPr>
          <p:cNvPr id="159746" name="Picture 2"/>
          <p:cNvPicPr>
            <a:picLocks noGrp="1" noChangeAspect="1" noChangeArrowheads="1"/>
          </p:cNvPicPr>
          <p:nvPr>
            <p:ph idx="1"/>
          </p:nvPr>
        </p:nvPicPr>
        <p:blipFill>
          <a:blip r:embed="rId2" cstate="print"/>
          <a:srcRect/>
          <a:stretch>
            <a:fillRect/>
          </a:stretch>
        </p:blipFill>
        <p:spPr bwMode="auto">
          <a:xfrm>
            <a:off x="1447800" y="1571355"/>
            <a:ext cx="7499350" cy="437224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dirty="0" smtClean="0"/>
              <a:t>EEG Probe System</a:t>
            </a:r>
          </a:p>
        </p:txBody>
      </p:sp>
      <p:sp>
        <p:nvSpPr>
          <p:cNvPr id="15363" name="Rectangle 3"/>
          <p:cNvSpPr>
            <a:spLocks noGrp="1" noChangeArrowheads="1"/>
          </p:cNvSpPr>
          <p:nvPr>
            <p:ph sz="quarter" idx="1"/>
          </p:nvPr>
        </p:nvSpPr>
        <p:spPr>
          <a:xfrm>
            <a:off x="685800" y="1600200"/>
            <a:ext cx="7772400" cy="609600"/>
          </a:xfrm>
        </p:spPr>
        <p:txBody>
          <a:bodyPr/>
          <a:lstStyle/>
          <a:p>
            <a:r>
              <a:rPr lang="en-US" smtClean="0"/>
              <a:t>Hardware Block Diagram</a:t>
            </a:r>
          </a:p>
        </p:txBody>
      </p:sp>
      <p:sp>
        <p:nvSpPr>
          <p:cNvPr id="15364" name="Rectangle 4"/>
          <p:cNvSpPr>
            <a:spLocks noChangeArrowheads="1"/>
          </p:cNvSpPr>
          <p:nvPr/>
        </p:nvSpPr>
        <p:spPr bwMode="auto">
          <a:xfrm>
            <a:off x="1295400" y="2438400"/>
            <a:ext cx="2743200" cy="2438400"/>
          </a:xfrm>
          <a:prstGeom prst="rect">
            <a:avLst/>
          </a:prstGeom>
          <a:noFill/>
          <a:ln w="19050">
            <a:solidFill>
              <a:schemeClr val="tx1"/>
            </a:solidFill>
            <a:miter lim="800000"/>
            <a:headEnd/>
            <a:tailEnd/>
          </a:ln>
        </p:spPr>
        <p:txBody>
          <a:bodyPr wrap="none" anchor="ctr"/>
          <a:lstStyle/>
          <a:p>
            <a:endParaRPr lang="en-US"/>
          </a:p>
        </p:txBody>
      </p:sp>
      <p:sp>
        <p:nvSpPr>
          <p:cNvPr id="15365" name="Rectangle 5"/>
          <p:cNvSpPr>
            <a:spLocks noChangeArrowheads="1"/>
          </p:cNvSpPr>
          <p:nvPr/>
        </p:nvSpPr>
        <p:spPr bwMode="auto">
          <a:xfrm>
            <a:off x="4572000" y="2438400"/>
            <a:ext cx="2667000" cy="2438400"/>
          </a:xfrm>
          <a:prstGeom prst="rect">
            <a:avLst/>
          </a:prstGeom>
          <a:noFill/>
          <a:ln w="19050">
            <a:solidFill>
              <a:schemeClr val="tx1"/>
            </a:solidFill>
            <a:miter lim="800000"/>
            <a:headEnd/>
            <a:tailEnd/>
          </a:ln>
        </p:spPr>
        <p:txBody>
          <a:bodyPr wrap="none" anchor="ctr"/>
          <a:lstStyle/>
          <a:p>
            <a:endParaRPr lang="en-US"/>
          </a:p>
        </p:txBody>
      </p:sp>
      <p:sp>
        <p:nvSpPr>
          <p:cNvPr id="15366" name="Rectangle 6"/>
          <p:cNvSpPr>
            <a:spLocks noChangeArrowheads="1"/>
          </p:cNvSpPr>
          <p:nvPr/>
        </p:nvSpPr>
        <p:spPr bwMode="auto">
          <a:xfrm>
            <a:off x="7467600" y="3200400"/>
            <a:ext cx="685800" cy="685800"/>
          </a:xfrm>
          <a:prstGeom prst="rect">
            <a:avLst/>
          </a:prstGeom>
          <a:noFill/>
          <a:ln w="19050">
            <a:solidFill>
              <a:schemeClr val="tx1"/>
            </a:solidFill>
            <a:miter lim="800000"/>
            <a:headEnd/>
            <a:tailEnd/>
          </a:ln>
        </p:spPr>
        <p:txBody>
          <a:bodyPr wrap="none" anchor="ctr"/>
          <a:lstStyle/>
          <a:p>
            <a:pPr algn="ctr"/>
            <a:r>
              <a:rPr lang="en-US" sz="1400"/>
              <a:t>XFMR</a:t>
            </a:r>
          </a:p>
        </p:txBody>
      </p:sp>
      <p:sp>
        <p:nvSpPr>
          <p:cNvPr id="15367" name="Rectangle 7"/>
          <p:cNvSpPr>
            <a:spLocks noChangeArrowheads="1"/>
          </p:cNvSpPr>
          <p:nvPr/>
        </p:nvSpPr>
        <p:spPr bwMode="auto">
          <a:xfrm>
            <a:off x="6629400" y="3352800"/>
            <a:ext cx="457200" cy="457200"/>
          </a:xfrm>
          <a:prstGeom prst="rect">
            <a:avLst/>
          </a:prstGeom>
          <a:solidFill>
            <a:schemeClr val="bg1"/>
          </a:solidFill>
          <a:ln w="9525">
            <a:solidFill>
              <a:schemeClr val="tx1"/>
            </a:solidFill>
            <a:miter lim="800000"/>
            <a:headEnd/>
            <a:tailEnd/>
          </a:ln>
        </p:spPr>
        <p:txBody>
          <a:bodyPr wrap="none" anchor="ctr"/>
          <a:lstStyle/>
          <a:p>
            <a:pPr algn="ctr"/>
            <a:r>
              <a:rPr lang="en-US" sz="1600"/>
              <a:t>Sum</a:t>
            </a:r>
          </a:p>
        </p:txBody>
      </p:sp>
      <p:sp>
        <p:nvSpPr>
          <p:cNvPr id="15368" name="Rectangle 8"/>
          <p:cNvSpPr>
            <a:spLocks noChangeArrowheads="1"/>
          </p:cNvSpPr>
          <p:nvPr/>
        </p:nvSpPr>
        <p:spPr bwMode="auto">
          <a:xfrm>
            <a:off x="4876800" y="2514600"/>
            <a:ext cx="457200" cy="457200"/>
          </a:xfrm>
          <a:prstGeom prst="rect">
            <a:avLst/>
          </a:prstGeom>
          <a:solidFill>
            <a:schemeClr val="bg1"/>
          </a:solidFill>
          <a:ln w="9525">
            <a:solidFill>
              <a:schemeClr val="tx1"/>
            </a:solidFill>
            <a:miter lim="800000"/>
            <a:headEnd/>
            <a:tailEnd/>
          </a:ln>
        </p:spPr>
        <p:txBody>
          <a:bodyPr wrap="none" anchor="ctr"/>
          <a:lstStyle/>
          <a:p>
            <a:pPr algn="ctr"/>
            <a:r>
              <a:rPr lang="en-US" sz="1400">
                <a:latin typeface="Arial" pitchFamily="34" charset="0"/>
              </a:rPr>
              <a:t>Lo1</a:t>
            </a:r>
            <a:endParaRPr lang="en-US"/>
          </a:p>
        </p:txBody>
      </p:sp>
      <p:sp>
        <p:nvSpPr>
          <p:cNvPr id="15369" name="Rectangle 10"/>
          <p:cNvSpPr>
            <a:spLocks noChangeArrowheads="1"/>
          </p:cNvSpPr>
          <p:nvPr/>
        </p:nvSpPr>
        <p:spPr bwMode="auto">
          <a:xfrm>
            <a:off x="5562600" y="3657600"/>
            <a:ext cx="762000" cy="457200"/>
          </a:xfrm>
          <a:prstGeom prst="rect">
            <a:avLst/>
          </a:prstGeom>
          <a:solidFill>
            <a:schemeClr val="bg1"/>
          </a:solidFill>
          <a:ln w="9525">
            <a:solidFill>
              <a:schemeClr val="tx1"/>
            </a:solidFill>
            <a:miter lim="800000"/>
            <a:headEnd/>
            <a:tailEnd/>
          </a:ln>
        </p:spPr>
        <p:txBody>
          <a:bodyPr wrap="none" anchor="ctr"/>
          <a:lstStyle/>
          <a:p>
            <a:pPr algn="ctr"/>
            <a:r>
              <a:rPr lang="en-US" sz="1400"/>
              <a:t>AM Mod</a:t>
            </a:r>
          </a:p>
        </p:txBody>
      </p:sp>
      <p:sp>
        <p:nvSpPr>
          <p:cNvPr id="15370" name="Rectangle 11"/>
          <p:cNvSpPr>
            <a:spLocks noChangeArrowheads="1"/>
          </p:cNvSpPr>
          <p:nvPr/>
        </p:nvSpPr>
        <p:spPr bwMode="auto">
          <a:xfrm>
            <a:off x="5562600" y="3048000"/>
            <a:ext cx="762000" cy="457200"/>
          </a:xfrm>
          <a:prstGeom prst="rect">
            <a:avLst/>
          </a:prstGeom>
          <a:solidFill>
            <a:schemeClr val="bg1"/>
          </a:solidFill>
          <a:ln w="9525">
            <a:solidFill>
              <a:schemeClr val="tx1"/>
            </a:solidFill>
            <a:miter lim="800000"/>
            <a:headEnd/>
            <a:tailEnd/>
          </a:ln>
        </p:spPr>
        <p:txBody>
          <a:bodyPr wrap="none" anchor="ctr"/>
          <a:lstStyle/>
          <a:p>
            <a:pPr algn="ctr"/>
            <a:r>
              <a:rPr lang="en-US" sz="1400"/>
              <a:t>AM Mod</a:t>
            </a:r>
          </a:p>
        </p:txBody>
      </p:sp>
      <p:sp>
        <p:nvSpPr>
          <p:cNvPr id="15371" name="Rectangle 12"/>
          <p:cNvSpPr>
            <a:spLocks noChangeArrowheads="1"/>
          </p:cNvSpPr>
          <p:nvPr/>
        </p:nvSpPr>
        <p:spPr bwMode="auto">
          <a:xfrm>
            <a:off x="4876800" y="4191000"/>
            <a:ext cx="457200" cy="457200"/>
          </a:xfrm>
          <a:prstGeom prst="rect">
            <a:avLst/>
          </a:prstGeom>
          <a:solidFill>
            <a:schemeClr val="bg1"/>
          </a:solidFill>
          <a:ln w="9525">
            <a:solidFill>
              <a:schemeClr val="tx1"/>
            </a:solidFill>
            <a:miter lim="800000"/>
            <a:headEnd/>
            <a:tailEnd/>
          </a:ln>
        </p:spPr>
        <p:txBody>
          <a:bodyPr wrap="none" anchor="ctr"/>
          <a:lstStyle/>
          <a:p>
            <a:pPr algn="ctr"/>
            <a:r>
              <a:rPr lang="en-US" sz="1400">
                <a:latin typeface="Arial" pitchFamily="34" charset="0"/>
              </a:rPr>
              <a:t>Lo2</a:t>
            </a:r>
          </a:p>
        </p:txBody>
      </p:sp>
      <p:sp>
        <p:nvSpPr>
          <p:cNvPr id="15372" name="AutoShape 13"/>
          <p:cNvSpPr>
            <a:spLocks noChangeArrowheads="1"/>
          </p:cNvSpPr>
          <p:nvPr/>
        </p:nvSpPr>
        <p:spPr bwMode="auto">
          <a:xfrm rot="5454318">
            <a:off x="3274219" y="3126581"/>
            <a:ext cx="460375" cy="303213"/>
          </a:xfrm>
          <a:prstGeom prst="triangle">
            <a:avLst>
              <a:gd name="adj" fmla="val 50917"/>
            </a:avLst>
          </a:prstGeom>
          <a:solidFill>
            <a:schemeClr val="bg1"/>
          </a:solidFill>
          <a:ln w="9525">
            <a:solidFill>
              <a:schemeClr val="tx1"/>
            </a:solidFill>
            <a:miter lim="800000"/>
            <a:headEnd/>
            <a:tailEnd/>
          </a:ln>
        </p:spPr>
        <p:txBody>
          <a:bodyPr wrap="none" anchor="ctr"/>
          <a:lstStyle/>
          <a:p>
            <a:endParaRPr lang="en-US"/>
          </a:p>
        </p:txBody>
      </p:sp>
      <p:sp>
        <p:nvSpPr>
          <p:cNvPr id="15373" name="AutoShape 14"/>
          <p:cNvSpPr>
            <a:spLocks noChangeArrowheads="1"/>
          </p:cNvSpPr>
          <p:nvPr/>
        </p:nvSpPr>
        <p:spPr bwMode="auto">
          <a:xfrm rot="5454318">
            <a:off x="3274219" y="3736181"/>
            <a:ext cx="460375" cy="303213"/>
          </a:xfrm>
          <a:prstGeom prst="triangle">
            <a:avLst>
              <a:gd name="adj" fmla="val 50917"/>
            </a:avLst>
          </a:prstGeom>
          <a:solidFill>
            <a:schemeClr val="bg1"/>
          </a:solidFill>
          <a:ln w="9525">
            <a:solidFill>
              <a:schemeClr val="tx1"/>
            </a:solidFill>
            <a:miter lim="800000"/>
            <a:headEnd/>
            <a:tailEnd/>
          </a:ln>
        </p:spPr>
        <p:txBody>
          <a:bodyPr rot="10800000" vert="eaVert" wrap="none" anchor="ctr"/>
          <a:lstStyle/>
          <a:p>
            <a:pPr algn="ctr"/>
            <a:endParaRPr lang="en-US"/>
          </a:p>
        </p:txBody>
      </p:sp>
      <p:sp>
        <p:nvSpPr>
          <p:cNvPr id="15374" name="AutoShape 15"/>
          <p:cNvSpPr>
            <a:spLocks noChangeArrowheads="1"/>
          </p:cNvSpPr>
          <p:nvPr/>
        </p:nvSpPr>
        <p:spPr bwMode="auto">
          <a:xfrm rot="5454318">
            <a:off x="1902619" y="3126581"/>
            <a:ext cx="460375" cy="303213"/>
          </a:xfrm>
          <a:prstGeom prst="triangle">
            <a:avLst>
              <a:gd name="adj" fmla="val 50917"/>
            </a:avLst>
          </a:prstGeom>
          <a:solidFill>
            <a:schemeClr val="bg1"/>
          </a:solidFill>
          <a:ln w="9525">
            <a:solidFill>
              <a:schemeClr val="tx1"/>
            </a:solidFill>
            <a:miter lim="800000"/>
            <a:headEnd/>
            <a:tailEnd/>
          </a:ln>
        </p:spPr>
        <p:txBody>
          <a:bodyPr wrap="none" anchor="ctr"/>
          <a:lstStyle/>
          <a:p>
            <a:endParaRPr lang="en-US"/>
          </a:p>
        </p:txBody>
      </p:sp>
      <p:sp>
        <p:nvSpPr>
          <p:cNvPr id="15375" name="AutoShape 16"/>
          <p:cNvSpPr>
            <a:spLocks noChangeArrowheads="1"/>
          </p:cNvSpPr>
          <p:nvPr/>
        </p:nvSpPr>
        <p:spPr bwMode="auto">
          <a:xfrm rot="5454318">
            <a:off x="1902619" y="3736181"/>
            <a:ext cx="460375" cy="303213"/>
          </a:xfrm>
          <a:prstGeom prst="triangle">
            <a:avLst>
              <a:gd name="adj" fmla="val 50917"/>
            </a:avLst>
          </a:prstGeom>
          <a:solidFill>
            <a:schemeClr val="bg1"/>
          </a:solidFill>
          <a:ln w="9525">
            <a:solidFill>
              <a:schemeClr val="tx1"/>
            </a:solidFill>
            <a:miter lim="800000"/>
            <a:headEnd/>
            <a:tailEnd/>
          </a:ln>
        </p:spPr>
        <p:txBody>
          <a:bodyPr wrap="none" anchor="ctr"/>
          <a:lstStyle/>
          <a:p>
            <a:endParaRPr lang="en-US"/>
          </a:p>
        </p:txBody>
      </p:sp>
      <p:sp>
        <p:nvSpPr>
          <p:cNvPr id="15376" name="Line 17"/>
          <p:cNvSpPr>
            <a:spLocks noChangeShapeType="1"/>
          </p:cNvSpPr>
          <p:nvPr/>
        </p:nvSpPr>
        <p:spPr bwMode="auto">
          <a:xfrm>
            <a:off x="990600" y="4038600"/>
            <a:ext cx="990600" cy="0"/>
          </a:xfrm>
          <a:prstGeom prst="line">
            <a:avLst/>
          </a:prstGeom>
          <a:noFill/>
          <a:ln w="9525">
            <a:solidFill>
              <a:schemeClr val="tx1"/>
            </a:solidFill>
            <a:round/>
            <a:headEnd/>
            <a:tailEnd/>
          </a:ln>
        </p:spPr>
        <p:txBody>
          <a:bodyPr wrap="none" anchor="ctr"/>
          <a:lstStyle/>
          <a:p>
            <a:endParaRPr lang="en-US"/>
          </a:p>
        </p:txBody>
      </p:sp>
      <p:sp>
        <p:nvSpPr>
          <p:cNvPr id="15377" name="Line 18"/>
          <p:cNvSpPr>
            <a:spLocks noChangeShapeType="1"/>
          </p:cNvSpPr>
          <p:nvPr/>
        </p:nvSpPr>
        <p:spPr bwMode="auto">
          <a:xfrm flipV="1">
            <a:off x="1752600" y="3429000"/>
            <a:ext cx="0" cy="609600"/>
          </a:xfrm>
          <a:prstGeom prst="line">
            <a:avLst/>
          </a:prstGeom>
          <a:noFill/>
          <a:ln w="9525">
            <a:solidFill>
              <a:schemeClr val="tx1"/>
            </a:solidFill>
            <a:round/>
            <a:headEnd/>
            <a:tailEnd/>
          </a:ln>
        </p:spPr>
        <p:txBody>
          <a:bodyPr wrap="none" anchor="ctr"/>
          <a:lstStyle/>
          <a:p>
            <a:endParaRPr lang="en-US"/>
          </a:p>
        </p:txBody>
      </p:sp>
      <p:sp>
        <p:nvSpPr>
          <p:cNvPr id="15378" name="Line 20"/>
          <p:cNvSpPr>
            <a:spLocks noChangeShapeType="1"/>
          </p:cNvSpPr>
          <p:nvPr/>
        </p:nvSpPr>
        <p:spPr bwMode="auto">
          <a:xfrm>
            <a:off x="1752600" y="3429000"/>
            <a:ext cx="228600" cy="0"/>
          </a:xfrm>
          <a:prstGeom prst="line">
            <a:avLst/>
          </a:prstGeom>
          <a:noFill/>
          <a:ln w="9525">
            <a:solidFill>
              <a:schemeClr val="tx1"/>
            </a:solidFill>
            <a:round/>
            <a:headEnd/>
            <a:tailEnd/>
          </a:ln>
        </p:spPr>
        <p:txBody>
          <a:bodyPr wrap="none" anchor="ctr"/>
          <a:lstStyle/>
          <a:p>
            <a:endParaRPr lang="en-US"/>
          </a:p>
        </p:txBody>
      </p:sp>
      <p:sp>
        <p:nvSpPr>
          <p:cNvPr id="15379" name="Line 21"/>
          <p:cNvSpPr>
            <a:spLocks noChangeShapeType="1"/>
          </p:cNvSpPr>
          <p:nvPr/>
        </p:nvSpPr>
        <p:spPr bwMode="auto">
          <a:xfrm>
            <a:off x="990600" y="3124200"/>
            <a:ext cx="990600" cy="0"/>
          </a:xfrm>
          <a:prstGeom prst="line">
            <a:avLst/>
          </a:prstGeom>
          <a:noFill/>
          <a:ln w="9525">
            <a:solidFill>
              <a:schemeClr val="tx1"/>
            </a:solidFill>
            <a:round/>
            <a:headEnd/>
            <a:tailEnd/>
          </a:ln>
        </p:spPr>
        <p:txBody>
          <a:bodyPr wrap="none" anchor="ctr"/>
          <a:lstStyle/>
          <a:p>
            <a:endParaRPr lang="en-US"/>
          </a:p>
        </p:txBody>
      </p:sp>
      <p:sp>
        <p:nvSpPr>
          <p:cNvPr id="15380" name="Line 22"/>
          <p:cNvSpPr>
            <a:spLocks noChangeShapeType="1"/>
          </p:cNvSpPr>
          <p:nvPr/>
        </p:nvSpPr>
        <p:spPr bwMode="auto">
          <a:xfrm>
            <a:off x="990600" y="3810000"/>
            <a:ext cx="990600" cy="0"/>
          </a:xfrm>
          <a:prstGeom prst="line">
            <a:avLst/>
          </a:prstGeom>
          <a:noFill/>
          <a:ln w="9525">
            <a:solidFill>
              <a:schemeClr val="tx1"/>
            </a:solidFill>
            <a:round/>
            <a:headEnd/>
            <a:tailEnd/>
          </a:ln>
        </p:spPr>
        <p:txBody>
          <a:bodyPr wrap="none" anchor="ctr"/>
          <a:lstStyle/>
          <a:p>
            <a:endParaRPr lang="en-US"/>
          </a:p>
        </p:txBody>
      </p:sp>
      <p:sp>
        <p:nvSpPr>
          <p:cNvPr id="15381" name="Line 23"/>
          <p:cNvSpPr>
            <a:spLocks noChangeShapeType="1"/>
          </p:cNvSpPr>
          <p:nvPr/>
        </p:nvSpPr>
        <p:spPr bwMode="auto">
          <a:xfrm>
            <a:off x="2286000" y="3276600"/>
            <a:ext cx="1066800" cy="0"/>
          </a:xfrm>
          <a:prstGeom prst="line">
            <a:avLst/>
          </a:prstGeom>
          <a:noFill/>
          <a:ln w="9525">
            <a:solidFill>
              <a:schemeClr val="tx1"/>
            </a:solidFill>
            <a:round/>
            <a:headEnd/>
            <a:tailEnd/>
          </a:ln>
        </p:spPr>
        <p:txBody>
          <a:bodyPr wrap="none" anchor="ctr"/>
          <a:lstStyle/>
          <a:p>
            <a:endParaRPr lang="en-US"/>
          </a:p>
        </p:txBody>
      </p:sp>
      <p:sp>
        <p:nvSpPr>
          <p:cNvPr id="15382" name="Line 24"/>
          <p:cNvSpPr>
            <a:spLocks noChangeShapeType="1"/>
          </p:cNvSpPr>
          <p:nvPr/>
        </p:nvSpPr>
        <p:spPr bwMode="auto">
          <a:xfrm>
            <a:off x="2286000" y="3886200"/>
            <a:ext cx="1066800" cy="0"/>
          </a:xfrm>
          <a:prstGeom prst="line">
            <a:avLst/>
          </a:prstGeom>
          <a:noFill/>
          <a:ln w="9525">
            <a:solidFill>
              <a:schemeClr val="tx1"/>
            </a:solidFill>
            <a:round/>
            <a:headEnd/>
            <a:tailEnd/>
          </a:ln>
        </p:spPr>
        <p:txBody>
          <a:bodyPr wrap="none" anchor="ctr"/>
          <a:lstStyle/>
          <a:p>
            <a:endParaRPr lang="en-US"/>
          </a:p>
        </p:txBody>
      </p:sp>
      <p:sp>
        <p:nvSpPr>
          <p:cNvPr id="15383" name="Line 25"/>
          <p:cNvSpPr>
            <a:spLocks noChangeShapeType="1"/>
          </p:cNvSpPr>
          <p:nvPr/>
        </p:nvSpPr>
        <p:spPr bwMode="auto">
          <a:xfrm>
            <a:off x="3657600" y="3276600"/>
            <a:ext cx="1143000" cy="0"/>
          </a:xfrm>
          <a:prstGeom prst="line">
            <a:avLst/>
          </a:prstGeom>
          <a:noFill/>
          <a:ln w="9525">
            <a:solidFill>
              <a:schemeClr val="tx1"/>
            </a:solidFill>
            <a:round/>
            <a:headEnd/>
            <a:tailEnd/>
          </a:ln>
        </p:spPr>
        <p:txBody>
          <a:bodyPr wrap="none" anchor="ctr"/>
          <a:lstStyle/>
          <a:p>
            <a:endParaRPr lang="en-US"/>
          </a:p>
        </p:txBody>
      </p:sp>
      <p:sp>
        <p:nvSpPr>
          <p:cNvPr id="15384" name="Line 26"/>
          <p:cNvSpPr>
            <a:spLocks noChangeShapeType="1"/>
          </p:cNvSpPr>
          <p:nvPr/>
        </p:nvSpPr>
        <p:spPr bwMode="auto">
          <a:xfrm>
            <a:off x="3657600" y="3886200"/>
            <a:ext cx="1143000" cy="0"/>
          </a:xfrm>
          <a:prstGeom prst="line">
            <a:avLst/>
          </a:prstGeom>
          <a:noFill/>
          <a:ln w="9525">
            <a:solidFill>
              <a:schemeClr val="tx1"/>
            </a:solidFill>
            <a:round/>
            <a:headEnd/>
            <a:tailEnd/>
          </a:ln>
        </p:spPr>
        <p:txBody>
          <a:bodyPr wrap="none" anchor="ctr"/>
          <a:lstStyle/>
          <a:p>
            <a:endParaRPr lang="en-US"/>
          </a:p>
        </p:txBody>
      </p:sp>
      <p:sp>
        <p:nvSpPr>
          <p:cNvPr id="15385" name="AutoShape 27"/>
          <p:cNvSpPr>
            <a:spLocks noChangeArrowheads="1"/>
          </p:cNvSpPr>
          <p:nvPr/>
        </p:nvSpPr>
        <p:spPr bwMode="auto">
          <a:xfrm rot="5454318">
            <a:off x="4722019" y="3126581"/>
            <a:ext cx="460375" cy="303213"/>
          </a:xfrm>
          <a:prstGeom prst="triangle">
            <a:avLst>
              <a:gd name="adj" fmla="val 50917"/>
            </a:avLst>
          </a:prstGeom>
          <a:solidFill>
            <a:schemeClr val="bg1"/>
          </a:solidFill>
          <a:ln w="9525">
            <a:solidFill>
              <a:schemeClr val="tx1"/>
            </a:solidFill>
            <a:miter lim="800000"/>
            <a:headEnd/>
            <a:tailEnd/>
          </a:ln>
        </p:spPr>
        <p:txBody>
          <a:bodyPr rot="10800000" vert="eaVert" wrap="none" anchor="ctr"/>
          <a:lstStyle/>
          <a:p>
            <a:pPr algn="ctr"/>
            <a:endParaRPr lang="en-US"/>
          </a:p>
        </p:txBody>
      </p:sp>
      <p:sp>
        <p:nvSpPr>
          <p:cNvPr id="15386" name="AutoShape 28"/>
          <p:cNvSpPr>
            <a:spLocks noChangeArrowheads="1"/>
          </p:cNvSpPr>
          <p:nvPr/>
        </p:nvSpPr>
        <p:spPr bwMode="auto">
          <a:xfrm rot="5454318">
            <a:off x="4722019" y="3736181"/>
            <a:ext cx="460375" cy="303213"/>
          </a:xfrm>
          <a:prstGeom prst="triangle">
            <a:avLst>
              <a:gd name="adj" fmla="val 50917"/>
            </a:avLst>
          </a:prstGeom>
          <a:solidFill>
            <a:schemeClr val="bg1"/>
          </a:solidFill>
          <a:ln w="9525">
            <a:solidFill>
              <a:schemeClr val="tx1"/>
            </a:solidFill>
            <a:miter lim="800000"/>
            <a:headEnd/>
            <a:tailEnd/>
          </a:ln>
        </p:spPr>
        <p:txBody>
          <a:bodyPr rot="10800000" vert="eaVert" wrap="none" anchor="ctr"/>
          <a:lstStyle/>
          <a:p>
            <a:pPr algn="ctr"/>
            <a:endParaRPr lang="en-US"/>
          </a:p>
        </p:txBody>
      </p:sp>
      <p:sp>
        <p:nvSpPr>
          <p:cNvPr id="15387" name="AutoShape 29"/>
          <p:cNvSpPr>
            <a:spLocks noChangeArrowheads="1"/>
          </p:cNvSpPr>
          <p:nvPr/>
        </p:nvSpPr>
        <p:spPr bwMode="auto">
          <a:xfrm rot="5454318">
            <a:off x="5484019" y="2593181"/>
            <a:ext cx="460375" cy="303213"/>
          </a:xfrm>
          <a:prstGeom prst="triangle">
            <a:avLst>
              <a:gd name="adj" fmla="val 50917"/>
            </a:avLst>
          </a:prstGeom>
          <a:solidFill>
            <a:schemeClr val="bg1"/>
          </a:solidFill>
          <a:ln w="9525">
            <a:solidFill>
              <a:schemeClr val="tx1"/>
            </a:solidFill>
            <a:miter lim="800000"/>
            <a:headEnd/>
            <a:tailEnd/>
          </a:ln>
        </p:spPr>
        <p:txBody>
          <a:bodyPr rot="10800000" vert="eaVert" wrap="none" anchor="ctr"/>
          <a:lstStyle/>
          <a:p>
            <a:pPr algn="ctr"/>
            <a:endParaRPr lang="en-US"/>
          </a:p>
        </p:txBody>
      </p:sp>
      <p:sp>
        <p:nvSpPr>
          <p:cNvPr id="15388" name="AutoShape 30"/>
          <p:cNvSpPr>
            <a:spLocks noChangeArrowheads="1"/>
          </p:cNvSpPr>
          <p:nvPr/>
        </p:nvSpPr>
        <p:spPr bwMode="auto">
          <a:xfrm rot="5454318">
            <a:off x="5484019" y="4269581"/>
            <a:ext cx="460375" cy="303213"/>
          </a:xfrm>
          <a:prstGeom prst="triangle">
            <a:avLst>
              <a:gd name="adj" fmla="val 50917"/>
            </a:avLst>
          </a:prstGeom>
          <a:solidFill>
            <a:schemeClr val="bg1"/>
          </a:solidFill>
          <a:ln w="9525">
            <a:solidFill>
              <a:schemeClr val="tx1"/>
            </a:solidFill>
            <a:miter lim="800000"/>
            <a:headEnd/>
            <a:tailEnd/>
          </a:ln>
        </p:spPr>
        <p:txBody>
          <a:bodyPr rot="10800000" vert="eaVert" wrap="none" anchor="ctr"/>
          <a:lstStyle/>
          <a:p>
            <a:pPr algn="ctr"/>
            <a:endParaRPr lang="en-US"/>
          </a:p>
        </p:txBody>
      </p:sp>
      <p:sp>
        <p:nvSpPr>
          <p:cNvPr id="15389" name="Line 31"/>
          <p:cNvSpPr>
            <a:spLocks noChangeShapeType="1"/>
          </p:cNvSpPr>
          <p:nvPr/>
        </p:nvSpPr>
        <p:spPr bwMode="auto">
          <a:xfrm>
            <a:off x="5105400" y="3276600"/>
            <a:ext cx="457200" cy="0"/>
          </a:xfrm>
          <a:prstGeom prst="line">
            <a:avLst/>
          </a:prstGeom>
          <a:noFill/>
          <a:ln w="9525">
            <a:solidFill>
              <a:schemeClr val="tx1"/>
            </a:solidFill>
            <a:round/>
            <a:headEnd/>
            <a:tailEnd/>
          </a:ln>
        </p:spPr>
        <p:txBody>
          <a:bodyPr wrap="none" anchor="ctr"/>
          <a:lstStyle/>
          <a:p>
            <a:endParaRPr lang="en-US"/>
          </a:p>
        </p:txBody>
      </p:sp>
      <p:sp>
        <p:nvSpPr>
          <p:cNvPr id="15390" name="Line 32"/>
          <p:cNvSpPr>
            <a:spLocks noChangeShapeType="1"/>
          </p:cNvSpPr>
          <p:nvPr/>
        </p:nvSpPr>
        <p:spPr bwMode="auto">
          <a:xfrm>
            <a:off x="5105400" y="3886200"/>
            <a:ext cx="457200" cy="0"/>
          </a:xfrm>
          <a:prstGeom prst="line">
            <a:avLst/>
          </a:prstGeom>
          <a:noFill/>
          <a:ln w="9525">
            <a:solidFill>
              <a:schemeClr val="tx1"/>
            </a:solidFill>
            <a:round/>
            <a:headEnd/>
            <a:tailEnd/>
          </a:ln>
        </p:spPr>
        <p:txBody>
          <a:bodyPr wrap="none" anchor="ctr"/>
          <a:lstStyle/>
          <a:p>
            <a:endParaRPr lang="en-US"/>
          </a:p>
        </p:txBody>
      </p:sp>
      <p:sp>
        <p:nvSpPr>
          <p:cNvPr id="15391" name="Line 33"/>
          <p:cNvSpPr>
            <a:spLocks noChangeShapeType="1"/>
          </p:cNvSpPr>
          <p:nvPr/>
        </p:nvSpPr>
        <p:spPr bwMode="auto">
          <a:xfrm>
            <a:off x="5334000" y="4419600"/>
            <a:ext cx="228600" cy="0"/>
          </a:xfrm>
          <a:prstGeom prst="line">
            <a:avLst/>
          </a:prstGeom>
          <a:noFill/>
          <a:ln w="9525">
            <a:solidFill>
              <a:schemeClr val="tx1"/>
            </a:solidFill>
            <a:round/>
            <a:headEnd/>
            <a:tailEnd/>
          </a:ln>
        </p:spPr>
        <p:txBody>
          <a:bodyPr wrap="none" anchor="ctr"/>
          <a:lstStyle/>
          <a:p>
            <a:endParaRPr lang="en-US"/>
          </a:p>
        </p:txBody>
      </p:sp>
      <p:sp>
        <p:nvSpPr>
          <p:cNvPr id="15392" name="Line 34"/>
          <p:cNvSpPr>
            <a:spLocks noChangeShapeType="1"/>
          </p:cNvSpPr>
          <p:nvPr/>
        </p:nvSpPr>
        <p:spPr bwMode="auto">
          <a:xfrm>
            <a:off x="5867400" y="4419600"/>
            <a:ext cx="152400" cy="0"/>
          </a:xfrm>
          <a:prstGeom prst="line">
            <a:avLst/>
          </a:prstGeom>
          <a:noFill/>
          <a:ln w="9525">
            <a:solidFill>
              <a:schemeClr val="tx1"/>
            </a:solidFill>
            <a:round/>
            <a:headEnd/>
            <a:tailEnd/>
          </a:ln>
        </p:spPr>
        <p:txBody>
          <a:bodyPr wrap="none" anchor="ctr"/>
          <a:lstStyle/>
          <a:p>
            <a:endParaRPr lang="en-US"/>
          </a:p>
        </p:txBody>
      </p:sp>
      <p:sp>
        <p:nvSpPr>
          <p:cNvPr id="15393" name="Line 35"/>
          <p:cNvSpPr>
            <a:spLocks noChangeShapeType="1"/>
          </p:cNvSpPr>
          <p:nvPr/>
        </p:nvSpPr>
        <p:spPr bwMode="auto">
          <a:xfrm flipV="1">
            <a:off x="6019800" y="4114800"/>
            <a:ext cx="0" cy="304800"/>
          </a:xfrm>
          <a:prstGeom prst="line">
            <a:avLst/>
          </a:prstGeom>
          <a:noFill/>
          <a:ln w="9525">
            <a:solidFill>
              <a:schemeClr val="tx1"/>
            </a:solidFill>
            <a:round/>
            <a:headEnd/>
            <a:tailEnd/>
          </a:ln>
        </p:spPr>
        <p:txBody>
          <a:bodyPr wrap="none" anchor="ctr"/>
          <a:lstStyle/>
          <a:p>
            <a:endParaRPr lang="en-US"/>
          </a:p>
        </p:txBody>
      </p:sp>
      <p:sp>
        <p:nvSpPr>
          <p:cNvPr id="15394" name="Line 36"/>
          <p:cNvSpPr>
            <a:spLocks noChangeShapeType="1"/>
          </p:cNvSpPr>
          <p:nvPr/>
        </p:nvSpPr>
        <p:spPr bwMode="auto">
          <a:xfrm>
            <a:off x="5334000" y="2743200"/>
            <a:ext cx="228600" cy="0"/>
          </a:xfrm>
          <a:prstGeom prst="line">
            <a:avLst/>
          </a:prstGeom>
          <a:noFill/>
          <a:ln w="9525">
            <a:solidFill>
              <a:schemeClr val="tx1"/>
            </a:solidFill>
            <a:round/>
            <a:headEnd/>
            <a:tailEnd/>
          </a:ln>
        </p:spPr>
        <p:txBody>
          <a:bodyPr wrap="none" anchor="ctr"/>
          <a:lstStyle/>
          <a:p>
            <a:endParaRPr lang="en-US"/>
          </a:p>
        </p:txBody>
      </p:sp>
      <p:sp>
        <p:nvSpPr>
          <p:cNvPr id="15395" name="Line 37"/>
          <p:cNvSpPr>
            <a:spLocks noChangeShapeType="1"/>
          </p:cNvSpPr>
          <p:nvPr/>
        </p:nvSpPr>
        <p:spPr bwMode="auto">
          <a:xfrm>
            <a:off x="5867400" y="2743200"/>
            <a:ext cx="152400" cy="0"/>
          </a:xfrm>
          <a:prstGeom prst="line">
            <a:avLst/>
          </a:prstGeom>
          <a:noFill/>
          <a:ln w="9525">
            <a:solidFill>
              <a:schemeClr val="tx1"/>
            </a:solidFill>
            <a:round/>
            <a:headEnd/>
            <a:tailEnd/>
          </a:ln>
        </p:spPr>
        <p:txBody>
          <a:bodyPr wrap="none" anchor="ctr"/>
          <a:lstStyle/>
          <a:p>
            <a:endParaRPr lang="en-US"/>
          </a:p>
        </p:txBody>
      </p:sp>
      <p:sp>
        <p:nvSpPr>
          <p:cNvPr id="15396" name="Line 38"/>
          <p:cNvSpPr>
            <a:spLocks noChangeShapeType="1"/>
          </p:cNvSpPr>
          <p:nvPr/>
        </p:nvSpPr>
        <p:spPr bwMode="auto">
          <a:xfrm>
            <a:off x="6019800" y="2743200"/>
            <a:ext cx="0" cy="304800"/>
          </a:xfrm>
          <a:prstGeom prst="line">
            <a:avLst/>
          </a:prstGeom>
          <a:noFill/>
          <a:ln w="9525">
            <a:solidFill>
              <a:schemeClr val="tx1"/>
            </a:solidFill>
            <a:round/>
            <a:headEnd/>
            <a:tailEnd/>
          </a:ln>
        </p:spPr>
        <p:txBody>
          <a:bodyPr wrap="none" anchor="ctr"/>
          <a:lstStyle/>
          <a:p>
            <a:endParaRPr lang="en-US"/>
          </a:p>
        </p:txBody>
      </p:sp>
      <p:sp>
        <p:nvSpPr>
          <p:cNvPr id="15397" name="Line 39"/>
          <p:cNvSpPr>
            <a:spLocks noChangeShapeType="1"/>
          </p:cNvSpPr>
          <p:nvPr/>
        </p:nvSpPr>
        <p:spPr bwMode="auto">
          <a:xfrm>
            <a:off x="6324600" y="3276600"/>
            <a:ext cx="152400" cy="0"/>
          </a:xfrm>
          <a:prstGeom prst="line">
            <a:avLst/>
          </a:prstGeom>
          <a:noFill/>
          <a:ln w="9525">
            <a:solidFill>
              <a:schemeClr val="tx1"/>
            </a:solidFill>
            <a:round/>
            <a:headEnd/>
            <a:tailEnd/>
          </a:ln>
        </p:spPr>
        <p:txBody>
          <a:bodyPr wrap="none" anchor="ctr"/>
          <a:lstStyle/>
          <a:p>
            <a:endParaRPr lang="en-US"/>
          </a:p>
        </p:txBody>
      </p:sp>
      <p:sp>
        <p:nvSpPr>
          <p:cNvPr id="15398" name="Line 40"/>
          <p:cNvSpPr>
            <a:spLocks noChangeShapeType="1"/>
          </p:cNvSpPr>
          <p:nvPr/>
        </p:nvSpPr>
        <p:spPr bwMode="auto">
          <a:xfrm>
            <a:off x="6324600" y="3886200"/>
            <a:ext cx="152400" cy="0"/>
          </a:xfrm>
          <a:prstGeom prst="line">
            <a:avLst/>
          </a:prstGeom>
          <a:noFill/>
          <a:ln w="9525">
            <a:solidFill>
              <a:schemeClr val="tx1"/>
            </a:solidFill>
            <a:round/>
            <a:headEnd/>
            <a:tailEnd/>
          </a:ln>
        </p:spPr>
        <p:txBody>
          <a:bodyPr wrap="none" anchor="ctr"/>
          <a:lstStyle/>
          <a:p>
            <a:endParaRPr lang="en-US"/>
          </a:p>
        </p:txBody>
      </p:sp>
      <p:sp>
        <p:nvSpPr>
          <p:cNvPr id="15399" name="Line 41"/>
          <p:cNvSpPr>
            <a:spLocks noChangeShapeType="1"/>
          </p:cNvSpPr>
          <p:nvPr/>
        </p:nvSpPr>
        <p:spPr bwMode="auto">
          <a:xfrm flipV="1">
            <a:off x="6477000" y="3733800"/>
            <a:ext cx="0" cy="152400"/>
          </a:xfrm>
          <a:prstGeom prst="line">
            <a:avLst/>
          </a:prstGeom>
          <a:noFill/>
          <a:ln w="9525">
            <a:solidFill>
              <a:schemeClr val="tx1"/>
            </a:solidFill>
            <a:round/>
            <a:headEnd/>
            <a:tailEnd/>
          </a:ln>
        </p:spPr>
        <p:txBody>
          <a:bodyPr wrap="none" anchor="ctr"/>
          <a:lstStyle/>
          <a:p>
            <a:endParaRPr lang="en-US"/>
          </a:p>
        </p:txBody>
      </p:sp>
      <p:sp>
        <p:nvSpPr>
          <p:cNvPr id="15400" name="Line 42"/>
          <p:cNvSpPr>
            <a:spLocks noChangeShapeType="1"/>
          </p:cNvSpPr>
          <p:nvPr/>
        </p:nvSpPr>
        <p:spPr bwMode="auto">
          <a:xfrm>
            <a:off x="6477000" y="3276600"/>
            <a:ext cx="0" cy="228600"/>
          </a:xfrm>
          <a:prstGeom prst="line">
            <a:avLst/>
          </a:prstGeom>
          <a:noFill/>
          <a:ln w="9525">
            <a:solidFill>
              <a:schemeClr val="tx1"/>
            </a:solidFill>
            <a:round/>
            <a:headEnd/>
            <a:tailEnd/>
          </a:ln>
        </p:spPr>
        <p:txBody>
          <a:bodyPr wrap="none" anchor="ctr"/>
          <a:lstStyle/>
          <a:p>
            <a:endParaRPr lang="en-US"/>
          </a:p>
        </p:txBody>
      </p:sp>
      <p:sp>
        <p:nvSpPr>
          <p:cNvPr id="15401" name="Line 43"/>
          <p:cNvSpPr>
            <a:spLocks noChangeShapeType="1"/>
          </p:cNvSpPr>
          <p:nvPr/>
        </p:nvSpPr>
        <p:spPr bwMode="auto">
          <a:xfrm>
            <a:off x="6477000" y="3505200"/>
            <a:ext cx="152400" cy="0"/>
          </a:xfrm>
          <a:prstGeom prst="line">
            <a:avLst/>
          </a:prstGeom>
          <a:noFill/>
          <a:ln w="9525">
            <a:solidFill>
              <a:schemeClr val="tx1"/>
            </a:solidFill>
            <a:round/>
            <a:headEnd/>
            <a:tailEnd/>
          </a:ln>
        </p:spPr>
        <p:txBody>
          <a:bodyPr wrap="none" anchor="ctr"/>
          <a:lstStyle/>
          <a:p>
            <a:endParaRPr lang="en-US"/>
          </a:p>
        </p:txBody>
      </p:sp>
      <p:sp>
        <p:nvSpPr>
          <p:cNvPr id="15402" name="Line 44"/>
          <p:cNvSpPr>
            <a:spLocks noChangeShapeType="1"/>
          </p:cNvSpPr>
          <p:nvPr/>
        </p:nvSpPr>
        <p:spPr bwMode="auto">
          <a:xfrm>
            <a:off x="6477000" y="3733800"/>
            <a:ext cx="152400" cy="0"/>
          </a:xfrm>
          <a:prstGeom prst="line">
            <a:avLst/>
          </a:prstGeom>
          <a:noFill/>
          <a:ln w="9525">
            <a:solidFill>
              <a:schemeClr val="tx1"/>
            </a:solidFill>
            <a:round/>
            <a:headEnd/>
            <a:tailEnd/>
          </a:ln>
        </p:spPr>
        <p:txBody>
          <a:bodyPr wrap="none" anchor="ctr"/>
          <a:lstStyle/>
          <a:p>
            <a:endParaRPr lang="en-US"/>
          </a:p>
        </p:txBody>
      </p:sp>
      <p:sp>
        <p:nvSpPr>
          <p:cNvPr id="15403" name="Rectangle 45"/>
          <p:cNvSpPr>
            <a:spLocks noChangeArrowheads="1"/>
          </p:cNvSpPr>
          <p:nvPr/>
        </p:nvSpPr>
        <p:spPr bwMode="auto">
          <a:xfrm>
            <a:off x="2590800" y="3124200"/>
            <a:ext cx="457200" cy="304800"/>
          </a:xfrm>
          <a:prstGeom prst="rect">
            <a:avLst/>
          </a:prstGeom>
          <a:solidFill>
            <a:schemeClr val="bg1"/>
          </a:solidFill>
          <a:ln w="9525">
            <a:solidFill>
              <a:schemeClr val="tx1"/>
            </a:solidFill>
            <a:miter lim="800000"/>
            <a:headEnd/>
            <a:tailEnd/>
          </a:ln>
        </p:spPr>
        <p:txBody>
          <a:bodyPr wrap="none" anchor="ctr"/>
          <a:lstStyle/>
          <a:p>
            <a:pPr algn="ctr"/>
            <a:r>
              <a:rPr lang="en-US" sz="1400"/>
              <a:t>Gain</a:t>
            </a:r>
            <a:endParaRPr lang="en-US"/>
          </a:p>
        </p:txBody>
      </p:sp>
      <p:sp>
        <p:nvSpPr>
          <p:cNvPr id="15404" name="Rectangle 46"/>
          <p:cNvSpPr>
            <a:spLocks noChangeArrowheads="1"/>
          </p:cNvSpPr>
          <p:nvPr/>
        </p:nvSpPr>
        <p:spPr bwMode="auto">
          <a:xfrm>
            <a:off x="2590800" y="3733800"/>
            <a:ext cx="457200" cy="304800"/>
          </a:xfrm>
          <a:prstGeom prst="rect">
            <a:avLst/>
          </a:prstGeom>
          <a:solidFill>
            <a:schemeClr val="bg1"/>
          </a:solidFill>
          <a:ln w="9525">
            <a:solidFill>
              <a:schemeClr val="tx1"/>
            </a:solidFill>
            <a:miter lim="800000"/>
            <a:headEnd/>
            <a:tailEnd/>
          </a:ln>
        </p:spPr>
        <p:txBody>
          <a:bodyPr wrap="none" anchor="ctr"/>
          <a:lstStyle/>
          <a:p>
            <a:pPr algn="ctr"/>
            <a:r>
              <a:rPr lang="en-US" sz="1400"/>
              <a:t>Gain</a:t>
            </a:r>
            <a:endParaRPr lang="en-US"/>
          </a:p>
        </p:txBody>
      </p:sp>
      <p:sp>
        <p:nvSpPr>
          <p:cNvPr id="15405" name="Line 47"/>
          <p:cNvSpPr>
            <a:spLocks noChangeShapeType="1"/>
          </p:cNvSpPr>
          <p:nvPr/>
        </p:nvSpPr>
        <p:spPr bwMode="auto">
          <a:xfrm>
            <a:off x="7086600" y="3581400"/>
            <a:ext cx="381000" cy="0"/>
          </a:xfrm>
          <a:prstGeom prst="line">
            <a:avLst/>
          </a:prstGeom>
          <a:noFill/>
          <a:ln w="9525">
            <a:solidFill>
              <a:schemeClr val="tx1"/>
            </a:solidFill>
            <a:round/>
            <a:headEnd/>
            <a:tailEnd/>
          </a:ln>
        </p:spPr>
        <p:txBody>
          <a:bodyPr wrap="none" anchor="ctr"/>
          <a:lstStyle/>
          <a:p>
            <a:endParaRPr lang="en-US"/>
          </a:p>
        </p:txBody>
      </p:sp>
      <p:sp>
        <p:nvSpPr>
          <p:cNvPr id="15406" name="Line 48"/>
          <p:cNvSpPr>
            <a:spLocks noChangeShapeType="1"/>
          </p:cNvSpPr>
          <p:nvPr/>
        </p:nvSpPr>
        <p:spPr bwMode="auto">
          <a:xfrm>
            <a:off x="8153400" y="3581400"/>
            <a:ext cx="152400" cy="0"/>
          </a:xfrm>
          <a:prstGeom prst="line">
            <a:avLst/>
          </a:prstGeom>
          <a:noFill/>
          <a:ln w="9525">
            <a:solidFill>
              <a:schemeClr val="tx1"/>
            </a:solidFill>
            <a:round/>
            <a:headEnd/>
            <a:tailEnd type="triangle" w="med" len="med"/>
          </a:ln>
        </p:spPr>
        <p:txBody>
          <a:bodyPr wrap="none" anchor="ctr"/>
          <a:lstStyle/>
          <a:p>
            <a:endParaRPr lang="en-US"/>
          </a:p>
        </p:txBody>
      </p:sp>
      <p:sp>
        <p:nvSpPr>
          <p:cNvPr id="15407" name="Text Box 49"/>
          <p:cNvSpPr txBox="1">
            <a:spLocks noChangeArrowheads="1"/>
          </p:cNvSpPr>
          <p:nvPr/>
        </p:nvSpPr>
        <p:spPr bwMode="auto">
          <a:xfrm>
            <a:off x="8229600" y="3276600"/>
            <a:ext cx="465138" cy="581025"/>
          </a:xfrm>
          <a:prstGeom prst="rect">
            <a:avLst/>
          </a:prstGeom>
          <a:noFill/>
          <a:ln w="9525">
            <a:noFill/>
            <a:miter lim="800000"/>
            <a:headEnd/>
            <a:tailEnd/>
          </a:ln>
        </p:spPr>
        <p:txBody>
          <a:bodyPr wrap="none">
            <a:spAutoFit/>
          </a:bodyPr>
          <a:lstStyle/>
          <a:p>
            <a:r>
              <a:rPr lang="en-US" sz="1600">
                <a:latin typeface="Arial" pitchFamily="34" charset="0"/>
              </a:rPr>
              <a:t>To</a:t>
            </a:r>
          </a:p>
          <a:p>
            <a:r>
              <a:rPr lang="en-US" sz="1600">
                <a:latin typeface="Arial" pitchFamily="34" charset="0"/>
              </a:rPr>
              <a:t>PC</a:t>
            </a:r>
          </a:p>
        </p:txBody>
      </p:sp>
      <p:sp>
        <p:nvSpPr>
          <p:cNvPr id="15408" name="Text Box 51"/>
          <p:cNvSpPr txBox="1">
            <a:spLocks noChangeArrowheads="1"/>
          </p:cNvSpPr>
          <p:nvPr/>
        </p:nvSpPr>
        <p:spPr bwMode="auto">
          <a:xfrm>
            <a:off x="1447800" y="4876800"/>
            <a:ext cx="2430463" cy="1006475"/>
          </a:xfrm>
          <a:prstGeom prst="rect">
            <a:avLst/>
          </a:prstGeom>
          <a:noFill/>
          <a:ln w="9525">
            <a:noFill/>
            <a:miter lim="800000"/>
            <a:headEnd/>
            <a:tailEnd/>
          </a:ln>
        </p:spPr>
        <p:txBody>
          <a:bodyPr wrap="none">
            <a:spAutoFit/>
          </a:bodyPr>
          <a:lstStyle/>
          <a:p>
            <a:r>
              <a:rPr lang="en-US" sz="2000">
                <a:latin typeface="Arial" pitchFamily="34" charset="0"/>
              </a:rPr>
              <a:t>Dual Channel</a:t>
            </a:r>
          </a:p>
          <a:p>
            <a:r>
              <a:rPr lang="en-US" sz="2000">
                <a:latin typeface="Arial" pitchFamily="34" charset="0"/>
              </a:rPr>
              <a:t>Low Noise Amplifier</a:t>
            </a:r>
          </a:p>
          <a:p>
            <a:r>
              <a:rPr lang="en-US" sz="2000">
                <a:latin typeface="Arial" pitchFamily="34" charset="0"/>
              </a:rPr>
              <a:t>Board</a:t>
            </a:r>
          </a:p>
        </p:txBody>
      </p:sp>
      <p:sp>
        <p:nvSpPr>
          <p:cNvPr id="15409" name="Text Box 52"/>
          <p:cNvSpPr txBox="1">
            <a:spLocks noChangeArrowheads="1"/>
          </p:cNvSpPr>
          <p:nvPr/>
        </p:nvSpPr>
        <p:spPr bwMode="auto">
          <a:xfrm>
            <a:off x="5029200" y="4876800"/>
            <a:ext cx="1763713" cy="1006475"/>
          </a:xfrm>
          <a:prstGeom prst="rect">
            <a:avLst/>
          </a:prstGeom>
          <a:noFill/>
          <a:ln w="9525">
            <a:noFill/>
            <a:miter lim="800000"/>
            <a:headEnd/>
            <a:tailEnd/>
          </a:ln>
        </p:spPr>
        <p:txBody>
          <a:bodyPr wrap="none">
            <a:spAutoFit/>
          </a:bodyPr>
          <a:lstStyle/>
          <a:p>
            <a:r>
              <a:rPr lang="en-US" sz="2000">
                <a:latin typeface="Arial" pitchFamily="34" charset="0"/>
              </a:rPr>
              <a:t>Dual Channel</a:t>
            </a:r>
          </a:p>
          <a:p>
            <a:r>
              <a:rPr lang="en-US" sz="2000">
                <a:latin typeface="Arial" pitchFamily="34" charset="0"/>
              </a:rPr>
              <a:t>AM Modulator</a:t>
            </a:r>
          </a:p>
          <a:p>
            <a:r>
              <a:rPr lang="en-US" sz="2000">
                <a:latin typeface="Arial" pitchFamily="34" charset="0"/>
              </a:rPr>
              <a:t>Board</a:t>
            </a:r>
          </a:p>
        </p:txBody>
      </p:sp>
      <p:sp>
        <p:nvSpPr>
          <p:cNvPr id="15410" name="Text Box 53"/>
          <p:cNvSpPr txBox="1">
            <a:spLocks noChangeArrowheads="1"/>
          </p:cNvSpPr>
          <p:nvPr/>
        </p:nvSpPr>
        <p:spPr bwMode="auto">
          <a:xfrm>
            <a:off x="304800" y="2971800"/>
            <a:ext cx="755650" cy="304800"/>
          </a:xfrm>
          <a:prstGeom prst="rect">
            <a:avLst/>
          </a:prstGeom>
          <a:noFill/>
          <a:ln w="9525">
            <a:noFill/>
            <a:miter lim="800000"/>
            <a:headEnd/>
            <a:tailEnd/>
          </a:ln>
        </p:spPr>
        <p:txBody>
          <a:bodyPr wrap="none">
            <a:spAutoFit/>
          </a:bodyPr>
          <a:lstStyle/>
          <a:p>
            <a:r>
              <a:rPr lang="en-US" sz="1400">
                <a:latin typeface="Arial" pitchFamily="34" charset="0"/>
              </a:rPr>
              <a:t>Chan 1</a:t>
            </a:r>
          </a:p>
        </p:txBody>
      </p:sp>
      <p:sp>
        <p:nvSpPr>
          <p:cNvPr id="15411" name="Text Box 54"/>
          <p:cNvSpPr txBox="1">
            <a:spLocks noChangeArrowheads="1"/>
          </p:cNvSpPr>
          <p:nvPr/>
        </p:nvSpPr>
        <p:spPr bwMode="auto">
          <a:xfrm>
            <a:off x="228600" y="3657600"/>
            <a:ext cx="755650" cy="304800"/>
          </a:xfrm>
          <a:prstGeom prst="rect">
            <a:avLst/>
          </a:prstGeom>
          <a:noFill/>
          <a:ln w="9525">
            <a:noFill/>
            <a:miter lim="800000"/>
            <a:headEnd/>
            <a:tailEnd/>
          </a:ln>
        </p:spPr>
        <p:txBody>
          <a:bodyPr wrap="none">
            <a:spAutoFit/>
          </a:bodyPr>
          <a:lstStyle/>
          <a:p>
            <a:r>
              <a:rPr lang="en-US" sz="1400">
                <a:latin typeface="Arial" pitchFamily="34" charset="0"/>
              </a:rPr>
              <a:t>Chan 1</a:t>
            </a:r>
          </a:p>
        </p:txBody>
      </p:sp>
      <p:sp>
        <p:nvSpPr>
          <p:cNvPr id="15412" name="Text Box 55"/>
          <p:cNvSpPr txBox="1">
            <a:spLocks noChangeArrowheads="1"/>
          </p:cNvSpPr>
          <p:nvPr/>
        </p:nvSpPr>
        <p:spPr bwMode="auto">
          <a:xfrm>
            <a:off x="381000" y="4191000"/>
            <a:ext cx="539750" cy="304800"/>
          </a:xfrm>
          <a:prstGeom prst="rect">
            <a:avLst/>
          </a:prstGeom>
          <a:noFill/>
          <a:ln w="9525">
            <a:noFill/>
            <a:miter lim="800000"/>
            <a:headEnd/>
            <a:tailEnd/>
          </a:ln>
        </p:spPr>
        <p:txBody>
          <a:bodyPr wrap="none">
            <a:spAutoFit/>
          </a:bodyPr>
          <a:lstStyle/>
          <a:p>
            <a:r>
              <a:rPr lang="en-US" sz="1400">
                <a:latin typeface="Arial" pitchFamily="34" charset="0"/>
              </a:rPr>
              <a:t>DRL</a:t>
            </a:r>
          </a:p>
        </p:txBody>
      </p:sp>
      <p:sp>
        <p:nvSpPr>
          <p:cNvPr id="15413" name="Line 56"/>
          <p:cNvSpPr>
            <a:spLocks noChangeShapeType="1"/>
          </p:cNvSpPr>
          <p:nvPr/>
        </p:nvSpPr>
        <p:spPr bwMode="auto">
          <a:xfrm>
            <a:off x="2133600" y="4005263"/>
            <a:ext cx="0" cy="338137"/>
          </a:xfrm>
          <a:prstGeom prst="line">
            <a:avLst/>
          </a:prstGeom>
          <a:noFill/>
          <a:ln w="9525">
            <a:solidFill>
              <a:schemeClr val="tx1"/>
            </a:solidFill>
            <a:round/>
            <a:headEnd/>
            <a:tailEnd/>
          </a:ln>
        </p:spPr>
        <p:txBody>
          <a:bodyPr wrap="none" anchor="ctr"/>
          <a:lstStyle/>
          <a:p>
            <a:endParaRPr lang="en-US"/>
          </a:p>
        </p:txBody>
      </p:sp>
      <p:sp>
        <p:nvSpPr>
          <p:cNvPr id="15414" name="Line 57"/>
          <p:cNvSpPr>
            <a:spLocks noChangeShapeType="1"/>
          </p:cNvSpPr>
          <p:nvPr/>
        </p:nvSpPr>
        <p:spPr bwMode="auto">
          <a:xfrm flipH="1">
            <a:off x="990600" y="4343400"/>
            <a:ext cx="1143000" cy="0"/>
          </a:xfrm>
          <a:prstGeom prst="line">
            <a:avLst/>
          </a:prstGeom>
          <a:noFill/>
          <a:ln w="9525">
            <a:solidFill>
              <a:schemeClr val="tx1"/>
            </a:solidFill>
            <a:round/>
            <a:headEnd/>
            <a:tailEnd type="triangle" w="med" len="med"/>
          </a:ln>
        </p:spPr>
        <p:txBody>
          <a:bodyPr wrap="none" anchor="ctr"/>
          <a:lstStyle/>
          <a:p>
            <a:endParaRPr lang="en-US"/>
          </a:p>
        </p:txBody>
      </p:sp>
      <p:sp>
        <p:nvSpPr>
          <p:cNvPr id="15415" name="Text Box 58"/>
          <p:cNvSpPr txBox="1">
            <a:spLocks noChangeArrowheads="1"/>
          </p:cNvSpPr>
          <p:nvPr/>
        </p:nvSpPr>
        <p:spPr bwMode="auto">
          <a:xfrm>
            <a:off x="381000" y="3886200"/>
            <a:ext cx="509588" cy="304800"/>
          </a:xfrm>
          <a:prstGeom prst="rect">
            <a:avLst/>
          </a:prstGeom>
          <a:noFill/>
          <a:ln w="9525">
            <a:noFill/>
            <a:miter lim="800000"/>
            <a:headEnd/>
            <a:tailEnd/>
          </a:ln>
        </p:spPr>
        <p:txBody>
          <a:bodyPr wrap="none">
            <a:spAutoFit/>
          </a:bodyPr>
          <a:lstStyle/>
          <a:p>
            <a:r>
              <a:rPr lang="en-US" sz="1400">
                <a:latin typeface="Arial" pitchFamily="34" charset="0"/>
              </a:rPr>
              <a:t>Ref </a:t>
            </a:r>
          </a:p>
        </p:txBody>
      </p:sp>
      <p:sp>
        <p:nvSpPr>
          <p:cNvPr id="15416" name="Line 59"/>
          <p:cNvSpPr>
            <a:spLocks noChangeShapeType="1"/>
          </p:cNvSpPr>
          <p:nvPr/>
        </p:nvSpPr>
        <p:spPr bwMode="auto">
          <a:xfrm>
            <a:off x="2133600" y="3394075"/>
            <a:ext cx="0" cy="377825"/>
          </a:xfrm>
          <a:prstGeom prst="line">
            <a:avLst/>
          </a:prstGeom>
          <a:noFill/>
          <a:ln w="9525">
            <a:solidFill>
              <a:schemeClr val="tx1"/>
            </a:solidFill>
            <a:round/>
            <a:headEnd/>
            <a:tailEnd/>
          </a:ln>
        </p:spPr>
        <p:txBody>
          <a:bodyPr wrap="none" anchor="ctr"/>
          <a:lstStyle/>
          <a:p>
            <a:endParaRPr lang="en-US"/>
          </a:p>
        </p:txBody>
      </p:sp>
      <p:sp>
        <p:nvSpPr>
          <p:cNvPr id="15417" name="Line 60"/>
          <p:cNvSpPr>
            <a:spLocks noChangeShapeType="1"/>
          </p:cNvSpPr>
          <p:nvPr/>
        </p:nvSpPr>
        <p:spPr bwMode="auto">
          <a:xfrm flipV="1">
            <a:off x="1587500" y="4648200"/>
            <a:ext cx="0" cy="71438"/>
          </a:xfrm>
          <a:prstGeom prst="line">
            <a:avLst/>
          </a:prstGeom>
          <a:noFill/>
          <a:ln w="9525">
            <a:solidFill>
              <a:schemeClr val="tx1"/>
            </a:solidFill>
            <a:round/>
            <a:headEnd/>
            <a:tailEnd/>
          </a:ln>
        </p:spPr>
        <p:txBody>
          <a:bodyPr wrap="none" anchor="ctr"/>
          <a:lstStyle/>
          <a:p>
            <a:endParaRPr lang="en-US"/>
          </a:p>
        </p:txBody>
      </p:sp>
      <p:sp>
        <p:nvSpPr>
          <p:cNvPr id="15418" name="Line 61"/>
          <p:cNvSpPr>
            <a:spLocks noChangeShapeType="1"/>
          </p:cNvSpPr>
          <p:nvPr/>
        </p:nvSpPr>
        <p:spPr bwMode="auto">
          <a:xfrm flipH="1">
            <a:off x="990600" y="4648200"/>
            <a:ext cx="601663" cy="0"/>
          </a:xfrm>
          <a:prstGeom prst="line">
            <a:avLst/>
          </a:prstGeom>
          <a:noFill/>
          <a:ln w="9525">
            <a:solidFill>
              <a:schemeClr val="tx1"/>
            </a:solidFill>
            <a:round/>
            <a:headEnd/>
            <a:tailEnd type="triangle" w="med" len="med"/>
          </a:ln>
        </p:spPr>
        <p:txBody>
          <a:bodyPr wrap="none" anchor="ctr"/>
          <a:lstStyle/>
          <a:p>
            <a:endParaRPr lang="en-US"/>
          </a:p>
        </p:txBody>
      </p:sp>
      <p:sp>
        <p:nvSpPr>
          <p:cNvPr id="15419" name="Text Box 62"/>
          <p:cNvSpPr txBox="1">
            <a:spLocks noChangeArrowheads="1"/>
          </p:cNvSpPr>
          <p:nvPr/>
        </p:nvSpPr>
        <p:spPr bwMode="auto">
          <a:xfrm>
            <a:off x="381000" y="4495800"/>
            <a:ext cx="519113" cy="304800"/>
          </a:xfrm>
          <a:prstGeom prst="rect">
            <a:avLst/>
          </a:prstGeom>
          <a:noFill/>
          <a:ln w="9525">
            <a:noFill/>
            <a:miter lim="800000"/>
            <a:headEnd/>
            <a:tailEnd/>
          </a:ln>
        </p:spPr>
        <p:txBody>
          <a:bodyPr wrap="none">
            <a:spAutoFit/>
          </a:bodyPr>
          <a:lstStyle/>
          <a:p>
            <a:r>
              <a:rPr lang="en-US" sz="1400">
                <a:latin typeface="Arial" pitchFamily="34" charset="0"/>
              </a:rPr>
              <a:t>Gnd</a:t>
            </a:r>
          </a:p>
        </p:txBody>
      </p:sp>
      <p:sp>
        <p:nvSpPr>
          <p:cNvPr id="15420" name="Line 64"/>
          <p:cNvSpPr>
            <a:spLocks noChangeShapeType="1"/>
          </p:cNvSpPr>
          <p:nvPr/>
        </p:nvSpPr>
        <p:spPr bwMode="auto">
          <a:xfrm flipH="1">
            <a:off x="731838" y="4651375"/>
            <a:ext cx="19050" cy="0"/>
          </a:xfrm>
          <a:prstGeom prst="line">
            <a:avLst/>
          </a:prstGeom>
          <a:noFill/>
          <a:ln w="9525">
            <a:solidFill>
              <a:schemeClr val="tx1"/>
            </a:solidFill>
            <a:round/>
            <a:headEnd/>
            <a:tailEnd/>
          </a:ln>
        </p:spPr>
        <p:txBody>
          <a:bodyPr wrap="none" anchor="ctr"/>
          <a:lstStyle/>
          <a:p>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panel</a:t>
            </a:r>
            <a:endParaRPr lang="en-US" dirty="0"/>
          </a:p>
        </p:txBody>
      </p:sp>
      <p:pic>
        <p:nvPicPr>
          <p:cNvPr id="158722" name="Picture 2"/>
          <p:cNvPicPr>
            <a:picLocks noGrp="1" noChangeAspect="1" noChangeArrowheads="1"/>
          </p:cNvPicPr>
          <p:nvPr>
            <p:ph idx="1"/>
          </p:nvPr>
        </p:nvPicPr>
        <p:blipFill>
          <a:blip r:embed="rId2" cstate="print"/>
          <a:srcRect/>
          <a:stretch>
            <a:fillRect/>
          </a:stretch>
        </p:blipFill>
        <p:spPr bwMode="auto">
          <a:xfrm>
            <a:off x="1665287" y="2438400"/>
            <a:ext cx="7038975" cy="28194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 and results</a:t>
            </a:r>
            <a:endParaRPr lang="en-US" dirty="0"/>
          </a:p>
        </p:txBody>
      </p:sp>
      <p:sp>
        <p:nvSpPr>
          <p:cNvPr id="3" name="Content Placeholder 2"/>
          <p:cNvSpPr>
            <a:spLocks noGrp="1"/>
          </p:cNvSpPr>
          <p:nvPr>
            <p:ph idx="1"/>
          </p:nvPr>
        </p:nvSpPr>
        <p:spPr/>
        <p:txBody>
          <a:bodyPr/>
          <a:lstStyle/>
          <a:p>
            <a:endParaRPr lang="en-US" dirty="0"/>
          </a:p>
        </p:txBody>
      </p:sp>
      <p:pic>
        <p:nvPicPr>
          <p:cNvPr id="160770" name="Picture 2"/>
          <p:cNvPicPr>
            <a:picLocks noChangeAspect="1" noChangeArrowheads="1"/>
          </p:cNvPicPr>
          <p:nvPr/>
        </p:nvPicPr>
        <p:blipFill>
          <a:blip r:embed="rId2" cstate="print"/>
          <a:srcRect/>
          <a:stretch>
            <a:fillRect/>
          </a:stretch>
        </p:blipFill>
        <p:spPr bwMode="auto">
          <a:xfrm>
            <a:off x="1447800" y="1219200"/>
            <a:ext cx="6138862" cy="543593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 and results</a:t>
            </a:r>
            <a:endParaRPr lang="en-US" dirty="0"/>
          </a:p>
        </p:txBody>
      </p:sp>
      <p:pic>
        <p:nvPicPr>
          <p:cNvPr id="161795" name="Picture 3"/>
          <p:cNvPicPr>
            <a:picLocks noGrp="1" noChangeAspect="1" noChangeArrowheads="1"/>
          </p:cNvPicPr>
          <p:nvPr>
            <p:ph idx="1"/>
          </p:nvPr>
        </p:nvPicPr>
        <p:blipFill>
          <a:blip r:embed="rId2" cstate="print"/>
          <a:stretch>
            <a:fillRect/>
          </a:stretch>
        </p:blipFill>
        <p:spPr bwMode="auto">
          <a:xfrm>
            <a:off x="1600200" y="3619500"/>
            <a:ext cx="7315200" cy="3086100"/>
          </a:xfrm>
          <a:prstGeom prst="rect">
            <a:avLst/>
          </a:prstGeom>
          <a:noFill/>
          <a:ln w="9525">
            <a:noFill/>
            <a:miter lim="800000"/>
            <a:headEnd/>
            <a:tailEnd/>
          </a:ln>
        </p:spPr>
      </p:pic>
      <p:pic>
        <p:nvPicPr>
          <p:cNvPr id="161794" name="Picture 2"/>
          <p:cNvPicPr>
            <a:picLocks noChangeAspect="1" noChangeArrowheads="1"/>
          </p:cNvPicPr>
          <p:nvPr/>
        </p:nvPicPr>
        <p:blipFill>
          <a:blip r:embed="rId3" cstate="print"/>
          <a:srcRect/>
          <a:stretch>
            <a:fillRect/>
          </a:stretch>
        </p:blipFill>
        <p:spPr bwMode="auto">
          <a:xfrm>
            <a:off x="2676525" y="1307081"/>
            <a:ext cx="4029075" cy="2426719"/>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 and results</a:t>
            </a:r>
            <a:endParaRPr lang="en-US" dirty="0"/>
          </a:p>
        </p:txBody>
      </p:sp>
      <p:sp>
        <p:nvSpPr>
          <p:cNvPr id="3" name="Content Placeholder 2"/>
          <p:cNvSpPr>
            <a:spLocks noGrp="1"/>
          </p:cNvSpPr>
          <p:nvPr>
            <p:ph idx="1"/>
          </p:nvPr>
        </p:nvSpPr>
        <p:spPr/>
        <p:txBody>
          <a:bodyPr/>
          <a:lstStyle/>
          <a:p>
            <a:endParaRPr lang="en-US" dirty="0"/>
          </a:p>
        </p:txBody>
      </p:sp>
      <p:pic>
        <p:nvPicPr>
          <p:cNvPr id="162818" name="Picture 2"/>
          <p:cNvPicPr>
            <a:picLocks noChangeAspect="1" noChangeArrowheads="1"/>
          </p:cNvPicPr>
          <p:nvPr/>
        </p:nvPicPr>
        <p:blipFill>
          <a:blip r:embed="rId2" cstate="print"/>
          <a:srcRect/>
          <a:stretch>
            <a:fillRect/>
          </a:stretch>
        </p:blipFill>
        <p:spPr bwMode="auto">
          <a:xfrm>
            <a:off x="1590675" y="1600200"/>
            <a:ext cx="7324725" cy="396240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a:t>
            </a:r>
            <a:r>
              <a:rPr lang="en-US" dirty="0" err="1" smtClean="0"/>
              <a:t>Capacitively</a:t>
            </a:r>
            <a:r>
              <a:rPr lang="en-US" dirty="0" smtClean="0"/>
              <a:t> Coupled Sensor Readout Circuit [5]</a:t>
            </a:r>
            <a:endParaRPr lang="en-US" dirty="0"/>
          </a:p>
        </p:txBody>
      </p:sp>
      <p:sp>
        <p:nvSpPr>
          <p:cNvPr id="3" name="Content Placeholder 2"/>
          <p:cNvSpPr>
            <a:spLocks noGrp="1"/>
          </p:cNvSpPr>
          <p:nvPr>
            <p:ph idx="1"/>
          </p:nvPr>
        </p:nvSpPr>
        <p:spPr/>
        <p:txBody>
          <a:bodyPr>
            <a:normAutofit lnSpcReduction="10000"/>
          </a:bodyPr>
          <a:lstStyle/>
          <a:p>
            <a:r>
              <a:rPr lang="en-US" dirty="0" smtClean="0"/>
              <a:t>Contact-less</a:t>
            </a:r>
          </a:p>
          <a:p>
            <a:endParaRPr lang="en-US" dirty="0" smtClean="0"/>
          </a:p>
          <a:p>
            <a:r>
              <a:rPr lang="en-US" dirty="0" err="1" smtClean="0"/>
              <a:t>Capacitively</a:t>
            </a:r>
            <a:r>
              <a:rPr lang="en-US" dirty="0" smtClean="0"/>
              <a:t> coupled sensor</a:t>
            </a:r>
          </a:p>
          <a:p>
            <a:endParaRPr lang="en-US" dirty="0" smtClean="0"/>
          </a:p>
          <a:p>
            <a:r>
              <a:rPr lang="en-US" dirty="0" smtClean="0"/>
              <a:t>Without any need for gel</a:t>
            </a:r>
          </a:p>
          <a:p>
            <a:endParaRPr lang="en-US" dirty="0" smtClean="0"/>
          </a:p>
          <a:p>
            <a:r>
              <a:rPr lang="en-US" dirty="0" smtClean="0"/>
              <a:t>Electronic readout circuit </a:t>
            </a:r>
          </a:p>
          <a:p>
            <a:pPr>
              <a:buNone/>
            </a:pPr>
            <a:r>
              <a:rPr lang="en-US" dirty="0" smtClean="0"/>
              <a:t> </a:t>
            </a:r>
          </a:p>
          <a:p>
            <a:endParaRPr lang="en-US" dirty="0" smtClean="0"/>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design</a:t>
            </a:r>
            <a:endParaRPr lang="en-US" dirty="0"/>
          </a:p>
        </p:txBody>
      </p:sp>
      <p:sp>
        <p:nvSpPr>
          <p:cNvPr id="3" name="Content Placeholder 2"/>
          <p:cNvSpPr>
            <a:spLocks noGrp="1"/>
          </p:cNvSpPr>
          <p:nvPr>
            <p:ph idx="1"/>
          </p:nvPr>
        </p:nvSpPr>
        <p:spPr/>
        <p:txBody>
          <a:bodyPr/>
          <a:lstStyle/>
          <a:p>
            <a:endParaRPr lang="en-US" dirty="0"/>
          </a:p>
        </p:txBody>
      </p:sp>
      <p:pic>
        <p:nvPicPr>
          <p:cNvPr id="180226" name="Picture 2"/>
          <p:cNvPicPr>
            <a:picLocks noChangeAspect="1" noChangeArrowheads="1"/>
          </p:cNvPicPr>
          <p:nvPr/>
        </p:nvPicPr>
        <p:blipFill>
          <a:blip r:embed="rId2" cstate="print"/>
          <a:srcRect/>
          <a:stretch>
            <a:fillRect/>
          </a:stretch>
        </p:blipFill>
        <p:spPr bwMode="auto">
          <a:xfrm>
            <a:off x="228600" y="1371600"/>
            <a:ext cx="8839200" cy="470183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design</a:t>
            </a:r>
            <a:endParaRPr lang="en-US" dirty="0"/>
          </a:p>
        </p:txBody>
      </p:sp>
      <p:sp>
        <p:nvSpPr>
          <p:cNvPr id="3" name="Content Placeholder 2"/>
          <p:cNvSpPr>
            <a:spLocks noGrp="1"/>
          </p:cNvSpPr>
          <p:nvPr>
            <p:ph idx="1"/>
          </p:nvPr>
        </p:nvSpPr>
        <p:spPr/>
        <p:txBody>
          <a:bodyPr/>
          <a:lstStyle/>
          <a:p>
            <a:pPr marL="1371600" lvl="2" indent="-457200">
              <a:buAutoNum type="alphaUcPeriod"/>
            </a:pPr>
            <a:r>
              <a:rPr lang="en-US" dirty="0" smtClean="0"/>
              <a:t>Capacitive Sensor</a:t>
            </a:r>
          </a:p>
          <a:p>
            <a:pPr marL="1371600" lvl="2" indent="-457200">
              <a:buAutoNum type="alphaUcPeriod"/>
            </a:pPr>
            <a:r>
              <a:rPr lang="en-US" dirty="0" smtClean="0"/>
              <a:t>Instrumentation </a:t>
            </a:r>
            <a:r>
              <a:rPr lang="en-US" dirty="0" err="1" smtClean="0"/>
              <a:t>Ampliﬁer</a:t>
            </a:r>
            <a:endParaRPr lang="en-US" dirty="0" smtClean="0"/>
          </a:p>
          <a:p>
            <a:pPr marL="1371600" lvl="2" indent="-457200">
              <a:buAutoNum type="alphaUcPeriod"/>
            </a:pPr>
            <a:r>
              <a:rPr lang="en-US" dirty="0" smtClean="0"/>
              <a:t>Notch </a:t>
            </a:r>
            <a:r>
              <a:rPr lang="en-US" dirty="0" err="1" smtClean="0"/>
              <a:t>FiltersSecond</a:t>
            </a:r>
            <a:r>
              <a:rPr lang="en-US" dirty="0" smtClean="0"/>
              <a:t> </a:t>
            </a:r>
          </a:p>
          <a:p>
            <a:pPr marL="1371600" lvl="2" indent="-457200">
              <a:buAutoNum type="alphaUcPeriod"/>
            </a:pPr>
            <a:r>
              <a:rPr lang="en-US" dirty="0" err="1" smtClean="0"/>
              <a:t>Ampliﬁcation</a:t>
            </a:r>
            <a:r>
              <a:rPr lang="en-US" dirty="0" smtClean="0"/>
              <a:t> Stage</a:t>
            </a:r>
          </a:p>
          <a:p>
            <a:pPr marL="1371600" lvl="2" indent="-457200">
              <a:buAutoNum type="alphaUcPeriod"/>
            </a:pPr>
            <a:r>
              <a:rPr lang="en-US" dirty="0" smtClean="0"/>
              <a:t>PCB Layout</a:t>
            </a:r>
            <a:endParaRPr lang="en-US" dirty="0"/>
          </a:p>
        </p:txBody>
      </p:sp>
      <p:pic>
        <p:nvPicPr>
          <p:cNvPr id="181250" name="Picture 2"/>
          <p:cNvPicPr>
            <a:picLocks noChangeAspect="1" noChangeArrowheads="1"/>
          </p:cNvPicPr>
          <p:nvPr/>
        </p:nvPicPr>
        <p:blipFill>
          <a:blip r:embed="rId2" cstate="print"/>
          <a:srcRect/>
          <a:stretch>
            <a:fillRect/>
          </a:stretch>
        </p:blipFill>
        <p:spPr bwMode="auto">
          <a:xfrm>
            <a:off x="1066800" y="4191000"/>
            <a:ext cx="6638925" cy="21717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design</a:t>
            </a:r>
            <a:endParaRPr lang="en-US" dirty="0"/>
          </a:p>
        </p:txBody>
      </p:sp>
      <p:sp>
        <p:nvSpPr>
          <p:cNvPr id="3" name="Content Placeholder 2"/>
          <p:cNvSpPr>
            <a:spLocks noGrp="1"/>
          </p:cNvSpPr>
          <p:nvPr>
            <p:ph idx="1"/>
          </p:nvPr>
        </p:nvSpPr>
        <p:spPr/>
        <p:txBody>
          <a:bodyPr/>
          <a:lstStyle/>
          <a:p>
            <a:endParaRPr lang="en-US"/>
          </a:p>
        </p:txBody>
      </p:sp>
      <p:pic>
        <p:nvPicPr>
          <p:cNvPr id="182274" name="Picture 2"/>
          <p:cNvPicPr>
            <a:picLocks noChangeAspect="1" noChangeArrowheads="1"/>
          </p:cNvPicPr>
          <p:nvPr/>
        </p:nvPicPr>
        <p:blipFill>
          <a:blip r:embed="rId2" cstate="print"/>
          <a:srcRect/>
          <a:stretch>
            <a:fillRect/>
          </a:stretch>
        </p:blipFill>
        <p:spPr bwMode="auto">
          <a:xfrm>
            <a:off x="685800" y="1676400"/>
            <a:ext cx="7096125" cy="36195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Of An Electronic Device for </a:t>
            </a:r>
            <a:r>
              <a:rPr lang="en-US" dirty="0" err="1" smtClean="0"/>
              <a:t>bci</a:t>
            </a:r>
            <a:r>
              <a:rPr lang="en-US" dirty="0" smtClean="0"/>
              <a:t> [4]</a:t>
            </a:r>
            <a:endParaRPr lang="en-US" dirty="0"/>
          </a:p>
        </p:txBody>
      </p:sp>
      <p:sp>
        <p:nvSpPr>
          <p:cNvPr id="3" name="Content Placeholder 2"/>
          <p:cNvSpPr>
            <a:spLocks noGrp="1"/>
          </p:cNvSpPr>
          <p:nvPr>
            <p:ph idx="1"/>
          </p:nvPr>
        </p:nvSpPr>
        <p:spPr/>
        <p:txBody>
          <a:bodyPr/>
          <a:lstStyle/>
          <a:p>
            <a:r>
              <a:rPr lang="en-US" dirty="0" smtClean="0"/>
              <a:t>Describes the single electronic stage for the conditioning of the analog acquired signal. </a:t>
            </a:r>
            <a:endParaRPr lang="en-US" dirty="0"/>
          </a:p>
        </p:txBody>
      </p:sp>
      <p:pic>
        <p:nvPicPr>
          <p:cNvPr id="183299" name="Picture 3"/>
          <p:cNvPicPr>
            <a:picLocks noChangeAspect="1" noChangeArrowheads="1"/>
          </p:cNvPicPr>
          <p:nvPr/>
        </p:nvPicPr>
        <p:blipFill>
          <a:blip r:embed="rId2" cstate="print"/>
          <a:srcRect/>
          <a:stretch>
            <a:fillRect/>
          </a:stretch>
        </p:blipFill>
        <p:spPr bwMode="auto">
          <a:xfrm>
            <a:off x="1295400" y="2590800"/>
            <a:ext cx="6562725" cy="4133850"/>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design</a:t>
            </a:r>
            <a:endParaRPr lang="en-US" dirty="0"/>
          </a:p>
        </p:txBody>
      </p:sp>
      <p:sp>
        <p:nvSpPr>
          <p:cNvPr id="3" name="Content Placeholder 2"/>
          <p:cNvSpPr>
            <a:spLocks noGrp="1"/>
          </p:cNvSpPr>
          <p:nvPr>
            <p:ph idx="1"/>
          </p:nvPr>
        </p:nvSpPr>
        <p:spPr/>
        <p:txBody>
          <a:bodyPr/>
          <a:lstStyle/>
          <a:p>
            <a:endParaRPr lang="en-US" dirty="0" smtClean="0"/>
          </a:p>
          <a:p>
            <a:r>
              <a:rPr lang="en-US" dirty="0" smtClean="0"/>
              <a:t>Power supply </a:t>
            </a:r>
          </a:p>
          <a:p>
            <a:r>
              <a:rPr lang="en-US" dirty="0" smtClean="0"/>
              <a:t>Acquisition and signal conditioning </a:t>
            </a:r>
          </a:p>
          <a:p>
            <a:r>
              <a:rPr lang="en-US" dirty="0" smtClean="0"/>
              <a:t>Processing and transmission of digital data to PC.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Nyquist Theorem</a:t>
            </a:r>
          </a:p>
        </p:txBody>
      </p:sp>
      <p:graphicFrame>
        <p:nvGraphicFramePr>
          <p:cNvPr id="1026" name="Object 3"/>
          <p:cNvGraphicFramePr>
            <a:graphicFrameLocks noChangeAspect="1"/>
          </p:cNvGraphicFramePr>
          <p:nvPr>
            <p:ph type="clipArt" sz="half" idx="1"/>
          </p:nvPr>
        </p:nvGraphicFramePr>
        <p:xfrm>
          <a:off x="609600" y="1676400"/>
          <a:ext cx="3581400" cy="3787775"/>
        </p:xfrm>
        <a:graphic>
          <a:graphicData uri="http://schemas.openxmlformats.org/presentationml/2006/ole">
            <p:oleObj spid="_x0000_s7170" name="Clip" r:id="rId3" imgW="3257143" imgH="3238095" progId="">
              <p:embed/>
            </p:oleObj>
          </a:graphicData>
        </a:graphic>
      </p:graphicFrame>
      <p:sp>
        <p:nvSpPr>
          <p:cNvPr id="1028" name="Rectangle 4"/>
          <p:cNvSpPr>
            <a:spLocks noGrp="1" noChangeArrowheads="1"/>
          </p:cNvSpPr>
          <p:nvPr>
            <p:ph type="body" sz="half" idx="2"/>
          </p:nvPr>
        </p:nvSpPr>
        <p:spPr>
          <a:xfrm>
            <a:off x="4038600" y="1600200"/>
            <a:ext cx="5105400" cy="5257800"/>
          </a:xfrm>
        </p:spPr>
        <p:txBody>
          <a:bodyPr/>
          <a:lstStyle/>
          <a:p>
            <a:pPr>
              <a:spcBef>
                <a:spcPts val="500"/>
              </a:spcBef>
              <a:spcAft>
                <a:spcPts val="500"/>
              </a:spcAft>
            </a:pPr>
            <a:r>
              <a:rPr kumimoji="0" lang="en-US" sz="2400" smtClean="0"/>
              <a:t>The highest frequency which can be accurately represented is one-half of the sampling rate.</a:t>
            </a:r>
          </a:p>
          <a:p>
            <a:pPr>
              <a:spcBef>
                <a:spcPts val="500"/>
              </a:spcBef>
              <a:spcAft>
                <a:spcPts val="500"/>
              </a:spcAft>
            </a:pPr>
            <a:r>
              <a:rPr kumimoji="0" lang="en-US" sz="2400" smtClean="0"/>
              <a:t>The sampling rate here is below the Nyquist frequency, so the result of sampling is nothing like the input:</a:t>
            </a:r>
            <a:r>
              <a:rPr kumimoji="0" lang="en-US" sz="2400" b="1" smtClean="0"/>
              <a:t>aliasing.</a:t>
            </a:r>
            <a:endParaRPr kumimoji="0" lang="en-US" sz="2400" smtClean="0"/>
          </a:p>
          <a:p>
            <a:pPr>
              <a:spcBef>
                <a:spcPts val="500"/>
              </a:spcBef>
              <a:spcAft>
                <a:spcPts val="500"/>
              </a:spcAft>
            </a:pPr>
            <a:r>
              <a:rPr kumimoji="0" lang="en-US" sz="2400" smtClean="0"/>
              <a:t>For practical purposes the sampling rate should be 10 higher than the highest frequency in the signal.</a:t>
            </a:r>
          </a:p>
          <a:p>
            <a:pPr>
              <a:spcBef>
                <a:spcPts val="500"/>
              </a:spcBef>
              <a:spcAft>
                <a:spcPts val="500"/>
              </a:spcAft>
            </a:pPr>
            <a:r>
              <a:rPr kumimoji="0" lang="en-US" sz="2400" smtClean="0"/>
              <a:t/>
            </a:r>
            <a:br>
              <a:rPr kumimoji="0" lang="en-US" sz="2400" smtClean="0"/>
            </a:br>
            <a:endParaRPr kumimoji="0" lang="en-US" sz="2400" smtClean="0"/>
          </a:p>
          <a:p>
            <a:endParaRPr lang="en-US" sz="240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Circiut</a:t>
            </a:r>
            <a:r>
              <a:rPr lang="en-US" dirty="0" smtClean="0"/>
              <a:t> design</a:t>
            </a:r>
            <a:endParaRPr lang="en-US" dirty="0"/>
          </a:p>
        </p:txBody>
      </p:sp>
      <p:sp>
        <p:nvSpPr>
          <p:cNvPr id="3" name="Content Placeholder 2"/>
          <p:cNvSpPr>
            <a:spLocks noGrp="1"/>
          </p:cNvSpPr>
          <p:nvPr>
            <p:ph idx="1"/>
          </p:nvPr>
        </p:nvSpPr>
        <p:spPr/>
        <p:txBody>
          <a:bodyPr/>
          <a:lstStyle/>
          <a:p>
            <a:endParaRPr lang="en-US" dirty="0"/>
          </a:p>
        </p:txBody>
      </p:sp>
      <p:pic>
        <p:nvPicPr>
          <p:cNvPr id="184322" name="Picture 2"/>
          <p:cNvPicPr>
            <a:picLocks noChangeAspect="1" noChangeArrowheads="1"/>
          </p:cNvPicPr>
          <p:nvPr/>
        </p:nvPicPr>
        <p:blipFill>
          <a:blip r:embed="rId2" cstate="print"/>
          <a:srcRect/>
          <a:stretch>
            <a:fillRect/>
          </a:stretch>
        </p:blipFill>
        <p:spPr bwMode="auto">
          <a:xfrm>
            <a:off x="609600" y="2286000"/>
            <a:ext cx="6486525" cy="3800475"/>
          </a:xfrm>
          <a:prstGeom prst="rect">
            <a:avLst/>
          </a:prstGeom>
          <a:noFill/>
          <a:ln w="9525">
            <a:noFill/>
            <a:miter lim="800000"/>
            <a:headEnd/>
            <a:tailEnd/>
          </a:ln>
        </p:spPr>
      </p:pic>
      <p:sp>
        <p:nvSpPr>
          <p:cNvPr id="5" name="Rectangle 4"/>
          <p:cNvSpPr/>
          <p:nvPr/>
        </p:nvSpPr>
        <p:spPr>
          <a:xfrm>
            <a:off x="2286000" y="6324600"/>
            <a:ext cx="3047822" cy="369332"/>
          </a:xfrm>
          <a:prstGeom prst="rect">
            <a:avLst/>
          </a:prstGeom>
        </p:spPr>
        <p:txBody>
          <a:bodyPr wrap="none">
            <a:spAutoFit/>
          </a:bodyPr>
          <a:lstStyle/>
          <a:p>
            <a:r>
              <a:rPr lang="en-US" dirty="0" smtClean="0">
                <a:solidFill>
                  <a:schemeClr val="accent1"/>
                </a:solidFill>
              </a:rPr>
              <a:t>Input Guarding Configuration </a:t>
            </a:r>
            <a:endParaRPr lang="en-US" dirty="0">
              <a:solidFill>
                <a:schemeClr val="accent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Musical_brainwave_performance_at_deconism_gallery.jpg"/>
          <p:cNvPicPr>
            <a:picLocks noChangeAspect="1"/>
          </p:cNvPicPr>
          <p:nvPr/>
        </p:nvPicPr>
        <p:blipFill>
          <a:blip r:embed="rId2" cstate="print"/>
          <a:srcRect/>
          <a:stretch>
            <a:fillRect/>
          </a:stretch>
        </p:blipFill>
        <p:spPr bwMode="auto">
          <a:xfrm>
            <a:off x="1143000" y="1600200"/>
            <a:ext cx="2803525" cy="3833813"/>
          </a:xfrm>
          <a:prstGeom prst="rect">
            <a:avLst/>
          </a:prstGeom>
          <a:noFill/>
          <a:ln w="9525">
            <a:noFill/>
            <a:miter lim="800000"/>
            <a:headEnd/>
            <a:tailEnd/>
          </a:ln>
        </p:spPr>
      </p:pic>
      <p:sp>
        <p:nvSpPr>
          <p:cNvPr id="5" name="Title 2"/>
          <p:cNvSpPr txBox="1">
            <a:spLocks/>
          </p:cNvSpPr>
          <p:nvPr/>
        </p:nvSpPr>
        <p:spPr>
          <a:xfrm>
            <a:off x="304800" y="685800"/>
            <a:ext cx="8607425" cy="525463"/>
          </a:xfrm>
          <a:prstGeom prst="rect">
            <a:avLst/>
          </a:prstGeom>
        </p:spPr>
        <p:txBody>
          <a:bodyPr anchor="ctr">
            <a:normAutofit fontScale="77500" lnSpcReduction="20000"/>
          </a:bodyPr>
          <a:lstStyle/>
          <a:p>
            <a:pPr algn="ctr" fontAlgn="auto">
              <a:spcAft>
                <a:spcPts val="0"/>
              </a:spcAft>
              <a:defRPr/>
            </a:pPr>
            <a:r>
              <a:rPr lang="en-US" sz="4400" dirty="0">
                <a:latin typeface="Elephant" pitchFamily="18" charset="0"/>
                <a:ea typeface="+mj-ea"/>
                <a:cs typeface="+mj-cs"/>
              </a:rPr>
              <a:t>EEG Machine </a:t>
            </a:r>
          </a:p>
        </p:txBody>
      </p:sp>
      <p:sp>
        <p:nvSpPr>
          <p:cNvPr id="6" name="Content Placeholder 3"/>
          <p:cNvSpPr txBox="1">
            <a:spLocks/>
          </p:cNvSpPr>
          <p:nvPr/>
        </p:nvSpPr>
        <p:spPr>
          <a:xfrm>
            <a:off x="4114800" y="1828800"/>
            <a:ext cx="3481388" cy="3652838"/>
          </a:xfrm>
          <a:prstGeom prst="rect">
            <a:avLst/>
          </a:prstGeom>
        </p:spPr>
        <p:txBody>
          <a:bodyPr>
            <a:normAutofit/>
          </a:bodyPr>
          <a:lstStyle/>
          <a:p>
            <a:pPr algn="ctr">
              <a:lnSpc>
                <a:spcPct val="90000"/>
              </a:lnSpc>
              <a:spcBef>
                <a:spcPct val="20000"/>
              </a:spcBef>
              <a:buFont typeface="Wingdings" pitchFamily="2" charset="2"/>
              <a:buNone/>
            </a:pPr>
            <a:r>
              <a:rPr lang="en-US" sz="3000" dirty="0" smtClean="0">
                <a:solidFill>
                  <a:srgbClr val="898989"/>
                </a:solidFill>
                <a:latin typeface="Calibri" pitchFamily="34" charset="0"/>
              </a:rPr>
              <a:t>By</a:t>
            </a:r>
          </a:p>
          <a:p>
            <a:pPr algn="ctr">
              <a:lnSpc>
                <a:spcPct val="90000"/>
              </a:lnSpc>
              <a:spcBef>
                <a:spcPct val="20000"/>
              </a:spcBef>
              <a:buFont typeface="Wingdings" pitchFamily="2" charset="2"/>
              <a:buNone/>
            </a:pPr>
            <a:r>
              <a:rPr lang="en-US" sz="3000" dirty="0" smtClean="0">
                <a:solidFill>
                  <a:srgbClr val="898989"/>
                </a:solidFill>
                <a:latin typeface="Calibri" pitchFamily="34" charset="0"/>
              </a:rPr>
              <a:t>The All-American Boys Featuring </a:t>
            </a:r>
            <a:r>
              <a:rPr lang="en-US" sz="3000" dirty="0" err="1" smtClean="0">
                <a:solidFill>
                  <a:srgbClr val="898989"/>
                </a:solidFill>
                <a:latin typeface="Calibri" pitchFamily="34" charset="0"/>
              </a:rPr>
              <a:t>Slo</a:t>
            </a:r>
            <a:r>
              <a:rPr lang="en-US" sz="3000" dirty="0" smtClean="0">
                <a:solidFill>
                  <a:srgbClr val="898989"/>
                </a:solidFill>
                <a:latin typeface="Calibri" pitchFamily="34" charset="0"/>
              </a:rPr>
              <a:t>-Mo</a:t>
            </a:r>
          </a:p>
          <a:p>
            <a:pPr algn="ctr">
              <a:lnSpc>
                <a:spcPct val="90000"/>
              </a:lnSpc>
              <a:spcBef>
                <a:spcPct val="20000"/>
              </a:spcBef>
              <a:buFont typeface="Wingdings" pitchFamily="2" charset="2"/>
              <a:buNone/>
            </a:pPr>
            <a:endParaRPr lang="en-US" sz="3000" dirty="0">
              <a:solidFill>
                <a:srgbClr val="898989"/>
              </a:solidFill>
              <a:latin typeface="Calibri" pitchFamily="34" charset="0"/>
            </a:endParaRPr>
          </a:p>
          <a:p>
            <a:pPr algn="ctr">
              <a:lnSpc>
                <a:spcPct val="90000"/>
              </a:lnSpc>
              <a:spcBef>
                <a:spcPct val="20000"/>
              </a:spcBef>
              <a:buFont typeface="Wingdings" pitchFamily="2" charset="2"/>
              <a:buNone/>
            </a:pPr>
            <a:r>
              <a:rPr lang="en-US" sz="1900" dirty="0" err="1">
                <a:solidFill>
                  <a:srgbClr val="898989"/>
                </a:solidFill>
                <a:latin typeface="Calibri" pitchFamily="34" charset="0"/>
              </a:rPr>
              <a:t>Motaz</a:t>
            </a:r>
            <a:r>
              <a:rPr lang="en-US" sz="1900" dirty="0">
                <a:solidFill>
                  <a:srgbClr val="898989"/>
                </a:solidFill>
                <a:latin typeface="Calibri" pitchFamily="34" charset="0"/>
              </a:rPr>
              <a:t> </a:t>
            </a:r>
            <a:r>
              <a:rPr lang="en-US" sz="1900" dirty="0" err="1">
                <a:solidFill>
                  <a:srgbClr val="898989"/>
                </a:solidFill>
                <a:latin typeface="Calibri" pitchFamily="34" charset="0"/>
              </a:rPr>
              <a:t>Alturayef</a:t>
            </a:r>
            <a:endParaRPr lang="en-US" sz="1900" dirty="0">
              <a:solidFill>
                <a:srgbClr val="898989"/>
              </a:solidFill>
              <a:latin typeface="Calibri" pitchFamily="34" charset="0"/>
            </a:endParaRPr>
          </a:p>
          <a:p>
            <a:pPr algn="ctr">
              <a:lnSpc>
                <a:spcPct val="90000"/>
              </a:lnSpc>
              <a:spcBef>
                <a:spcPct val="20000"/>
              </a:spcBef>
              <a:buFont typeface="Wingdings" pitchFamily="2" charset="2"/>
              <a:buNone/>
            </a:pPr>
            <a:r>
              <a:rPr lang="en-US" sz="1900" dirty="0">
                <a:solidFill>
                  <a:srgbClr val="898989"/>
                </a:solidFill>
                <a:latin typeface="Calibri" pitchFamily="34" charset="0"/>
              </a:rPr>
              <a:t>Shawn </a:t>
            </a:r>
            <a:r>
              <a:rPr lang="en-US" sz="1900" dirty="0" err="1">
                <a:solidFill>
                  <a:srgbClr val="898989"/>
                </a:solidFill>
                <a:latin typeface="Calibri" pitchFamily="34" charset="0"/>
              </a:rPr>
              <a:t>Arni</a:t>
            </a:r>
            <a:endParaRPr lang="en-US" sz="1900" dirty="0">
              <a:solidFill>
                <a:srgbClr val="898989"/>
              </a:solidFill>
              <a:latin typeface="Calibri" pitchFamily="34" charset="0"/>
            </a:endParaRPr>
          </a:p>
          <a:p>
            <a:pPr algn="ctr">
              <a:lnSpc>
                <a:spcPct val="90000"/>
              </a:lnSpc>
              <a:spcBef>
                <a:spcPct val="20000"/>
              </a:spcBef>
              <a:buFont typeface="Wingdings" pitchFamily="2" charset="2"/>
              <a:buNone/>
            </a:pPr>
            <a:r>
              <a:rPr lang="en-US" sz="1900" dirty="0">
                <a:solidFill>
                  <a:srgbClr val="898989"/>
                </a:solidFill>
                <a:latin typeface="Calibri" pitchFamily="34" charset="0"/>
              </a:rPr>
              <a:t>Adam </a:t>
            </a:r>
            <a:r>
              <a:rPr lang="en-US" sz="1900" dirty="0" err="1">
                <a:solidFill>
                  <a:srgbClr val="898989"/>
                </a:solidFill>
                <a:latin typeface="Calibri" pitchFamily="34" charset="0"/>
              </a:rPr>
              <a:t>Bierman</a:t>
            </a:r>
            <a:endParaRPr lang="en-US" sz="1900" dirty="0">
              <a:solidFill>
                <a:srgbClr val="898989"/>
              </a:solidFill>
              <a:latin typeface="Calibri" pitchFamily="34" charset="0"/>
            </a:endParaRPr>
          </a:p>
          <a:p>
            <a:pPr algn="ctr">
              <a:lnSpc>
                <a:spcPct val="90000"/>
              </a:lnSpc>
              <a:spcBef>
                <a:spcPct val="20000"/>
              </a:spcBef>
              <a:buFont typeface="Wingdings" pitchFamily="2" charset="2"/>
              <a:buNone/>
            </a:pPr>
            <a:r>
              <a:rPr lang="en-US" sz="1900" dirty="0">
                <a:solidFill>
                  <a:srgbClr val="898989"/>
                </a:solidFill>
                <a:latin typeface="Calibri" pitchFamily="34" charset="0"/>
              </a:rPr>
              <a:t>Jon </a:t>
            </a:r>
            <a:r>
              <a:rPr lang="en-US" sz="1900" dirty="0" err="1">
                <a:solidFill>
                  <a:srgbClr val="898989"/>
                </a:solidFill>
                <a:latin typeface="Calibri" pitchFamily="34" charset="0"/>
              </a:rPr>
              <a:t>Ohman</a:t>
            </a:r>
            <a:endParaRPr lang="en-US" sz="1900" dirty="0">
              <a:solidFill>
                <a:srgbClr val="898989"/>
              </a:solidFill>
              <a:latin typeface="Calibri"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228600" y="228600"/>
            <a:ext cx="8609013" cy="1263650"/>
          </a:xfrm>
          <a:prstGeom prst="rect">
            <a:avLst/>
          </a:prstGeom>
        </p:spPr>
        <p:txBody>
          <a:bodyPr/>
          <a:lstStyle/>
          <a:p>
            <a:pPr marL="215900" indent="-215900" algn="ct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4400" dirty="0" smtClean="0">
                <a:cs typeface="Times New Roman" pitchFamily="18" charset="0"/>
              </a:rPr>
              <a:t>Goals and</a:t>
            </a:r>
            <a:r>
              <a:rPr lang="en-GB" sz="4400" dirty="0" smtClean="0">
                <a:latin typeface="Times New Roman" pitchFamily="18" charset="0"/>
                <a:cs typeface="Times New Roman" pitchFamily="18" charset="0"/>
              </a:rPr>
              <a:t> </a:t>
            </a:r>
            <a:r>
              <a:rPr lang="en-GB" sz="4400" dirty="0" smtClean="0">
                <a:latin typeface="+mj-lt"/>
                <a:ea typeface="+mj-ea"/>
                <a:cs typeface="Times New Roman" pitchFamily="18" charset="0"/>
              </a:rPr>
              <a:t>Perspective</a:t>
            </a:r>
            <a:endParaRPr lang="en-GB" sz="4400" dirty="0">
              <a:latin typeface="Times New Roman" pitchFamily="18" charset="0"/>
              <a:ea typeface="+mj-ea"/>
              <a:cs typeface="Times New Roman" pitchFamily="18" charset="0"/>
            </a:endParaRPr>
          </a:p>
        </p:txBody>
      </p:sp>
      <p:sp>
        <p:nvSpPr>
          <p:cNvPr id="6147" name="Rectangle 2"/>
          <p:cNvSpPr txBox="1">
            <a:spLocks noChangeArrowheads="1"/>
          </p:cNvSpPr>
          <p:nvPr/>
        </p:nvSpPr>
        <p:spPr bwMode="auto">
          <a:xfrm>
            <a:off x="152400" y="2057400"/>
            <a:ext cx="8772525" cy="2590800"/>
          </a:xfrm>
          <a:prstGeom prst="rect">
            <a:avLst/>
          </a:prstGeom>
          <a:noFill/>
          <a:ln w="9525">
            <a:noFill/>
            <a:miter lim="800000"/>
            <a:headEnd/>
            <a:tailEnd/>
          </a:ln>
        </p:spPr>
        <p:txBody>
          <a:bodyPr/>
          <a:lstStyle/>
          <a:p>
            <a:pPr marL="342900" indent="-34290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200" dirty="0" smtClean="0">
                <a:latin typeface="Calibri" pitchFamily="34" charset="0"/>
                <a:cs typeface="Times New Roman" pitchFamily="18" charset="0"/>
              </a:rPr>
              <a:t>Goals:</a:t>
            </a:r>
          </a:p>
          <a:p>
            <a:pPr marL="1143000" lvl="2" indent="-22860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dirty="0" smtClean="0">
                <a:latin typeface="Calibri" pitchFamily="34" charset="0"/>
                <a:cs typeface="Times New Roman" pitchFamily="18" charset="0"/>
              </a:rPr>
              <a:t>Design </a:t>
            </a:r>
            <a:r>
              <a:rPr lang="en-GB" sz="2400" dirty="0">
                <a:latin typeface="Calibri" pitchFamily="34" charset="0"/>
                <a:cs typeface="Times New Roman" pitchFamily="18" charset="0"/>
              </a:rPr>
              <a:t>an EEG (</a:t>
            </a:r>
            <a:r>
              <a:rPr lang="en-US" sz="2400" dirty="0">
                <a:latin typeface="Calibri" pitchFamily="34" charset="0"/>
                <a:cs typeface="Times New Roman" pitchFamily="18" charset="0"/>
              </a:rPr>
              <a:t>Electroencephalography) </a:t>
            </a:r>
            <a:r>
              <a:rPr lang="en-GB" sz="2400" dirty="0">
                <a:latin typeface="Calibri" pitchFamily="34" charset="0"/>
                <a:cs typeface="Times New Roman" pitchFamily="18" charset="0"/>
              </a:rPr>
              <a:t>machine  to promote the generation of user selected brainwave frequencies</a:t>
            </a:r>
          </a:p>
          <a:p>
            <a:pPr marL="1143000" lvl="2" indent="-22860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dirty="0" err="1">
                <a:latin typeface="Calibri" pitchFamily="34" charset="0"/>
                <a:cs typeface="Times New Roman" pitchFamily="18" charset="0"/>
              </a:rPr>
              <a:t>Accesible</a:t>
            </a:r>
            <a:r>
              <a:rPr lang="en-GB" sz="2400" dirty="0">
                <a:latin typeface="Calibri" pitchFamily="34" charset="0"/>
                <a:cs typeface="Times New Roman" pitchFamily="18" charset="0"/>
              </a:rPr>
              <a:t> Frequency ranges (Theta, Alpha, Beta) </a:t>
            </a:r>
          </a:p>
          <a:p>
            <a:pPr marL="1143000" lvl="2" indent="-22860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dirty="0">
                <a:latin typeface="Calibri" pitchFamily="34" charset="0"/>
                <a:cs typeface="Times New Roman" pitchFamily="18" charset="0"/>
              </a:rPr>
              <a:t>Using Audio and Video Feedback to synchronize brain</a:t>
            </a:r>
          </a:p>
          <a:p>
            <a:pPr marL="342900" indent="-34290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800" dirty="0">
              <a:latin typeface="Calibri" pitchFamily="34" charset="0"/>
              <a:cs typeface="Times New Roman" pitchFamily="18" charset="0"/>
            </a:endParaRPr>
          </a:p>
          <a:p>
            <a:pPr marL="342900" indent="-342900">
              <a:spcBef>
                <a:spcPct val="20000"/>
              </a:spcBef>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800" dirty="0">
              <a:latin typeface="Calibri" pitchFamily="34" charset="0"/>
              <a:cs typeface="Times New Roman" pitchFamily="18" charset="0"/>
            </a:endParaRPr>
          </a:p>
          <a:p>
            <a:pPr marL="1143000" lvl="2" indent="-22860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000" dirty="0">
              <a:latin typeface="Calibri" pitchFamily="34" charset="0"/>
              <a:cs typeface="Times New Roman" pitchFamily="18" charset="0"/>
            </a:endParaRPr>
          </a:p>
          <a:p>
            <a:pPr marL="742950" lvl="1" indent="-285750">
              <a:spcBef>
                <a:spcPct val="20000"/>
              </a:spcBef>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800" dirty="0">
              <a:latin typeface="Calibri" pitchFamily="34" charset="0"/>
              <a:cs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a:xfrm>
            <a:off x="673100" y="255588"/>
            <a:ext cx="7808913" cy="1147762"/>
          </a:xfrm>
        </p:spPr>
        <p:txBody>
          <a:bodyPr/>
          <a:lstStyle/>
          <a:p>
            <a:pPr marL="195263" indent="-195263">
              <a:tabLst>
                <a:tab pos="655638" algn="l"/>
                <a:tab pos="1312863" algn="l"/>
                <a:tab pos="1968500" algn="l"/>
                <a:tab pos="2625725" algn="l"/>
                <a:tab pos="3282950" algn="l"/>
                <a:tab pos="3938588" algn="l"/>
                <a:tab pos="4595813" algn="l"/>
                <a:tab pos="5253038" algn="l"/>
                <a:tab pos="5908675" algn="l"/>
                <a:tab pos="6565900" algn="l"/>
                <a:tab pos="7223125" algn="l"/>
              </a:tabLst>
            </a:pPr>
            <a:r>
              <a:rPr lang="en-GB" smtClean="0"/>
              <a:t>Block Diagram Description  </a:t>
            </a:r>
          </a:p>
        </p:txBody>
      </p:sp>
      <p:sp>
        <p:nvSpPr>
          <p:cNvPr id="1028" name="Rectangle 2"/>
          <p:cNvSpPr>
            <a:spLocks noGrp="1" noChangeArrowheads="1"/>
          </p:cNvSpPr>
          <p:nvPr>
            <p:ph type="body" idx="1"/>
          </p:nvPr>
        </p:nvSpPr>
        <p:spPr>
          <a:xfrm>
            <a:off x="604838" y="1279525"/>
            <a:ext cx="7689850" cy="4319588"/>
          </a:xfrm>
        </p:spPr>
        <p:txBody>
          <a:bodyPr/>
          <a:lstStyle/>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z="2200" smtClean="0"/>
          </a:p>
        </p:txBody>
      </p:sp>
      <p:sp>
        <p:nvSpPr>
          <p:cNvPr id="1029" name="Rectangle 6"/>
          <p:cNvSpPr>
            <a:spLocks noChangeArrowheads="1"/>
          </p:cNvSpPr>
          <p:nvPr/>
        </p:nvSpPr>
        <p:spPr bwMode="auto">
          <a:xfrm>
            <a:off x="0" y="0"/>
            <a:ext cx="168275" cy="360363"/>
          </a:xfrm>
          <a:prstGeom prst="rect">
            <a:avLst/>
          </a:prstGeom>
          <a:noFill/>
          <a:ln w="9525">
            <a:noFill/>
            <a:miter lim="800000"/>
            <a:headEnd/>
            <a:tailEnd/>
          </a:ln>
        </p:spPr>
        <p:txBody>
          <a:bodyPr wrap="none" lIns="82945" tIns="41473" rIns="82945" bIns="41473" anchor="ctr">
            <a:spAutoFit/>
          </a:bodyPr>
          <a:lstStyle/>
          <a:p>
            <a:endParaRPr lang="en-US">
              <a:latin typeface="Calibri" pitchFamily="34" charset="0"/>
            </a:endParaRPr>
          </a:p>
        </p:txBody>
      </p:sp>
      <p:graphicFrame>
        <p:nvGraphicFramePr>
          <p:cNvPr id="1026" name="Object 2"/>
          <p:cNvGraphicFramePr>
            <a:graphicFrameLocks noChangeAspect="1"/>
          </p:cNvGraphicFramePr>
          <p:nvPr/>
        </p:nvGraphicFramePr>
        <p:xfrm>
          <a:off x="908050" y="1978025"/>
          <a:ext cx="7456488" cy="3584575"/>
        </p:xfrm>
        <a:graphic>
          <a:graphicData uri="http://schemas.openxmlformats.org/presentationml/2006/ole">
            <p:oleObj spid="_x0000_s1026" r:id="rId4" imgW="8314714" imgH="3994529" progId="">
              <p:embed/>
            </p:oleObj>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609600" y="533400"/>
            <a:ext cx="7772400" cy="1470025"/>
          </a:xfrm>
        </p:spPr>
        <p:txBody>
          <a:bodyPr/>
          <a:lstStyle/>
          <a:p>
            <a:r>
              <a:rPr lang="en-US" smtClean="0"/>
              <a:t>Physiology and Input Design</a:t>
            </a:r>
          </a:p>
        </p:txBody>
      </p:sp>
      <p:sp>
        <p:nvSpPr>
          <p:cNvPr id="205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2050" name="Object 1"/>
          <p:cNvGraphicFramePr>
            <a:graphicFrameLocks noChangeAspect="1"/>
          </p:cNvGraphicFramePr>
          <p:nvPr/>
        </p:nvGraphicFramePr>
        <p:xfrm>
          <a:off x="1600200" y="1676400"/>
          <a:ext cx="6172200" cy="4257675"/>
        </p:xfrm>
        <a:graphic>
          <a:graphicData uri="http://schemas.openxmlformats.org/presentationml/2006/ole">
            <p:oleObj spid="_x0000_s2050" r:id="rId3" imgW="8404771" imgH="5794754" progId="">
              <p:embed/>
            </p:oleObj>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Physiology of Neurofeedback</a:t>
            </a:r>
          </a:p>
        </p:txBody>
      </p:sp>
      <p:sp>
        <p:nvSpPr>
          <p:cNvPr id="7171" name="Content Placeholder 2"/>
          <p:cNvSpPr>
            <a:spLocks noGrp="1"/>
          </p:cNvSpPr>
          <p:nvPr>
            <p:ph idx="1"/>
          </p:nvPr>
        </p:nvSpPr>
        <p:spPr/>
        <p:txBody>
          <a:bodyPr/>
          <a:lstStyle/>
          <a:p>
            <a:r>
              <a:rPr lang="en-US" smtClean="0"/>
              <a:t>Brain waves divided into distinct frequency bands:</a:t>
            </a:r>
          </a:p>
          <a:p>
            <a:pPr lvl="1"/>
            <a:r>
              <a:rPr lang="en-US" smtClean="0"/>
              <a:t>Delta: 0-3 Hz, Associated with slow wave sleep</a:t>
            </a:r>
          </a:p>
          <a:p>
            <a:pPr lvl="1"/>
            <a:r>
              <a:rPr lang="en-US" smtClean="0"/>
              <a:t>Theta: 4-7 Hz, Associated with drowsiness or arousal</a:t>
            </a:r>
          </a:p>
          <a:p>
            <a:pPr lvl="1"/>
            <a:r>
              <a:rPr lang="en-US" smtClean="0"/>
              <a:t>Alpha: 8-13 Hz, Associated with relaxed concentration or contentment</a:t>
            </a:r>
          </a:p>
          <a:p>
            <a:pPr lvl="1"/>
            <a:r>
              <a:rPr lang="en-US" smtClean="0"/>
              <a:t>Beta: 14-30 Hz, Associated with intense concentration, high levels of thought activity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Physiology Continued</a:t>
            </a:r>
          </a:p>
        </p:txBody>
      </p:sp>
      <p:sp>
        <p:nvSpPr>
          <p:cNvPr id="8195" name="Content Placeholder 2"/>
          <p:cNvSpPr>
            <a:spLocks noGrp="1"/>
          </p:cNvSpPr>
          <p:nvPr>
            <p:ph idx="1"/>
          </p:nvPr>
        </p:nvSpPr>
        <p:spPr/>
        <p:txBody>
          <a:bodyPr/>
          <a:lstStyle/>
          <a:p>
            <a:r>
              <a:rPr lang="en-US" smtClean="0"/>
              <a:t>Synchronization of Brain waves is possible</a:t>
            </a:r>
          </a:p>
          <a:p>
            <a:pPr lvl="1"/>
            <a:r>
              <a:rPr lang="en-US" smtClean="0"/>
              <a:t>External stimuli used to synchronize brain wave frequencies</a:t>
            </a:r>
          </a:p>
          <a:p>
            <a:pPr lvl="2"/>
            <a:r>
              <a:rPr lang="en-US" smtClean="0"/>
              <a:t>Our project will use both audio and video stimuli to synchronize waves</a:t>
            </a:r>
          </a:p>
          <a:p>
            <a:pPr lvl="1"/>
            <a:r>
              <a:rPr lang="en-US" smtClean="0"/>
              <a:t>Can be used to train an individual to put themselves in desired state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Electrode Input Design</a:t>
            </a:r>
          </a:p>
        </p:txBody>
      </p:sp>
      <p:sp>
        <p:nvSpPr>
          <p:cNvPr id="9219" name="Content Placeholder 2"/>
          <p:cNvSpPr>
            <a:spLocks noGrp="1"/>
          </p:cNvSpPr>
          <p:nvPr>
            <p:ph idx="1"/>
          </p:nvPr>
        </p:nvSpPr>
        <p:spPr/>
        <p:txBody>
          <a:bodyPr/>
          <a:lstStyle/>
          <a:p>
            <a:r>
              <a:rPr lang="en-US" smtClean="0"/>
              <a:t>Five electrode two channel EEG headband for signal monitoring</a:t>
            </a:r>
          </a:p>
          <a:p>
            <a:pPr lvl="1"/>
            <a:r>
              <a:rPr lang="en-US" smtClean="0"/>
              <a:t>Design compiled from multiple schematics</a:t>
            </a:r>
          </a:p>
          <a:p>
            <a:pPr lvl="1"/>
            <a:r>
              <a:rPr lang="en-US" smtClean="0"/>
              <a:t>Using active electrodes</a:t>
            </a:r>
          </a:p>
          <a:p>
            <a:pPr lvl="2"/>
            <a:r>
              <a:rPr lang="en-US" smtClean="0"/>
              <a:t>Powered either with lithium batteries or hard line to main board</a:t>
            </a:r>
          </a:p>
          <a:p>
            <a:pPr lvl="1"/>
            <a:r>
              <a:rPr lang="en-US" smtClean="0"/>
              <a:t>Small voltage values require ultra low noise devices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Amplification, Filtering, and A/D</a:t>
            </a:r>
          </a:p>
        </p:txBody>
      </p:sp>
      <p:sp>
        <p:nvSpPr>
          <p:cNvPr id="10243" name="Content Placeholder 2"/>
          <p:cNvSpPr>
            <a:spLocks noGrp="1"/>
          </p:cNvSpPr>
          <p:nvPr>
            <p:ph idx="1"/>
          </p:nvPr>
        </p:nvSpPr>
        <p:spPr/>
        <p:txBody>
          <a:bodyPr/>
          <a:lstStyle/>
          <a:p>
            <a:r>
              <a:rPr lang="en-US" smtClean="0"/>
              <a:t>Done at main board</a:t>
            </a:r>
          </a:p>
          <a:p>
            <a:r>
              <a:rPr lang="en-US" smtClean="0"/>
              <a:t>Amplifier strengthens microvolt signals to usable levels</a:t>
            </a:r>
          </a:p>
          <a:p>
            <a:r>
              <a:rPr lang="en-US" smtClean="0"/>
              <a:t>Signal passes through low-pass and high pass filters to remove DC components and higher frequency noise and brain waves</a:t>
            </a:r>
          </a:p>
          <a:p>
            <a:pPr lvl="1"/>
            <a:r>
              <a:rPr lang="en-US" smtClean="0"/>
              <a:t>Possibly sent through band-pass filters as well</a:t>
            </a:r>
          </a:p>
          <a:p>
            <a:r>
              <a:rPr lang="en-US" smtClean="0"/>
              <a:t>Digitized using low noise A/D converter</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Design Aspects</a:t>
            </a:r>
          </a:p>
        </p:txBody>
      </p:sp>
      <p:sp>
        <p:nvSpPr>
          <p:cNvPr id="3" name="Content Placeholder 2"/>
          <p:cNvSpPr>
            <a:spLocks noGrp="1"/>
          </p:cNvSpPr>
          <p:nvPr>
            <p:ph idx="1"/>
          </p:nvPr>
        </p:nvSpPr>
        <p:spPr/>
        <p:txBody>
          <a:bodyPr rtlCol="0">
            <a:normAutofit lnSpcReduction="10000"/>
          </a:bodyPr>
          <a:lstStyle/>
          <a:p>
            <a:pPr fontAlgn="auto">
              <a:spcAft>
                <a:spcPts val="0"/>
              </a:spcAft>
              <a:defRPr/>
            </a:pPr>
            <a:r>
              <a:rPr lang="en-US" dirty="0" smtClean="0"/>
              <a:t>Low signal levels require very low noise devices</a:t>
            </a:r>
          </a:p>
          <a:p>
            <a:pPr fontAlgn="auto">
              <a:spcAft>
                <a:spcPts val="0"/>
              </a:spcAft>
              <a:defRPr/>
            </a:pPr>
            <a:r>
              <a:rPr lang="en-US" dirty="0" smtClean="0"/>
              <a:t>Battery powering could introduce too much signal noise unless properly shielded</a:t>
            </a:r>
          </a:p>
          <a:p>
            <a:pPr fontAlgn="auto">
              <a:spcAft>
                <a:spcPts val="0"/>
              </a:spcAft>
              <a:defRPr/>
            </a:pPr>
            <a:r>
              <a:rPr lang="en-US" dirty="0" smtClean="0"/>
              <a:t>Two channels sufficient to measure frequency content</a:t>
            </a:r>
          </a:p>
          <a:p>
            <a:pPr lvl="1" fontAlgn="auto">
              <a:spcAft>
                <a:spcPts val="0"/>
              </a:spcAft>
              <a:defRPr/>
            </a:pPr>
            <a:r>
              <a:rPr lang="en-US" dirty="0" smtClean="0"/>
              <a:t>Differential voltage measurements</a:t>
            </a:r>
          </a:p>
          <a:p>
            <a:pPr lvl="1" fontAlgn="auto">
              <a:spcAft>
                <a:spcPts val="0"/>
              </a:spcAft>
              <a:defRPr/>
            </a:pPr>
            <a:r>
              <a:rPr lang="en-US" dirty="0" smtClean="0"/>
              <a:t>Fifth electrode along scalp midline  to create unbiased ground</a:t>
            </a:r>
            <a:endParaRPr lang="en-US" dirty="0"/>
          </a:p>
        </p:txBody>
      </p:sp>
    </p:spTree>
  </p:cSld>
  <p:clrMapOvr>
    <a:masterClrMapping/>
  </p:clrMapOvr>
</p:sld>
</file>

<file path=ppt/theme/_rels/them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heme2">
  <a:themeElements>
    <a:clrScheme name="Альбом.pot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9191E1"/>
      </a:hlink>
      <a:folHlink>
        <a:srgbClr val="CC9864"/>
      </a:folHlink>
    </a:clrScheme>
    <a:fontScheme name="Альбом.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Альбом.pot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Альбом.pot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Альбом.pot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Альбом.pot 4">
        <a:dk1>
          <a:srgbClr val="000066"/>
        </a:dk1>
        <a:lt1>
          <a:srgbClr val="FDEDFD"/>
        </a:lt1>
        <a:dk2>
          <a:srgbClr val="221304"/>
        </a:dk2>
        <a:lt2>
          <a:srgbClr val="F3D9F3"/>
        </a:lt2>
        <a:accent1>
          <a:srgbClr val="A1BD69"/>
        </a:accent1>
        <a:accent2>
          <a:srgbClr val="3694B6"/>
        </a:accent2>
        <a:accent3>
          <a:srgbClr val="FEF4FE"/>
        </a:accent3>
        <a:accent4>
          <a:srgbClr val="000056"/>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Альбом.pot 5">
        <a:dk1>
          <a:srgbClr val="000000"/>
        </a:dk1>
        <a:lt1>
          <a:srgbClr val="EBF6FD"/>
        </a:lt1>
        <a:dk2>
          <a:srgbClr val="221304"/>
        </a:dk2>
        <a:lt2>
          <a:srgbClr val="CCECFF"/>
        </a:lt2>
        <a:accent1>
          <a:srgbClr val="A1BD69"/>
        </a:accent1>
        <a:accent2>
          <a:srgbClr val="3694B6"/>
        </a:accent2>
        <a:accent3>
          <a:srgbClr val="F3FAFE"/>
        </a:accent3>
        <a:accent4>
          <a:srgbClr val="000000"/>
        </a:accent4>
        <a:accent5>
          <a:srgbClr val="CDDBB9"/>
        </a:accent5>
        <a:accent6>
          <a:srgbClr val="3086A5"/>
        </a:accent6>
        <a:hlink>
          <a:srgbClr val="9191E1"/>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Theme1">
  <a:themeElements>
    <a:clrScheme name="">
      <a:dk1>
        <a:srgbClr val="000000"/>
      </a:dk1>
      <a:lt1>
        <a:srgbClr val="114FFB"/>
      </a:lt1>
      <a:dk2>
        <a:srgbClr val="006B61"/>
      </a:dk2>
      <a:lt2>
        <a:srgbClr val="C0C0C0"/>
      </a:lt2>
      <a:accent1>
        <a:srgbClr val="FF00FF"/>
      </a:accent1>
      <a:accent2>
        <a:srgbClr val="00C0C0"/>
      </a:accent2>
      <a:accent3>
        <a:srgbClr val="AAB2FD"/>
      </a:accent3>
      <a:accent4>
        <a:srgbClr val="000000"/>
      </a:accent4>
      <a:accent5>
        <a:srgbClr val="FFAAFF"/>
      </a:accent5>
      <a:accent6>
        <a:srgbClr val="00AEAE"/>
      </a:accent6>
      <a:hlink>
        <a:srgbClr val="00C000"/>
      </a:hlink>
      <a:folHlink>
        <a:srgbClr val="800080"/>
      </a:folHlink>
    </a:clrScheme>
    <a:fontScheme name="Powerpoint Template">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owerpoint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owerpoint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owerpoint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2">
  <a:themeElements>
    <a:clrScheme name="Альбом.pot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9191E1"/>
      </a:hlink>
      <a:folHlink>
        <a:srgbClr val="CC9864"/>
      </a:folHlink>
    </a:clrScheme>
    <a:fontScheme name="Альбом.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Альбом.pot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Альбом.pot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Альбом.pot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Альбом.pot 4">
        <a:dk1>
          <a:srgbClr val="000066"/>
        </a:dk1>
        <a:lt1>
          <a:srgbClr val="FDEDFD"/>
        </a:lt1>
        <a:dk2>
          <a:srgbClr val="221304"/>
        </a:dk2>
        <a:lt2>
          <a:srgbClr val="F3D9F3"/>
        </a:lt2>
        <a:accent1>
          <a:srgbClr val="A1BD69"/>
        </a:accent1>
        <a:accent2>
          <a:srgbClr val="3694B6"/>
        </a:accent2>
        <a:accent3>
          <a:srgbClr val="FEF4FE"/>
        </a:accent3>
        <a:accent4>
          <a:srgbClr val="000056"/>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Альбом.pot 5">
        <a:dk1>
          <a:srgbClr val="000000"/>
        </a:dk1>
        <a:lt1>
          <a:srgbClr val="EBF6FD"/>
        </a:lt1>
        <a:dk2>
          <a:srgbClr val="221304"/>
        </a:dk2>
        <a:lt2>
          <a:srgbClr val="CCECFF"/>
        </a:lt2>
        <a:accent1>
          <a:srgbClr val="A1BD69"/>
        </a:accent1>
        <a:accent2>
          <a:srgbClr val="3694B6"/>
        </a:accent2>
        <a:accent3>
          <a:srgbClr val="F3FAFE"/>
        </a:accent3>
        <a:accent4>
          <a:srgbClr val="000000"/>
        </a:accent4>
        <a:accent5>
          <a:srgbClr val="CDDBB9"/>
        </a:accent5>
        <a:accent6>
          <a:srgbClr val="3086A5"/>
        </a:accent6>
        <a:hlink>
          <a:srgbClr val="9191E1"/>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Theme3">
  <a:themeElements>
    <a:clrScheme name="Blank Presentatio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lank Presentatio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4598</Words>
  <Application>Microsoft Office PowerPoint</Application>
  <PresentationFormat>On-screen Show (4:3)</PresentationFormat>
  <Paragraphs>774</Paragraphs>
  <Slides>136</Slides>
  <Notes>14</Notes>
  <HiddenSlides>0</HiddenSlides>
  <MMClips>0</MMClips>
  <ScaleCrop>false</ScaleCrop>
  <HeadingPairs>
    <vt:vector size="6" baseType="variant">
      <vt:variant>
        <vt:lpstr>Theme</vt:lpstr>
      </vt:variant>
      <vt:variant>
        <vt:i4>11</vt:i4>
      </vt:variant>
      <vt:variant>
        <vt:lpstr>Embedded OLE Servers</vt:lpstr>
      </vt:variant>
      <vt:variant>
        <vt:i4>5</vt:i4>
      </vt:variant>
      <vt:variant>
        <vt:lpstr>Slide Titles</vt:lpstr>
      </vt:variant>
      <vt:variant>
        <vt:i4>136</vt:i4>
      </vt:variant>
    </vt:vector>
  </HeadingPairs>
  <TitlesOfParts>
    <vt:vector size="152" baseType="lpstr">
      <vt:lpstr>Office Theme</vt:lpstr>
      <vt:lpstr>Equity</vt:lpstr>
      <vt:lpstr>Theme1</vt:lpstr>
      <vt:lpstr>Theme2</vt:lpstr>
      <vt:lpstr>Civic</vt:lpstr>
      <vt:lpstr>Verve</vt:lpstr>
      <vt:lpstr>Theme3</vt:lpstr>
      <vt:lpstr>Solstice</vt:lpstr>
      <vt:lpstr>Aspect</vt:lpstr>
      <vt:lpstr>1_Theme2</vt:lpstr>
      <vt:lpstr>Trek</vt:lpstr>
      <vt:lpstr>Clip</vt:lpstr>
      <vt:lpstr>Chart</vt:lpstr>
      <vt:lpstr>Visio</vt:lpstr>
      <vt:lpstr>MS Org Chart</vt:lpstr>
      <vt:lpstr>Worksheet</vt:lpstr>
      <vt:lpstr>EEG CIRCUIT DESIGN</vt:lpstr>
      <vt:lpstr>Micro-Power EEG Acquisition SoC[10]</vt:lpstr>
      <vt:lpstr>Instrumentation ampliﬁer block diagram</vt:lpstr>
      <vt:lpstr>Slide 4</vt:lpstr>
      <vt:lpstr>Slide 5</vt:lpstr>
      <vt:lpstr>Slide 6</vt:lpstr>
      <vt:lpstr>EEG recordings in man</vt:lpstr>
      <vt:lpstr>EEG Probe System</vt:lpstr>
      <vt:lpstr>Nyquist Theorem</vt:lpstr>
      <vt:lpstr>EEG is a difference in potential between two electrodes</vt:lpstr>
      <vt:lpstr>Bipolar vs. monopolar recordings</vt:lpstr>
      <vt:lpstr>EMG and eye blink artifacts in EEG</vt:lpstr>
      <vt:lpstr>EEG recorded at Cz</vt:lpstr>
      <vt:lpstr>EEG recorded at T5</vt:lpstr>
      <vt:lpstr>Quality control of EEG recording</vt:lpstr>
      <vt:lpstr>EMG Artifact</vt:lpstr>
      <vt:lpstr>EKG artifact</vt:lpstr>
      <vt:lpstr>The noise from the standard AC electrical line current </vt:lpstr>
      <vt:lpstr>EEG recording in man </vt:lpstr>
      <vt:lpstr>Reviewing EEG</vt:lpstr>
      <vt:lpstr>Reviewing EEG: voltage</vt:lpstr>
      <vt:lpstr>Reviewing EEG: frequency</vt:lpstr>
      <vt:lpstr>Reviewing EEG: frequency</vt:lpstr>
      <vt:lpstr>Reviewing EEG: transient events </vt:lpstr>
      <vt:lpstr>Maps of EEG spectrums in standards bands</vt:lpstr>
      <vt:lpstr>EEG recording in man</vt:lpstr>
      <vt:lpstr>Maps of EEG spectrums</vt:lpstr>
      <vt:lpstr>EEG spectrums</vt:lpstr>
      <vt:lpstr>EEG spectrums in individual bands</vt:lpstr>
      <vt:lpstr>EEG as a sequence of micro-states</vt:lpstr>
      <vt:lpstr>Normal distribution</vt:lpstr>
      <vt:lpstr>Dysfunction as a deviation from normal distribution</vt:lpstr>
      <vt:lpstr>Bimodal distribution in ADHD?</vt:lpstr>
      <vt:lpstr>Life span normative EEG database (LNDB)</vt:lpstr>
      <vt:lpstr>Three goals of LNDB</vt:lpstr>
      <vt:lpstr>Active and “passive” conditions for NDB</vt:lpstr>
      <vt:lpstr>What is an EEG?</vt:lpstr>
      <vt:lpstr>EEG signals</vt:lpstr>
      <vt:lpstr>Types of EEG signals</vt:lpstr>
      <vt:lpstr>Electrode placement</vt:lpstr>
      <vt:lpstr>Related Research</vt:lpstr>
      <vt:lpstr>Related Research (cont.)</vt:lpstr>
      <vt:lpstr>Design Block Diagram</vt:lpstr>
      <vt:lpstr>Amplifier Board</vt:lpstr>
      <vt:lpstr>Amplifier Schematic</vt:lpstr>
      <vt:lpstr>Amplifier Design</vt:lpstr>
      <vt:lpstr>Amplifier Parts List</vt:lpstr>
      <vt:lpstr>Analog-Digital Converter</vt:lpstr>
      <vt:lpstr>Keithley KPCI-1307</vt:lpstr>
      <vt:lpstr>VHDL Implementation</vt:lpstr>
      <vt:lpstr>DriverLINX Implementation</vt:lpstr>
      <vt:lpstr>Overview of Completed Objectives</vt:lpstr>
      <vt:lpstr>EEG Amplifier (Parts)</vt:lpstr>
      <vt:lpstr>Data Acquisition Board - Installation</vt:lpstr>
      <vt:lpstr>KPCI-3107  (DriverLINX software)</vt:lpstr>
      <vt:lpstr>Final Testing Waveforms</vt:lpstr>
      <vt:lpstr>Final Testing Waveforms</vt:lpstr>
      <vt:lpstr>Board at End of Semester – A/D Board</vt:lpstr>
      <vt:lpstr>Ideas for Continuing the Project</vt:lpstr>
      <vt:lpstr>Block diagram of the system</vt:lpstr>
      <vt:lpstr>EEG Signal Acquisition Module</vt:lpstr>
      <vt:lpstr>FPGA Architeture</vt:lpstr>
      <vt:lpstr>Designer’s Choice</vt:lpstr>
      <vt:lpstr>Designer’s Choice</vt:lpstr>
      <vt:lpstr>FPGA – A Quick Look</vt:lpstr>
      <vt:lpstr>FPGA – A Detailed Look</vt:lpstr>
      <vt:lpstr>A Fictitious FPGA Architecture (With Multiplexer As Functionally Complete Cell)</vt:lpstr>
      <vt:lpstr>Design Steps Involved in Designing With FPGAs</vt:lpstr>
      <vt:lpstr>Field Programmability</vt:lpstr>
      <vt:lpstr>Technology of Programmable Elements</vt:lpstr>
      <vt:lpstr>Product – FPGA vs ASIC</vt:lpstr>
      <vt:lpstr>FPGA/ASIC Crossover Changes </vt:lpstr>
      <vt:lpstr>Taxonomy of FPGAs</vt:lpstr>
      <vt:lpstr>Development of a Low-Cost FPGA-Based SSVEP BCI Multimedia Control System</vt:lpstr>
      <vt:lpstr>FPGA-Based</vt:lpstr>
      <vt:lpstr>Customized stimulation panel</vt:lpstr>
      <vt:lpstr>Brainwave-acquisition circuit</vt:lpstr>
      <vt:lpstr>System Schema</vt:lpstr>
      <vt:lpstr>Block diagram</vt:lpstr>
      <vt:lpstr>Simulation panel</vt:lpstr>
      <vt:lpstr>Implement and results</vt:lpstr>
      <vt:lpstr>Implement and results</vt:lpstr>
      <vt:lpstr>Implement and results</vt:lpstr>
      <vt:lpstr>a Capacitively Coupled Sensor Readout Circuit [5]</vt:lpstr>
      <vt:lpstr>Circuit design</vt:lpstr>
      <vt:lpstr>Circuit design</vt:lpstr>
      <vt:lpstr>Circuit design</vt:lpstr>
      <vt:lpstr>Design Of An Electronic Device for bci [4]</vt:lpstr>
      <vt:lpstr>Circuit design</vt:lpstr>
      <vt:lpstr>Circiut design</vt:lpstr>
      <vt:lpstr>Slide 91</vt:lpstr>
      <vt:lpstr>Slide 92</vt:lpstr>
      <vt:lpstr>Block Diagram Description  </vt:lpstr>
      <vt:lpstr>Physiology and Input Design</vt:lpstr>
      <vt:lpstr>Physiology of Neurofeedback</vt:lpstr>
      <vt:lpstr>Physiology Continued</vt:lpstr>
      <vt:lpstr>Electrode Input Design</vt:lpstr>
      <vt:lpstr>Amplification, Filtering, and A/D</vt:lpstr>
      <vt:lpstr>Design Aspects</vt:lpstr>
      <vt:lpstr>Risks</vt:lpstr>
      <vt:lpstr>Flash Memory and System Outputs</vt:lpstr>
      <vt:lpstr>Physiological Effects of Outputs</vt:lpstr>
      <vt:lpstr>Memory Options</vt:lpstr>
      <vt:lpstr>Spansion Memory</vt:lpstr>
      <vt:lpstr>Output Flow</vt:lpstr>
      <vt:lpstr>Risks</vt:lpstr>
      <vt:lpstr>Slide 107</vt:lpstr>
      <vt:lpstr>Processor Flow Diagram</vt:lpstr>
      <vt:lpstr>Altera DE2 Development Board</vt:lpstr>
      <vt:lpstr>DE2 Risks</vt:lpstr>
      <vt:lpstr>Processor Testing</vt:lpstr>
      <vt:lpstr>Processor Testing</vt:lpstr>
      <vt:lpstr>Budget</vt:lpstr>
      <vt:lpstr>Topics[9]</vt:lpstr>
      <vt:lpstr>Popular approaches to M/EEG Data </vt:lpstr>
      <vt:lpstr>What is the ERP/ERF? </vt:lpstr>
      <vt:lpstr>What is the ERP/ERF? </vt:lpstr>
      <vt:lpstr>What is the ERP/ERF? </vt:lpstr>
      <vt:lpstr>Interpreting ERP/ERF Waveforms </vt:lpstr>
      <vt:lpstr>A Real-Time Wireless Brain–Computer Interface System for Drowsiness Detection</vt:lpstr>
      <vt:lpstr>Application</vt:lpstr>
      <vt:lpstr>System</vt:lpstr>
      <vt:lpstr>Convenience wearable</vt:lpstr>
      <vt:lpstr>Circuit design</vt:lpstr>
      <vt:lpstr>Procedure of EEG preprocessing</vt:lpstr>
      <vt:lpstr>Design of a Compact Amplifier [11]</vt:lpstr>
      <vt:lpstr>System design</vt:lpstr>
      <vt:lpstr>System design</vt:lpstr>
      <vt:lpstr>Design on Sampling Circuit [12]</vt:lpstr>
      <vt:lpstr>BASIC CHARACTERISTICS OF EEG</vt:lpstr>
      <vt:lpstr>SAMPLING CIRCUIT</vt:lpstr>
      <vt:lpstr>Circuit</vt:lpstr>
      <vt:lpstr>Ciucuit</vt:lpstr>
      <vt:lpstr>Performances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EEG CIRCUIT DESIGN</dc:title>
  <dc:creator>Fei</dc:creator>
  <cp:lastModifiedBy>Fei</cp:lastModifiedBy>
  <cp:revision>45</cp:revision>
  <dcterms:created xsi:type="dcterms:W3CDTF">2011-03-04T07:29:10Z</dcterms:created>
  <dcterms:modified xsi:type="dcterms:W3CDTF">2012-05-17T15:41:54Z</dcterms:modified>
</cp:coreProperties>
</file>