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77" r:id="rId5"/>
    <p:sldId id="260" r:id="rId6"/>
    <p:sldId id="278" r:id="rId7"/>
    <p:sldId id="259" r:id="rId8"/>
    <p:sldId id="261" r:id="rId9"/>
    <p:sldId id="269" r:id="rId10"/>
    <p:sldId id="270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4" r:id="rId23"/>
    <p:sldId id="285" r:id="rId24"/>
    <p:sldId id="286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0738A-49AF-4B75-9352-C35CBE3ED2AF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A062D-0B92-4666-A4E1-6708A6A59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Ischemia [</a:t>
            </a:r>
            <a:r>
              <a:rPr lang="en-US" dirty="0" err="1" smtClean="0"/>
              <a:t>is’kE</a:t>
            </a:r>
            <a:r>
              <a:rPr lang="en-US" dirty="0" smtClean="0"/>
              <a:t> </a:t>
            </a:r>
            <a:r>
              <a:rPr lang="en-US" dirty="0" err="1" smtClean="0"/>
              <a:t>mie</a:t>
            </a:r>
            <a:r>
              <a:rPr lang="en-US" dirty="0" smtClean="0"/>
              <a:t>]  ventricular</a:t>
            </a:r>
            <a:r>
              <a:rPr lang="en-US" baseline="0" dirty="0" smtClean="0"/>
              <a:t> [</a:t>
            </a:r>
            <a:r>
              <a:rPr lang="en-US" baseline="0" dirty="0" err="1" smtClean="0"/>
              <a:t>ven’tri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ler</a:t>
            </a:r>
            <a:r>
              <a:rPr lang="en-US" baseline="0" dirty="0" smtClean="0"/>
              <a:t>]  fibrillation  [</a:t>
            </a:r>
            <a:r>
              <a:rPr lang="en-US" baseline="0" dirty="0" err="1" smtClean="0"/>
              <a:t>fi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</a:t>
            </a:r>
            <a:r>
              <a:rPr lang="en-US" baseline="0" dirty="0" smtClean="0"/>
              <a:t> ’lei </a:t>
            </a:r>
            <a:r>
              <a:rPr lang="en-US" baseline="0" dirty="0" err="1" smtClean="0"/>
              <a:t>tion</a:t>
            </a:r>
            <a:r>
              <a:rPr lang="en-US" baseline="0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A062D-0B92-4666-A4E1-6708A6A597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097BA-3588-48DF-BD7B-7805658621E1}" type="slidenum">
              <a:rPr lang="he-IL" smtClean="0"/>
              <a:pPr/>
              <a:t>15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A67DA-276A-4493-B4C7-70E192086352}" type="slidenum">
              <a:rPr lang="he-IL" smtClean="0"/>
              <a:pPr/>
              <a:t>16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1B6B3-D741-48B1-85EE-3A5D3F10E570}" type="slidenum">
              <a:rPr lang="he-IL" smtClean="0"/>
              <a:pPr/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53C4C-B5FD-4570-BACA-3A8DED501B6C}" type="slidenum">
              <a:rPr lang="he-IL" smtClean="0"/>
              <a:pPr/>
              <a:t>18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DDBA-7CD6-4F8D-B7CF-E8095497F359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22EFEF-3703-440A-A4D5-C1C0D3AAE8B1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98BAC8-18CF-42F0-88D5-092E71102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Overview: Medical Signal Processing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 Lecture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358063" cy="1074738"/>
          </a:xfrm>
        </p:spPr>
        <p:txBody>
          <a:bodyPr rIns="30479"/>
          <a:lstStyle/>
          <a:p>
            <a:pPr marL="39688" eaLnBrk="1" hangingPunct="1"/>
            <a:r>
              <a:rPr lang="en-US" altLang="zh-CN" sz="3400" dirty="0" smtClean="0">
                <a:ea typeface="宋体" pitchFamily="2" charset="-122"/>
              </a:rPr>
              <a:t>Multimodal Imaging</a:t>
            </a:r>
          </a:p>
        </p:txBody>
      </p:sp>
      <p:pic>
        <p:nvPicPr>
          <p:cNvPr id="11571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246188"/>
            <a:ext cx="5830888" cy="4602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5716" name="Rectangle 3"/>
          <p:cNvSpPr>
            <a:spLocks/>
          </p:cNvSpPr>
          <p:nvPr/>
        </p:nvSpPr>
        <p:spPr bwMode="auto">
          <a:xfrm>
            <a:off x="0" y="5986463"/>
            <a:ext cx="91440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623888" indent="-401638">
              <a:lnSpc>
                <a:spcPct val="12000"/>
              </a:lnSpc>
              <a:spcBef>
                <a:spcPts val="1688"/>
              </a:spcBef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altLang="zh-CN" sz="170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Combining MEG data with FMRI results in a hybrid image which has both good temporal</a:t>
            </a:r>
          </a:p>
          <a:p>
            <a:pPr marL="623888" indent="-401638">
              <a:lnSpc>
                <a:spcPct val="12000"/>
              </a:lnSpc>
              <a:spcBef>
                <a:spcPts val="1688"/>
              </a:spcBef>
              <a:buClr>
                <a:srgbClr val="000000"/>
              </a:buClr>
              <a:buSzPct val="171000"/>
              <a:buFont typeface="Gill Sans" charset="0"/>
              <a:buChar char="•"/>
            </a:pPr>
            <a:r>
              <a:rPr lang="en-US" altLang="zh-CN" sz="170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 and spatial resolution.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8B0CE-EF0E-4D21-9957-43C46EB6D9BC}" type="slidenum">
              <a:rPr lang="en-US" altLang="zh-CN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12288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549275"/>
            <a:ext cx="8447087" cy="5543550"/>
          </a:xfr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80389-21AA-4C46-A7BC-FB496F95B492}" type="slidenum">
              <a:rPr lang="en-US" altLang="zh-CN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123908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5141913"/>
            <a:ext cx="4286250" cy="1095375"/>
          </a:xfrm>
          <a:noFill/>
        </p:spPr>
      </p:pic>
      <p:pic>
        <p:nvPicPr>
          <p:cNvPr id="12390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8207375" cy="316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23910" name="Straight Connector 7"/>
          <p:cNvCxnSpPr>
            <a:cxnSpLocks noChangeShapeType="1"/>
          </p:cNvCxnSpPr>
          <p:nvPr/>
        </p:nvCxnSpPr>
        <p:spPr bwMode="auto">
          <a:xfrm rot="16200000" flipH="1">
            <a:off x="2128045" y="3999706"/>
            <a:ext cx="1008062" cy="9525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3911" name="Straight Connector 9"/>
          <p:cNvCxnSpPr>
            <a:cxnSpLocks noChangeShapeType="1"/>
          </p:cNvCxnSpPr>
          <p:nvPr/>
        </p:nvCxnSpPr>
        <p:spPr bwMode="auto">
          <a:xfrm rot="5400000">
            <a:off x="1834356" y="3717132"/>
            <a:ext cx="43338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3912" name="Straight Connector 12"/>
          <p:cNvCxnSpPr>
            <a:cxnSpLocks noChangeShapeType="1"/>
          </p:cNvCxnSpPr>
          <p:nvPr/>
        </p:nvCxnSpPr>
        <p:spPr bwMode="auto">
          <a:xfrm rot="5400000">
            <a:off x="3060701" y="3689350"/>
            <a:ext cx="417512" cy="14287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4" name="Rectangle 13"/>
          <p:cNvSpPr/>
          <p:nvPr/>
        </p:nvSpPr>
        <p:spPr bwMode="auto">
          <a:xfrm>
            <a:off x="1619250" y="3933825"/>
            <a:ext cx="865188" cy="35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altLang="zh-CN" sz="1400" b="1">
                <a:ea typeface="宋体" pitchFamily="2" charset="-122"/>
              </a:rPr>
              <a:t>Focal</a:t>
            </a:r>
            <a:endParaRPr lang="zh-CN" altLang="en-US" sz="1400" b="1">
              <a:ea typeface="宋体" pitchFamily="2" charset="-122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843213" y="3933825"/>
            <a:ext cx="1223962" cy="35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altLang="zh-CN" sz="1400" b="1">
                <a:ea typeface="宋体" pitchFamily="2" charset="-122"/>
              </a:rPr>
              <a:t>Generalized</a:t>
            </a:r>
            <a:endParaRPr lang="zh-CN" altLang="en-US" sz="1400" b="1">
              <a:ea typeface="宋体" pitchFamily="2" charset="-122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039938" y="4508500"/>
            <a:ext cx="1225550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altLang="zh-CN" sz="1400" b="1">
                <a:ea typeface="宋体" pitchFamily="2" charset="-122"/>
              </a:rPr>
              <a:t>Multi-local</a:t>
            </a:r>
            <a:endParaRPr lang="zh-CN" altLang="en-US" sz="1400" b="1">
              <a:ea typeface="宋体" pitchFamily="2" charset="-122"/>
            </a:endParaRPr>
          </a:p>
        </p:txBody>
      </p:sp>
      <p:sp>
        <p:nvSpPr>
          <p:cNvPr id="123916" name="Right Arrow 20"/>
          <p:cNvSpPr>
            <a:spLocks noChangeArrowheads="1"/>
          </p:cNvSpPr>
          <p:nvPr/>
        </p:nvSpPr>
        <p:spPr bwMode="auto">
          <a:xfrm>
            <a:off x="5076825" y="5373688"/>
            <a:ext cx="1008063" cy="287337"/>
          </a:xfrm>
          <a:prstGeom prst="rightArrow">
            <a:avLst>
              <a:gd name="adj1" fmla="val 50000"/>
              <a:gd name="adj2" fmla="val 50123"/>
            </a:avLst>
          </a:prstGeom>
          <a:solidFill>
            <a:srgbClr val="4F81BD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227763" y="4797425"/>
            <a:ext cx="208915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altLang="zh-CN" sz="1800" b="1">
                <a:ea typeface="宋体" pitchFamily="2" charset="-122"/>
              </a:rPr>
              <a:t>Spike</a:t>
            </a:r>
          </a:p>
          <a:p>
            <a:pPr algn="ctr"/>
            <a:r>
              <a:rPr lang="en-US" altLang="zh-CN" sz="1800" b="1">
                <a:ea typeface="宋体" pitchFamily="2" charset="-122"/>
              </a:rPr>
              <a:t>+</a:t>
            </a:r>
          </a:p>
          <a:p>
            <a:pPr algn="ctr"/>
            <a:r>
              <a:rPr lang="en-US" altLang="zh-CN" sz="1800" b="1">
                <a:ea typeface="宋体" pitchFamily="2" charset="-122"/>
              </a:rPr>
              <a:t>Wave complex</a:t>
            </a:r>
            <a:endParaRPr lang="zh-CN" altLang="en-US" sz="1800" b="1">
              <a:ea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BBAC2-9098-474A-9682-10ACC4711696}" type="slidenum">
              <a:rPr lang="en-US" altLang="zh-CN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12595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80400" cy="590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7D994-41B1-41AA-A175-144937E2B642}" type="slidenum">
              <a:rPr lang="en-US" altLang="zh-CN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130052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453188"/>
          </a:xfr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smtClean="0">
                <a:solidFill>
                  <a:srgbClr val="000099"/>
                </a:solidFill>
              </a:rPr>
              <a:t>Tool example: Fourier </a:t>
            </a:r>
            <a:r>
              <a:rPr lang="en-US" sz="4400" dirty="0">
                <a:solidFill>
                  <a:srgbClr val="000099"/>
                </a:solidFill>
              </a:rPr>
              <a:t>Analysis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b="0"/>
              <a:t>Breaks down a signal into </a:t>
            </a:r>
            <a:r>
              <a:rPr lang="en-US" sz="3200" b="0">
                <a:solidFill>
                  <a:srgbClr val="0000FF"/>
                </a:solidFill>
              </a:rPr>
              <a:t>constituent sinusoids</a:t>
            </a:r>
            <a:r>
              <a:rPr lang="en-US" sz="3200" b="0"/>
              <a:t> of different frequencies</a:t>
            </a:r>
          </a:p>
        </p:txBody>
      </p:sp>
      <p:pic>
        <p:nvPicPr>
          <p:cNvPr id="3215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35814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3810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1066800" y="5181600"/>
            <a:ext cx="7712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0">
                <a:latin typeface="Times New Roman" pitchFamily="18" charset="0"/>
              </a:rPr>
              <a:t>In other words: Transform the view of the signal from time-base to frequency-base.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300" dirty="0" smtClean="0">
                <a:solidFill>
                  <a:srgbClr val="000099"/>
                </a:solidFill>
              </a:rPr>
              <a:t>Can we improve Fourier tool?</a:t>
            </a:r>
            <a:endParaRPr lang="en-US" sz="4400" dirty="0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609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b="0" dirty="0"/>
              <a:t>By using Fourier Transform , </a:t>
            </a:r>
            <a:r>
              <a:rPr lang="en-US" sz="3200" b="0" dirty="0">
                <a:solidFill>
                  <a:srgbClr val="0033CC"/>
                </a:solidFill>
              </a:rPr>
              <a:t>we loose the </a:t>
            </a:r>
            <a:r>
              <a:rPr lang="en-US" sz="3200" b="0" u="sng" dirty="0">
                <a:solidFill>
                  <a:srgbClr val="0033CC"/>
                </a:solidFill>
              </a:rPr>
              <a:t>time information</a:t>
            </a:r>
            <a:r>
              <a:rPr lang="en-US" sz="3200" b="0" dirty="0"/>
              <a:t> : </a:t>
            </a:r>
            <a:r>
              <a:rPr lang="en-US" sz="3200" b="0" dirty="0">
                <a:solidFill>
                  <a:srgbClr val="CC0000"/>
                </a:solidFill>
              </a:rPr>
              <a:t>WHEN</a:t>
            </a:r>
            <a:r>
              <a:rPr lang="en-US" sz="3200" b="0" dirty="0"/>
              <a:t> did a particular event take place ?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b="0" dirty="0"/>
              <a:t>FT  can  not locate drift, trends, abrupt changes, beginning and ends of events, etc.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</a:rPr>
              <a:t>Short Time Fourier Analysis</a:t>
            </a:r>
            <a:endParaRPr lang="en-US" sz="440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85800" y="16002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b="0"/>
              <a:t>In order to analyze small section of a signal, Denis Gabor (1946), developed a technique, based on the FT and using </a:t>
            </a:r>
            <a:r>
              <a:rPr lang="en-US" sz="3200" b="0" i="1" u="sng">
                <a:solidFill>
                  <a:srgbClr val="CC0000"/>
                </a:solidFill>
              </a:rPr>
              <a:t>windowing </a:t>
            </a:r>
            <a:r>
              <a:rPr lang="en-US" sz="3200" b="0"/>
              <a:t>: </a:t>
            </a:r>
            <a:r>
              <a:rPr lang="en-US" sz="3200" b="0">
                <a:solidFill>
                  <a:srgbClr val="0033CC"/>
                </a:solidFill>
              </a:rPr>
              <a:t>STFT</a:t>
            </a:r>
            <a:endParaRPr lang="en-US" sz="3200" b="0"/>
          </a:p>
        </p:txBody>
      </p:sp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3429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33800"/>
            <a:ext cx="34290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</a:rPr>
              <a:t>What is Wavelet Analysis ?</a:t>
            </a:r>
            <a:endParaRPr lang="en-US" sz="4400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b="0"/>
              <a:t>And…what is a wavelet…?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 b="0"/>
          </a:p>
        </p:txBody>
      </p:sp>
      <p:pic>
        <p:nvPicPr>
          <p:cNvPr id="328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628900"/>
            <a:ext cx="6743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609600" y="47244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b="0"/>
              <a:t>A wavelet is a waveform of effectively </a:t>
            </a:r>
            <a:r>
              <a:rPr lang="en-US" sz="3200" b="0" u="sng">
                <a:solidFill>
                  <a:srgbClr val="CC0000"/>
                </a:solidFill>
              </a:rPr>
              <a:t>limited</a:t>
            </a:r>
            <a:r>
              <a:rPr lang="en-US" sz="3200" b="0">
                <a:solidFill>
                  <a:srgbClr val="CC0000"/>
                </a:solidFill>
              </a:rPr>
              <a:t> </a:t>
            </a:r>
            <a:r>
              <a:rPr lang="en-US" sz="3200" b="0" u="sng">
                <a:solidFill>
                  <a:srgbClr val="CC0000"/>
                </a:solidFill>
              </a:rPr>
              <a:t>duration</a:t>
            </a:r>
            <a:r>
              <a:rPr lang="en-US" sz="3200" b="0"/>
              <a:t> that has an </a:t>
            </a:r>
            <a:r>
              <a:rPr lang="en-US" sz="3200" b="0" u="sng">
                <a:solidFill>
                  <a:srgbClr val="CC0000"/>
                </a:solidFill>
              </a:rPr>
              <a:t>average value of zero</a:t>
            </a:r>
            <a:r>
              <a:rPr lang="en-US" sz="3200" b="0">
                <a:solidFill>
                  <a:srgbClr val="CC0000"/>
                </a:solidFill>
              </a:rPr>
              <a:t>.</a:t>
            </a:r>
            <a:endParaRPr lang="en-US" sz="3200" b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200" b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/>
      <p:bldP spid="3287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73FE8-EF43-4E74-BC9A-169011434899}" type="slidenum">
              <a:rPr lang="en-US" altLang="zh-CN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19046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7991475" cy="581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Medical Signal Processing?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Purposes:</a:t>
            </a:r>
          </a:p>
          <a:p>
            <a:r>
              <a:rPr lang="en-US" dirty="0" smtClean="0"/>
              <a:t>- Raw medical signals: Difficult to diagnosis</a:t>
            </a:r>
          </a:p>
          <a:p>
            <a:r>
              <a:rPr lang="en-US" dirty="0" smtClean="0"/>
              <a:t>- After transform, easier to find features</a:t>
            </a:r>
          </a:p>
          <a:p>
            <a:r>
              <a:rPr lang="en-US" dirty="0" smtClean="0"/>
              <a:t>- In many times, we need to use Machine Learning to further find “patient symptoms” from those features. This is called “Signal Learning”.</a:t>
            </a:r>
          </a:p>
          <a:p>
            <a:r>
              <a:rPr lang="en-US" dirty="0" smtClean="0"/>
              <a:t>- Sometimes we compress signals to save storage overhead.</a:t>
            </a:r>
          </a:p>
          <a:p>
            <a:r>
              <a:rPr lang="en-US" dirty="0" smtClean="0"/>
              <a:t>- Many times we need to remove noise from signals.</a:t>
            </a:r>
          </a:p>
          <a:p>
            <a:r>
              <a:rPr lang="en-US" dirty="0" smtClean="0"/>
              <a:t>- Use filters to remove high or low frequency components.</a:t>
            </a:r>
          </a:p>
          <a:p>
            <a:r>
              <a:rPr lang="en-US" dirty="0" smtClean="0"/>
              <a:t>- Many other signal processing purposes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0A9D3-29B9-406F-BD19-8BF5977643C1}" type="slidenum">
              <a:rPr lang="en-US" altLang="zh-CN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19456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064500" cy="592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76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Wavelet to analyze brain images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– A promising signal analysis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Problems Solved using ML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Classification (class labels)</a:t>
            </a:r>
          </a:p>
          <a:p>
            <a:pPr>
              <a:buNone/>
            </a:pPr>
            <a:r>
              <a:rPr lang="en-US" dirty="0" smtClean="0"/>
              <a:t>– OCR, Handwritten digit recognition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Regression (continuous values)</a:t>
            </a:r>
          </a:p>
          <a:p>
            <a:pPr>
              <a:buNone/>
            </a:pPr>
            <a:r>
              <a:rPr lang="en-US" dirty="0" smtClean="0"/>
              <a:t>– Ranking web pages using human or click data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Clustering</a:t>
            </a:r>
          </a:p>
          <a:p>
            <a:pPr>
              <a:buNone/>
            </a:pPr>
            <a:r>
              <a:rPr lang="en-US" dirty="0" smtClean="0"/>
              <a:t>- No-label data classification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smtClean="0">
                <a:solidFill>
                  <a:srgbClr val="FF0000"/>
                </a:solidFill>
              </a:rPr>
              <a:t>Modeling - Inferring a Probability</a:t>
            </a:r>
          </a:p>
          <a:p>
            <a:pPr>
              <a:buNone/>
            </a:pPr>
            <a:r>
              <a:rPr lang="en-US" dirty="0" smtClean="0"/>
              <a:t>– seek </a:t>
            </a:r>
            <a:r>
              <a:rPr lang="en-US" dirty="0" smtClean="0"/>
              <a:t>probability </a:t>
            </a:r>
            <a:r>
              <a:rPr lang="en-US" dirty="0" smtClean="0"/>
              <a:t>distribution parameters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7319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371600"/>
            <a:ext cx="825973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763000" cy="52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Successful Application of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17616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1666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1838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1219200" y="327660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48958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495800"/>
            <a:ext cx="591340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4495800" y="3505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ECG signal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know a patient has heart disease?</a:t>
            </a:r>
          </a:p>
          <a:p>
            <a:r>
              <a:rPr lang="en-US" dirty="0" smtClean="0"/>
              <a:t>Note: a cardiac doctor is not present – Thus we can only use computer to automatically recognize heart disease</a:t>
            </a:r>
          </a:p>
          <a:p>
            <a:r>
              <a:rPr lang="en-US" dirty="0" smtClean="0"/>
              <a:t>Today people use ECG sensor to collect heart beat signals</a:t>
            </a:r>
          </a:p>
          <a:p>
            <a:r>
              <a:rPr lang="en-US" dirty="0" smtClean="0"/>
              <a:t>Given an ECG sensor signal, how do we know if it is normal or not? </a:t>
            </a:r>
            <a:endParaRPr lang="en-US" dirty="0"/>
          </a:p>
        </p:txBody>
      </p:sp>
      <p:pic>
        <p:nvPicPr>
          <p:cNvPr id="4" name="Picture 1034" descr="C:\My Documents\elect cond s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3505200" cy="2458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10400" y="480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 textbook on cardiology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>
                <a:ea typeface="宋体" pitchFamily="2" charset="-122"/>
              </a:rPr>
              <a:t>Clinically Relevant Parameters</a:t>
            </a:r>
          </a:p>
        </p:txBody>
      </p:sp>
      <p:pic>
        <p:nvPicPr>
          <p:cNvPr id="16387" name="Picture 14" descr="ecg_5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09800"/>
            <a:ext cx="56388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09600" y="5105400"/>
            <a:ext cx="4343400" cy="609600"/>
            <a:chOff x="384" y="3216"/>
            <a:chExt cx="2736" cy="384"/>
          </a:xfrm>
        </p:grpSpPr>
        <p:sp>
          <p:nvSpPr>
            <p:cNvPr id="16402" name="Rectangle 13"/>
            <p:cNvSpPr>
              <a:spLocks noChangeArrowheads="1"/>
            </p:cNvSpPr>
            <p:nvPr/>
          </p:nvSpPr>
          <p:spPr bwMode="auto">
            <a:xfrm>
              <a:off x="384" y="321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fi-FI" altLang="zh-CN" sz="2800" dirty="0">
                  <a:ea typeface="宋体" pitchFamily="2" charset="-122"/>
                </a:rPr>
                <a:t>PR interval </a:t>
              </a:r>
              <a:r>
                <a:rPr lang="fi-FI" altLang="zh-CN" sz="1800" dirty="0">
                  <a:ea typeface="宋体" pitchFamily="2" charset="-122"/>
                </a:rPr>
                <a:t>SA </a:t>
              </a:r>
              <a:r>
                <a:rPr lang="fi-FI" altLang="zh-CN" sz="1800" dirty="0">
                  <a:ea typeface="宋体" pitchFamily="2" charset="-122"/>
                  <a:sym typeface="Wingdings" pitchFamily="2" charset="2"/>
                </a:rPr>
                <a:t> </a:t>
              </a:r>
              <a:r>
                <a:rPr lang="fi-FI" altLang="zh-CN" sz="1800" dirty="0">
                  <a:ea typeface="宋体" pitchFamily="2" charset="-122"/>
                </a:rPr>
                <a:t>ventricles</a:t>
              </a:r>
            </a:p>
            <a:p>
              <a:pPr marL="342900" indent="-342900">
                <a:spcBef>
                  <a:spcPct val="20000"/>
                </a:spcBef>
              </a:pPr>
              <a:endParaRPr lang="fi-FI" altLang="zh-CN" sz="1800" dirty="0">
                <a:ea typeface="宋体" pitchFamily="2" charset="-122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GB" altLang="zh-CN" sz="2800" dirty="0">
                <a:ea typeface="宋体" pitchFamily="2" charset="-122"/>
              </a:endParaRPr>
            </a:p>
          </p:txBody>
        </p:sp>
        <p:sp>
          <p:nvSpPr>
            <p:cNvPr id="16403" name="Line 17"/>
            <p:cNvSpPr>
              <a:spLocks noChangeShapeType="1"/>
            </p:cNvSpPr>
            <p:nvPr/>
          </p:nvSpPr>
          <p:spPr bwMode="auto">
            <a:xfrm>
              <a:off x="1680" y="3408"/>
              <a:ext cx="14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9600" y="3962400"/>
            <a:ext cx="5791200" cy="1447800"/>
            <a:chOff x="384" y="2496"/>
            <a:chExt cx="3648" cy="912"/>
          </a:xfrm>
        </p:grpSpPr>
        <p:sp>
          <p:nvSpPr>
            <p:cNvPr id="16400" name="Rectangle 12"/>
            <p:cNvSpPr>
              <a:spLocks noChangeArrowheads="1"/>
            </p:cNvSpPr>
            <p:nvPr/>
          </p:nvSpPr>
          <p:spPr bwMode="auto">
            <a:xfrm>
              <a:off x="384" y="2496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fi-FI" altLang="zh-CN" sz="2800">
                  <a:ea typeface="宋体" pitchFamily="2" charset="-122"/>
                </a:rPr>
                <a:t>QT interval </a:t>
              </a:r>
              <a:r>
                <a:rPr lang="fi-FI" altLang="zh-CN" sz="1800">
                  <a:ea typeface="宋体" pitchFamily="2" charset="-122"/>
                </a:rPr>
                <a:t>ventricular fibrillation</a:t>
              </a:r>
            </a:p>
            <a:p>
              <a:pPr marL="342900" indent="-342900">
                <a:spcBef>
                  <a:spcPct val="20000"/>
                </a:spcBef>
              </a:pPr>
              <a:endParaRPr lang="en-GB" altLang="zh-CN" sz="2800">
                <a:ea typeface="宋体" pitchFamily="2" charset="-122"/>
              </a:endParaRPr>
            </a:p>
          </p:txBody>
        </p:sp>
        <p:sp>
          <p:nvSpPr>
            <p:cNvPr id="16401" name="Line 20"/>
            <p:cNvSpPr>
              <a:spLocks noChangeShapeType="1"/>
            </p:cNvSpPr>
            <p:nvPr/>
          </p:nvSpPr>
          <p:spPr bwMode="auto">
            <a:xfrm>
              <a:off x="1728" y="2688"/>
              <a:ext cx="2304" cy="72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09600" y="3200400"/>
            <a:ext cx="5562600" cy="1752600"/>
            <a:chOff x="384" y="2016"/>
            <a:chExt cx="3504" cy="1104"/>
          </a:xfrm>
        </p:grpSpPr>
        <p:sp>
          <p:nvSpPr>
            <p:cNvPr id="16396" name="Rectangle 10"/>
            <p:cNvSpPr>
              <a:spLocks noChangeArrowheads="1"/>
            </p:cNvSpPr>
            <p:nvPr/>
          </p:nvSpPr>
          <p:spPr bwMode="auto">
            <a:xfrm>
              <a:off x="384" y="2016"/>
              <a:ext cx="14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fi-FI" altLang="zh-CN" sz="2800">
                  <a:ea typeface="宋体" pitchFamily="2" charset="-122"/>
                </a:rPr>
                <a:t>ST segment </a:t>
              </a:r>
              <a:r>
                <a:rPr lang="fi-FI" altLang="zh-CN" sz="1800">
                  <a:ea typeface="宋体" pitchFamily="2" charset="-122"/>
                </a:rPr>
                <a:t>ischemia</a:t>
              </a:r>
              <a:endParaRPr lang="en-GB" altLang="zh-CN" sz="1800">
                <a:ea typeface="宋体" pitchFamily="2" charset="-122"/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728" y="2208"/>
              <a:ext cx="2160" cy="912"/>
              <a:chOff x="1728" y="2208"/>
              <a:chExt cx="2160" cy="912"/>
            </a:xfrm>
          </p:grpSpPr>
          <p:sp>
            <p:nvSpPr>
              <p:cNvPr id="16398" name="Oval 22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336" cy="33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6399" name="Line 23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1824" cy="672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85800" y="1981200"/>
            <a:ext cx="7467600" cy="3048000"/>
            <a:chOff x="432" y="1248"/>
            <a:chExt cx="4704" cy="1920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824" y="1392"/>
              <a:ext cx="3312" cy="1776"/>
              <a:chOff x="1776" y="1344"/>
              <a:chExt cx="3360" cy="1824"/>
            </a:xfrm>
          </p:grpSpPr>
          <p:sp>
            <p:nvSpPr>
              <p:cNvPr id="16394" name="Oval 24"/>
              <p:cNvSpPr>
                <a:spLocks noChangeArrowheads="1"/>
              </p:cNvSpPr>
              <p:nvPr/>
            </p:nvSpPr>
            <p:spPr bwMode="auto">
              <a:xfrm>
                <a:off x="4848" y="2928"/>
                <a:ext cx="288" cy="24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6395" name="Line 25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3072" cy="168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3" name="Text Box 34"/>
            <p:cNvSpPr txBox="1">
              <a:spLocks noChangeArrowheads="1"/>
            </p:cNvSpPr>
            <p:nvPr/>
          </p:nvSpPr>
          <p:spPr bwMode="auto">
            <a:xfrm>
              <a:off x="432" y="1248"/>
              <a:ext cx="13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fi-FI" altLang="zh-CN">
                  <a:ea typeface="宋体" pitchFamily="2" charset="-122"/>
                </a:rPr>
                <a:t> QRS duration</a:t>
              </a:r>
              <a:r>
                <a:rPr lang="fi-FI" altLang="zh-CN" sz="1800">
                  <a:ea typeface="宋体" pitchFamily="2" charset="-122"/>
                </a:rPr>
                <a:t>    Bundle brand block depolarization</a:t>
              </a:r>
              <a:endParaRPr lang="en-GB" altLang="zh-CN" sz="1800"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JoF\EKG\pac-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72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Rhythm example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257800" y="2743200"/>
            <a:ext cx="2057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5050"/>
                </a:solidFill>
                <a:latin typeface="Arial" charset="0"/>
              </a:rPr>
              <a:t>70 bpm</a:t>
            </a:r>
            <a:endParaRPr lang="en-US" altLang="en-US">
              <a:solidFill>
                <a:srgbClr val="FF5050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1752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>
                <a:latin typeface="Arial" charset="0"/>
              </a:rPr>
              <a:t>  Rate?</a:t>
            </a:r>
            <a:endParaRPr lang="en-US" alt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85800" y="3306763"/>
            <a:ext cx="37338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>
                <a:latin typeface="Arial" charset="0"/>
              </a:rPr>
              <a:t>  Regularity?</a:t>
            </a:r>
            <a:endParaRPr lang="en-US" alt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257800" y="3352800"/>
            <a:ext cx="3505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5050"/>
                </a:solidFill>
                <a:latin typeface="Arial" charset="0"/>
              </a:rPr>
              <a:t>occasionally irreg.</a:t>
            </a:r>
            <a:endParaRPr lang="en-US" altLang="en-US">
              <a:solidFill>
                <a:srgbClr val="FF5050"/>
              </a:solidFill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3886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5050"/>
                </a:solidFill>
                <a:latin typeface="Arial" charset="0"/>
              </a:rPr>
              <a:t>2/7 different contour</a:t>
            </a:r>
            <a:endParaRPr lang="en-US" altLang="en-US">
              <a:solidFill>
                <a:srgbClr val="FF5050"/>
              </a:solidFill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257800" y="5135563"/>
            <a:ext cx="17526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5050"/>
                </a:solidFill>
                <a:latin typeface="Arial" charset="0"/>
              </a:rPr>
              <a:t>0.08 s</a:t>
            </a:r>
            <a:endParaRPr lang="en-US" altLang="en-US">
              <a:solidFill>
                <a:srgbClr val="FF5050"/>
              </a:solidFill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85800" y="3886200"/>
            <a:ext cx="2438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>
                <a:latin typeface="Arial" charset="0"/>
              </a:rPr>
              <a:t>  P waves?</a:t>
            </a:r>
            <a:endParaRPr lang="en-US" altLang="en-US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685800" y="4495800"/>
            <a:ext cx="2895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>
                <a:latin typeface="Arial" charset="0"/>
              </a:rPr>
              <a:t>  PR interval?</a:t>
            </a:r>
            <a:endParaRPr lang="en-US" altLang="en-US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5257800" y="4572000"/>
            <a:ext cx="3733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5050"/>
                </a:solidFill>
                <a:latin typeface="Arial" charset="0"/>
              </a:rPr>
              <a:t>0.14 s (except 2/7)</a:t>
            </a:r>
            <a:endParaRPr lang="en-US" altLang="en-US">
              <a:solidFill>
                <a:srgbClr val="FF5050"/>
              </a:solidFill>
            </a:endParaRP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685800" y="5105400"/>
            <a:ext cx="3429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>
                <a:latin typeface="Arial" charset="0"/>
              </a:rPr>
              <a:t>  QRS duration?</a:t>
            </a:r>
            <a:endParaRPr lang="en-US" altLang="en-US"/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685800" y="5791200"/>
            <a:ext cx="3429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</a:rPr>
              <a:t>Interpretation?</a:t>
            </a:r>
            <a:endParaRPr lang="en-US" altLang="en-US"/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581400" y="5791200"/>
            <a:ext cx="49530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>
                <a:solidFill>
                  <a:srgbClr val="FF5050"/>
                </a:solidFill>
                <a:latin typeface="Arial" charset="0"/>
              </a:rPr>
              <a:t>NSR with Premature Atrial Contractions</a:t>
            </a:r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7391400" y="1676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1905000" y="16764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utoUpdateAnimBg="0"/>
      <p:bldP spid="102405" grpId="0" autoUpdateAnimBg="0"/>
      <p:bldP spid="102406" grpId="0" autoUpdateAnimBg="0"/>
      <p:bldP spid="102407" grpId="0" autoUpdateAnimBg="0"/>
      <p:bldP spid="102408" grpId="0" autoUpdateAnimBg="0"/>
      <p:bldP spid="102409" grpId="0" autoUpdateAnimBg="0"/>
      <p:bldP spid="102410" grpId="0" autoUpdateAnimBg="0"/>
      <p:bldP spid="102411" grpId="0" autoUpdateAnimBg="0"/>
      <p:bldP spid="102412" grpId="0" autoUpdateAnimBg="0"/>
      <p:bldP spid="102413" grpId="0" autoUpdateAnimBg="0"/>
      <p:bldP spid="102414" grpId="0" autoUpdateAnimBg="0"/>
      <p:bldP spid="102415" grpId="0" autoUpdateAnimBg="0"/>
      <p:bldP spid="102416" grpId="0" animBg="1"/>
      <p:bldP spid="1024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Classification of ECG signals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5172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E. </a:t>
            </a:r>
            <a:r>
              <a:rPr lang="en-US" altLang="zh-CN" dirty="0" smtClean="0"/>
              <a:t>Classification</a:t>
            </a: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dirty="0" smtClean="0"/>
              <a:t>Linear </a:t>
            </a:r>
            <a:r>
              <a:rPr lang="en-US" altLang="zh-CN" dirty="0" smtClean="0"/>
              <a:t>discriminate </a:t>
            </a:r>
            <a:r>
              <a:rPr lang="en-US" altLang="zh-CN" dirty="0" smtClean="0"/>
              <a:t>analysis (LDA)</a:t>
            </a:r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dirty="0" smtClean="0"/>
              <a:t>Quadratic </a:t>
            </a:r>
            <a:r>
              <a:rPr lang="en-US" altLang="zh-CN" dirty="0" smtClean="0"/>
              <a:t>discriminate </a:t>
            </a:r>
            <a:r>
              <a:rPr lang="en-US" altLang="zh-CN" dirty="0" smtClean="0"/>
              <a:t>analysis (QDA)</a:t>
            </a:r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dirty="0" smtClean="0"/>
              <a:t>K </a:t>
            </a:r>
            <a:r>
              <a:rPr lang="en-US" altLang="zh-CN" dirty="0" smtClean="0"/>
              <a:t>nearest neighbor (KNN) rule</a:t>
            </a:r>
          </a:p>
          <a:p>
            <a:pPr marL="571500" indent="-514350">
              <a:buNone/>
            </a:pPr>
            <a:r>
              <a:rPr lang="en-US" altLang="zh-CN" sz="2000" dirty="0" smtClean="0"/>
              <a:t>    </a:t>
            </a:r>
            <a:r>
              <a:rPr lang="en-US" altLang="zh-CN" sz="2000" dirty="0" smtClean="0"/>
              <a:t>     We can use </a:t>
            </a:r>
            <a:r>
              <a:rPr lang="en-US" altLang="zh-CN" sz="2000" dirty="0" smtClean="0"/>
              <a:t>the Euclidean metric to measure “closeness” in the KNN </a:t>
            </a:r>
            <a:r>
              <a:rPr lang="en-US" altLang="zh-CN" sz="2000" dirty="0" err="1" smtClean="0"/>
              <a:t>classiﬁcation</a:t>
            </a:r>
            <a:r>
              <a:rPr lang="en-US" altLang="zh-CN" sz="2000" dirty="0" smtClean="0"/>
              <a:t> model</a:t>
            </a:r>
          </a:p>
          <a:p>
            <a:pPr marL="971550" lvl="1" indent="-514350">
              <a:buFont typeface="+mj-ea"/>
              <a:buAutoNum type="circleNumDbPlain"/>
            </a:pP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389786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023" y="3962400"/>
            <a:ext cx="619857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696200" cy="487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ECG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Application: Electrocardiogram baseline wandering reduction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867400" cy="408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754063"/>
            <a:ext cx="2205037" cy="2478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728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725" y="762000"/>
            <a:ext cx="3101975" cy="478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7284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762000"/>
            <a:ext cx="3138488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7285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63" y="3221038"/>
            <a:ext cx="2065337" cy="2351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7286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352800"/>
            <a:ext cx="31242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7287" name="Rectangle 6"/>
          <p:cNvSpPr>
            <a:spLocks/>
          </p:cNvSpPr>
          <p:nvPr/>
        </p:nvSpPr>
        <p:spPr bwMode="auto">
          <a:xfrm>
            <a:off x="550121" y="5624840"/>
            <a:ext cx="867718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zh-CN" sz="3400" dirty="0" err="1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Magne</a:t>
            </a:r>
            <a:r>
              <a:rPr lang="en-US" altLang="zh-CN" sz="3400" dirty="0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 to ‘en ‘</a:t>
            </a:r>
            <a:r>
              <a:rPr lang="en-US" altLang="zh-CN" sz="3400" dirty="0" err="1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ce</a:t>
            </a:r>
            <a:r>
              <a:rPr lang="en-US" altLang="zh-CN" sz="3400" dirty="0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3400" dirty="0" err="1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pha</a:t>
            </a:r>
            <a:r>
              <a:rPr lang="en-US" altLang="zh-CN" sz="3400" dirty="0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 lo ‘</a:t>
            </a:r>
            <a:r>
              <a:rPr lang="en-US" altLang="zh-CN" sz="3400" dirty="0" err="1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graphy</a:t>
            </a:r>
            <a:r>
              <a:rPr lang="en-US" altLang="zh-CN" sz="3400" dirty="0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 (MEG, </a:t>
            </a:r>
            <a:r>
              <a:rPr lang="en-US" altLang="zh-CN" sz="3400" dirty="0" err="1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googled</a:t>
            </a:r>
            <a:r>
              <a:rPr lang="en-US" altLang="zh-CN" sz="3400" dirty="0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3400" dirty="0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images</a:t>
            </a:r>
            <a:r>
              <a:rPr lang="en-US" altLang="zh-CN" sz="3400" dirty="0" smtClean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) </a:t>
            </a:r>
            <a:endParaRPr lang="en-US" altLang="zh-CN" sz="3400" dirty="0">
              <a:solidFill>
                <a:schemeClr val="tx1"/>
              </a:solidFill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1626</TotalTime>
  <Words>573</Words>
  <Application>Microsoft Office PowerPoint</Application>
  <PresentationFormat>On-screen Show (4:3)</PresentationFormat>
  <Paragraphs>99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Week 2 Lecture 1</vt:lpstr>
      <vt:lpstr>Why Medical Signal Processing?</vt:lpstr>
      <vt:lpstr>Example: ECG signal analysis</vt:lpstr>
      <vt:lpstr>Clinically Relevant Parameters</vt:lpstr>
      <vt:lpstr>Rhythm example</vt:lpstr>
      <vt:lpstr>Classification of ECG signals</vt:lpstr>
      <vt:lpstr>Denoising</vt:lpstr>
      <vt:lpstr>Long-Term ECG Evolution</vt:lpstr>
      <vt:lpstr>Slide 9</vt:lpstr>
      <vt:lpstr>Multimodal Imaging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Machine Learning – A promising signal analysis tool</vt:lpstr>
      <vt:lpstr>Classification example</vt:lpstr>
      <vt:lpstr>Regression problem</vt:lpstr>
      <vt:lpstr>Clustering problem</vt:lpstr>
      <vt:lpstr>Example Successful Application of Machine Learning</vt:lpstr>
      <vt:lpstr>The ML Approach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Lecture 1</dc:title>
  <dc:creator>Fei</dc:creator>
  <cp:lastModifiedBy>Fei</cp:lastModifiedBy>
  <cp:revision>64</cp:revision>
  <dcterms:created xsi:type="dcterms:W3CDTF">2012-05-15T15:11:16Z</dcterms:created>
  <dcterms:modified xsi:type="dcterms:W3CDTF">2012-08-28T17:20:18Z</dcterms:modified>
</cp:coreProperties>
</file>