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256" r:id="rId2"/>
    <p:sldId id="257" r:id="rId3"/>
    <p:sldId id="258" r:id="rId4"/>
    <p:sldId id="278" r:id="rId5"/>
    <p:sldId id="259" r:id="rId6"/>
    <p:sldId id="276" r:id="rId7"/>
    <p:sldId id="275" r:id="rId8"/>
    <p:sldId id="261" r:id="rId9"/>
    <p:sldId id="263" r:id="rId10"/>
    <p:sldId id="280" r:id="rId11"/>
    <p:sldId id="281" r:id="rId12"/>
    <p:sldId id="264" r:id="rId13"/>
    <p:sldId id="282" r:id="rId14"/>
    <p:sldId id="277" r:id="rId15"/>
    <p:sldId id="279" r:id="rId16"/>
    <p:sldId id="265" r:id="rId17"/>
    <p:sldId id="273" r:id="rId18"/>
    <p:sldId id="267" r:id="rId19"/>
    <p:sldId id="274" r:id="rId20"/>
    <p:sldId id="268" r:id="rId21"/>
    <p:sldId id="269" r:id="rId22"/>
    <p:sldId id="270" r:id="rId23"/>
    <p:sldId id="271" r:id="rId24"/>
    <p:sldId id="272" r:id="rId25"/>
    <p:sldId id="266" r:id="rId2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842" autoAdjust="0"/>
  </p:normalViewPr>
  <p:slideViewPr>
    <p:cSldViewPr>
      <p:cViewPr varScale="1">
        <p:scale>
          <a:sx n="62" d="100"/>
          <a:sy n="62" d="100"/>
        </p:scale>
        <p:origin x="-1584"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A74FA913-686B-484C-8284-9F93E7316E6E}" type="datetimeFigureOut">
              <a:rPr lang="en-US" smtClean="0"/>
              <a:pPr/>
              <a:t>8/27/2012</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3F33811-F602-4DC7-ACE1-186629BC76F4}"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600D4E3D-AE47-43AB-B8B6-01C58F78C508}" type="datetimeFigureOut">
              <a:rPr lang="en-US" smtClean="0"/>
              <a:pPr/>
              <a:t>8/27/2012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C072D206-AFE8-48B4-B864-F7A0A57200A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en.wikipedia.org/wiki/Blood_vessel" TargetMode="External"/><Relationship Id="rId13" Type="http://schemas.openxmlformats.org/officeDocument/2006/relationships/hyperlink" Target="http://en.wikipedia.org/wiki/Clotting_system" TargetMode="External"/><Relationship Id="rId3" Type="http://schemas.openxmlformats.org/officeDocument/2006/relationships/hyperlink" Target="http://en.wikipedia.org/wiki/Protein" TargetMode="External"/><Relationship Id="rId7" Type="http://schemas.openxmlformats.org/officeDocument/2006/relationships/hyperlink" Target="http://en.wikipedia.org/wiki/Endothelial_cell" TargetMode="External"/><Relationship Id="rId12" Type="http://schemas.openxmlformats.org/officeDocument/2006/relationships/hyperlink" Target="http://en.wikipedia.org/wiki/Plasmin"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www.expasy.org/cgi-bin/nicezyme.pl?3.4.21.68" TargetMode="External"/><Relationship Id="rId11" Type="http://schemas.openxmlformats.org/officeDocument/2006/relationships/hyperlink" Target="http://en.wikipedia.org/wiki/Plasminogen" TargetMode="External"/><Relationship Id="rId5" Type="http://schemas.openxmlformats.org/officeDocument/2006/relationships/hyperlink" Target="http://en.wikipedia.org/wiki/EC_number" TargetMode="External"/><Relationship Id="rId15" Type="http://schemas.openxmlformats.org/officeDocument/2006/relationships/hyperlink" Target="http://en.wikipedia.org/wiki/Stroke" TargetMode="External"/><Relationship Id="rId10" Type="http://schemas.openxmlformats.org/officeDocument/2006/relationships/hyperlink" Target="http://en.wikipedia.org/wiki/Catalysis" TargetMode="External"/><Relationship Id="rId4" Type="http://schemas.openxmlformats.org/officeDocument/2006/relationships/hyperlink" Target="http://en.wikipedia.org/wiki/Serine_protease" TargetMode="External"/><Relationship Id="rId9" Type="http://schemas.openxmlformats.org/officeDocument/2006/relationships/hyperlink" Target="http://en.wikipedia.org/wiki/Enzyme" TargetMode="External"/><Relationship Id="rId14" Type="http://schemas.openxmlformats.org/officeDocument/2006/relationships/hyperlink" Target="http://en.wikipedia.org/wiki/Clinical_medicin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Protei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a:t>
            </a:r>
            <a:r>
              <a:rPr lang="en-US" baseline="0" dirty="0" smtClean="0"/>
              <a:t> </a:t>
            </a:r>
            <a:r>
              <a:rPr lang="en-US" baseline="0" dirty="0" err="1" smtClean="0"/>
              <a:t>WiKi</a:t>
            </a:r>
            <a:endParaRPr lang="en-US" dirty="0"/>
          </a:p>
        </p:txBody>
      </p:sp>
      <p:sp>
        <p:nvSpPr>
          <p:cNvPr id="4" name="Slide Number Placeholder 3"/>
          <p:cNvSpPr>
            <a:spLocks noGrp="1"/>
          </p:cNvSpPr>
          <p:nvPr>
            <p:ph type="sldNum" sz="quarter" idx="10"/>
          </p:nvPr>
        </p:nvSpPr>
        <p:spPr/>
        <p:txBody>
          <a:bodyPr/>
          <a:lstStyle/>
          <a:p>
            <a:fld id="{C072D206-AFE8-48B4-B864-F7A0A57200A7}"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5075F30E-FE19-4537-9379-0CF62FA8E9CA}" type="slidenum">
              <a:rPr lang="en-US"/>
              <a:pPr/>
              <a:t>24</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smtClean="0"/>
              <a:t> </a:t>
            </a:r>
            <a:r>
              <a:rPr lang="en-US" b="1" smtClean="0"/>
              <a:t>Tissue plasminogen activator</a:t>
            </a:r>
            <a:r>
              <a:rPr lang="en-US" smtClean="0"/>
              <a:t> (abbreviated </a:t>
            </a:r>
            <a:r>
              <a:rPr lang="en-US" b="1" smtClean="0"/>
              <a:t>tPA</a:t>
            </a:r>
            <a:r>
              <a:rPr lang="en-US" smtClean="0"/>
              <a:t> or </a:t>
            </a:r>
            <a:r>
              <a:rPr lang="en-US" b="1" smtClean="0"/>
              <a:t>PLAT</a:t>
            </a:r>
            <a:r>
              <a:rPr lang="en-US" smtClean="0"/>
              <a:t>) is a </a:t>
            </a:r>
            <a:r>
              <a:rPr lang="en-US" smtClean="0">
                <a:hlinkClick r:id="rId3" tooltip="Protein"/>
              </a:rPr>
              <a:t>protein</a:t>
            </a:r>
            <a:r>
              <a:rPr lang="en-US" smtClean="0"/>
              <a:t> involved in the breakdown of blood clots. Specifically, it is a </a:t>
            </a:r>
            <a:r>
              <a:rPr lang="en-US" smtClean="0">
                <a:hlinkClick r:id="rId4" tooltip="Serine protease"/>
              </a:rPr>
              <a:t>serine protease</a:t>
            </a:r>
            <a:r>
              <a:rPr lang="en-US" smtClean="0"/>
              <a:t> (</a:t>
            </a:r>
            <a:r>
              <a:rPr lang="en-US" smtClean="0">
                <a:hlinkClick r:id="rId5" tooltip="EC number"/>
              </a:rPr>
              <a:t>EC</a:t>
            </a:r>
            <a:r>
              <a:rPr lang="en-US" smtClean="0"/>
              <a:t> </a:t>
            </a:r>
            <a:r>
              <a:rPr lang="en-US" smtClean="0">
                <a:hlinkClick r:id="rId6" tooltip="http://www.expasy.org/cgi-bin/nicezyme.pl?3.4.21.68"/>
              </a:rPr>
              <a:t>3.4.21.68</a:t>
            </a:r>
            <a:r>
              <a:rPr lang="en-US" smtClean="0"/>
              <a:t>) found on </a:t>
            </a:r>
            <a:r>
              <a:rPr lang="en-US" smtClean="0">
                <a:hlinkClick r:id="rId7" tooltip="Endothelial cell"/>
              </a:rPr>
              <a:t>endothelial cells</a:t>
            </a:r>
            <a:r>
              <a:rPr lang="en-US" smtClean="0"/>
              <a:t>, the cells that line the </a:t>
            </a:r>
            <a:r>
              <a:rPr lang="en-US" smtClean="0">
                <a:hlinkClick r:id="rId8" tooltip="Blood vessel"/>
              </a:rPr>
              <a:t>blood vessels</a:t>
            </a:r>
            <a:r>
              <a:rPr lang="en-US" smtClean="0"/>
              <a:t>. As an </a:t>
            </a:r>
            <a:r>
              <a:rPr lang="en-US" smtClean="0">
                <a:hlinkClick r:id="rId9" tooltip="Enzyme"/>
              </a:rPr>
              <a:t>enzyme</a:t>
            </a:r>
            <a:r>
              <a:rPr lang="en-US" smtClean="0"/>
              <a:t>, it </a:t>
            </a:r>
            <a:r>
              <a:rPr lang="en-US" smtClean="0">
                <a:hlinkClick r:id="rId10" tooltip="Catalysis"/>
              </a:rPr>
              <a:t>catalyzes</a:t>
            </a:r>
            <a:r>
              <a:rPr lang="en-US" smtClean="0"/>
              <a:t> the conversion of </a:t>
            </a:r>
            <a:r>
              <a:rPr lang="en-US" smtClean="0">
                <a:hlinkClick r:id="rId11" tooltip="Plasminogen"/>
              </a:rPr>
              <a:t>plasminogen</a:t>
            </a:r>
            <a:r>
              <a:rPr lang="en-US" smtClean="0"/>
              <a:t> to </a:t>
            </a:r>
            <a:r>
              <a:rPr lang="en-US" smtClean="0">
                <a:hlinkClick r:id="rId12" tooltip="Plasmin"/>
              </a:rPr>
              <a:t>plasmin</a:t>
            </a:r>
            <a:r>
              <a:rPr lang="en-US" smtClean="0"/>
              <a:t>, the major enzyme responsible for clot breakdown. Because it works on the </a:t>
            </a:r>
            <a:r>
              <a:rPr lang="en-US" smtClean="0">
                <a:hlinkClick r:id="rId13" tooltip="Clotting system"/>
              </a:rPr>
              <a:t>clotting system</a:t>
            </a:r>
            <a:r>
              <a:rPr lang="en-US" smtClean="0"/>
              <a:t>, tPA is used in </a:t>
            </a:r>
            <a:r>
              <a:rPr lang="en-US" smtClean="0">
                <a:hlinkClick r:id="rId14" tooltip="Clinical medicine"/>
              </a:rPr>
              <a:t>clinical medicine</a:t>
            </a:r>
            <a:r>
              <a:rPr lang="en-US" smtClean="0"/>
              <a:t> to treat </a:t>
            </a:r>
            <a:r>
              <a:rPr lang="en-US" smtClean="0">
                <a:hlinkClick r:id="rId15" tooltip="Stroke"/>
              </a:rPr>
              <a:t>stroke</a:t>
            </a:r>
            <a:r>
              <a:rPr lang="en-US" smtClean="0"/>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from </a:t>
            </a:r>
            <a:r>
              <a:rPr lang="en-US" dirty="0" err="1" smtClean="0"/>
              <a:t>Kansus</a:t>
            </a:r>
            <a:r>
              <a:rPr lang="en-US" dirty="0" smtClean="0"/>
              <a:t> State </a:t>
            </a:r>
            <a:r>
              <a:rPr lang="en-US" dirty="0" err="1" smtClean="0"/>
              <a:t>Univ</a:t>
            </a:r>
            <a:endParaRPr lang="en-US" dirty="0"/>
          </a:p>
        </p:txBody>
      </p:sp>
      <p:sp>
        <p:nvSpPr>
          <p:cNvPr id="4" name="Slide Number Placeholder 3"/>
          <p:cNvSpPr>
            <a:spLocks noGrp="1"/>
          </p:cNvSpPr>
          <p:nvPr>
            <p:ph type="sldNum" sz="quarter" idx="10"/>
          </p:nvPr>
        </p:nvSpPr>
        <p:spPr/>
        <p:txBody>
          <a:bodyPr/>
          <a:lstStyle/>
          <a:p>
            <a:fld id="{C072D206-AFE8-48B4-B864-F7A0A57200A7}"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65D97CA0-262A-4674-AD81-A0D87D82EE43}" type="slidenum">
              <a:rPr lang="en-US"/>
              <a:pPr/>
              <a:t>8</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GB" dirty="0" smtClean="0"/>
              <a:t>VSAT: from narrow band to 4Mbps</a:t>
            </a:r>
          </a:p>
          <a:p>
            <a:pPr eaLnBrk="1" hangingPunct="1"/>
            <a:r>
              <a:rPr lang="en-US" dirty="0" smtClean="0"/>
              <a:t>ICU: Intensive Care Unit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1BDE32A0-656B-4707-9D07-C6B0FA9C18B6}" type="slidenum">
              <a:rPr lang="en-US"/>
              <a:pPr/>
              <a:t>12</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lnSpc>
                <a:spcPct val="80000"/>
              </a:lnSpc>
            </a:pPr>
            <a:r>
              <a:rPr lang="en-US" sz="1000" dirty="0" smtClean="0"/>
              <a:t>http://www.visicu.com/products/index.html</a:t>
            </a:r>
          </a:p>
          <a:p>
            <a:pPr eaLnBrk="1" hangingPunct="1">
              <a:lnSpc>
                <a:spcPct val="80000"/>
              </a:lnSpc>
            </a:pPr>
            <a:r>
              <a:rPr lang="en-US" sz="1000" b="1" dirty="0" smtClean="0"/>
              <a:t>ICU® Integrated Healthcare Solution for Critical Care</a:t>
            </a:r>
          </a:p>
          <a:p>
            <a:pPr eaLnBrk="1" hangingPunct="1">
              <a:lnSpc>
                <a:spcPct val="80000"/>
              </a:lnSpc>
            </a:pPr>
            <a:r>
              <a:rPr lang="en-US" sz="1000" dirty="0" smtClean="0"/>
              <a:t>The patented </a:t>
            </a:r>
            <a:r>
              <a:rPr lang="en-US" sz="1000" i="1" dirty="0" err="1" smtClean="0"/>
              <a:t>e</a:t>
            </a:r>
            <a:r>
              <a:rPr lang="en-US" sz="1000" dirty="0" err="1" smtClean="0"/>
              <a:t>ICU</a:t>
            </a:r>
            <a:r>
              <a:rPr lang="en-US" sz="1000" dirty="0" smtClean="0"/>
              <a:t>® Program allows hospitals to create a system-wide critical care program, built on a powerful technology infrastructure that improves quality, operating efficiency, and economic performance. </a:t>
            </a:r>
            <a:r>
              <a:rPr lang="en-US" sz="1000" b="1" dirty="0" smtClean="0">
                <a:hlinkClick r:id="rId3"/>
              </a:rPr>
              <a:t>View Diagram </a:t>
            </a:r>
            <a:endParaRPr lang="en-US" sz="1000" dirty="0" smtClean="0"/>
          </a:p>
          <a:p>
            <a:pPr eaLnBrk="1" hangingPunct="1">
              <a:lnSpc>
                <a:spcPct val="80000"/>
              </a:lnSpc>
            </a:pPr>
            <a:r>
              <a:rPr lang="en-US" sz="1000" dirty="0" smtClean="0"/>
              <a:t>The </a:t>
            </a:r>
            <a:r>
              <a:rPr lang="en-US" sz="1000" i="1" dirty="0" err="1" smtClean="0"/>
              <a:t>e</a:t>
            </a:r>
            <a:r>
              <a:rPr lang="en-US" sz="1000" dirty="0" err="1" smtClean="0"/>
              <a:t>ICU</a:t>
            </a:r>
            <a:r>
              <a:rPr lang="en-US" sz="1000" dirty="0" smtClean="0"/>
              <a:t> Program is sold to hospital health systems that want to improve the quality of their intensive care unit (ICU) care. If you can understand how air traffic controllers and onboard technology for pilots keeps fliers safe, you'll be able to understand how an </a:t>
            </a:r>
            <a:r>
              <a:rPr lang="en-US" sz="1000" i="1" dirty="0" err="1" smtClean="0"/>
              <a:t>e</a:t>
            </a:r>
            <a:r>
              <a:rPr lang="en-US" sz="1000" dirty="0" err="1" smtClean="0"/>
              <a:t>ICU</a:t>
            </a:r>
            <a:r>
              <a:rPr lang="en-US" sz="1000" dirty="0" smtClean="0"/>
              <a:t> facility keeps patients safe.</a:t>
            </a:r>
          </a:p>
          <a:p>
            <a:pPr eaLnBrk="1" hangingPunct="1">
              <a:lnSpc>
                <a:spcPct val="80000"/>
              </a:lnSpc>
            </a:pPr>
            <a:r>
              <a:rPr lang="en-US" sz="1000" dirty="0" smtClean="0"/>
              <a:t>ICU patients require around-the-clock specialized care, however most ICUs don't have the specially trained physicians (</a:t>
            </a:r>
            <a:r>
              <a:rPr lang="en-US" sz="1000" dirty="0" err="1" smtClean="0"/>
              <a:t>intensivists</a:t>
            </a:r>
            <a:r>
              <a:rPr lang="en-US" sz="1000" dirty="0" smtClean="0"/>
              <a:t>) available to provide this. With an </a:t>
            </a:r>
            <a:r>
              <a:rPr lang="en-US" sz="1000" i="1" dirty="0" err="1" smtClean="0"/>
              <a:t>e</a:t>
            </a:r>
            <a:r>
              <a:rPr lang="en-US" sz="1000" dirty="0" err="1" smtClean="0"/>
              <a:t>ICU</a:t>
            </a:r>
            <a:r>
              <a:rPr lang="en-US" sz="1000" dirty="0" smtClean="0"/>
              <a:t> facility linked via telemedicine and computer monitors to their hospital ICU rooms they now can. An </a:t>
            </a:r>
            <a:r>
              <a:rPr lang="en-US" sz="1000" i="1" dirty="0" err="1" smtClean="0"/>
              <a:t>e</a:t>
            </a:r>
            <a:r>
              <a:rPr lang="en-US" sz="1000" dirty="0" err="1" smtClean="0"/>
              <a:t>ICU</a:t>
            </a:r>
            <a:r>
              <a:rPr lang="en-US" sz="1000" dirty="0" smtClean="0"/>
              <a:t> Program is staffed with an </a:t>
            </a:r>
            <a:r>
              <a:rPr lang="en-US" sz="1000" dirty="0" err="1" smtClean="0"/>
              <a:t>intensivist</a:t>
            </a:r>
            <a:r>
              <a:rPr lang="en-US" sz="1000" dirty="0" smtClean="0"/>
              <a:t>-led care team that can monitor and care for hundreds of patients much like air traffic controllers monitor hundreds of planes. In an airplane pilots also use on board sensors to identify problems and intervene to maintain a safe flight. Likewise, the </a:t>
            </a:r>
            <a:r>
              <a:rPr lang="en-US" sz="1000" i="1" dirty="0" err="1" smtClean="0"/>
              <a:t>e</a:t>
            </a:r>
            <a:r>
              <a:rPr lang="en-US" sz="1000" dirty="0" err="1" smtClean="0"/>
              <a:t>ICU</a:t>
            </a:r>
            <a:r>
              <a:rPr lang="en-US" sz="1000" dirty="0" smtClean="0"/>
              <a:t> care team uses software alerts to track patient vital trends and intervene earlier-before complications occur. Studies show that this type of care model can reduce ICU mortality by 25% and save costs. The keys are constant surveillance, providing the patient with immediate physician access and arming the physician with the patient information needed to make the right decisions, quickly.</a:t>
            </a:r>
          </a:p>
          <a:p>
            <a:pPr eaLnBrk="1" hangingPunct="1">
              <a:lnSpc>
                <a:spcPct val="80000"/>
              </a:lnSpc>
            </a:pPr>
            <a:r>
              <a:rPr lang="en-US" sz="1000" dirty="0" smtClean="0"/>
              <a:t>VISICU provides the hospital/healthcare system with the </a:t>
            </a:r>
            <a:r>
              <a:rPr lang="en-US" sz="1000" i="1" dirty="0" err="1" smtClean="0"/>
              <a:t>e</a:t>
            </a:r>
            <a:r>
              <a:rPr lang="en-US" sz="1000" dirty="0" err="1" smtClean="0"/>
              <a:t>CareManager</a:t>
            </a:r>
            <a:r>
              <a:rPr lang="en-US" sz="1000" dirty="0" smtClean="0"/>
              <a:t>™ technology system training and implementation which includes:</a:t>
            </a:r>
            <a:endParaRPr lang="en-US" sz="1000" b="1" dirty="0" smtClean="0"/>
          </a:p>
          <a:p>
            <a:pPr eaLnBrk="1" hangingPunct="1">
              <a:lnSpc>
                <a:spcPct val="80000"/>
              </a:lnSpc>
            </a:pPr>
            <a:r>
              <a:rPr lang="en-US" sz="1000" b="1" dirty="0" smtClean="0"/>
              <a:t> </a:t>
            </a:r>
            <a:r>
              <a:rPr lang="en-US" sz="1000" dirty="0" smtClean="0"/>
              <a:t>Remote Care Tools</a:t>
            </a:r>
            <a:br>
              <a:rPr lang="en-US" sz="1000" dirty="0" smtClean="0"/>
            </a:br>
            <a:r>
              <a:rPr lang="en-US" sz="1000" dirty="0" smtClean="0"/>
              <a:t> </a:t>
            </a:r>
            <a:r>
              <a:rPr lang="en-US" sz="1000" b="1" dirty="0" smtClean="0"/>
              <a:t> </a:t>
            </a:r>
            <a:r>
              <a:rPr lang="en-US" sz="1000" dirty="0" smtClean="0"/>
              <a:t>Proprietary software</a:t>
            </a:r>
            <a:br>
              <a:rPr lang="en-US" sz="1000" dirty="0" smtClean="0"/>
            </a:br>
            <a:r>
              <a:rPr lang="en-US" sz="1000" dirty="0" smtClean="0"/>
              <a:t> </a:t>
            </a:r>
            <a:r>
              <a:rPr lang="en-US" sz="1000" b="1" dirty="0" smtClean="0"/>
              <a:t> </a:t>
            </a:r>
            <a:r>
              <a:rPr lang="en-US" sz="1000" dirty="0" smtClean="0"/>
              <a:t>System Architecture</a:t>
            </a:r>
            <a:br>
              <a:rPr lang="en-US" sz="1000" dirty="0" smtClean="0"/>
            </a:br>
            <a:r>
              <a:rPr lang="en-US" sz="1000" dirty="0" smtClean="0"/>
              <a:t> </a:t>
            </a:r>
            <a:r>
              <a:rPr lang="en-US" sz="1000" b="1" dirty="0" smtClean="0"/>
              <a:t> </a:t>
            </a:r>
            <a:r>
              <a:rPr lang="en-US" sz="1000" dirty="0" smtClean="0"/>
              <a:t>Care Delivery</a:t>
            </a:r>
            <a:br>
              <a:rPr lang="en-US" sz="1000" dirty="0" smtClean="0"/>
            </a:br>
            <a:r>
              <a:rPr lang="en-US" sz="1000" dirty="0" smtClean="0"/>
              <a:t> </a:t>
            </a:r>
          </a:p>
          <a:p>
            <a:pPr eaLnBrk="1" hangingPunct="1">
              <a:lnSpc>
                <a:spcPct val="80000"/>
              </a:lnSpc>
            </a:pPr>
            <a:r>
              <a:rPr lang="en-US" sz="1000" b="1" dirty="0" smtClean="0"/>
              <a:t>The hospital/health system provides the personnel to staff the </a:t>
            </a:r>
            <a:r>
              <a:rPr lang="en-US" sz="1000" b="1" i="1" dirty="0" err="1" smtClean="0"/>
              <a:t>e</a:t>
            </a:r>
            <a:r>
              <a:rPr lang="en-US" sz="1000" b="1" dirty="0" err="1" smtClean="0"/>
              <a:t>ICU</a:t>
            </a:r>
            <a:r>
              <a:rPr lang="en-US" sz="1000" b="1" dirty="0" smtClean="0"/>
              <a:t> center. </a:t>
            </a:r>
            <a:endParaRPr lang="en-US" sz="1000" dirty="0" smtClean="0"/>
          </a:p>
          <a:p>
            <a:pPr eaLnBrk="1" hangingPunct="1">
              <a:lnSpc>
                <a:spcPct val="80000"/>
              </a:lnSpc>
            </a:pPr>
            <a:r>
              <a:rPr lang="en-US" sz="1000" dirty="0" smtClean="0"/>
              <a:t>A VISICU team works with the hospital/health system every step of the way, forging a lasting partnership for critical care excellence. Our </a:t>
            </a:r>
            <a:r>
              <a:rPr lang="en-US" sz="1000" i="1" dirty="0" err="1" smtClean="0"/>
              <a:t>e</a:t>
            </a:r>
            <a:r>
              <a:rPr lang="en-US" sz="1000" dirty="0" err="1" smtClean="0"/>
              <a:t>ICU</a:t>
            </a:r>
            <a:r>
              <a:rPr lang="en-US" sz="1000" dirty="0" smtClean="0"/>
              <a:t> Success Guide identifies the pitfalls and provides the blueprint for a successful program; following contract signing our clinical and technical implementation team will have you up and operational in 120 to 180 days. Following go-live, our clinical operations team will provide the necessary on-going support and our account managers and technicians will ensure timely response and customer satisfaction.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72D206-AFE8-48B4-B864-F7A0A57200A7}" type="slidenum">
              <a:rPr lang="en-US" smtClean="0"/>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5D061BBD-4815-4678-A81F-BA74CD881C0B}" type="slidenum">
              <a:rPr lang="en-GB"/>
              <a:pPr/>
              <a:t>17</a:t>
            </a:fld>
            <a:endParaRPr lang="en-GB"/>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731179" y="4561837"/>
            <a:ext cx="5852845" cy="4319234"/>
          </a:xfrm>
          <a:noFill/>
          <a:ln/>
        </p:spPr>
        <p:txBody>
          <a:bodyPr/>
          <a:lstStyle/>
          <a:p>
            <a:pPr eaLnBrk="1" hangingPunct="1"/>
            <a:r>
              <a:rPr lang="en-GB" smtClean="0"/>
              <a:t>POSSIBLE TODAY</a:t>
            </a:r>
          </a:p>
          <a:p>
            <a:pPr eaLnBrk="1" hangingPunct="1"/>
            <a:endParaRPr lang="en-GB" smtClean="0"/>
          </a:p>
          <a:p>
            <a:pPr eaLnBrk="1" hangingPunct="1"/>
            <a:r>
              <a:rPr lang="en-GB" smtClean="0"/>
              <a:t>? LOSS OF AUTONOMY</a:t>
            </a:r>
          </a:p>
          <a:p>
            <a:pPr eaLnBrk="1" hangingPunct="1"/>
            <a:endParaRPr lang="en-GB" smtClean="0"/>
          </a:p>
          <a:p>
            <a:pPr eaLnBrk="1" hangingPunct="1"/>
            <a:r>
              <a:rPr lang="en-GB" smtClean="0"/>
              <a:t>W lOTHIAN PROJECTS – bt</a:t>
            </a:r>
          </a:p>
          <a:p>
            <a:pPr eaLnBrk="1" hangingPunct="1"/>
            <a:endParaRPr lang="en-GB" smtClean="0"/>
          </a:p>
          <a:p>
            <a:pPr eaLnBrk="1" hangingPunct="1"/>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2BB07CFE-8F0E-45C4-8D42-CC26F3B4B64C}" type="slidenum">
              <a:rPr lang="en-US"/>
              <a:pPr/>
              <a:t>21</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n-GB" sz="1100" dirty="0" smtClean="0"/>
              <a:t>TM for </a:t>
            </a:r>
            <a:r>
              <a:rPr lang="en-GB" sz="1100" dirty="0" err="1" smtClean="0"/>
              <a:t>MedCom</a:t>
            </a:r>
            <a:r>
              <a:rPr lang="en-GB" sz="1100" dirty="0" smtClean="0"/>
              <a:t> is part of a large effort to standardize on HC communication, saving money and time. </a:t>
            </a:r>
            <a:r>
              <a:rPr lang="en-US" sz="1100" dirty="0" smtClean="0"/>
              <a:t>They promoted effective data transfer</a:t>
            </a:r>
          </a:p>
          <a:p>
            <a:pPr eaLnBrk="1" hangingPunct="1"/>
            <a:r>
              <a:rPr lang="en-US" sz="1100" dirty="0" smtClean="0"/>
              <a:t>between several actors of the health service, including stakeholders of the community-based social care system. This national network allows</a:t>
            </a:r>
          </a:p>
          <a:p>
            <a:pPr eaLnBrk="1" hangingPunct="1"/>
            <a:r>
              <a:rPr lang="en-US" sz="1100" dirty="0" smtClean="0"/>
              <a:t>fast information flow in form of reliable data exchange of EDIFACT or XML-based messages among the respective software systems of the</a:t>
            </a:r>
          </a:p>
          <a:p>
            <a:pPr eaLnBrk="1" hangingPunct="1"/>
            <a:r>
              <a:rPr lang="en-US" sz="1100" dirty="0" smtClean="0"/>
              <a:t>participating healthcare providers.</a:t>
            </a:r>
          </a:p>
          <a:p>
            <a:pPr eaLnBrk="1" hangingPunct="1"/>
            <a:r>
              <a:rPr lang="en-US" sz="1100" dirty="0" smtClean="0"/>
              <a:t>Electronic data interchange (EDI) is used for the messaging process, including:</a:t>
            </a:r>
          </a:p>
          <a:p>
            <a:pPr eaLnBrk="1" hangingPunct="1"/>
            <a:r>
              <a:rPr lang="en-US" sz="1100" dirty="0" smtClean="0"/>
              <a:t>• GP referrals to hospitals</a:t>
            </a:r>
          </a:p>
          <a:p>
            <a:pPr eaLnBrk="1" hangingPunct="1"/>
            <a:r>
              <a:rPr lang="en-US" sz="1100" dirty="0" smtClean="0"/>
              <a:t>• GP prescriptions</a:t>
            </a:r>
          </a:p>
          <a:p>
            <a:pPr eaLnBrk="1" hangingPunct="1"/>
            <a:r>
              <a:rPr lang="en-US" sz="1100" dirty="0" smtClean="0"/>
              <a:t>• GP requests for diagnostic tests</a:t>
            </a:r>
          </a:p>
          <a:p>
            <a:pPr eaLnBrk="1" hangingPunct="1"/>
            <a:r>
              <a:rPr lang="en-US" sz="1100" dirty="0" smtClean="0"/>
              <a:t>• Test reports</a:t>
            </a:r>
          </a:p>
          <a:p>
            <a:pPr eaLnBrk="1" hangingPunct="1"/>
            <a:r>
              <a:rPr lang="en-US" sz="1100" dirty="0" smtClean="0"/>
              <a:t>• Discharge letters to GPs</a:t>
            </a:r>
          </a:p>
          <a:p>
            <a:pPr eaLnBrk="1" hangingPunct="1"/>
            <a:r>
              <a:rPr lang="en-US" sz="1100" dirty="0" smtClean="0"/>
              <a:t>• Notifications of discharges to community and home care services</a:t>
            </a:r>
          </a:p>
          <a:p>
            <a:pPr eaLnBrk="1" hangingPunct="1"/>
            <a:r>
              <a:rPr lang="en-US" sz="1100" dirty="0" smtClean="0"/>
              <a:t>• Reimbursements.</a:t>
            </a:r>
          </a:p>
          <a:p>
            <a:pPr eaLnBrk="1" hangingPunct="1"/>
            <a:r>
              <a:rPr lang="en-US" sz="1100" dirty="0" smtClean="0"/>
              <a:t>The focus of the economic assessment of this unique nationwide </a:t>
            </a:r>
            <a:r>
              <a:rPr lang="en-US" sz="1100" dirty="0" err="1" smtClean="0"/>
              <a:t>eHealth</a:t>
            </a:r>
            <a:r>
              <a:rPr lang="en-US" sz="1100" dirty="0" smtClean="0"/>
              <a:t> system has been on the direct impacts from improved message exchange. Benefits for citizens are derived from faster, more reliable and more efficient communication between healthcare and social care professionals. GPs’ benefits include costs savings on secretarial and clerical services in preparing and sending information to other healthcare services. Pharmacists can receive prescriptions directly and electronically from GPs, a faster and more reliable process than paper prescriptions transferred by hand.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D6FBB8FD-2AFE-4D45-8F65-EF06B032BA67}" type="slidenum">
              <a:rPr lang="en-US"/>
              <a:pPr/>
              <a:t>22</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lnSpc>
                <a:spcPct val="80000"/>
              </a:lnSpc>
            </a:pPr>
            <a:r>
              <a:rPr lang="en-US" sz="800" b="1" dirty="0" smtClean="0"/>
              <a:t>University of Miami Center on Aging Deploys Cisco Unified IP Phones to Assist Caregivers</a:t>
            </a:r>
          </a:p>
          <a:p>
            <a:pPr eaLnBrk="1" hangingPunct="1">
              <a:lnSpc>
                <a:spcPct val="80000"/>
              </a:lnSpc>
            </a:pPr>
            <a:r>
              <a:rPr lang="en-US" sz="800" b="1" dirty="0" smtClean="0"/>
              <a:t>Video Phones Convert Homes into Workspaces for Alzheimer's Patient Care</a:t>
            </a:r>
          </a:p>
          <a:p>
            <a:pPr eaLnBrk="1" hangingPunct="1">
              <a:lnSpc>
                <a:spcPct val="80000"/>
              </a:lnSpc>
            </a:pPr>
            <a:r>
              <a:rPr lang="en-US" sz="800" dirty="0" smtClean="0"/>
              <a:t>SAN JOSE, Calif. - January 8, 2008 - The University of Miami's Center on Aging today announced a pilot program that will help enable Alzheimer's patients' caregivers to reduce their stress, isolation, and likelihood of depression through video access to resources such as online support groups and care tips. The program, "A Computer Integrated System for Telephones", uses the Cisco® Unified IP Phone 7985G to help caregivers gain access to educational seminars and individual counseling sessions. With its video capabilities, caregivers use the phones to convert the home into a workspace for finding resources and obtaining quick solutions at the point of care.</a:t>
            </a:r>
          </a:p>
          <a:p>
            <a:pPr eaLnBrk="1" hangingPunct="1">
              <a:lnSpc>
                <a:spcPct val="80000"/>
              </a:lnSpc>
            </a:pPr>
            <a:r>
              <a:rPr lang="en-US" sz="800" dirty="0" smtClean="0"/>
              <a:t>The Center on Aging selected Cisco Unified IP Phone 7985G because of the large, easy-to-read display area, buttons that caregivers can use to select different options, and the ease of displaying text based on caregivers' menu selections. Through the program, caregivers' homes are equipped with the Cisco Unified IP Phone 7985G, a broadband connection, and a Cisco 871 Integrated Services Router that connects them to the Center on Aging network and is capable of providing the quality of service (</a:t>
            </a:r>
            <a:r>
              <a:rPr lang="en-US" sz="800" dirty="0" err="1" smtClean="0"/>
              <a:t>QoS</a:t>
            </a:r>
            <a:r>
              <a:rPr lang="en-US" sz="800" dirty="0" smtClean="0"/>
              <a:t>) needed to send high-quality video over the Internet. Caregivers can also make and receive calls exactly as they would with any other phone.</a:t>
            </a:r>
          </a:p>
          <a:p>
            <a:pPr eaLnBrk="1" hangingPunct="1">
              <a:lnSpc>
                <a:spcPct val="80000"/>
              </a:lnSpc>
            </a:pPr>
            <a:r>
              <a:rPr lang="en-US" sz="800" dirty="0" smtClean="0"/>
              <a:t>"We're working hard to develop innovative programs to help family members care for their relatives with Alzheimer's disease," says Sara </a:t>
            </a:r>
            <a:r>
              <a:rPr lang="en-US" sz="800" dirty="0" err="1" smtClean="0"/>
              <a:t>Czaja</a:t>
            </a:r>
            <a:r>
              <a:rPr lang="en-US" sz="800" dirty="0" smtClean="0"/>
              <a:t>, Ph.D., co-director of the Center on Aging. "The trend now is to keep patients in their homes instead of sending them to long-term care facilities. The primary caregiver is typically a family member, who becomes an extension of the medical system, using the home as the workspace. The Cisco video phones are a very valuable resource because even though family caregivers experience rewards while providing care, they also experience negative consequences, like stress, depression, and loneliness. These phones offer access to formal and informal support without caregivers having to leave their homes."</a:t>
            </a:r>
          </a:p>
          <a:p>
            <a:pPr eaLnBrk="1" hangingPunct="1">
              <a:lnSpc>
                <a:spcPct val="80000"/>
              </a:lnSpc>
            </a:pPr>
            <a:r>
              <a:rPr lang="en-US" sz="800" dirty="0" smtClean="0"/>
              <a:t>The pilot study focuses on support for minority caregivers and currently includes three groups; African-American, Hispanic, and Haitian. Menus, resources, and counseling sessions are either in English, Spanish or Creole, depending upon need. In the future, this could be implemented in communities throughout the United States to help family members act as extensions of the medical system.</a:t>
            </a:r>
          </a:p>
          <a:p>
            <a:pPr eaLnBrk="1" hangingPunct="1">
              <a:lnSpc>
                <a:spcPct val="80000"/>
              </a:lnSpc>
            </a:pPr>
            <a:r>
              <a:rPr lang="en-US" sz="800" dirty="0" smtClean="0"/>
              <a:t>"We're proud to see how the Center on Aging is using video with the Cisco Unified IP Phone 7985G," said Brian </a:t>
            </a:r>
            <a:r>
              <a:rPr lang="en-US" sz="800" dirty="0" err="1" smtClean="0"/>
              <a:t>Dal</a:t>
            </a:r>
            <a:r>
              <a:rPr lang="en-US" sz="800" dirty="0" smtClean="0"/>
              <a:t> Bello, director of marketing for Cisco's IP communications business unit. "With research expertise and outreach experience, the program is going to benefit a group of people that needs assistance and is often overlooked."</a:t>
            </a:r>
          </a:p>
          <a:p>
            <a:pPr eaLnBrk="1" hangingPunct="1">
              <a:lnSpc>
                <a:spcPct val="80000"/>
              </a:lnSpc>
            </a:pPr>
            <a:r>
              <a:rPr lang="en-US" sz="800" dirty="0" smtClean="0"/>
              <a:t>The worldwide population is aging, which creates new challenges for the healthcare community. The University of Miami's Center on Aging uses research, education, and community outreach to find ways to prevent disability, increase independence, and help older people lead active and rewarding lives. Faculty conduct research on diseases such as Alzheimer's and also offer programs for the elderly and their caregivers.</a:t>
            </a:r>
          </a:p>
          <a:p>
            <a:pPr eaLnBrk="1" hangingPunct="1">
              <a:lnSpc>
                <a:spcPct val="80000"/>
              </a:lnSpc>
            </a:pPr>
            <a:endParaRPr lang="en-US" sz="80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3D893B00-136A-4A17-93E8-4677DDBAF6E5}" type="slidenum">
              <a:rPr lang="en-US"/>
              <a:pPr/>
              <a:t>23</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lnSpc>
                <a:spcPct val="80000"/>
              </a:lnSpc>
            </a:pPr>
            <a:r>
              <a:rPr lang="en-US" sz="1100" dirty="0" smtClean="0"/>
              <a:t> The province of Ontario in Canada has a population of approximately 12 million, most of it concentrated in the large cities of Toronto, Ottawa, and London near the U.S. border. Ontario's northern sector, on the other hand, is often referred to as a province within a province. The area is roughly the size of Texas and California combined, yet it is home to fewer than 1.5 million residents. In such a sparsely populated land, healthcare providers constantly battle shortages of health professionals, distance barriers, isolation, escalating health care costs, and the demands of serving the diverse needs of distinct populations. </a:t>
            </a:r>
          </a:p>
          <a:p>
            <a:pPr eaLnBrk="1" hangingPunct="1">
              <a:lnSpc>
                <a:spcPct val="80000"/>
              </a:lnSpc>
            </a:pPr>
            <a:r>
              <a:rPr lang="en-US" sz="1100" dirty="0" smtClean="0"/>
              <a:t>Of course, serving an isolated population is a challenge for medical professionals. It is impractical for every specialty to represent itself in such a </a:t>
            </a:r>
            <a:r>
              <a:rPr lang="en-US" sz="1100" dirty="0" err="1" smtClean="0"/>
              <a:t>ryet</a:t>
            </a:r>
            <a:r>
              <a:rPr lang="en-US" sz="1100" dirty="0" smtClean="0"/>
              <a:t> medical challenges in which time is a critical factor arise regularly. </a:t>
            </a:r>
          </a:p>
          <a:p>
            <a:pPr eaLnBrk="1" hangingPunct="1">
              <a:lnSpc>
                <a:spcPct val="80000"/>
              </a:lnSpc>
            </a:pPr>
            <a:r>
              <a:rPr lang="en-US" sz="1100" dirty="0" smtClean="0"/>
              <a:t>“Thousands of people every year, spread out over a great distance, need access to medical care,” says Dr. Ed Brown, President and Chief Executive Officer of the Ontario Telemedicine Network (OTN). Brown noted that oncology, neurology, internal medicine and mental health care are among the specialties most often requested for patient referral. </a:t>
            </a:r>
          </a:p>
          <a:p>
            <a:pPr eaLnBrk="1" hangingPunct="1">
              <a:lnSpc>
                <a:spcPct val="80000"/>
              </a:lnSpc>
            </a:pPr>
            <a:r>
              <a:rPr lang="en-US" sz="1100" dirty="0" smtClean="0"/>
              <a:t>Three telemedicine networks had existed in Ontario since 1998, providing remote patient consultations with a specialist via video teleconferencing. While each successful in their own right, the three networks were not a complete solution due to compatibility problems between them that sometimes delayed care or required users to switch locations. The province needed a stable, secure, compatible solution that would serve both the isolated residents and the medical community. OTN, the result of a merger of the three Networks in 2006, filled that void. It uses videoconferencing and advanced information communication technologies to deliver clinical, educational and administrative services to more than 395 health care sites province-wide. It engages providers and institutions to provide the service, manages the technologies, fosters innovation through collaboration with its members and delivers telemedicine training. </a:t>
            </a:r>
          </a:p>
          <a:p>
            <a:pPr eaLnBrk="1" hangingPunct="1">
              <a:lnSpc>
                <a:spcPct val="80000"/>
              </a:lnSpc>
            </a:pPr>
            <a:r>
              <a:rPr lang="en-US" sz="1100" dirty="0" smtClean="0"/>
              <a:t>Medical telemedicine networks require the utmost performance since the information carried on them can literally mean life or death. Quality is equally important, since medical images or sounds require the highest resolution possible so doctors can quickly discern ailments and make accurate diagnosis. What is needed is a high-quality; reliable, compatible, far-reaching network able to serve a remote section of the country 24-hours a day. </a:t>
            </a:r>
          </a:p>
          <a:p>
            <a:pPr eaLnBrk="1" hangingPunct="1">
              <a:lnSpc>
                <a:spcPct val="80000"/>
              </a:lnSpc>
            </a:pPr>
            <a:endParaRPr lang="en-US" sz="110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485022B6-046C-43E4-8C92-9762BAF253B1}" type="datetimeFigureOut">
              <a:rPr lang="en-US" smtClean="0"/>
              <a:pPr/>
              <a:t>8/27/2012</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88C18C00-1578-4AA0-BA21-BA4C2AD8052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5022B6-046C-43E4-8C92-9762BAF253B1}" type="datetimeFigureOut">
              <a:rPr lang="en-US" smtClean="0"/>
              <a:pPr/>
              <a:t>8/27/2012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18C00-1578-4AA0-BA21-BA4C2AD805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5022B6-046C-43E4-8C92-9762BAF253B1}" type="datetimeFigureOut">
              <a:rPr lang="en-US" smtClean="0"/>
              <a:pPr/>
              <a:t>8/27/2012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18C00-1578-4AA0-BA21-BA4C2AD8052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485022B6-046C-43E4-8C92-9762BAF253B1}" type="datetimeFigureOut">
              <a:rPr lang="en-US" smtClean="0"/>
              <a:pPr/>
              <a:t>8/27/2012</a:t>
            </a:fld>
            <a:endParaRPr lang="en-US"/>
          </a:p>
        </p:txBody>
      </p:sp>
      <p:sp>
        <p:nvSpPr>
          <p:cNvPr id="9" name="Slide Number Placeholder 8"/>
          <p:cNvSpPr>
            <a:spLocks noGrp="1"/>
          </p:cNvSpPr>
          <p:nvPr>
            <p:ph type="sldNum" sz="quarter" idx="15"/>
          </p:nvPr>
        </p:nvSpPr>
        <p:spPr/>
        <p:txBody>
          <a:bodyPr rtlCol="0"/>
          <a:lstStyle/>
          <a:p>
            <a:fld id="{88C18C00-1578-4AA0-BA21-BA4C2AD80520}"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485022B6-046C-43E4-8C92-9762BAF253B1}" type="datetimeFigureOut">
              <a:rPr lang="en-US" smtClean="0"/>
              <a:pPr/>
              <a:t>8/27/2012</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88C18C00-1578-4AA0-BA21-BA4C2AD8052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85022B6-046C-43E4-8C92-9762BAF253B1}" type="datetimeFigureOut">
              <a:rPr lang="en-US" smtClean="0"/>
              <a:pPr/>
              <a:t>8/27/2012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C18C00-1578-4AA0-BA21-BA4C2AD80520}"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485022B6-046C-43E4-8C92-9762BAF253B1}" type="datetimeFigureOut">
              <a:rPr lang="en-US" smtClean="0"/>
              <a:pPr/>
              <a:t>8/27/2012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C18C00-1578-4AA0-BA21-BA4C2AD80520}"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485022B6-046C-43E4-8C92-9762BAF253B1}" type="datetimeFigureOut">
              <a:rPr lang="en-US" smtClean="0"/>
              <a:pPr/>
              <a:t>8/27/2012</a:t>
            </a:fld>
            <a:endParaRPr lang="en-US"/>
          </a:p>
        </p:txBody>
      </p:sp>
      <p:sp>
        <p:nvSpPr>
          <p:cNvPr id="7" name="Slide Number Placeholder 6"/>
          <p:cNvSpPr>
            <a:spLocks noGrp="1"/>
          </p:cNvSpPr>
          <p:nvPr>
            <p:ph type="sldNum" sz="quarter" idx="11"/>
          </p:nvPr>
        </p:nvSpPr>
        <p:spPr/>
        <p:txBody>
          <a:bodyPr rtlCol="0"/>
          <a:lstStyle/>
          <a:p>
            <a:fld id="{88C18C00-1578-4AA0-BA21-BA4C2AD80520}"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5022B6-046C-43E4-8C92-9762BAF253B1}" type="datetimeFigureOut">
              <a:rPr lang="en-US" smtClean="0"/>
              <a:pPr/>
              <a:t>8/27/2012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C18C00-1578-4AA0-BA21-BA4C2AD805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485022B6-046C-43E4-8C92-9762BAF253B1}" type="datetimeFigureOut">
              <a:rPr lang="en-US" smtClean="0"/>
              <a:pPr/>
              <a:t>8/27/2012</a:t>
            </a:fld>
            <a:endParaRPr lang="en-US"/>
          </a:p>
        </p:txBody>
      </p:sp>
      <p:sp>
        <p:nvSpPr>
          <p:cNvPr id="22" name="Slide Number Placeholder 21"/>
          <p:cNvSpPr>
            <a:spLocks noGrp="1"/>
          </p:cNvSpPr>
          <p:nvPr>
            <p:ph type="sldNum" sz="quarter" idx="15"/>
          </p:nvPr>
        </p:nvSpPr>
        <p:spPr/>
        <p:txBody>
          <a:bodyPr rtlCol="0"/>
          <a:lstStyle/>
          <a:p>
            <a:fld id="{88C18C00-1578-4AA0-BA21-BA4C2AD80520}"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485022B6-046C-43E4-8C92-9762BAF253B1}" type="datetimeFigureOut">
              <a:rPr lang="en-US" smtClean="0"/>
              <a:pPr/>
              <a:t>8/27/2012</a:t>
            </a:fld>
            <a:endParaRPr lang="en-US"/>
          </a:p>
        </p:txBody>
      </p:sp>
      <p:sp>
        <p:nvSpPr>
          <p:cNvPr id="18" name="Slide Number Placeholder 17"/>
          <p:cNvSpPr>
            <a:spLocks noGrp="1"/>
          </p:cNvSpPr>
          <p:nvPr>
            <p:ph type="sldNum" sz="quarter" idx="11"/>
          </p:nvPr>
        </p:nvSpPr>
        <p:spPr/>
        <p:txBody>
          <a:bodyPr rtlCol="0"/>
          <a:lstStyle/>
          <a:p>
            <a:fld id="{88C18C00-1578-4AA0-BA21-BA4C2AD80520}"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485022B6-046C-43E4-8C92-9762BAF253B1}" type="datetimeFigureOut">
              <a:rPr lang="en-US" smtClean="0"/>
              <a:pPr/>
              <a:t>8/27/2012</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88C18C00-1578-4AA0-BA21-BA4C2AD805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wmf"/><Relationship Id="rId7" Type="http://schemas.openxmlformats.org/officeDocument/2006/relationships/image" Target="../media/image16.wmf"/><Relationship Id="rId2" Type="http://schemas.openxmlformats.org/officeDocument/2006/relationships/image" Target="../media/image11.wmf"/><Relationship Id="rId1" Type="http://schemas.openxmlformats.org/officeDocument/2006/relationships/slideLayout" Target="../slideLayouts/slideLayout2.xml"/><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wmf"/><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lecture </a:t>
            </a:r>
            <a:r>
              <a:rPr lang="en-US" dirty="0" smtClean="0"/>
              <a:t>2</a:t>
            </a:r>
            <a:endParaRPr lang="en-US" dirty="0"/>
          </a:p>
        </p:txBody>
      </p:sp>
      <p:sp>
        <p:nvSpPr>
          <p:cNvPr id="3" name="Subtitle 2"/>
          <p:cNvSpPr>
            <a:spLocks noGrp="1"/>
          </p:cNvSpPr>
          <p:nvPr>
            <p:ph type="subTitle" idx="1"/>
          </p:nvPr>
        </p:nvSpPr>
        <p:spPr/>
        <p:txBody>
          <a:bodyPr/>
          <a:lstStyle/>
          <a:p>
            <a:r>
              <a:rPr lang="en-US" dirty="0" smtClean="0"/>
              <a:t>Tele-healthcare Engineering: System Overview</a:t>
            </a:r>
            <a:endParaRPr lang="en-US" dirty="0"/>
          </a:p>
        </p:txBody>
      </p:sp>
      <p:pic>
        <p:nvPicPr>
          <p:cNvPr id="4" name="Picture 2" descr="http://www.crossfitoahu.com/uploads/oahu/image/funny_evolution_pictures03.jpg"/>
          <p:cNvPicPr>
            <a:picLocks noChangeAspect="1" noChangeArrowheads="1"/>
          </p:cNvPicPr>
          <p:nvPr/>
        </p:nvPicPr>
        <p:blipFill>
          <a:blip r:embed="rId2" cstate="print"/>
          <a:srcRect/>
          <a:stretch>
            <a:fillRect/>
          </a:stretch>
        </p:blipFill>
        <p:spPr bwMode="auto">
          <a:xfrm>
            <a:off x="3200400" y="152400"/>
            <a:ext cx="3810000" cy="381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own paper in top journal</a:t>
            </a:r>
            <a:endParaRPr lang="en-US" dirty="0"/>
          </a:p>
        </p:txBody>
      </p:sp>
      <p:sp>
        <p:nvSpPr>
          <p:cNvPr id="3" name="Content Placeholder 2"/>
          <p:cNvSpPr>
            <a:spLocks noGrp="1"/>
          </p:cNvSpPr>
          <p:nvPr>
            <p:ph sz="quarter" idx="1"/>
          </p:nvPr>
        </p:nvSpPr>
        <p:spPr/>
        <p:txBody>
          <a:bodyPr/>
          <a:lstStyle/>
          <a:p>
            <a:endParaRPr lang="en-US"/>
          </a:p>
        </p:txBody>
      </p:sp>
      <p:pic>
        <p:nvPicPr>
          <p:cNvPr id="9218" name="Picture 2"/>
          <p:cNvPicPr>
            <a:picLocks noChangeAspect="1" noChangeArrowheads="1"/>
          </p:cNvPicPr>
          <p:nvPr/>
        </p:nvPicPr>
        <p:blipFill>
          <a:blip r:embed="rId2" cstate="print"/>
          <a:srcRect/>
          <a:stretch>
            <a:fillRect/>
          </a:stretch>
        </p:blipFill>
        <p:spPr bwMode="auto">
          <a:xfrm>
            <a:off x="228600" y="1600200"/>
            <a:ext cx="8382000" cy="1944278"/>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838200" y="3581400"/>
            <a:ext cx="7120432"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Telecommunications for Healthcare</a:t>
            </a:r>
            <a:endParaRPr lang="en-US" dirty="0"/>
          </a:p>
        </p:txBody>
      </p:sp>
      <p:sp>
        <p:nvSpPr>
          <p:cNvPr id="3" name="Content Placeholder 2"/>
          <p:cNvSpPr>
            <a:spLocks noGrp="1"/>
          </p:cNvSpPr>
          <p:nvPr>
            <p:ph sz="quarter" idx="1"/>
          </p:nvPr>
        </p:nvSpPr>
        <p:spPr/>
        <p:txBody>
          <a:bodyPr/>
          <a:lstStyle/>
          <a:p>
            <a:endParaRPr lang="en-US" dirty="0"/>
          </a:p>
        </p:txBody>
      </p:sp>
      <p:grpSp>
        <p:nvGrpSpPr>
          <p:cNvPr id="4" name="Group 55"/>
          <p:cNvGrpSpPr>
            <a:grpSpLocks/>
          </p:cNvGrpSpPr>
          <p:nvPr/>
        </p:nvGrpSpPr>
        <p:grpSpPr bwMode="auto">
          <a:xfrm>
            <a:off x="728663" y="2433638"/>
            <a:ext cx="7772400" cy="3352800"/>
            <a:chOff x="624" y="1248"/>
            <a:chExt cx="4896" cy="2112"/>
          </a:xfrm>
        </p:grpSpPr>
        <p:pic>
          <p:nvPicPr>
            <p:cNvPr id="5" name="Picture 21"/>
            <p:cNvPicPr>
              <a:picLocks noChangeAspect="1" noChangeArrowheads="1"/>
            </p:cNvPicPr>
            <p:nvPr/>
          </p:nvPicPr>
          <p:blipFill>
            <a:blip r:embed="rId2" cstate="print"/>
            <a:srcRect/>
            <a:stretch>
              <a:fillRect/>
            </a:stretch>
          </p:blipFill>
          <p:spPr bwMode="auto">
            <a:xfrm>
              <a:off x="864" y="2448"/>
              <a:ext cx="150" cy="565"/>
            </a:xfrm>
            <a:prstGeom prst="rect">
              <a:avLst/>
            </a:prstGeom>
            <a:noFill/>
            <a:ln w="9525">
              <a:noFill/>
              <a:miter lim="800000"/>
              <a:headEnd/>
              <a:tailEnd/>
            </a:ln>
          </p:spPr>
        </p:pic>
        <p:pic>
          <p:nvPicPr>
            <p:cNvPr id="6" name="Picture 23"/>
            <p:cNvPicPr>
              <a:picLocks noChangeAspect="1" noChangeArrowheads="1"/>
            </p:cNvPicPr>
            <p:nvPr/>
          </p:nvPicPr>
          <p:blipFill>
            <a:blip r:embed="rId3" cstate="print"/>
            <a:srcRect/>
            <a:stretch>
              <a:fillRect/>
            </a:stretch>
          </p:blipFill>
          <p:spPr bwMode="auto">
            <a:xfrm>
              <a:off x="2016" y="1680"/>
              <a:ext cx="590" cy="623"/>
            </a:xfrm>
            <a:prstGeom prst="rect">
              <a:avLst/>
            </a:prstGeom>
            <a:noFill/>
            <a:ln w="76200">
              <a:noFill/>
              <a:miter lim="800000"/>
              <a:headEnd/>
              <a:tailEnd/>
            </a:ln>
          </p:spPr>
        </p:pic>
        <p:grpSp>
          <p:nvGrpSpPr>
            <p:cNvPr id="7" name="Group 28"/>
            <p:cNvGrpSpPr>
              <a:grpSpLocks/>
            </p:cNvGrpSpPr>
            <p:nvPr/>
          </p:nvGrpSpPr>
          <p:grpSpPr bwMode="auto">
            <a:xfrm>
              <a:off x="1200" y="2976"/>
              <a:ext cx="384" cy="274"/>
              <a:chOff x="1344" y="3518"/>
              <a:chExt cx="384" cy="274"/>
            </a:xfrm>
          </p:grpSpPr>
          <p:pic>
            <p:nvPicPr>
              <p:cNvPr id="28" name="Picture 22"/>
              <p:cNvPicPr>
                <a:picLocks noChangeAspect="1" noChangeArrowheads="1"/>
              </p:cNvPicPr>
              <p:nvPr/>
            </p:nvPicPr>
            <p:blipFill>
              <a:blip r:embed="rId4" cstate="print"/>
              <a:srcRect/>
              <a:stretch>
                <a:fillRect/>
              </a:stretch>
            </p:blipFill>
            <p:spPr bwMode="auto">
              <a:xfrm>
                <a:off x="1344" y="3518"/>
                <a:ext cx="384" cy="270"/>
              </a:xfrm>
              <a:prstGeom prst="rect">
                <a:avLst/>
              </a:prstGeom>
              <a:noFill/>
              <a:ln w="9525">
                <a:noFill/>
                <a:miter lim="800000"/>
                <a:headEnd/>
                <a:tailEnd/>
              </a:ln>
            </p:spPr>
          </p:pic>
          <p:sp>
            <p:nvSpPr>
              <p:cNvPr id="29" name="Line 25"/>
              <p:cNvSpPr>
                <a:spLocks noChangeShapeType="1"/>
              </p:cNvSpPr>
              <p:nvPr/>
            </p:nvSpPr>
            <p:spPr bwMode="auto">
              <a:xfrm>
                <a:off x="1392" y="3744"/>
                <a:ext cx="288" cy="0"/>
              </a:xfrm>
              <a:prstGeom prst="line">
                <a:avLst/>
              </a:prstGeom>
              <a:noFill/>
              <a:ln w="9525">
                <a:solidFill>
                  <a:schemeClr val="tx1"/>
                </a:solidFill>
                <a:round/>
                <a:headEnd/>
                <a:tailEnd/>
              </a:ln>
            </p:spPr>
            <p:txBody>
              <a:bodyPr wrap="none" anchor="ctr"/>
              <a:lstStyle/>
              <a:p>
                <a:endParaRPr lang="en-US"/>
              </a:p>
            </p:txBody>
          </p:sp>
          <p:sp>
            <p:nvSpPr>
              <p:cNvPr id="30" name="Line 26"/>
              <p:cNvSpPr>
                <a:spLocks noChangeShapeType="1"/>
              </p:cNvSpPr>
              <p:nvPr/>
            </p:nvSpPr>
            <p:spPr bwMode="auto">
              <a:xfrm>
                <a:off x="1392" y="3792"/>
                <a:ext cx="288" cy="0"/>
              </a:xfrm>
              <a:prstGeom prst="line">
                <a:avLst/>
              </a:prstGeom>
              <a:noFill/>
              <a:ln w="9525">
                <a:solidFill>
                  <a:schemeClr val="tx1"/>
                </a:solidFill>
                <a:round/>
                <a:headEnd/>
                <a:tailEnd/>
              </a:ln>
            </p:spPr>
            <p:txBody>
              <a:bodyPr wrap="none" anchor="ctr"/>
              <a:lstStyle/>
              <a:p>
                <a:endParaRPr lang="en-US"/>
              </a:p>
            </p:txBody>
          </p:sp>
        </p:grpSp>
        <p:pic>
          <p:nvPicPr>
            <p:cNvPr id="8" name="Picture 29"/>
            <p:cNvPicPr>
              <a:picLocks noChangeAspect="1" noChangeArrowheads="1"/>
            </p:cNvPicPr>
            <p:nvPr/>
          </p:nvPicPr>
          <p:blipFill>
            <a:blip r:embed="rId5" cstate="print"/>
            <a:srcRect/>
            <a:stretch>
              <a:fillRect/>
            </a:stretch>
          </p:blipFill>
          <p:spPr bwMode="auto">
            <a:xfrm>
              <a:off x="2736" y="1440"/>
              <a:ext cx="524" cy="510"/>
            </a:xfrm>
            <a:prstGeom prst="rect">
              <a:avLst/>
            </a:prstGeom>
            <a:noFill/>
            <a:ln w="9525">
              <a:noFill/>
              <a:miter lim="800000"/>
              <a:headEnd/>
              <a:tailEnd/>
            </a:ln>
          </p:spPr>
        </p:pic>
        <p:grpSp>
          <p:nvGrpSpPr>
            <p:cNvPr id="9" name="Group 38"/>
            <p:cNvGrpSpPr>
              <a:grpSpLocks/>
            </p:cNvGrpSpPr>
            <p:nvPr/>
          </p:nvGrpSpPr>
          <p:grpSpPr bwMode="auto">
            <a:xfrm>
              <a:off x="3744" y="2256"/>
              <a:ext cx="912" cy="385"/>
              <a:chOff x="2688" y="3024"/>
              <a:chExt cx="912" cy="385"/>
            </a:xfrm>
          </p:grpSpPr>
          <p:pic>
            <p:nvPicPr>
              <p:cNvPr id="25" name="Picture 18"/>
              <p:cNvPicPr>
                <a:picLocks noChangeAspect="1" noChangeArrowheads="1"/>
              </p:cNvPicPr>
              <p:nvPr/>
            </p:nvPicPr>
            <p:blipFill>
              <a:blip r:embed="rId6" cstate="print"/>
              <a:srcRect/>
              <a:stretch>
                <a:fillRect/>
              </a:stretch>
            </p:blipFill>
            <p:spPr bwMode="auto">
              <a:xfrm>
                <a:off x="2688" y="3024"/>
                <a:ext cx="912" cy="385"/>
              </a:xfrm>
              <a:prstGeom prst="rect">
                <a:avLst/>
              </a:prstGeom>
              <a:noFill/>
              <a:ln w="9525">
                <a:noFill/>
                <a:miter lim="800000"/>
                <a:headEnd/>
                <a:tailEnd/>
              </a:ln>
            </p:spPr>
          </p:pic>
          <p:sp>
            <p:nvSpPr>
              <p:cNvPr id="26" name="Line 31"/>
              <p:cNvSpPr>
                <a:spLocks noChangeShapeType="1"/>
              </p:cNvSpPr>
              <p:nvPr/>
            </p:nvSpPr>
            <p:spPr bwMode="auto">
              <a:xfrm>
                <a:off x="2688" y="3408"/>
                <a:ext cx="672" cy="0"/>
              </a:xfrm>
              <a:prstGeom prst="line">
                <a:avLst/>
              </a:prstGeom>
              <a:noFill/>
              <a:ln w="6350">
                <a:solidFill>
                  <a:srgbClr val="000000"/>
                </a:solidFill>
                <a:round/>
                <a:headEnd/>
                <a:tailEnd/>
              </a:ln>
            </p:spPr>
            <p:txBody>
              <a:bodyPr wrap="none" anchor="ctr"/>
              <a:lstStyle/>
              <a:p>
                <a:endParaRPr lang="en-US"/>
              </a:p>
            </p:txBody>
          </p:sp>
          <p:sp>
            <p:nvSpPr>
              <p:cNvPr id="27" name="Line 33"/>
              <p:cNvSpPr>
                <a:spLocks noChangeShapeType="1"/>
              </p:cNvSpPr>
              <p:nvPr/>
            </p:nvSpPr>
            <p:spPr bwMode="auto">
              <a:xfrm>
                <a:off x="3600" y="3024"/>
                <a:ext cx="0" cy="96"/>
              </a:xfrm>
              <a:prstGeom prst="line">
                <a:avLst/>
              </a:prstGeom>
              <a:noFill/>
              <a:ln w="9525">
                <a:solidFill>
                  <a:srgbClr val="000000"/>
                </a:solidFill>
                <a:round/>
                <a:headEnd/>
                <a:tailEnd/>
              </a:ln>
            </p:spPr>
            <p:txBody>
              <a:bodyPr wrap="none" anchor="ctr"/>
              <a:lstStyle/>
              <a:p>
                <a:endParaRPr lang="en-US"/>
              </a:p>
            </p:txBody>
          </p:sp>
        </p:grpSp>
        <p:pic>
          <p:nvPicPr>
            <p:cNvPr id="10" name="Picture 39"/>
            <p:cNvPicPr>
              <a:picLocks noChangeAspect="1" noChangeArrowheads="1"/>
            </p:cNvPicPr>
            <p:nvPr/>
          </p:nvPicPr>
          <p:blipFill>
            <a:blip r:embed="rId7" cstate="print"/>
            <a:srcRect/>
            <a:stretch>
              <a:fillRect/>
            </a:stretch>
          </p:blipFill>
          <p:spPr bwMode="auto">
            <a:xfrm>
              <a:off x="1296" y="1248"/>
              <a:ext cx="625" cy="353"/>
            </a:xfrm>
            <a:prstGeom prst="rect">
              <a:avLst/>
            </a:prstGeom>
            <a:noFill/>
            <a:ln w="9525">
              <a:noFill/>
              <a:miter lim="800000"/>
              <a:headEnd/>
              <a:tailEnd/>
            </a:ln>
          </p:spPr>
        </p:pic>
        <p:sp>
          <p:nvSpPr>
            <p:cNvPr id="11" name="Line 40"/>
            <p:cNvSpPr>
              <a:spLocks noChangeShapeType="1"/>
            </p:cNvSpPr>
            <p:nvPr/>
          </p:nvSpPr>
          <p:spPr bwMode="auto">
            <a:xfrm>
              <a:off x="2160" y="3120"/>
              <a:ext cx="1968" cy="1"/>
            </a:xfrm>
            <a:prstGeom prst="line">
              <a:avLst/>
            </a:prstGeom>
            <a:noFill/>
            <a:ln w="76200">
              <a:solidFill>
                <a:schemeClr val="tx1"/>
              </a:solidFill>
              <a:round/>
              <a:headEnd type="triangle" w="med" len="med"/>
              <a:tailEnd type="triangle" w="med" len="med"/>
            </a:ln>
          </p:spPr>
          <p:txBody>
            <a:bodyPr wrap="none" anchor="ctr"/>
            <a:lstStyle/>
            <a:p>
              <a:endParaRPr lang="en-US"/>
            </a:p>
          </p:txBody>
        </p:sp>
        <p:sp>
          <p:nvSpPr>
            <p:cNvPr id="12" name="Oval 41"/>
            <p:cNvSpPr>
              <a:spLocks noChangeArrowheads="1"/>
            </p:cNvSpPr>
            <p:nvPr/>
          </p:nvSpPr>
          <p:spPr bwMode="auto">
            <a:xfrm>
              <a:off x="624" y="2496"/>
              <a:ext cx="1248" cy="864"/>
            </a:xfrm>
            <a:prstGeom prst="ellipse">
              <a:avLst/>
            </a:prstGeom>
            <a:noFill/>
            <a:ln w="9525">
              <a:solidFill>
                <a:schemeClr val="tx1"/>
              </a:solidFill>
              <a:round/>
              <a:headEnd/>
              <a:tailEnd/>
            </a:ln>
          </p:spPr>
          <p:txBody>
            <a:bodyPr wrap="none" anchor="ctr"/>
            <a:lstStyle/>
            <a:p>
              <a:endParaRPr lang="en-US">
                <a:latin typeface="Constantia" pitchFamily="18" charset="0"/>
              </a:endParaRPr>
            </a:p>
          </p:txBody>
        </p:sp>
        <p:sp>
          <p:nvSpPr>
            <p:cNvPr id="13" name="Oval 42"/>
            <p:cNvSpPr>
              <a:spLocks noChangeArrowheads="1"/>
            </p:cNvSpPr>
            <p:nvPr/>
          </p:nvSpPr>
          <p:spPr bwMode="auto">
            <a:xfrm rot="2691693">
              <a:off x="1104" y="1488"/>
              <a:ext cx="1776" cy="768"/>
            </a:xfrm>
            <a:prstGeom prst="ellipse">
              <a:avLst/>
            </a:prstGeom>
            <a:noFill/>
            <a:ln w="9525">
              <a:solidFill>
                <a:schemeClr val="tx1"/>
              </a:solidFill>
              <a:round/>
              <a:headEnd/>
              <a:tailEnd/>
            </a:ln>
          </p:spPr>
          <p:txBody>
            <a:bodyPr wrap="none" anchor="ctr"/>
            <a:lstStyle/>
            <a:p>
              <a:endParaRPr lang="en-US">
                <a:latin typeface="Constantia" pitchFamily="18" charset="0"/>
              </a:endParaRPr>
            </a:p>
          </p:txBody>
        </p:sp>
        <p:sp>
          <p:nvSpPr>
            <p:cNvPr id="14" name="Text Box 43"/>
            <p:cNvSpPr txBox="1">
              <a:spLocks noChangeArrowheads="1"/>
            </p:cNvSpPr>
            <p:nvPr/>
          </p:nvSpPr>
          <p:spPr bwMode="auto">
            <a:xfrm>
              <a:off x="2880" y="1344"/>
              <a:ext cx="944" cy="231"/>
            </a:xfrm>
            <a:prstGeom prst="rect">
              <a:avLst/>
            </a:prstGeom>
            <a:noFill/>
            <a:ln w="9525">
              <a:noFill/>
              <a:miter lim="800000"/>
              <a:headEnd/>
              <a:tailEnd/>
            </a:ln>
          </p:spPr>
          <p:txBody>
            <a:bodyPr wrap="none">
              <a:spAutoFit/>
            </a:bodyPr>
            <a:lstStyle/>
            <a:p>
              <a:r>
                <a:rPr lang="en-US">
                  <a:latin typeface="Constantia" pitchFamily="18" charset="0"/>
                </a:rPr>
                <a:t>radio streamer</a:t>
              </a:r>
            </a:p>
          </p:txBody>
        </p:sp>
        <p:sp>
          <p:nvSpPr>
            <p:cNvPr id="15" name="Text Box 44"/>
            <p:cNvSpPr txBox="1">
              <a:spLocks noChangeArrowheads="1"/>
            </p:cNvSpPr>
            <p:nvPr/>
          </p:nvSpPr>
          <p:spPr bwMode="auto">
            <a:xfrm>
              <a:off x="864" y="1728"/>
              <a:ext cx="1048" cy="231"/>
            </a:xfrm>
            <a:prstGeom prst="rect">
              <a:avLst/>
            </a:prstGeom>
            <a:noFill/>
            <a:ln w="9525">
              <a:noFill/>
              <a:miter lim="800000"/>
              <a:headEnd/>
              <a:tailEnd/>
            </a:ln>
          </p:spPr>
          <p:txBody>
            <a:bodyPr wrap="none">
              <a:spAutoFit/>
            </a:bodyPr>
            <a:lstStyle/>
            <a:p>
              <a:r>
                <a:rPr lang="en-US">
                  <a:latin typeface="Constantia" pitchFamily="18" charset="0"/>
                </a:rPr>
                <a:t>satellite channel</a:t>
              </a:r>
            </a:p>
          </p:txBody>
        </p:sp>
        <p:sp>
          <p:nvSpPr>
            <p:cNvPr id="16" name="Text Box 45"/>
            <p:cNvSpPr txBox="1">
              <a:spLocks noChangeArrowheads="1"/>
            </p:cNvSpPr>
            <p:nvPr/>
          </p:nvSpPr>
          <p:spPr bwMode="auto">
            <a:xfrm>
              <a:off x="1056" y="2592"/>
              <a:ext cx="1705" cy="233"/>
            </a:xfrm>
            <a:prstGeom prst="rect">
              <a:avLst/>
            </a:prstGeom>
            <a:noFill/>
            <a:ln w="9525">
              <a:noFill/>
              <a:miter lim="800000"/>
              <a:headEnd/>
              <a:tailEnd/>
            </a:ln>
          </p:spPr>
          <p:txBody>
            <a:bodyPr wrap="none">
              <a:spAutoFit/>
            </a:bodyPr>
            <a:lstStyle/>
            <a:p>
              <a:r>
                <a:rPr lang="en-US">
                  <a:latin typeface="Constantia" pitchFamily="18" charset="0"/>
                </a:rPr>
                <a:t>telephone, GSM</a:t>
              </a:r>
              <a:r>
                <a:rPr lang="ro-RO">
                  <a:latin typeface="Constantia" pitchFamily="18" charset="0"/>
                </a:rPr>
                <a:t>,</a:t>
              </a:r>
              <a:r>
                <a:rPr lang="en-US">
                  <a:latin typeface="Constantia" pitchFamily="18" charset="0"/>
                </a:rPr>
                <a:t> </a:t>
              </a:r>
              <a:r>
                <a:rPr lang="ro-RO">
                  <a:latin typeface="Constantia" pitchFamily="18" charset="0"/>
                </a:rPr>
                <a:t>internet</a:t>
              </a:r>
              <a:endParaRPr lang="en-US">
                <a:latin typeface="Constantia" pitchFamily="18" charset="0"/>
              </a:endParaRPr>
            </a:p>
          </p:txBody>
        </p:sp>
        <p:sp>
          <p:nvSpPr>
            <p:cNvPr id="17" name="Text Box 46"/>
            <p:cNvSpPr txBox="1">
              <a:spLocks noChangeArrowheads="1"/>
            </p:cNvSpPr>
            <p:nvPr/>
          </p:nvSpPr>
          <p:spPr bwMode="auto">
            <a:xfrm>
              <a:off x="2592" y="3120"/>
              <a:ext cx="1128" cy="231"/>
            </a:xfrm>
            <a:prstGeom prst="rect">
              <a:avLst/>
            </a:prstGeom>
            <a:noFill/>
            <a:ln w="9525">
              <a:noFill/>
              <a:miter lim="800000"/>
              <a:headEnd/>
              <a:tailEnd/>
            </a:ln>
          </p:spPr>
          <p:txBody>
            <a:bodyPr wrap="none">
              <a:spAutoFit/>
            </a:bodyPr>
            <a:lstStyle/>
            <a:p>
              <a:r>
                <a:rPr lang="en-US">
                  <a:latin typeface="Constantia" pitchFamily="18" charset="0"/>
                </a:rPr>
                <a:t>Internet barebone</a:t>
              </a:r>
            </a:p>
          </p:txBody>
        </p:sp>
        <p:sp>
          <p:nvSpPr>
            <p:cNvPr id="18" name="Text Box 47"/>
            <p:cNvSpPr txBox="1">
              <a:spLocks noChangeArrowheads="1"/>
            </p:cNvSpPr>
            <p:nvPr/>
          </p:nvSpPr>
          <p:spPr bwMode="auto">
            <a:xfrm>
              <a:off x="3888" y="1680"/>
              <a:ext cx="1260" cy="577"/>
            </a:xfrm>
            <a:prstGeom prst="rect">
              <a:avLst/>
            </a:prstGeom>
            <a:noFill/>
            <a:ln w="9525">
              <a:noFill/>
              <a:miter lim="800000"/>
              <a:headEnd/>
              <a:tailEnd/>
            </a:ln>
          </p:spPr>
          <p:txBody>
            <a:bodyPr wrap="none">
              <a:spAutoFit/>
            </a:bodyPr>
            <a:lstStyle/>
            <a:p>
              <a:pPr algn="ctr"/>
              <a:r>
                <a:rPr lang="en-US">
                  <a:latin typeface="Constantia" pitchFamily="18" charset="0"/>
                </a:rPr>
                <a:t>medium &amp; standard</a:t>
              </a:r>
            </a:p>
            <a:p>
              <a:pPr algn="ctr"/>
              <a:r>
                <a:rPr lang="en-US">
                  <a:latin typeface="Constantia" pitchFamily="18" charset="0"/>
                </a:rPr>
                <a:t>converter</a:t>
              </a:r>
            </a:p>
            <a:p>
              <a:pPr algn="ctr"/>
              <a:r>
                <a:rPr lang="en-US">
                  <a:latin typeface="Constantia" pitchFamily="18" charset="0"/>
                </a:rPr>
                <a:t>(MODEM)</a:t>
              </a:r>
            </a:p>
          </p:txBody>
        </p:sp>
        <p:sp>
          <p:nvSpPr>
            <p:cNvPr id="19" name="Freeform 48"/>
            <p:cNvSpPr>
              <a:spLocks/>
            </p:cNvSpPr>
            <p:nvPr/>
          </p:nvSpPr>
          <p:spPr bwMode="auto">
            <a:xfrm>
              <a:off x="1728" y="2352"/>
              <a:ext cx="2160" cy="528"/>
            </a:xfrm>
            <a:custGeom>
              <a:avLst/>
              <a:gdLst>
                <a:gd name="T0" fmla="*/ 0 w 2160"/>
                <a:gd name="T1" fmla="*/ 480 h 528"/>
                <a:gd name="T2" fmla="*/ 768 w 2160"/>
                <a:gd name="T3" fmla="*/ 480 h 528"/>
                <a:gd name="T4" fmla="*/ 1488 w 2160"/>
                <a:gd name="T5" fmla="*/ 192 h 528"/>
                <a:gd name="T6" fmla="*/ 2016 w 2160"/>
                <a:gd name="T7" fmla="*/ 48 h 528"/>
                <a:gd name="T8" fmla="*/ 2160 w 2160"/>
                <a:gd name="T9" fmla="*/ 0 h 528"/>
                <a:gd name="T10" fmla="*/ 0 60000 65536"/>
                <a:gd name="T11" fmla="*/ 0 60000 65536"/>
                <a:gd name="T12" fmla="*/ 0 60000 65536"/>
                <a:gd name="T13" fmla="*/ 0 60000 65536"/>
                <a:gd name="T14" fmla="*/ 0 60000 65536"/>
                <a:gd name="T15" fmla="*/ 0 w 2160"/>
                <a:gd name="T16" fmla="*/ 0 h 528"/>
                <a:gd name="T17" fmla="*/ 2160 w 2160"/>
                <a:gd name="T18" fmla="*/ 528 h 528"/>
              </a:gdLst>
              <a:ahLst/>
              <a:cxnLst>
                <a:cxn ang="T10">
                  <a:pos x="T0" y="T1"/>
                </a:cxn>
                <a:cxn ang="T11">
                  <a:pos x="T2" y="T3"/>
                </a:cxn>
                <a:cxn ang="T12">
                  <a:pos x="T4" y="T5"/>
                </a:cxn>
                <a:cxn ang="T13">
                  <a:pos x="T6" y="T7"/>
                </a:cxn>
                <a:cxn ang="T14">
                  <a:pos x="T8" y="T9"/>
                </a:cxn>
              </a:cxnLst>
              <a:rect l="T15" t="T16" r="T17" b="T18"/>
              <a:pathLst>
                <a:path w="2160" h="528">
                  <a:moveTo>
                    <a:pt x="0" y="480"/>
                  </a:moveTo>
                  <a:cubicBezTo>
                    <a:pt x="260" y="504"/>
                    <a:pt x="520" y="528"/>
                    <a:pt x="768" y="480"/>
                  </a:cubicBezTo>
                  <a:cubicBezTo>
                    <a:pt x="1016" y="432"/>
                    <a:pt x="1280" y="264"/>
                    <a:pt x="1488" y="192"/>
                  </a:cubicBezTo>
                  <a:cubicBezTo>
                    <a:pt x="1696" y="120"/>
                    <a:pt x="1904" y="80"/>
                    <a:pt x="2016" y="48"/>
                  </a:cubicBezTo>
                  <a:cubicBezTo>
                    <a:pt x="2128" y="16"/>
                    <a:pt x="2144" y="8"/>
                    <a:pt x="2160" y="0"/>
                  </a:cubicBezTo>
                </a:path>
              </a:pathLst>
            </a:custGeom>
            <a:noFill/>
            <a:ln w="38100" cmpd="sng">
              <a:solidFill>
                <a:schemeClr val="tx1"/>
              </a:solidFill>
              <a:round/>
              <a:headEnd/>
              <a:tailEnd/>
            </a:ln>
          </p:spPr>
          <p:txBody>
            <a:bodyPr wrap="none" anchor="ctr"/>
            <a:lstStyle/>
            <a:p>
              <a:endParaRPr lang="en-US"/>
            </a:p>
          </p:txBody>
        </p:sp>
        <p:sp>
          <p:nvSpPr>
            <p:cNvPr id="20" name="Freeform 49"/>
            <p:cNvSpPr>
              <a:spLocks/>
            </p:cNvSpPr>
            <p:nvPr/>
          </p:nvSpPr>
          <p:spPr bwMode="auto">
            <a:xfrm>
              <a:off x="2544" y="2248"/>
              <a:ext cx="1392" cy="112"/>
            </a:xfrm>
            <a:custGeom>
              <a:avLst/>
              <a:gdLst>
                <a:gd name="T0" fmla="*/ 0 w 1392"/>
                <a:gd name="T1" fmla="*/ 56 h 112"/>
                <a:gd name="T2" fmla="*/ 432 w 1392"/>
                <a:gd name="T3" fmla="*/ 104 h 112"/>
                <a:gd name="T4" fmla="*/ 960 w 1392"/>
                <a:gd name="T5" fmla="*/ 8 h 112"/>
                <a:gd name="T6" fmla="*/ 1392 w 1392"/>
                <a:gd name="T7" fmla="*/ 56 h 112"/>
                <a:gd name="T8" fmla="*/ 0 60000 65536"/>
                <a:gd name="T9" fmla="*/ 0 60000 65536"/>
                <a:gd name="T10" fmla="*/ 0 60000 65536"/>
                <a:gd name="T11" fmla="*/ 0 60000 65536"/>
                <a:gd name="T12" fmla="*/ 0 w 1392"/>
                <a:gd name="T13" fmla="*/ 0 h 112"/>
                <a:gd name="T14" fmla="*/ 1392 w 1392"/>
                <a:gd name="T15" fmla="*/ 112 h 112"/>
              </a:gdLst>
              <a:ahLst/>
              <a:cxnLst>
                <a:cxn ang="T8">
                  <a:pos x="T0" y="T1"/>
                </a:cxn>
                <a:cxn ang="T9">
                  <a:pos x="T2" y="T3"/>
                </a:cxn>
                <a:cxn ang="T10">
                  <a:pos x="T4" y="T5"/>
                </a:cxn>
                <a:cxn ang="T11">
                  <a:pos x="T6" y="T7"/>
                </a:cxn>
              </a:cxnLst>
              <a:rect l="T12" t="T13" r="T14" b="T15"/>
              <a:pathLst>
                <a:path w="1392" h="112">
                  <a:moveTo>
                    <a:pt x="0" y="56"/>
                  </a:moveTo>
                  <a:cubicBezTo>
                    <a:pt x="136" y="84"/>
                    <a:pt x="272" y="112"/>
                    <a:pt x="432" y="104"/>
                  </a:cubicBezTo>
                  <a:cubicBezTo>
                    <a:pt x="592" y="96"/>
                    <a:pt x="800" y="16"/>
                    <a:pt x="960" y="8"/>
                  </a:cubicBezTo>
                  <a:cubicBezTo>
                    <a:pt x="1120" y="0"/>
                    <a:pt x="1320" y="48"/>
                    <a:pt x="1392" y="56"/>
                  </a:cubicBezTo>
                </a:path>
              </a:pathLst>
            </a:custGeom>
            <a:noFill/>
            <a:ln w="38100" cmpd="sng">
              <a:solidFill>
                <a:schemeClr val="tx1"/>
              </a:solidFill>
              <a:round/>
              <a:headEnd/>
              <a:tailEnd/>
            </a:ln>
          </p:spPr>
          <p:txBody>
            <a:bodyPr wrap="none" anchor="ctr"/>
            <a:lstStyle/>
            <a:p>
              <a:endParaRPr lang="en-US"/>
            </a:p>
          </p:txBody>
        </p:sp>
        <p:sp>
          <p:nvSpPr>
            <p:cNvPr id="21" name="Freeform 50"/>
            <p:cNvSpPr>
              <a:spLocks/>
            </p:cNvSpPr>
            <p:nvPr/>
          </p:nvSpPr>
          <p:spPr bwMode="auto">
            <a:xfrm>
              <a:off x="3168" y="2016"/>
              <a:ext cx="816" cy="240"/>
            </a:xfrm>
            <a:custGeom>
              <a:avLst/>
              <a:gdLst>
                <a:gd name="T0" fmla="*/ 0 w 816"/>
                <a:gd name="T1" fmla="*/ 0 h 240"/>
                <a:gd name="T2" fmla="*/ 432 w 816"/>
                <a:gd name="T3" fmla="*/ 144 h 240"/>
                <a:gd name="T4" fmla="*/ 672 w 816"/>
                <a:gd name="T5" fmla="*/ 192 h 240"/>
                <a:gd name="T6" fmla="*/ 816 w 816"/>
                <a:gd name="T7" fmla="*/ 240 h 240"/>
                <a:gd name="T8" fmla="*/ 0 60000 65536"/>
                <a:gd name="T9" fmla="*/ 0 60000 65536"/>
                <a:gd name="T10" fmla="*/ 0 60000 65536"/>
                <a:gd name="T11" fmla="*/ 0 60000 65536"/>
                <a:gd name="T12" fmla="*/ 0 w 816"/>
                <a:gd name="T13" fmla="*/ 0 h 240"/>
                <a:gd name="T14" fmla="*/ 816 w 816"/>
                <a:gd name="T15" fmla="*/ 240 h 240"/>
              </a:gdLst>
              <a:ahLst/>
              <a:cxnLst>
                <a:cxn ang="T8">
                  <a:pos x="T0" y="T1"/>
                </a:cxn>
                <a:cxn ang="T9">
                  <a:pos x="T2" y="T3"/>
                </a:cxn>
                <a:cxn ang="T10">
                  <a:pos x="T4" y="T5"/>
                </a:cxn>
                <a:cxn ang="T11">
                  <a:pos x="T6" y="T7"/>
                </a:cxn>
              </a:cxnLst>
              <a:rect l="T12" t="T13" r="T14" b="T15"/>
              <a:pathLst>
                <a:path w="816" h="240">
                  <a:moveTo>
                    <a:pt x="0" y="0"/>
                  </a:moveTo>
                  <a:cubicBezTo>
                    <a:pt x="160" y="56"/>
                    <a:pt x="320" y="112"/>
                    <a:pt x="432" y="144"/>
                  </a:cubicBezTo>
                  <a:cubicBezTo>
                    <a:pt x="544" y="176"/>
                    <a:pt x="608" y="176"/>
                    <a:pt x="672" y="192"/>
                  </a:cubicBezTo>
                  <a:cubicBezTo>
                    <a:pt x="736" y="208"/>
                    <a:pt x="776" y="224"/>
                    <a:pt x="816" y="240"/>
                  </a:cubicBezTo>
                </a:path>
              </a:pathLst>
            </a:custGeom>
            <a:noFill/>
            <a:ln w="38100" cmpd="sng">
              <a:solidFill>
                <a:schemeClr val="tx1"/>
              </a:solidFill>
              <a:round/>
              <a:headEnd/>
              <a:tailEnd/>
            </a:ln>
          </p:spPr>
          <p:txBody>
            <a:bodyPr wrap="none" anchor="ctr"/>
            <a:lstStyle/>
            <a:p>
              <a:endParaRPr lang="en-US"/>
            </a:p>
          </p:txBody>
        </p:sp>
        <p:sp>
          <p:nvSpPr>
            <p:cNvPr id="22" name="Freeform 51"/>
            <p:cNvSpPr>
              <a:spLocks/>
            </p:cNvSpPr>
            <p:nvPr/>
          </p:nvSpPr>
          <p:spPr bwMode="auto">
            <a:xfrm>
              <a:off x="3216" y="2496"/>
              <a:ext cx="480" cy="528"/>
            </a:xfrm>
            <a:custGeom>
              <a:avLst/>
              <a:gdLst>
                <a:gd name="T0" fmla="*/ 0 w 480"/>
                <a:gd name="T1" fmla="*/ 528 h 528"/>
                <a:gd name="T2" fmla="*/ 144 w 480"/>
                <a:gd name="T3" fmla="*/ 96 h 528"/>
                <a:gd name="T4" fmla="*/ 384 w 480"/>
                <a:gd name="T5" fmla="*/ 48 h 528"/>
                <a:gd name="T6" fmla="*/ 480 w 480"/>
                <a:gd name="T7" fmla="*/ 0 h 528"/>
                <a:gd name="T8" fmla="*/ 0 60000 65536"/>
                <a:gd name="T9" fmla="*/ 0 60000 65536"/>
                <a:gd name="T10" fmla="*/ 0 60000 65536"/>
                <a:gd name="T11" fmla="*/ 0 60000 65536"/>
                <a:gd name="T12" fmla="*/ 0 w 480"/>
                <a:gd name="T13" fmla="*/ 0 h 528"/>
                <a:gd name="T14" fmla="*/ 480 w 480"/>
                <a:gd name="T15" fmla="*/ 528 h 528"/>
              </a:gdLst>
              <a:ahLst/>
              <a:cxnLst>
                <a:cxn ang="T8">
                  <a:pos x="T0" y="T1"/>
                </a:cxn>
                <a:cxn ang="T9">
                  <a:pos x="T2" y="T3"/>
                </a:cxn>
                <a:cxn ang="T10">
                  <a:pos x="T4" y="T5"/>
                </a:cxn>
                <a:cxn ang="T11">
                  <a:pos x="T6" y="T7"/>
                </a:cxn>
              </a:cxnLst>
              <a:rect l="T12" t="T13" r="T14" b="T15"/>
              <a:pathLst>
                <a:path w="480" h="528">
                  <a:moveTo>
                    <a:pt x="0" y="528"/>
                  </a:moveTo>
                  <a:cubicBezTo>
                    <a:pt x="40" y="352"/>
                    <a:pt x="80" y="176"/>
                    <a:pt x="144" y="96"/>
                  </a:cubicBezTo>
                  <a:cubicBezTo>
                    <a:pt x="208" y="16"/>
                    <a:pt x="328" y="64"/>
                    <a:pt x="384" y="48"/>
                  </a:cubicBezTo>
                  <a:cubicBezTo>
                    <a:pt x="440" y="32"/>
                    <a:pt x="464" y="8"/>
                    <a:pt x="480" y="0"/>
                  </a:cubicBezTo>
                </a:path>
              </a:pathLst>
            </a:custGeom>
            <a:noFill/>
            <a:ln w="38100" cmpd="sng">
              <a:solidFill>
                <a:schemeClr val="tx1"/>
              </a:solidFill>
              <a:round/>
              <a:headEnd/>
              <a:tailEnd/>
            </a:ln>
          </p:spPr>
          <p:txBody>
            <a:bodyPr wrap="none" anchor="ctr"/>
            <a:lstStyle/>
            <a:p>
              <a:endParaRPr lang="en-US"/>
            </a:p>
          </p:txBody>
        </p:sp>
        <p:sp>
          <p:nvSpPr>
            <p:cNvPr id="23" name="Line 52"/>
            <p:cNvSpPr>
              <a:spLocks noChangeShapeType="1"/>
            </p:cNvSpPr>
            <p:nvPr/>
          </p:nvSpPr>
          <p:spPr bwMode="auto">
            <a:xfrm>
              <a:off x="4560" y="2544"/>
              <a:ext cx="480" cy="1"/>
            </a:xfrm>
            <a:prstGeom prst="line">
              <a:avLst/>
            </a:prstGeom>
            <a:noFill/>
            <a:ln w="38100">
              <a:solidFill>
                <a:schemeClr val="tx1"/>
              </a:solidFill>
              <a:round/>
              <a:headEnd/>
              <a:tailEnd type="triangle" w="med" len="med"/>
            </a:ln>
          </p:spPr>
          <p:txBody>
            <a:bodyPr wrap="none" anchor="ctr"/>
            <a:lstStyle/>
            <a:p>
              <a:endParaRPr lang="en-US"/>
            </a:p>
          </p:txBody>
        </p:sp>
        <p:sp>
          <p:nvSpPr>
            <p:cNvPr id="24" name="Text Box 53"/>
            <p:cNvSpPr txBox="1">
              <a:spLocks noChangeArrowheads="1"/>
            </p:cNvSpPr>
            <p:nvPr/>
          </p:nvSpPr>
          <p:spPr bwMode="auto">
            <a:xfrm>
              <a:off x="4440" y="2640"/>
              <a:ext cx="1080" cy="577"/>
            </a:xfrm>
            <a:prstGeom prst="rect">
              <a:avLst/>
            </a:prstGeom>
            <a:solidFill>
              <a:schemeClr val="tx1"/>
            </a:solidFill>
            <a:ln w="9525">
              <a:noFill/>
              <a:miter lim="800000"/>
              <a:headEnd/>
              <a:tailEnd/>
            </a:ln>
            <a:effectLst/>
          </p:spPr>
          <p:txBody>
            <a:bodyPr>
              <a:spAutoFit/>
            </a:bodyPr>
            <a:lstStyle/>
            <a:p>
              <a:pPr algn="ctr" fontAlgn="auto">
                <a:spcBef>
                  <a:spcPts val="0"/>
                </a:spcBef>
                <a:spcAft>
                  <a:spcPts val="0"/>
                </a:spcAft>
                <a:defRPr/>
              </a:pPr>
              <a:r>
                <a:rPr lang="en-US" b="1" dirty="0">
                  <a:solidFill>
                    <a:schemeClr val="bg1"/>
                  </a:solidFill>
                  <a:effectLst>
                    <a:outerShdw blurRad="38100" dist="38100" dir="2700000" algn="tl">
                      <a:srgbClr val="000000">
                        <a:alpha val="43137"/>
                      </a:srgbClr>
                    </a:outerShdw>
                  </a:effectLst>
                  <a:latin typeface="+mn-lt"/>
                  <a:cs typeface="+mn-cs"/>
                </a:rPr>
                <a:t>Ethernet to telemedicine set-up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7467600" cy="639762"/>
          </a:xfrm>
        </p:spPr>
        <p:txBody>
          <a:bodyPr/>
          <a:lstStyle/>
          <a:p>
            <a:pPr eaLnBrk="1" hangingPunct="1"/>
            <a:r>
              <a:rPr lang="en-US" dirty="0" smtClean="0"/>
              <a:t>Remote ICU</a:t>
            </a:r>
          </a:p>
        </p:txBody>
      </p:sp>
      <p:sp>
        <p:nvSpPr>
          <p:cNvPr id="20483" name="Rectangle 3"/>
          <p:cNvSpPr>
            <a:spLocks noGrp="1" noChangeArrowheads="1"/>
          </p:cNvSpPr>
          <p:nvPr>
            <p:ph type="body" idx="1"/>
          </p:nvPr>
        </p:nvSpPr>
        <p:spPr>
          <a:xfrm>
            <a:off x="457200" y="1295400"/>
            <a:ext cx="8139113" cy="4695825"/>
          </a:xfrm>
        </p:spPr>
        <p:txBody>
          <a:bodyPr>
            <a:noAutofit/>
          </a:bodyPr>
          <a:lstStyle/>
          <a:p>
            <a:pPr>
              <a:lnSpc>
                <a:spcPct val="75000"/>
              </a:lnSpc>
            </a:pPr>
            <a:r>
              <a:rPr lang="en-US" b="1" i="1" dirty="0" smtClean="0"/>
              <a:t>Definition: </a:t>
            </a:r>
            <a:r>
              <a:rPr lang="en-US" dirty="0" smtClean="0"/>
              <a:t>The remote </a:t>
            </a:r>
            <a:r>
              <a:rPr lang="en-US" dirty="0" smtClean="0">
                <a:solidFill>
                  <a:srgbClr val="FF0000"/>
                </a:solidFill>
              </a:rPr>
              <a:t>intensive care unit </a:t>
            </a:r>
            <a:r>
              <a:rPr lang="en-US" dirty="0" smtClean="0"/>
              <a:t>is a system that combines audio, video, patient records and image access with customized decision support. The remote ICU is an application that enables remote critical care specialists (</a:t>
            </a:r>
            <a:r>
              <a:rPr lang="en-US" dirty="0" err="1" smtClean="0"/>
              <a:t>intensivists</a:t>
            </a:r>
            <a:r>
              <a:rPr lang="en-US" dirty="0" smtClean="0"/>
              <a:t> and nurses) to sit in a central command center, from where they can monitor and direct the care of critically and acutely ill patients in multiple ICUs.</a:t>
            </a:r>
          </a:p>
          <a:p>
            <a:pPr>
              <a:lnSpc>
                <a:spcPct val="75000"/>
              </a:lnSpc>
            </a:pPr>
            <a:r>
              <a:rPr lang="en-GB" b="1" dirty="0" smtClean="0"/>
              <a:t>Solution</a:t>
            </a:r>
            <a:r>
              <a:rPr lang="en-GB" dirty="0" smtClean="0"/>
              <a:t>: </a:t>
            </a:r>
            <a:r>
              <a:rPr lang="en-GB" u="sng" dirty="0" smtClean="0"/>
              <a:t>audio/video communication system, centralized patient record, image access, decision support system</a:t>
            </a:r>
            <a:r>
              <a:rPr lang="en-GB" dirty="0" smtClean="0"/>
              <a:t>.</a:t>
            </a:r>
          </a:p>
          <a:p>
            <a:pPr>
              <a:lnSpc>
                <a:spcPct val="75000"/>
              </a:lnSpc>
            </a:pPr>
            <a:r>
              <a:rPr lang="en-GB" b="1" dirty="0" smtClean="0"/>
              <a:t>Bandwidth requirements:</a:t>
            </a:r>
            <a:r>
              <a:rPr lang="en-GB" dirty="0" smtClean="0"/>
              <a:t> &gt; 1MBbps (5Mbps for TP version)</a:t>
            </a:r>
          </a:p>
          <a:p>
            <a:pPr>
              <a:lnSpc>
                <a:spcPct val="75000"/>
              </a:lnSpc>
            </a:pPr>
            <a:r>
              <a:rPr lang="en-GB" b="1" dirty="0" smtClean="0"/>
              <a:t>Networking components</a:t>
            </a:r>
            <a:r>
              <a:rPr lang="en-GB" dirty="0" smtClean="0"/>
              <a:t>: </a:t>
            </a:r>
          </a:p>
          <a:p>
            <a:pPr lvl="1">
              <a:lnSpc>
                <a:spcPct val="75000"/>
              </a:lnSpc>
            </a:pPr>
            <a:r>
              <a:rPr lang="en-GB" sz="2400" dirty="0" smtClean="0"/>
              <a:t>VPN (on public </a:t>
            </a:r>
            <a:r>
              <a:rPr lang="en-GB" sz="2400" dirty="0" err="1" smtClean="0"/>
              <a:t>nw</a:t>
            </a:r>
            <a:r>
              <a:rPr lang="en-GB" sz="2400" dirty="0" smtClean="0"/>
              <a:t>)</a:t>
            </a:r>
          </a:p>
          <a:p>
            <a:pPr lvl="1">
              <a:lnSpc>
                <a:spcPct val="75000"/>
              </a:lnSpc>
            </a:pPr>
            <a:r>
              <a:rPr lang="en-GB" sz="2400" dirty="0" smtClean="0"/>
              <a:t>WAN router</a:t>
            </a:r>
          </a:p>
          <a:p>
            <a:pPr lvl="1">
              <a:lnSpc>
                <a:spcPct val="75000"/>
              </a:lnSpc>
            </a:pPr>
            <a:r>
              <a:rPr lang="en-GB" sz="2400" dirty="0" smtClean="0"/>
              <a:t>UC with Vide Conference unit (TV quality) or TP (high end)</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750"/>
            <a:ext cx="8229600" cy="1143000"/>
          </a:xfrm>
        </p:spPr>
        <p:txBody>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Remote surgery</a:t>
            </a:r>
            <a:endParaRPr lang="ro-RO" dirty="0">
              <a:effectLst>
                <a:outerShdw blurRad="38100" dist="38100" dir="2700000" algn="tl">
                  <a:srgbClr val="000000">
                    <a:alpha val="43137"/>
                  </a:srgbClr>
                </a:outerShdw>
              </a:effectLst>
            </a:endParaRPr>
          </a:p>
        </p:txBody>
      </p:sp>
      <p:pic>
        <p:nvPicPr>
          <p:cNvPr id="35842" name="Picture 2" descr="http://www.newscientist.com/data/images/ns/cms/dn1316/dn1316-1_370.jpg"/>
          <p:cNvPicPr>
            <a:picLocks noChangeAspect="1" noChangeArrowheads="1"/>
          </p:cNvPicPr>
          <p:nvPr/>
        </p:nvPicPr>
        <p:blipFill>
          <a:blip r:embed="rId2" cstate="print"/>
          <a:srcRect/>
          <a:stretch>
            <a:fillRect/>
          </a:stretch>
        </p:blipFill>
        <p:spPr bwMode="auto">
          <a:xfrm>
            <a:off x="214313" y="285750"/>
            <a:ext cx="3524250" cy="2638425"/>
          </a:xfrm>
          <a:prstGeom prst="rect">
            <a:avLst/>
          </a:prstGeom>
          <a:noFill/>
          <a:ln w="9525">
            <a:noFill/>
            <a:miter lim="800000"/>
            <a:headEnd/>
            <a:tailEnd/>
          </a:ln>
        </p:spPr>
      </p:pic>
      <p:pic>
        <p:nvPicPr>
          <p:cNvPr id="35844" name="Picture 4" descr="http://www.dlr.de/rm/en/Portaldata/52/Resources/images/institute/robotersysteme/medical_robotics/DLR_telesurgery_link.jpg"/>
          <p:cNvPicPr>
            <a:picLocks noChangeAspect="1" noChangeArrowheads="1"/>
          </p:cNvPicPr>
          <p:nvPr/>
        </p:nvPicPr>
        <p:blipFill>
          <a:blip r:embed="rId3" cstate="print"/>
          <a:srcRect/>
          <a:stretch>
            <a:fillRect/>
          </a:stretch>
        </p:blipFill>
        <p:spPr bwMode="auto">
          <a:xfrm>
            <a:off x="5119688" y="1571625"/>
            <a:ext cx="3810000" cy="3810000"/>
          </a:xfrm>
          <a:prstGeom prst="rect">
            <a:avLst/>
          </a:prstGeom>
          <a:noFill/>
          <a:ln w="9525">
            <a:noFill/>
            <a:miter lim="800000"/>
            <a:headEnd/>
            <a:tailEnd/>
          </a:ln>
        </p:spPr>
      </p:pic>
      <p:pic>
        <p:nvPicPr>
          <p:cNvPr id="35846" name="Picture 6" descr="http://www.ispub.com/ispub/ijh/volume_5_number_1_17/robotic_surgery_when_technology_meets_surgical_precision/davinci-fig1.jpg"/>
          <p:cNvPicPr>
            <a:picLocks noChangeAspect="1" noChangeArrowheads="1"/>
          </p:cNvPicPr>
          <p:nvPr/>
        </p:nvPicPr>
        <p:blipFill>
          <a:blip r:embed="rId4" cstate="print"/>
          <a:srcRect/>
          <a:stretch>
            <a:fillRect/>
          </a:stretch>
        </p:blipFill>
        <p:spPr bwMode="auto">
          <a:xfrm>
            <a:off x="214313" y="3289300"/>
            <a:ext cx="4643437" cy="335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wipe(down)">
                                      <p:cBhvr>
                                        <p:cTn id="7" dur="500"/>
                                        <p:tgtEl>
                                          <p:spTgt spid="358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wipe(down)">
                                      <p:cBhvr>
                                        <p:cTn id="12" dur="500"/>
                                        <p:tgtEl>
                                          <p:spTgt spid="358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5844"/>
                                        </p:tgtEl>
                                        <p:attrNameLst>
                                          <p:attrName>style.visibility</p:attrName>
                                        </p:attrNameLst>
                                      </p:cBhvr>
                                      <p:to>
                                        <p:strVal val="visible"/>
                                      </p:to>
                                    </p:set>
                                    <p:animEffect transition="in" filter="wipe(down)">
                                      <p:cBhvr>
                                        <p:cTn id="17" dur="5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7467600" cy="715962"/>
          </a:xfrm>
        </p:spPr>
        <p:txBody>
          <a:bodyPr/>
          <a:lstStyle/>
          <a:p>
            <a:r>
              <a:rPr lang="en-US" dirty="0" smtClean="0"/>
              <a:t>Home </a:t>
            </a:r>
            <a:r>
              <a:rPr lang="en-US" dirty="0" err="1" smtClean="0"/>
              <a:t>tele</a:t>
            </a:r>
            <a:r>
              <a:rPr lang="en-US" dirty="0" smtClean="0"/>
              <a:t>-health</a:t>
            </a:r>
            <a:endParaRPr lang="en-US" dirty="0"/>
          </a:p>
        </p:txBody>
      </p:sp>
      <p:sp>
        <p:nvSpPr>
          <p:cNvPr id="3" name="Content Placeholder 2"/>
          <p:cNvSpPr>
            <a:spLocks noGrp="1"/>
          </p:cNvSpPr>
          <p:nvPr>
            <p:ph sz="quarter" idx="1"/>
          </p:nvPr>
        </p:nvSpPr>
        <p:spPr/>
        <p:txBody>
          <a:bodyPr/>
          <a:lstStyle/>
          <a:p>
            <a:endParaRPr lang="en-US"/>
          </a:p>
        </p:txBody>
      </p:sp>
      <p:pic>
        <p:nvPicPr>
          <p:cNvPr id="4099" name="Picture 3"/>
          <p:cNvPicPr>
            <a:picLocks noChangeAspect="1" noChangeArrowheads="1"/>
          </p:cNvPicPr>
          <p:nvPr/>
        </p:nvPicPr>
        <p:blipFill>
          <a:blip r:embed="rId2" cstate="print"/>
          <a:srcRect/>
          <a:stretch>
            <a:fillRect/>
          </a:stretch>
        </p:blipFill>
        <p:spPr bwMode="auto">
          <a:xfrm>
            <a:off x="304800" y="2743200"/>
            <a:ext cx="8500700" cy="4114800"/>
          </a:xfrm>
          <a:prstGeom prst="rect">
            <a:avLst/>
          </a:prstGeom>
          <a:noFill/>
          <a:ln w="9525">
            <a:noFill/>
            <a:miter lim="800000"/>
            <a:headEnd/>
            <a:tailEnd/>
          </a:ln>
        </p:spPr>
      </p:pic>
      <p:pic>
        <p:nvPicPr>
          <p:cNvPr id="4101" name="Picture 5"/>
          <p:cNvPicPr>
            <a:picLocks noChangeAspect="1" noChangeArrowheads="1"/>
          </p:cNvPicPr>
          <p:nvPr/>
        </p:nvPicPr>
        <p:blipFill>
          <a:blip r:embed="rId3" cstate="print"/>
          <a:srcRect/>
          <a:stretch>
            <a:fillRect/>
          </a:stretch>
        </p:blipFill>
        <p:spPr bwMode="auto">
          <a:xfrm>
            <a:off x="3800475" y="0"/>
            <a:ext cx="4962525" cy="2809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63562"/>
          </a:xfrm>
        </p:spPr>
        <p:txBody>
          <a:bodyPr>
            <a:normAutofit/>
          </a:bodyPr>
          <a:lstStyle/>
          <a:p>
            <a:r>
              <a:rPr lang="en-US" dirty="0" smtClean="0"/>
              <a:t>HOME </a:t>
            </a:r>
            <a:r>
              <a:rPr lang="en-US" dirty="0" smtClean="0"/>
              <a:t>– Networking technologies</a:t>
            </a:r>
            <a:endParaRPr lang="en-US" dirty="0"/>
          </a:p>
        </p:txBody>
      </p:sp>
      <p:sp>
        <p:nvSpPr>
          <p:cNvPr id="3" name="Content Placeholder 2"/>
          <p:cNvSpPr>
            <a:spLocks noGrp="1"/>
          </p:cNvSpPr>
          <p:nvPr>
            <p:ph sz="quarter" idx="1"/>
          </p:nvPr>
        </p:nvSpPr>
        <p:spPr/>
        <p:txBody>
          <a:bodyPr/>
          <a:lstStyle/>
          <a:p>
            <a:endParaRPr lang="en-US"/>
          </a:p>
        </p:txBody>
      </p:sp>
      <p:pic>
        <p:nvPicPr>
          <p:cNvPr id="8194" name="Picture 2"/>
          <p:cNvPicPr>
            <a:picLocks noChangeAspect="1" noChangeArrowheads="1"/>
          </p:cNvPicPr>
          <p:nvPr/>
        </p:nvPicPr>
        <p:blipFill>
          <a:blip r:embed="rId3" cstate="print"/>
          <a:srcRect/>
          <a:stretch>
            <a:fillRect/>
          </a:stretch>
        </p:blipFill>
        <p:spPr bwMode="auto">
          <a:xfrm>
            <a:off x="0" y="914400"/>
            <a:ext cx="9144000" cy="5943600"/>
          </a:xfrm>
          <a:prstGeom prst="rect">
            <a:avLst/>
          </a:prstGeom>
          <a:noFill/>
          <a:ln w="9525">
            <a:noFill/>
            <a:miter lim="800000"/>
            <a:headEnd/>
            <a:tailEnd/>
          </a:ln>
        </p:spPr>
      </p:pic>
      <p:sp>
        <p:nvSpPr>
          <p:cNvPr id="6" name="TextBox 5"/>
          <p:cNvSpPr txBox="1"/>
          <p:nvPr/>
        </p:nvSpPr>
        <p:spPr>
          <a:xfrm>
            <a:off x="7467600" y="1066800"/>
            <a:ext cx="762000" cy="369332"/>
          </a:xfrm>
          <a:prstGeom prst="rect">
            <a:avLst/>
          </a:prstGeom>
          <a:solidFill>
            <a:schemeClr val="tx1"/>
          </a:solidFill>
          <a:ln>
            <a:noFill/>
          </a:ln>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7467600" cy="487362"/>
          </a:xfrm>
        </p:spPr>
        <p:txBody>
          <a:bodyPr>
            <a:normAutofit fontScale="90000"/>
          </a:bodyPr>
          <a:lstStyle/>
          <a:p>
            <a:pPr eaLnBrk="1" hangingPunct="1"/>
            <a:r>
              <a:rPr lang="en-GB" dirty="0" err="1" smtClean="0"/>
              <a:t>TeleHealth</a:t>
            </a:r>
            <a:r>
              <a:rPr lang="en-GB" dirty="0" smtClean="0"/>
              <a:t> Applications and devices</a:t>
            </a:r>
            <a:endParaRPr lang="en-US" dirty="0" smtClean="0"/>
          </a:p>
        </p:txBody>
      </p:sp>
      <p:sp>
        <p:nvSpPr>
          <p:cNvPr id="27651" name="Rectangle 3"/>
          <p:cNvSpPr>
            <a:spLocks noGrp="1" noChangeArrowheads="1"/>
          </p:cNvSpPr>
          <p:nvPr>
            <p:ph type="body" idx="1"/>
          </p:nvPr>
        </p:nvSpPr>
        <p:spPr>
          <a:xfrm>
            <a:off x="655638" y="1219200"/>
            <a:ext cx="7940675" cy="3571875"/>
          </a:xfrm>
        </p:spPr>
        <p:txBody>
          <a:bodyPr/>
          <a:lstStyle/>
          <a:p>
            <a:pPr>
              <a:lnSpc>
                <a:spcPct val="75000"/>
              </a:lnSpc>
              <a:buFont typeface="Wingdings" pitchFamily="2" charset="2"/>
              <a:buNone/>
            </a:pPr>
            <a:r>
              <a:rPr lang="en-GB" b="1" smtClean="0">
                <a:solidFill>
                  <a:schemeClr val="accent1"/>
                </a:solidFill>
              </a:rPr>
              <a:t>Applications</a:t>
            </a:r>
            <a:endParaRPr lang="en-US" b="1" smtClean="0">
              <a:solidFill>
                <a:schemeClr val="accent1"/>
              </a:solidFill>
            </a:endParaRPr>
          </a:p>
          <a:p>
            <a:pPr>
              <a:lnSpc>
                <a:spcPct val="75000"/>
              </a:lnSpc>
            </a:pPr>
            <a:r>
              <a:rPr lang="en-US" sz="1800" b="1" smtClean="0"/>
              <a:t>Medical, surgical, diagnostic</a:t>
            </a:r>
          </a:p>
          <a:p>
            <a:pPr>
              <a:lnSpc>
                <a:spcPct val="75000"/>
              </a:lnSpc>
            </a:pPr>
            <a:r>
              <a:rPr lang="en-US" sz="1800" b="1" smtClean="0"/>
              <a:t>Emergency care</a:t>
            </a:r>
          </a:p>
          <a:p>
            <a:pPr>
              <a:lnSpc>
                <a:spcPct val="75000"/>
              </a:lnSpc>
            </a:pPr>
            <a:r>
              <a:rPr lang="en-US" sz="1800" b="1" smtClean="0"/>
              <a:t>Disaster management</a:t>
            </a:r>
          </a:p>
          <a:p>
            <a:pPr>
              <a:lnSpc>
                <a:spcPct val="75000"/>
              </a:lnSpc>
            </a:pPr>
            <a:r>
              <a:rPr lang="en-US" sz="1800" b="1" smtClean="0"/>
              <a:t>Homecare</a:t>
            </a:r>
          </a:p>
          <a:p>
            <a:pPr>
              <a:lnSpc>
                <a:spcPct val="75000"/>
              </a:lnSpc>
            </a:pPr>
            <a:r>
              <a:rPr lang="en-US" sz="1800" b="1" smtClean="0"/>
              <a:t>Rehabilitation</a:t>
            </a:r>
          </a:p>
          <a:p>
            <a:pPr>
              <a:lnSpc>
                <a:spcPct val="75000"/>
              </a:lnSpc>
            </a:pPr>
            <a:r>
              <a:rPr lang="en-US" sz="1800" b="1" smtClean="0"/>
              <a:t>Tele-Education</a:t>
            </a:r>
          </a:p>
          <a:p>
            <a:pPr>
              <a:lnSpc>
                <a:spcPct val="75000"/>
              </a:lnSpc>
            </a:pPr>
            <a:r>
              <a:rPr lang="en-GB" sz="1800" b="1" smtClean="0"/>
              <a:t>EMR</a:t>
            </a:r>
          </a:p>
          <a:p>
            <a:pPr>
              <a:lnSpc>
                <a:spcPct val="75000"/>
              </a:lnSpc>
            </a:pPr>
            <a:r>
              <a:rPr lang="en-GB" sz="1800" b="1" smtClean="0"/>
              <a:t>E-prescribing</a:t>
            </a:r>
          </a:p>
          <a:p>
            <a:pPr>
              <a:lnSpc>
                <a:spcPct val="75000"/>
              </a:lnSpc>
            </a:pPr>
            <a:r>
              <a:rPr lang="en-GB" sz="1800" b="1" smtClean="0"/>
              <a:t>Health 2.0 social media function</a:t>
            </a:r>
            <a:endParaRPr lang="en-US" sz="1800" b="1" smtClean="0"/>
          </a:p>
          <a:p>
            <a:pPr>
              <a:lnSpc>
                <a:spcPct val="75000"/>
              </a:lnSpc>
            </a:pPr>
            <a:endParaRPr lang="en-US" sz="1800" b="1" smtClean="0"/>
          </a:p>
        </p:txBody>
      </p:sp>
      <p:sp>
        <p:nvSpPr>
          <p:cNvPr id="27652" name="Rectangle 4"/>
          <p:cNvSpPr>
            <a:spLocks noChangeArrowheads="1"/>
          </p:cNvSpPr>
          <p:nvPr/>
        </p:nvSpPr>
        <p:spPr bwMode="auto">
          <a:xfrm>
            <a:off x="4846638" y="1219200"/>
            <a:ext cx="4221162" cy="3571875"/>
          </a:xfrm>
          <a:prstGeom prst="rect">
            <a:avLst/>
          </a:prstGeom>
          <a:noFill/>
          <a:ln w="9525" algn="ctr">
            <a:noFill/>
            <a:miter lim="800000"/>
            <a:headEnd/>
            <a:tailEnd/>
          </a:ln>
        </p:spPr>
        <p:txBody>
          <a:bodyPr lIns="82124" tIns="41061" rIns="82124" bIns="41061"/>
          <a:lstStyle/>
          <a:p>
            <a:pPr marL="236538" indent="-236538" algn="l" defTabSz="814388">
              <a:lnSpc>
                <a:spcPct val="75000"/>
              </a:lnSpc>
              <a:spcBef>
                <a:spcPct val="50000"/>
              </a:spcBef>
              <a:buClr>
                <a:srgbClr val="015F85"/>
              </a:buClr>
              <a:buSzPct val="100000"/>
              <a:buFont typeface="Wingdings" pitchFamily="2" charset="2"/>
              <a:buNone/>
            </a:pPr>
            <a:r>
              <a:rPr lang="en-GB" sz="2400">
                <a:solidFill>
                  <a:schemeClr val="accent1"/>
                </a:solidFill>
              </a:rPr>
              <a:t>Devices</a:t>
            </a:r>
            <a:endParaRPr lang="en-US" sz="2400">
              <a:solidFill>
                <a:schemeClr val="accent1"/>
              </a:solidFill>
            </a:endParaRPr>
          </a:p>
          <a:p>
            <a:pPr marL="236538" indent="-236538" algn="l" defTabSz="814388">
              <a:lnSpc>
                <a:spcPct val="75000"/>
              </a:lnSpc>
              <a:spcBef>
                <a:spcPct val="50000"/>
              </a:spcBef>
              <a:buClr>
                <a:srgbClr val="015F85"/>
              </a:buClr>
              <a:buSzPct val="100000"/>
              <a:buFont typeface="Wingdings" pitchFamily="2" charset="2"/>
              <a:buChar char="§"/>
            </a:pPr>
            <a:r>
              <a:rPr lang="en-US" sz="1800"/>
              <a:t>Digital ECG</a:t>
            </a:r>
            <a:endParaRPr lang="en-US" sz="1800" b="0"/>
          </a:p>
          <a:p>
            <a:pPr marL="236538" indent="-236538" algn="l" defTabSz="814388">
              <a:lnSpc>
                <a:spcPct val="75000"/>
              </a:lnSpc>
              <a:spcBef>
                <a:spcPct val="50000"/>
              </a:spcBef>
              <a:buClr>
                <a:srgbClr val="015F85"/>
              </a:buClr>
              <a:buSzPct val="100000"/>
              <a:buFont typeface="Wingdings" pitchFamily="2" charset="2"/>
              <a:buChar char="§"/>
            </a:pPr>
            <a:r>
              <a:rPr lang="en-US" sz="1800"/>
              <a:t>Electronic Stethoscope</a:t>
            </a:r>
            <a:endParaRPr lang="en-US" sz="1800" b="0"/>
          </a:p>
          <a:p>
            <a:pPr marL="236538" indent="-236538" algn="l" defTabSz="814388">
              <a:lnSpc>
                <a:spcPct val="75000"/>
              </a:lnSpc>
              <a:spcBef>
                <a:spcPct val="50000"/>
              </a:spcBef>
              <a:buClr>
                <a:srgbClr val="015F85"/>
              </a:buClr>
              <a:buSzPct val="100000"/>
              <a:buFont typeface="Wingdings" pitchFamily="2" charset="2"/>
              <a:buChar char="§"/>
            </a:pPr>
            <a:r>
              <a:rPr lang="en-US" sz="1800"/>
              <a:t>[High Resolution] Camera</a:t>
            </a:r>
          </a:p>
          <a:p>
            <a:pPr marL="236538" indent="-236538" algn="l" defTabSz="814388">
              <a:lnSpc>
                <a:spcPct val="75000"/>
              </a:lnSpc>
              <a:spcBef>
                <a:spcPct val="50000"/>
              </a:spcBef>
              <a:buClr>
                <a:srgbClr val="015F85"/>
              </a:buClr>
              <a:buSzPct val="100000"/>
              <a:buFont typeface="Wingdings" pitchFamily="2" charset="2"/>
              <a:buChar char="§"/>
            </a:pPr>
            <a:r>
              <a:rPr lang="en-GB" sz="1800"/>
              <a:t>Retina Scanner</a:t>
            </a:r>
            <a:endParaRPr lang="en-US" sz="1800" b="0"/>
          </a:p>
          <a:p>
            <a:pPr marL="236538" indent="-236538" algn="l" defTabSz="814388">
              <a:lnSpc>
                <a:spcPct val="75000"/>
              </a:lnSpc>
              <a:spcBef>
                <a:spcPct val="50000"/>
              </a:spcBef>
              <a:buClr>
                <a:srgbClr val="015F85"/>
              </a:buClr>
              <a:buSzPct val="100000"/>
              <a:buFont typeface="Wingdings" pitchFamily="2" charset="2"/>
              <a:buChar char="§"/>
            </a:pPr>
            <a:r>
              <a:rPr lang="en-US" sz="1800"/>
              <a:t>Tele-pathology Microscope</a:t>
            </a:r>
            <a:endParaRPr lang="en-US" sz="1800" b="0"/>
          </a:p>
          <a:p>
            <a:pPr marL="236538" indent="-236538" algn="l" defTabSz="814388">
              <a:lnSpc>
                <a:spcPct val="75000"/>
              </a:lnSpc>
              <a:spcBef>
                <a:spcPct val="50000"/>
              </a:spcBef>
              <a:buClr>
                <a:srgbClr val="015F85"/>
              </a:buClr>
              <a:buSzPct val="100000"/>
              <a:buFont typeface="Wingdings" pitchFamily="2" charset="2"/>
              <a:buChar char="§"/>
            </a:pPr>
            <a:r>
              <a:rPr lang="en-US" sz="1800"/>
              <a:t>X-Ray Digitizer</a:t>
            </a:r>
            <a:endParaRPr lang="en-US" sz="1800" b="0"/>
          </a:p>
          <a:p>
            <a:pPr marL="236538" indent="-236538" algn="l" defTabSz="814388">
              <a:lnSpc>
                <a:spcPct val="75000"/>
              </a:lnSpc>
              <a:spcBef>
                <a:spcPct val="50000"/>
              </a:spcBef>
              <a:buClr>
                <a:srgbClr val="015F85"/>
              </a:buClr>
              <a:buSzPct val="100000"/>
              <a:buFont typeface="Wingdings" pitchFamily="2" charset="2"/>
              <a:buChar char="§"/>
            </a:pPr>
            <a:r>
              <a:rPr lang="en-US" sz="1800"/>
              <a:t>Fetal Heart Rate Monitor</a:t>
            </a:r>
            <a:endParaRPr lang="en-US" sz="1800" b="0"/>
          </a:p>
          <a:p>
            <a:pPr marL="236538" indent="-236538" algn="l" defTabSz="814388">
              <a:lnSpc>
                <a:spcPct val="75000"/>
              </a:lnSpc>
              <a:spcBef>
                <a:spcPct val="50000"/>
              </a:spcBef>
              <a:buClr>
                <a:srgbClr val="015F85"/>
              </a:buClr>
              <a:buSzPct val="100000"/>
              <a:buFont typeface="Wingdings" pitchFamily="2" charset="2"/>
              <a:buChar char="§"/>
            </a:pPr>
            <a:r>
              <a:rPr lang="en-US" sz="1800"/>
              <a:t>Pulmonary Function Test Machine</a:t>
            </a:r>
          </a:p>
          <a:p>
            <a:pPr marL="236538" indent="-236538" algn="l" defTabSz="814388">
              <a:lnSpc>
                <a:spcPct val="75000"/>
              </a:lnSpc>
              <a:spcBef>
                <a:spcPct val="50000"/>
              </a:spcBef>
              <a:buClr>
                <a:srgbClr val="015F85"/>
              </a:buClr>
              <a:buSzPct val="100000"/>
              <a:buFont typeface="Wingdings" pitchFamily="2" charset="2"/>
              <a:buChar char="§"/>
            </a:pPr>
            <a:r>
              <a:rPr lang="en-GB" sz="1800"/>
              <a:t>Glucose meter</a:t>
            </a:r>
          </a:p>
          <a:p>
            <a:pPr marL="236538" indent="-236538" algn="l" defTabSz="814388">
              <a:lnSpc>
                <a:spcPct val="75000"/>
              </a:lnSpc>
              <a:spcBef>
                <a:spcPct val="50000"/>
              </a:spcBef>
              <a:buClr>
                <a:srgbClr val="015F85"/>
              </a:buClr>
              <a:buSzPct val="100000"/>
              <a:buFont typeface="Wingdings" pitchFamily="2" charset="2"/>
              <a:buChar char="§"/>
            </a:pPr>
            <a:r>
              <a:rPr lang="en-GB" sz="1800"/>
              <a:t>Blood pressure cuff</a:t>
            </a:r>
          </a:p>
          <a:p>
            <a:pPr marL="236538" indent="-236538" algn="l" defTabSz="814388">
              <a:lnSpc>
                <a:spcPct val="75000"/>
              </a:lnSpc>
              <a:spcBef>
                <a:spcPct val="50000"/>
              </a:spcBef>
              <a:buClr>
                <a:srgbClr val="015F85"/>
              </a:buClr>
              <a:buSzPct val="100000"/>
              <a:buFont typeface="Wingdings" pitchFamily="2" charset="2"/>
              <a:buChar char="§"/>
            </a:pPr>
            <a:r>
              <a:rPr lang="en-GB" sz="1800"/>
              <a:t>Pulse oximeter</a:t>
            </a:r>
          </a:p>
          <a:p>
            <a:pPr marL="236538" indent="-236538" algn="l" defTabSz="814388">
              <a:lnSpc>
                <a:spcPct val="75000"/>
              </a:lnSpc>
              <a:spcBef>
                <a:spcPct val="50000"/>
              </a:spcBef>
              <a:buClr>
                <a:srgbClr val="015F85"/>
              </a:buClr>
              <a:buSzPct val="100000"/>
              <a:buFont typeface="Wingdings" pitchFamily="2" charset="2"/>
              <a:buChar char="§"/>
            </a:pPr>
            <a:r>
              <a:rPr lang="en-GB" sz="1800"/>
              <a:t>Cholesterol meter</a:t>
            </a:r>
          </a:p>
          <a:p>
            <a:pPr marL="236538" indent="-236538" algn="l" defTabSz="814388">
              <a:lnSpc>
                <a:spcPct val="95000"/>
              </a:lnSpc>
              <a:spcBef>
                <a:spcPct val="50000"/>
              </a:spcBef>
              <a:buClr>
                <a:srgbClr val="015F85"/>
              </a:buClr>
              <a:buSzPct val="100000"/>
              <a:buFont typeface="Wingdings" pitchFamily="2" charset="2"/>
              <a:buChar char="§"/>
            </a:pPr>
            <a:r>
              <a:rPr lang="en-US" sz="1800"/>
              <a:t>Weight scales</a:t>
            </a:r>
          </a:p>
          <a:p>
            <a:pPr marL="236538" indent="-236538" algn="l" defTabSz="814388">
              <a:lnSpc>
                <a:spcPct val="75000"/>
              </a:lnSpc>
              <a:spcBef>
                <a:spcPct val="50000"/>
              </a:spcBef>
              <a:buClr>
                <a:srgbClr val="015F85"/>
              </a:buClr>
              <a:buSzPct val="100000"/>
              <a:buFont typeface="Wingdings" pitchFamily="2" charset="2"/>
              <a:buChar char="§"/>
            </a:pPr>
            <a:endParaRPr lang="en-US" sz="18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609600" y="454025"/>
            <a:ext cx="7596188" cy="6327775"/>
          </a:xfrm>
          <a:prstGeom prst="rect">
            <a:avLst/>
          </a:prstGeom>
          <a:noFill/>
          <a:ln w="9525">
            <a:noFill/>
            <a:miter lim="800000"/>
            <a:headEnd/>
            <a:tailEnd/>
          </a:ln>
        </p:spPr>
      </p:pic>
      <p:sp>
        <p:nvSpPr>
          <p:cNvPr id="3" name="TextBox 2"/>
          <p:cNvSpPr txBox="1"/>
          <p:nvPr/>
        </p:nvSpPr>
        <p:spPr>
          <a:xfrm>
            <a:off x="228600" y="0"/>
            <a:ext cx="2362200" cy="369332"/>
          </a:xfrm>
          <a:prstGeom prst="rect">
            <a:avLst/>
          </a:prstGeom>
          <a:noFill/>
        </p:spPr>
        <p:txBody>
          <a:bodyPr wrap="square" rtlCol="0">
            <a:spAutoFit/>
          </a:bodyPr>
          <a:lstStyle/>
          <a:p>
            <a:r>
              <a:rPr lang="en-US" dirty="0" smtClean="0"/>
              <a:t>Home</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7467600" cy="639762"/>
          </a:xfrm>
        </p:spPr>
        <p:txBody>
          <a:bodyPr>
            <a:normAutofit/>
          </a:bodyPr>
          <a:lstStyle/>
          <a:p>
            <a:pPr eaLnBrk="1" hangingPunct="1"/>
            <a:r>
              <a:rPr lang="en-GB" dirty="0" smtClean="0"/>
              <a:t>Infrastructure </a:t>
            </a:r>
            <a:r>
              <a:rPr lang="en-GB" dirty="0" smtClean="0"/>
              <a:t>value</a:t>
            </a:r>
            <a:endParaRPr lang="en-US" dirty="0" smtClean="0"/>
          </a:p>
        </p:txBody>
      </p:sp>
      <p:sp>
        <p:nvSpPr>
          <p:cNvPr id="28675" name="Rectangle 3"/>
          <p:cNvSpPr>
            <a:spLocks noChangeArrowheads="1"/>
          </p:cNvSpPr>
          <p:nvPr/>
        </p:nvSpPr>
        <p:spPr bwMode="auto">
          <a:xfrm>
            <a:off x="493713" y="1389063"/>
            <a:ext cx="8650287" cy="4835525"/>
          </a:xfrm>
          <a:prstGeom prst="rect">
            <a:avLst/>
          </a:prstGeom>
          <a:gradFill rotWithShape="1">
            <a:gsLst>
              <a:gs pos="0">
                <a:srgbClr val="8E8E95"/>
              </a:gs>
              <a:gs pos="100000">
                <a:srgbClr val="5F5F65"/>
              </a:gs>
            </a:gsLst>
            <a:lin ang="0" scaled="1"/>
          </a:gradFill>
          <a:ln w="9525" algn="ctr">
            <a:noFill/>
            <a:miter lim="800000"/>
            <a:headEnd/>
            <a:tailEnd/>
          </a:ln>
        </p:spPr>
        <p:txBody>
          <a:bodyPr wrap="none" lIns="73025" tIns="36511" rIns="73025" bIns="36511" anchor="ctr"/>
          <a:lstStyle/>
          <a:p>
            <a:pPr algn="l"/>
            <a:endParaRPr lang="en-US" sz="1200" b="0"/>
          </a:p>
        </p:txBody>
      </p:sp>
      <p:sp>
        <p:nvSpPr>
          <p:cNvPr id="28676" name="Rectangle 4"/>
          <p:cNvSpPr>
            <a:spLocks noChangeArrowheads="1"/>
          </p:cNvSpPr>
          <p:nvPr/>
        </p:nvSpPr>
        <p:spPr bwMode="auto">
          <a:xfrm>
            <a:off x="0" y="1387475"/>
            <a:ext cx="469900" cy="4841875"/>
          </a:xfrm>
          <a:prstGeom prst="rect">
            <a:avLst/>
          </a:prstGeom>
          <a:solidFill>
            <a:srgbClr val="0183B7"/>
          </a:solidFill>
          <a:ln w="9525" algn="ctr">
            <a:noFill/>
            <a:miter lim="800000"/>
            <a:headEnd/>
            <a:tailEnd/>
          </a:ln>
        </p:spPr>
        <p:txBody>
          <a:bodyPr wrap="none" lIns="73025" tIns="36511" rIns="73025" bIns="36511" anchor="ctr"/>
          <a:lstStyle/>
          <a:p>
            <a:pPr algn="l"/>
            <a:endParaRPr lang="en-US" sz="1200" b="0"/>
          </a:p>
        </p:txBody>
      </p:sp>
      <p:sp>
        <p:nvSpPr>
          <p:cNvPr id="28677" name="AutoShape 5"/>
          <p:cNvSpPr>
            <a:spLocks noChangeArrowheads="1"/>
          </p:cNvSpPr>
          <p:nvPr/>
        </p:nvSpPr>
        <p:spPr bwMode="auto">
          <a:xfrm rot="-5400000">
            <a:off x="4635500" y="1976438"/>
            <a:ext cx="5086350" cy="3689350"/>
          </a:xfrm>
          <a:prstGeom prst="homePlate">
            <a:avLst>
              <a:gd name="adj" fmla="val 0"/>
            </a:avLst>
          </a:prstGeom>
          <a:solidFill>
            <a:srgbClr val="C0C0C4"/>
          </a:solidFill>
          <a:ln w="9525" algn="ctr">
            <a:noFill/>
            <a:miter lim="800000"/>
            <a:headEnd/>
            <a:tailEnd/>
          </a:ln>
        </p:spPr>
        <p:txBody>
          <a:bodyPr wrap="none" lIns="73025" tIns="36511" rIns="73025" bIns="36511" anchor="ctr"/>
          <a:lstStyle/>
          <a:p>
            <a:pPr algn="l"/>
            <a:endParaRPr lang="en-US" sz="1200" b="0"/>
          </a:p>
        </p:txBody>
      </p:sp>
      <p:sp>
        <p:nvSpPr>
          <p:cNvPr id="28678" name="Rectangle 7"/>
          <p:cNvSpPr>
            <a:spLocks noChangeArrowheads="1"/>
          </p:cNvSpPr>
          <p:nvPr/>
        </p:nvSpPr>
        <p:spPr bwMode="auto">
          <a:xfrm>
            <a:off x="655638" y="1447800"/>
            <a:ext cx="4602162" cy="5410200"/>
          </a:xfrm>
          <a:prstGeom prst="rect">
            <a:avLst/>
          </a:prstGeom>
          <a:solidFill>
            <a:schemeClr val="bg2"/>
          </a:solidFill>
          <a:ln w="9525" algn="ctr">
            <a:noFill/>
            <a:miter lim="800000"/>
            <a:headEnd/>
            <a:tailEnd/>
          </a:ln>
        </p:spPr>
        <p:txBody>
          <a:bodyPr lIns="82124" tIns="41061" rIns="82124" bIns="41061"/>
          <a:lstStyle/>
          <a:p>
            <a:pPr marL="236538" indent="-236538" algn="l" defTabSz="814388">
              <a:buFontTx/>
              <a:buChar char="•"/>
            </a:pPr>
            <a:r>
              <a:rPr lang="en-GB" sz="1800" b="0" dirty="0">
                <a:solidFill>
                  <a:srgbClr val="FF0000"/>
                </a:solidFill>
              </a:rPr>
              <a:t>Endpoints</a:t>
            </a:r>
            <a:r>
              <a:rPr lang="en-GB" sz="1800" b="0" dirty="0"/>
              <a:t> and </a:t>
            </a:r>
            <a:r>
              <a:rPr lang="en-GB" sz="1800" b="0" dirty="0">
                <a:solidFill>
                  <a:srgbClr val="FF0000"/>
                </a:solidFill>
              </a:rPr>
              <a:t>medical devices </a:t>
            </a:r>
            <a:r>
              <a:rPr lang="en-GB" sz="1800" b="0" dirty="0"/>
              <a:t>play an important role in Telemedicine solution, as they are the ones sending the requested information (data, voice, video).</a:t>
            </a:r>
          </a:p>
          <a:p>
            <a:pPr marL="236538" indent="-236538" algn="l" defTabSz="814388">
              <a:buFontTx/>
              <a:buChar char="•"/>
            </a:pPr>
            <a:endParaRPr lang="en-US" sz="1800" b="0" dirty="0"/>
          </a:p>
          <a:p>
            <a:pPr marL="236538" indent="-236538" algn="l" defTabSz="814388">
              <a:buFontTx/>
              <a:buChar char="•"/>
            </a:pPr>
            <a:r>
              <a:rPr lang="en-US" sz="1800" b="0" dirty="0"/>
              <a:t>But most of the value is provided by </a:t>
            </a:r>
            <a:r>
              <a:rPr lang="en-US" sz="1800" dirty="0"/>
              <a:t>intelligent call control to video collaboration</a:t>
            </a:r>
            <a:r>
              <a:rPr lang="en-US" sz="1800" b="0" dirty="0"/>
              <a:t>. Voice and video endpoints, presence, contact center must be integrated and supported by call control (using SIP). </a:t>
            </a:r>
            <a:r>
              <a:rPr lang="en-US" sz="1800" b="0" dirty="0">
                <a:solidFill>
                  <a:srgbClr val="FF0000"/>
                </a:solidFill>
              </a:rPr>
              <a:t>The </a:t>
            </a:r>
            <a:r>
              <a:rPr lang="en-US" sz="1800" dirty="0">
                <a:solidFill>
                  <a:srgbClr val="FF0000"/>
                </a:solidFill>
              </a:rPr>
              <a:t>integration of video endpoints, directory services and presence, plus required </a:t>
            </a:r>
            <a:r>
              <a:rPr lang="en-US" sz="1800" dirty="0" err="1">
                <a:solidFill>
                  <a:srgbClr val="FF0000"/>
                </a:solidFill>
              </a:rPr>
              <a:t>QoS</a:t>
            </a:r>
            <a:r>
              <a:rPr lang="en-US" sz="1800" dirty="0">
                <a:solidFill>
                  <a:srgbClr val="FF0000"/>
                </a:solidFill>
              </a:rPr>
              <a:t> and </a:t>
            </a:r>
            <a:r>
              <a:rPr lang="en-US" sz="1800" dirty="0" smtClean="0">
                <a:solidFill>
                  <a:srgbClr val="FF0000"/>
                </a:solidFill>
              </a:rPr>
              <a:t>security</a:t>
            </a:r>
            <a:r>
              <a:rPr lang="en-US" sz="1800" b="0" dirty="0" smtClean="0"/>
              <a:t> </a:t>
            </a:r>
            <a:r>
              <a:rPr lang="en-US" sz="1800" b="0" dirty="0"/>
              <a:t>provides telemedicine solutions that effect business process and could not have been offered just few years ago, without the progress made towards this integration.</a:t>
            </a:r>
            <a:endParaRPr lang="en-US" sz="2800" b="0" dirty="0"/>
          </a:p>
        </p:txBody>
      </p:sp>
      <p:sp>
        <p:nvSpPr>
          <p:cNvPr id="28679" name="Rectangle 8"/>
          <p:cNvSpPr>
            <a:spLocks noChangeArrowheads="1"/>
          </p:cNvSpPr>
          <p:nvPr/>
        </p:nvSpPr>
        <p:spPr bwMode="auto">
          <a:xfrm>
            <a:off x="555625" y="1420813"/>
            <a:ext cx="4613275" cy="3571875"/>
          </a:xfrm>
          <a:prstGeom prst="rect">
            <a:avLst/>
          </a:prstGeom>
          <a:noFill/>
          <a:ln w="9525" algn="ctr">
            <a:noFill/>
            <a:miter lim="800000"/>
            <a:headEnd/>
            <a:tailEnd/>
          </a:ln>
        </p:spPr>
        <p:txBody>
          <a:bodyPr lIns="82124" tIns="41061" rIns="82124" bIns="41061"/>
          <a:lstStyle/>
          <a:p>
            <a:pPr marL="236538" indent="-236538" algn="l" defTabSz="814388">
              <a:lnSpc>
                <a:spcPct val="95000"/>
              </a:lnSpc>
              <a:spcBef>
                <a:spcPct val="50000"/>
              </a:spcBef>
              <a:buClr>
                <a:schemeClr val="tx2"/>
              </a:buClr>
              <a:buSzPct val="100000"/>
              <a:buFont typeface="Wingdings" pitchFamily="2" charset="2"/>
              <a:buChar char="§"/>
            </a:pPr>
            <a:endParaRPr lang="en-US" sz="2000" b="0">
              <a:solidFill>
                <a:schemeClr val="bg1"/>
              </a:solidFill>
            </a:endParaRPr>
          </a:p>
        </p:txBody>
      </p:sp>
      <p:grpSp>
        <p:nvGrpSpPr>
          <p:cNvPr id="2" name="Group 20"/>
          <p:cNvGrpSpPr>
            <a:grpSpLocks/>
          </p:cNvGrpSpPr>
          <p:nvPr/>
        </p:nvGrpSpPr>
        <p:grpSpPr bwMode="auto">
          <a:xfrm>
            <a:off x="5105400" y="1219200"/>
            <a:ext cx="4038600" cy="5334000"/>
            <a:chOff x="3216" y="960"/>
            <a:chExt cx="2544" cy="3360"/>
          </a:xfrm>
        </p:grpSpPr>
        <p:sp>
          <p:nvSpPr>
            <p:cNvPr id="28681" name="Text Box 21"/>
            <p:cNvSpPr txBox="1">
              <a:spLocks noChangeArrowheads="1"/>
            </p:cNvSpPr>
            <p:nvPr/>
          </p:nvSpPr>
          <p:spPr bwMode="auto">
            <a:xfrm>
              <a:off x="3216" y="3456"/>
              <a:ext cx="912" cy="480"/>
            </a:xfrm>
            <a:prstGeom prst="rect">
              <a:avLst/>
            </a:prstGeom>
            <a:noFill/>
            <a:ln w="9525" algn="ctr">
              <a:noFill/>
              <a:miter lim="800000"/>
              <a:headEnd/>
              <a:tailEnd/>
            </a:ln>
          </p:spPr>
          <p:txBody>
            <a:bodyPr lIns="82124" tIns="41061" rIns="82124" bIns="41061">
              <a:spAutoFit/>
            </a:bodyPr>
            <a:lstStyle/>
            <a:p>
              <a:pPr defTabSz="814388">
                <a:spcBef>
                  <a:spcPct val="50000"/>
                </a:spcBef>
              </a:pPr>
              <a:r>
                <a:rPr lang="en-GB" sz="1200"/>
                <a:t>Directory svcs</a:t>
              </a:r>
            </a:p>
            <a:p>
              <a:pPr defTabSz="814388">
                <a:spcBef>
                  <a:spcPct val="50000"/>
                </a:spcBef>
              </a:pPr>
              <a:r>
                <a:rPr lang="en-GB" sz="1200"/>
                <a:t>Presence svcs</a:t>
              </a:r>
            </a:p>
            <a:p>
              <a:pPr defTabSz="814388">
                <a:spcBef>
                  <a:spcPct val="50000"/>
                </a:spcBef>
              </a:pPr>
              <a:r>
                <a:rPr lang="en-GB" sz="1200"/>
                <a:t>Call control svcs</a:t>
              </a:r>
              <a:endParaRPr lang="en-US" sz="1200"/>
            </a:p>
          </p:txBody>
        </p:sp>
        <p:pic>
          <p:nvPicPr>
            <p:cNvPr id="28682" name="Picture 22"/>
            <p:cNvPicPr>
              <a:picLocks noChangeAspect="1" noChangeArrowheads="1"/>
            </p:cNvPicPr>
            <p:nvPr/>
          </p:nvPicPr>
          <p:blipFill>
            <a:blip r:embed="rId2" cstate="print"/>
            <a:srcRect/>
            <a:stretch>
              <a:fillRect/>
            </a:stretch>
          </p:blipFill>
          <p:spPr bwMode="auto">
            <a:xfrm>
              <a:off x="3217" y="1872"/>
              <a:ext cx="2543" cy="1431"/>
            </a:xfrm>
            <a:prstGeom prst="rect">
              <a:avLst/>
            </a:prstGeom>
            <a:noFill/>
            <a:ln w="9525" algn="ctr">
              <a:noFill/>
              <a:miter lim="800000"/>
              <a:headEnd/>
              <a:tailEnd/>
            </a:ln>
          </p:spPr>
        </p:pic>
        <p:pic>
          <p:nvPicPr>
            <p:cNvPr id="28683" name="Picture 23" descr="healthpresence_0131008"/>
            <p:cNvPicPr>
              <a:picLocks noChangeAspect="1" noChangeArrowheads="1"/>
            </p:cNvPicPr>
            <p:nvPr/>
          </p:nvPicPr>
          <p:blipFill>
            <a:blip r:embed="rId3" cstate="print"/>
            <a:srcRect/>
            <a:stretch>
              <a:fillRect/>
            </a:stretch>
          </p:blipFill>
          <p:spPr bwMode="auto">
            <a:xfrm>
              <a:off x="3984" y="960"/>
              <a:ext cx="1416" cy="944"/>
            </a:xfrm>
            <a:prstGeom prst="rect">
              <a:avLst/>
            </a:prstGeom>
            <a:noFill/>
            <a:ln w="19050">
              <a:solidFill>
                <a:srgbClr val="000000"/>
              </a:solidFill>
              <a:miter lim="800000"/>
              <a:headEnd/>
              <a:tailEnd/>
            </a:ln>
          </p:spPr>
        </p:pic>
        <p:pic>
          <p:nvPicPr>
            <p:cNvPr id="28684" name="Picture 4"/>
            <p:cNvPicPr>
              <a:picLocks noChangeAspect="1" noChangeArrowheads="1"/>
            </p:cNvPicPr>
            <p:nvPr/>
          </p:nvPicPr>
          <p:blipFill>
            <a:blip r:embed="rId4" cstate="print"/>
            <a:srcRect l="7626" t="2693" r="19914" b="6154"/>
            <a:stretch>
              <a:fillRect/>
            </a:stretch>
          </p:blipFill>
          <p:spPr bwMode="auto">
            <a:xfrm>
              <a:off x="4656" y="3072"/>
              <a:ext cx="901" cy="1248"/>
            </a:xfrm>
            <a:prstGeom prst="rect">
              <a:avLst/>
            </a:prstGeom>
            <a:noFill/>
            <a:ln w="9525" algn="in">
              <a:noFill/>
              <a:miter lim="800000"/>
              <a:headEnd/>
              <a:tailEnd/>
            </a:ln>
          </p:spPr>
        </p:pic>
        <p:grpSp>
          <p:nvGrpSpPr>
            <p:cNvPr id="3" name="Group 25"/>
            <p:cNvGrpSpPr>
              <a:grpSpLocks/>
            </p:cNvGrpSpPr>
            <p:nvPr/>
          </p:nvGrpSpPr>
          <p:grpSpPr bwMode="auto">
            <a:xfrm>
              <a:off x="3408" y="3024"/>
              <a:ext cx="244" cy="384"/>
              <a:chOff x="3216" y="1008"/>
              <a:chExt cx="432" cy="720"/>
            </a:xfrm>
          </p:grpSpPr>
          <p:pic>
            <p:nvPicPr>
              <p:cNvPr id="28687" name="Picture 26"/>
              <p:cNvPicPr>
                <a:picLocks noChangeArrowheads="1"/>
              </p:cNvPicPr>
              <p:nvPr/>
            </p:nvPicPr>
            <p:blipFill>
              <a:blip r:embed="rId5" cstate="print"/>
              <a:srcRect/>
              <a:stretch>
                <a:fillRect/>
              </a:stretch>
            </p:blipFill>
            <p:spPr bwMode="auto">
              <a:xfrm>
                <a:off x="3216" y="1008"/>
                <a:ext cx="432" cy="720"/>
              </a:xfrm>
              <a:prstGeom prst="rect">
                <a:avLst/>
              </a:prstGeom>
              <a:noFill/>
              <a:ln w="9525">
                <a:noFill/>
                <a:miter lim="800000"/>
                <a:headEnd/>
                <a:tailEnd/>
              </a:ln>
            </p:spPr>
          </p:pic>
          <p:pic>
            <p:nvPicPr>
              <p:cNvPr id="28688" name="Picture 27"/>
              <p:cNvPicPr>
                <a:picLocks noChangeArrowheads="1"/>
              </p:cNvPicPr>
              <p:nvPr/>
            </p:nvPicPr>
            <p:blipFill>
              <a:blip r:embed="rId6" cstate="print"/>
              <a:srcRect/>
              <a:stretch>
                <a:fillRect/>
              </a:stretch>
            </p:blipFill>
            <p:spPr bwMode="auto">
              <a:xfrm>
                <a:off x="3264" y="1344"/>
                <a:ext cx="240" cy="288"/>
              </a:xfrm>
              <a:prstGeom prst="rect">
                <a:avLst/>
              </a:prstGeom>
              <a:noFill/>
              <a:ln w="3175">
                <a:noFill/>
                <a:miter lim="800000"/>
                <a:headEnd/>
                <a:tailEnd/>
              </a:ln>
            </p:spPr>
          </p:pic>
        </p:grpSp>
        <p:sp>
          <p:nvSpPr>
            <p:cNvPr id="28686" name="Text Box 28"/>
            <p:cNvSpPr txBox="1">
              <a:spLocks noChangeArrowheads="1"/>
            </p:cNvSpPr>
            <p:nvPr/>
          </p:nvSpPr>
          <p:spPr bwMode="auto">
            <a:xfrm>
              <a:off x="4320" y="2832"/>
              <a:ext cx="768" cy="156"/>
            </a:xfrm>
            <a:prstGeom prst="rect">
              <a:avLst/>
            </a:prstGeom>
            <a:noFill/>
            <a:ln w="9525" algn="ctr">
              <a:noFill/>
              <a:miter lim="800000"/>
              <a:headEnd/>
              <a:tailEnd/>
            </a:ln>
          </p:spPr>
          <p:txBody>
            <a:bodyPr lIns="82124" tIns="41061" rIns="82124" bIns="41061">
              <a:spAutoFit/>
            </a:bodyPr>
            <a:lstStyle/>
            <a:p>
              <a:pPr defTabSz="814388">
                <a:spcBef>
                  <a:spcPct val="50000"/>
                </a:spcBef>
              </a:pPr>
              <a:r>
                <a:rPr lang="en-GB" sz="1200"/>
                <a:t>QoS - Security</a:t>
              </a:r>
              <a:endParaRPr lang="en-US" sz="1200"/>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2162"/>
          </a:xfrm>
        </p:spPr>
        <p:txBody>
          <a:bodyPr/>
          <a:lstStyle/>
          <a:p>
            <a:r>
              <a:rPr lang="en-US" dirty="0" smtClean="0"/>
              <a:t>trend</a:t>
            </a:r>
            <a:endParaRPr lang="en-US" dirty="0"/>
          </a:p>
        </p:txBody>
      </p:sp>
      <p:sp>
        <p:nvSpPr>
          <p:cNvPr id="3" name="Content Placeholder 2"/>
          <p:cNvSpPr>
            <a:spLocks noGrp="1"/>
          </p:cNvSpPr>
          <p:nvPr>
            <p:ph sz="quarter"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609600" y="1371600"/>
            <a:ext cx="7467600" cy="5038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Jargon</a:t>
            </a:r>
            <a:endParaRPr lang="en-US" dirty="0"/>
          </a:p>
        </p:txBody>
      </p:sp>
      <p:sp>
        <p:nvSpPr>
          <p:cNvPr id="3" name="Content Placeholder 2"/>
          <p:cNvSpPr>
            <a:spLocks noGrp="1"/>
          </p:cNvSpPr>
          <p:nvPr>
            <p:ph sz="quarter" idx="1"/>
          </p:nvPr>
        </p:nvSpPr>
        <p:spPr/>
        <p:txBody>
          <a:bodyPr>
            <a:normAutofit fontScale="92500" lnSpcReduction="20000"/>
          </a:bodyPr>
          <a:lstStyle/>
          <a:p>
            <a:r>
              <a:rPr lang="en-US" b="1" dirty="0" smtClean="0"/>
              <a:t>Telemedicine</a:t>
            </a:r>
            <a:r>
              <a:rPr lang="en-US" dirty="0" smtClean="0"/>
              <a:t> is the use of telecommunication and information technologies in order to provide clinical health care at a distance. </a:t>
            </a:r>
            <a:r>
              <a:rPr lang="en-US" b="1" dirty="0" smtClean="0"/>
              <a:t>It involves secure transmission of medical data and information, for the prevention, diagnosis, treatment and follow-up of patients.</a:t>
            </a:r>
          </a:p>
          <a:p>
            <a:r>
              <a:rPr lang="en-US" dirty="0" err="1" smtClean="0"/>
              <a:t>Telehealthcare</a:t>
            </a:r>
            <a:r>
              <a:rPr lang="en-US" dirty="0" smtClean="0"/>
              <a:t> [From </a:t>
            </a:r>
            <a:r>
              <a:rPr lang="en-US" dirty="0" err="1" smtClean="0"/>
              <a:t>WiKi</a:t>
            </a:r>
            <a:r>
              <a:rPr lang="en-US" dirty="0" smtClean="0"/>
              <a:t>] </a:t>
            </a:r>
            <a:r>
              <a:rPr lang="en-US" dirty="0" smtClean="0">
                <a:solidFill>
                  <a:srgbClr val="FF0000"/>
                </a:solidFill>
              </a:rPr>
              <a:t>is an expansion of telemedicine,</a:t>
            </a:r>
            <a:r>
              <a:rPr lang="en-US" dirty="0" smtClean="0"/>
              <a:t> and unlike telemedicine (which more narrowly focuses on the curative aspect), it encompasses </a:t>
            </a:r>
            <a:r>
              <a:rPr lang="en-US" dirty="0" smtClean="0">
                <a:solidFill>
                  <a:srgbClr val="FF0000"/>
                </a:solidFill>
              </a:rPr>
              <a:t>preventative, </a:t>
            </a:r>
            <a:r>
              <a:rPr lang="en-US" dirty="0" err="1" smtClean="0">
                <a:solidFill>
                  <a:srgbClr val="FF0000"/>
                </a:solidFill>
              </a:rPr>
              <a:t>promotive</a:t>
            </a:r>
            <a:r>
              <a:rPr lang="en-US" dirty="0" smtClean="0">
                <a:solidFill>
                  <a:srgbClr val="FF0000"/>
                </a:solidFill>
              </a:rPr>
              <a:t> </a:t>
            </a:r>
            <a:r>
              <a:rPr lang="en-US" i="1" dirty="0" smtClean="0">
                <a:solidFill>
                  <a:srgbClr val="FF0000"/>
                </a:solidFill>
              </a:rPr>
              <a:t>and</a:t>
            </a:r>
            <a:r>
              <a:rPr lang="en-US" dirty="0" smtClean="0">
                <a:solidFill>
                  <a:srgbClr val="FF0000"/>
                </a:solidFill>
              </a:rPr>
              <a:t> curative aspects</a:t>
            </a:r>
            <a:r>
              <a:rPr lang="en-US" dirty="0" smtClean="0"/>
              <a:t>. Originally used to describe administrative or educational functions related to telemedicine, today </a:t>
            </a:r>
            <a:r>
              <a:rPr lang="en-US" dirty="0" err="1" smtClean="0"/>
              <a:t>telehealth</a:t>
            </a:r>
            <a:r>
              <a:rPr lang="en-US" dirty="0" smtClean="0"/>
              <a:t> stresses a myriad of technology solutions. For example, physicians use email to communicate with patients, order drug prescriptions and provide other health services.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dirty="0" smtClean="0"/>
              <a:t>Case 1: New Usage Model </a:t>
            </a:r>
            <a:r>
              <a:rPr lang="en-US" dirty="0" smtClean="0"/>
              <a:t>- </a:t>
            </a:r>
            <a:r>
              <a:rPr lang="en-US" sz="2000" dirty="0" smtClean="0"/>
              <a:t>Mexico </a:t>
            </a:r>
            <a:endParaRPr lang="en-US" sz="2000" dirty="0" smtClean="0"/>
          </a:p>
        </p:txBody>
      </p:sp>
      <p:sp>
        <p:nvSpPr>
          <p:cNvPr id="32771" name="Rectangle 3"/>
          <p:cNvSpPr>
            <a:spLocks noGrp="1" noChangeArrowheads="1"/>
          </p:cNvSpPr>
          <p:nvPr>
            <p:ph type="body" idx="1"/>
          </p:nvPr>
        </p:nvSpPr>
        <p:spPr>
          <a:xfrm>
            <a:off x="177800" y="1527175"/>
            <a:ext cx="8237538" cy="4441825"/>
          </a:xfrm>
        </p:spPr>
        <p:txBody>
          <a:bodyPr/>
          <a:lstStyle/>
          <a:p>
            <a:r>
              <a:rPr lang="en-US" smtClean="0"/>
              <a:t>Remote Health Consultation</a:t>
            </a:r>
          </a:p>
          <a:p>
            <a:pPr lvl="1"/>
            <a:r>
              <a:rPr lang="en-US" smtClean="0"/>
              <a:t> Bridge the Healthcare Divide</a:t>
            </a:r>
          </a:p>
          <a:p>
            <a:pPr lvl="1"/>
            <a:r>
              <a:rPr lang="en-US" smtClean="0"/>
              <a:t> Access for all @ Healthcare (Telemedicine)</a:t>
            </a:r>
          </a:p>
          <a:p>
            <a:pPr lvl="1"/>
            <a:r>
              <a:rPr lang="en-US" smtClean="0"/>
              <a:t> Tele-Pharmacy</a:t>
            </a:r>
          </a:p>
          <a:p>
            <a:r>
              <a:rPr lang="en-US" smtClean="0"/>
              <a:t>Doctor &amp; Nurse Training</a:t>
            </a:r>
          </a:p>
          <a:p>
            <a:pPr lvl="1"/>
            <a:r>
              <a:rPr lang="en-US" smtClean="0"/>
              <a:t> Continuous education</a:t>
            </a:r>
          </a:p>
          <a:p>
            <a:pPr lvl="1"/>
            <a:r>
              <a:rPr lang="en-US" smtClean="0"/>
              <a:t> Enhance quality of Healthcare Professional</a:t>
            </a:r>
          </a:p>
          <a:p>
            <a:r>
              <a:rPr lang="en-US" smtClean="0"/>
              <a:t>Community Healthcare Survey</a:t>
            </a:r>
          </a:p>
          <a:p>
            <a:pPr lvl="1"/>
            <a:r>
              <a:rPr lang="en-US" smtClean="0"/>
              <a:t> Proactive &amp; preventive Healthcare Services</a:t>
            </a:r>
          </a:p>
          <a:p>
            <a:pPr lvl="1"/>
            <a:r>
              <a:rPr lang="en-US" smtClean="0"/>
              <a:t> Rural reach</a:t>
            </a:r>
          </a:p>
          <a:p>
            <a:pPr>
              <a:buFont typeface="Wingdings" pitchFamily="2" charset="2"/>
              <a:buNone/>
            </a:pPr>
            <a:endParaRPr lang="en-US" smtClean="0"/>
          </a:p>
          <a:p>
            <a:endParaRPr lang="en-US" smtClean="0"/>
          </a:p>
        </p:txBody>
      </p:sp>
      <p:pic>
        <p:nvPicPr>
          <p:cNvPr id="32772" name="Picture 4" descr="IMG_0402"/>
          <p:cNvPicPr>
            <a:picLocks noChangeAspect="1" noChangeArrowheads="1"/>
          </p:cNvPicPr>
          <p:nvPr/>
        </p:nvPicPr>
        <p:blipFill>
          <a:blip r:embed="rId2" cstate="print"/>
          <a:srcRect/>
          <a:stretch>
            <a:fillRect/>
          </a:stretch>
        </p:blipFill>
        <p:spPr bwMode="auto">
          <a:xfrm>
            <a:off x="6324600" y="2286000"/>
            <a:ext cx="2819400" cy="2017713"/>
          </a:xfrm>
          <a:prstGeom prst="rect">
            <a:avLst/>
          </a:prstGeom>
          <a:noFill/>
          <a:ln w="38100">
            <a:solidFill>
              <a:schemeClr val="hlink"/>
            </a:solid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7467600" cy="487362"/>
          </a:xfrm>
        </p:spPr>
        <p:txBody>
          <a:bodyPr>
            <a:normAutofit fontScale="90000"/>
          </a:bodyPr>
          <a:lstStyle/>
          <a:p>
            <a:pPr eaLnBrk="1" hangingPunct="1"/>
            <a:r>
              <a:rPr lang="en-GB" dirty="0" smtClean="0"/>
              <a:t>Case 2: Denmark - </a:t>
            </a:r>
            <a:r>
              <a:rPr lang="en-US" dirty="0" err="1" smtClean="0"/>
              <a:t>MedCom</a:t>
            </a:r>
            <a:endParaRPr lang="en-US" dirty="0" smtClean="0"/>
          </a:p>
        </p:txBody>
      </p:sp>
      <p:sp>
        <p:nvSpPr>
          <p:cNvPr id="33795" name="Rectangle 3"/>
          <p:cNvSpPr>
            <a:spLocks noGrp="1" noChangeArrowheads="1"/>
          </p:cNvSpPr>
          <p:nvPr>
            <p:ph type="body" idx="1"/>
          </p:nvPr>
        </p:nvSpPr>
        <p:spPr>
          <a:xfrm>
            <a:off x="228600" y="1219200"/>
            <a:ext cx="5287963" cy="3571875"/>
          </a:xfrm>
        </p:spPr>
        <p:txBody>
          <a:bodyPr>
            <a:noAutofit/>
          </a:bodyPr>
          <a:lstStyle/>
          <a:p>
            <a:pPr>
              <a:lnSpc>
                <a:spcPct val="85000"/>
              </a:lnSpc>
              <a:buFont typeface="Wingdings" pitchFamily="2" charset="2"/>
              <a:buNone/>
            </a:pPr>
            <a:r>
              <a:rPr lang="en-GB" sz="1600" dirty="0" err="1" smtClean="0"/>
              <a:t>MedCom</a:t>
            </a:r>
            <a:r>
              <a:rPr lang="en-GB" sz="1600" dirty="0" smtClean="0"/>
              <a:t> is a non-profit co-operation between authorities, healthcare professionals and IT vendors, working to create a market for electronic communication in the Danish Health Care sector.</a:t>
            </a:r>
            <a:endParaRPr lang="en-US" sz="1600" dirty="0" smtClean="0"/>
          </a:p>
          <a:p>
            <a:pPr>
              <a:lnSpc>
                <a:spcPct val="85000"/>
              </a:lnSpc>
              <a:buFont typeface="Wingdings" pitchFamily="2" charset="2"/>
              <a:buNone/>
            </a:pPr>
            <a:r>
              <a:rPr lang="en-US" sz="1600" dirty="0" smtClean="0"/>
              <a:t>In a three year project, an number of telemedicine development and implementations projects have been carried out within:</a:t>
            </a:r>
          </a:p>
          <a:p>
            <a:pPr>
              <a:lnSpc>
                <a:spcPct val="85000"/>
              </a:lnSpc>
              <a:buFont typeface="Wingdings" pitchFamily="2" charset="2"/>
              <a:buNone/>
            </a:pPr>
            <a:r>
              <a:rPr lang="en-US" sz="1600" dirty="0" smtClean="0"/>
              <a:t>– Cardiology (included in a Intentional project Health Optimum)</a:t>
            </a:r>
          </a:p>
          <a:p>
            <a:pPr>
              <a:lnSpc>
                <a:spcPct val="85000"/>
              </a:lnSpc>
              <a:buFont typeface="Wingdings" pitchFamily="2" charset="2"/>
              <a:buNone/>
            </a:pPr>
            <a:r>
              <a:rPr lang="en-US" sz="1600" dirty="0" smtClean="0"/>
              <a:t>– Diabetes: both home-monitoring and treatment over video conference</a:t>
            </a:r>
          </a:p>
          <a:p>
            <a:pPr>
              <a:lnSpc>
                <a:spcPct val="85000"/>
              </a:lnSpc>
              <a:buFont typeface="Wingdings" pitchFamily="2" charset="2"/>
              <a:buNone/>
            </a:pPr>
            <a:r>
              <a:rPr lang="en-US" sz="1600" dirty="0" smtClean="0"/>
              <a:t>– Alcohol treatment over video conference</a:t>
            </a:r>
          </a:p>
          <a:p>
            <a:pPr>
              <a:lnSpc>
                <a:spcPct val="85000"/>
              </a:lnSpc>
              <a:buFont typeface="Wingdings" pitchFamily="2" charset="2"/>
              <a:buNone/>
            </a:pPr>
            <a:r>
              <a:rPr lang="en-US" sz="1600" dirty="0" smtClean="0"/>
              <a:t>– Physiotherapy</a:t>
            </a:r>
          </a:p>
          <a:p>
            <a:pPr>
              <a:lnSpc>
                <a:spcPct val="85000"/>
              </a:lnSpc>
              <a:buFont typeface="Wingdings" pitchFamily="2" charset="2"/>
              <a:buNone/>
            </a:pPr>
            <a:r>
              <a:rPr lang="en-US" sz="1600" dirty="0" smtClean="0"/>
              <a:t>– Tele radiology</a:t>
            </a:r>
          </a:p>
          <a:p>
            <a:pPr>
              <a:lnSpc>
                <a:spcPct val="85000"/>
              </a:lnSpc>
              <a:buFont typeface="Wingdings" pitchFamily="2" charset="2"/>
              <a:buNone/>
            </a:pPr>
            <a:r>
              <a:rPr lang="en-US" sz="1600" dirty="0" smtClean="0"/>
              <a:t>– Preparation of surgery over video conference</a:t>
            </a:r>
          </a:p>
          <a:p>
            <a:pPr>
              <a:lnSpc>
                <a:spcPct val="85000"/>
              </a:lnSpc>
              <a:buFont typeface="Wingdings" pitchFamily="2" charset="2"/>
              <a:buNone/>
            </a:pPr>
            <a:r>
              <a:rPr lang="en-US" sz="1600" dirty="0" smtClean="0"/>
              <a:t>– Home-hospital for children</a:t>
            </a:r>
          </a:p>
          <a:p>
            <a:pPr>
              <a:lnSpc>
                <a:spcPct val="85000"/>
              </a:lnSpc>
              <a:buFont typeface="Wingdings" pitchFamily="2" charset="2"/>
              <a:buNone/>
            </a:pPr>
            <a:r>
              <a:rPr lang="en-US" sz="1600" dirty="0" smtClean="0"/>
              <a:t>– Home-hospital for COPD patients</a:t>
            </a:r>
          </a:p>
        </p:txBody>
      </p:sp>
      <p:pic>
        <p:nvPicPr>
          <p:cNvPr id="33796" name="Picture 6"/>
          <p:cNvPicPr>
            <a:picLocks noChangeAspect="1" noChangeArrowheads="1"/>
          </p:cNvPicPr>
          <p:nvPr/>
        </p:nvPicPr>
        <p:blipFill>
          <a:blip r:embed="rId3" cstate="print"/>
          <a:srcRect l="5319" t="3334" r="13525" b="3334"/>
          <a:stretch>
            <a:fillRect/>
          </a:stretch>
        </p:blipFill>
        <p:spPr bwMode="auto">
          <a:xfrm>
            <a:off x="5486400" y="457200"/>
            <a:ext cx="36576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74638"/>
            <a:ext cx="9144000" cy="563562"/>
          </a:xfrm>
        </p:spPr>
        <p:txBody>
          <a:bodyPr/>
          <a:lstStyle/>
          <a:p>
            <a:pPr eaLnBrk="1" hangingPunct="1"/>
            <a:r>
              <a:rPr lang="en-US" dirty="0" smtClean="0"/>
              <a:t>Case 3: University of Miami - Center on Aging</a:t>
            </a:r>
          </a:p>
        </p:txBody>
      </p:sp>
      <p:sp>
        <p:nvSpPr>
          <p:cNvPr id="35843" name="Rectangle 3"/>
          <p:cNvSpPr>
            <a:spLocks noGrp="1" noChangeArrowheads="1"/>
          </p:cNvSpPr>
          <p:nvPr>
            <p:ph type="body" idx="1"/>
          </p:nvPr>
        </p:nvSpPr>
        <p:spPr>
          <a:xfrm>
            <a:off x="655638" y="1143000"/>
            <a:ext cx="4602162" cy="5257800"/>
          </a:xfrm>
        </p:spPr>
        <p:txBody>
          <a:bodyPr/>
          <a:lstStyle/>
          <a:p>
            <a:pPr>
              <a:lnSpc>
                <a:spcPct val="75000"/>
              </a:lnSpc>
              <a:buFont typeface="Wingdings" pitchFamily="2" charset="2"/>
              <a:buNone/>
            </a:pPr>
            <a:r>
              <a:rPr lang="en-US" sz="1800" b="1" smtClean="0"/>
              <a:t>Business Challenge:</a:t>
            </a:r>
          </a:p>
          <a:p>
            <a:pPr>
              <a:lnSpc>
                <a:spcPct val="75000"/>
              </a:lnSpc>
            </a:pPr>
            <a:r>
              <a:rPr lang="en-US" sz="1800" smtClean="0"/>
              <a:t>Help family members serve as an extension of the medical system</a:t>
            </a:r>
          </a:p>
          <a:p>
            <a:pPr>
              <a:lnSpc>
                <a:spcPct val="75000"/>
              </a:lnSpc>
              <a:buFont typeface="Wingdings" pitchFamily="2" charset="2"/>
              <a:buNone/>
            </a:pPr>
            <a:r>
              <a:rPr lang="en-US" sz="1800" b="1" smtClean="0"/>
              <a:t>Network Solution:</a:t>
            </a:r>
          </a:p>
          <a:p>
            <a:pPr>
              <a:lnSpc>
                <a:spcPct val="75000"/>
              </a:lnSpc>
            </a:pPr>
            <a:r>
              <a:rPr lang="en-US" sz="1800" smtClean="0"/>
              <a:t>Provided video-based counseling and skills training, support groups, and educational seminars on Cisco Unified IP Phone 7985G</a:t>
            </a:r>
          </a:p>
          <a:p>
            <a:pPr>
              <a:lnSpc>
                <a:spcPct val="75000"/>
              </a:lnSpc>
            </a:pPr>
            <a:r>
              <a:rPr lang="en-US" sz="1800" smtClean="0"/>
              <a:t>Created text-based tips and resource lists displayed on IP phone screen</a:t>
            </a:r>
          </a:p>
          <a:p>
            <a:pPr>
              <a:lnSpc>
                <a:spcPct val="75000"/>
              </a:lnSpc>
              <a:buFont typeface="Wingdings" pitchFamily="2" charset="2"/>
              <a:buNone/>
            </a:pPr>
            <a:r>
              <a:rPr lang="en-US" sz="1800" b="1" smtClean="0"/>
              <a:t>Business Results:</a:t>
            </a:r>
            <a:endParaRPr lang="en-US" sz="1800" smtClean="0"/>
          </a:p>
          <a:p>
            <a:pPr>
              <a:lnSpc>
                <a:spcPct val="75000"/>
              </a:lnSpc>
            </a:pPr>
            <a:r>
              <a:rPr lang="en-US" sz="1800" smtClean="0"/>
              <a:t>Enabled caregivers to access formal and informal support and resources without leaving family member</a:t>
            </a:r>
          </a:p>
          <a:p>
            <a:pPr>
              <a:lnSpc>
                <a:spcPct val="75000"/>
              </a:lnSpc>
            </a:pPr>
            <a:r>
              <a:rPr lang="en-US" sz="1800" smtClean="0"/>
              <a:t>Provided cost-effective training and information</a:t>
            </a:r>
          </a:p>
          <a:p>
            <a:pPr>
              <a:lnSpc>
                <a:spcPct val="75000"/>
              </a:lnSpc>
            </a:pPr>
            <a:r>
              <a:rPr lang="en-US" sz="1800" smtClean="0"/>
              <a:t>Helped reduce self-reports of isolation, loneliness, burden, and distress</a:t>
            </a:r>
          </a:p>
        </p:txBody>
      </p:sp>
      <p:pic>
        <p:nvPicPr>
          <p:cNvPr id="35844" name="Picture 4"/>
          <p:cNvPicPr>
            <a:picLocks noChangeAspect="1" noChangeArrowheads="1"/>
          </p:cNvPicPr>
          <p:nvPr/>
        </p:nvPicPr>
        <p:blipFill>
          <a:blip r:embed="rId3" cstate="print"/>
          <a:srcRect l="7626" t="2693" r="19914" b="6154"/>
          <a:stretch>
            <a:fillRect/>
          </a:stretch>
        </p:blipFill>
        <p:spPr bwMode="auto">
          <a:xfrm>
            <a:off x="5867400" y="1447800"/>
            <a:ext cx="3024188" cy="4191000"/>
          </a:xfrm>
          <a:prstGeom prst="rect">
            <a:avLst/>
          </a:prstGeom>
          <a:noFill/>
          <a:ln w="9525" algn="in">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p:cNvPicPr>
            <a:picLocks noChangeAspect="1" noChangeArrowheads="1"/>
          </p:cNvPicPr>
          <p:nvPr/>
        </p:nvPicPr>
        <p:blipFill>
          <a:blip r:embed="rId3" cstate="print"/>
          <a:srcRect l="15625" t="14583" r="5469" b="7292"/>
          <a:stretch>
            <a:fillRect/>
          </a:stretch>
        </p:blipFill>
        <p:spPr bwMode="auto">
          <a:xfrm>
            <a:off x="4876800" y="946150"/>
            <a:ext cx="4267200" cy="3168650"/>
          </a:xfrm>
          <a:prstGeom prst="rect">
            <a:avLst/>
          </a:prstGeom>
          <a:noFill/>
          <a:ln w="9525" algn="ctr">
            <a:noFill/>
            <a:miter lim="800000"/>
            <a:headEnd/>
            <a:tailEnd/>
          </a:ln>
        </p:spPr>
      </p:pic>
      <p:pic>
        <p:nvPicPr>
          <p:cNvPr id="36867" name="Picture 4"/>
          <p:cNvPicPr>
            <a:picLocks noChangeAspect="1" noChangeArrowheads="1"/>
          </p:cNvPicPr>
          <p:nvPr/>
        </p:nvPicPr>
        <p:blipFill>
          <a:blip r:embed="rId4" cstate="print"/>
          <a:srcRect l="9375" t="15317" r="6250" b="10417"/>
          <a:stretch>
            <a:fillRect/>
          </a:stretch>
        </p:blipFill>
        <p:spPr bwMode="auto">
          <a:xfrm>
            <a:off x="5105400" y="4191000"/>
            <a:ext cx="4038600" cy="2667000"/>
          </a:xfrm>
          <a:prstGeom prst="rect">
            <a:avLst/>
          </a:prstGeom>
          <a:noFill/>
          <a:ln w="9525" algn="ctr">
            <a:noFill/>
            <a:miter lim="800000"/>
            <a:headEnd/>
            <a:tailEnd/>
          </a:ln>
        </p:spPr>
      </p:pic>
      <p:sp>
        <p:nvSpPr>
          <p:cNvPr id="36868" name="Rectangle 2"/>
          <p:cNvSpPr>
            <a:spLocks noGrp="1" noChangeArrowheads="1"/>
          </p:cNvSpPr>
          <p:nvPr>
            <p:ph type="title"/>
          </p:nvPr>
        </p:nvSpPr>
        <p:spPr>
          <a:xfrm>
            <a:off x="457200" y="274638"/>
            <a:ext cx="7467600" cy="487362"/>
          </a:xfrm>
        </p:spPr>
        <p:txBody>
          <a:bodyPr>
            <a:normAutofit fontScale="90000"/>
          </a:bodyPr>
          <a:lstStyle/>
          <a:p>
            <a:pPr eaLnBrk="1" hangingPunct="1"/>
            <a:r>
              <a:rPr lang="en-US" dirty="0" smtClean="0"/>
              <a:t>Case 4: Ontario Telemedicine Network</a:t>
            </a:r>
          </a:p>
        </p:txBody>
      </p:sp>
      <p:sp>
        <p:nvSpPr>
          <p:cNvPr id="36869" name="Rectangle 3"/>
          <p:cNvSpPr>
            <a:spLocks noGrp="1" noChangeArrowheads="1"/>
          </p:cNvSpPr>
          <p:nvPr>
            <p:ph type="body" idx="1"/>
          </p:nvPr>
        </p:nvSpPr>
        <p:spPr>
          <a:xfrm>
            <a:off x="76200" y="1066800"/>
            <a:ext cx="4876800" cy="5867400"/>
          </a:xfrm>
        </p:spPr>
        <p:txBody>
          <a:bodyPr/>
          <a:lstStyle/>
          <a:p>
            <a:pPr>
              <a:lnSpc>
                <a:spcPct val="75000"/>
              </a:lnSpc>
            </a:pPr>
            <a:r>
              <a:rPr lang="en-US" sz="1600" dirty="0" smtClean="0"/>
              <a:t>Government-funded Healthcare Delivery </a:t>
            </a:r>
          </a:p>
          <a:p>
            <a:pPr>
              <a:lnSpc>
                <a:spcPct val="75000"/>
              </a:lnSpc>
            </a:pPr>
            <a:r>
              <a:rPr lang="en-GB" sz="1600" dirty="0" smtClean="0"/>
              <a:t>110 employees, </a:t>
            </a:r>
            <a:r>
              <a:rPr lang="en-US" sz="1600" dirty="0" smtClean="0"/>
              <a:t>1500 Participating Health Care Professionals </a:t>
            </a:r>
            <a:endParaRPr lang="en-US" sz="1600" b="1" dirty="0" smtClean="0"/>
          </a:p>
          <a:p>
            <a:pPr>
              <a:lnSpc>
                <a:spcPct val="75000"/>
              </a:lnSpc>
              <a:buFont typeface="Wingdings" pitchFamily="2" charset="2"/>
              <a:buNone/>
            </a:pPr>
            <a:r>
              <a:rPr lang="en-US" sz="1600" b="1" dirty="0" smtClean="0"/>
              <a:t>BUSINESS CHALLENGE </a:t>
            </a:r>
          </a:p>
          <a:p>
            <a:pPr>
              <a:lnSpc>
                <a:spcPct val="75000"/>
              </a:lnSpc>
            </a:pPr>
            <a:r>
              <a:rPr lang="en-US" sz="1600" dirty="0" smtClean="0"/>
              <a:t>Support delivery of complex medical care that is exacerbated by sparsely populated large area lacking access to modern facilities/specialists </a:t>
            </a:r>
          </a:p>
          <a:p>
            <a:pPr>
              <a:lnSpc>
                <a:spcPct val="75000"/>
              </a:lnSpc>
            </a:pPr>
            <a:r>
              <a:rPr lang="en-US" sz="1600" dirty="0" smtClean="0"/>
              <a:t>Facilitate cost-effective, time-sensitive delivery of expert healthcare to citizens in remote locations </a:t>
            </a:r>
          </a:p>
          <a:p>
            <a:pPr>
              <a:lnSpc>
                <a:spcPct val="75000"/>
              </a:lnSpc>
              <a:buFont typeface="Wingdings" pitchFamily="2" charset="2"/>
              <a:buNone/>
            </a:pPr>
            <a:r>
              <a:rPr lang="en-US" sz="1600" dirty="0" smtClean="0"/>
              <a:t> </a:t>
            </a:r>
            <a:r>
              <a:rPr lang="en-US" sz="1600" b="1" dirty="0" smtClean="0"/>
              <a:t>SOLUTION </a:t>
            </a:r>
            <a:r>
              <a:rPr lang="en-US" sz="1600" dirty="0" smtClean="0"/>
              <a:t>	</a:t>
            </a:r>
          </a:p>
          <a:p>
            <a:pPr>
              <a:lnSpc>
                <a:spcPct val="75000"/>
              </a:lnSpc>
            </a:pPr>
            <a:r>
              <a:rPr lang="en-US" sz="1600" dirty="0" smtClean="0"/>
              <a:t> Employ Cisco’s MPLS Network, Unified Communications, Collaborative Care, and Unified Contact Center Express to bring remote specialist care without travel </a:t>
            </a:r>
          </a:p>
          <a:p>
            <a:pPr>
              <a:lnSpc>
                <a:spcPct val="75000"/>
              </a:lnSpc>
            </a:pPr>
            <a:r>
              <a:rPr lang="en-US" sz="1600" dirty="0" smtClean="0"/>
              <a:t>Reliable high-bandwidth videoconferencing stations transfer audio, video, and data to allow for remote evaluations and diagnoses </a:t>
            </a:r>
          </a:p>
          <a:p>
            <a:pPr>
              <a:lnSpc>
                <a:spcPct val="75000"/>
              </a:lnSpc>
            </a:pPr>
            <a:r>
              <a:rPr lang="en-US" sz="1600" dirty="0" smtClean="0"/>
              <a:t>Backbone is Cisco Medical-Grade Network </a:t>
            </a:r>
          </a:p>
          <a:p>
            <a:pPr>
              <a:lnSpc>
                <a:spcPct val="75000"/>
              </a:lnSpc>
              <a:buFont typeface="Wingdings" pitchFamily="2" charset="2"/>
              <a:buNone/>
            </a:pPr>
            <a:r>
              <a:rPr lang="en-US" sz="1600" b="1" dirty="0" smtClean="0"/>
              <a:t>BUSINESS RESULTS </a:t>
            </a:r>
            <a:endParaRPr lang="en-US" sz="1600" dirty="0" smtClean="0"/>
          </a:p>
          <a:p>
            <a:pPr>
              <a:lnSpc>
                <a:spcPct val="75000"/>
              </a:lnSpc>
            </a:pPr>
            <a:r>
              <a:rPr lang="en-US" sz="1600" dirty="0" smtClean="0"/>
              <a:t>Provincial medical-related travel costs reduced Canadian $8 million annually </a:t>
            </a:r>
          </a:p>
          <a:p>
            <a:pPr>
              <a:lnSpc>
                <a:spcPct val="75000"/>
              </a:lnSpc>
            </a:pPr>
            <a:r>
              <a:rPr lang="en-US" sz="1600" dirty="0" smtClean="0"/>
              <a:t>Network hosts more than 32,000 clinical consultations each year safety and patient flow</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title"/>
          </p:nvPr>
        </p:nvSpPr>
        <p:spPr>
          <a:xfrm>
            <a:off x="457200" y="274638"/>
            <a:ext cx="7467600" cy="411162"/>
          </a:xfrm>
        </p:spPr>
        <p:txBody>
          <a:bodyPr>
            <a:normAutofit fontScale="90000"/>
          </a:bodyPr>
          <a:lstStyle/>
          <a:p>
            <a:pPr eaLnBrk="1" hangingPunct="1"/>
            <a:r>
              <a:rPr lang="en-US" dirty="0" smtClean="0"/>
              <a:t>Ontario THE Network</a:t>
            </a:r>
          </a:p>
        </p:txBody>
      </p:sp>
      <p:pic>
        <p:nvPicPr>
          <p:cNvPr id="37891" name="Picture 7"/>
          <p:cNvPicPr>
            <a:picLocks noChangeAspect="1" noChangeArrowheads="1"/>
          </p:cNvPicPr>
          <p:nvPr/>
        </p:nvPicPr>
        <p:blipFill>
          <a:blip r:embed="rId3" cstate="print"/>
          <a:srcRect l="9375" t="12500" r="6250" b="8333"/>
          <a:stretch>
            <a:fillRect/>
          </a:stretch>
        </p:blipFill>
        <p:spPr bwMode="auto">
          <a:xfrm>
            <a:off x="381000" y="685800"/>
            <a:ext cx="8229600" cy="5791200"/>
          </a:xfrm>
          <a:prstGeom prst="rect">
            <a:avLst/>
          </a:prstGeom>
          <a:noFill/>
          <a:ln w="9525" algn="ctr">
            <a:noFill/>
            <a:miter lim="800000"/>
            <a:headEnd/>
            <a:tailEnd/>
          </a:ln>
        </p:spPr>
      </p:pic>
      <p:sp>
        <p:nvSpPr>
          <p:cNvPr id="37893" name="Text Box 9"/>
          <p:cNvSpPr txBox="1">
            <a:spLocks noChangeArrowheads="1"/>
          </p:cNvSpPr>
          <p:nvPr/>
        </p:nvSpPr>
        <p:spPr bwMode="auto">
          <a:xfrm flipH="1">
            <a:off x="4295775" y="1651000"/>
            <a:ext cx="228600" cy="274638"/>
          </a:xfrm>
          <a:prstGeom prst="rect">
            <a:avLst/>
          </a:prstGeom>
          <a:noFill/>
          <a:ln w="9525" algn="ctr">
            <a:noFill/>
            <a:miter lim="800000"/>
            <a:headEnd/>
            <a:tailEnd/>
          </a:ln>
        </p:spPr>
        <p:txBody>
          <a:bodyPr lIns="82124" tIns="41061" rIns="82124" bIns="41061">
            <a:spAutoFit/>
          </a:bodyPr>
          <a:lstStyle/>
          <a:p>
            <a:pPr algn="l" defTabSz="814388">
              <a:spcBef>
                <a:spcPct val="50000"/>
              </a:spcBef>
            </a:pPr>
            <a:r>
              <a:rPr lang="en-GB"/>
              <a:t>.</a:t>
            </a: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sz="quarter" idx="1"/>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1219200" y="1828800"/>
            <a:ext cx="5857875" cy="4429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course</a:t>
            </a:r>
            <a:endParaRPr lang="en-US" dirty="0"/>
          </a:p>
        </p:txBody>
      </p:sp>
      <p:sp>
        <p:nvSpPr>
          <p:cNvPr id="3" name="Content Placeholder 2"/>
          <p:cNvSpPr>
            <a:spLocks noGrp="1"/>
          </p:cNvSpPr>
          <p:nvPr>
            <p:ph sz="quarter" idx="1"/>
          </p:nvPr>
        </p:nvSpPr>
        <p:spPr/>
        <p:txBody>
          <a:bodyPr/>
          <a:lstStyle/>
          <a:p>
            <a:r>
              <a:rPr lang="en-US" dirty="0" smtClean="0"/>
              <a:t>This course is called </a:t>
            </a:r>
            <a:r>
              <a:rPr lang="en-US" dirty="0" err="1" smtClean="0"/>
              <a:t>TeleHealthcare</a:t>
            </a:r>
            <a:r>
              <a:rPr lang="en-US" dirty="0" smtClean="0"/>
              <a:t> Engineering (THE)</a:t>
            </a:r>
          </a:p>
          <a:p>
            <a:r>
              <a:rPr lang="en-US" dirty="0" smtClean="0"/>
              <a:t>That means – we will focus on “engineering” design of </a:t>
            </a:r>
            <a:r>
              <a:rPr lang="en-US" dirty="0" err="1" smtClean="0"/>
              <a:t>telehealthcare</a:t>
            </a:r>
            <a:r>
              <a:rPr lang="en-US" dirty="0" smtClean="0"/>
              <a:t> technologies.  It is unlike other schools that talk about </a:t>
            </a:r>
            <a:r>
              <a:rPr lang="en-US" dirty="0" err="1" smtClean="0"/>
              <a:t>telehealthcare</a:t>
            </a:r>
            <a:r>
              <a:rPr lang="en-US" dirty="0" smtClean="0"/>
              <a:t> from “info science” viewpoint. Here we target:</a:t>
            </a:r>
          </a:p>
          <a:p>
            <a:pPr>
              <a:buNone/>
            </a:pPr>
            <a:r>
              <a:rPr lang="en-US" dirty="0" smtClean="0"/>
              <a:t>		- Medical sensor hardware;</a:t>
            </a:r>
          </a:p>
          <a:p>
            <a:pPr>
              <a:buNone/>
            </a:pPr>
            <a:r>
              <a:rPr lang="en-US" dirty="0" smtClean="0"/>
              <a:t>		- Medical signal processing;</a:t>
            </a:r>
          </a:p>
          <a:p>
            <a:pPr>
              <a:buNone/>
            </a:pPr>
            <a:r>
              <a:rPr lang="en-US" dirty="0" smtClean="0"/>
              <a:t>		- Medical signal transmission;</a:t>
            </a:r>
          </a:p>
          <a:p>
            <a:pPr>
              <a:buNone/>
            </a:pPr>
            <a:r>
              <a:rPr lang="en-US" dirty="0" smtClean="0"/>
              <a:t>		- Medical security and privacy, etc.</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dirty="0" smtClean="0"/>
              <a:t>Tele-healthcare?</a:t>
            </a:r>
            <a:endParaRPr lang="en-US" dirty="0"/>
          </a:p>
        </p:txBody>
      </p:sp>
      <p:sp>
        <p:nvSpPr>
          <p:cNvPr id="3" name="Content Placeholder 2"/>
          <p:cNvSpPr>
            <a:spLocks noGrp="1"/>
          </p:cNvSpPr>
          <p:nvPr>
            <p:ph sz="quarter" idx="1"/>
          </p:nvPr>
        </p:nvSpPr>
        <p:spPr/>
        <p:txBody>
          <a:bodyPr/>
          <a:lstStyle/>
          <a:p>
            <a:endParaRPr lang="en-US"/>
          </a:p>
        </p:txBody>
      </p:sp>
      <p:pic>
        <p:nvPicPr>
          <p:cNvPr id="7170" name="Picture 2"/>
          <p:cNvPicPr>
            <a:picLocks noChangeAspect="1" noChangeArrowheads="1"/>
          </p:cNvPicPr>
          <p:nvPr/>
        </p:nvPicPr>
        <p:blipFill>
          <a:blip r:embed="rId3" cstate="print"/>
          <a:srcRect/>
          <a:stretch>
            <a:fillRect/>
          </a:stretch>
        </p:blipFill>
        <p:spPr bwMode="auto">
          <a:xfrm>
            <a:off x="152180" y="1571625"/>
            <a:ext cx="8839420" cy="49815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ECE students</a:t>
            </a:r>
            <a:endParaRPr lang="en-US" dirty="0"/>
          </a:p>
        </p:txBody>
      </p:sp>
      <p:sp>
        <p:nvSpPr>
          <p:cNvPr id="3" name="Content Placeholder 2"/>
          <p:cNvSpPr>
            <a:spLocks noGrp="1"/>
          </p:cNvSpPr>
          <p:nvPr>
            <p:ph sz="quarter" idx="1"/>
          </p:nvPr>
        </p:nvSpPr>
        <p:spPr>
          <a:xfrm>
            <a:off x="228600" y="1752600"/>
            <a:ext cx="3657600" cy="2895600"/>
          </a:xfrm>
        </p:spPr>
        <p:txBody>
          <a:bodyPr/>
          <a:lstStyle/>
          <a:p>
            <a:pPr>
              <a:buNone/>
            </a:pPr>
            <a:r>
              <a:rPr lang="en-US" dirty="0" smtClean="0"/>
              <a:t>ECE Topics –</a:t>
            </a:r>
          </a:p>
          <a:p>
            <a:pPr>
              <a:buNone/>
            </a:pPr>
            <a:endParaRPr lang="en-US" dirty="0" smtClean="0"/>
          </a:p>
          <a:p>
            <a:pPr>
              <a:buNone/>
            </a:pPr>
            <a:r>
              <a:rPr lang="en-US" dirty="0" smtClean="0"/>
              <a:t>  - Signal Processing</a:t>
            </a:r>
          </a:p>
          <a:p>
            <a:pPr>
              <a:buNone/>
            </a:pPr>
            <a:r>
              <a:rPr lang="en-US" dirty="0" smtClean="0"/>
              <a:t>  - Communications</a:t>
            </a:r>
          </a:p>
          <a:p>
            <a:pPr>
              <a:buNone/>
            </a:pPr>
            <a:r>
              <a:rPr lang="en-US" dirty="0" smtClean="0"/>
              <a:t>  - Sensor hardware</a:t>
            </a:r>
          </a:p>
          <a:p>
            <a:pPr>
              <a:buNone/>
            </a:pPr>
            <a:r>
              <a:rPr lang="en-US" dirty="0" smtClean="0"/>
              <a:t>  - Pattern Recognition</a:t>
            </a:r>
          </a:p>
          <a:p>
            <a:pPr>
              <a:buNone/>
            </a:pP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3657600" y="1752600"/>
            <a:ext cx="5486400" cy="454342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63562"/>
          </a:xfrm>
        </p:spPr>
        <p:txBody>
          <a:bodyPr>
            <a:normAutofit fontScale="90000"/>
          </a:bodyPr>
          <a:lstStyle/>
          <a:p>
            <a:r>
              <a:rPr lang="en-US" dirty="0" smtClean="0"/>
              <a:t/>
            </a:r>
            <a:br>
              <a:rPr lang="en-US" dirty="0" smtClean="0"/>
            </a:br>
            <a:r>
              <a:rPr lang="en-US" dirty="0" smtClean="0"/>
              <a:t>Increased demand and cost</a:t>
            </a:r>
            <a:endParaRPr lang="en-US" dirty="0"/>
          </a:p>
        </p:txBody>
      </p:sp>
      <p:sp>
        <p:nvSpPr>
          <p:cNvPr id="3" name="Content Placeholder 2"/>
          <p:cNvSpPr>
            <a:spLocks noGrp="1"/>
          </p:cNvSpPr>
          <p:nvPr>
            <p:ph sz="quarter"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0" y="1295400"/>
            <a:ext cx="3362325" cy="3314700"/>
          </a:xfrm>
          <a:prstGeom prst="rect">
            <a:avLst/>
          </a:prstGeom>
          <a:noFill/>
          <a:ln w="9525">
            <a:noFill/>
            <a:miter lim="800000"/>
            <a:headEnd/>
            <a:tailEnd/>
          </a:ln>
        </p:spPr>
      </p:pic>
      <p:sp>
        <p:nvSpPr>
          <p:cNvPr id="6" name="TextBox 5"/>
          <p:cNvSpPr txBox="1"/>
          <p:nvPr/>
        </p:nvSpPr>
        <p:spPr>
          <a:xfrm>
            <a:off x="304800" y="5105400"/>
            <a:ext cx="8229600" cy="1477328"/>
          </a:xfrm>
          <a:prstGeom prst="rect">
            <a:avLst/>
          </a:prstGeom>
          <a:noFill/>
        </p:spPr>
        <p:txBody>
          <a:bodyPr wrap="square" rtlCol="0">
            <a:spAutoFit/>
          </a:bodyPr>
          <a:lstStyle/>
          <a:p>
            <a:endParaRPr lang="en-US" dirty="0" smtClean="0"/>
          </a:p>
          <a:p>
            <a:r>
              <a:rPr lang="en-US" dirty="0" smtClean="0"/>
              <a:t>Chronic Diseases* include: cancer, diabetes, </a:t>
            </a:r>
            <a:r>
              <a:rPr lang="en-US" dirty="0" err="1" smtClean="0"/>
              <a:t>alzheimer</a:t>
            </a:r>
            <a:r>
              <a:rPr lang="en-US" dirty="0" smtClean="0"/>
              <a:t> and other dementias, </a:t>
            </a:r>
            <a:r>
              <a:rPr lang="en-US" dirty="0" err="1" smtClean="0"/>
              <a:t>parkinson</a:t>
            </a:r>
            <a:r>
              <a:rPr lang="en-US" dirty="0" smtClean="0"/>
              <a:t>, multiple sclerosis (MS), cardio-vascular disease (CVD), chronic obstructive pulmonary disease (COPD), asthma, benign prostatic hypertrophy, rheumatoid arthritis, and osteoarthritis</a:t>
            </a:r>
            <a:r>
              <a:rPr lang="en-US" b="1" dirty="0" smtClean="0"/>
              <a:t>.</a:t>
            </a:r>
            <a:endParaRPr lang="en-US" dirty="0"/>
          </a:p>
        </p:txBody>
      </p:sp>
      <p:pic>
        <p:nvPicPr>
          <p:cNvPr id="3076" name="Picture 4"/>
          <p:cNvPicPr>
            <a:picLocks noChangeAspect="1" noChangeArrowheads="1"/>
          </p:cNvPicPr>
          <p:nvPr/>
        </p:nvPicPr>
        <p:blipFill>
          <a:blip r:embed="rId3" cstate="print"/>
          <a:srcRect/>
          <a:stretch>
            <a:fillRect/>
          </a:stretch>
        </p:blipFill>
        <p:spPr bwMode="auto">
          <a:xfrm>
            <a:off x="3505200" y="1295400"/>
            <a:ext cx="56388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152400" y="0"/>
            <a:ext cx="8839200" cy="6858000"/>
            <a:chOff x="0" y="0"/>
            <a:chExt cx="8839200" cy="6858000"/>
          </a:xfrm>
        </p:grpSpPr>
        <p:pic>
          <p:nvPicPr>
            <p:cNvPr id="1029" name="Picture 2"/>
            <p:cNvPicPr>
              <a:picLocks noChangeAspect="1" noChangeArrowheads="1"/>
            </p:cNvPicPr>
            <p:nvPr/>
          </p:nvPicPr>
          <p:blipFill>
            <a:blip r:embed="rId3" cstate="print"/>
            <a:srcRect l="9259" r="10185"/>
            <a:stretch>
              <a:fillRect/>
            </a:stretch>
          </p:blipFill>
          <p:spPr bwMode="auto">
            <a:xfrm>
              <a:off x="0" y="0"/>
              <a:ext cx="8839200" cy="6858000"/>
            </a:xfrm>
            <a:prstGeom prst="rect">
              <a:avLst/>
            </a:prstGeom>
            <a:noFill/>
            <a:ln w="9525">
              <a:noFill/>
              <a:miter lim="800000"/>
              <a:headEnd/>
              <a:tailEnd/>
            </a:ln>
          </p:spPr>
        </p:pic>
        <p:grpSp>
          <p:nvGrpSpPr>
            <p:cNvPr id="3" name="Group 9"/>
            <p:cNvGrpSpPr>
              <a:grpSpLocks/>
            </p:cNvGrpSpPr>
            <p:nvPr/>
          </p:nvGrpSpPr>
          <p:grpSpPr bwMode="auto">
            <a:xfrm>
              <a:off x="3429000" y="2895600"/>
              <a:ext cx="1447800" cy="3200400"/>
              <a:chOff x="3429000" y="2895600"/>
              <a:chExt cx="1447800" cy="3200400"/>
            </a:xfrm>
          </p:grpSpPr>
          <p:sp>
            <p:nvSpPr>
              <p:cNvPr id="5" name="Oval 4"/>
              <p:cNvSpPr/>
              <p:nvPr/>
            </p:nvSpPr>
            <p:spPr>
              <a:xfrm>
                <a:off x="3429000" y="2895600"/>
                <a:ext cx="1447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cxnSp>
            <p:nvCxnSpPr>
              <p:cNvPr id="7" name="Straight Arrow Connector 6"/>
              <p:cNvCxnSpPr>
                <a:stCxn id="5" idx="4"/>
              </p:cNvCxnSpPr>
              <p:nvPr/>
            </p:nvCxnSpPr>
            <p:spPr>
              <a:xfrm rot="5400000">
                <a:off x="2609850" y="4552950"/>
                <a:ext cx="2819400" cy="2667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305800" cy="487362"/>
          </a:xfrm>
        </p:spPr>
        <p:txBody>
          <a:bodyPr>
            <a:normAutofit fontScale="90000"/>
          </a:bodyPr>
          <a:lstStyle/>
          <a:p>
            <a:pPr eaLnBrk="1" hangingPunct="1"/>
            <a:r>
              <a:rPr lang="en-US" dirty="0" smtClean="0"/>
              <a:t>Communications for </a:t>
            </a:r>
            <a:r>
              <a:rPr lang="en-US" dirty="0" err="1" smtClean="0"/>
              <a:t>telehealthcare</a:t>
            </a:r>
            <a:r>
              <a:rPr lang="en-US" dirty="0" smtClean="0"/>
              <a:t>: Trend</a:t>
            </a:r>
            <a:endParaRPr lang="en-US" dirty="0" smtClean="0"/>
          </a:p>
        </p:txBody>
      </p:sp>
      <p:sp>
        <p:nvSpPr>
          <p:cNvPr id="11267" name="Rectangle 4"/>
          <p:cNvSpPr>
            <a:spLocks noChangeArrowheads="1"/>
          </p:cNvSpPr>
          <p:nvPr/>
        </p:nvSpPr>
        <p:spPr bwMode="auto">
          <a:xfrm>
            <a:off x="381000" y="914400"/>
            <a:ext cx="8582025" cy="4737100"/>
          </a:xfrm>
          <a:prstGeom prst="rect">
            <a:avLst/>
          </a:prstGeom>
          <a:gradFill rotWithShape="1">
            <a:gsLst>
              <a:gs pos="0">
                <a:srgbClr val="83A2CF">
                  <a:alpha val="0"/>
                </a:srgbClr>
              </a:gs>
              <a:gs pos="100000">
                <a:srgbClr val="3D4B60">
                  <a:alpha val="42998"/>
                </a:srgbClr>
              </a:gs>
            </a:gsLst>
            <a:lin ang="18900000" scaled="1"/>
          </a:gradFill>
          <a:ln w="9525" algn="ctr">
            <a:noFill/>
            <a:miter lim="800000"/>
            <a:headEnd/>
            <a:tailEnd/>
          </a:ln>
        </p:spPr>
        <p:txBody>
          <a:bodyPr wrap="none" lIns="73025" tIns="36511" rIns="73025" bIns="36511" anchor="ctr"/>
          <a:lstStyle/>
          <a:p>
            <a:endParaRPr lang="en-US"/>
          </a:p>
        </p:txBody>
      </p:sp>
      <p:sp>
        <p:nvSpPr>
          <p:cNvPr id="11268" name="AutoShape 71"/>
          <p:cNvSpPr>
            <a:spLocks noChangeArrowheads="1"/>
          </p:cNvSpPr>
          <p:nvPr/>
        </p:nvSpPr>
        <p:spPr bwMode="auto">
          <a:xfrm rot="-5400000">
            <a:off x="-2053431" y="3117056"/>
            <a:ext cx="4610100" cy="287338"/>
          </a:xfrm>
          <a:prstGeom prst="homePlate">
            <a:avLst>
              <a:gd name="adj" fmla="val 111715"/>
            </a:avLst>
          </a:prstGeom>
          <a:gradFill rotWithShape="1">
            <a:gsLst>
              <a:gs pos="0">
                <a:srgbClr val="003366">
                  <a:alpha val="0"/>
                </a:srgbClr>
              </a:gs>
              <a:gs pos="100000">
                <a:srgbClr val="00182F"/>
              </a:gs>
            </a:gsLst>
            <a:lin ang="0" scaled="1"/>
          </a:gradFill>
          <a:ln w="9525" algn="ctr">
            <a:noFill/>
            <a:miter lim="800000"/>
            <a:headEnd/>
            <a:tailEnd/>
          </a:ln>
        </p:spPr>
        <p:txBody>
          <a:bodyPr wrap="none" lIns="73025" tIns="36511" rIns="73025" bIns="36511" anchor="ctr"/>
          <a:lstStyle/>
          <a:p>
            <a:pPr defTabSz="814388"/>
            <a:r>
              <a:rPr lang="en-US" sz="1200"/>
              <a:t>Simple                      Solution complexity                </a:t>
            </a:r>
            <a:r>
              <a:rPr lang="en-US" sz="1200">
                <a:solidFill>
                  <a:schemeClr val="bg1"/>
                </a:solidFill>
              </a:rPr>
              <a:t>Complex</a:t>
            </a:r>
          </a:p>
        </p:txBody>
      </p:sp>
      <p:sp>
        <p:nvSpPr>
          <p:cNvPr id="11269" name="AutoShape 72"/>
          <p:cNvSpPr>
            <a:spLocks noChangeArrowheads="1"/>
          </p:cNvSpPr>
          <p:nvPr/>
        </p:nvSpPr>
        <p:spPr bwMode="auto">
          <a:xfrm>
            <a:off x="457200" y="5651500"/>
            <a:ext cx="8534400" cy="273050"/>
          </a:xfrm>
          <a:prstGeom prst="homePlate">
            <a:avLst>
              <a:gd name="adj" fmla="val 202439"/>
            </a:avLst>
          </a:prstGeom>
          <a:gradFill rotWithShape="1">
            <a:gsLst>
              <a:gs pos="0">
                <a:srgbClr val="003366">
                  <a:alpha val="0"/>
                </a:srgbClr>
              </a:gs>
              <a:gs pos="100000">
                <a:srgbClr val="00182F"/>
              </a:gs>
            </a:gsLst>
            <a:lin ang="0" scaled="1"/>
          </a:gradFill>
          <a:ln w="9525" algn="ctr">
            <a:noFill/>
            <a:miter lim="800000"/>
            <a:headEnd/>
            <a:tailEnd/>
          </a:ln>
        </p:spPr>
        <p:txBody>
          <a:bodyPr wrap="none" lIns="73025" tIns="36511" rIns="73025" bIns="36511" anchor="ctr"/>
          <a:lstStyle/>
          <a:p>
            <a:pPr defTabSz="814388"/>
            <a:r>
              <a:rPr lang="en-US" sz="1200"/>
              <a:t>Low                                                                              Bandwidth requirements                                                         </a:t>
            </a:r>
            <a:r>
              <a:rPr lang="en-US" sz="1200">
                <a:solidFill>
                  <a:schemeClr val="bg1"/>
                </a:solidFill>
              </a:rPr>
              <a:t>High</a:t>
            </a:r>
          </a:p>
        </p:txBody>
      </p:sp>
      <p:sp>
        <p:nvSpPr>
          <p:cNvPr id="11270" name="Text Box 74"/>
          <p:cNvSpPr txBox="1">
            <a:spLocks noChangeArrowheads="1"/>
          </p:cNvSpPr>
          <p:nvPr/>
        </p:nvSpPr>
        <p:spPr bwMode="auto">
          <a:xfrm>
            <a:off x="1981200" y="6188075"/>
            <a:ext cx="685800" cy="247650"/>
          </a:xfrm>
          <a:prstGeom prst="rect">
            <a:avLst/>
          </a:prstGeom>
          <a:noFill/>
          <a:ln w="9525" algn="ctr">
            <a:noFill/>
            <a:miter lim="800000"/>
            <a:headEnd/>
            <a:tailEnd/>
          </a:ln>
        </p:spPr>
        <p:txBody>
          <a:bodyPr lIns="82124" tIns="41061" rIns="82124" bIns="41061">
            <a:spAutoFit/>
          </a:bodyPr>
          <a:lstStyle/>
          <a:p>
            <a:pPr defTabSz="814388">
              <a:spcBef>
                <a:spcPct val="50000"/>
              </a:spcBef>
            </a:pPr>
            <a:r>
              <a:rPr lang="en-US" sz="1200">
                <a:solidFill>
                  <a:schemeClr val="accent2"/>
                </a:solidFill>
              </a:rPr>
              <a:t>VSAT</a:t>
            </a:r>
          </a:p>
        </p:txBody>
      </p:sp>
      <p:sp>
        <p:nvSpPr>
          <p:cNvPr id="11271" name="Text Box 75"/>
          <p:cNvSpPr txBox="1">
            <a:spLocks noChangeArrowheads="1"/>
          </p:cNvSpPr>
          <p:nvPr/>
        </p:nvSpPr>
        <p:spPr bwMode="auto">
          <a:xfrm>
            <a:off x="533400" y="6188075"/>
            <a:ext cx="685800" cy="247650"/>
          </a:xfrm>
          <a:prstGeom prst="rect">
            <a:avLst/>
          </a:prstGeom>
          <a:noFill/>
          <a:ln w="9525" algn="ctr">
            <a:noFill/>
            <a:miter lim="800000"/>
            <a:headEnd/>
            <a:tailEnd/>
          </a:ln>
        </p:spPr>
        <p:txBody>
          <a:bodyPr lIns="82124" tIns="41061" rIns="82124" bIns="41061">
            <a:spAutoFit/>
          </a:bodyPr>
          <a:lstStyle/>
          <a:p>
            <a:pPr defTabSz="814388">
              <a:spcBef>
                <a:spcPct val="50000"/>
              </a:spcBef>
            </a:pPr>
            <a:r>
              <a:rPr lang="en-US" sz="1200">
                <a:solidFill>
                  <a:schemeClr val="accent2"/>
                </a:solidFill>
              </a:rPr>
              <a:t>Dial-up</a:t>
            </a:r>
          </a:p>
        </p:txBody>
      </p:sp>
      <p:sp>
        <p:nvSpPr>
          <p:cNvPr id="11272" name="Text Box 77"/>
          <p:cNvSpPr txBox="1">
            <a:spLocks noChangeArrowheads="1"/>
          </p:cNvSpPr>
          <p:nvPr/>
        </p:nvSpPr>
        <p:spPr bwMode="auto">
          <a:xfrm>
            <a:off x="1219200" y="6188075"/>
            <a:ext cx="609600" cy="596900"/>
          </a:xfrm>
          <a:prstGeom prst="rect">
            <a:avLst/>
          </a:prstGeom>
          <a:noFill/>
          <a:ln w="9525" algn="ctr">
            <a:noFill/>
            <a:miter lim="800000"/>
            <a:headEnd/>
            <a:tailEnd/>
          </a:ln>
        </p:spPr>
        <p:txBody>
          <a:bodyPr lIns="82124" tIns="41061" rIns="82124" bIns="41061">
            <a:spAutoFit/>
          </a:bodyPr>
          <a:lstStyle/>
          <a:p>
            <a:pPr defTabSz="814388">
              <a:spcBef>
                <a:spcPct val="50000"/>
              </a:spcBef>
            </a:pPr>
            <a:r>
              <a:rPr lang="en-US" sz="1200">
                <a:solidFill>
                  <a:schemeClr val="accent2"/>
                </a:solidFill>
              </a:rPr>
              <a:t>2.5G</a:t>
            </a:r>
          </a:p>
          <a:p>
            <a:pPr defTabSz="814388">
              <a:spcBef>
                <a:spcPct val="50000"/>
              </a:spcBef>
            </a:pPr>
            <a:r>
              <a:rPr lang="en-US" sz="1000">
                <a:solidFill>
                  <a:schemeClr val="accent2"/>
                </a:solidFill>
              </a:rPr>
              <a:t>GPRS/EDGE</a:t>
            </a:r>
          </a:p>
        </p:txBody>
      </p:sp>
      <p:sp>
        <p:nvSpPr>
          <p:cNvPr id="11273" name="Text Box 78"/>
          <p:cNvSpPr txBox="1">
            <a:spLocks noChangeArrowheads="1"/>
          </p:cNvSpPr>
          <p:nvPr/>
        </p:nvSpPr>
        <p:spPr bwMode="auto">
          <a:xfrm>
            <a:off x="3352800" y="6188075"/>
            <a:ext cx="609600" cy="596900"/>
          </a:xfrm>
          <a:prstGeom prst="rect">
            <a:avLst/>
          </a:prstGeom>
          <a:noFill/>
          <a:ln w="9525" algn="ctr">
            <a:noFill/>
            <a:miter lim="800000"/>
            <a:headEnd/>
            <a:tailEnd/>
          </a:ln>
        </p:spPr>
        <p:txBody>
          <a:bodyPr lIns="82124" tIns="41061" rIns="82124" bIns="41061">
            <a:spAutoFit/>
          </a:bodyPr>
          <a:lstStyle/>
          <a:p>
            <a:pPr defTabSz="814388">
              <a:spcBef>
                <a:spcPct val="50000"/>
              </a:spcBef>
            </a:pPr>
            <a:r>
              <a:rPr lang="en-US" sz="1200">
                <a:solidFill>
                  <a:schemeClr val="accent2"/>
                </a:solidFill>
              </a:rPr>
              <a:t>3G</a:t>
            </a:r>
          </a:p>
          <a:p>
            <a:pPr defTabSz="814388">
              <a:spcBef>
                <a:spcPct val="50000"/>
              </a:spcBef>
            </a:pPr>
            <a:r>
              <a:rPr lang="en-US" sz="1000">
                <a:solidFill>
                  <a:schemeClr val="accent2"/>
                </a:solidFill>
              </a:rPr>
              <a:t>UMTS/HSPA</a:t>
            </a:r>
          </a:p>
        </p:txBody>
      </p:sp>
      <p:sp>
        <p:nvSpPr>
          <p:cNvPr id="11274" name="Text Box 79"/>
          <p:cNvSpPr txBox="1">
            <a:spLocks noChangeArrowheads="1"/>
          </p:cNvSpPr>
          <p:nvPr/>
        </p:nvSpPr>
        <p:spPr bwMode="auto">
          <a:xfrm>
            <a:off x="6629400" y="6188075"/>
            <a:ext cx="762000" cy="460375"/>
          </a:xfrm>
          <a:prstGeom prst="rect">
            <a:avLst/>
          </a:prstGeom>
          <a:noFill/>
          <a:ln w="9525" algn="ctr">
            <a:noFill/>
            <a:miter lim="800000"/>
            <a:headEnd/>
            <a:tailEnd/>
          </a:ln>
        </p:spPr>
        <p:txBody>
          <a:bodyPr lIns="82124" tIns="41061" rIns="82124" bIns="41061">
            <a:spAutoFit/>
          </a:bodyPr>
          <a:lstStyle/>
          <a:p>
            <a:pPr defTabSz="814388">
              <a:spcBef>
                <a:spcPct val="50000"/>
              </a:spcBef>
            </a:pPr>
            <a:r>
              <a:rPr lang="en-US" sz="1200">
                <a:solidFill>
                  <a:schemeClr val="accent2"/>
                </a:solidFill>
              </a:rPr>
              <a:t>LTE</a:t>
            </a:r>
          </a:p>
          <a:p>
            <a:pPr defTabSz="814388">
              <a:spcBef>
                <a:spcPct val="50000"/>
              </a:spcBef>
            </a:pPr>
            <a:r>
              <a:rPr lang="en-US" sz="1000">
                <a:solidFill>
                  <a:schemeClr val="accent2"/>
                </a:solidFill>
              </a:rPr>
              <a:t>E-UTRA</a:t>
            </a:r>
          </a:p>
        </p:txBody>
      </p:sp>
      <p:sp>
        <p:nvSpPr>
          <p:cNvPr id="11275" name="Text Box 80"/>
          <p:cNvSpPr txBox="1">
            <a:spLocks noChangeArrowheads="1"/>
          </p:cNvSpPr>
          <p:nvPr/>
        </p:nvSpPr>
        <p:spPr bwMode="auto">
          <a:xfrm>
            <a:off x="6019800" y="6188075"/>
            <a:ext cx="762000" cy="247650"/>
          </a:xfrm>
          <a:prstGeom prst="rect">
            <a:avLst/>
          </a:prstGeom>
          <a:noFill/>
          <a:ln w="9525" algn="ctr">
            <a:noFill/>
            <a:miter lim="800000"/>
            <a:headEnd/>
            <a:tailEnd/>
          </a:ln>
        </p:spPr>
        <p:txBody>
          <a:bodyPr lIns="82124" tIns="41061" rIns="82124" bIns="41061">
            <a:spAutoFit/>
          </a:bodyPr>
          <a:lstStyle/>
          <a:p>
            <a:pPr defTabSz="814388">
              <a:spcBef>
                <a:spcPct val="50000"/>
              </a:spcBef>
            </a:pPr>
            <a:r>
              <a:rPr lang="en-US" sz="1200">
                <a:solidFill>
                  <a:schemeClr val="accent2"/>
                </a:solidFill>
              </a:rPr>
              <a:t>DSL</a:t>
            </a:r>
          </a:p>
        </p:txBody>
      </p:sp>
      <p:sp>
        <p:nvSpPr>
          <p:cNvPr id="11276" name="Text Box 81"/>
          <p:cNvSpPr txBox="1">
            <a:spLocks noChangeArrowheads="1"/>
          </p:cNvSpPr>
          <p:nvPr/>
        </p:nvSpPr>
        <p:spPr bwMode="auto">
          <a:xfrm>
            <a:off x="5257800" y="6188075"/>
            <a:ext cx="838200" cy="247650"/>
          </a:xfrm>
          <a:prstGeom prst="rect">
            <a:avLst/>
          </a:prstGeom>
          <a:noFill/>
          <a:ln w="9525" algn="ctr">
            <a:noFill/>
            <a:miter lim="800000"/>
            <a:headEnd/>
            <a:tailEnd/>
          </a:ln>
        </p:spPr>
        <p:txBody>
          <a:bodyPr lIns="82124" tIns="41061" rIns="82124" bIns="41061">
            <a:spAutoFit/>
          </a:bodyPr>
          <a:lstStyle/>
          <a:p>
            <a:pPr defTabSz="814388">
              <a:spcBef>
                <a:spcPct val="50000"/>
              </a:spcBef>
            </a:pPr>
            <a:r>
              <a:rPr lang="en-US" sz="1200">
                <a:solidFill>
                  <a:schemeClr val="accent2"/>
                </a:solidFill>
              </a:rPr>
              <a:t>WiMAX</a:t>
            </a:r>
          </a:p>
        </p:txBody>
      </p:sp>
      <p:sp>
        <p:nvSpPr>
          <p:cNvPr id="11277" name="Text Box 82"/>
          <p:cNvSpPr txBox="1">
            <a:spLocks noChangeArrowheads="1"/>
          </p:cNvSpPr>
          <p:nvPr/>
        </p:nvSpPr>
        <p:spPr bwMode="auto">
          <a:xfrm>
            <a:off x="4267200" y="6188075"/>
            <a:ext cx="838200" cy="247650"/>
          </a:xfrm>
          <a:prstGeom prst="rect">
            <a:avLst/>
          </a:prstGeom>
          <a:noFill/>
          <a:ln w="9525" algn="ctr">
            <a:noFill/>
            <a:miter lim="800000"/>
            <a:headEnd/>
            <a:tailEnd/>
          </a:ln>
        </p:spPr>
        <p:txBody>
          <a:bodyPr lIns="82124" tIns="41061" rIns="82124" bIns="41061">
            <a:spAutoFit/>
          </a:bodyPr>
          <a:lstStyle/>
          <a:p>
            <a:pPr defTabSz="814388">
              <a:spcBef>
                <a:spcPct val="50000"/>
              </a:spcBef>
            </a:pPr>
            <a:r>
              <a:rPr lang="en-US" sz="1200">
                <a:solidFill>
                  <a:schemeClr val="accent2"/>
                </a:solidFill>
              </a:rPr>
              <a:t>E1</a:t>
            </a:r>
          </a:p>
        </p:txBody>
      </p:sp>
      <p:sp>
        <p:nvSpPr>
          <p:cNvPr id="11278" name="Text Box 83"/>
          <p:cNvSpPr txBox="1">
            <a:spLocks noChangeArrowheads="1"/>
          </p:cNvSpPr>
          <p:nvPr/>
        </p:nvSpPr>
        <p:spPr bwMode="auto">
          <a:xfrm>
            <a:off x="7162800" y="6188075"/>
            <a:ext cx="838200" cy="247650"/>
          </a:xfrm>
          <a:prstGeom prst="rect">
            <a:avLst/>
          </a:prstGeom>
          <a:noFill/>
          <a:ln w="9525" algn="ctr">
            <a:noFill/>
            <a:miter lim="800000"/>
            <a:headEnd/>
            <a:tailEnd/>
          </a:ln>
        </p:spPr>
        <p:txBody>
          <a:bodyPr lIns="82124" tIns="41061" rIns="82124" bIns="41061">
            <a:spAutoFit/>
          </a:bodyPr>
          <a:lstStyle/>
          <a:p>
            <a:pPr defTabSz="814388">
              <a:spcBef>
                <a:spcPct val="50000"/>
              </a:spcBef>
            </a:pPr>
            <a:r>
              <a:rPr lang="en-US" sz="1200">
                <a:solidFill>
                  <a:schemeClr val="accent2"/>
                </a:solidFill>
              </a:rPr>
              <a:t>T3</a:t>
            </a:r>
          </a:p>
        </p:txBody>
      </p:sp>
      <p:sp>
        <p:nvSpPr>
          <p:cNvPr id="11279" name="Text Box 84"/>
          <p:cNvSpPr txBox="1">
            <a:spLocks noChangeArrowheads="1"/>
          </p:cNvSpPr>
          <p:nvPr/>
        </p:nvSpPr>
        <p:spPr bwMode="auto">
          <a:xfrm>
            <a:off x="7696200" y="6188075"/>
            <a:ext cx="838200" cy="247650"/>
          </a:xfrm>
          <a:prstGeom prst="rect">
            <a:avLst/>
          </a:prstGeom>
          <a:noFill/>
          <a:ln w="9525" algn="ctr">
            <a:noFill/>
            <a:miter lim="800000"/>
            <a:headEnd/>
            <a:tailEnd/>
          </a:ln>
        </p:spPr>
        <p:txBody>
          <a:bodyPr lIns="82124" tIns="41061" rIns="82124" bIns="41061">
            <a:spAutoFit/>
          </a:bodyPr>
          <a:lstStyle/>
          <a:p>
            <a:pPr defTabSz="814388">
              <a:spcBef>
                <a:spcPct val="50000"/>
              </a:spcBef>
            </a:pPr>
            <a:r>
              <a:rPr lang="en-US" sz="1200">
                <a:solidFill>
                  <a:schemeClr val="accent2"/>
                </a:solidFill>
              </a:rPr>
              <a:t>Fiber</a:t>
            </a:r>
          </a:p>
        </p:txBody>
      </p:sp>
      <p:sp>
        <p:nvSpPr>
          <p:cNvPr id="11280" name="Text Box 85"/>
          <p:cNvSpPr txBox="1">
            <a:spLocks noChangeArrowheads="1"/>
          </p:cNvSpPr>
          <p:nvPr/>
        </p:nvSpPr>
        <p:spPr bwMode="auto">
          <a:xfrm>
            <a:off x="304800" y="5943600"/>
            <a:ext cx="685800" cy="219075"/>
          </a:xfrm>
          <a:prstGeom prst="rect">
            <a:avLst/>
          </a:prstGeom>
          <a:noFill/>
          <a:ln w="9525" algn="ctr">
            <a:noFill/>
            <a:miter lim="800000"/>
            <a:headEnd/>
            <a:tailEnd/>
          </a:ln>
        </p:spPr>
        <p:txBody>
          <a:bodyPr lIns="82124" tIns="41061" rIns="82124" bIns="41061">
            <a:spAutoFit/>
          </a:bodyPr>
          <a:lstStyle/>
          <a:p>
            <a:pPr defTabSz="814388">
              <a:spcBef>
                <a:spcPct val="50000"/>
              </a:spcBef>
            </a:pPr>
            <a:r>
              <a:rPr lang="en-US" sz="1000"/>
              <a:t>14.4K</a:t>
            </a:r>
          </a:p>
        </p:txBody>
      </p:sp>
      <p:sp>
        <p:nvSpPr>
          <p:cNvPr id="11281" name="Text Box 86"/>
          <p:cNvSpPr txBox="1">
            <a:spLocks noChangeArrowheads="1"/>
          </p:cNvSpPr>
          <p:nvPr/>
        </p:nvSpPr>
        <p:spPr bwMode="auto">
          <a:xfrm>
            <a:off x="1219200" y="5943600"/>
            <a:ext cx="685800" cy="219075"/>
          </a:xfrm>
          <a:prstGeom prst="rect">
            <a:avLst/>
          </a:prstGeom>
          <a:noFill/>
          <a:ln w="9525" algn="ctr">
            <a:noFill/>
            <a:miter lim="800000"/>
            <a:headEnd/>
            <a:tailEnd/>
          </a:ln>
        </p:spPr>
        <p:txBody>
          <a:bodyPr lIns="82124" tIns="41061" rIns="82124" bIns="41061">
            <a:spAutoFit/>
          </a:bodyPr>
          <a:lstStyle/>
          <a:p>
            <a:pPr defTabSz="814388">
              <a:spcBef>
                <a:spcPct val="50000"/>
              </a:spcBef>
            </a:pPr>
            <a:r>
              <a:rPr lang="en-US" sz="1000"/>
              <a:t>128K</a:t>
            </a:r>
          </a:p>
        </p:txBody>
      </p:sp>
      <p:sp>
        <p:nvSpPr>
          <p:cNvPr id="11282" name="Text Box 87"/>
          <p:cNvSpPr txBox="1">
            <a:spLocks noChangeArrowheads="1"/>
          </p:cNvSpPr>
          <p:nvPr/>
        </p:nvSpPr>
        <p:spPr bwMode="auto">
          <a:xfrm>
            <a:off x="3505200" y="5943600"/>
            <a:ext cx="685800" cy="219075"/>
          </a:xfrm>
          <a:prstGeom prst="rect">
            <a:avLst/>
          </a:prstGeom>
          <a:noFill/>
          <a:ln w="9525" algn="ctr">
            <a:noFill/>
            <a:miter lim="800000"/>
            <a:headEnd/>
            <a:tailEnd/>
          </a:ln>
        </p:spPr>
        <p:txBody>
          <a:bodyPr lIns="82124" tIns="41061" rIns="82124" bIns="41061">
            <a:spAutoFit/>
          </a:bodyPr>
          <a:lstStyle/>
          <a:p>
            <a:pPr defTabSz="814388">
              <a:spcBef>
                <a:spcPct val="50000"/>
              </a:spcBef>
            </a:pPr>
            <a:r>
              <a:rPr lang="en-US" sz="1000"/>
              <a:t>1M</a:t>
            </a:r>
          </a:p>
        </p:txBody>
      </p:sp>
      <p:sp>
        <p:nvSpPr>
          <p:cNvPr id="11283" name="Text Box 88"/>
          <p:cNvSpPr txBox="1">
            <a:spLocks noChangeArrowheads="1"/>
          </p:cNvSpPr>
          <p:nvPr/>
        </p:nvSpPr>
        <p:spPr bwMode="auto">
          <a:xfrm>
            <a:off x="5181600" y="5943600"/>
            <a:ext cx="685800" cy="219075"/>
          </a:xfrm>
          <a:prstGeom prst="rect">
            <a:avLst/>
          </a:prstGeom>
          <a:noFill/>
          <a:ln w="9525" algn="ctr">
            <a:noFill/>
            <a:miter lim="800000"/>
            <a:headEnd/>
            <a:tailEnd/>
          </a:ln>
        </p:spPr>
        <p:txBody>
          <a:bodyPr lIns="82124" tIns="41061" rIns="82124" bIns="41061">
            <a:spAutoFit/>
          </a:bodyPr>
          <a:lstStyle/>
          <a:p>
            <a:pPr defTabSz="814388">
              <a:spcBef>
                <a:spcPct val="50000"/>
              </a:spcBef>
            </a:pPr>
            <a:r>
              <a:rPr lang="en-US" sz="1000"/>
              <a:t>2M</a:t>
            </a:r>
          </a:p>
        </p:txBody>
      </p:sp>
      <p:sp>
        <p:nvSpPr>
          <p:cNvPr id="11284" name="Text Box 89"/>
          <p:cNvSpPr txBox="1">
            <a:spLocks noChangeArrowheads="1"/>
          </p:cNvSpPr>
          <p:nvPr/>
        </p:nvSpPr>
        <p:spPr bwMode="auto">
          <a:xfrm>
            <a:off x="6629400" y="5943600"/>
            <a:ext cx="685800" cy="219075"/>
          </a:xfrm>
          <a:prstGeom prst="rect">
            <a:avLst/>
          </a:prstGeom>
          <a:noFill/>
          <a:ln w="9525" algn="ctr">
            <a:noFill/>
            <a:miter lim="800000"/>
            <a:headEnd/>
            <a:tailEnd/>
          </a:ln>
        </p:spPr>
        <p:txBody>
          <a:bodyPr lIns="82124" tIns="41061" rIns="82124" bIns="41061">
            <a:spAutoFit/>
          </a:bodyPr>
          <a:lstStyle/>
          <a:p>
            <a:pPr defTabSz="814388">
              <a:spcBef>
                <a:spcPct val="50000"/>
              </a:spcBef>
            </a:pPr>
            <a:r>
              <a:rPr lang="en-US" sz="1000"/>
              <a:t>10M</a:t>
            </a:r>
          </a:p>
        </p:txBody>
      </p:sp>
      <p:sp>
        <p:nvSpPr>
          <p:cNvPr id="11285" name="Text Box 90"/>
          <p:cNvSpPr txBox="1">
            <a:spLocks noChangeArrowheads="1"/>
          </p:cNvSpPr>
          <p:nvPr/>
        </p:nvSpPr>
        <p:spPr bwMode="auto">
          <a:xfrm>
            <a:off x="7772400" y="5943600"/>
            <a:ext cx="685800" cy="219075"/>
          </a:xfrm>
          <a:prstGeom prst="rect">
            <a:avLst/>
          </a:prstGeom>
          <a:noFill/>
          <a:ln w="9525" algn="ctr">
            <a:noFill/>
            <a:miter lim="800000"/>
            <a:headEnd/>
            <a:tailEnd/>
          </a:ln>
        </p:spPr>
        <p:txBody>
          <a:bodyPr lIns="82124" tIns="41061" rIns="82124" bIns="41061">
            <a:spAutoFit/>
          </a:bodyPr>
          <a:lstStyle/>
          <a:p>
            <a:pPr defTabSz="814388">
              <a:spcBef>
                <a:spcPct val="50000"/>
              </a:spcBef>
            </a:pPr>
            <a:r>
              <a:rPr lang="en-US" sz="1000"/>
              <a:t>100M</a:t>
            </a:r>
          </a:p>
        </p:txBody>
      </p:sp>
      <p:sp>
        <p:nvSpPr>
          <p:cNvPr id="11286" name="Text Box 91"/>
          <p:cNvSpPr txBox="1">
            <a:spLocks noChangeArrowheads="1"/>
          </p:cNvSpPr>
          <p:nvPr/>
        </p:nvSpPr>
        <p:spPr bwMode="auto">
          <a:xfrm>
            <a:off x="2514600" y="5943600"/>
            <a:ext cx="685800" cy="219075"/>
          </a:xfrm>
          <a:prstGeom prst="rect">
            <a:avLst/>
          </a:prstGeom>
          <a:noFill/>
          <a:ln w="9525" algn="ctr">
            <a:noFill/>
            <a:miter lim="800000"/>
            <a:headEnd/>
            <a:tailEnd/>
          </a:ln>
        </p:spPr>
        <p:txBody>
          <a:bodyPr lIns="82124" tIns="41061" rIns="82124" bIns="41061">
            <a:spAutoFit/>
          </a:bodyPr>
          <a:lstStyle/>
          <a:p>
            <a:pPr defTabSz="814388">
              <a:spcBef>
                <a:spcPct val="50000"/>
              </a:spcBef>
            </a:pPr>
            <a:r>
              <a:rPr lang="en-US" sz="1000"/>
              <a:t>512K</a:t>
            </a:r>
          </a:p>
        </p:txBody>
      </p:sp>
      <p:sp>
        <p:nvSpPr>
          <p:cNvPr id="12381" name="Text Box 93"/>
          <p:cNvSpPr txBox="1">
            <a:spLocks noChangeArrowheads="1"/>
          </p:cNvSpPr>
          <p:nvPr/>
        </p:nvSpPr>
        <p:spPr bwMode="auto">
          <a:xfrm>
            <a:off x="5257800" y="990600"/>
            <a:ext cx="1066800" cy="250825"/>
          </a:xfrm>
          <a:prstGeom prst="rect">
            <a:avLst/>
          </a:prstGeom>
          <a:solidFill>
            <a:srgbClr val="E1F6FF"/>
          </a:solidFill>
          <a:ln w="3175" algn="ctr">
            <a:solidFill>
              <a:schemeClr val="tx2"/>
            </a:solidFill>
            <a:miter lim="800000"/>
            <a:headEnd/>
            <a:tailEnd/>
          </a:ln>
          <a:effectLst>
            <a:outerShdw dist="35921" dir="2700000" algn="ctr" rotWithShape="0">
              <a:schemeClr val="bg2">
                <a:alpha val="50000"/>
              </a:schemeClr>
            </a:outerShdw>
          </a:effectLst>
        </p:spPr>
        <p:txBody>
          <a:bodyPr lIns="82124" tIns="41061" rIns="82124" bIns="41061">
            <a:spAutoFit/>
          </a:bodyPr>
          <a:lstStyle/>
          <a:p>
            <a:pPr defTabSz="814388">
              <a:spcBef>
                <a:spcPct val="50000"/>
              </a:spcBef>
              <a:defRPr/>
            </a:pPr>
            <a:r>
              <a:rPr lang="en-US" sz="1200"/>
              <a:t>Telesurgery</a:t>
            </a:r>
          </a:p>
        </p:txBody>
      </p:sp>
      <p:sp>
        <p:nvSpPr>
          <p:cNvPr id="12382" name="Text Box 94"/>
          <p:cNvSpPr txBox="1">
            <a:spLocks noChangeArrowheads="1"/>
          </p:cNvSpPr>
          <p:nvPr/>
        </p:nvSpPr>
        <p:spPr bwMode="auto">
          <a:xfrm>
            <a:off x="685800" y="3657600"/>
            <a:ext cx="914400" cy="415925"/>
          </a:xfrm>
          <a:prstGeom prst="rect">
            <a:avLst/>
          </a:prstGeom>
          <a:solidFill>
            <a:srgbClr val="E1F6FF"/>
          </a:solidFill>
          <a:ln w="3175" algn="ctr">
            <a:solidFill>
              <a:schemeClr val="tx2"/>
            </a:solidFill>
            <a:miter lim="800000"/>
            <a:headEnd/>
            <a:tailEnd/>
          </a:ln>
          <a:effectLst>
            <a:outerShdw dist="35921" dir="2700000" algn="ctr" rotWithShape="0">
              <a:schemeClr val="bg2">
                <a:alpha val="50000"/>
              </a:schemeClr>
            </a:outerShdw>
          </a:effectLst>
        </p:spPr>
        <p:txBody>
          <a:bodyPr lIns="82124" tIns="41061" rIns="82124" bIns="41061">
            <a:spAutoFit/>
          </a:bodyPr>
          <a:lstStyle/>
          <a:p>
            <a:pPr defTabSz="814388">
              <a:spcBef>
                <a:spcPct val="50000"/>
              </a:spcBef>
              <a:defRPr/>
            </a:pPr>
            <a:r>
              <a:rPr lang="en-US" sz="1200"/>
              <a:t>Clinical Kiosk</a:t>
            </a:r>
          </a:p>
        </p:txBody>
      </p:sp>
      <p:sp>
        <p:nvSpPr>
          <p:cNvPr id="12383" name="Text Box 95"/>
          <p:cNvSpPr txBox="1">
            <a:spLocks noChangeArrowheads="1"/>
          </p:cNvSpPr>
          <p:nvPr/>
        </p:nvSpPr>
        <p:spPr bwMode="auto">
          <a:xfrm>
            <a:off x="5257800" y="1447800"/>
            <a:ext cx="1219200" cy="250825"/>
          </a:xfrm>
          <a:prstGeom prst="rect">
            <a:avLst/>
          </a:prstGeom>
          <a:solidFill>
            <a:srgbClr val="E1F6FF"/>
          </a:solidFill>
          <a:ln w="3175" algn="ctr">
            <a:solidFill>
              <a:schemeClr val="tx2"/>
            </a:solidFill>
            <a:miter lim="800000"/>
            <a:headEnd/>
            <a:tailEnd/>
          </a:ln>
          <a:effectLst>
            <a:outerShdw dist="35921" dir="2700000" algn="ctr" rotWithShape="0">
              <a:schemeClr val="bg2">
                <a:alpha val="50000"/>
              </a:schemeClr>
            </a:outerShdw>
          </a:effectLst>
        </p:spPr>
        <p:txBody>
          <a:bodyPr lIns="82124" tIns="41061" rIns="82124" bIns="41061">
            <a:spAutoFit/>
          </a:bodyPr>
          <a:lstStyle/>
          <a:p>
            <a:pPr defTabSz="814388">
              <a:spcBef>
                <a:spcPct val="50000"/>
              </a:spcBef>
              <a:defRPr/>
            </a:pPr>
            <a:r>
              <a:rPr lang="en-US" sz="1200"/>
              <a:t>Telepathology</a:t>
            </a:r>
          </a:p>
        </p:txBody>
      </p:sp>
      <p:sp>
        <p:nvSpPr>
          <p:cNvPr id="12384" name="Text Box 96"/>
          <p:cNvSpPr txBox="1">
            <a:spLocks noChangeArrowheads="1"/>
          </p:cNvSpPr>
          <p:nvPr/>
        </p:nvSpPr>
        <p:spPr bwMode="auto">
          <a:xfrm>
            <a:off x="685800" y="4572000"/>
            <a:ext cx="1143000" cy="581025"/>
          </a:xfrm>
          <a:prstGeom prst="rect">
            <a:avLst/>
          </a:prstGeom>
          <a:solidFill>
            <a:srgbClr val="E1F6FF"/>
          </a:solidFill>
          <a:ln w="3175" algn="ctr">
            <a:solidFill>
              <a:schemeClr val="tx2"/>
            </a:solidFill>
            <a:miter lim="800000"/>
            <a:headEnd/>
            <a:tailEnd/>
          </a:ln>
          <a:effectLst>
            <a:outerShdw dist="35921" dir="2700000" algn="ctr" rotWithShape="0">
              <a:schemeClr val="bg2">
                <a:alpha val="50000"/>
              </a:schemeClr>
            </a:outerShdw>
          </a:effectLst>
        </p:spPr>
        <p:txBody>
          <a:bodyPr lIns="82124" tIns="41061" rIns="82124" bIns="41061">
            <a:spAutoFit/>
          </a:bodyPr>
          <a:lstStyle/>
          <a:p>
            <a:pPr defTabSz="814388">
              <a:spcBef>
                <a:spcPct val="50000"/>
              </a:spcBef>
              <a:defRPr/>
            </a:pPr>
            <a:r>
              <a:rPr lang="en-US" sz="1200"/>
              <a:t>Mobile/Home Health monitoring</a:t>
            </a:r>
          </a:p>
        </p:txBody>
      </p:sp>
      <p:sp>
        <p:nvSpPr>
          <p:cNvPr id="12385" name="Text Box 97"/>
          <p:cNvSpPr txBox="1">
            <a:spLocks noChangeArrowheads="1"/>
          </p:cNvSpPr>
          <p:nvPr/>
        </p:nvSpPr>
        <p:spPr bwMode="auto">
          <a:xfrm>
            <a:off x="3886200" y="2403475"/>
            <a:ext cx="1066800" cy="415925"/>
          </a:xfrm>
          <a:prstGeom prst="rect">
            <a:avLst/>
          </a:prstGeom>
          <a:solidFill>
            <a:srgbClr val="E1F6FF"/>
          </a:solidFill>
          <a:ln w="3175" algn="ctr">
            <a:solidFill>
              <a:schemeClr val="tx2"/>
            </a:solidFill>
            <a:miter lim="800000"/>
            <a:headEnd/>
            <a:tailEnd/>
          </a:ln>
          <a:effectLst>
            <a:outerShdw dist="35921" dir="2700000" algn="ctr" rotWithShape="0">
              <a:schemeClr val="bg2">
                <a:alpha val="50000"/>
              </a:schemeClr>
            </a:outerShdw>
          </a:effectLst>
        </p:spPr>
        <p:txBody>
          <a:bodyPr lIns="82124" tIns="41061" rIns="82124" bIns="41061">
            <a:spAutoFit/>
          </a:bodyPr>
          <a:lstStyle/>
          <a:p>
            <a:pPr defTabSz="814388">
              <a:spcBef>
                <a:spcPct val="50000"/>
              </a:spcBef>
              <a:defRPr/>
            </a:pPr>
            <a:r>
              <a:rPr lang="en-US" sz="1200"/>
              <a:t>Teleretinal imaging</a:t>
            </a:r>
          </a:p>
        </p:txBody>
      </p:sp>
      <p:sp>
        <p:nvSpPr>
          <p:cNvPr id="12386" name="Text Box 98"/>
          <p:cNvSpPr txBox="1">
            <a:spLocks noChangeArrowheads="1"/>
          </p:cNvSpPr>
          <p:nvPr/>
        </p:nvSpPr>
        <p:spPr bwMode="auto">
          <a:xfrm>
            <a:off x="3733800" y="2863850"/>
            <a:ext cx="1447800" cy="415925"/>
          </a:xfrm>
          <a:prstGeom prst="rect">
            <a:avLst/>
          </a:prstGeom>
          <a:solidFill>
            <a:srgbClr val="E1F6FF"/>
          </a:solidFill>
          <a:ln w="3175" algn="ctr">
            <a:solidFill>
              <a:schemeClr val="tx2"/>
            </a:solidFill>
            <a:miter lim="800000"/>
            <a:headEnd/>
            <a:tailEnd/>
          </a:ln>
          <a:effectLst>
            <a:outerShdw dist="35921" dir="2700000" algn="ctr" rotWithShape="0">
              <a:schemeClr val="bg2">
                <a:alpha val="50000"/>
              </a:schemeClr>
            </a:outerShdw>
          </a:effectLst>
        </p:spPr>
        <p:txBody>
          <a:bodyPr lIns="82124" tIns="41061" rIns="82124" bIns="41061">
            <a:spAutoFit/>
          </a:bodyPr>
          <a:lstStyle/>
          <a:p>
            <a:pPr defTabSz="814388">
              <a:spcBef>
                <a:spcPct val="50000"/>
              </a:spcBef>
              <a:defRPr/>
            </a:pPr>
            <a:r>
              <a:rPr lang="en-US" sz="1200"/>
              <a:t>Teledermatology (store&amp;fwd)</a:t>
            </a:r>
          </a:p>
        </p:txBody>
      </p:sp>
      <p:sp>
        <p:nvSpPr>
          <p:cNvPr id="12387" name="Text Box 99"/>
          <p:cNvSpPr txBox="1">
            <a:spLocks noChangeArrowheads="1"/>
          </p:cNvSpPr>
          <p:nvPr/>
        </p:nvSpPr>
        <p:spPr bwMode="auto">
          <a:xfrm>
            <a:off x="5257800" y="2860675"/>
            <a:ext cx="1447800" cy="415925"/>
          </a:xfrm>
          <a:prstGeom prst="rect">
            <a:avLst/>
          </a:prstGeom>
          <a:solidFill>
            <a:srgbClr val="E1F6FF"/>
          </a:solidFill>
          <a:ln w="3175" algn="ctr">
            <a:solidFill>
              <a:schemeClr val="tx2"/>
            </a:solidFill>
            <a:miter lim="800000"/>
            <a:headEnd/>
            <a:tailEnd/>
          </a:ln>
          <a:effectLst>
            <a:outerShdw dist="35921" dir="2700000" algn="ctr" rotWithShape="0">
              <a:schemeClr val="bg2">
                <a:alpha val="50000"/>
              </a:schemeClr>
            </a:outerShdw>
          </a:effectLst>
        </p:spPr>
        <p:txBody>
          <a:bodyPr lIns="82124" tIns="41061" rIns="82124" bIns="41061">
            <a:spAutoFit/>
          </a:bodyPr>
          <a:lstStyle/>
          <a:p>
            <a:pPr defTabSz="814388">
              <a:spcBef>
                <a:spcPct val="50000"/>
              </a:spcBef>
              <a:defRPr/>
            </a:pPr>
            <a:r>
              <a:rPr lang="en-US" sz="1200"/>
              <a:t>Teledermatology [video]</a:t>
            </a:r>
          </a:p>
        </p:txBody>
      </p:sp>
      <p:sp>
        <p:nvSpPr>
          <p:cNvPr id="12388" name="Text Box 100"/>
          <p:cNvSpPr txBox="1">
            <a:spLocks noChangeArrowheads="1"/>
          </p:cNvSpPr>
          <p:nvPr/>
        </p:nvSpPr>
        <p:spPr bwMode="auto">
          <a:xfrm>
            <a:off x="3276600" y="1676400"/>
            <a:ext cx="1066800" cy="250825"/>
          </a:xfrm>
          <a:prstGeom prst="rect">
            <a:avLst/>
          </a:prstGeom>
          <a:solidFill>
            <a:srgbClr val="E1F6FF"/>
          </a:solidFill>
          <a:ln w="3175" algn="ctr">
            <a:solidFill>
              <a:schemeClr val="tx2"/>
            </a:solidFill>
            <a:miter lim="800000"/>
            <a:headEnd/>
            <a:tailEnd/>
          </a:ln>
          <a:effectLst>
            <a:outerShdw dist="35921" dir="2700000" algn="ctr" rotWithShape="0">
              <a:schemeClr val="bg2">
                <a:alpha val="50000"/>
              </a:schemeClr>
            </a:outerShdw>
          </a:effectLst>
        </p:spPr>
        <p:txBody>
          <a:bodyPr lIns="82124" tIns="41061" rIns="82124" bIns="41061">
            <a:spAutoFit/>
          </a:bodyPr>
          <a:lstStyle/>
          <a:p>
            <a:pPr defTabSz="814388">
              <a:spcBef>
                <a:spcPct val="50000"/>
              </a:spcBef>
              <a:defRPr/>
            </a:pPr>
            <a:r>
              <a:rPr lang="en-US" sz="1200"/>
              <a:t>Remote ICU</a:t>
            </a:r>
          </a:p>
        </p:txBody>
      </p:sp>
      <p:sp>
        <p:nvSpPr>
          <p:cNvPr id="12389" name="Text Box 101"/>
          <p:cNvSpPr txBox="1">
            <a:spLocks noChangeArrowheads="1"/>
          </p:cNvSpPr>
          <p:nvPr/>
        </p:nvSpPr>
        <p:spPr bwMode="auto">
          <a:xfrm>
            <a:off x="685800" y="4114800"/>
            <a:ext cx="990600" cy="415925"/>
          </a:xfrm>
          <a:prstGeom prst="rect">
            <a:avLst/>
          </a:prstGeom>
          <a:solidFill>
            <a:srgbClr val="E1F6FF"/>
          </a:solidFill>
          <a:ln w="3175" algn="ctr">
            <a:solidFill>
              <a:schemeClr val="tx2"/>
            </a:solidFill>
            <a:miter lim="800000"/>
            <a:headEnd/>
            <a:tailEnd/>
          </a:ln>
          <a:effectLst>
            <a:outerShdw dist="35921" dir="2700000" algn="ctr" rotWithShape="0">
              <a:schemeClr val="bg2">
                <a:alpha val="50000"/>
              </a:schemeClr>
            </a:outerShdw>
          </a:effectLst>
        </p:spPr>
        <p:txBody>
          <a:bodyPr lIns="82124" tIns="41061" rIns="82124" bIns="41061">
            <a:spAutoFit/>
          </a:bodyPr>
          <a:lstStyle/>
          <a:p>
            <a:pPr defTabSz="814388">
              <a:spcBef>
                <a:spcPct val="50000"/>
              </a:spcBef>
              <a:defRPr/>
            </a:pPr>
            <a:r>
              <a:rPr lang="en-US" sz="1200"/>
              <a:t>ECG monitoring</a:t>
            </a:r>
          </a:p>
        </p:txBody>
      </p:sp>
      <p:sp>
        <p:nvSpPr>
          <p:cNvPr id="12390" name="Text Box 102"/>
          <p:cNvSpPr txBox="1">
            <a:spLocks noChangeArrowheads="1"/>
          </p:cNvSpPr>
          <p:nvPr/>
        </p:nvSpPr>
        <p:spPr bwMode="auto">
          <a:xfrm>
            <a:off x="2438400" y="3048000"/>
            <a:ext cx="1219200" cy="250825"/>
          </a:xfrm>
          <a:prstGeom prst="rect">
            <a:avLst/>
          </a:prstGeom>
          <a:solidFill>
            <a:srgbClr val="E1F6FF"/>
          </a:solidFill>
          <a:ln w="3175" algn="ctr">
            <a:solidFill>
              <a:schemeClr val="tx2"/>
            </a:solidFill>
            <a:miter lim="800000"/>
            <a:headEnd/>
            <a:tailEnd/>
          </a:ln>
          <a:effectLst>
            <a:outerShdw dist="35921" dir="2700000" algn="ctr" rotWithShape="0">
              <a:schemeClr val="bg2">
                <a:alpha val="50000"/>
              </a:schemeClr>
            </a:outerShdw>
          </a:effectLst>
        </p:spPr>
        <p:txBody>
          <a:bodyPr lIns="82124" tIns="41061" rIns="82124" bIns="41061">
            <a:spAutoFit/>
          </a:bodyPr>
          <a:lstStyle/>
          <a:p>
            <a:pPr defTabSz="814388">
              <a:spcBef>
                <a:spcPct val="50000"/>
              </a:spcBef>
              <a:defRPr/>
            </a:pPr>
            <a:r>
              <a:rPr lang="en-US" sz="1200"/>
              <a:t>Video visit</a:t>
            </a:r>
          </a:p>
        </p:txBody>
      </p:sp>
      <p:sp>
        <p:nvSpPr>
          <p:cNvPr id="12391" name="Text Box 103"/>
          <p:cNvSpPr txBox="1">
            <a:spLocks noChangeArrowheads="1"/>
          </p:cNvSpPr>
          <p:nvPr/>
        </p:nvSpPr>
        <p:spPr bwMode="auto">
          <a:xfrm>
            <a:off x="457200" y="5159375"/>
            <a:ext cx="685800" cy="250825"/>
          </a:xfrm>
          <a:prstGeom prst="rect">
            <a:avLst/>
          </a:prstGeom>
          <a:solidFill>
            <a:srgbClr val="E1F6FF"/>
          </a:solidFill>
          <a:ln w="3175" algn="ctr">
            <a:solidFill>
              <a:schemeClr val="tx2"/>
            </a:solidFill>
            <a:miter lim="800000"/>
            <a:headEnd/>
            <a:tailEnd/>
          </a:ln>
          <a:effectLst>
            <a:outerShdw dist="35921" dir="2700000" algn="ctr" rotWithShape="0">
              <a:schemeClr val="bg2">
                <a:alpha val="50000"/>
              </a:schemeClr>
            </a:outerShdw>
          </a:effectLst>
        </p:spPr>
        <p:txBody>
          <a:bodyPr lIns="82124" tIns="41061" rIns="82124" bIns="41061">
            <a:spAutoFit/>
          </a:bodyPr>
          <a:lstStyle/>
          <a:p>
            <a:pPr defTabSz="814388">
              <a:spcBef>
                <a:spcPct val="50000"/>
              </a:spcBef>
              <a:defRPr/>
            </a:pPr>
            <a:r>
              <a:rPr lang="en-US" sz="1200"/>
              <a:t>E-visit</a:t>
            </a:r>
          </a:p>
        </p:txBody>
      </p:sp>
      <p:sp>
        <p:nvSpPr>
          <p:cNvPr id="12392" name="Text Box 104"/>
          <p:cNvSpPr txBox="1">
            <a:spLocks noChangeArrowheads="1"/>
          </p:cNvSpPr>
          <p:nvPr/>
        </p:nvSpPr>
        <p:spPr bwMode="auto">
          <a:xfrm>
            <a:off x="3657600" y="1946275"/>
            <a:ext cx="1447800" cy="415925"/>
          </a:xfrm>
          <a:prstGeom prst="rect">
            <a:avLst/>
          </a:prstGeom>
          <a:solidFill>
            <a:srgbClr val="E1F6FF"/>
          </a:solidFill>
          <a:ln w="3175" algn="ctr">
            <a:solidFill>
              <a:schemeClr val="tx2"/>
            </a:solidFill>
            <a:miter lim="800000"/>
            <a:headEnd/>
            <a:tailEnd/>
          </a:ln>
          <a:effectLst>
            <a:outerShdw dist="35921" dir="2700000" algn="ctr" rotWithShape="0">
              <a:schemeClr val="bg2">
                <a:alpha val="50000"/>
              </a:schemeClr>
            </a:outerShdw>
          </a:effectLst>
        </p:spPr>
        <p:txBody>
          <a:bodyPr lIns="82124" tIns="41061" rIns="82124" bIns="41061">
            <a:spAutoFit/>
          </a:bodyPr>
          <a:lstStyle/>
          <a:p>
            <a:pPr defTabSz="814388">
              <a:spcBef>
                <a:spcPct val="50000"/>
              </a:spcBef>
              <a:defRPr/>
            </a:pPr>
            <a:r>
              <a:rPr lang="en-US" sz="1200"/>
              <a:t>Teleradiology [Outsourcing]</a:t>
            </a:r>
          </a:p>
        </p:txBody>
      </p:sp>
      <p:sp>
        <p:nvSpPr>
          <p:cNvPr id="12393" name="Text Box 105"/>
          <p:cNvSpPr txBox="1">
            <a:spLocks noChangeArrowheads="1"/>
          </p:cNvSpPr>
          <p:nvPr/>
        </p:nvSpPr>
        <p:spPr bwMode="auto">
          <a:xfrm>
            <a:off x="1600200" y="3352800"/>
            <a:ext cx="685800" cy="415925"/>
          </a:xfrm>
          <a:prstGeom prst="rect">
            <a:avLst/>
          </a:prstGeom>
          <a:solidFill>
            <a:srgbClr val="E1F6FF"/>
          </a:solidFill>
          <a:ln w="3175" algn="ctr">
            <a:solidFill>
              <a:schemeClr val="tx2"/>
            </a:solidFill>
            <a:miter lim="800000"/>
            <a:headEnd/>
            <a:tailEnd/>
          </a:ln>
          <a:effectLst>
            <a:outerShdw dist="35921" dir="2700000" algn="ctr" rotWithShape="0">
              <a:schemeClr val="bg2">
                <a:alpha val="50000"/>
              </a:schemeClr>
            </a:outerShdw>
          </a:effectLst>
        </p:spPr>
        <p:txBody>
          <a:bodyPr lIns="82124" tIns="41061" rIns="82124" bIns="41061">
            <a:spAutoFit/>
          </a:bodyPr>
          <a:lstStyle/>
          <a:p>
            <a:pPr defTabSz="814388">
              <a:spcBef>
                <a:spcPct val="50000"/>
              </a:spcBef>
              <a:defRPr/>
            </a:pPr>
            <a:r>
              <a:rPr lang="en-US" sz="1200"/>
              <a:t>Call Center</a:t>
            </a:r>
          </a:p>
        </p:txBody>
      </p:sp>
      <p:sp>
        <p:nvSpPr>
          <p:cNvPr id="12394" name="Line 106"/>
          <p:cNvSpPr>
            <a:spLocks noChangeShapeType="1"/>
          </p:cNvSpPr>
          <p:nvPr/>
        </p:nvSpPr>
        <p:spPr bwMode="auto">
          <a:xfrm>
            <a:off x="457200" y="5486400"/>
            <a:ext cx="5334000" cy="0"/>
          </a:xfrm>
          <a:prstGeom prst="line">
            <a:avLst/>
          </a:prstGeom>
          <a:noFill/>
          <a:ln w="76200">
            <a:solidFill>
              <a:schemeClr val="accent2"/>
            </a:solidFill>
            <a:round/>
            <a:headEnd/>
            <a:tailEnd type="triangle" w="med" len="med"/>
          </a:ln>
        </p:spPr>
        <p:txBody>
          <a:bodyPr lIns="82124" tIns="41061" rIns="82124" bIns="41061" anchor="ctr">
            <a:spAutoFit/>
          </a:bodyPr>
          <a:lstStyle/>
          <a:p>
            <a:endParaRPr lang="en-US"/>
          </a:p>
        </p:txBody>
      </p:sp>
      <p:sp>
        <p:nvSpPr>
          <p:cNvPr id="12395" name="Text Box 107"/>
          <p:cNvSpPr txBox="1">
            <a:spLocks noChangeArrowheads="1"/>
          </p:cNvSpPr>
          <p:nvPr/>
        </p:nvSpPr>
        <p:spPr bwMode="auto">
          <a:xfrm>
            <a:off x="2209800" y="5257800"/>
            <a:ext cx="2667000" cy="247650"/>
          </a:xfrm>
          <a:prstGeom prst="rect">
            <a:avLst/>
          </a:prstGeom>
          <a:noFill/>
          <a:ln w="9525" algn="ctr">
            <a:noFill/>
            <a:miter lim="800000"/>
            <a:headEnd/>
            <a:tailEnd/>
          </a:ln>
        </p:spPr>
        <p:txBody>
          <a:bodyPr lIns="82124" tIns="41061" rIns="82124" bIns="41061">
            <a:spAutoFit/>
          </a:bodyPr>
          <a:lstStyle/>
          <a:p>
            <a:pPr defTabSz="814388">
              <a:spcBef>
                <a:spcPct val="50000"/>
              </a:spcBef>
            </a:pPr>
            <a:r>
              <a:rPr lang="en-GB" sz="1200">
                <a:solidFill>
                  <a:schemeClr val="accent2"/>
                </a:solidFill>
              </a:rPr>
              <a:t>Satellite potential span</a:t>
            </a:r>
            <a:endParaRPr lang="en-US" sz="1200">
              <a:solidFill>
                <a:schemeClr val="accent2"/>
              </a:solidFill>
            </a:endParaRPr>
          </a:p>
        </p:txBody>
      </p:sp>
      <p:pic>
        <p:nvPicPr>
          <p:cNvPr id="38" name="Picture 4" descr="http://www.good-thing.net/images/funny_evolution_pictures07.jpg"/>
          <p:cNvPicPr>
            <a:picLocks noChangeAspect="1" noChangeArrowheads="1"/>
          </p:cNvPicPr>
          <p:nvPr/>
        </p:nvPicPr>
        <p:blipFill>
          <a:blip r:embed="rId3" cstate="print"/>
          <a:srcRect/>
          <a:stretch>
            <a:fillRect/>
          </a:stretch>
        </p:blipFill>
        <p:spPr bwMode="auto">
          <a:xfrm>
            <a:off x="5791200" y="3505200"/>
            <a:ext cx="2971800" cy="198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2394"/>
                                        </p:tgtEl>
                                        <p:attrNameLst>
                                          <p:attrName>style.visibility</p:attrName>
                                        </p:attrNameLst>
                                      </p:cBhvr>
                                      <p:to>
                                        <p:strVal val="visible"/>
                                      </p:to>
                                    </p:set>
                                    <p:anim calcmode="lin" valueType="num">
                                      <p:cBhvr>
                                        <p:cTn id="7" dur="1000" fill="hold"/>
                                        <p:tgtEl>
                                          <p:spTgt spid="12394"/>
                                        </p:tgtEl>
                                        <p:attrNameLst>
                                          <p:attrName>ppt_x</p:attrName>
                                        </p:attrNameLst>
                                      </p:cBhvr>
                                      <p:tavLst>
                                        <p:tav tm="0">
                                          <p:val>
                                            <p:strVal val="#ppt_x-#ppt_w/2"/>
                                          </p:val>
                                        </p:tav>
                                        <p:tav tm="100000">
                                          <p:val>
                                            <p:strVal val="#ppt_x"/>
                                          </p:val>
                                        </p:tav>
                                      </p:tavLst>
                                    </p:anim>
                                    <p:anim calcmode="lin" valueType="num">
                                      <p:cBhvr>
                                        <p:cTn id="8" dur="1000" fill="hold"/>
                                        <p:tgtEl>
                                          <p:spTgt spid="12394"/>
                                        </p:tgtEl>
                                        <p:attrNameLst>
                                          <p:attrName>ppt_y</p:attrName>
                                        </p:attrNameLst>
                                      </p:cBhvr>
                                      <p:tavLst>
                                        <p:tav tm="0">
                                          <p:val>
                                            <p:strVal val="#ppt_y"/>
                                          </p:val>
                                        </p:tav>
                                        <p:tav tm="100000">
                                          <p:val>
                                            <p:strVal val="#ppt_y"/>
                                          </p:val>
                                        </p:tav>
                                      </p:tavLst>
                                    </p:anim>
                                    <p:anim calcmode="lin" valueType="num">
                                      <p:cBhvr>
                                        <p:cTn id="9" dur="1000" fill="hold"/>
                                        <p:tgtEl>
                                          <p:spTgt spid="12394"/>
                                        </p:tgtEl>
                                        <p:attrNameLst>
                                          <p:attrName>ppt_w</p:attrName>
                                        </p:attrNameLst>
                                      </p:cBhvr>
                                      <p:tavLst>
                                        <p:tav tm="0">
                                          <p:val>
                                            <p:fltVal val="0"/>
                                          </p:val>
                                        </p:tav>
                                        <p:tav tm="100000">
                                          <p:val>
                                            <p:strVal val="#ppt_w"/>
                                          </p:val>
                                        </p:tav>
                                      </p:tavLst>
                                    </p:anim>
                                    <p:anim calcmode="lin" valueType="num">
                                      <p:cBhvr>
                                        <p:cTn id="10" dur="1000" fill="hold"/>
                                        <p:tgtEl>
                                          <p:spTgt spid="12394"/>
                                        </p:tgtEl>
                                        <p:attrNameLst>
                                          <p:attrName>ppt_h</p:attrName>
                                        </p:attrNameLst>
                                      </p:cBhvr>
                                      <p:tavLst>
                                        <p:tav tm="0">
                                          <p:val>
                                            <p:strVal val="#ppt_h"/>
                                          </p:val>
                                        </p:tav>
                                        <p:tav tm="100000">
                                          <p:val>
                                            <p:strVal val="#ppt_h"/>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239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4" grpId="0" animBg="1"/>
      <p:bldP spid="12395"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122238"/>
            <a:ext cx="8229600" cy="487362"/>
          </a:xfrm>
        </p:spPr>
        <p:txBody>
          <a:bodyPr>
            <a:normAutofit fontScale="90000"/>
          </a:bodyPr>
          <a:lstStyle/>
          <a:p>
            <a:pPr eaLnBrk="1" hangingPunct="1"/>
            <a:r>
              <a:rPr lang="en-US" dirty="0" smtClean="0"/>
              <a:t>Mobile Health Monitoring (Part of </a:t>
            </a:r>
            <a:r>
              <a:rPr lang="en-US" dirty="0" smtClean="0"/>
              <a:t>system)</a:t>
            </a:r>
            <a:endParaRPr lang="en-US" dirty="0" smtClean="0"/>
          </a:p>
        </p:txBody>
      </p:sp>
      <p:sp>
        <p:nvSpPr>
          <p:cNvPr id="16387" name="Rectangle 3"/>
          <p:cNvSpPr>
            <a:spLocks noGrp="1" noChangeArrowheads="1"/>
          </p:cNvSpPr>
          <p:nvPr>
            <p:ph type="body" idx="1"/>
          </p:nvPr>
        </p:nvSpPr>
        <p:spPr>
          <a:xfrm>
            <a:off x="304800" y="685800"/>
            <a:ext cx="8458200" cy="4695825"/>
          </a:xfrm>
        </p:spPr>
        <p:txBody>
          <a:bodyPr>
            <a:noAutofit/>
          </a:bodyPr>
          <a:lstStyle/>
          <a:p>
            <a:pPr>
              <a:lnSpc>
                <a:spcPct val="75000"/>
              </a:lnSpc>
            </a:pPr>
            <a:r>
              <a:rPr lang="en-US" sz="1800" b="1" i="1" dirty="0" smtClean="0"/>
              <a:t>Definition: </a:t>
            </a:r>
            <a:r>
              <a:rPr lang="en-US" sz="1800" dirty="0" smtClean="0"/>
              <a:t>Mobile health monitoring is the use of IT and mobile telecommunications to monitor the health of patients remotely, and to help ensure that appropriate action is taken. </a:t>
            </a:r>
            <a:endParaRPr lang="en-US" sz="1800" dirty="0" smtClean="0"/>
          </a:p>
          <a:p>
            <a:pPr>
              <a:lnSpc>
                <a:spcPct val="75000"/>
              </a:lnSpc>
            </a:pPr>
            <a:r>
              <a:rPr lang="en-US" sz="1800" dirty="0" smtClean="0"/>
              <a:t>Patients </a:t>
            </a:r>
            <a:r>
              <a:rPr lang="en-US" sz="1800" dirty="0" smtClean="0"/>
              <a:t>are given devices that measure variables such as blood pressure, pulse, blood oxygen level and weight and that transmit the data to clinicians. </a:t>
            </a:r>
            <a:endParaRPr lang="en-US" sz="1800" dirty="0" smtClean="0"/>
          </a:p>
          <a:p>
            <a:pPr>
              <a:lnSpc>
                <a:spcPct val="75000"/>
              </a:lnSpc>
            </a:pPr>
            <a:r>
              <a:rPr lang="en-US" sz="1800" dirty="0" smtClean="0"/>
              <a:t>Other </a:t>
            </a:r>
            <a:r>
              <a:rPr lang="en-US" sz="1800" dirty="0" smtClean="0"/>
              <a:t>devices are used for messaging — gathering information from patients on their symptoms and behaviors, and sending them information and advice. </a:t>
            </a:r>
            <a:endParaRPr lang="en-US" sz="1800" dirty="0" smtClean="0"/>
          </a:p>
          <a:p>
            <a:pPr>
              <a:lnSpc>
                <a:spcPct val="75000"/>
              </a:lnSpc>
            </a:pPr>
            <a:r>
              <a:rPr lang="en-US" sz="1800" dirty="0" smtClean="0"/>
              <a:t>As </a:t>
            </a:r>
            <a:r>
              <a:rPr lang="en-US" sz="1800" dirty="0" smtClean="0"/>
              <a:t>opposed to home health monitoring, which typically uses devices that plug into the wall and transmit data through a fixed telephone line, mobile health monitoring uses devices that communicate wirelessly, and that have a battery life at least that of a mobile phone. </a:t>
            </a:r>
            <a:endParaRPr lang="en-US" sz="1800" dirty="0" smtClean="0"/>
          </a:p>
          <a:p>
            <a:pPr>
              <a:lnSpc>
                <a:spcPct val="75000"/>
              </a:lnSpc>
            </a:pPr>
            <a:r>
              <a:rPr lang="en-US" sz="1800" dirty="0" smtClean="0"/>
              <a:t>In </a:t>
            </a:r>
            <a:r>
              <a:rPr lang="en-US" sz="1800" dirty="0" smtClean="0"/>
              <a:t>mobile health monitoring, as with home health monitoring, it is essential that the devices send data to an intelligent system that can check for abnormal ranges and alert clinicians. The clinician who receives the alert uses it to take appropriate action, such as telephoning the patient to schedule a clinic appointment or to offer advice. Sometimes, the devices can take action without human intervention. For example, electronic medication containers can alert patients if they did not take their medication.</a:t>
            </a:r>
          </a:p>
          <a:p>
            <a:pPr>
              <a:lnSpc>
                <a:spcPct val="75000"/>
              </a:lnSpc>
            </a:pPr>
            <a:r>
              <a:rPr lang="en-GB" sz="1800" b="1" dirty="0" smtClean="0"/>
              <a:t>Solution</a:t>
            </a:r>
            <a:r>
              <a:rPr lang="en-GB" sz="1800" dirty="0" smtClean="0"/>
              <a:t>: </a:t>
            </a:r>
            <a:r>
              <a:rPr lang="en-GB" sz="1800" u="sng" dirty="0" smtClean="0"/>
              <a:t>wireless medical devices,</a:t>
            </a:r>
            <a:r>
              <a:rPr lang="en-GB" sz="1800" dirty="0" smtClean="0"/>
              <a:t> connecting to IP either directly, or through a base station. A </a:t>
            </a:r>
            <a:r>
              <a:rPr lang="en-GB" sz="1800" u="sng" dirty="0" smtClean="0"/>
              <a:t>remote station collects vital signs for</a:t>
            </a:r>
            <a:r>
              <a:rPr lang="en-GB" sz="1800" dirty="0" smtClean="0"/>
              <a:t> analysis.</a:t>
            </a:r>
          </a:p>
          <a:p>
            <a:pPr>
              <a:lnSpc>
                <a:spcPct val="75000"/>
              </a:lnSpc>
            </a:pPr>
            <a:r>
              <a:rPr lang="en-GB" sz="1800" b="1" dirty="0" smtClean="0"/>
              <a:t>Bandwidth requirements:</a:t>
            </a:r>
            <a:r>
              <a:rPr lang="en-GB" sz="1800" dirty="0" smtClean="0"/>
              <a:t> &gt; </a:t>
            </a:r>
            <a:r>
              <a:rPr lang="en-GB" sz="1800" dirty="0" smtClean="0"/>
              <a:t>56Kbps</a:t>
            </a:r>
            <a:endParaRPr lang="en-GB" sz="1800" dirty="0" smtClean="0"/>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2745</TotalTime>
  <Words>2851</Words>
  <Application>Microsoft Office PowerPoint</Application>
  <PresentationFormat>On-screen Show (4:3)</PresentationFormat>
  <Paragraphs>227</Paragraphs>
  <Slides>25</Slides>
  <Notes>10</Notes>
  <HiddenSlides>2</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Oriel</vt:lpstr>
      <vt:lpstr>lecture 2</vt:lpstr>
      <vt:lpstr>Some Jargon</vt:lpstr>
      <vt:lpstr>This course</vt:lpstr>
      <vt:lpstr>WHY Tele-healthcare?</vt:lpstr>
      <vt:lpstr>Target ECE students</vt:lpstr>
      <vt:lpstr> Increased demand and cost</vt:lpstr>
      <vt:lpstr>Slide 7</vt:lpstr>
      <vt:lpstr>Communications for telehealthcare: Trend</vt:lpstr>
      <vt:lpstr>Mobile Health Monitoring (Part of system)</vt:lpstr>
      <vt:lpstr>My own paper in top journal</vt:lpstr>
      <vt:lpstr>Telecommunications for Healthcare</vt:lpstr>
      <vt:lpstr>Remote ICU</vt:lpstr>
      <vt:lpstr>Remote surgery</vt:lpstr>
      <vt:lpstr>Home tele-health</vt:lpstr>
      <vt:lpstr>HOME – Networking technologies</vt:lpstr>
      <vt:lpstr>TeleHealth Applications and devices</vt:lpstr>
      <vt:lpstr>Slide 17</vt:lpstr>
      <vt:lpstr>Infrastructure value</vt:lpstr>
      <vt:lpstr>trend</vt:lpstr>
      <vt:lpstr>Case 1: New Usage Model - Mexico </vt:lpstr>
      <vt:lpstr>Case 2: Denmark - MedCom</vt:lpstr>
      <vt:lpstr>Case 3: University of Miami - Center on Aging</vt:lpstr>
      <vt:lpstr>Case 4: Ontario Telemedicine Network</vt:lpstr>
      <vt:lpstr>Ontario THE Network</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1 lecture 2</dc:title>
  <dc:creator>Fei</dc:creator>
  <cp:lastModifiedBy>Fei</cp:lastModifiedBy>
  <cp:revision>63</cp:revision>
  <dcterms:created xsi:type="dcterms:W3CDTF">2012-05-14T22:37:50Z</dcterms:created>
  <dcterms:modified xsi:type="dcterms:W3CDTF">2012-08-28T14:38:55Z</dcterms:modified>
</cp:coreProperties>
</file>