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10" r:id="rId2"/>
  </p:sldMasterIdLst>
  <p:sldIdLst>
    <p:sldId id="256" r:id="rId3"/>
    <p:sldId id="299" r:id="rId4"/>
    <p:sldId id="300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02" r:id="rId36"/>
    <p:sldId id="303" r:id="rId37"/>
    <p:sldId id="304" r:id="rId38"/>
    <p:sldId id="30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4836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33.wmf"/><Relationship Id="rId1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33.wmf"/><Relationship Id="rId1" Type="http://schemas.openxmlformats.org/officeDocument/2006/relationships/image" Target="../media/image40.wmf"/><Relationship Id="rId4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Freeform 17"/>
          <p:cNvSpPr>
            <a:spLocks/>
          </p:cNvSpPr>
          <p:nvPr/>
        </p:nvSpPr>
        <p:spPr bwMode="gray">
          <a:xfrm>
            <a:off x="3924300" y="5157788"/>
            <a:ext cx="1368425" cy="1368425"/>
          </a:xfrm>
          <a:custGeom>
            <a:avLst/>
            <a:gdLst/>
            <a:ahLst/>
            <a:cxnLst>
              <a:cxn ang="0">
                <a:pos x="264" y="20"/>
              </a:cxn>
              <a:cxn ang="0">
                <a:pos x="286" y="52"/>
              </a:cxn>
              <a:cxn ang="0">
                <a:pos x="242" y="68"/>
              </a:cxn>
              <a:cxn ang="0">
                <a:pos x="202" y="72"/>
              </a:cxn>
              <a:cxn ang="0">
                <a:pos x="194" y="102"/>
              </a:cxn>
              <a:cxn ang="0">
                <a:pos x="140" y="114"/>
              </a:cxn>
              <a:cxn ang="0">
                <a:pos x="116" y="136"/>
              </a:cxn>
              <a:cxn ang="0">
                <a:pos x="84" y="164"/>
              </a:cxn>
              <a:cxn ang="0">
                <a:pos x="76" y="182"/>
              </a:cxn>
              <a:cxn ang="0">
                <a:pos x="60" y="224"/>
              </a:cxn>
              <a:cxn ang="0">
                <a:pos x="42" y="272"/>
              </a:cxn>
              <a:cxn ang="0">
                <a:pos x="24" y="296"/>
              </a:cxn>
              <a:cxn ang="0">
                <a:pos x="12" y="330"/>
              </a:cxn>
              <a:cxn ang="0">
                <a:pos x="16" y="352"/>
              </a:cxn>
              <a:cxn ang="0">
                <a:pos x="6" y="396"/>
              </a:cxn>
              <a:cxn ang="0">
                <a:pos x="30" y="420"/>
              </a:cxn>
              <a:cxn ang="0">
                <a:pos x="22" y="448"/>
              </a:cxn>
              <a:cxn ang="0">
                <a:pos x="38" y="472"/>
              </a:cxn>
              <a:cxn ang="0">
                <a:pos x="64" y="500"/>
              </a:cxn>
              <a:cxn ang="0">
                <a:pos x="76" y="546"/>
              </a:cxn>
              <a:cxn ang="0">
                <a:pos x="126" y="572"/>
              </a:cxn>
              <a:cxn ang="0">
                <a:pos x="130" y="602"/>
              </a:cxn>
              <a:cxn ang="0">
                <a:pos x="170" y="614"/>
              </a:cxn>
              <a:cxn ang="0">
                <a:pos x="188" y="636"/>
              </a:cxn>
              <a:cxn ang="0">
                <a:pos x="212" y="644"/>
              </a:cxn>
              <a:cxn ang="0">
                <a:pos x="238" y="662"/>
              </a:cxn>
              <a:cxn ang="0">
                <a:pos x="280" y="668"/>
              </a:cxn>
              <a:cxn ang="0">
                <a:pos x="300" y="676"/>
              </a:cxn>
              <a:cxn ang="0">
                <a:pos x="330" y="688"/>
              </a:cxn>
              <a:cxn ang="0">
                <a:pos x="350" y="694"/>
              </a:cxn>
              <a:cxn ang="0">
                <a:pos x="392" y="718"/>
              </a:cxn>
              <a:cxn ang="0">
                <a:pos x="398" y="686"/>
              </a:cxn>
              <a:cxn ang="0">
                <a:pos x="428" y="688"/>
              </a:cxn>
              <a:cxn ang="0">
                <a:pos x="504" y="660"/>
              </a:cxn>
              <a:cxn ang="0">
                <a:pos x="534" y="656"/>
              </a:cxn>
              <a:cxn ang="0">
                <a:pos x="550" y="644"/>
              </a:cxn>
              <a:cxn ang="0">
                <a:pos x="570" y="612"/>
              </a:cxn>
              <a:cxn ang="0">
                <a:pos x="612" y="586"/>
              </a:cxn>
              <a:cxn ang="0">
                <a:pos x="630" y="554"/>
              </a:cxn>
              <a:cxn ang="0">
                <a:pos x="656" y="520"/>
              </a:cxn>
              <a:cxn ang="0">
                <a:pos x="682" y="492"/>
              </a:cxn>
              <a:cxn ang="0">
                <a:pos x="692" y="466"/>
              </a:cxn>
              <a:cxn ang="0">
                <a:pos x="696" y="410"/>
              </a:cxn>
              <a:cxn ang="0">
                <a:pos x="734" y="352"/>
              </a:cxn>
              <a:cxn ang="0">
                <a:pos x="718" y="316"/>
              </a:cxn>
              <a:cxn ang="0">
                <a:pos x="710" y="292"/>
              </a:cxn>
              <a:cxn ang="0">
                <a:pos x="698" y="258"/>
              </a:cxn>
              <a:cxn ang="0">
                <a:pos x="678" y="212"/>
              </a:cxn>
              <a:cxn ang="0">
                <a:pos x="654" y="182"/>
              </a:cxn>
              <a:cxn ang="0">
                <a:pos x="632" y="154"/>
              </a:cxn>
              <a:cxn ang="0">
                <a:pos x="612" y="104"/>
              </a:cxn>
              <a:cxn ang="0">
                <a:pos x="592" y="108"/>
              </a:cxn>
              <a:cxn ang="0">
                <a:pos x="548" y="100"/>
              </a:cxn>
              <a:cxn ang="0">
                <a:pos x="508" y="22"/>
              </a:cxn>
              <a:cxn ang="0">
                <a:pos x="456" y="48"/>
              </a:cxn>
              <a:cxn ang="0">
                <a:pos x="430" y="46"/>
              </a:cxn>
              <a:cxn ang="0">
                <a:pos x="370" y="10"/>
              </a:cxn>
              <a:cxn ang="0">
                <a:pos x="348" y="10"/>
              </a:cxn>
              <a:cxn ang="0">
                <a:pos x="326" y="28"/>
              </a:cxn>
              <a:cxn ang="0">
                <a:pos x="294" y="42"/>
              </a:cxn>
              <a:cxn ang="0">
                <a:pos x="256" y="12"/>
              </a:cxn>
            </a:cxnLst>
            <a:rect l="0" t="0" r="r" b="b"/>
            <a:pathLst>
              <a:path w="742" h="718">
                <a:moveTo>
                  <a:pt x="256" y="12"/>
                </a:moveTo>
                <a:lnTo>
                  <a:pt x="252" y="8"/>
                </a:lnTo>
                <a:lnTo>
                  <a:pt x="252" y="6"/>
                </a:lnTo>
                <a:lnTo>
                  <a:pt x="250" y="6"/>
                </a:lnTo>
                <a:lnTo>
                  <a:pt x="252" y="8"/>
                </a:lnTo>
                <a:lnTo>
                  <a:pt x="254" y="10"/>
                </a:lnTo>
                <a:lnTo>
                  <a:pt x="256" y="12"/>
                </a:lnTo>
                <a:lnTo>
                  <a:pt x="260" y="16"/>
                </a:lnTo>
                <a:lnTo>
                  <a:pt x="264" y="20"/>
                </a:lnTo>
                <a:lnTo>
                  <a:pt x="268" y="24"/>
                </a:lnTo>
                <a:lnTo>
                  <a:pt x="270" y="28"/>
                </a:lnTo>
                <a:lnTo>
                  <a:pt x="274" y="32"/>
                </a:lnTo>
                <a:lnTo>
                  <a:pt x="278" y="34"/>
                </a:lnTo>
                <a:lnTo>
                  <a:pt x="280" y="36"/>
                </a:lnTo>
                <a:lnTo>
                  <a:pt x="280" y="38"/>
                </a:lnTo>
                <a:lnTo>
                  <a:pt x="282" y="38"/>
                </a:lnTo>
                <a:lnTo>
                  <a:pt x="288" y="48"/>
                </a:lnTo>
                <a:lnTo>
                  <a:pt x="286" y="52"/>
                </a:lnTo>
                <a:lnTo>
                  <a:pt x="278" y="56"/>
                </a:lnTo>
                <a:lnTo>
                  <a:pt x="268" y="58"/>
                </a:lnTo>
                <a:lnTo>
                  <a:pt x="256" y="58"/>
                </a:lnTo>
                <a:lnTo>
                  <a:pt x="246" y="56"/>
                </a:lnTo>
                <a:lnTo>
                  <a:pt x="238" y="54"/>
                </a:lnTo>
                <a:lnTo>
                  <a:pt x="242" y="58"/>
                </a:lnTo>
                <a:lnTo>
                  <a:pt x="246" y="62"/>
                </a:lnTo>
                <a:lnTo>
                  <a:pt x="244" y="64"/>
                </a:lnTo>
                <a:lnTo>
                  <a:pt x="242" y="68"/>
                </a:lnTo>
                <a:lnTo>
                  <a:pt x="238" y="70"/>
                </a:lnTo>
                <a:lnTo>
                  <a:pt x="232" y="72"/>
                </a:lnTo>
                <a:lnTo>
                  <a:pt x="228" y="72"/>
                </a:lnTo>
                <a:lnTo>
                  <a:pt x="222" y="70"/>
                </a:lnTo>
                <a:lnTo>
                  <a:pt x="216" y="68"/>
                </a:lnTo>
                <a:lnTo>
                  <a:pt x="212" y="64"/>
                </a:lnTo>
                <a:lnTo>
                  <a:pt x="206" y="64"/>
                </a:lnTo>
                <a:lnTo>
                  <a:pt x="204" y="68"/>
                </a:lnTo>
                <a:lnTo>
                  <a:pt x="202" y="72"/>
                </a:lnTo>
                <a:lnTo>
                  <a:pt x="200" y="76"/>
                </a:lnTo>
                <a:lnTo>
                  <a:pt x="196" y="78"/>
                </a:lnTo>
                <a:lnTo>
                  <a:pt x="190" y="80"/>
                </a:lnTo>
                <a:lnTo>
                  <a:pt x="196" y="82"/>
                </a:lnTo>
                <a:lnTo>
                  <a:pt x="198" y="86"/>
                </a:lnTo>
                <a:lnTo>
                  <a:pt x="200" y="90"/>
                </a:lnTo>
                <a:lnTo>
                  <a:pt x="200" y="94"/>
                </a:lnTo>
                <a:lnTo>
                  <a:pt x="198" y="98"/>
                </a:lnTo>
                <a:lnTo>
                  <a:pt x="194" y="102"/>
                </a:lnTo>
                <a:lnTo>
                  <a:pt x="186" y="102"/>
                </a:lnTo>
                <a:lnTo>
                  <a:pt x="172" y="100"/>
                </a:lnTo>
                <a:lnTo>
                  <a:pt x="162" y="100"/>
                </a:lnTo>
                <a:lnTo>
                  <a:pt x="164" y="102"/>
                </a:lnTo>
                <a:lnTo>
                  <a:pt x="166" y="106"/>
                </a:lnTo>
                <a:lnTo>
                  <a:pt x="168" y="110"/>
                </a:lnTo>
                <a:lnTo>
                  <a:pt x="154" y="110"/>
                </a:lnTo>
                <a:lnTo>
                  <a:pt x="140" y="110"/>
                </a:lnTo>
                <a:lnTo>
                  <a:pt x="140" y="114"/>
                </a:lnTo>
                <a:lnTo>
                  <a:pt x="142" y="116"/>
                </a:lnTo>
                <a:lnTo>
                  <a:pt x="136" y="118"/>
                </a:lnTo>
                <a:lnTo>
                  <a:pt x="130" y="118"/>
                </a:lnTo>
                <a:lnTo>
                  <a:pt x="124" y="118"/>
                </a:lnTo>
                <a:lnTo>
                  <a:pt x="126" y="122"/>
                </a:lnTo>
                <a:lnTo>
                  <a:pt x="126" y="126"/>
                </a:lnTo>
                <a:lnTo>
                  <a:pt x="126" y="130"/>
                </a:lnTo>
                <a:lnTo>
                  <a:pt x="128" y="134"/>
                </a:lnTo>
                <a:lnTo>
                  <a:pt x="116" y="136"/>
                </a:lnTo>
                <a:lnTo>
                  <a:pt x="106" y="140"/>
                </a:lnTo>
                <a:lnTo>
                  <a:pt x="96" y="144"/>
                </a:lnTo>
                <a:lnTo>
                  <a:pt x="82" y="142"/>
                </a:lnTo>
                <a:lnTo>
                  <a:pt x="88" y="146"/>
                </a:lnTo>
                <a:lnTo>
                  <a:pt x="92" y="148"/>
                </a:lnTo>
                <a:lnTo>
                  <a:pt x="92" y="152"/>
                </a:lnTo>
                <a:lnTo>
                  <a:pt x="92" y="156"/>
                </a:lnTo>
                <a:lnTo>
                  <a:pt x="88" y="160"/>
                </a:lnTo>
                <a:lnTo>
                  <a:pt x="84" y="164"/>
                </a:lnTo>
                <a:lnTo>
                  <a:pt x="78" y="166"/>
                </a:lnTo>
                <a:lnTo>
                  <a:pt x="74" y="168"/>
                </a:lnTo>
                <a:lnTo>
                  <a:pt x="68" y="170"/>
                </a:lnTo>
                <a:lnTo>
                  <a:pt x="62" y="172"/>
                </a:lnTo>
                <a:lnTo>
                  <a:pt x="58" y="172"/>
                </a:lnTo>
                <a:lnTo>
                  <a:pt x="64" y="174"/>
                </a:lnTo>
                <a:lnTo>
                  <a:pt x="68" y="176"/>
                </a:lnTo>
                <a:lnTo>
                  <a:pt x="72" y="180"/>
                </a:lnTo>
                <a:lnTo>
                  <a:pt x="76" y="182"/>
                </a:lnTo>
                <a:lnTo>
                  <a:pt x="78" y="184"/>
                </a:lnTo>
                <a:lnTo>
                  <a:pt x="78" y="190"/>
                </a:lnTo>
                <a:lnTo>
                  <a:pt x="78" y="194"/>
                </a:lnTo>
                <a:lnTo>
                  <a:pt x="76" y="202"/>
                </a:lnTo>
                <a:lnTo>
                  <a:pt x="70" y="204"/>
                </a:lnTo>
                <a:lnTo>
                  <a:pt x="62" y="204"/>
                </a:lnTo>
                <a:lnTo>
                  <a:pt x="54" y="204"/>
                </a:lnTo>
                <a:lnTo>
                  <a:pt x="60" y="214"/>
                </a:lnTo>
                <a:lnTo>
                  <a:pt x="60" y="224"/>
                </a:lnTo>
                <a:lnTo>
                  <a:pt x="56" y="236"/>
                </a:lnTo>
                <a:lnTo>
                  <a:pt x="56" y="248"/>
                </a:lnTo>
                <a:lnTo>
                  <a:pt x="46" y="248"/>
                </a:lnTo>
                <a:lnTo>
                  <a:pt x="34" y="248"/>
                </a:lnTo>
                <a:lnTo>
                  <a:pt x="38" y="250"/>
                </a:lnTo>
                <a:lnTo>
                  <a:pt x="42" y="254"/>
                </a:lnTo>
                <a:lnTo>
                  <a:pt x="44" y="260"/>
                </a:lnTo>
                <a:lnTo>
                  <a:pt x="44" y="268"/>
                </a:lnTo>
                <a:lnTo>
                  <a:pt x="42" y="272"/>
                </a:lnTo>
                <a:lnTo>
                  <a:pt x="38" y="276"/>
                </a:lnTo>
                <a:lnTo>
                  <a:pt x="34" y="278"/>
                </a:lnTo>
                <a:lnTo>
                  <a:pt x="28" y="280"/>
                </a:lnTo>
                <a:lnTo>
                  <a:pt x="24" y="280"/>
                </a:lnTo>
                <a:lnTo>
                  <a:pt x="18" y="282"/>
                </a:lnTo>
                <a:lnTo>
                  <a:pt x="24" y="284"/>
                </a:lnTo>
                <a:lnTo>
                  <a:pt x="26" y="288"/>
                </a:lnTo>
                <a:lnTo>
                  <a:pt x="26" y="292"/>
                </a:lnTo>
                <a:lnTo>
                  <a:pt x="24" y="296"/>
                </a:lnTo>
                <a:lnTo>
                  <a:pt x="18" y="300"/>
                </a:lnTo>
                <a:lnTo>
                  <a:pt x="28" y="302"/>
                </a:lnTo>
                <a:lnTo>
                  <a:pt x="38" y="306"/>
                </a:lnTo>
                <a:lnTo>
                  <a:pt x="38" y="312"/>
                </a:lnTo>
                <a:lnTo>
                  <a:pt x="34" y="316"/>
                </a:lnTo>
                <a:lnTo>
                  <a:pt x="28" y="320"/>
                </a:lnTo>
                <a:lnTo>
                  <a:pt x="24" y="322"/>
                </a:lnTo>
                <a:lnTo>
                  <a:pt x="18" y="326"/>
                </a:lnTo>
                <a:lnTo>
                  <a:pt x="12" y="330"/>
                </a:lnTo>
                <a:lnTo>
                  <a:pt x="8" y="334"/>
                </a:lnTo>
                <a:lnTo>
                  <a:pt x="12" y="336"/>
                </a:lnTo>
                <a:lnTo>
                  <a:pt x="18" y="338"/>
                </a:lnTo>
                <a:lnTo>
                  <a:pt x="22" y="338"/>
                </a:lnTo>
                <a:lnTo>
                  <a:pt x="20" y="342"/>
                </a:lnTo>
                <a:lnTo>
                  <a:pt x="18" y="344"/>
                </a:lnTo>
                <a:lnTo>
                  <a:pt x="14" y="348"/>
                </a:lnTo>
                <a:lnTo>
                  <a:pt x="12" y="350"/>
                </a:lnTo>
                <a:lnTo>
                  <a:pt x="16" y="352"/>
                </a:lnTo>
                <a:lnTo>
                  <a:pt x="22" y="354"/>
                </a:lnTo>
                <a:lnTo>
                  <a:pt x="26" y="356"/>
                </a:lnTo>
                <a:lnTo>
                  <a:pt x="24" y="358"/>
                </a:lnTo>
                <a:lnTo>
                  <a:pt x="22" y="362"/>
                </a:lnTo>
                <a:lnTo>
                  <a:pt x="32" y="364"/>
                </a:lnTo>
                <a:lnTo>
                  <a:pt x="44" y="368"/>
                </a:lnTo>
                <a:lnTo>
                  <a:pt x="22" y="382"/>
                </a:lnTo>
                <a:lnTo>
                  <a:pt x="0" y="394"/>
                </a:lnTo>
                <a:lnTo>
                  <a:pt x="6" y="396"/>
                </a:lnTo>
                <a:lnTo>
                  <a:pt x="14" y="398"/>
                </a:lnTo>
                <a:lnTo>
                  <a:pt x="20" y="402"/>
                </a:lnTo>
                <a:lnTo>
                  <a:pt x="24" y="406"/>
                </a:lnTo>
                <a:lnTo>
                  <a:pt x="22" y="408"/>
                </a:lnTo>
                <a:lnTo>
                  <a:pt x="20" y="410"/>
                </a:lnTo>
                <a:lnTo>
                  <a:pt x="16" y="412"/>
                </a:lnTo>
                <a:lnTo>
                  <a:pt x="22" y="414"/>
                </a:lnTo>
                <a:lnTo>
                  <a:pt x="28" y="416"/>
                </a:lnTo>
                <a:lnTo>
                  <a:pt x="30" y="420"/>
                </a:lnTo>
                <a:lnTo>
                  <a:pt x="32" y="424"/>
                </a:lnTo>
                <a:lnTo>
                  <a:pt x="32" y="428"/>
                </a:lnTo>
                <a:lnTo>
                  <a:pt x="28" y="434"/>
                </a:lnTo>
                <a:lnTo>
                  <a:pt x="32" y="434"/>
                </a:lnTo>
                <a:lnTo>
                  <a:pt x="34" y="434"/>
                </a:lnTo>
                <a:lnTo>
                  <a:pt x="34" y="440"/>
                </a:lnTo>
                <a:lnTo>
                  <a:pt x="30" y="442"/>
                </a:lnTo>
                <a:lnTo>
                  <a:pt x="26" y="446"/>
                </a:lnTo>
                <a:lnTo>
                  <a:pt x="22" y="448"/>
                </a:lnTo>
                <a:lnTo>
                  <a:pt x="20" y="452"/>
                </a:lnTo>
                <a:lnTo>
                  <a:pt x="16" y="456"/>
                </a:lnTo>
                <a:lnTo>
                  <a:pt x="22" y="454"/>
                </a:lnTo>
                <a:lnTo>
                  <a:pt x="28" y="456"/>
                </a:lnTo>
                <a:lnTo>
                  <a:pt x="34" y="458"/>
                </a:lnTo>
                <a:lnTo>
                  <a:pt x="40" y="460"/>
                </a:lnTo>
                <a:lnTo>
                  <a:pt x="44" y="464"/>
                </a:lnTo>
                <a:lnTo>
                  <a:pt x="40" y="468"/>
                </a:lnTo>
                <a:lnTo>
                  <a:pt x="38" y="472"/>
                </a:lnTo>
                <a:lnTo>
                  <a:pt x="34" y="476"/>
                </a:lnTo>
                <a:lnTo>
                  <a:pt x="40" y="478"/>
                </a:lnTo>
                <a:lnTo>
                  <a:pt x="44" y="482"/>
                </a:lnTo>
                <a:lnTo>
                  <a:pt x="48" y="486"/>
                </a:lnTo>
                <a:lnTo>
                  <a:pt x="48" y="490"/>
                </a:lnTo>
                <a:lnTo>
                  <a:pt x="48" y="496"/>
                </a:lnTo>
                <a:lnTo>
                  <a:pt x="54" y="496"/>
                </a:lnTo>
                <a:lnTo>
                  <a:pt x="60" y="498"/>
                </a:lnTo>
                <a:lnTo>
                  <a:pt x="64" y="500"/>
                </a:lnTo>
                <a:lnTo>
                  <a:pt x="66" y="504"/>
                </a:lnTo>
                <a:lnTo>
                  <a:pt x="66" y="508"/>
                </a:lnTo>
                <a:lnTo>
                  <a:pt x="66" y="514"/>
                </a:lnTo>
                <a:lnTo>
                  <a:pt x="62" y="520"/>
                </a:lnTo>
                <a:lnTo>
                  <a:pt x="68" y="524"/>
                </a:lnTo>
                <a:lnTo>
                  <a:pt x="72" y="528"/>
                </a:lnTo>
                <a:lnTo>
                  <a:pt x="74" y="534"/>
                </a:lnTo>
                <a:lnTo>
                  <a:pt x="76" y="540"/>
                </a:lnTo>
                <a:lnTo>
                  <a:pt x="76" y="546"/>
                </a:lnTo>
                <a:lnTo>
                  <a:pt x="96" y="546"/>
                </a:lnTo>
                <a:lnTo>
                  <a:pt x="118" y="544"/>
                </a:lnTo>
                <a:lnTo>
                  <a:pt x="114" y="552"/>
                </a:lnTo>
                <a:lnTo>
                  <a:pt x="112" y="558"/>
                </a:lnTo>
                <a:lnTo>
                  <a:pt x="110" y="566"/>
                </a:lnTo>
                <a:lnTo>
                  <a:pt x="108" y="572"/>
                </a:lnTo>
                <a:lnTo>
                  <a:pt x="114" y="572"/>
                </a:lnTo>
                <a:lnTo>
                  <a:pt x="120" y="572"/>
                </a:lnTo>
                <a:lnTo>
                  <a:pt x="126" y="572"/>
                </a:lnTo>
                <a:lnTo>
                  <a:pt x="122" y="578"/>
                </a:lnTo>
                <a:lnTo>
                  <a:pt x="118" y="584"/>
                </a:lnTo>
                <a:lnTo>
                  <a:pt x="116" y="592"/>
                </a:lnTo>
                <a:lnTo>
                  <a:pt x="122" y="592"/>
                </a:lnTo>
                <a:lnTo>
                  <a:pt x="128" y="592"/>
                </a:lnTo>
                <a:lnTo>
                  <a:pt x="136" y="592"/>
                </a:lnTo>
                <a:lnTo>
                  <a:pt x="134" y="594"/>
                </a:lnTo>
                <a:lnTo>
                  <a:pt x="132" y="598"/>
                </a:lnTo>
                <a:lnTo>
                  <a:pt x="130" y="602"/>
                </a:lnTo>
                <a:lnTo>
                  <a:pt x="128" y="604"/>
                </a:lnTo>
                <a:lnTo>
                  <a:pt x="144" y="606"/>
                </a:lnTo>
                <a:lnTo>
                  <a:pt x="156" y="610"/>
                </a:lnTo>
                <a:lnTo>
                  <a:pt x="164" y="622"/>
                </a:lnTo>
                <a:lnTo>
                  <a:pt x="162" y="620"/>
                </a:lnTo>
                <a:lnTo>
                  <a:pt x="160" y="618"/>
                </a:lnTo>
                <a:lnTo>
                  <a:pt x="164" y="614"/>
                </a:lnTo>
                <a:lnTo>
                  <a:pt x="168" y="614"/>
                </a:lnTo>
                <a:lnTo>
                  <a:pt x="170" y="614"/>
                </a:lnTo>
                <a:lnTo>
                  <a:pt x="172" y="614"/>
                </a:lnTo>
                <a:lnTo>
                  <a:pt x="174" y="618"/>
                </a:lnTo>
                <a:lnTo>
                  <a:pt x="174" y="620"/>
                </a:lnTo>
                <a:lnTo>
                  <a:pt x="176" y="624"/>
                </a:lnTo>
                <a:lnTo>
                  <a:pt x="178" y="628"/>
                </a:lnTo>
                <a:lnTo>
                  <a:pt x="178" y="630"/>
                </a:lnTo>
                <a:lnTo>
                  <a:pt x="180" y="632"/>
                </a:lnTo>
                <a:lnTo>
                  <a:pt x="184" y="634"/>
                </a:lnTo>
                <a:lnTo>
                  <a:pt x="188" y="636"/>
                </a:lnTo>
                <a:lnTo>
                  <a:pt x="190" y="636"/>
                </a:lnTo>
                <a:lnTo>
                  <a:pt x="194" y="638"/>
                </a:lnTo>
                <a:lnTo>
                  <a:pt x="198" y="638"/>
                </a:lnTo>
                <a:lnTo>
                  <a:pt x="200" y="640"/>
                </a:lnTo>
                <a:lnTo>
                  <a:pt x="202" y="644"/>
                </a:lnTo>
                <a:lnTo>
                  <a:pt x="204" y="648"/>
                </a:lnTo>
                <a:lnTo>
                  <a:pt x="206" y="646"/>
                </a:lnTo>
                <a:lnTo>
                  <a:pt x="210" y="646"/>
                </a:lnTo>
                <a:lnTo>
                  <a:pt x="212" y="644"/>
                </a:lnTo>
                <a:lnTo>
                  <a:pt x="216" y="648"/>
                </a:lnTo>
                <a:lnTo>
                  <a:pt x="220" y="654"/>
                </a:lnTo>
                <a:lnTo>
                  <a:pt x="222" y="658"/>
                </a:lnTo>
                <a:lnTo>
                  <a:pt x="224" y="654"/>
                </a:lnTo>
                <a:lnTo>
                  <a:pt x="228" y="650"/>
                </a:lnTo>
                <a:lnTo>
                  <a:pt x="232" y="652"/>
                </a:lnTo>
                <a:lnTo>
                  <a:pt x="234" y="654"/>
                </a:lnTo>
                <a:lnTo>
                  <a:pt x="238" y="656"/>
                </a:lnTo>
                <a:lnTo>
                  <a:pt x="238" y="662"/>
                </a:lnTo>
                <a:lnTo>
                  <a:pt x="240" y="666"/>
                </a:lnTo>
                <a:lnTo>
                  <a:pt x="252" y="662"/>
                </a:lnTo>
                <a:lnTo>
                  <a:pt x="262" y="666"/>
                </a:lnTo>
                <a:lnTo>
                  <a:pt x="270" y="674"/>
                </a:lnTo>
                <a:lnTo>
                  <a:pt x="276" y="686"/>
                </a:lnTo>
                <a:lnTo>
                  <a:pt x="274" y="678"/>
                </a:lnTo>
                <a:lnTo>
                  <a:pt x="276" y="674"/>
                </a:lnTo>
                <a:lnTo>
                  <a:pt x="278" y="670"/>
                </a:lnTo>
                <a:lnTo>
                  <a:pt x="280" y="668"/>
                </a:lnTo>
                <a:lnTo>
                  <a:pt x="284" y="666"/>
                </a:lnTo>
                <a:lnTo>
                  <a:pt x="288" y="668"/>
                </a:lnTo>
                <a:lnTo>
                  <a:pt x="292" y="672"/>
                </a:lnTo>
                <a:lnTo>
                  <a:pt x="296" y="678"/>
                </a:lnTo>
                <a:lnTo>
                  <a:pt x="294" y="674"/>
                </a:lnTo>
                <a:lnTo>
                  <a:pt x="294" y="674"/>
                </a:lnTo>
                <a:lnTo>
                  <a:pt x="296" y="674"/>
                </a:lnTo>
                <a:lnTo>
                  <a:pt x="298" y="674"/>
                </a:lnTo>
                <a:lnTo>
                  <a:pt x="300" y="676"/>
                </a:lnTo>
                <a:lnTo>
                  <a:pt x="302" y="680"/>
                </a:lnTo>
                <a:lnTo>
                  <a:pt x="304" y="682"/>
                </a:lnTo>
                <a:lnTo>
                  <a:pt x="304" y="686"/>
                </a:lnTo>
                <a:lnTo>
                  <a:pt x="310" y="682"/>
                </a:lnTo>
                <a:lnTo>
                  <a:pt x="318" y="680"/>
                </a:lnTo>
                <a:lnTo>
                  <a:pt x="324" y="678"/>
                </a:lnTo>
                <a:lnTo>
                  <a:pt x="326" y="682"/>
                </a:lnTo>
                <a:lnTo>
                  <a:pt x="328" y="684"/>
                </a:lnTo>
                <a:lnTo>
                  <a:pt x="330" y="688"/>
                </a:lnTo>
                <a:lnTo>
                  <a:pt x="330" y="692"/>
                </a:lnTo>
                <a:lnTo>
                  <a:pt x="332" y="686"/>
                </a:lnTo>
                <a:lnTo>
                  <a:pt x="332" y="684"/>
                </a:lnTo>
                <a:lnTo>
                  <a:pt x="334" y="682"/>
                </a:lnTo>
                <a:lnTo>
                  <a:pt x="338" y="684"/>
                </a:lnTo>
                <a:lnTo>
                  <a:pt x="340" y="684"/>
                </a:lnTo>
                <a:lnTo>
                  <a:pt x="344" y="688"/>
                </a:lnTo>
                <a:lnTo>
                  <a:pt x="346" y="690"/>
                </a:lnTo>
                <a:lnTo>
                  <a:pt x="350" y="694"/>
                </a:lnTo>
                <a:lnTo>
                  <a:pt x="352" y="698"/>
                </a:lnTo>
                <a:lnTo>
                  <a:pt x="356" y="702"/>
                </a:lnTo>
                <a:lnTo>
                  <a:pt x="358" y="706"/>
                </a:lnTo>
                <a:lnTo>
                  <a:pt x="360" y="708"/>
                </a:lnTo>
                <a:lnTo>
                  <a:pt x="364" y="700"/>
                </a:lnTo>
                <a:lnTo>
                  <a:pt x="370" y="700"/>
                </a:lnTo>
                <a:lnTo>
                  <a:pt x="378" y="704"/>
                </a:lnTo>
                <a:lnTo>
                  <a:pt x="386" y="712"/>
                </a:lnTo>
                <a:lnTo>
                  <a:pt x="392" y="718"/>
                </a:lnTo>
                <a:lnTo>
                  <a:pt x="386" y="714"/>
                </a:lnTo>
                <a:lnTo>
                  <a:pt x="384" y="710"/>
                </a:lnTo>
                <a:lnTo>
                  <a:pt x="382" y="706"/>
                </a:lnTo>
                <a:lnTo>
                  <a:pt x="382" y="702"/>
                </a:lnTo>
                <a:lnTo>
                  <a:pt x="384" y="696"/>
                </a:lnTo>
                <a:lnTo>
                  <a:pt x="386" y="692"/>
                </a:lnTo>
                <a:lnTo>
                  <a:pt x="390" y="690"/>
                </a:lnTo>
                <a:lnTo>
                  <a:pt x="394" y="686"/>
                </a:lnTo>
                <a:lnTo>
                  <a:pt x="398" y="686"/>
                </a:lnTo>
                <a:lnTo>
                  <a:pt x="404" y="688"/>
                </a:lnTo>
                <a:lnTo>
                  <a:pt x="408" y="690"/>
                </a:lnTo>
                <a:lnTo>
                  <a:pt x="412" y="696"/>
                </a:lnTo>
                <a:lnTo>
                  <a:pt x="414" y="692"/>
                </a:lnTo>
                <a:lnTo>
                  <a:pt x="414" y="690"/>
                </a:lnTo>
                <a:lnTo>
                  <a:pt x="418" y="688"/>
                </a:lnTo>
                <a:lnTo>
                  <a:pt x="420" y="686"/>
                </a:lnTo>
                <a:lnTo>
                  <a:pt x="424" y="686"/>
                </a:lnTo>
                <a:lnTo>
                  <a:pt x="428" y="688"/>
                </a:lnTo>
                <a:lnTo>
                  <a:pt x="432" y="690"/>
                </a:lnTo>
                <a:lnTo>
                  <a:pt x="434" y="694"/>
                </a:lnTo>
                <a:lnTo>
                  <a:pt x="438" y="682"/>
                </a:lnTo>
                <a:lnTo>
                  <a:pt x="450" y="676"/>
                </a:lnTo>
                <a:lnTo>
                  <a:pt x="462" y="674"/>
                </a:lnTo>
                <a:lnTo>
                  <a:pt x="472" y="680"/>
                </a:lnTo>
                <a:lnTo>
                  <a:pt x="482" y="672"/>
                </a:lnTo>
                <a:lnTo>
                  <a:pt x="494" y="666"/>
                </a:lnTo>
                <a:lnTo>
                  <a:pt x="504" y="660"/>
                </a:lnTo>
                <a:lnTo>
                  <a:pt x="506" y="658"/>
                </a:lnTo>
                <a:lnTo>
                  <a:pt x="508" y="656"/>
                </a:lnTo>
                <a:lnTo>
                  <a:pt x="508" y="654"/>
                </a:lnTo>
                <a:lnTo>
                  <a:pt x="510" y="654"/>
                </a:lnTo>
                <a:lnTo>
                  <a:pt x="514" y="652"/>
                </a:lnTo>
                <a:lnTo>
                  <a:pt x="520" y="652"/>
                </a:lnTo>
                <a:lnTo>
                  <a:pt x="524" y="652"/>
                </a:lnTo>
                <a:lnTo>
                  <a:pt x="528" y="654"/>
                </a:lnTo>
                <a:lnTo>
                  <a:pt x="534" y="656"/>
                </a:lnTo>
                <a:lnTo>
                  <a:pt x="540" y="658"/>
                </a:lnTo>
                <a:lnTo>
                  <a:pt x="538" y="654"/>
                </a:lnTo>
                <a:lnTo>
                  <a:pt x="538" y="652"/>
                </a:lnTo>
                <a:lnTo>
                  <a:pt x="538" y="648"/>
                </a:lnTo>
                <a:lnTo>
                  <a:pt x="550" y="648"/>
                </a:lnTo>
                <a:lnTo>
                  <a:pt x="562" y="650"/>
                </a:lnTo>
                <a:lnTo>
                  <a:pt x="558" y="648"/>
                </a:lnTo>
                <a:lnTo>
                  <a:pt x="552" y="646"/>
                </a:lnTo>
                <a:lnTo>
                  <a:pt x="550" y="644"/>
                </a:lnTo>
                <a:lnTo>
                  <a:pt x="546" y="640"/>
                </a:lnTo>
                <a:lnTo>
                  <a:pt x="544" y="634"/>
                </a:lnTo>
                <a:lnTo>
                  <a:pt x="544" y="628"/>
                </a:lnTo>
                <a:lnTo>
                  <a:pt x="546" y="622"/>
                </a:lnTo>
                <a:lnTo>
                  <a:pt x="548" y="616"/>
                </a:lnTo>
                <a:lnTo>
                  <a:pt x="552" y="614"/>
                </a:lnTo>
                <a:lnTo>
                  <a:pt x="558" y="612"/>
                </a:lnTo>
                <a:lnTo>
                  <a:pt x="564" y="612"/>
                </a:lnTo>
                <a:lnTo>
                  <a:pt x="570" y="612"/>
                </a:lnTo>
                <a:lnTo>
                  <a:pt x="576" y="612"/>
                </a:lnTo>
                <a:lnTo>
                  <a:pt x="572" y="608"/>
                </a:lnTo>
                <a:lnTo>
                  <a:pt x="572" y="606"/>
                </a:lnTo>
                <a:lnTo>
                  <a:pt x="570" y="602"/>
                </a:lnTo>
                <a:lnTo>
                  <a:pt x="570" y="598"/>
                </a:lnTo>
                <a:lnTo>
                  <a:pt x="584" y="600"/>
                </a:lnTo>
                <a:lnTo>
                  <a:pt x="592" y="598"/>
                </a:lnTo>
                <a:lnTo>
                  <a:pt x="600" y="594"/>
                </a:lnTo>
                <a:lnTo>
                  <a:pt x="612" y="586"/>
                </a:lnTo>
                <a:lnTo>
                  <a:pt x="614" y="582"/>
                </a:lnTo>
                <a:lnTo>
                  <a:pt x="620" y="580"/>
                </a:lnTo>
                <a:lnTo>
                  <a:pt x="624" y="580"/>
                </a:lnTo>
                <a:lnTo>
                  <a:pt x="626" y="576"/>
                </a:lnTo>
                <a:lnTo>
                  <a:pt x="628" y="572"/>
                </a:lnTo>
                <a:lnTo>
                  <a:pt x="628" y="568"/>
                </a:lnTo>
                <a:lnTo>
                  <a:pt x="628" y="562"/>
                </a:lnTo>
                <a:lnTo>
                  <a:pt x="628" y="558"/>
                </a:lnTo>
                <a:lnTo>
                  <a:pt x="630" y="554"/>
                </a:lnTo>
                <a:lnTo>
                  <a:pt x="626" y="552"/>
                </a:lnTo>
                <a:lnTo>
                  <a:pt x="622" y="548"/>
                </a:lnTo>
                <a:lnTo>
                  <a:pt x="620" y="548"/>
                </a:lnTo>
                <a:lnTo>
                  <a:pt x="630" y="536"/>
                </a:lnTo>
                <a:lnTo>
                  <a:pt x="642" y="532"/>
                </a:lnTo>
                <a:lnTo>
                  <a:pt x="656" y="534"/>
                </a:lnTo>
                <a:lnTo>
                  <a:pt x="656" y="530"/>
                </a:lnTo>
                <a:lnTo>
                  <a:pt x="656" y="524"/>
                </a:lnTo>
                <a:lnTo>
                  <a:pt x="656" y="520"/>
                </a:lnTo>
                <a:lnTo>
                  <a:pt x="658" y="516"/>
                </a:lnTo>
                <a:lnTo>
                  <a:pt x="658" y="512"/>
                </a:lnTo>
                <a:lnTo>
                  <a:pt x="662" y="510"/>
                </a:lnTo>
                <a:lnTo>
                  <a:pt x="666" y="508"/>
                </a:lnTo>
                <a:lnTo>
                  <a:pt x="672" y="508"/>
                </a:lnTo>
                <a:lnTo>
                  <a:pt x="674" y="502"/>
                </a:lnTo>
                <a:lnTo>
                  <a:pt x="676" y="498"/>
                </a:lnTo>
                <a:lnTo>
                  <a:pt x="678" y="494"/>
                </a:lnTo>
                <a:lnTo>
                  <a:pt x="682" y="492"/>
                </a:lnTo>
                <a:lnTo>
                  <a:pt x="684" y="490"/>
                </a:lnTo>
                <a:lnTo>
                  <a:pt x="688" y="490"/>
                </a:lnTo>
                <a:lnTo>
                  <a:pt x="692" y="488"/>
                </a:lnTo>
                <a:lnTo>
                  <a:pt x="696" y="484"/>
                </a:lnTo>
                <a:lnTo>
                  <a:pt x="698" y="482"/>
                </a:lnTo>
                <a:lnTo>
                  <a:pt x="694" y="478"/>
                </a:lnTo>
                <a:lnTo>
                  <a:pt x="690" y="476"/>
                </a:lnTo>
                <a:lnTo>
                  <a:pt x="688" y="472"/>
                </a:lnTo>
                <a:lnTo>
                  <a:pt x="692" y="466"/>
                </a:lnTo>
                <a:lnTo>
                  <a:pt x="700" y="462"/>
                </a:lnTo>
                <a:lnTo>
                  <a:pt x="708" y="458"/>
                </a:lnTo>
                <a:lnTo>
                  <a:pt x="714" y="452"/>
                </a:lnTo>
                <a:lnTo>
                  <a:pt x="704" y="446"/>
                </a:lnTo>
                <a:lnTo>
                  <a:pt x="700" y="436"/>
                </a:lnTo>
                <a:lnTo>
                  <a:pt x="700" y="424"/>
                </a:lnTo>
                <a:lnTo>
                  <a:pt x="708" y="414"/>
                </a:lnTo>
                <a:lnTo>
                  <a:pt x="702" y="412"/>
                </a:lnTo>
                <a:lnTo>
                  <a:pt x="696" y="410"/>
                </a:lnTo>
                <a:lnTo>
                  <a:pt x="692" y="408"/>
                </a:lnTo>
                <a:lnTo>
                  <a:pt x="706" y="402"/>
                </a:lnTo>
                <a:lnTo>
                  <a:pt x="712" y="398"/>
                </a:lnTo>
                <a:lnTo>
                  <a:pt x="714" y="392"/>
                </a:lnTo>
                <a:lnTo>
                  <a:pt x="716" y="382"/>
                </a:lnTo>
                <a:lnTo>
                  <a:pt x="718" y="370"/>
                </a:lnTo>
                <a:lnTo>
                  <a:pt x="724" y="362"/>
                </a:lnTo>
                <a:lnTo>
                  <a:pt x="728" y="356"/>
                </a:lnTo>
                <a:lnTo>
                  <a:pt x="734" y="352"/>
                </a:lnTo>
                <a:lnTo>
                  <a:pt x="736" y="348"/>
                </a:lnTo>
                <a:lnTo>
                  <a:pt x="736" y="342"/>
                </a:lnTo>
                <a:lnTo>
                  <a:pt x="732" y="332"/>
                </a:lnTo>
                <a:lnTo>
                  <a:pt x="736" y="330"/>
                </a:lnTo>
                <a:lnTo>
                  <a:pt x="742" y="328"/>
                </a:lnTo>
                <a:lnTo>
                  <a:pt x="736" y="326"/>
                </a:lnTo>
                <a:lnTo>
                  <a:pt x="730" y="322"/>
                </a:lnTo>
                <a:lnTo>
                  <a:pt x="722" y="320"/>
                </a:lnTo>
                <a:lnTo>
                  <a:pt x="718" y="316"/>
                </a:lnTo>
                <a:lnTo>
                  <a:pt x="714" y="312"/>
                </a:lnTo>
                <a:lnTo>
                  <a:pt x="710" y="306"/>
                </a:lnTo>
                <a:lnTo>
                  <a:pt x="716" y="306"/>
                </a:lnTo>
                <a:lnTo>
                  <a:pt x="720" y="302"/>
                </a:lnTo>
                <a:lnTo>
                  <a:pt x="726" y="302"/>
                </a:lnTo>
                <a:lnTo>
                  <a:pt x="722" y="298"/>
                </a:lnTo>
                <a:lnTo>
                  <a:pt x="718" y="296"/>
                </a:lnTo>
                <a:lnTo>
                  <a:pt x="714" y="294"/>
                </a:lnTo>
                <a:lnTo>
                  <a:pt x="710" y="292"/>
                </a:lnTo>
                <a:lnTo>
                  <a:pt x="706" y="290"/>
                </a:lnTo>
                <a:lnTo>
                  <a:pt x="702" y="286"/>
                </a:lnTo>
                <a:lnTo>
                  <a:pt x="706" y="284"/>
                </a:lnTo>
                <a:lnTo>
                  <a:pt x="708" y="282"/>
                </a:lnTo>
                <a:lnTo>
                  <a:pt x="708" y="276"/>
                </a:lnTo>
                <a:lnTo>
                  <a:pt x="704" y="272"/>
                </a:lnTo>
                <a:lnTo>
                  <a:pt x="700" y="268"/>
                </a:lnTo>
                <a:lnTo>
                  <a:pt x="694" y="268"/>
                </a:lnTo>
                <a:lnTo>
                  <a:pt x="698" y="258"/>
                </a:lnTo>
                <a:lnTo>
                  <a:pt x="704" y="248"/>
                </a:lnTo>
                <a:lnTo>
                  <a:pt x="710" y="238"/>
                </a:lnTo>
                <a:lnTo>
                  <a:pt x="700" y="250"/>
                </a:lnTo>
                <a:lnTo>
                  <a:pt x="694" y="252"/>
                </a:lnTo>
                <a:lnTo>
                  <a:pt x="690" y="250"/>
                </a:lnTo>
                <a:lnTo>
                  <a:pt x="682" y="244"/>
                </a:lnTo>
                <a:lnTo>
                  <a:pt x="672" y="234"/>
                </a:lnTo>
                <a:lnTo>
                  <a:pt x="680" y="222"/>
                </a:lnTo>
                <a:lnTo>
                  <a:pt x="678" y="212"/>
                </a:lnTo>
                <a:lnTo>
                  <a:pt x="672" y="206"/>
                </a:lnTo>
                <a:lnTo>
                  <a:pt x="662" y="202"/>
                </a:lnTo>
                <a:lnTo>
                  <a:pt x="650" y="202"/>
                </a:lnTo>
                <a:lnTo>
                  <a:pt x="654" y="198"/>
                </a:lnTo>
                <a:lnTo>
                  <a:pt x="658" y="196"/>
                </a:lnTo>
                <a:lnTo>
                  <a:pt x="662" y="192"/>
                </a:lnTo>
                <a:lnTo>
                  <a:pt x="664" y="188"/>
                </a:lnTo>
                <a:lnTo>
                  <a:pt x="660" y="184"/>
                </a:lnTo>
                <a:lnTo>
                  <a:pt x="654" y="182"/>
                </a:lnTo>
                <a:lnTo>
                  <a:pt x="650" y="180"/>
                </a:lnTo>
                <a:lnTo>
                  <a:pt x="648" y="184"/>
                </a:lnTo>
                <a:lnTo>
                  <a:pt x="646" y="190"/>
                </a:lnTo>
                <a:lnTo>
                  <a:pt x="644" y="192"/>
                </a:lnTo>
                <a:lnTo>
                  <a:pt x="640" y="196"/>
                </a:lnTo>
                <a:lnTo>
                  <a:pt x="640" y="184"/>
                </a:lnTo>
                <a:lnTo>
                  <a:pt x="640" y="172"/>
                </a:lnTo>
                <a:lnTo>
                  <a:pt x="638" y="162"/>
                </a:lnTo>
                <a:lnTo>
                  <a:pt x="632" y="154"/>
                </a:lnTo>
                <a:lnTo>
                  <a:pt x="622" y="152"/>
                </a:lnTo>
                <a:lnTo>
                  <a:pt x="622" y="146"/>
                </a:lnTo>
                <a:lnTo>
                  <a:pt x="622" y="140"/>
                </a:lnTo>
                <a:lnTo>
                  <a:pt x="622" y="134"/>
                </a:lnTo>
                <a:lnTo>
                  <a:pt x="622" y="128"/>
                </a:lnTo>
                <a:lnTo>
                  <a:pt x="618" y="110"/>
                </a:lnTo>
                <a:lnTo>
                  <a:pt x="614" y="94"/>
                </a:lnTo>
                <a:lnTo>
                  <a:pt x="612" y="98"/>
                </a:lnTo>
                <a:lnTo>
                  <a:pt x="612" y="104"/>
                </a:lnTo>
                <a:lnTo>
                  <a:pt x="610" y="108"/>
                </a:lnTo>
                <a:lnTo>
                  <a:pt x="608" y="114"/>
                </a:lnTo>
                <a:lnTo>
                  <a:pt x="606" y="118"/>
                </a:lnTo>
                <a:lnTo>
                  <a:pt x="602" y="120"/>
                </a:lnTo>
                <a:lnTo>
                  <a:pt x="598" y="122"/>
                </a:lnTo>
                <a:lnTo>
                  <a:pt x="592" y="122"/>
                </a:lnTo>
                <a:lnTo>
                  <a:pt x="592" y="118"/>
                </a:lnTo>
                <a:lnTo>
                  <a:pt x="592" y="114"/>
                </a:lnTo>
                <a:lnTo>
                  <a:pt x="592" y="108"/>
                </a:lnTo>
                <a:lnTo>
                  <a:pt x="590" y="112"/>
                </a:lnTo>
                <a:lnTo>
                  <a:pt x="586" y="114"/>
                </a:lnTo>
                <a:lnTo>
                  <a:pt x="582" y="116"/>
                </a:lnTo>
                <a:lnTo>
                  <a:pt x="574" y="100"/>
                </a:lnTo>
                <a:lnTo>
                  <a:pt x="568" y="80"/>
                </a:lnTo>
                <a:lnTo>
                  <a:pt x="564" y="90"/>
                </a:lnTo>
                <a:lnTo>
                  <a:pt x="558" y="96"/>
                </a:lnTo>
                <a:lnTo>
                  <a:pt x="552" y="104"/>
                </a:lnTo>
                <a:lnTo>
                  <a:pt x="548" y="100"/>
                </a:lnTo>
                <a:lnTo>
                  <a:pt x="544" y="94"/>
                </a:lnTo>
                <a:lnTo>
                  <a:pt x="542" y="90"/>
                </a:lnTo>
                <a:lnTo>
                  <a:pt x="540" y="82"/>
                </a:lnTo>
                <a:lnTo>
                  <a:pt x="540" y="76"/>
                </a:lnTo>
                <a:lnTo>
                  <a:pt x="536" y="80"/>
                </a:lnTo>
                <a:lnTo>
                  <a:pt x="534" y="82"/>
                </a:lnTo>
                <a:lnTo>
                  <a:pt x="530" y="84"/>
                </a:lnTo>
                <a:lnTo>
                  <a:pt x="520" y="52"/>
                </a:lnTo>
                <a:lnTo>
                  <a:pt x="508" y="22"/>
                </a:lnTo>
                <a:lnTo>
                  <a:pt x="504" y="30"/>
                </a:lnTo>
                <a:lnTo>
                  <a:pt x="498" y="40"/>
                </a:lnTo>
                <a:lnTo>
                  <a:pt x="490" y="48"/>
                </a:lnTo>
                <a:lnTo>
                  <a:pt x="482" y="52"/>
                </a:lnTo>
                <a:lnTo>
                  <a:pt x="472" y="50"/>
                </a:lnTo>
                <a:lnTo>
                  <a:pt x="468" y="52"/>
                </a:lnTo>
                <a:lnTo>
                  <a:pt x="464" y="54"/>
                </a:lnTo>
                <a:lnTo>
                  <a:pt x="460" y="58"/>
                </a:lnTo>
                <a:lnTo>
                  <a:pt x="456" y="48"/>
                </a:lnTo>
                <a:lnTo>
                  <a:pt x="450" y="38"/>
                </a:lnTo>
                <a:lnTo>
                  <a:pt x="448" y="30"/>
                </a:lnTo>
                <a:lnTo>
                  <a:pt x="444" y="28"/>
                </a:lnTo>
                <a:lnTo>
                  <a:pt x="440" y="28"/>
                </a:lnTo>
                <a:lnTo>
                  <a:pt x="440" y="36"/>
                </a:lnTo>
                <a:lnTo>
                  <a:pt x="438" y="40"/>
                </a:lnTo>
                <a:lnTo>
                  <a:pt x="436" y="44"/>
                </a:lnTo>
                <a:lnTo>
                  <a:pt x="432" y="46"/>
                </a:lnTo>
                <a:lnTo>
                  <a:pt x="430" y="46"/>
                </a:lnTo>
                <a:lnTo>
                  <a:pt x="424" y="44"/>
                </a:lnTo>
                <a:lnTo>
                  <a:pt x="420" y="40"/>
                </a:lnTo>
                <a:lnTo>
                  <a:pt x="416" y="34"/>
                </a:lnTo>
                <a:lnTo>
                  <a:pt x="412" y="38"/>
                </a:lnTo>
                <a:lnTo>
                  <a:pt x="408" y="40"/>
                </a:lnTo>
                <a:lnTo>
                  <a:pt x="404" y="44"/>
                </a:lnTo>
                <a:lnTo>
                  <a:pt x="386" y="22"/>
                </a:lnTo>
                <a:lnTo>
                  <a:pt x="368" y="0"/>
                </a:lnTo>
                <a:lnTo>
                  <a:pt x="370" y="10"/>
                </a:lnTo>
                <a:lnTo>
                  <a:pt x="372" y="18"/>
                </a:lnTo>
                <a:lnTo>
                  <a:pt x="372" y="28"/>
                </a:lnTo>
                <a:lnTo>
                  <a:pt x="364" y="26"/>
                </a:lnTo>
                <a:lnTo>
                  <a:pt x="360" y="22"/>
                </a:lnTo>
                <a:lnTo>
                  <a:pt x="354" y="16"/>
                </a:lnTo>
                <a:lnTo>
                  <a:pt x="352" y="10"/>
                </a:lnTo>
                <a:lnTo>
                  <a:pt x="350" y="2"/>
                </a:lnTo>
                <a:lnTo>
                  <a:pt x="350" y="6"/>
                </a:lnTo>
                <a:lnTo>
                  <a:pt x="348" y="10"/>
                </a:lnTo>
                <a:lnTo>
                  <a:pt x="348" y="14"/>
                </a:lnTo>
                <a:lnTo>
                  <a:pt x="346" y="20"/>
                </a:lnTo>
                <a:lnTo>
                  <a:pt x="344" y="24"/>
                </a:lnTo>
                <a:lnTo>
                  <a:pt x="342" y="28"/>
                </a:lnTo>
                <a:lnTo>
                  <a:pt x="340" y="32"/>
                </a:lnTo>
                <a:lnTo>
                  <a:pt x="338" y="34"/>
                </a:lnTo>
                <a:lnTo>
                  <a:pt x="334" y="34"/>
                </a:lnTo>
                <a:lnTo>
                  <a:pt x="330" y="32"/>
                </a:lnTo>
                <a:lnTo>
                  <a:pt x="326" y="28"/>
                </a:lnTo>
                <a:lnTo>
                  <a:pt x="326" y="32"/>
                </a:lnTo>
                <a:lnTo>
                  <a:pt x="328" y="38"/>
                </a:lnTo>
                <a:lnTo>
                  <a:pt x="324" y="36"/>
                </a:lnTo>
                <a:lnTo>
                  <a:pt x="320" y="34"/>
                </a:lnTo>
                <a:lnTo>
                  <a:pt x="316" y="32"/>
                </a:lnTo>
                <a:lnTo>
                  <a:pt x="314" y="36"/>
                </a:lnTo>
                <a:lnTo>
                  <a:pt x="314" y="40"/>
                </a:lnTo>
                <a:lnTo>
                  <a:pt x="312" y="44"/>
                </a:lnTo>
                <a:lnTo>
                  <a:pt x="294" y="42"/>
                </a:lnTo>
                <a:lnTo>
                  <a:pt x="278" y="32"/>
                </a:lnTo>
                <a:lnTo>
                  <a:pt x="264" y="18"/>
                </a:lnTo>
                <a:lnTo>
                  <a:pt x="250" y="4"/>
                </a:lnTo>
                <a:lnTo>
                  <a:pt x="260" y="6"/>
                </a:lnTo>
                <a:lnTo>
                  <a:pt x="266" y="14"/>
                </a:lnTo>
                <a:lnTo>
                  <a:pt x="270" y="24"/>
                </a:lnTo>
                <a:lnTo>
                  <a:pt x="274" y="34"/>
                </a:lnTo>
                <a:lnTo>
                  <a:pt x="282" y="40"/>
                </a:lnTo>
                <a:lnTo>
                  <a:pt x="256" y="12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gray">
          <a:xfrm>
            <a:off x="5292725" y="6092825"/>
            <a:ext cx="215900" cy="215900"/>
          </a:xfrm>
          <a:custGeom>
            <a:avLst/>
            <a:gdLst/>
            <a:ahLst/>
            <a:cxnLst>
              <a:cxn ang="0">
                <a:pos x="264" y="20"/>
              </a:cxn>
              <a:cxn ang="0">
                <a:pos x="286" y="52"/>
              </a:cxn>
              <a:cxn ang="0">
                <a:pos x="242" y="68"/>
              </a:cxn>
              <a:cxn ang="0">
                <a:pos x="202" y="72"/>
              </a:cxn>
              <a:cxn ang="0">
                <a:pos x="194" y="102"/>
              </a:cxn>
              <a:cxn ang="0">
                <a:pos x="140" y="114"/>
              </a:cxn>
              <a:cxn ang="0">
                <a:pos x="116" y="136"/>
              </a:cxn>
              <a:cxn ang="0">
                <a:pos x="84" y="164"/>
              </a:cxn>
              <a:cxn ang="0">
                <a:pos x="76" y="182"/>
              </a:cxn>
              <a:cxn ang="0">
                <a:pos x="60" y="224"/>
              </a:cxn>
              <a:cxn ang="0">
                <a:pos x="42" y="272"/>
              </a:cxn>
              <a:cxn ang="0">
                <a:pos x="24" y="296"/>
              </a:cxn>
              <a:cxn ang="0">
                <a:pos x="12" y="330"/>
              </a:cxn>
              <a:cxn ang="0">
                <a:pos x="16" y="352"/>
              </a:cxn>
              <a:cxn ang="0">
                <a:pos x="6" y="396"/>
              </a:cxn>
              <a:cxn ang="0">
                <a:pos x="30" y="420"/>
              </a:cxn>
              <a:cxn ang="0">
                <a:pos x="22" y="448"/>
              </a:cxn>
              <a:cxn ang="0">
                <a:pos x="38" y="472"/>
              </a:cxn>
              <a:cxn ang="0">
                <a:pos x="64" y="500"/>
              </a:cxn>
              <a:cxn ang="0">
                <a:pos x="76" y="546"/>
              </a:cxn>
              <a:cxn ang="0">
                <a:pos x="126" y="572"/>
              </a:cxn>
              <a:cxn ang="0">
                <a:pos x="130" y="602"/>
              </a:cxn>
              <a:cxn ang="0">
                <a:pos x="170" y="614"/>
              </a:cxn>
              <a:cxn ang="0">
                <a:pos x="188" y="636"/>
              </a:cxn>
              <a:cxn ang="0">
                <a:pos x="212" y="644"/>
              </a:cxn>
              <a:cxn ang="0">
                <a:pos x="238" y="662"/>
              </a:cxn>
              <a:cxn ang="0">
                <a:pos x="280" y="668"/>
              </a:cxn>
              <a:cxn ang="0">
                <a:pos x="300" y="676"/>
              </a:cxn>
              <a:cxn ang="0">
                <a:pos x="330" y="688"/>
              </a:cxn>
              <a:cxn ang="0">
                <a:pos x="350" y="694"/>
              </a:cxn>
              <a:cxn ang="0">
                <a:pos x="392" y="718"/>
              </a:cxn>
              <a:cxn ang="0">
                <a:pos x="398" y="686"/>
              </a:cxn>
              <a:cxn ang="0">
                <a:pos x="428" y="688"/>
              </a:cxn>
              <a:cxn ang="0">
                <a:pos x="504" y="660"/>
              </a:cxn>
              <a:cxn ang="0">
                <a:pos x="534" y="656"/>
              </a:cxn>
              <a:cxn ang="0">
                <a:pos x="550" y="644"/>
              </a:cxn>
              <a:cxn ang="0">
                <a:pos x="570" y="612"/>
              </a:cxn>
              <a:cxn ang="0">
                <a:pos x="612" y="586"/>
              </a:cxn>
              <a:cxn ang="0">
                <a:pos x="630" y="554"/>
              </a:cxn>
              <a:cxn ang="0">
                <a:pos x="656" y="520"/>
              </a:cxn>
              <a:cxn ang="0">
                <a:pos x="682" y="492"/>
              </a:cxn>
              <a:cxn ang="0">
                <a:pos x="692" y="466"/>
              </a:cxn>
              <a:cxn ang="0">
                <a:pos x="696" y="410"/>
              </a:cxn>
              <a:cxn ang="0">
                <a:pos x="734" y="352"/>
              </a:cxn>
              <a:cxn ang="0">
                <a:pos x="718" y="316"/>
              </a:cxn>
              <a:cxn ang="0">
                <a:pos x="710" y="292"/>
              </a:cxn>
              <a:cxn ang="0">
                <a:pos x="698" y="258"/>
              </a:cxn>
              <a:cxn ang="0">
                <a:pos x="678" y="212"/>
              </a:cxn>
              <a:cxn ang="0">
                <a:pos x="654" y="182"/>
              </a:cxn>
              <a:cxn ang="0">
                <a:pos x="632" y="154"/>
              </a:cxn>
              <a:cxn ang="0">
                <a:pos x="612" y="104"/>
              </a:cxn>
              <a:cxn ang="0">
                <a:pos x="592" y="108"/>
              </a:cxn>
              <a:cxn ang="0">
                <a:pos x="548" y="100"/>
              </a:cxn>
              <a:cxn ang="0">
                <a:pos x="508" y="22"/>
              </a:cxn>
              <a:cxn ang="0">
                <a:pos x="456" y="48"/>
              </a:cxn>
              <a:cxn ang="0">
                <a:pos x="430" y="46"/>
              </a:cxn>
              <a:cxn ang="0">
                <a:pos x="370" y="10"/>
              </a:cxn>
              <a:cxn ang="0">
                <a:pos x="348" y="10"/>
              </a:cxn>
              <a:cxn ang="0">
                <a:pos x="326" y="28"/>
              </a:cxn>
              <a:cxn ang="0">
                <a:pos x="294" y="42"/>
              </a:cxn>
              <a:cxn ang="0">
                <a:pos x="256" y="12"/>
              </a:cxn>
            </a:cxnLst>
            <a:rect l="0" t="0" r="r" b="b"/>
            <a:pathLst>
              <a:path w="742" h="718">
                <a:moveTo>
                  <a:pt x="256" y="12"/>
                </a:moveTo>
                <a:lnTo>
                  <a:pt x="252" y="8"/>
                </a:lnTo>
                <a:lnTo>
                  <a:pt x="252" y="6"/>
                </a:lnTo>
                <a:lnTo>
                  <a:pt x="250" y="6"/>
                </a:lnTo>
                <a:lnTo>
                  <a:pt x="252" y="8"/>
                </a:lnTo>
                <a:lnTo>
                  <a:pt x="254" y="10"/>
                </a:lnTo>
                <a:lnTo>
                  <a:pt x="256" y="12"/>
                </a:lnTo>
                <a:lnTo>
                  <a:pt x="260" y="16"/>
                </a:lnTo>
                <a:lnTo>
                  <a:pt x="264" y="20"/>
                </a:lnTo>
                <a:lnTo>
                  <a:pt x="268" y="24"/>
                </a:lnTo>
                <a:lnTo>
                  <a:pt x="270" y="28"/>
                </a:lnTo>
                <a:lnTo>
                  <a:pt x="274" y="32"/>
                </a:lnTo>
                <a:lnTo>
                  <a:pt x="278" y="34"/>
                </a:lnTo>
                <a:lnTo>
                  <a:pt x="280" y="36"/>
                </a:lnTo>
                <a:lnTo>
                  <a:pt x="280" y="38"/>
                </a:lnTo>
                <a:lnTo>
                  <a:pt x="282" y="38"/>
                </a:lnTo>
                <a:lnTo>
                  <a:pt x="288" y="48"/>
                </a:lnTo>
                <a:lnTo>
                  <a:pt x="286" y="52"/>
                </a:lnTo>
                <a:lnTo>
                  <a:pt x="278" y="56"/>
                </a:lnTo>
                <a:lnTo>
                  <a:pt x="268" y="58"/>
                </a:lnTo>
                <a:lnTo>
                  <a:pt x="256" y="58"/>
                </a:lnTo>
                <a:lnTo>
                  <a:pt x="246" y="56"/>
                </a:lnTo>
                <a:lnTo>
                  <a:pt x="238" y="54"/>
                </a:lnTo>
                <a:lnTo>
                  <a:pt x="242" y="58"/>
                </a:lnTo>
                <a:lnTo>
                  <a:pt x="246" y="62"/>
                </a:lnTo>
                <a:lnTo>
                  <a:pt x="244" y="64"/>
                </a:lnTo>
                <a:lnTo>
                  <a:pt x="242" y="68"/>
                </a:lnTo>
                <a:lnTo>
                  <a:pt x="238" y="70"/>
                </a:lnTo>
                <a:lnTo>
                  <a:pt x="232" y="72"/>
                </a:lnTo>
                <a:lnTo>
                  <a:pt x="228" y="72"/>
                </a:lnTo>
                <a:lnTo>
                  <a:pt x="222" y="70"/>
                </a:lnTo>
                <a:lnTo>
                  <a:pt x="216" y="68"/>
                </a:lnTo>
                <a:lnTo>
                  <a:pt x="212" y="64"/>
                </a:lnTo>
                <a:lnTo>
                  <a:pt x="206" y="64"/>
                </a:lnTo>
                <a:lnTo>
                  <a:pt x="204" y="68"/>
                </a:lnTo>
                <a:lnTo>
                  <a:pt x="202" y="72"/>
                </a:lnTo>
                <a:lnTo>
                  <a:pt x="200" y="76"/>
                </a:lnTo>
                <a:lnTo>
                  <a:pt x="196" y="78"/>
                </a:lnTo>
                <a:lnTo>
                  <a:pt x="190" y="80"/>
                </a:lnTo>
                <a:lnTo>
                  <a:pt x="196" y="82"/>
                </a:lnTo>
                <a:lnTo>
                  <a:pt x="198" y="86"/>
                </a:lnTo>
                <a:lnTo>
                  <a:pt x="200" y="90"/>
                </a:lnTo>
                <a:lnTo>
                  <a:pt x="200" y="94"/>
                </a:lnTo>
                <a:lnTo>
                  <a:pt x="198" y="98"/>
                </a:lnTo>
                <a:lnTo>
                  <a:pt x="194" y="102"/>
                </a:lnTo>
                <a:lnTo>
                  <a:pt x="186" y="102"/>
                </a:lnTo>
                <a:lnTo>
                  <a:pt x="172" y="100"/>
                </a:lnTo>
                <a:lnTo>
                  <a:pt x="162" y="100"/>
                </a:lnTo>
                <a:lnTo>
                  <a:pt x="164" y="102"/>
                </a:lnTo>
                <a:lnTo>
                  <a:pt x="166" y="106"/>
                </a:lnTo>
                <a:lnTo>
                  <a:pt x="168" y="110"/>
                </a:lnTo>
                <a:lnTo>
                  <a:pt x="154" y="110"/>
                </a:lnTo>
                <a:lnTo>
                  <a:pt x="140" y="110"/>
                </a:lnTo>
                <a:lnTo>
                  <a:pt x="140" y="114"/>
                </a:lnTo>
                <a:lnTo>
                  <a:pt x="142" y="116"/>
                </a:lnTo>
                <a:lnTo>
                  <a:pt x="136" y="118"/>
                </a:lnTo>
                <a:lnTo>
                  <a:pt x="130" y="118"/>
                </a:lnTo>
                <a:lnTo>
                  <a:pt x="124" y="118"/>
                </a:lnTo>
                <a:lnTo>
                  <a:pt x="126" y="122"/>
                </a:lnTo>
                <a:lnTo>
                  <a:pt x="126" y="126"/>
                </a:lnTo>
                <a:lnTo>
                  <a:pt x="126" y="130"/>
                </a:lnTo>
                <a:lnTo>
                  <a:pt x="128" y="134"/>
                </a:lnTo>
                <a:lnTo>
                  <a:pt x="116" y="136"/>
                </a:lnTo>
                <a:lnTo>
                  <a:pt x="106" y="140"/>
                </a:lnTo>
                <a:lnTo>
                  <a:pt x="96" y="144"/>
                </a:lnTo>
                <a:lnTo>
                  <a:pt x="82" y="142"/>
                </a:lnTo>
                <a:lnTo>
                  <a:pt x="88" y="146"/>
                </a:lnTo>
                <a:lnTo>
                  <a:pt x="92" y="148"/>
                </a:lnTo>
                <a:lnTo>
                  <a:pt x="92" y="152"/>
                </a:lnTo>
                <a:lnTo>
                  <a:pt x="92" y="156"/>
                </a:lnTo>
                <a:lnTo>
                  <a:pt x="88" y="160"/>
                </a:lnTo>
                <a:lnTo>
                  <a:pt x="84" y="164"/>
                </a:lnTo>
                <a:lnTo>
                  <a:pt x="78" y="166"/>
                </a:lnTo>
                <a:lnTo>
                  <a:pt x="74" y="168"/>
                </a:lnTo>
                <a:lnTo>
                  <a:pt x="68" y="170"/>
                </a:lnTo>
                <a:lnTo>
                  <a:pt x="62" y="172"/>
                </a:lnTo>
                <a:lnTo>
                  <a:pt x="58" y="172"/>
                </a:lnTo>
                <a:lnTo>
                  <a:pt x="64" y="174"/>
                </a:lnTo>
                <a:lnTo>
                  <a:pt x="68" y="176"/>
                </a:lnTo>
                <a:lnTo>
                  <a:pt x="72" y="180"/>
                </a:lnTo>
                <a:lnTo>
                  <a:pt x="76" y="182"/>
                </a:lnTo>
                <a:lnTo>
                  <a:pt x="78" y="184"/>
                </a:lnTo>
                <a:lnTo>
                  <a:pt x="78" y="190"/>
                </a:lnTo>
                <a:lnTo>
                  <a:pt x="78" y="194"/>
                </a:lnTo>
                <a:lnTo>
                  <a:pt x="76" y="202"/>
                </a:lnTo>
                <a:lnTo>
                  <a:pt x="70" y="204"/>
                </a:lnTo>
                <a:lnTo>
                  <a:pt x="62" y="204"/>
                </a:lnTo>
                <a:lnTo>
                  <a:pt x="54" y="204"/>
                </a:lnTo>
                <a:lnTo>
                  <a:pt x="60" y="214"/>
                </a:lnTo>
                <a:lnTo>
                  <a:pt x="60" y="224"/>
                </a:lnTo>
                <a:lnTo>
                  <a:pt x="56" y="236"/>
                </a:lnTo>
                <a:lnTo>
                  <a:pt x="56" y="248"/>
                </a:lnTo>
                <a:lnTo>
                  <a:pt x="46" y="248"/>
                </a:lnTo>
                <a:lnTo>
                  <a:pt x="34" y="248"/>
                </a:lnTo>
                <a:lnTo>
                  <a:pt x="38" y="250"/>
                </a:lnTo>
                <a:lnTo>
                  <a:pt x="42" y="254"/>
                </a:lnTo>
                <a:lnTo>
                  <a:pt x="44" y="260"/>
                </a:lnTo>
                <a:lnTo>
                  <a:pt x="44" y="268"/>
                </a:lnTo>
                <a:lnTo>
                  <a:pt x="42" y="272"/>
                </a:lnTo>
                <a:lnTo>
                  <a:pt x="38" y="276"/>
                </a:lnTo>
                <a:lnTo>
                  <a:pt x="34" y="278"/>
                </a:lnTo>
                <a:lnTo>
                  <a:pt x="28" y="280"/>
                </a:lnTo>
                <a:lnTo>
                  <a:pt x="24" y="280"/>
                </a:lnTo>
                <a:lnTo>
                  <a:pt x="18" y="282"/>
                </a:lnTo>
                <a:lnTo>
                  <a:pt x="24" y="284"/>
                </a:lnTo>
                <a:lnTo>
                  <a:pt x="26" y="288"/>
                </a:lnTo>
                <a:lnTo>
                  <a:pt x="26" y="292"/>
                </a:lnTo>
                <a:lnTo>
                  <a:pt x="24" y="296"/>
                </a:lnTo>
                <a:lnTo>
                  <a:pt x="18" y="300"/>
                </a:lnTo>
                <a:lnTo>
                  <a:pt x="28" y="302"/>
                </a:lnTo>
                <a:lnTo>
                  <a:pt x="38" y="306"/>
                </a:lnTo>
                <a:lnTo>
                  <a:pt x="38" y="312"/>
                </a:lnTo>
                <a:lnTo>
                  <a:pt x="34" y="316"/>
                </a:lnTo>
                <a:lnTo>
                  <a:pt x="28" y="320"/>
                </a:lnTo>
                <a:lnTo>
                  <a:pt x="24" y="322"/>
                </a:lnTo>
                <a:lnTo>
                  <a:pt x="18" y="326"/>
                </a:lnTo>
                <a:lnTo>
                  <a:pt x="12" y="330"/>
                </a:lnTo>
                <a:lnTo>
                  <a:pt x="8" y="334"/>
                </a:lnTo>
                <a:lnTo>
                  <a:pt x="12" y="336"/>
                </a:lnTo>
                <a:lnTo>
                  <a:pt x="18" y="338"/>
                </a:lnTo>
                <a:lnTo>
                  <a:pt x="22" y="338"/>
                </a:lnTo>
                <a:lnTo>
                  <a:pt x="20" y="342"/>
                </a:lnTo>
                <a:lnTo>
                  <a:pt x="18" y="344"/>
                </a:lnTo>
                <a:lnTo>
                  <a:pt x="14" y="348"/>
                </a:lnTo>
                <a:lnTo>
                  <a:pt x="12" y="350"/>
                </a:lnTo>
                <a:lnTo>
                  <a:pt x="16" y="352"/>
                </a:lnTo>
                <a:lnTo>
                  <a:pt x="22" y="354"/>
                </a:lnTo>
                <a:lnTo>
                  <a:pt x="26" y="356"/>
                </a:lnTo>
                <a:lnTo>
                  <a:pt x="24" y="358"/>
                </a:lnTo>
                <a:lnTo>
                  <a:pt x="22" y="362"/>
                </a:lnTo>
                <a:lnTo>
                  <a:pt x="32" y="364"/>
                </a:lnTo>
                <a:lnTo>
                  <a:pt x="44" y="368"/>
                </a:lnTo>
                <a:lnTo>
                  <a:pt x="22" y="382"/>
                </a:lnTo>
                <a:lnTo>
                  <a:pt x="0" y="394"/>
                </a:lnTo>
                <a:lnTo>
                  <a:pt x="6" y="396"/>
                </a:lnTo>
                <a:lnTo>
                  <a:pt x="14" y="398"/>
                </a:lnTo>
                <a:lnTo>
                  <a:pt x="20" y="402"/>
                </a:lnTo>
                <a:lnTo>
                  <a:pt x="24" y="406"/>
                </a:lnTo>
                <a:lnTo>
                  <a:pt x="22" y="408"/>
                </a:lnTo>
                <a:lnTo>
                  <a:pt x="20" y="410"/>
                </a:lnTo>
                <a:lnTo>
                  <a:pt x="16" y="412"/>
                </a:lnTo>
                <a:lnTo>
                  <a:pt x="22" y="414"/>
                </a:lnTo>
                <a:lnTo>
                  <a:pt x="28" y="416"/>
                </a:lnTo>
                <a:lnTo>
                  <a:pt x="30" y="420"/>
                </a:lnTo>
                <a:lnTo>
                  <a:pt x="32" y="424"/>
                </a:lnTo>
                <a:lnTo>
                  <a:pt x="32" y="428"/>
                </a:lnTo>
                <a:lnTo>
                  <a:pt x="28" y="434"/>
                </a:lnTo>
                <a:lnTo>
                  <a:pt x="32" y="434"/>
                </a:lnTo>
                <a:lnTo>
                  <a:pt x="34" y="434"/>
                </a:lnTo>
                <a:lnTo>
                  <a:pt x="34" y="440"/>
                </a:lnTo>
                <a:lnTo>
                  <a:pt x="30" y="442"/>
                </a:lnTo>
                <a:lnTo>
                  <a:pt x="26" y="446"/>
                </a:lnTo>
                <a:lnTo>
                  <a:pt x="22" y="448"/>
                </a:lnTo>
                <a:lnTo>
                  <a:pt x="20" y="452"/>
                </a:lnTo>
                <a:lnTo>
                  <a:pt x="16" y="456"/>
                </a:lnTo>
                <a:lnTo>
                  <a:pt x="22" y="454"/>
                </a:lnTo>
                <a:lnTo>
                  <a:pt x="28" y="456"/>
                </a:lnTo>
                <a:lnTo>
                  <a:pt x="34" y="458"/>
                </a:lnTo>
                <a:lnTo>
                  <a:pt x="40" y="460"/>
                </a:lnTo>
                <a:lnTo>
                  <a:pt x="44" y="464"/>
                </a:lnTo>
                <a:lnTo>
                  <a:pt x="40" y="468"/>
                </a:lnTo>
                <a:lnTo>
                  <a:pt x="38" y="472"/>
                </a:lnTo>
                <a:lnTo>
                  <a:pt x="34" y="476"/>
                </a:lnTo>
                <a:lnTo>
                  <a:pt x="40" y="478"/>
                </a:lnTo>
                <a:lnTo>
                  <a:pt x="44" y="482"/>
                </a:lnTo>
                <a:lnTo>
                  <a:pt x="48" y="486"/>
                </a:lnTo>
                <a:lnTo>
                  <a:pt x="48" y="490"/>
                </a:lnTo>
                <a:lnTo>
                  <a:pt x="48" y="496"/>
                </a:lnTo>
                <a:lnTo>
                  <a:pt x="54" y="496"/>
                </a:lnTo>
                <a:lnTo>
                  <a:pt x="60" y="498"/>
                </a:lnTo>
                <a:lnTo>
                  <a:pt x="64" y="500"/>
                </a:lnTo>
                <a:lnTo>
                  <a:pt x="66" y="504"/>
                </a:lnTo>
                <a:lnTo>
                  <a:pt x="66" y="508"/>
                </a:lnTo>
                <a:lnTo>
                  <a:pt x="66" y="514"/>
                </a:lnTo>
                <a:lnTo>
                  <a:pt x="62" y="520"/>
                </a:lnTo>
                <a:lnTo>
                  <a:pt x="68" y="524"/>
                </a:lnTo>
                <a:lnTo>
                  <a:pt x="72" y="528"/>
                </a:lnTo>
                <a:lnTo>
                  <a:pt x="74" y="534"/>
                </a:lnTo>
                <a:lnTo>
                  <a:pt x="76" y="540"/>
                </a:lnTo>
                <a:lnTo>
                  <a:pt x="76" y="546"/>
                </a:lnTo>
                <a:lnTo>
                  <a:pt x="96" y="546"/>
                </a:lnTo>
                <a:lnTo>
                  <a:pt x="118" y="544"/>
                </a:lnTo>
                <a:lnTo>
                  <a:pt x="114" y="552"/>
                </a:lnTo>
                <a:lnTo>
                  <a:pt x="112" y="558"/>
                </a:lnTo>
                <a:lnTo>
                  <a:pt x="110" y="566"/>
                </a:lnTo>
                <a:lnTo>
                  <a:pt x="108" y="572"/>
                </a:lnTo>
                <a:lnTo>
                  <a:pt x="114" y="572"/>
                </a:lnTo>
                <a:lnTo>
                  <a:pt x="120" y="572"/>
                </a:lnTo>
                <a:lnTo>
                  <a:pt x="126" y="572"/>
                </a:lnTo>
                <a:lnTo>
                  <a:pt x="122" y="578"/>
                </a:lnTo>
                <a:lnTo>
                  <a:pt x="118" y="584"/>
                </a:lnTo>
                <a:lnTo>
                  <a:pt x="116" y="592"/>
                </a:lnTo>
                <a:lnTo>
                  <a:pt x="122" y="592"/>
                </a:lnTo>
                <a:lnTo>
                  <a:pt x="128" y="592"/>
                </a:lnTo>
                <a:lnTo>
                  <a:pt x="136" y="592"/>
                </a:lnTo>
                <a:lnTo>
                  <a:pt x="134" y="594"/>
                </a:lnTo>
                <a:lnTo>
                  <a:pt x="132" y="598"/>
                </a:lnTo>
                <a:lnTo>
                  <a:pt x="130" y="602"/>
                </a:lnTo>
                <a:lnTo>
                  <a:pt x="128" y="604"/>
                </a:lnTo>
                <a:lnTo>
                  <a:pt x="144" y="606"/>
                </a:lnTo>
                <a:lnTo>
                  <a:pt x="156" y="610"/>
                </a:lnTo>
                <a:lnTo>
                  <a:pt x="164" y="622"/>
                </a:lnTo>
                <a:lnTo>
                  <a:pt x="162" y="620"/>
                </a:lnTo>
                <a:lnTo>
                  <a:pt x="160" y="618"/>
                </a:lnTo>
                <a:lnTo>
                  <a:pt x="164" y="614"/>
                </a:lnTo>
                <a:lnTo>
                  <a:pt x="168" y="614"/>
                </a:lnTo>
                <a:lnTo>
                  <a:pt x="170" y="614"/>
                </a:lnTo>
                <a:lnTo>
                  <a:pt x="172" y="614"/>
                </a:lnTo>
                <a:lnTo>
                  <a:pt x="174" y="618"/>
                </a:lnTo>
                <a:lnTo>
                  <a:pt x="174" y="620"/>
                </a:lnTo>
                <a:lnTo>
                  <a:pt x="176" y="624"/>
                </a:lnTo>
                <a:lnTo>
                  <a:pt x="178" y="628"/>
                </a:lnTo>
                <a:lnTo>
                  <a:pt x="178" y="630"/>
                </a:lnTo>
                <a:lnTo>
                  <a:pt x="180" y="632"/>
                </a:lnTo>
                <a:lnTo>
                  <a:pt x="184" y="634"/>
                </a:lnTo>
                <a:lnTo>
                  <a:pt x="188" y="636"/>
                </a:lnTo>
                <a:lnTo>
                  <a:pt x="190" y="636"/>
                </a:lnTo>
                <a:lnTo>
                  <a:pt x="194" y="638"/>
                </a:lnTo>
                <a:lnTo>
                  <a:pt x="198" y="638"/>
                </a:lnTo>
                <a:lnTo>
                  <a:pt x="200" y="640"/>
                </a:lnTo>
                <a:lnTo>
                  <a:pt x="202" y="644"/>
                </a:lnTo>
                <a:lnTo>
                  <a:pt x="204" y="648"/>
                </a:lnTo>
                <a:lnTo>
                  <a:pt x="206" y="646"/>
                </a:lnTo>
                <a:lnTo>
                  <a:pt x="210" y="646"/>
                </a:lnTo>
                <a:lnTo>
                  <a:pt x="212" y="644"/>
                </a:lnTo>
                <a:lnTo>
                  <a:pt x="216" y="648"/>
                </a:lnTo>
                <a:lnTo>
                  <a:pt x="220" y="654"/>
                </a:lnTo>
                <a:lnTo>
                  <a:pt x="222" y="658"/>
                </a:lnTo>
                <a:lnTo>
                  <a:pt x="224" y="654"/>
                </a:lnTo>
                <a:lnTo>
                  <a:pt x="228" y="650"/>
                </a:lnTo>
                <a:lnTo>
                  <a:pt x="232" y="652"/>
                </a:lnTo>
                <a:lnTo>
                  <a:pt x="234" y="654"/>
                </a:lnTo>
                <a:lnTo>
                  <a:pt x="238" y="656"/>
                </a:lnTo>
                <a:lnTo>
                  <a:pt x="238" y="662"/>
                </a:lnTo>
                <a:lnTo>
                  <a:pt x="240" y="666"/>
                </a:lnTo>
                <a:lnTo>
                  <a:pt x="252" y="662"/>
                </a:lnTo>
                <a:lnTo>
                  <a:pt x="262" y="666"/>
                </a:lnTo>
                <a:lnTo>
                  <a:pt x="270" y="674"/>
                </a:lnTo>
                <a:lnTo>
                  <a:pt x="276" y="686"/>
                </a:lnTo>
                <a:lnTo>
                  <a:pt x="274" y="678"/>
                </a:lnTo>
                <a:lnTo>
                  <a:pt x="276" y="674"/>
                </a:lnTo>
                <a:lnTo>
                  <a:pt x="278" y="670"/>
                </a:lnTo>
                <a:lnTo>
                  <a:pt x="280" y="668"/>
                </a:lnTo>
                <a:lnTo>
                  <a:pt x="284" y="666"/>
                </a:lnTo>
                <a:lnTo>
                  <a:pt x="288" y="668"/>
                </a:lnTo>
                <a:lnTo>
                  <a:pt x="292" y="672"/>
                </a:lnTo>
                <a:lnTo>
                  <a:pt x="296" y="678"/>
                </a:lnTo>
                <a:lnTo>
                  <a:pt x="294" y="674"/>
                </a:lnTo>
                <a:lnTo>
                  <a:pt x="294" y="674"/>
                </a:lnTo>
                <a:lnTo>
                  <a:pt x="296" y="674"/>
                </a:lnTo>
                <a:lnTo>
                  <a:pt x="298" y="674"/>
                </a:lnTo>
                <a:lnTo>
                  <a:pt x="300" y="676"/>
                </a:lnTo>
                <a:lnTo>
                  <a:pt x="302" y="680"/>
                </a:lnTo>
                <a:lnTo>
                  <a:pt x="304" y="682"/>
                </a:lnTo>
                <a:lnTo>
                  <a:pt x="304" y="686"/>
                </a:lnTo>
                <a:lnTo>
                  <a:pt x="310" y="682"/>
                </a:lnTo>
                <a:lnTo>
                  <a:pt x="318" y="680"/>
                </a:lnTo>
                <a:lnTo>
                  <a:pt x="324" y="678"/>
                </a:lnTo>
                <a:lnTo>
                  <a:pt x="326" y="682"/>
                </a:lnTo>
                <a:lnTo>
                  <a:pt x="328" y="684"/>
                </a:lnTo>
                <a:lnTo>
                  <a:pt x="330" y="688"/>
                </a:lnTo>
                <a:lnTo>
                  <a:pt x="330" y="692"/>
                </a:lnTo>
                <a:lnTo>
                  <a:pt x="332" y="686"/>
                </a:lnTo>
                <a:lnTo>
                  <a:pt x="332" y="684"/>
                </a:lnTo>
                <a:lnTo>
                  <a:pt x="334" y="682"/>
                </a:lnTo>
                <a:lnTo>
                  <a:pt x="338" y="684"/>
                </a:lnTo>
                <a:lnTo>
                  <a:pt x="340" y="684"/>
                </a:lnTo>
                <a:lnTo>
                  <a:pt x="344" y="688"/>
                </a:lnTo>
                <a:lnTo>
                  <a:pt x="346" y="690"/>
                </a:lnTo>
                <a:lnTo>
                  <a:pt x="350" y="694"/>
                </a:lnTo>
                <a:lnTo>
                  <a:pt x="352" y="698"/>
                </a:lnTo>
                <a:lnTo>
                  <a:pt x="356" y="702"/>
                </a:lnTo>
                <a:lnTo>
                  <a:pt x="358" y="706"/>
                </a:lnTo>
                <a:lnTo>
                  <a:pt x="360" y="708"/>
                </a:lnTo>
                <a:lnTo>
                  <a:pt x="364" y="700"/>
                </a:lnTo>
                <a:lnTo>
                  <a:pt x="370" y="700"/>
                </a:lnTo>
                <a:lnTo>
                  <a:pt x="378" y="704"/>
                </a:lnTo>
                <a:lnTo>
                  <a:pt x="386" y="712"/>
                </a:lnTo>
                <a:lnTo>
                  <a:pt x="392" y="718"/>
                </a:lnTo>
                <a:lnTo>
                  <a:pt x="386" y="714"/>
                </a:lnTo>
                <a:lnTo>
                  <a:pt x="384" y="710"/>
                </a:lnTo>
                <a:lnTo>
                  <a:pt x="382" y="706"/>
                </a:lnTo>
                <a:lnTo>
                  <a:pt x="382" y="702"/>
                </a:lnTo>
                <a:lnTo>
                  <a:pt x="384" y="696"/>
                </a:lnTo>
                <a:lnTo>
                  <a:pt x="386" y="692"/>
                </a:lnTo>
                <a:lnTo>
                  <a:pt x="390" y="690"/>
                </a:lnTo>
                <a:lnTo>
                  <a:pt x="394" y="686"/>
                </a:lnTo>
                <a:lnTo>
                  <a:pt x="398" y="686"/>
                </a:lnTo>
                <a:lnTo>
                  <a:pt x="404" y="688"/>
                </a:lnTo>
                <a:lnTo>
                  <a:pt x="408" y="690"/>
                </a:lnTo>
                <a:lnTo>
                  <a:pt x="412" y="696"/>
                </a:lnTo>
                <a:lnTo>
                  <a:pt x="414" y="692"/>
                </a:lnTo>
                <a:lnTo>
                  <a:pt x="414" y="690"/>
                </a:lnTo>
                <a:lnTo>
                  <a:pt x="418" y="688"/>
                </a:lnTo>
                <a:lnTo>
                  <a:pt x="420" y="686"/>
                </a:lnTo>
                <a:lnTo>
                  <a:pt x="424" y="686"/>
                </a:lnTo>
                <a:lnTo>
                  <a:pt x="428" y="688"/>
                </a:lnTo>
                <a:lnTo>
                  <a:pt x="432" y="690"/>
                </a:lnTo>
                <a:lnTo>
                  <a:pt x="434" y="694"/>
                </a:lnTo>
                <a:lnTo>
                  <a:pt x="438" y="682"/>
                </a:lnTo>
                <a:lnTo>
                  <a:pt x="450" y="676"/>
                </a:lnTo>
                <a:lnTo>
                  <a:pt x="462" y="674"/>
                </a:lnTo>
                <a:lnTo>
                  <a:pt x="472" y="680"/>
                </a:lnTo>
                <a:lnTo>
                  <a:pt x="482" y="672"/>
                </a:lnTo>
                <a:lnTo>
                  <a:pt x="494" y="666"/>
                </a:lnTo>
                <a:lnTo>
                  <a:pt x="504" y="660"/>
                </a:lnTo>
                <a:lnTo>
                  <a:pt x="506" y="658"/>
                </a:lnTo>
                <a:lnTo>
                  <a:pt x="508" y="656"/>
                </a:lnTo>
                <a:lnTo>
                  <a:pt x="508" y="654"/>
                </a:lnTo>
                <a:lnTo>
                  <a:pt x="510" y="654"/>
                </a:lnTo>
                <a:lnTo>
                  <a:pt x="514" y="652"/>
                </a:lnTo>
                <a:lnTo>
                  <a:pt x="520" y="652"/>
                </a:lnTo>
                <a:lnTo>
                  <a:pt x="524" y="652"/>
                </a:lnTo>
                <a:lnTo>
                  <a:pt x="528" y="654"/>
                </a:lnTo>
                <a:lnTo>
                  <a:pt x="534" y="656"/>
                </a:lnTo>
                <a:lnTo>
                  <a:pt x="540" y="658"/>
                </a:lnTo>
                <a:lnTo>
                  <a:pt x="538" y="654"/>
                </a:lnTo>
                <a:lnTo>
                  <a:pt x="538" y="652"/>
                </a:lnTo>
                <a:lnTo>
                  <a:pt x="538" y="648"/>
                </a:lnTo>
                <a:lnTo>
                  <a:pt x="550" y="648"/>
                </a:lnTo>
                <a:lnTo>
                  <a:pt x="562" y="650"/>
                </a:lnTo>
                <a:lnTo>
                  <a:pt x="558" y="648"/>
                </a:lnTo>
                <a:lnTo>
                  <a:pt x="552" y="646"/>
                </a:lnTo>
                <a:lnTo>
                  <a:pt x="550" y="644"/>
                </a:lnTo>
                <a:lnTo>
                  <a:pt x="546" y="640"/>
                </a:lnTo>
                <a:lnTo>
                  <a:pt x="544" y="634"/>
                </a:lnTo>
                <a:lnTo>
                  <a:pt x="544" y="628"/>
                </a:lnTo>
                <a:lnTo>
                  <a:pt x="546" y="622"/>
                </a:lnTo>
                <a:lnTo>
                  <a:pt x="548" y="616"/>
                </a:lnTo>
                <a:lnTo>
                  <a:pt x="552" y="614"/>
                </a:lnTo>
                <a:lnTo>
                  <a:pt x="558" y="612"/>
                </a:lnTo>
                <a:lnTo>
                  <a:pt x="564" y="612"/>
                </a:lnTo>
                <a:lnTo>
                  <a:pt x="570" y="612"/>
                </a:lnTo>
                <a:lnTo>
                  <a:pt x="576" y="612"/>
                </a:lnTo>
                <a:lnTo>
                  <a:pt x="572" y="608"/>
                </a:lnTo>
                <a:lnTo>
                  <a:pt x="572" y="606"/>
                </a:lnTo>
                <a:lnTo>
                  <a:pt x="570" y="602"/>
                </a:lnTo>
                <a:lnTo>
                  <a:pt x="570" y="598"/>
                </a:lnTo>
                <a:lnTo>
                  <a:pt x="584" y="600"/>
                </a:lnTo>
                <a:lnTo>
                  <a:pt x="592" y="598"/>
                </a:lnTo>
                <a:lnTo>
                  <a:pt x="600" y="594"/>
                </a:lnTo>
                <a:lnTo>
                  <a:pt x="612" y="586"/>
                </a:lnTo>
                <a:lnTo>
                  <a:pt x="614" y="582"/>
                </a:lnTo>
                <a:lnTo>
                  <a:pt x="620" y="580"/>
                </a:lnTo>
                <a:lnTo>
                  <a:pt x="624" y="580"/>
                </a:lnTo>
                <a:lnTo>
                  <a:pt x="626" y="576"/>
                </a:lnTo>
                <a:lnTo>
                  <a:pt x="628" y="572"/>
                </a:lnTo>
                <a:lnTo>
                  <a:pt x="628" y="568"/>
                </a:lnTo>
                <a:lnTo>
                  <a:pt x="628" y="562"/>
                </a:lnTo>
                <a:lnTo>
                  <a:pt x="628" y="558"/>
                </a:lnTo>
                <a:lnTo>
                  <a:pt x="630" y="554"/>
                </a:lnTo>
                <a:lnTo>
                  <a:pt x="626" y="552"/>
                </a:lnTo>
                <a:lnTo>
                  <a:pt x="622" y="548"/>
                </a:lnTo>
                <a:lnTo>
                  <a:pt x="620" y="548"/>
                </a:lnTo>
                <a:lnTo>
                  <a:pt x="630" y="536"/>
                </a:lnTo>
                <a:lnTo>
                  <a:pt x="642" y="532"/>
                </a:lnTo>
                <a:lnTo>
                  <a:pt x="656" y="534"/>
                </a:lnTo>
                <a:lnTo>
                  <a:pt x="656" y="530"/>
                </a:lnTo>
                <a:lnTo>
                  <a:pt x="656" y="524"/>
                </a:lnTo>
                <a:lnTo>
                  <a:pt x="656" y="520"/>
                </a:lnTo>
                <a:lnTo>
                  <a:pt x="658" y="516"/>
                </a:lnTo>
                <a:lnTo>
                  <a:pt x="658" y="512"/>
                </a:lnTo>
                <a:lnTo>
                  <a:pt x="662" y="510"/>
                </a:lnTo>
                <a:lnTo>
                  <a:pt x="666" y="508"/>
                </a:lnTo>
                <a:lnTo>
                  <a:pt x="672" y="508"/>
                </a:lnTo>
                <a:lnTo>
                  <a:pt x="674" y="502"/>
                </a:lnTo>
                <a:lnTo>
                  <a:pt x="676" y="498"/>
                </a:lnTo>
                <a:lnTo>
                  <a:pt x="678" y="494"/>
                </a:lnTo>
                <a:lnTo>
                  <a:pt x="682" y="492"/>
                </a:lnTo>
                <a:lnTo>
                  <a:pt x="684" y="490"/>
                </a:lnTo>
                <a:lnTo>
                  <a:pt x="688" y="490"/>
                </a:lnTo>
                <a:lnTo>
                  <a:pt x="692" y="488"/>
                </a:lnTo>
                <a:lnTo>
                  <a:pt x="696" y="484"/>
                </a:lnTo>
                <a:lnTo>
                  <a:pt x="698" y="482"/>
                </a:lnTo>
                <a:lnTo>
                  <a:pt x="694" y="478"/>
                </a:lnTo>
                <a:lnTo>
                  <a:pt x="690" y="476"/>
                </a:lnTo>
                <a:lnTo>
                  <a:pt x="688" y="472"/>
                </a:lnTo>
                <a:lnTo>
                  <a:pt x="692" y="466"/>
                </a:lnTo>
                <a:lnTo>
                  <a:pt x="700" y="462"/>
                </a:lnTo>
                <a:lnTo>
                  <a:pt x="708" y="458"/>
                </a:lnTo>
                <a:lnTo>
                  <a:pt x="714" y="452"/>
                </a:lnTo>
                <a:lnTo>
                  <a:pt x="704" y="446"/>
                </a:lnTo>
                <a:lnTo>
                  <a:pt x="700" y="436"/>
                </a:lnTo>
                <a:lnTo>
                  <a:pt x="700" y="424"/>
                </a:lnTo>
                <a:lnTo>
                  <a:pt x="708" y="414"/>
                </a:lnTo>
                <a:lnTo>
                  <a:pt x="702" y="412"/>
                </a:lnTo>
                <a:lnTo>
                  <a:pt x="696" y="410"/>
                </a:lnTo>
                <a:lnTo>
                  <a:pt x="692" y="408"/>
                </a:lnTo>
                <a:lnTo>
                  <a:pt x="706" y="402"/>
                </a:lnTo>
                <a:lnTo>
                  <a:pt x="712" y="398"/>
                </a:lnTo>
                <a:lnTo>
                  <a:pt x="714" y="392"/>
                </a:lnTo>
                <a:lnTo>
                  <a:pt x="716" y="382"/>
                </a:lnTo>
                <a:lnTo>
                  <a:pt x="718" y="370"/>
                </a:lnTo>
                <a:lnTo>
                  <a:pt x="724" y="362"/>
                </a:lnTo>
                <a:lnTo>
                  <a:pt x="728" y="356"/>
                </a:lnTo>
                <a:lnTo>
                  <a:pt x="734" y="352"/>
                </a:lnTo>
                <a:lnTo>
                  <a:pt x="736" y="348"/>
                </a:lnTo>
                <a:lnTo>
                  <a:pt x="736" y="342"/>
                </a:lnTo>
                <a:lnTo>
                  <a:pt x="732" y="332"/>
                </a:lnTo>
                <a:lnTo>
                  <a:pt x="736" y="330"/>
                </a:lnTo>
                <a:lnTo>
                  <a:pt x="742" y="328"/>
                </a:lnTo>
                <a:lnTo>
                  <a:pt x="736" y="326"/>
                </a:lnTo>
                <a:lnTo>
                  <a:pt x="730" y="322"/>
                </a:lnTo>
                <a:lnTo>
                  <a:pt x="722" y="320"/>
                </a:lnTo>
                <a:lnTo>
                  <a:pt x="718" y="316"/>
                </a:lnTo>
                <a:lnTo>
                  <a:pt x="714" y="312"/>
                </a:lnTo>
                <a:lnTo>
                  <a:pt x="710" y="306"/>
                </a:lnTo>
                <a:lnTo>
                  <a:pt x="716" y="306"/>
                </a:lnTo>
                <a:lnTo>
                  <a:pt x="720" y="302"/>
                </a:lnTo>
                <a:lnTo>
                  <a:pt x="726" y="302"/>
                </a:lnTo>
                <a:lnTo>
                  <a:pt x="722" y="298"/>
                </a:lnTo>
                <a:lnTo>
                  <a:pt x="718" y="296"/>
                </a:lnTo>
                <a:lnTo>
                  <a:pt x="714" y="294"/>
                </a:lnTo>
                <a:lnTo>
                  <a:pt x="710" y="292"/>
                </a:lnTo>
                <a:lnTo>
                  <a:pt x="706" y="290"/>
                </a:lnTo>
                <a:lnTo>
                  <a:pt x="702" y="286"/>
                </a:lnTo>
                <a:lnTo>
                  <a:pt x="706" y="284"/>
                </a:lnTo>
                <a:lnTo>
                  <a:pt x="708" y="282"/>
                </a:lnTo>
                <a:lnTo>
                  <a:pt x="708" y="276"/>
                </a:lnTo>
                <a:lnTo>
                  <a:pt x="704" y="272"/>
                </a:lnTo>
                <a:lnTo>
                  <a:pt x="700" y="268"/>
                </a:lnTo>
                <a:lnTo>
                  <a:pt x="694" y="268"/>
                </a:lnTo>
                <a:lnTo>
                  <a:pt x="698" y="258"/>
                </a:lnTo>
                <a:lnTo>
                  <a:pt x="704" y="248"/>
                </a:lnTo>
                <a:lnTo>
                  <a:pt x="710" y="238"/>
                </a:lnTo>
                <a:lnTo>
                  <a:pt x="700" y="250"/>
                </a:lnTo>
                <a:lnTo>
                  <a:pt x="694" y="252"/>
                </a:lnTo>
                <a:lnTo>
                  <a:pt x="690" y="250"/>
                </a:lnTo>
                <a:lnTo>
                  <a:pt x="682" y="244"/>
                </a:lnTo>
                <a:lnTo>
                  <a:pt x="672" y="234"/>
                </a:lnTo>
                <a:lnTo>
                  <a:pt x="680" y="222"/>
                </a:lnTo>
                <a:lnTo>
                  <a:pt x="678" y="212"/>
                </a:lnTo>
                <a:lnTo>
                  <a:pt x="672" y="206"/>
                </a:lnTo>
                <a:lnTo>
                  <a:pt x="662" y="202"/>
                </a:lnTo>
                <a:lnTo>
                  <a:pt x="650" y="202"/>
                </a:lnTo>
                <a:lnTo>
                  <a:pt x="654" y="198"/>
                </a:lnTo>
                <a:lnTo>
                  <a:pt x="658" y="196"/>
                </a:lnTo>
                <a:lnTo>
                  <a:pt x="662" y="192"/>
                </a:lnTo>
                <a:lnTo>
                  <a:pt x="664" y="188"/>
                </a:lnTo>
                <a:lnTo>
                  <a:pt x="660" y="184"/>
                </a:lnTo>
                <a:lnTo>
                  <a:pt x="654" y="182"/>
                </a:lnTo>
                <a:lnTo>
                  <a:pt x="650" y="180"/>
                </a:lnTo>
                <a:lnTo>
                  <a:pt x="648" y="184"/>
                </a:lnTo>
                <a:lnTo>
                  <a:pt x="646" y="190"/>
                </a:lnTo>
                <a:lnTo>
                  <a:pt x="644" y="192"/>
                </a:lnTo>
                <a:lnTo>
                  <a:pt x="640" y="196"/>
                </a:lnTo>
                <a:lnTo>
                  <a:pt x="640" y="184"/>
                </a:lnTo>
                <a:lnTo>
                  <a:pt x="640" y="172"/>
                </a:lnTo>
                <a:lnTo>
                  <a:pt x="638" y="162"/>
                </a:lnTo>
                <a:lnTo>
                  <a:pt x="632" y="154"/>
                </a:lnTo>
                <a:lnTo>
                  <a:pt x="622" y="152"/>
                </a:lnTo>
                <a:lnTo>
                  <a:pt x="622" y="146"/>
                </a:lnTo>
                <a:lnTo>
                  <a:pt x="622" y="140"/>
                </a:lnTo>
                <a:lnTo>
                  <a:pt x="622" y="134"/>
                </a:lnTo>
                <a:lnTo>
                  <a:pt x="622" y="128"/>
                </a:lnTo>
                <a:lnTo>
                  <a:pt x="618" y="110"/>
                </a:lnTo>
                <a:lnTo>
                  <a:pt x="614" y="94"/>
                </a:lnTo>
                <a:lnTo>
                  <a:pt x="612" y="98"/>
                </a:lnTo>
                <a:lnTo>
                  <a:pt x="612" y="104"/>
                </a:lnTo>
                <a:lnTo>
                  <a:pt x="610" y="108"/>
                </a:lnTo>
                <a:lnTo>
                  <a:pt x="608" y="114"/>
                </a:lnTo>
                <a:lnTo>
                  <a:pt x="606" y="118"/>
                </a:lnTo>
                <a:lnTo>
                  <a:pt x="602" y="120"/>
                </a:lnTo>
                <a:lnTo>
                  <a:pt x="598" y="122"/>
                </a:lnTo>
                <a:lnTo>
                  <a:pt x="592" y="122"/>
                </a:lnTo>
                <a:lnTo>
                  <a:pt x="592" y="118"/>
                </a:lnTo>
                <a:lnTo>
                  <a:pt x="592" y="114"/>
                </a:lnTo>
                <a:lnTo>
                  <a:pt x="592" y="108"/>
                </a:lnTo>
                <a:lnTo>
                  <a:pt x="590" y="112"/>
                </a:lnTo>
                <a:lnTo>
                  <a:pt x="586" y="114"/>
                </a:lnTo>
                <a:lnTo>
                  <a:pt x="582" y="116"/>
                </a:lnTo>
                <a:lnTo>
                  <a:pt x="574" y="100"/>
                </a:lnTo>
                <a:lnTo>
                  <a:pt x="568" y="80"/>
                </a:lnTo>
                <a:lnTo>
                  <a:pt x="564" y="90"/>
                </a:lnTo>
                <a:lnTo>
                  <a:pt x="558" y="96"/>
                </a:lnTo>
                <a:lnTo>
                  <a:pt x="552" y="104"/>
                </a:lnTo>
                <a:lnTo>
                  <a:pt x="548" y="100"/>
                </a:lnTo>
                <a:lnTo>
                  <a:pt x="544" y="94"/>
                </a:lnTo>
                <a:lnTo>
                  <a:pt x="542" y="90"/>
                </a:lnTo>
                <a:lnTo>
                  <a:pt x="540" y="82"/>
                </a:lnTo>
                <a:lnTo>
                  <a:pt x="540" y="76"/>
                </a:lnTo>
                <a:lnTo>
                  <a:pt x="536" y="80"/>
                </a:lnTo>
                <a:lnTo>
                  <a:pt x="534" y="82"/>
                </a:lnTo>
                <a:lnTo>
                  <a:pt x="530" y="84"/>
                </a:lnTo>
                <a:lnTo>
                  <a:pt x="520" y="52"/>
                </a:lnTo>
                <a:lnTo>
                  <a:pt x="508" y="22"/>
                </a:lnTo>
                <a:lnTo>
                  <a:pt x="504" y="30"/>
                </a:lnTo>
                <a:lnTo>
                  <a:pt x="498" y="40"/>
                </a:lnTo>
                <a:lnTo>
                  <a:pt x="490" y="48"/>
                </a:lnTo>
                <a:lnTo>
                  <a:pt x="482" y="52"/>
                </a:lnTo>
                <a:lnTo>
                  <a:pt x="472" y="50"/>
                </a:lnTo>
                <a:lnTo>
                  <a:pt x="468" y="52"/>
                </a:lnTo>
                <a:lnTo>
                  <a:pt x="464" y="54"/>
                </a:lnTo>
                <a:lnTo>
                  <a:pt x="460" y="58"/>
                </a:lnTo>
                <a:lnTo>
                  <a:pt x="456" y="48"/>
                </a:lnTo>
                <a:lnTo>
                  <a:pt x="450" y="38"/>
                </a:lnTo>
                <a:lnTo>
                  <a:pt x="448" y="30"/>
                </a:lnTo>
                <a:lnTo>
                  <a:pt x="444" y="28"/>
                </a:lnTo>
                <a:lnTo>
                  <a:pt x="440" y="28"/>
                </a:lnTo>
                <a:lnTo>
                  <a:pt x="440" y="36"/>
                </a:lnTo>
                <a:lnTo>
                  <a:pt x="438" y="40"/>
                </a:lnTo>
                <a:lnTo>
                  <a:pt x="436" y="44"/>
                </a:lnTo>
                <a:lnTo>
                  <a:pt x="432" y="46"/>
                </a:lnTo>
                <a:lnTo>
                  <a:pt x="430" y="46"/>
                </a:lnTo>
                <a:lnTo>
                  <a:pt x="424" y="44"/>
                </a:lnTo>
                <a:lnTo>
                  <a:pt x="420" y="40"/>
                </a:lnTo>
                <a:lnTo>
                  <a:pt x="416" y="34"/>
                </a:lnTo>
                <a:lnTo>
                  <a:pt x="412" y="38"/>
                </a:lnTo>
                <a:lnTo>
                  <a:pt x="408" y="40"/>
                </a:lnTo>
                <a:lnTo>
                  <a:pt x="404" y="44"/>
                </a:lnTo>
                <a:lnTo>
                  <a:pt x="386" y="22"/>
                </a:lnTo>
                <a:lnTo>
                  <a:pt x="368" y="0"/>
                </a:lnTo>
                <a:lnTo>
                  <a:pt x="370" y="10"/>
                </a:lnTo>
                <a:lnTo>
                  <a:pt x="372" y="18"/>
                </a:lnTo>
                <a:lnTo>
                  <a:pt x="372" y="28"/>
                </a:lnTo>
                <a:lnTo>
                  <a:pt x="364" y="26"/>
                </a:lnTo>
                <a:lnTo>
                  <a:pt x="360" y="22"/>
                </a:lnTo>
                <a:lnTo>
                  <a:pt x="354" y="16"/>
                </a:lnTo>
                <a:lnTo>
                  <a:pt x="352" y="10"/>
                </a:lnTo>
                <a:lnTo>
                  <a:pt x="350" y="2"/>
                </a:lnTo>
                <a:lnTo>
                  <a:pt x="350" y="6"/>
                </a:lnTo>
                <a:lnTo>
                  <a:pt x="348" y="10"/>
                </a:lnTo>
                <a:lnTo>
                  <a:pt x="348" y="14"/>
                </a:lnTo>
                <a:lnTo>
                  <a:pt x="346" y="20"/>
                </a:lnTo>
                <a:lnTo>
                  <a:pt x="344" y="24"/>
                </a:lnTo>
                <a:lnTo>
                  <a:pt x="342" y="28"/>
                </a:lnTo>
                <a:lnTo>
                  <a:pt x="340" y="32"/>
                </a:lnTo>
                <a:lnTo>
                  <a:pt x="338" y="34"/>
                </a:lnTo>
                <a:lnTo>
                  <a:pt x="334" y="34"/>
                </a:lnTo>
                <a:lnTo>
                  <a:pt x="330" y="32"/>
                </a:lnTo>
                <a:lnTo>
                  <a:pt x="326" y="28"/>
                </a:lnTo>
                <a:lnTo>
                  <a:pt x="326" y="32"/>
                </a:lnTo>
                <a:lnTo>
                  <a:pt x="328" y="38"/>
                </a:lnTo>
                <a:lnTo>
                  <a:pt x="324" y="36"/>
                </a:lnTo>
                <a:lnTo>
                  <a:pt x="320" y="34"/>
                </a:lnTo>
                <a:lnTo>
                  <a:pt x="316" y="32"/>
                </a:lnTo>
                <a:lnTo>
                  <a:pt x="314" y="36"/>
                </a:lnTo>
                <a:lnTo>
                  <a:pt x="314" y="40"/>
                </a:lnTo>
                <a:lnTo>
                  <a:pt x="312" y="44"/>
                </a:lnTo>
                <a:lnTo>
                  <a:pt x="294" y="42"/>
                </a:lnTo>
                <a:lnTo>
                  <a:pt x="278" y="32"/>
                </a:lnTo>
                <a:lnTo>
                  <a:pt x="264" y="18"/>
                </a:lnTo>
                <a:lnTo>
                  <a:pt x="250" y="4"/>
                </a:lnTo>
                <a:lnTo>
                  <a:pt x="260" y="6"/>
                </a:lnTo>
                <a:lnTo>
                  <a:pt x="266" y="14"/>
                </a:lnTo>
                <a:lnTo>
                  <a:pt x="270" y="24"/>
                </a:lnTo>
                <a:lnTo>
                  <a:pt x="274" y="34"/>
                </a:lnTo>
                <a:lnTo>
                  <a:pt x="282" y="40"/>
                </a:lnTo>
                <a:lnTo>
                  <a:pt x="256" y="12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962025" y="2209800"/>
            <a:ext cx="7239000" cy="16986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047750" y="4029075"/>
            <a:ext cx="7086600" cy="4667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bg2"/>
                </a:solidFill>
                <a:latin typeface="Verdana" pitchFamily="34" charset="0"/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4038600" y="5638800"/>
            <a:ext cx="1323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2400" b="1">
                <a:solidFill>
                  <a:schemeClr val="bg1"/>
                </a:solidFill>
                <a:latin typeface="Verdana" pitchFamily="34" charset="0"/>
                <a:ea typeface="宋体" charset="-122"/>
              </a:rPr>
              <a:t>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076450" cy="63246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76950" cy="63246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391400" cy="563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altLang="zh-CN" smtClean="0"/>
              <a:t>Click icon to add table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373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2200" y="6537325"/>
            <a:ext cx="28194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81400" y="6537325"/>
            <a:ext cx="2286000" cy="320675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0" name="Rectangle 78"/>
          <p:cNvSpPr>
            <a:spLocks noChangeArrowheads="1"/>
          </p:cNvSpPr>
          <p:nvPr/>
        </p:nvSpPr>
        <p:spPr bwMode="gray">
          <a:xfrm rot="5400000">
            <a:off x="7904162" y="1163638"/>
            <a:ext cx="2098675" cy="38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51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057400"/>
            <a:ext cx="5791200" cy="16986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990975"/>
            <a:ext cx="5791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3886200" y="5715000"/>
            <a:ext cx="1612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latin typeface="Verdana" pitchFamily="34" charset="0"/>
                <a:ea typeface="宋体" charset="-122"/>
              </a:rPr>
              <a:t>LOGO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 rot="421294">
            <a:off x="971550" y="692150"/>
            <a:ext cx="1871663" cy="1944688"/>
            <a:chOff x="521" y="482"/>
            <a:chExt cx="1134" cy="1142"/>
          </a:xfrm>
        </p:grpSpPr>
        <p:sp>
          <p:nvSpPr>
            <p:cNvPr id="3104" name="Oval 32"/>
            <p:cNvSpPr>
              <a:spLocks noChangeArrowheads="1"/>
            </p:cNvSpPr>
            <p:nvPr userDrawn="1"/>
          </p:nvSpPr>
          <p:spPr bwMode="gray">
            <a:xfrm rot="-128649">
              <a:off x="851" y="811"/>
              <a:ext cx="479" cy="49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" name="Group 33"/>
            <p:cNvGrpSpPr>
              <a:grpSpLocks/>
            </p:cNvGrpSpPr>
            <p:nvPr userDrawn="1"/>
          </p:nvGrpSpPr>
          <p:grpSpPr bwMode="auto">
            <a:xfrm rot="56277">
              <a:off x="1311" y="1224"/>
              <a:ext cx="266" cy="218"/>
              <a:chOff x="3452" y="878"/>
              <a:chExt cx="402" cy="342"/>
            </a:xfrm>
          </p:grpSpPr>
          <p:sp>
            <p:nvSpPr>
              <p:cNvPr id="3106" name="Oval 3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7" name="Oval 3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08" name="Oval 3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" name="Group 37"/>
            <p:cNvGrpSpPr>
              <a:grpSpLocks/>
            </p:cNvGrpSpPr>
            <p:nvPr userDrawn="1"/>
          </p:nvGrpSpPr>
          <p:grpSpPr bwMode="auto">
            <a:xfrm rot="-23983151">
              <a:off x="1390" y="942"/>
              <a:ext cx="265" cy="219"/>
              <a:chOff x="3452" y="878"/>
              <a:chExt cx="402" cy="342"/>
            </a:xfrm>
          </p:grpSpPr>
          <p:sp>
            <p:nvSpPr>
              <p:cNvPr id="3110" name="Oval 3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1" name="Oval 3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2" name="Oval 4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" name="Group 41"/>
            <p:cNvGrpSpPr>
              <a:grpSpLocks/>
            </p:cNvGrpSpPr>
            <p:nvPr userDrawn="1"/>
          </p:nvGrpSpPr>
          <p:grpSpPr bwMode="auto">
            <a:xfrm rot="-4925197">
              <a:off x="1293" y="630"/>
              <a:ext cx="257" cy="226"/>
              <a:chOff x="3452" y="878"/>
              <a:chExt cx="402" cy="342"/>
            </a:xfrm>
          </p:grpSpPr>
          <p:sp>
            <p:nvSpPr>
              <p:cNvPr id="3114" name="Oval 4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5" name="Oval 4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6" name="Oval 4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" name="Group 45"/>
            <p:cNvGrpSpPr>
              <a:grpSpLocks/>
            </p:cNvGrpSpPr>
            <p:nvPr userDrawn="1"/>
          </p:nvGrpSpPr>
          <p:grpSpPr bwMode="auto">
            <a:xfrm rot="3149186">
              <a:off x="985" y="1383"/>
              <a:ext cx="257" cy="226"/>
              <a:chOff x="3452" y="878"/>
              <a:chExt cx="402" cy="342"/>
            </a:xfrm>
          </p:grpSpPr>
          <p:sp>
            <p:nvSpPr>
              <p:cNvPr id="3118" name="Oval 46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19" name="Oval 47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0" name="Oval 48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" name="Group 49"/>
            <p:cNvGrpSpPr>
              <a:grpSpLocks/>
            </p:cNvGrpSpPr>
            <p:nvPr userDrawn="1"/>
          </p:nvGrpSpPr>
          <p:grpSpPr bwMode="auto">
            <a:xfrm rot="-29276986">
              <a:off x="966" y="498"/>
              <a:ext cx="257" cy="226"/>
              <a:chOff x="3452" y="878"/>
              <a:chExt cx="402" cy="342"/>
            </a:xfrm>
          </p:grpSpPr>
          <p:sp>
            <p:nvSpPr>
              <p:cNvPr id="3122" name="Oval 50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3" name="Oval 51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4" name="Oval 52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" name="Group 53"/>
            <p:cNvGrpSpPr>
              <a:grpSpLocks/>
            </p:cNvGrpSpPr>
            <p:nvPr userDrawn="1"/>
          </p:nvGrpSpPr>
          <p:grpSpPr bwMode="auto">
            <a:xfrm rot="-10348150">
              <a:off x="628" y="649"/>
              <a:ext cx="266" cy="219"/>
              <a:chOff x="3452" y="878"/>
              <a:chExt cx="402" cy="342"/>
            </a:xfrm>
          </p:grpSpPr>
          <p:sp>
            <p:nvSpPr>
              <p:cNvPr id="3126" name="Oval 5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7" name="Oval 5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8" name="Oval 5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" name="Group 57"/>
            <p:cNvGrpSpPr>
              <a:grpSpLocks/>
            </p:cNvGrpSpPr>
            <p:nvPr userDrawn="1"/>
          </p:nvGrpSpPr>
          <p:grpSpPr bwMode="auto">
            <a:xfrm rot="-34593241">
              <a:off x="521" y="973"/>
              <a:ext cx="265" cy="218"/>
              <a:chOff x="3452" y="878"/>
              <a:chExt cx="402" cy="342"/>
            </a:xfrm>
          </p:grpSpPr>
          <p:sp>
            <p:nvSpPr>
              <p:cNvPr id="3130" name="Oval 5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1" name="Oval 5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2" name="Oval 6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" name="Group 61"/>
            <p:cNvGrpSpPr>
              <a:grpSpLocks/>
            </p:cNvGrpSpPr>
            <p:nvPr userDrawn="1"/>
          </p:nvGrpSpPr>
          <p:grpSpPr bwMode="auto">
            <a:xfrm rot="-15320246">
              <a:off x="654" y="1263"/>
              <a:ext cx="257" cy="226"/>
              <a:chOff x="3452" y="878"/>
              <a:chExt cx="402" cy="342"/>
            </a:xfrm>
          </p:grpSpPr>
          <p:sp>
            <p:nvSpPr>
              <p:cNvPr id="3134" name="Oval 6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5" name="Oval 6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6" name="Oval 6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137" name="Rectangle 65"/>
          <p:cNvSpPr>
            <a:spLocks noChangeArrowheads="1"/>
          </p:cNvSpPr>
          <p:nvPr/>
        </p:nvSpPr>
        <p:spPr bwMode="gray">
          <a:xfrm>
            <a:off x="457200" y="0"/>
            <a:ext cx="7620000" cy="304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2431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gray">
          <a:xfrm>
            <a:off x="6664325" y="-7938"/>
            <a:ext cx="2098675" cy="3127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gray">
          <a:xfrm rot="10800000">
            <a:off x="2549525" y="6553200"/>
            <a:ext cx="6230938" cy="317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gray">
          <a:xfrm>
            <a:off x="8763000" y="-7938"/>
            <a:ext cx="381000" cy="31432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431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gray">
          <a:xfrm>
            <a:off x="457200" y="6554788"/>
            <a:ext cx="2098675" cy="3175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gray">
          <a:xfrm>
            <a:off x="0" y="6553200"/>
            <a:ext cx="457200" cy="3190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gray">
          <a:xfrm>
            <a:off x="0" y="0"/>
            <a:ext cx="4572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gray">
          <a:xfrm rot="5400000">
            <a:off x="-2213769" y="2510631"/>
            <a:ext cx="4876800" cy="4651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gray">
          <a:xfrm rot="5400000">
            <a:off x="-575469" y="5520531"/>
            <a:ext cx="1600200" cy="4651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ltGray">
          <a:xfrm>
            <a:off x="8769350" y="6538913"/>
            <a:ext cx="374650" cy="327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gray">
          <a:xfrm rot="5400000">
            <a:off x="6557962" y="3967163"/>
            <a:ext cx="4791075" cy="381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gray">
          <a:xfrm>
            <a:off x="8763000" y="1752600"/>
            <a:ext cx="381000" cy="1524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2549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52" name="Line 80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 flipH="1">
            <a:off x="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>
            <a:off x="87630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>
            <a:off x="87630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>
            <a:off x="2543175" y="655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 flipV="1">
            <a:off x="6672263" y="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28725"/>
            <a:ext cx="3935413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228725"/>
            <a:ext cx="3935412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22238"/>
            <a:ext cx="2005012" cy="6027737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2238"/>
            <a:ext cx="5865813" cy="602773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2238"/>
            <a:ext cx="6705600" cy="56356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228725"/>
            <a:ext cx="8023225" cy="4921250"/>
          </a:xfrm>
        </p:spPr>
        <p:txBody>
          <a:bodyPr/>
          <a:lstStyle/>
          <a:p>
            <a:r>
              <a:rPr lang="en-US" altLang="zh-CN" smtClean="0"/>
              <a:t>Click icon to add table</a:t>
            </a: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3246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Freeform 15"/>
          <p:cNvSpPr>
            <a:spLocks/>
          </p:cNvSpPr>
          <p:nvPr/>
        </p:nvSpPr>
        <p:spPr bwMode="gray">
          <a:xfrm>
            <a:off x="0" y="4149725"/>
            <a:ext cx="9544050" cy="2708275"/>
          </a:xfrm>
          <a:custGeom>
            <a:avLst/>
            <a:gdLst/>
            <a:ahLst/>
            <a:cxnLst>
              <a:cxn ang="0">
                <a:pos x="5760" y="0"/>
              </a:cxn>
              <a:cxn ang="0">
                <a:pos x="4332" y="1484"/>
              </a:cxn>
              <a:cxn ang="0">
                <a:pos x="0" y="1493"/>
              </a:cxn>
              <a:cxn ang="0">
                <a:pos x="1" y="1706"/>
              </a:cxn>
              <a:cxn ang="0">
                <a:pos x="5760" y="1671"/>
              </a:cxn>
            </a:cxnLst>
            <a:rect l="0" t="0" r="r" b="b"/>
            <a:pathLst>
              <a:path w="6012" h="1706">
                <a:moveTo>
                  <a:pt x="5760" y="0"/>
                </a:moveTo>
                <a:cubicBezTo>
                  <a:pt x="5736" y="43"/>
                  <a:pt x="6012" y="1484"/>
                  <a:pt x="4332" y="1484"/>
                </a:cubicBezTo>
                <a:lnTo>
                  <a:pt x="0" y="1493"/>
                </a:lnTo>
                <a:lnTo>
                  <a:pt x="1" y="1706"/>
                </a:lnTo>
                <a:lnTo>
                  <a:pt x="5760" y="1671"/>
                </a:lnTo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38039"/>
                  <a:invGamma/>
                </a:schemeClr>
              </a:gs>
            </a:gsLst>
            <a:lin ang="5400000" scaled="1"/>
          </a:gra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40" name="Freeform 16"/>
          <p:cNvSpPr>
            <a:spLocks/>
          </p:cNvSpPr>
          <p:nvPr/>
        </p:nvSpPr>
        <p:spPr bwMode="gray">
          <a:xfrm>
            <a:off x="0" y="5791200"/>
            <a:ext cx="9144000" cy="1093788"/>
          </a:xfrm>
          <a:custGeom>
            <a:avLst/>
            <a:gdLst/>
            <a:ahLst/>
            <a:cxnLst>
              <a:cxn ang="0">
                <a:pos x="5754" y="0"/>
              </a:cxn>
              <a:cxn ang="0">
                <a:pos x="4722" y="486"/>
              </a:cxn>
              <a:cxn ang="0">
                <a:pos x="0" y="489"/>
              </a:cxn>
              <a:cxn ang="0">
                <a:pos x="1" y="689"/>
              </a:cxn>
              <a:cxn ang="0">
                <a:pos x="5760" y="657"/>
              </a:cxn>
            </a:cxnLst>
            <a:rect l="0" t="0" r="r" b="b"/>
            <a:pathLst>
              <a:path w="5760" h="689">
                <a:moveTo>
                  <a:pt x="5754" y="0"/>
                </a:moveTo>
                <a:cubicBezTo>
                  <a:pt x="5730" y="0"/>
                  <a:pt x="5640" y="474"/>
                  <a:pt x="4722" y="486"/>
                </a:cubicBezTo>
                <a:lnTo>
                  <a:pt x="0" y="489"/>
                </a:lnTo>
                <a:lnTo>
                  <a:pt x="1" y="689"/>
                </a:lnTo>
                <a:lnTo>
                  <a:pt x="5760" y="657"/>
                </a:lnTo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15294"/>
                  <a:invGamma/>
                </a:schemeClr>
              </a:gs>
            </a:gsLst>
            <a:lin ang="5400000" scaled="1"/>
          </a:gra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41" name="Freeform 17"/>
          <p:cNvSpPr>
            <a:spLocks/>
          </p:cNvSpPr>
          <p:nvPr/>
        </p:nvSpPr>
        <p:spPr bwMode="gray">
          <a:xfrm>
            <a:off x="0" y="584200"/>
            <a:ext cx="9144000" cy="1260475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776"/>
              </a:cxn>
              <a:cxn ang="0">
                <a:pos x="1600" y="88"/>
              </a:cxn>
              <a:cxn ang="0">
                <a:pos x="5760" y="88"/>
              </a:cxn>
              <a:cxn ang="0">
                <a:pos x="5760" y="0"/>
              </a:cxn>
              <a:cxn ang="0">
                <a:pos x="752" y="0"/>
              </a:cxn>
            </a:cxnLst>
            <a:rect l="0" t="0" r="r" b="b"/>
            <a:pathLst>
              <a:path w="5760" h="794">
                <a:moveTo>
                  <a:pt x="0" y="96"/>
                </a:moveTo>
                <a:lnTo>
                  <a:pt x="0" y="776"/>
                </a:lnTo>
                <a:cubicBezTo>
                  <a:pt x="32" y="794"/>
                  <a:pt x="336" y="56"/>
                  <a:pt x="1600" y="88"/>
                </a:cubicBezTo>
                <a:lnTo>
                  <a:pt x="5760" y="88"/>
                </a:lnTo>
                <a:lnTo>
                  <a:pt x="5760" y="0"/>
                </a:lnTo>
                <a:lnTo>
                  <a:pt x="752" y="0"/>
                </a:lnTo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15294"/>
                  <a:invGamma/>
                </a:schemeClr>
              </a:gs>
            </a:gsLst>
            <a:lin ang="5400000" scaled="1"/>
          </a:gra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42" name="Freeform 18" descr="hangul_p"/>
          <p:cNvSpPr>
            <a:spLocks/>
          </p:cNvSpPr>
          <p:nvPr/>
        </p:nvSpPr>
        <p:spPr bwMode="gray">
          <a:xfrm>
            <a:off x="0" y="0"/>
            <a:ext cx="9144000" cy="1168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80"/>
              </a:cxn>
              <a:cxn ang="0">
                <a:pos x="1456" y="344"/>
              </a:cxn>
              <a:cxn ang="0">
                <a:pos x="5760" y="342"/>
              </a:cxn>
              <a:cxn ang="0">
                <a:pos x="5760" y="0"/>
              </a:cxn>
              <a:cxn ang="0">
                <a:pos x="0" y="0"/>
              </a:cxn>
            </a:cxnLst>
            <a:rect l="0" t="0" r="r" b="b"/>
            <a:pathLst>
              <a:path w="5760" h="680">
                <a:moveTo>
                  <a:pt x="0" y="0"/>
                </a:moveTo>
                <a:lnTo>
                  <a:pt x="0" y="680"/>
                </a:lnTo>
                <a:cubicBezTo>
                  <a:pt x="240" y="520"/>
                  <a:pt x="472" y="312"/>
                  <a:pt x="1456" y="344"/>
                </a:cubicBezTo>
                <a:lnTo>
                  <a:pt x="5760" y="342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14" cstate="print"/>
            <a:srcRect/>
            <a:stretch>
              <a:fillRect/>
            </a:stretch>
          </a:blip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732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latin typeface="+mj-lt"/>
                <a:ea typeface="宋体" charset="-122"/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72200" y="6537325"/>
            <a:ext cx="2819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a typeface="宋体" charset="-122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537325"/>
            <a:ext cx="228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charset="-122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371600" y="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Rectangle 69"/>
          <p:cNvSpPr>
            <a:spLocks noChangeArrowheads="1"/>
          </p:cNvSpPr>
          <p:nvPr/>
        </p:nvSpPr>
        <p:spPr bwMode="gray">
          <a:xfrm>
            <a:off x="457200" y="0"/>
            <a:ext cx="8477250" cy="7683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228725"/>
            <a:ext cx="8023225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791200" y="6248400"/>
            <a:ext cx="28956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  <a:ea typeface="宋体" charset="-122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429000" y="633888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charset="-122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0" y="0"/>
            <a:ext cx="457200" cy="7683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0" y="762000"/>
            <a:ext cx="457200" cy="152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0" y="914400"/>
            <a:ext cx="457200" cy="419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42353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5105400"/>
            <a:ext cx="457200" cy="15446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42353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gray">
          <a:xfrm>
            <a:off x="0" y="6656388"/>
            <a:ext cx="457200" cy="2095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gray">
          <a:xfrm>
            <a:off x="457200" y="6650038"/>
            <a:ext cx="1304925" cy="2159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gray">
          <a:xfrm>
            <a:off x="1752600" y="6650038"/>
            <a:ext cx="7391400" cy="215900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5451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gray">
          <a:xfrm>
            <a:off x="8777288" y="6656388"/>
            <a:ext cx="366712" cy="2095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gray">
          <a:xfrm>
            <a:off x="8769350" y="6019800"/>
            <a:ext cx="374650" cy="6429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gray">
          <a:xfrm>
            <a:off x="8763000" y="914400"/>
            <a:ext cx="381000" cy="51054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51373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gray">
          <a:xfrm>
            <a:off x="8763000" y="762000"/>
            <a:ext cx="381000" cy="152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gray">
          <a:xfrm>
            <a:off x="8770938" y="0"/>
            <a:ext cx="373062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gray">
          <a:xfrm>
            <a:off x="457200" y="762000"/>
            <a:ext cx="8315325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90600" y="122238"/>
            <a:ext cx="6705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8002588" y="69850"/>
            <a:ext cx="657225" cy="636588"/>
            <a:chOff x="5041" y="44"/>
            <a:chExt cx="414" cy="401"/>
          </a:xfrm>
        </p:grpSpPr>
        <p:sp>
          <p:nvSpPr>
            <p:cNvPr id="1129" name="Oval 105"/>
            <p:cNvSpPr>
              <a:spLocks noChangeArrowheads="1"/>
            </p:cNvSpPr>
            <p:nvPr userDrawn="1"/>
          </p:nvSpPr>
          <p:spPr bwMode="gray">
            <a:xfrm rot="149948">
              <a:off x="5161" y="161"/>
              <a:ext cx="175" cy="17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" name="Group 106"/>
            <p:cNvGrpSpPr>
              <a:grpSpLocks/>
            </p:cNvGrpSpPr>
            <p:nvPr userDrawn="1"/>
          </p:nvGrpSpPr>
          <p:grpSpPr bwMode="auto">
            <a:xfrm rot="334874">
              <a:off x="5321" y="313"/>
              <a:ext cx="98" cy="75"/>
              <a:chOff x="3452" y="878"/>
              <a:chExt cx="402" cy="342"/>
            </a:xfrm>
          </p:grpSpPr>
          <p:sp>
            <p:nvSpPr>
              <p:cNvPr id="1131" name="Oval 10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2" name="Oval 10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3" name="Oval 10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" name="Group 110"/>
            <p:cNvGrpSpPr>
              <a:grpSpLocks/>
            </p:cNvGrpSpPr>
            <p:nvPr userDrawn="1"/>
          </p:nvGrpSpPr>
          <p:grpSpPr bwMode="auto">
            <a:xfrm rot="-23704554">
              <a:off x="5358" y="218"/>
              <a:ext cx="97" cy="75"/>
              <a:chOff x="3452" y="878"/>
              <a:chExt cx="402" cy="342"/>
            </a:xfrm>
          </p:grpSpPr>
          <p:sp>
            <p:nvSpPr>
              <p:cNvPr id="1135" name="Oval 11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6" name="Oval 11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7" name="Oval 11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" name="Group 114"/>
            <p:cNvGrpSpPr>
              <a:grpSpLocks/>
            </p:cNvGrpSpPr>
            <p:nvPr userDrawn="1"/>
          </p:nvGrpSpPr>
          <p:grpSpPr bwMode="auto">
            <a:xfrm rot="-4646600">
              <a:off x="5335" y="107"/>
              <a:ext cx="88" cy="82"/>
              <a:chOff x="3452" y="878"/>
              <a:chExt cx="402" cy="342"/>
            </a:xfrm>
          </p:grpSpPr>
          <p:sp>
            <p:nvSpPr>
              <p:cNvPr id="1139" name="Oval 11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0" name="Oval 11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1" name="Oval 11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" name="Group 118"/>
            <p:cNvGrpSpPr>
              <a:grpSpLocks/>
            </p:cNvGrpSpPr>
            <p:nvPr userDrawn="1"/>
          </p:nvGrpSpPr>
          <p:grpSpPr bwMode="auto">
            <a:xfrm rot="2913403">
              <a:off x="5210" y="359"/>
              <a:ext cx="88" cy="83"/>
              <a:chOff x="3452" y="878"/>
              <a:chExt cx="402" cy="342"/>
            </a:xfrm>
          </p:grpSpPr>
          <p:sp>
            <p:nvSpPr>
              <p:cNvPr id="1143" name="Oval 119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4" name="Oval 120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5" name="Oval 121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" name="Group 122"/>
            <p:cNvGrpSpPr>
              <a:grpSpLocks/>
            </p:cNvGrpSpPr>
            <p:nvPr userDrawn="1"/>
          </p:nvGrpSpPr>
          <p:grpSpPr bwMode="auto">
            <a:xfrm rot="-29488389">
              <a:off x="5212" y="46"/>
              <a:ext cx="88" cy="83"/>
              <a:chOff x="3452" y="878"/>
              <a:chExt cx="402" cy="342"/>
            </a:xfrm>
          </p:grpSpPr>
          <p:sp>
            <p:nvSpPr>
              <p:cNvPr id="1147" name="Oval 123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8" name="Oval 124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9" name="Oval 125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" name="Group 126"/>
            <p:cNvGrpSpPr>
              <a:grpSpLocks/>
            </p:cNvGrpSpPr>
            <p:nvPr userDrawn="1"/>
          </p:nvGrpSpPr>
          <p:grpSpPr bwMode="auto">
            <a:xfrm rot="-10069553">
              <a:off x="5089" y="95"/>
              <a:ext cx="97" cy="76"/>
              <a:chOff x="3452" y="878"/>
              <a:chExt cx="402" cy="342"/>
            </a:xfrm>
          </p:grpSpPr>
          <p:sp>
            <p:nvSpPr>
              <p:cNvPr id="1151" name="Oval 12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2" name="Oval 12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3" name="Oval 12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" name="Group 130"/>
            <p:cNvGrpSpPr>
              <a:grpSpLocks/>
            </p:cNvGrpSpPr>
            <p:nvPr userDrawn="1"/>
          </p:nvGrpSpPr>
          <p:grpSpPr bwMode="auto">
            <a:xfrm rot="-34314642">
              <a:off x="5041" y="204"/>
              <a:ext cx="97" cy="75"/>
              <a:chOff x="3452" y="878"/>
              <a:chExt cx="402" cy="342"/>
            </a:xfrm>
          </p:grpSpPr>
          <p:sp>
            <p:nvSpPr>
              <p:cNvPr id="1155" name="Oval 13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6" name="Oval 13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7" name="Oval 13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" name="Group 134"/>
            <p:cNvGrpSpPr>
              <a:grpSpLocks/>
            </p:cNvGrpSpPr>
            <p:nvPr userDrawn="1"/>
          </p:nvGrpSpPr>
          <p:grpSpPr bwMode="auto">
            <a:xfrm rot="-15041649">
              <a:off x="5085" y="304"/>
              <a:ext cx="88" cy="82"/>
              <a:chOff x="3452" y="878"/>
              <a:chExt cx="402" cy="342"/>
            </a:xfrm>
          </p:grpSpPr>
          <p:sp>
            <p:nvSpPr>
              <p:cNvPr id="1159" name="Oval 13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0" name="Oval 13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1" name="Oval 13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162" name="Rectangle 13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3246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  <a:ea typeface="宋体" charset="-122"/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1175" name="Line 151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76" name="Line 152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77" name="Line 153"/>
          <p:cNvSpPr>
            <a:spLocks noChangeShapeType="1"/>
          </p:cNvSpPr>
          <p:nvPr/>
        </p:nvSpPr>
        <p:spPr bwMode="auto">
          <a:xfrm>
            <a:off x="0" y="66484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78" name="Line 154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79" name="Line 15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81" name="Line 157"/>
          <p:cNvSpPr>
            <a:spLocks noChangeShapeType="1"/>
          </p:cNvSpPr>
          <p:nvPr/>
        </p:nvSpPr>
        <p:spPr bwMode="auto">
          <a:xfrm flipH="1">
            <a:off x="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82" name="Line 158"/>
          <p:cNvSpPr>
            <a:spLocks noChangeShapeType="1"/>
          </p:cNvSpPr>
          <p:nvPr/>
        </p:nvSpPr>
        <p:spPr bwMode="auto">
          <a:xfrm>
            <a:off x="1752600" y="664845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83" name="Line 159"/>
          <p:cNvSpPr>
            <a:spLocks noChangeShapeType="1"/>
          </p:cNvSpPr>
          <p:nvPr/>
        </p:nvSpPr>
        <p:spPr bwMode="auto">
          <a:xfrm>
            <a:off x="87630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4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48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7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ECG Signal processing (2)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ECE, UA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81925" name="Line 5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26" name="Line 6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867400" y="3886200"/>
            <a:ext cx="1828800" cy="1447800"/>
            <a:chOff x="3696" y="2448"/>
            <a:chExt cx="1152" cy="912"/>
          </a:xfrm>
        </p:grpSpPr>
        <p:sp>
          <p:nvSpPr>
            <p:cNvPr id="81928" name="Oval 8"/>
            <p:cNvSpPr>
              <a:spLocks noChangeArrowheads="1"/>
            </p:cNvSpPr>
            <p:nvPr/>
          </p:nvSpPr>
          <p:spPr bwMode="auto">
            <a:xfrm>
              <a:off x="384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29" name="Oval 9"/>
            <p:cNvSpPr>
              <a:spLocks noChangeArrowheads="1"/>
            </p:cNvSpPr>
            <p:nvPr/>
          </p:nvSpPr>
          <p:spPr bwMode="auto">
            <a:xfrm>
              <a:off x="4272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30" name="Oval 10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31" name="Oval 11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32" name="Oval 12"/>
            <p:cNvSpPr>
              <a:spLocks noChangeArrowheads="1"/>
            </p:cNvSpPr>
            <p:nvPr/>
          </p:nvSpPr>
          <p:spPr bwMode="auto">
            <a:xfrm>
              <a:off x="4752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33" name="Oval 13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34" name="Oval 14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35" name="Oval 15"/>
            <p:cNvSpPr>
              <a:spLocks noChangeArrowheads="1"/>
            </p:cNvSpPr>
            <p:nvPr/>
          </p:nvSpPr>
          <p:spPr bwMode="auto">
            <a:xfrm>
              <a:off x="45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105400" y="2057400"/>
            <a:ext cx="2209800" cy="1447800"/>
            <a:chOff x="3216" y="1296"/>
            <a:chExt cx="1392" cy="912"/>
          </a:xfrm>
        </p:grpSpPr>
        <p:sp>
          <p:nvSpPr>
            <p:cNvPr id="81937" name="Oval 17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38" name="Oval 18"/>
            <p:cNvSpPr>
              <a:spLocks noChangeArrowheads="1"/>
            </p:cNvSpPr>
            <p:nvPr/>
          </p:nvSpPr>
          <p:spPr bwMode="auto">
            <a:xfrm>
              <a:off x="3264" y="163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39" name="Oval 19"/>
            <p:cNvSpPr>
              <a:spLocks noChangeArrowheads="1"/>
            </p:cNvSpPr>
            <p:nvPr/>
          </p:nvSpPr>
          <p:spPr bwMode="auto">
            <a:xfrm>
              <a:off x="3792" y="15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40" name="Oval 20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41" name="Oval 21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42" name="Oval 22"/>
            <p:cNvSpPr>
              <a:spLocks noChangeArrowheads="1"/>
            </p:cNvSpPr>
            <p:nvPr/>
          </p:nvSpPr>
          <p:spPr bwMode="auto">
            <a:xfrm>
              <a:off x="4272" y="129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43" name="Oval 23"/>
            <p:cNvSpPr>
              <a:spLocks noChangeArrowheads="1"/>
            </p:cNvSpPr>
            <p:nvPr/>
          </p:nvSpPr>
          <p:spPr bwMode="auto">
            <a:xfrm>
              <a:off x="4512" y="158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1944" name="Line 24"/>
          <p:cNvSpPr>
            <a:spLocks noChangeShapeType="1"/>
          </p:cNvSpPr>
          <p:nvPr/>
        </p:nvSpPr>
        <p:spPr bwMode="auto">
          <a:xfrm flipV="1">
            <a:off x="4343400" y="3733800"/>
            <a:ext cx="3886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81948" name="Text Box 28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sp>
        <p:nvSpPr>
          <p:cNvPr id="81958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132263" cy="1608137"/>
          </a:xfrm>
          <a:noFill/>
          <a:ln/>
        </p:spPr>
        <p:txBody>
          <a:bodyPr/>
          <a:lstStyle/>
          <a:p>
            <a:r>
              <a:rPr lang="en-US" altLang="zh-CN" sz="2200"/>
              <a:t>How would you classify these points using a linear discriminant function in order to minimize the error rate?</a:t>
            </a:r>
          </a:p>
        </p:txBody>
      </p:sp>
      <p:sp>
        <p:nvSpPr>
          <p:cNvPr id="81959" name="Rectangle 3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/>
              <a:t>Linear Discriminant Function</a:t>
            </a: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7167563" y="741363"/>
            <a:ext cx="1931987" cy="871537"/>
            <a:chOff x="4445" y="467"/>
            <a:chExt cx="1217" cy="549"/>
          </a:xfrm>
        </p:grpSpPr>
        <p:sp>
          <p:nvSpPr>
            <p:cNvPr id="81961" name="Text Box 41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6" name="Group 42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81963" name="Oval 43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1964" name="Oval 44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1965" name="Rectangle 45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81966" name="Rectangle 46"/>
          <p:cNvSpPr>
            <a:spLocks noChangeArrowheads="1"/>
          </p:cNvSpPr>
          <p:nvPr/>
        </p:nvSpPr>
        <p:spPr bwMode="auto">
          <a:xfrm>
            <a:off x="458788" y="3802063"/>
            <a:ext cx="3884612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Infinite number of answers!</a:t>
            </a:r>
          </a:p>
        </p:txBody>
      </p:sp>
      <p:sp>
        <p:nvSpPr>
          <p:cNvPr id="81967" name="Rectangle 47"/>
          <p:cNvSpPr>
            <a:spLocks noChangeArrowheads="1"/>
          </p:cNvSpPr>
          <p:nvPr/>
        </p:nvSpPr>
        <p:spPr bwMode="auto">
          <a:xfrm>
            <a:off x="457200" y="5173663"/>
            <a:ext cx="3884613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Which one is the best?</a:t>
            </a:r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4267200" y="1905000"/>
            <a:ext cx="4267200" cy="3657600"/>
            <a:chOff x="2688" y="1200"/>
            <a:chExt cx="2688" cy="2304"/>
          </a:xfrm>
        </p:grpSpPr>
        <p:sp>
          <p:nvSpPr>
            <p:cNvPr id="81968" name="Line 48"/>
            <p:cNvSpPr>
              <a:spLocks noChangeShapeType="1"/>
            </p:cNvSpPr>
            <p:nvPr/>
          </p:nvSpPr>
          <p:spPr bwMode="auto">
            <a:xfrm flipV="1">
              <a:off x="2736" y="1920"/>
              <a:ext cx="2400" cy="7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69" name="Line 49"/>
            <p:cNvSpPr>
              <a:spLocks noChangeShapeType="1"/>
            </p:cNvSpPr>
            <p:nvPr/>
          </p:nvSpPr>
          <p:spPr bwMode="auto">
            <a:xfrm flipV="1">
              <a:off x="2880" y="1200"/>
              <a:ext cx="2256" cy="23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70" name="Line 50"/>
            <p:cNvSpPr>
              <a:spLocks noChangeShapeType="1"/>
            </p:cNvSpPr>
            <p:nvPr/>
          </p:nvSpPr>
          <p:spPr bwMode="auto">
            <a:xfrm flipV="1">
              <a:off x="2688" y="1440"/>
              <a:ext cx="2688" cy="1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Large Margin Linear Classifier 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 rot="-1913833">
            <a:off x="4114800" y="3194050"/>
            <a:ext cx="4572000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78854" name="Line 6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855" name="Line 7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867400" y="3886200"/>
            <a:ext cx="1828800" cy="1447800"/>
            <a:chOff x="3696" y="2448"/>
            <a:chExt cx="1152" cy="912"/>
          </a:xfrm>
        </p:grpSpPr>
        <p:sp>
          <p:nvSpPr>
            <p:cNvPr id="78857" name="Oval 9"/>
            <p:cNvSpPr>
              <a:spLocks noChangeArrowheads="1"/>
            </p:cNvSpPr>
            <p:nvPr/>
          </p:nvSpPr>
          <p:spPr bwMode="auto">
            <a:xfrm>
              <a:off x="384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858" name="Oval 10"/>
            <p:cNvSpPr>
              <a:spLocks noChangeArrowheads="1"/>
            </p:cNvSpPr>
            <p:nvPr/>
          </p:nvSpPr>
          <p:spPr bwMode="auto">
            <a:xfrm>
              <a:off x="4272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859" name="Oval 11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860" name="Oval 12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861" name="Oval 13"/>
            <p:cNvSpPr>
              <a:spLocks noChangeArrowheads="1"/>
            </p:cNvSpPr>
            <p:nvPr/>
          </p:nvSpPr>
          <p:spPr bwMode="auto">
            <a:xfrm>
              <a:off x="4752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862" name="Oval 14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863" name="Oval 15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864" name="Oval 16"/>
            <p:cNvSpPr>
              <a:spLocks noChangeArrowheads="1"/>
            </p:cNvSpPr>
            <p:nvPr/>
          </p:nvSpPr>
          <p:spPr bwMode="auto">
            <a:xfrm>
              <a:off x="45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105400" y="2057400"/>
            <a:ext cx="2209800" cy="1447800"/>
            <a:chOff x="3216" y="1296"/>
            <a:chExt cx="1392" cy="912"/>
          </a:xfrm>
        </p:grpSpPr>
        <p:sp>
          <p:nvSpPr>
            <p:cNvPr id="78866" name="Oval 18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867" name="Oval 19"/>
            <p:cNvSpPr>
              <a:spLocks noChangeArrowheads="1"/>
            </p:cNvSpPr>
            <p:nvPr/>
          </p:nvSpPr>
          <p:spPr bwMode="auto">
            <a:xfrm>
              <a:off x="3264" y="163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868" name="Oval 20"/>
            <p:cNvSpPr>
              <a:spLocks noChangeArrowheads="1"/>
            </p:cNvSpPr>
            <p:nvPr/>
          </p:nvSpPr>
          <p:spPr bwMode="auto">
            <a:xfrm>
              <a:off x="3792" y="15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869" name="Oval 21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870" name="Oval 22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871" name="Oval 23"/>
            <p:cNvSpPr>
              <a:spLocks noChangeArrowheads="1"/>
            </p:cNvSpPr>
            <p:nvPr/>
          </p:nvSpPr>
          <p:spPr bwMode="auto">
            <a:xfrm>
              <a:off x="4272" y="129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872" name="Oval 24"/>
            <p:cNvSpPr>
              <a:spLocks noChangeArrowheads="1"/>
            </p:cNvSpPr>
            <p:nvPr/>
          </p:nvSpPr>
          <p:spPr bwMode="auto">
            <a:xfrm>
              <a:off x="4512" y="158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8873" name="Line 25"/>
          <p:cNvSpPr>
            <a:spLocks noChangeShapeType="1"/>
          </p:cNvSpPr>
          <p:nvPr/>
        </p:nvSpPr>
        <p:spPr bwMode="auto">
          <a:xfrm flipV="1">
            <a:off x="4267200" y="2286000"/>
            <a:ext cx="426720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8875" name="Freeform 27"/>
          <p:cNvSpPr>
            <a:spLocks/>
          </p:cNvSpPr>
          <p:nvPr/>
        </p:nvSpPr>
        <p:spPr bwMode="auto">
          <a:xfrm>
            <a:off x="6324600" y="2209800"/>
            <a:ext cx="495300" cy="838200"/>
          </a:xfrm>
          <a:custGeom>
            <a:avLst/>
            <a:gdLst/>
            <a:ahLst/>
            <a:cxnLst>
              <a:cxn ang="0">
                <a:pos x="144" y="528"/>
              </a:cxn>
              <a:cxn ang="0">
                <a:pos x="144" y="144"/>
              </a:cxn>
              <a:cxn ang="0">
                <a:pos x="0" y="0"/>
              </a:cxn>
            </a:cxnLst>
            <a:rect l="0" t="0" r="r" b="b"/>
            <a:pathLst>
              <a:path w="168" h="528">
                <a:moveTo>
                  <a:pt x="144" y="528"/>
                </a:moveTo>
                <a:cubicBezTo>
                  <a:pt x="156" y="380"/>
                  <a:pt x="168" y="232"/>
                  <a:pt x="144" y="144"/>
                </a:cubicBezTo>
                <a:cubicBezTo>
                  <a:pt x="120" y="56"/>
                  <a:pt x="60" y="28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8876" name="Text Box 28"/>
          <p:cNvSpPr txBox="1">
            <a:spLocks noChangeArrowheads="1"/>
          </p:cNvSpPr>
          <p:nvPr/>
        </p:nvSpPr>
        <p:spPr bwMode="auto">
          <a:xfrm>
            <a:off x="5334000" y="1752600"/>
            <a:ext cx="139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9900"/>
                </a:solidFill>
                <a:latin typeface="Comic Sans MS" pitchFamily="66" charset="0"/>
              </a:rPr>
              <a:t>“safe zone”</a:t>
            </a:r>
          </a:p>
        </p:txBody>
      </p:sp>
      <p:sp>
        <p:nvSpPr>
          <p:cNvPr id="78879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038600" cy="1223962"/>
          </a:xfrm>
          <a:noFill/>
          <a:ln/>
        </p:spPr>
        <p:txBody>
          <a:bodyPr/>
          <a:lstStyle/>
          <a:p>
            <a:r>
              <a:rPr lang="en-US" altLang="zh-CN" sz="2200"/>
              <a:t>The linear discriminant function (classifier) with the maximum </a:t>
            </a:r>
            <a:r>
              <a:rPr lang="en-US" altLang="zh-CN" sz="2200">
                <a:solidFill>
                  <a:srgbClr val="FF9900"/>
                </a:solidFill>
              </a:rPr>
              <a:t>margin</a:t>
            </a:r>
            <a:r>
              <a:rPr lang="en-US" altLang="zh-CN" sz="2200"/>
              <a:t> is the best</a:t>
            </a:r>
          </a:p>
        </p:txBody>
      </p:sp>
      <p:sp>
        <p:nvSpPr>
          <p:cNvPr id="78880" name="Rectangle 32"/>
          <p:cNvSpPr>
            <a:spLocks noChangeArrowheads="1"/>
          </p:cNvSpPr>
          <p:nvPr/>
        </p:nvSpPr>
        <p:spPr bwMode="auto">
          <a:xfrm>
            <a:off x="457200" y="2890838"/>
            <a:ext cx="4132263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Margin is defined as the width that the boundary could be increased by before hitting a data point</a:t>
            </a:r>
          </a:p>
        </p:txBody>
      </p:sp>
      <p:sp>
        <p:nvSpPr>
          <p:cNvPr id="78881" name="Rectangle 33"/>
          <p:cNvSpPr>
            <a:spLocks noChangeArrowheads="1"/>
          </p:cNvSpPr>
          <p:nvPr/>
        </p:nvSpPr>
        <p:spPr bwMode="auto">
          <a:xfrm>
            <a:off x="457200" y="4643438"/>
            <a:ext cx="4132263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Why it is the best?</a:t>
            </a: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altLang="zh-CN" sz="2000"/>
              <a:t>Robust to outliners and thus strong generalization ability </a:t>
            </a:r>
          </a:p>
        </p:txBody>
      </p:sp>
      <p:sp>
        <p:nvSpPr>
          <p:cNvPr id="78882" name="Line 34"/>
          <p:cNvSpPr>
            <a:spLocks noChangeShapeType="1"/>
          </p:cNvSpPr>
          <p:nvPr/>
        </p:nvSpPr>
        <p:spPr bwMode="auto">
          <a:xfrm>
            <a:off x="8229600" y="1981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8884" name="Text Box 36"/>
          <p:cNvSpPr txBox="1">
            <a:spLocks noChangeArrowheads="1"/>
          </p:cNvSpPr>
          <p:nvPr/>
        </p:nvSpPr>
        <p:spPr bwMode="auto">
          <a:xfrm>
            <a:off x="7575550" y="1614488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9900"/>
                </a:solidFill>
              </a:rPr>
              <a:t>Margin</a:t>
            </a:r>
          </a:p>
        </p:txBody>
      </p:sp>
      <p:sp>
        <p:nvSpPr>
          <p:cNvPr id="78885" name="Text Box 37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78886" name="Text Box 38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7167563" y="741363"/>
            <a:ext cx="1931987" cy="871537"/>
            <a:chOff x="4445" y="467"/>
            <a:chExt cx="1217" cy="549"/>
          </a:xfrm>
        </p:grpSpPr>
        <p:sp>
          <p:nvSpPr>
            <p:cNvPr id="78888" name="Text Box 40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78890" name="Oval 42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891" name="Oval 43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892" name="Rectangle 44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nimBg="1"/>
      <p:bldP spid="78875" grpId="0" animBg="1"/>
      <p:bldP spid="78876" grpId="0"/>
      <p:bldP spid="78880" grpId="0"/>
      <p:bldP spid="78882" grpId="0" animBg="1"/>
      <p:bldP spid="788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Large Margin Linear Classifier 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 rot="-1913833">
            <a:off x="4114800" y="3194050"/>
            <a:ext cx="4572000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82949" name="Line 5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950" name="Line 6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867400" y="3886200"/>
            <a:ext cx="1828800" cy="1447800"/>
            <a:chOff x="3696" y="2448"/>
            <a:chExt cx="1152" cy="912"/>
          </a:xfrm>
        </p:grpSpPr>
        <p:sp>
          <p:nvSpPr>
            <p:cNvPr id="82952" name="Oval 8"/>
            <p:cNvSpPr>
              <a:spLocks noChangeArrowheads="1"/>
            </p:cNvSpPr>
            <p:nvPr/>
          </p:nvSpPr>
          <p:spPr bwMode="auto">
            <a:xfrm>
              <a:off x="384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53" name="Oval 9"/>
            <p:cNvSpPr>
              <a:spLocks noChangeArrowheads="1"/>
            </p:cNvSpPr>
            <p:nvPr/>
          </p:nvSpPr>
          <p:spPr bwMode="auto">
            <a:xfrm>
              <a:off x="4272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54" name="Oval 10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55" name="Oval 11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56" name="Oval 12"/>
            <p:cNvSpPr>
              <a:spLocks noChangeArrowheads="1"/>
            </p:cNvSpPr>
            <p:nvPr/>
          </p:nvSpPr>
          <p:spPr bwMode="auto">
            <a:xfrm>
              <a:off x="4752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57" name="Oval 13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58" name="Oval 14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59" name="Oval 15"/>
            <p:cNvSpPr>
              <a:spLocks noChangeArrowheads="1"/>
            </p:cNvSpPr>
            <p:nvPr/>
          </p:nvSpPr>
          <p:spPr bwMode="auto">
            <a:xfrm>
              <a:off x="45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105400" y="2057400"/>
            <a:ext cx="2209800" cy="1447800"/>
            <a:chOff x="3216" y="1296"/>
            <a:chExt cx="1392" cy="912"/>
          </a:xfrm>
        </p:grpSpPr>
        <p:sp>
          <p:nvSpPr>
            <p:cNvPr id="82961" name="Oval 17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62" name="Oval 18"/>
            <p:cNvSpPr>
              <a:spLocks noChangeArrowheads="1"/>
            </p:cNvSpPr>
            <p:nvPr/>
          </p:nvSpPr>
          <p:spPr bwMode="auto">
            <a:xfrm>
              <a:off x="3264" y="163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63" name="Oval 19"/>
            <p:cNvSpPr>
              <a:spLocks noChangeArrowheads="1"/>
            </p:cNvSpPr>
            <p:nvPr/>
          </p:nvSpPr>
          <p:spPr bwMode="auto">
            <a:xfrm>
              <a:off x="3792" y="15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64" name="Oval 20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65" name="Oval 21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66" name="Oval 22"/>
            <p:cNvSpPr>
              <a:spLocks noChangeArrowheads="1"/>
            </p:cNvSpPr>
            <p:nvPr/>
          </p:nvSpPr>
          <p:spPr bwMode="auto">
            <a:xfrm>
              <a:off x="4272" y="129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67" name="Oval 23"/>
            <p:cNvSpPr>
              <a:spLocks noChangeArrowheads="1"/>
            </p:cNvSpPr>
            <p:nvPr/>
          </p:nvSpPr>
          <p:spPr bwMode="auto">
            <a:xfrm>
              <a:off x="4512" y="158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2968" name="Line 24"/>
          <p:cNvSpPr>
            <a:spLocks noChangeShapeType="1"/>
          </p:cNvSpPr>
          <p:nvPr/>
        </p:nvSpPr>
        <p:spPr bwMode="auto">
          <a:xfrm flipV="1">
            <a:off x="4267200" y="2286000"/>
            <a:ext cx="426720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2971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038600" cy="538162"/>
          </a:xfrm>
          <a:noFill/>
          <a:ln/>
        </p:spPr>
        <p:txBody>
          <a:bodyPr/>
          <a:lstStyle/>
          <a:p>
            <a:r>
              <a:rPr lang="en-US" altLang="zh-CN" sz="2200"/>
              <a:t>Given a set of data points:</a:t>
            </a:r>
          </a:p>
        </p:txBody>
      </p:sp>
      <p:sp>
        <p:nvSpPr>
          <p:cNvPr id="82972" name="Rectangle 28"/>
          <p:cNvSpPr>
            <a:spLocks noChangeArrowheads="1"/>
          </p:cNvSpPr>
          <p:nvPr/>
        </p:nvSpPr>
        <p:spPr bwMode="auto">
          <a:xfrm>
            <a:off x="457200" y="3814763"/>
            <a:ext cx="413226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With a scale transformation on both </a:t>
            </a:r>
            <a:r>
              <a:rPr lang="en-US" altLang="zh-CN" sz="2200" i="1">
                <a:solidFill>
                  <a:schemeClr val="tx2"/>
                </a:solidFill>
              </a:rPr>
              <a:t>w</a:t>
            </a:r>
            <a:r>
              <a:rPr lang="en-US" altLang="zh-CN" sz="2200"/>
              <a:t> and </a:t>
            </a:r>
            <a:r>
              <a:rPr lang="en-US" altLang="zh-CN" sz="2200" i="1">
                <a:solidFill>
                  <a:schemeClr val="tx2"/>
                </a:solidFill>
              </a:rPr>
              <a:t>b</a:t>
            </a:r>
            <a:r>
              <a:rPr lang="en-US" altLang="zh-CN" sz="2200"/>
              <a:t>, the above is equivalent to </a:t>
            </a:r>
          </a:p>
        </p:txBody>
      </p:sp>
      <p:sp>
        <p:nvSpPr>
          <p:cNvPr id="82976" name="Text Box 32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82977" name="Text Box 33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7167563" y="741363"/>
            <a:ext cx="1931987" cy="871537"/>
            <a:chOff x="4445" y="467"/>
            <a:chExt cx="1217" cy="549"/>
          </a:xfrm>
        </p:grpSpPr>
        <p:sp>
          <p:nvSpPr>
            <p:cNvPr id="82979" name="Text Box 35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82981" name="Oval 37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982" name="Oval 38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983" name="Rectangle 39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aphicFrame>
        <p:nvGraphicFramePr>
          <p:cNvPr id="82984" name="Object 40"/>
          <p:cNvGraphicFramePr>
            <a:graphicFrameLocks noChangeAspect="1"/>
          </p:cNvGraphicFramePr>
          <p:nvPr/>
        </p:nvGraphicFramePr>
        <p:xfrm>
          <a:off x="887413" y="2795587"/>
          <a:ext cx="3346450" cy="1014413"/>
        </p:xfrm>
        <a:graphic>
          <a:graphicData uri="http://schemas.openxmlformats.org/presentationml/2006/ole">
            <p:oleObj spid="_x0000_s29698" name="Equation" r:id="rId3" imgW="1587240" imgH="482400" progId="">
              <p:embed/>
            </p:oleObj>
          </a:graphicData>
        </a:graphic>
      </p:graphicFrame>
      <p:graphicFrame>
        <p:nvGraphicFramePr>
          <p:cNvPr id="82985" name="Object 41"/>
          <p:cNvGraphicFramePr>
            <a:graphicFrameLocks noChangeAspect="1"/>
          </p:cNvGraphicFramePr>
          <p:nvPr/>
        </p:nvGraphicFramePr>
        <p:xfrm>
          <a:off x="788987" y="2262188"/>
          <a:ext cx="2944813" cy="481012"/>
        </p:xfrm>
        <a:graphic>
          <a:graphicData uri="http://schemas.openxmlformats.org/presentationml/2006/ole">
            <p:oleObj spid="_x0000_s29699" name="Equation" r:id="rId4" imgW="1396800" imgH="228600" progId="">
              <p:embed/>
            </p:oleObj>
          </a:graphicData>
        </a:graphic>
      </p:graphicFrame>
      <p:sp>
        <p:nvSpPr>
          <p:cNvPr id="82986" name="Text Box 42"/>
          <p:cNvSpPr txBox="1">
            <a:spLocks noChangeArrowheads="1"/>
          </p:cNvSpPr>
          <p:nvPr/>
        </p:nvSpPr>
        <p:spPr bwMode="auto">
          <a:xfrm>
            <a:off x="3505200" y="1828800"/>
            <a:ext cx="118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/>
              <a:t>, where</a:t>
            </a:r>
          </a:p>
        </p:txBody>
      </p:sp>
      <p:graphicFrame>
        <p:nvGraphicFramePr>
          <p:cNvPr id="82987" name="Object 43"/>
          <p:cNvGraphicFramePr>
            <a:graphicFrameLocks noChangeAspect="1"/>
          </p:cNvGraphicFramePr>
          <p:nvPr/>
        </p:nvGraphicFramePr>
        <p:xfrm>
          <a:off x="831850" y="5051425"/>
          <a:ext cx="3479800" cy="1014413"/>
        </p:xfrm>
        <a:graphic>
          <a:graphicData uri="http://schemas.openxmlformats.org/presentationml/2006/ole">
            <p:oleObj spid="_x0000_s29700" name="Equation" r:id="rId5" imgW="1650960" imgH="482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Large Margin Linear Classifier </a:t>
            </a: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 rot="-1913833">
            <a:off x="4114800" y="3194050"/>
            <a:ext cx="4572000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83973" name="Line 5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974" name="Line 6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867400" y="3886200"/>
            <a:ext cx="1828800" cy="1447800"/>
            <a:chOff x="3696" y="2448"/>
            <a:chExt cx="1152" cy="912"/>
          </a:xfrm>
        </p:grpSpPr>
        <p:sp>
          <p:nvSpPr>
            <p:cNvPr id="83976" name="Oval 8"/>
            <p:cNvSpPr>
              <a:spLocks noChangeArrowheads="1"/>
            </p:cNvSpPr>
            <p:nvPr/>
          </p:nvSpPr>
          <p:spPr bwMode="auto">
            <a:xfrm>
              <a:off x="384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77" name="Oval 9"/>
            <p:cNvSpPr>
              <a:spLocks noChangeArrowheads="1"/>
            </p:cNvSpPr>
            <p:nvPr/>
          </p:nvSpPr>
          <p:spPr bwMode="auto">
            <a:xfrm>
              <a:off x="4272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78" name="Oval 10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79" name="Oval 11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80" name="Oval 12"/>
            <p:cNvSpPr>
              <a:spLocks noChangeArrowheads="1"/>
            </p:cNvSpPr>
            <p:nvPr/>
          </p:nvSpPr>
          <p:spPr bwMode="auto">
            <a:xfrm>
              <a:off x="4752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81" name="Oval 13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82" name="Oval 14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83" name="Oval 15"/>
            <p:cNvSpPr>
              <a:spLocks noChangeArrowheads="1"/>
            </p:cNvSpPr>
            <p:nvPr/>
          </p:nvSpPr>
          <p:spPr bwMode="auto">
            <a:xfrm>
              <a:off x="45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105400" y="2057400"/>
            <a:ext cx="2209800" cy="1447800"/>
            <a:chOff x="3216" y="1296"/>
            <a:chExt cx="1392" cy="912"/>
          </a:xfrm>
        </p:grpSpPr>
        <p:sp>
          <p:nvSpPr>
            <p:cNvPr id="83985" name="Oval 17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86" name="Oval 18"/>
            <p:cNvSpPr>
              <a:spLocks noChangeArrowheads="1"/>
            </p:cNvSpPr>
            <p:nvPr/>
          </p:nvSpPr>
          <p:spPr bwMode="auto">
            <a:xfrm>
              <a:off x="3264" y="163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87" name="Oval 19"/>
            <p:cNvSpPr>
              <a:spLocks noChangeArrowheads="1"/>
            </p:cNvSpPr>
            <p:nvPr/>
          </p:nvSpPr>
          <p:spPr bwMode="auto">
            <a:xfrm>
              <a:off x="3792" y="15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88" name="Oval 20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89" name="Oval 21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90" name="Oval 22"/>
            <p:cNvSpPr>
              <a:spLocks noChangeArrowheads="1"/>
            </p:cNvSpPr>
            <p:nvPr/>
          </p:nvSpPr>
          <p:spPr bwMode="auto">
            <a:xfrm>
              <a:off x="4272" y="129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91" name="Oval 23"/>
            <p:cNvSpPr>
              <a:spLocks noChangeArrowheads="1"/>
            </p:cNvSpPr>
            <p:nvPr/>
          </p:nvSpPr>
          <p:spPr bwMode="auto">
            <a:xfrm>
              <a:off x="4512" y="158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3992" name="Line 24"/>
          <p:cNvSpPr>
            <a:spLocks noChangeShapeType="1"/>
          </p:cNvSpPr>
          <p:nvPr/>
        </p:nvSpPr>
        <p:spPr bwMode="auto">
          <a:xfrm flipV="1">
            <a:off x="4267200" y="2286000"/>
            <a:ext cx="426720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3993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038600" cy="538162"/>
          </a:xfrm>
          <a:noFill/>
          <a:ln/>
        </p:spPr>
        <p:txBody>
          <a:bodyPr/>
          <a:lstStyle/>
          <a:p>
            <a:r>
              <a:rPr lang="en-US" altLang="zh-CN" sz="2200"/>
              <a:t>We know that</a:t>
            </a:r>
          </a:p>
        </p:txBody>
      </p:sp>
      <p:sp>
        <p:nvSpPr>
          <p:cNvPr id="83994" name="Rectangle 26"/>
          <p:cNvSpPr>
            <a:spLocks noChangeArrowheads="1"/>
          </p:cNvSpPr>
          <p:nvPr/>
        </p:nvSpPr>
        <p:spPr bwMode="auto">
          <a:xfrm>
            <a:off x="457200" y="3505200"/>
            <a:ext cx="36576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The margin width is:</a:t>
            </a:r>
          </a:p>
        </p:txBody>
      </p:sp>
      <p:sp>
        <p:nvSpPr>
          <p:cNvPr id="83995" name="Text Box 27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83996" name="Text Box 28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7167563" y="741363"/>
            <a:ext cx="1931987" cy="871537"/>
            <a:chOff x="4445" y="467"/>
            <a:chExt cx="1217" cy="549"/>
          </a:xfrm>
        </p:grpSpPr>
        <p:sp>
          <p:nvSpPr>
            <p:cNvPr id="83998" name="Text Box 30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6" name="Group 31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84000" name="Oval 32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4001" name="Oval 33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4002" name="Rectangle 34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aphicFrame>
        <p:nvGraphicFramePr>
          <p:cNvPr id="84003" name="Object 35"/>
          <p:cNvGraphicFramePr>
            <a:graphicFrameLocks noChangeAspect="1"/>
          </p:cNvGraphicFramePr>
          <p:nvPr/>
        </p:nvGraphicFramePr>
        <p:xfrm>
          <a:off x="1447800" y="1981200"/>
          <a:ext cx="1954213" cy="962025"/>
        </p:xfrm>
        <a:graphic>
          <a:graphicData uri="http://schemas.openxmlformats.org/presentationml/2006/ole">
            <p:oleObj spid="_x0000_s30722" name="Equation" r:id="rId3" imgW="927000" imgH="457200" progId="">
              <p:embed/>
            </p:oleObj>
          </a:graphicData>
        </a:graphic>
      </p:graphicFrame>
      <p:sp>
        <p:nvSpPr>
          <p:cNvPr id="84007" name="Line 39"/>
          <p:cNvSpPr>
            <a:spLocks noChangeShapeType="1"/>
          </p:cNvSpPr>
          <p:nvPr/>
        </p:nvSpPr>
        <p:spPr bwMode="auto">
          <a:xfrm>
            <a:off x="8229600" y="1981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4008" name="Text Box 40"/>
          <p:cNvSpPr txBox="1">
            <a:spLocks noChangeArrowheads="1"/>
          </p:cNvSpPr>
          <p:nvPr/>
        </p:nvSpPr>
        <p:spPr bwMode="auto">
          <a:xfrm>
            <a:off x="7575550" y="1614488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9900"/>
                </a:solidFill>
              </a:rPr>
              <a:t>Margin</a:t>
            </a:r>
          </a:p>
        </p:txBody>
      </p:sp>
      <p:sp>
        <p:nvSpPr>
          <p:cNvPr id="84009" name="Rectangle 41"/>
          <p:cNvSpPr>
            <a:spLocks noChangeArrowheads="1"/>
          </p:cNvSpPr>
          <p:nvPr/>
        </p:nvSpPr>
        <p:spPr bwMode="auto">
          <a:xfrm rot="-45254740">
            <a:off x="5943600" y="3200400"/>
            <a:ext cx="2438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b="1" i="1"/>
              <a:t>w</a:t>
            </a:r>
            <a:r>
              <a:rPr lang="en-US" altLang="zh-CN" b="1" i="1" baseline="30000"/>
              <a:t>T</a:t>
            </a:r>
            <a:r>
              <a:rPr lang="en-US" altLang="zh-CN" b="1" i="1"/>
              <a:t> x + b = 0</a:t>
            </a:r>
          </a:p>
        </p:txBody>
      </p:sp>
      <p:sp>
        <p:nvSpPr>
          <p:cNvPr id="84010" name="Rectangle 42"/>
          <p:cNvSpPr>
            <a:spLocks noChangeArrowheads="1"/>
          </p:cNvSpPr>
          <p:nvPr/>
        </p:nvSpPr>
        <p:spPr bwMode="auto">
          <a:xfrm rot="-45254740">
            <a:off x="6477000" y="3276600"/>
            <a:ext cx="2438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b="1" i="1"/>
              <a:t>w</a:t>
            </a:r>
            <a:r>
              <a:rPr lang="en-US" altLang="zh-CN" b="1" i="1" baseline="30000"/>
              <a:t>T</a:t>
            </a:r>
            <a:r>
              <a:rPr lang="en-US" altLang="zh-CN" b="1" i="1"/>
              <a:t> x + b = -1</a:t>
            </a:r>
          </a:p>
        </p:txBody>
      </p:sp>
      <p:sp>
        <p:nvSpPr>
          <p:cNvPr id="84011" name="Rectangle 43"/>
          <p:cNvSpPr>
            <a:spLocks noChangeArrowheads="1"/>
          </p:cNvSpPr>
          <p:nvPr/>
        </p:nvSpPr>
        <p:spPr bwMode="auto">
          <a:xfrm rot="-45254740">
            <a:off x="5257800" y="2667000"/>
            <a:ext cx="2438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b="1" i="1"/>
              <a:t>w</a:t>
            </a:r>
            <a:r>
              <a:rPr lang="en-US" altLang="zh-CN" b="1" i="1" baseline="30000"/>
              <a:t>T</a:t>
            </a:r>
            <a:r>
              <a:rPr lang="en-US" altLang="zh-CN" b="1" i="1"/>
              <a:t> x + b = 1</a:t>
            </a:r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5410200" y="2147888"/>
            <a:ext cx="2216150" cy="2347912"/>
            <a:chOff x="3408" y="1353"/>
            <a:chExt cx="1396" cy="1479"/>
          </a:xfrm>
        </p:grpSpPr>
        <p:sp>
          <p:nvSpPr>
            <p:cNvPr id="84012" name="Oval 44"/>
            <p:cNvSpPr>
              <a:spLocks noChangeArrowheads="1"/>
            </p:cNvSpPr>
            <p:nvPr/>
          </p:nvSpPr>
          <p:spPr bwMode="auto">
            <a:xfrm>
              <a:off x="3648" y="2064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013" name="Oval 45"/>
            <p:cNvSpPr>
              <a:spLocks noChangeArrowheads="1"/>
            </p:cNvSpPr>
            <p:nvPr/>
          </p:nvSpPr>
          <p:spPr bwMode="auto">
            <a:xfrm>
              <a:off x="4464" y="1536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014" name="Oval 46"/>
            <p:cNvSpPr>
              <a:spLocks noChangeArrowheads="1"/>
            </p:cNvSpPr>
            <p:nvPr/>
          </p:nvSpPr>
          <p:spPr bwMode="auto">
            <a:xfrm>
              <a:off x="3792" y="2592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015" name="Text Box 47"/>
            <p:cNvSpPr txBox="1">
              <a:spLocks noChangeArrowheads="1"/>
            </p:cNvSpPr>
            <p:nvPr/>
          </p:nvSpPr>
          <p:spPr bwMode="auto">
            <a:xfrm>
              <a:off x="3408" y="1968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  <a:r>
                <a:rPr lang="en-US" altLang="zh-CN" baseline="30000"/>
                <a:t>+</a:t>
              </a:r>
            </a:p>
          </p:txBody>
        </p:sp>
        <p:sp>
          <p:nvSpPr>
            <p:cNvPr id="84016" name="Text Box 48"/>
            <p:cNvSpPr txBox="1">
              <a:spLocks noChangeArrowheads="1"/>
            </p:cNvSpPr>
            <p:nvPr/>
          </p:nvSpPr>
          <p:spPr bwMode="auto">
            <a:xfrm>
              <a:off x="4560" y="1353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  <a:r>
                <a:rPr lang="en-US" altLang="zh-CN" baseline="30000"/>
                <a:t>+</a:t>
              </a:r>
            </a:p>
          </p:txBody>
        </p:sp>
        <p:sp>
          <p:nvSpPr>
            <p:cNvPr id="84017" name="Text Box 49"/>
            <p:cNvSpPr txBox="1">
              <a:spLocks noChangeArrowheads="1"/>
            </p:cNvSpPr>
            <p:nvPr/>
          </p:nvSpPr>
          <p:spPr bwMode="auto">
            <a:xfrm>
              <a:off x="4004" y="2601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  <a:r>
                <a:rPr lang="en-US" altLang="zh-CN" baseline="30000"/>
                <a:t>-</a:t>
              </a:r>
            </a:p>
          </p:txBody>
        </p:sp>
      </p:grpSp>
      <p:graphicFrame>
        <p:nvGraphicFramePr>
          <p:cNvPr id="84018" name="Object 50"/>
          <p:cNvGraphicFramePr>
            <a:graphicFrameLocks noChangeAspect="1"/>
          </p:cNvGraphicFramePr>
          <p:nvPr/>
        </p:nvGraphicFramePr>
        <p:xfrm>
          <a:off x="838200" y="4267200"/>
          <a:ext cx="3346450" cy="1441450"/>
        </p:xfrm>
        <a:graphic>
          <a:graphicData uri="http://schemas.openxmlformats.org/presentationml/2006/ole">
            <p:oleObj spid="_x0000_s30723" name="Equation" r:id="rId4" imgW="1587240" imgH="685800" progId="">
              <p:embed/>
            </p:oleObj>
          </a:graphicData>
        </a:graphic>
      </p:graphicFrame>
      <p:sp>
        <p:nvSpPr>
          <p:cNvPr id="84019" name="Line 51"/>
          <p:cNvSpPr>
            <a:spLocks noChangeShapeType="1"/>
          </p:cNvSpPr>
          <p:nvPr/>
        </p:nvSpPr>
        <p:spPr bwMode="auto">
          <a:xfrm flipH="1" flipV="1">
            <a:off x="5341938" y="3757613"/>
            <a:ext cx="228600" cy="3810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4020" name="Rectangle 52"/>
          <p:cNvSpPr>
            <a:spLocks noChangeArrowheads="1"/>
          </p:cNvSpPr>
          <p:nvPr/>
        </p:nvSpPr>
        <p:spPr bwMode="auto">
          <a:xfrm>
            <a:off x="5105400" y="3886200"/>
            <a:ext cx="3810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b="1" i="1"/>
              <a:t>n</a:t>
            </a:r>
          </a:p>
        </p:txBody>
      </p: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5753100" y="2895600"/>
            <a:ext cx="2128838" cy="2770188"/>
            <a:chOff x="3624" y="1824"/>
            <a:chExt cx="1341" cy="1745"/>
          </a:xfrm>
        </p:grpSpPr>
        <p:sp>
          <p:nvSpPr>
            <p:cNvPr id="84022" name="Text Box 54"/>
            <p:cNvSpPr txBox="1">
              <a:spLocks noChangeArrowheads="1"/>
            </p:cNvSpPr>
            <p:nvPr/>
          </p:nvSpPr>
          <p:spPr bwMode="auto">
            <a:xfrm>
              <a:off x="3734" y="3338"/>
              <a:ext cx="123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9900"/>
                  </a:solidFill>
                  <a:latin typeface="Comic Sans MS" pitchFamily="66" charset="0"/>
                </a:rPr>
                <a:t>Support Vectors</a:t>
              </a:r>
            </a:p>
          </p:txBody>
        </p:sp>
        <p:grpSp>
          <p:nvGrpSpPr>
            <p:cNvPr id="9" name="Group 58"/>
            <p:cNvGrpSpPr>
              <a:grpSpLocks/>
            </p:cNvGrpSpPr>
            <p:nvPr/>
          </p:nvGrpSpPr>
          <p:grpSpPr bwMode="auto">
            <a:xfrm>
              <a:off x="3624" y="1824"/>
              <a:ext cx="1088" cy="1440"/>
              <a:chOff x="3624" y="1824"/>
              <a:chExt cx="1088" cy="1440"/>
            </a:xfrm>
          </p:grpSpPr>
          <p:sp>
            <p:nvSpPr>
              <p:cNvPr id="84023" name="Freeform 55"/>
              <p:cNvSpPr>
                <a:spLocks/>
              </p:cNvSpPr>
              <p:nvPr/>
            </p:nvSpPr>
            <p:spPr bwMode="auto">
              <a:xfrm>
                <a:off x="3936" y="2808"/>
                <a:ext cx="1" cy="456"/>
              </a:xfrm>
              <a:custGeom>
                <a:avLst/>
                <a:gdLst/>
                <a:ahLst/>
                <a:cxnLst>
                  <a:cxn ang="0">
                    <a:pos x="0" y="456"/>
                  </a:cxn>
                  <a:cxn ang="0">
                    <a:pos x="0" y="72"/>
                  </a:cxn>
                  <a:cxn ang="0">
                    <a:pos x="0" y="24"/>
                  </a:cxn>
                </a:cxnLst>
                <a:rect l="0" t="0" r="r" b="b"/>
                <a:pathLst>
                  <a:path w="1" h="456">
                    <a:moveTo>
                      <a:pt x="0" y="456"/>
                    </a:moveTo>
                    <a:cubicBezTo>
                      <a:pt x="0" y="300"/>
                      <a:pt x="0" y="144"/>
                      <a:pt x="0" y="72"/>
                    </a:cubicBezTo>
                    <a:cubicBezTo>
                      <a:pt x="0" y="0"/>
                      <a:pt x="0" y="12"/>
                      <a:pt x="0" y="24"/>
                    </a:cubicBezTo>
                  </a:path>
                </a:pathLst>
              </a:custGeom>
              <a:noFill/>
              <a:ln w="254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4024" name="Freeform 56"/>
              <p:cNvSpPr>
                <a:spLocks/>
              </p:cNvSpPr>
              <p:nvPr/>
            </p:nvSpPr>
            <p:spPr bwMode="auto">
              <a:xfrm>
                <a:off x="3984" y="1824"/>
                <a:ext cx="728" cy="1440"/>
              </a:xfrm>
              <a:custGeom>
                <a:avLst/>
                <a:gdLst/>
                <a:ahLst/>
                <a:cxnLst>
                  <a:cxn ang="0">
                    <a:pos x="0" y="1440"/>
                  </a:cxn>
                  <a:cxn ang="0">
                    <a:pos x="624" y="864"/>
                  </a:cxn>
                  <a:cxn ang="0">
                    <a:pos x="624" y="0"/>
                  </a:cxn>
                </a:cxnLst>
                <a:rect l="0" t="0" r="r" b="b"/>
                <a:pathLst>
                  <a:path w="728" h="1440">
                    <a:moveTo>
                      <a:pt x="0" y="1440"/>
                    </a:moveTo>
                    <a:cubicBezTo>
                      <a:pt x="260" y="1272"/>
                      <a:pt x="520" y="1104"/>
                      <a:pt x="624" y="864"/>
                    </a:cubicBezTo>
                    <a:cubicBezTo>
                      <a:pt x="728" y="624"/>
                      <a:pt x="676" y="312"/>
                      <a:pt x="624" y="0"/>
                    </a:cubicBezTo>
                  </a:path>
                </a:pathLst>
              </a:custGeom>
              <a:noFill/>
              <a:ln w="254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4025" name="Freeform 57"/>
              <p:cNvSpPr>
                <a:spLocks/>
              </p:cNvSpPr>
              <p:nvPr/>
            </p:nvSpPr>
            <p:spPr bwMode="auto">
              <a:xfrm>
                <a:off x="3624" y="2304"/>
                <a:ext cx="216" cy="960"/>
              </a:xfrm>
              <a:custGeom>
                <a:avLst/>
                <a:gdLst/>
                <a:ahLst/>
                <a:cxnLst>
                  <a:cxn ang="0">
                    <a:pos x="216" y="960"/>
                  </a:cxn>
                  <a:cxn ang="0">
                    <a:pos x="24" y="672"/>
                  </a:cxn>
                  <a:cxn ang="0">
                    <a:pos x="72" y="0"/>
                  </a:cxn>
                </a:cxnLst>
                <a:rect l="0" t="0" r="r" b="b"/>
                <a:pathLst>
                  <a:path w="216" h="960">
                    <a:moveTo>
                      <a:pt x="216" y="960"/>
                    </a:moveTo>
                    <a:cubicBezTo>
                      <a:pt x="132" y="896"/>
                      <a:pt x="48" y="832"/>
                      <a:pt x="24" y="672"/>
                    </a:cubicBezTo>
                    <a:cubicBezTo>
                      <a:pt x="0" y="512"/>
                      <a:pt x="36" y="256"/>
                      <a:pt x="72" y="0"/>
                    </a:cubicBezTo>
                  </a:path>
                </a:pathLst>
              </a:custGeom>
              <a:noFill/>
              <a:ln w="25400">
                <a:solidFill>
                  <a:srgbClr val="FF99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4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3" grpId="0" build="p"/>
      <p:bldP spid="83994" grpId="0"/>
      <p:bldP spid="84009" grpId="0"/>
      <p:bldP spid="84010" grpId="0"/>
      <p:bldP spid="84011" grpId="0"/>
      <p:bldP spid="84019" grpId="0" animBg="1"/>
      <p:bldP spid="840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Large Margin Linear Classifier 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 rot="-1913833">
            <a:off x="4114800" y="3194050"/>
            <a:ext cx="4572000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84997" name="Line 5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998" name="Line 6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867400" y="3886200"/>
            <a:ext cx="1828800" cy="1447800"/>
            <a:chOff x="3696" y="2448"/>
            <a:chExt cx="1152" cy="912"/>
          </a:xfrm>
        </p:grpSpPr>
        <p:sp>
          <p:nvSpPr>
            <p:cNvPr id="85000" name="Oval 8"/>
            <p:cNvSpPr>
              <a:spLocks noChangeArrowheads="1"/>
            </p:cNvSpPr>
            <p:nvPr/>
          </p:nvSpPr>
          <p:spPr bwMode="auto">
            <a:xfrm>
              <a:off x="384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01" name="Oval 9"/>
            <p:cNvSpPr>
              <a:spLocks noChangeArrowheads="1"/>
            </p:cNvSpPr>
            <p:nvPr/>
          </p:nvSpPr>
          <p:spPr bwMode="auto">
            <a:xfrm>
              <a:off x="4272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02" name="Oval 10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03" name="Oval 11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04" name="Oval 12"/>
            <p:cNvSpPr>
              <a:spLocks noChangeArrowheads="1"/>
            </p:cNvSpPr>
            <p:nvPr/>
          </p:nvSpPr>
          <p:spPr bwMode="auto">
            <a:xfrm>
              <a:off x="4752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05" name="Oval 13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06" name="Oval 14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07" name="Oval 15"/>
            <p:cNvSpPr>
              <a:spLocks noChangeArrowheads="1"/>
            </p:cNvSpPr>
            <p:nvPr/>
          </p:nvSpPr>
          <p:spPr bwMode="auto">
            <a:xfrm>
              <a:off x="45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105400" y="2057400"/>
            <a:ext cx="2209800" cy="1447800"/>
            <a:chOff x="3216" y="1296"/>
            <a:chExt cx="1392" cy="912"/>
          </a:xfrm>
        </p:grpSpPr>
        <p:sp>
          <p:nvSpPr>
            <p:cNvPr id="85009" name="Oval 17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10" name="Oval 18"/>
            <p:cNvSpPr>
              <a:spLocks noChangeArrowheads="1"/>
            </p:cNvSpPr>
            <p:nvPr/>
          </p:nvSpPr>
          <p:spPr bwMode="auto">
            <a:xfrm>
              <a:off x="3264" y="163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11" name="Oval 19"/>
            <p:cNvSpPr>
              <a:spLocks noChangeArrowheads="1"/>
            </p:cNvSpPr>
            <p:nvPr/>
          </p:nvSpPr>
          <p:spPr bwMode="auto">
            <a:xfrm>
              <a:off x="3792" y="15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12" name="Oval 20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13" name="Oval 21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14" name="Oval 22"/>
            <p:cNvSpPr>
              <a:spLocks noChangeArrowheads="1"/>
            </p:cNvSpPr>
            <p:nvPr/>
          </p:nvSpPr>
          <p:spPr bwMode="auto">
            <a:xfrm>
              <a:off x="4272" y="129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15" name="Oval 23"/>
            <p:cNvSpPr>
              <a:spLocks noChangeArrowheads="1"/>
            </p:cNvSpPr>
            <p:nvPr/>
          </p:nvSpPr>
          <p:spPr bwMode="auto">
            <a:xfrm>
              <a:off x="4512" y="158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5016" name="Line 24"/>
          <p:cNvSpPr>
            <a:spLocks noChangeShapeType="1"/>
          </p:cNvSpPr>
          <p:nvPr/>
        </p:nvSpPr>
        <p:spPr bwMode="auto">
          <a:xfrm flipV="1">
            <a:off x="4267200" y="2286000"/>
            <a:ext cx="426720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5017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038600" cy="538162"/>
          </a:xfrm>
          <a:noFill/>
          <a:ln/>
        </p:spPr>
        <p:txBody>
          <a:bodyPr/>
          <a:lstStyle/>
          <a:p>
            <a:r>
              <a:rPr lang="en-US" altLang="zh-CN" sz="2200"/>
              <a:t>Formulation: </a:t>
            </a:r>
          </a:p>
        </p:txBody>
      </p:sp>
      <p:sp>
        <p:nvSpPr>
          <p:cNvPr id="85019" name="Text Box 27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85020" name="Text Box 28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7167563" y="741363"/>
            <a:ext cx="1931987" cy="871537"/>
            <a:chOff x="4445" y="467"/>
            <a:chExt cx="1217" cy="549"/>
          </a:xfrm>
        </p:grpSpPr>
        <p:sp>
          <p:nvSpPr>
            <p:cNvPr id="85022" name="Text Box 30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6" name="Group 31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85024" name="Oval 32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5025" name="Oval 33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5026" name="Rectangle 34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85028" name="Line 36"/>
          <p:cNvSpPr>
            <a:spLocks noChangeShapeType="1"/>
          </p:cNvSpPr>
          <p:nvPr/>
        </p:nvSpPr>
        <p:spPr bwMode="auto">
          <a:xfrm>
            <a:off x="8229600" y="1981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5029" name="Text Box 37"/>
          <p:cNvSpPr txBox="1">
            <a:spLocks noChangeArrowheads="1"/>
          </p:cNvSpPr>
          <p:nvPr/>
        </p:nvSpPr>
        <p:spPr bwMode="auto">
          <a:xfrm>
            <a:off x="7575550" y="1614488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9900"/>
                </a:solidFill>
              </a:rPr>
              <a:t>Margin</a:t>
            </a:r>
          </a:p>
        </p:txBody>
      </p:sp>
      <p:sp>
        <p:nvSpPr>
          <p:cNvPr id="85030" name="Rectangle 38"/>
          <p:cNvSpPr>
            <a:spLocks noChangeArrowheads="1"/>
          </p:cNvSpPr>
          <p:nvPr/>
        </p:nvSpPr>
        <p:spPr bwMode="auto">
          <a:xfrm rot="-45254740">
            <a:off x="5943600" y="3200400"/>
            <a:ext cx="2438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b="1" i="1"/>
              <a:t>w</a:t>
            </a:r>
            <a:r>
              <a:rPr lang="en-US" altLang="zh-CN" b="1" i="1" baseline="30000"/>
              <a:t>T</a:t>
            </a:r>
            <a:r>
              <a:rPr lang="en-US" altLang="zh-CN" b="1" i="1"/>
              <a:t> x + b = 0</a:t>
            </a:r>
          </a:p>
        </p:txBody>
      </p:sp>
      <p:sp>
        <p:nvSpPr>
          <p:cNvPr id="85031" name="Rectangle 39"/>
          <p:cNvSpPr>
            <a:spLocks noChangeArrowheads="1"/>
          </p:cNvSpPr>
          <p:nvPr/>
        </p:nvSpPr>
        <p:spPr bwMode="auto">
          <a:xfrm rot="-45254740">
            <a:off x="6477000" y="3276600"/>
            <a:ext cx="2438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b="1" i="1"/>
              <a:t>w</a:t>
            </a:r>
            <a:r>
              <a:rPr lang="en-US" altLang="zh-CN" b="1" i="1" baseline="30000"/>
              <a:t>T</a:t>
            </a:r>
            <a:r>
              <a:rPr lang="en-US" altLang="zh-CN" b="1" i="1"/>
              <a:t> x + b = -1</a:t>
            </a:r>
          </a:p>
        </p:txBody>
      </p:sp>
      <p:sp>
        <p:nvSpPr>
          <p:cNvPr id="85032" name="Rectangle 40"/>
          <p:cNvSpPr>
            <a:spLocks noChangeArrowheads="1"/>
          </p:cNvSpPr>
          <p:nvPr/>
        </p:nvSpPr>
        <p:spPr bwMode="auto">
          <a:xfrm rot="-45254740">
            <a:off x="5257800" y="2667000"/>
            <a:ext cx="2438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b="1" i="1"/>
              <a:t>w</a:t>
            </a:r>
            <a:r>
              <a:rPr lang="en-US" altLang="zh-CN" b="1" i="1" baseline="30000"/>
              <a:t>T</a:t>
            </a:r>
            <a:r>
              <a:rPr lang="en-US" altLang="zh-CN" b="1" i="1"/>
              <a:t> x + b = 1</a:t>
            </a:r>
          </a:p>
        </p:txBody>
      </p: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5410200" y="2147888"/>
            <a:ext cx="2216150" cy="2347912"/>
            <a:chOff x="3408" y="1353"/>
            <a:chExt cx="1396" cy="1479"/>
          </a:xfrm>
        </p:grpSpPr>
        <p:sp>
          <p:nvSpPr>
            <p:cNvPr id="85034" name="Oval 42"/>
            <p:cNvSpPr>
              <a:spLocks noChangeArrowheads="1"/>
            </p:cNvSpPr>
            <p:nvPr/>
          </p:nvSpPr>
          <p:spPr bwMode="auto">
            <a:xfrm>
              <a:off x="3648" y="2064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35" name="Oval 43"/>
            <p:cNvSpPr>
              <a:spLocks noChangeArrowheads="1"/>
            </p:cNvSpPr>
            <p:nvPr/>
          </p:nvSpPr>
          <p:spPr bwMode="auto">
            <a:xfrm>
              <a:off x="4464" y="1536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36" name="Oval 44"/>
            <p:cNvSpPr>
              <a:spLocks noChangeArrowheads="1"/>
            </p:cNvSpPr>
            <p:nvPr/>
          </p:nvSpPr>
          <p:spPr bwMode="auto">
            <a:xfrm>
              <a:off x="3792" y="2592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037" name="Text Box 45"/>
            <p:cNvSpPr txBox="1">
              <a:spLocks noChangeArrowheads="1"/>
            </p:cNvSpPr>
            <p:nvPr/>
          </p:nvSpPr>
          <p:spPr bwMode="auto">
            <a:xfrm>
              <a:off x="3408" y="1968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  <a:r>
                <a:rPr lang="en-US" altLang="zh-CN" baseline="30000"/>
                <a:t>+</a:t>
              </a:r>
            </a:p>
          </p:txBody>
        </p:sp>
        <p:sp>
          <p:nvSpPr>
            <p:cNvPr id="85038" name="Text Box 46"/>
            <p:cNvSpPr txBox="1">
              <a:spLocks noChangeArrowheads="1"/>
            </p:cNvSpPr>
            <p:nvPr/>
          </p:nvSpPr>
          <p:spPr bwMode="auto">
            <a:xfrm>
              <a:off x="4560" y="1353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  <a:r>
                <a:rPr lang="en-US" altLang="zh-CN" baseline="30000"/>
                <a:t>+</a:t>
              </a:r>
            </a:p>
          </p:txBody>
        </p:sp>
        <p:sp>
          <p:nvSpPr>
            <p:cNvPr id="85039" name="Text Box 47"/>
            <p:cNvSpPr txBox="1">
              <a:spLocks noChangeArrowheads="1"/>
            </p:cNvSpPr>
            <p:nvPr/>
          </p:nvSpPr>
          <p:spPr bwMode="auto">
            <a:xfrm>
              <a:off x="4004" y="2601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  <a:r>
                <a:rPr lang="en-US" altLang="zh-CN" baseline="30000"/>
                <a:t>-</a:t>
              </a:r>
            </a:p>
          </p:txBody>
        </p:sp>
      </p:grpSp>
      <p:sp>
        <p:nvSpPr>
          <p:cNvPr id="85041" name="Line 49"/>
          <p:cNvSpPr>
            <a:spLocks noChangeShapeType="1"/>
          </p:cNvSpPr>
          <p:nvPr/>
        </p:nvSpPr>
        <p:spPr bwMode="auto">
          <a:xfrm flipH="1" flipV="1">
            <a:off x="5341938" y="3757613"/>
            <a:ext cx="228600" cy="3810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5042" name="Rectangle 50"/>
          <p:cNvSpPr>
            <a:spLocks noChangeArrowheads="1"/>
          </p:cNvSpPr>
          <p:nvPr/>
        </p:nvSpPr>
        <p:spPr bwMode="auto">
          <a:xfrm>
            <a:off x="5105400" y="3886200"/>
            <a:ext cx="3810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b="1" i="1"/>
              <a:t>n</a:t>
            </a:r>
          </a:p>
        </p:txBody>
      </p:sp>
      <p:sp>
        <p:nvSpPr>
          <p:cNvPr id="85044" name="Text Box 52"/>
          <p:cNvSpPr txBox="1">
            <a:spLocks noChangeArrowheads="1"/>
          </p:cNvSpPr>
          <p:nvPr/>
        </p:nvSpPr>
        <p:spPr bwMode="auto">
          <a:xfrm>
            <a:off x="838200" y="3124200"/>
            <a:ext cx="142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/>
              <a:t>such that</a:t>
            </a:r>
          </a:p>
        </p:txBody>
      </p:sp>
      <p:graphicFrame>
        <p:nvGraphicFramePr>
          <p:cNvPr id="85046" name="Object 54"/>
          <p:cNvGraphicFramePr>
            <a:graphicFrameLocks noChangeAspect="1"/>
          </p:cNvGraphicFramePr>
          <p:nvPr/>
        </p:nvGraphicFramePr>
        <p:xfrm>
          <a:off x="1371600" y="2057400"/>
          <a:ext cx="2062163" cy="935038"/>
        </p:xfrm>
        <a:graphic>
          <a:graphicData uri="http://schemas.openxmlformats.org/presentationml/2006/ole">
            <p:oleObj spid="_x0000_s31746" name="Equation" r:id="rId3" imgW="977760" imgH="444240" progId="">
              <p:embed/>
            </p:oleObj>
          </a:graphicData>
        </a:graphic>
      </p:graphicFrame>
      <p:graphicFrame>
        <p:nvGraphicFramePr>
          <p:cNvPr id="85047" name="Object 55"/>
          <p:cNvGraphicFramePr>
            <a:graphicFrameLocks noChangeAspect="1"/>
          </p:cNvGraphicFramePr>
          <p:nvPr/>
        </p:nvGraphicFramePr>
        <p:xfrm>
          <a:off x="838200" y="3938588"/>
          <a:ext cx="3479800" cy="1014412"/>
        </p:xfrm>
        <a:graphic>
          <a:graphicData uri="http://schemas.openxmlformats.org/presentationml/2006/ole">
            <p:oleObj spid="_x0000_s31747" name="Equation" r:id="rId4" imgW="1650960" imgH="482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Large Margin Linear Classifier 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 rot="-1913833">
            <a:off x="4114800" y="3194050"/>
            <a:ext cx="4572000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86021" name="Line 5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022" name="Line 6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867400" y="3886200"/>
            <a:ext cx="1828800" cy="1447800"/>
            <a:chOff x="3696" y="2448"/>
            <a:chExt cx="1152" cy="912"/>
          </a:xfrm>
        </p:grpSpPr>
        <p:sp>
          <p:nvSpPr>
            <p:cNvPr id="86024" name="Oval 8"/>
            <p:cNvSpPr>
              <a:spLocks noChangeArrowheads="1"/>
            </p:cNvSpPr>
            <p:nvPr/>
          </p:nvSpPr>
          <p:spPr bwMode="auto">
            <a:xfrm>
              <a:off x="384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025" name="Oval 9"/>
            <p:cNvSpPr>
              <a:spLocks noChangeArrowheads="1"/>
            </p:cNvSpPr>
            <p:nvPr/>
          </p:nvSpPr>
          <p:spPr bwMode="auto">
            <a:xfrm>
              <a:off x="4272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026" name="Oval 10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027" name="Oval 11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028" name="Oval 12"/>
            <p:cNvSpPr>
              <a:spLocks noChangeArrowheads="1"/>
            </p:cNvSpPr>
            <p:nvPr/>
          </p:nvSpPr>
          <p:spPr bwMode="auto">
            <a:xfrm>
              <a:off x="4752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029" name="Oval 13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030" name="Oval 14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031" name="Oval 15"/>
            <p:cNvSpPr>
              <a:spLocks noChangeArrowheads="1"/>
            </p:cNvSpPr>
            <p:nvPr/>
          </p:nvSpPr>
          <p:spPr bwMode="auto">
            <a:xfrm>
              <a:off x="45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105400" y="2057400"/>
            <a:ext cx="2209800" cy="1447800"/>
            <a:chOff x="3216" y="1296"/>
            <a:chExt cx="1392" cy="912"/>
          </a:xfrm>
        </p:grpSpPr>
        <p:sp>
          <p:nvSpPr>
            <p:cNvPr id="86033" name="Oval 17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034" name="Oval 18"/>
            <p:cNvSpPr>
              <a:spLocks noChangeArrowheads="1"/>
            </p:cNvSpPr>
            <p:nvPr/>
          </p:nvSpPr>
          <p:spPr bwMode="auto">
            <a:xfrm>
              <a:off x="3264" y="163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035" name="Oval 19"/>
            <p:cNvSpPr>
              <a:spLocks noChangeArrowheads="1"/>
            </p:cNvSpPr>
            <p:nvPr/>
          </p:nvSpPr>
          <p:spPr bwMode="auto">
            <a:xfrm>
              <a:off x="3792" y="15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036" name="Oval 20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037" name="Oval 21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038" name="Oval 22"/>
            <p:cNvSpPr>
              <a:spLocks noChangeArrowheads="1"/>
            </p:cNvSpPr>
            <p:nvPr/>
          </p:nvSpPr>
          <p:spPr bwMode="auto">
            <a:xfrm>
              <a:off x="4272" y="129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039" name="Oval 23"/>
            <p:cNvSpPr>
              <a:spLocks noChangeArrowheads="1"/>
            </p:cNvSpPr>
            <p:nvPr/>
          </p:nvSpPr>
          <p:spPr bwMode="auto">
            <a:xfrm>
              <a:off x="4512" y="158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6040" name="Line 24"/>
          <p:cNvSpPr>
            <a:spLocks noChangeShapeType="1"/>
          </p:cNvSpPr>
          <p:nvPr/>
        </p:nvSpPr>
        <p:spPr bwMode="auto">
          <a:xfrm flipV="1">
            <a:off x="4267200" y="2286000"/>
            <a:ext cx="426720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6041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038600" cy="538162"/>
          </a:xfrm>
          <a:noFill/>
          <a:ln/>
        </p:spPr>
        <p:txBody>
          <a:bodyPr/>
          <a:lstStyle/>
          <a:p>
            <a:r>
              <a:rPr lang="en-US" altLang="zh-CN" sz="2200"/>
              <a:t>Formulation: </a:t>
            </a:r>
          </a:p>
        </p:txBody>
      </p:sp>
      <p:sp>
        <p:nvSpPr>
          <p:cNvPr id="86042" name="Text Box 26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86043" name="Text Box 27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7167563" y="741363"/>
            <a:ext cx="1931987" cy="871537"/>
            <a:chOff x="4445" y="467"/>
            <a:chExt cx="1217" cy="549"/>
          </a:xfrm>
        </p:grpSpPr>
        <p:sp>
          <p:nvSpPr>
            <p:cNvPr id="86045" name="Text Box 29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86047" name="Oval 31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6048" name="Oval 32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6049" name="Rectangle 33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86050" name="Line 34"/>
          <p:cNvSpPr>
            <a:spLocks noChangeShapeType="1"/>
          </p:cNvSpPr>
          <p:nvPr/>
        </p:nvSpPr>
        <p:spPr bwMode="auto">
          <a:xfrm>
            <a:off x="8229600" y="1981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6051" name="Text Box 35"/>
          <p:cNvSpPr txBox="1">
            <a:spLocks noChangeArrowheads="1"/>
          </p:cNvSpPr>
          <p:nvPr/>
        </p:nvSpPr>
        <p:spPr bwMode="auto">
          <a:xfrm>
            <a:off x="7575550" y="1614488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9900"/>
                </a:solidFill>
              </a:rPr>
              <a:t>Margin</a:t>
            </a:r>
          </a:p>
        </p:txBody>
      </p:sp>
      <p:sp>
        <p:nvSpPr>
          <p:cNvPr id="86052" name="Rectangle 36"/>
          <p:cNvSpPr>
            <a:spLocks noChangeArrowheads="1"/>
          </p:cNvSpPr>
          <p:nvPr/>
        </p:nvSpPr>
        <p:spPr bwMode="auto">
          <a:xfrm rot="-45254740">
            <a:off x="5943600" y="3200400"/>
            <a:ext cx="2438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b="1" i="1"/>
              <a:t>w</a:t>
            </a:r>
            <a:r>
              <a:rPr lang="en-US" altLang="zh-CN" b="1" i="1" baseline="30000"/>
              <a:t>T</a:t>
            </a:r>
            <a:r>
              <a:rPr lang="en-US" altLang="zh-CN" b="1" i="1"/>
              <a:t> x + b = 0</a:t>
            </a:r>
          </a:p>
        </p:txBody>
      </p:sp>
      <p:sp>
        <p:nvSpPr>
          <p:cNvPr id="86053" name="Rectangle 37"/>
          <p:cNvSpPr>
            <a:spLocks noChangeArrowheads="1"/>
          </p:cNvSpPr>
          <p:nvPr/>
        </p:nvSpPr>
        <p:spPr bwMode="auto">
          <a:xfrm rot="-45254740">
            <a:off x="6477000" y="3276600"/>
            <a:ext cx="2438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b="1" i="1"/>
              <a:t>w</a:t>
            </a:r>
            <a:r>
              <a:rPr lang="en-US" altLang="zh-CN" b="1" i="1" baseline="30000"/>
              <a:t>T</a:t>
            </a:r>
            <a:r>
              <a:rPr lang="en-US" altLang="zh-CN" b="1" i="1"/>
              <a:t> x + b = -1</a:t>
            </a:r>
          </a:p>
        </p:txBody>
      </p:sp>
      <p:sp>
        <p:nvSpPr>
          <p:cNvPr id="86054" name="Rectangle 38"/>
          <p:cNvSpPr>
            <a:spLocks noChangeArrowheads="1"/>
          </p:cNvSpPr>
          <p:nvPr/>
        </p:nvSpPr>
        <p:spPr bwMode="auto">
          <a:xfrm rot="-45254740">
            <a:off x="5257800" y="2667000"/>
            <a:ext cx="2438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b="1" i="1"/>
              <a:t>w</a:t>
            </a:r>
            <a:r>
              <a:rPr lang="en-US" altLang="zh-CN" b="1" i="1" baseline="30000"/>
              <a:t>T</a:t>
            </a:r>
            <a:r>
              <a:rPr lang="en-US" altLang="zh-CN" b="1" i="1"/>
              <a:t> x + b = 1</a:t>
            </a:r>
          </a:p>
        </p:txBody>
      </p: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5410200" y="2147888"/>
            <a:ext cx="2216150" cy="2347912"/>
            <a:chOff x="3408" y="1353"/>
            <a:chExt cx="1396" cy="1479"/>
          </a:xfrm>
        </p:grpSpPr>
        <p:sp>
          <p:nvSpPr>
            <p:cNvPr id="86056" name="Oval 40"/>
            <p:cNvSpPr>
              <a:spLocks noChangeArrowheads="1"/>
            </p:cNvSpPr>
            <p:nvPr/>
          </p:nvSpPr>
          <p:spPr bwMode="auto">
            <a:xfrm>
              <a:off x="3648" y="2064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057" name="Oval 41"/>
            <p:cNvSpPr>
              <a:spLocks noChangeArrowheads="1"/>
            </p:cNvSpPr>
            <p:nvPr/>
          </p:nvSpPr>
          <p:spPr bwMode="auto">
            <a:xfrm>
              <a:off x="4464" y="1536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058" name="Oval 42"/>
            <p:cNvSpPr>
              <a:spLocks noChangeArrowheads="1"/>
            </p:cNvSpPr>
            <p:nvPr/>
          </p:nvSpPr>
          <p:spPr bwMode="auto">
            <a:xfrm>
              <a:off x="3792" y="2592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059" name="Text Box 43"/>
            <p:cNvSpPr txBox="1">
              <a:spLocks noChangeArrowheads="1"/>
            </p:cNvSpPr>
            <p:nvPr/>
          </p:nvSpPr>
          <p:spPr bwMode="auto">
            <a:xfrm>
              <a:off x="3408" y="1968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  <a:r>
                <a:rPr lang="en-US" altLang="zh-CN" baseline="30000"/>
                <a:t>+</a:t>
              </a:r>
            </a:p>
          </p:txBody>
        </p:sp>
        <p:sp>
          <p:nvSpPr>
            <p:cNvPr id="86060" name="Text Box 44"/>
            <p:cNvSpPr txBox="1">
              <a:spLocks noChangeArrowheads="1"/>
            </p:cNvSpPr>
            <p:nvPr/>
          </p:nvSpPr>
          <p:spPr bwMode="auto">
            <a:xfrm>
              <a:off x="4560" y="1353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  <a:r>
                <a:rPr lang="en-US" altLang="zh-CN" baseline="30000"/>
                <a:t>+</a:t>
              </a:r>
            </a:p>
          </p:txBody>
        </p:sp>
        <p:sp>
          <p:nvSpPr>
            <p:cNvPr id="86061" name="Text Box 45"/>
            <p:cNvSpPr txBox="1">
              <a:spLocks noChangeArrowheads="1"/>
            </p:cNvSpPr>
            <p:nvPr/>
          </p:nvSpPr>
          <p:spPr bwMode="auto">
            <a:xfrm>
              <a:off x="4004" y="2601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  <a:r>
                <a:rPr lang="en-US" altLang="zh-CN" baseline="30000"/>
                <a:t>-</a:t>
              </a:r>
            </a:p>
          </p:txBody>
        </p:sp>
      </p:grpSp>
      <p:sp>
        <p:nvSpPr>
          <p:cNvPr id="86062" name="Line 46"/>
          <p:cNvSpPr>
            <a:spLocks noChangeShapeType="1"/>
          </p:cNvSpPr>
          <p:nvPr/>
        </p:nvSpPr>
        <p:spPr bwMode="auto">
          <a:xfrm flipH="1" flipV="1">
            <a:off x="5341938" y="3757613"/>
            <a:ext cx="228600" cy="3810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6063" name="Rectangle 47"/>
          <p:cNvSpPr>
            <a:spLocks noChangeArrowheads="1"/>
          </p:cNvSpPr>
          <p:nvPr/>
        </p:nvSpPr>
        <p:spPr bwMode="auto">
          <a:xfrm>
            <a:off x="5105400" y="3886200"/>
            <a:ext cx="3810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b="1" i="1"/>
              <a:t>n</a:t>
            </a:r>
          </a:p>
        </p:txBody>
      </p:sp>
      <p:graphicFrame>
        <p:nvGraphicFramePr>
          <p:cNvPr id="86066" name="Object 50"/>
          <p:cNvGraphicFramePr>
            <a:graphicFrameLocks noChangeAspect="1"/>
          </p:cNvGraphicFramePr>
          <p:nvPr/>
        </p:nvGraphicFramePr>
        <p:xfrm>
          <a:off x="1371600" y="2057400"/>
          <a:ext cx="2303463" cy="828675"/>
        </p:xfrm>
        <a:graphic>
          <a:graphicData uri="http://schemas.openxmlformats.org/presentationml/2006/ole">
            <p:oleObj spid="_x0000_s32770" name="Equation" r:id="rId3" imgW="1091880" imgH="393480" progId="">
              <p:embed/>
            </p:oleObj>
          </a:graphicData>
        </a:graphic>
      </p:graphicFrame>
      <p:sp>
        <p:nvSpPr>
          <p:cNvPr id="86067" name="Text Box 51"/>
          <p:cNvSpPr txBox="1">
            <a:spLocks noChangeArrowheads="1"/>
          </p:cNvSpPr>
          <p:nvPr/>
        </p:nvSpPr>
        <p:spPr bwMode="auto">
          <a:xfrm>
            <a:off x="838200" y="3124200"/>
            <a:ext cx="142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/>
              <a:t>such that</a:t>
            </a:r>
          </a:p>
        </p:txBody>
      </p:sp>
      <p:graphicFrame>
        <p:nvGraphicFramePr>
          <p:cNvPr id="86068" name="Object 52"/>
          <p:cNvGraphicFramePr>
            <a:graphicFrameLocks noChangeAspect="1"/>
          </p:cNvGraphicFramePr>
          <p:nvPr/>
        </p:nvGraphicFramePr>
        <p:xfrm>
          <a:off x="838200" y="3938588"/>
          <a:ext cx="3479800" cy="1014412"/>
        </p:xfrm>
        <a:graphic>
          <a:graphicData uri="http://schemas.openxmlformats.org/presentationml/2006/ole">
            <p:oleObj spid="_x0000_s32771" name="Equation" r:id="rId4" imgW="1650960" imgH="482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Large Margin Linear Classifier 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 rot="-1913833">
            <a:off x="4114800" y="3194050"/>
            <a:ext cx="4572000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87045" name="Line 5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7046" name="Line 6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867400" y="3886200"/>
            <a:ext cx="1828800" cy="1447800"/>
            <a:chOff x="3696" y="2448"/>
            <a:chExt cx="1152" cy="912"/>
          </a:xfrm>
        </p:grpSpPr>
        <p:sp>
          <p:nvSpPr>
            <p:cNvPr id="87048" name="Oval 8"/>
            <p:cNvSpPr>
              <a:spLocks noChangeArrowheads="1"/>
            </p:cNvSpPr>
            <p:nvPr/>
          </p:nvSpPr>
          <p:spPr bwMode="auto">
            <a:xfrm>
              <a:off x="384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049" name="Oval 9"/>
            <p:cNvSpPr>
              <a:spLocks noChangeArrowheads="1"/>
            </p:cNvSpPr>
            <p:nvPr/>
          </p:nvSpPr>
          <p:spPr bwMode="auto">
            <a:xfrm>
              <a:off x="4272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050" name="Oval 10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051" name="Oval 11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052" name="Oval 12"/>
            <p:cNvSpPr>
              <a:spLocks noChangeArrowheads="1"/>
            </p:cNvSpPr>
            <p:nvPr/>
          </p:nvSpPr>
          <p:spPr bwMode="auto">
            <a:xfrm>
              <a:off x="4752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053" name="Oval 13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054" name="Oval 14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055" name="Oval 15"/>
            <p:cNvSpPr>
              <a:spLocks noChangeArrowheads="1"/>
            </p:cNvSpPr>
            <p:nvPr/>
          </p:nvSpPr>
          <p:spPr bwMode="auto">
            <a:xfrm>
              <a:off x="45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105400" y="2057400"/>
            <a:ext cx="2209800" cy="1447800"/>
            <a:chOff x="3216" y="1296"/>
            <a:chExt cx="1392" cy="912"/>
          </a:xfrm>
        </p:grpSpPr>
        <p:sp>
          <p:nvSpPr>
            <p:cNvPr id="87057" name="Oval 17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058" name="Oval 18"/>
            <p:cNvSpPr>
              <a:spLocks noChangeArrowheads="1"/>
            </p:cNvSpPr>
            <p:nvPr/>
          </p:nvSpPr>
          <p:spPr bwMode="auto">
            <a:xfrm>
              <a:off x="3264" y="163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059" name="Oval 19"/>
            <p:cNvSpPr>
              <a:spLocks noChangeArrowheads="1"/>
            </p:cNvSpPr>
            <p:nvPr/>
          </p:nvSpPr>
          <p:spPr bwMode="auto">
            <a:xfrm>
              <a:off x="3792" y="15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060" name="Oval 20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061" name="Oval 21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062" name="Oval 22"/>
            <p:cNvSpPr>
              <a:spLocks noChangeArrowheads="1"/>
            </p:cNvSpPr>
            <p:nvPr/>
          </p:nvSpPr>
          <p:spPr bwMode="auto">
            <a:xfrm>
              <a:off x="4272" y="129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063" name="Oval 23"/>
            <p:cNvSpPr>
              <a:spLocks noChangeArrowheads="1"/>
            </p:cNvSpPr>
            <p:nvPr/>
          </p:nvSpPr>
          <p:spPr bwMode="auto">
            <a:xfrm>
              <a:off x="4512" y="158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7064" name="Line 24"/>
          <p:cNvSpPr>
            <a:spLocks noChangeShapeType="1"/>
          </p:cNvSpPr>
          <p:nvPr/>
        </p:nvSpPr>
        <p:spPr bwMode="auto">
          <a:xfrm flipV="1">
            <a:off x="4267200" y="2286000"/>
            <a:ext cx="426720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7065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038600" cy="538162"/>
          </a:xfrm>
          <a:noFill/>
          <a:ln/>
        </p:spPr>
        <p:txBody>
          <a:bodyPr/>
          <a:lstStyle/>
          <a:p>
            <a:r>
              <a:rPr lang="en-US" altLang="zh-CN" sz="2200"/>
              <a:t>Formulation: </a:t>
            </a:r>
          </a:p>
        </p:txBody>
      </p:sp>
      <p:sp>
        <p:nvSpPr>
          <p:cNvPr id="87066" name="Text Box 26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87067" name="Text Box 27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7167563" y="741363"/>
            <a:ext cx="1931987" cy="871537"/>
            <a:chOff x="4445" y="467"/>
            <a:chExt cx="1217" cy="549"/>
          </a:xfrm>
        </p:grpSpPr>
        <p:sp>
          <p:nvSpPr>
            <p:cNvPr id="87069" name="Text Box 29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87071" name="Oval 31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7072" name="Oval 32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7073" name="Rectangle 33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87074" name="Line 34"/>
          <p:cNvSpPr>
            <a:spLocks noChangeShapeType="1"/>
          </p:cNvSpPr>
          <p:nvPr/>
        </p:nvSpPr>
        <p:spPr bwMode="auto">
          <a:xfrm>
            <a:off x="8229600" y="1981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7075" name="Text Box 35"/>
          <p:cNvSpPr txBox="1">
            <a:spLocks noChangeArrowheads="1"/>
          </p:cNvSpPr>
          <p:nvPr/>
        </p:nvSpPr>
        <p:spPr bwMode="auto">
          <a:xfrm>
            <a:off x="7575550" y="1614488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9900"/>
                </a:solidFill>
              </a:rPr>
              <a:t>Margin</a:t>
            </a:r>
          </a:p>
        </p:txBody>
      </p:sp>
      <p:sp>
        <p:nvSpPr>
          <p:cNvPr id="87076" name="Rectangle 36"/>
          <p:cNvSpPr>
            <a:spLocks noChangeArrowheads="1"/>
          </p:cNvSpPr>
          <p:nvPr/>
        </p:nvSpPr>
        <p:spPr bwMode="auto">
          <a:xfrm rot="-45254740">
            <a:off x="5943600" y="3200400"/>
            <a:ext cx="2438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b="1" i="1"/>
              <a:t>w</a:t>
            </a:r>
            <a:r>
              <a:rPr lang="en-US" altLang="zh-CN" b="1" i="1" baseline="30000"/>
              <a:t>T</a:t>
            </a:r>
            <a:r>
              <a:rPr lang="en-US" altLang="zh-CN" b="1" i="1"/>
              <a:t> x + b = 0</a:t>
            </a:r>
          </a:p>
        </p:txBody>
      </p:sp>
      <p:sp>
        <p:nvSpPr>
          <p:cNvPr id="87077" name="Rectangle 37"/>
          <p:cNvSpPr>
            <a:spLocks noChangeArrowheads="1"/>
          </p:cNvSpPr>
          <p:nvPr/>
        </p:nvSpPr>
        <p:spPr bwMode="auto">
          <a:xfrm rot="-45254740">
            <a:off x="6477000" y="3276600"/>
            <a:ext cx="2438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b="1" i="1"/>
              <a:t>w</a:t>
            </a:r>
            <a:r>
              <a:rPr lang="en-US" altLang="zh-CN" b="1" i="1" baseline="30000"/>
              <a:t>T</a:t>
            </a:r>
            <a:r>
              <a:rPr lang="en-US" altLang="zh-CN" b="1" i="1"/>
              <a:t> x + b = -1</a:t>
            </a:r>
          </a:p>
        </p:txBody>
      </p:sp>
      <p:sp>
        <p:nvSpPr>
          <p:cNvPr id="87078" name="Rectangle 38"/>
          <p:cNvSpPr>
            <a:spLocks noChangeArrowheads="1"/>
          </p:cNvSpPr>
          <p:nvPr/>
        </p:nvSpPr>
        <p:spPr bwMode="auto">
          <a:xfrm rot="-45254740">
            <a:off x="5257800" y="2667000"/>
            <a:ext cx="2438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b="1" i="1"/>
              <a:t>w</a:t>
            </a:r>
            <a:r>
              <a:rPr lang="en-US" altLang="zh-CN" b="1" i="1" baseline="30000"/>
              <a:t>T</a:t>
            </a:r>
            <a:r>
              <a:rPr lang="en-US" altLang="zh-CN" b="1" i="1"/>
              <a:t> x + b = 1</a:t>
            </a:r>
          </a:p>
        </p:txBody>
      </p: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5410200" y="2147888"/>
            <a:ext cx="2216150" cy="2347912"/>
            <a:chOff x="3408" y="1353"/>
            <a:chExt cx="1396" cy="1479"/>
          </a:xfrm>
        </p:grpSpPr>
        <p:sp>
          <p:nvSpPr>
            <p:cNvPr id="87080" name="Oval 40"/>
            <p:cNvSpPr>
              <a:spLocks noChangeArrowheads="1"/>
            </p:cNvSpPr>
            <p:nvPr/>
          </p:nvSpPr>
          <p:spPr bwMode="auto">
            <a:xfrm>
              <a:off x="3648" y="2064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081" name="Oval 41"/>
            <p:cNvSpPr>
              <a:spLocks noChangeArrowheads="1"/>
            </p:cNvSpPr>
            <p:nvPr/>
          </p:nvSpPr>
          <p:spPr bwMode="auto">
            <a:xfrm>
              <a:off x="4464" y="1536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082" name="Oval 42"/>
            <p:cNvSpPr>
              <a:spLocks noChangeArrowheads="1"/>
            </p:cNvSpPr>
            <p:nvPr/>
          </p:nvSpPr>
          <p:spPr bwMode="auto">
            <a:xfrm>
              <a:off x="3792" y="2592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7083" name="Text Box 43"/>
            <p:cNvSpPr txBox="1">
              <a:spLocks noChangeArrowheads="1"/>
            </p:cNvSpPr>
            <p:nvPr/>
          </p:nvSpPr>
          <p:spPr bwMode="auto">
            <a:xfrm>
              <a:off x="3408" y="1968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  <a:r>
                <a:rPr lang="en-US" altLang="zh-CN" baseline="30000"/>
                <a:t>+</a:t>
              </a:r>
            </a:p>
          </p:txBody>
        </p:sp>
        <p:sp>
          <p:nvSpPr>
            <p:cNvPr id="87084" name="Text Box 44"/>
            <p:cNvSpPr txBox="1">
              <a:spLocks noChangeArrowheads="1"/>
            </p:cNvSpPr>
            <p:nvPr/>
          </p:nvSpPr>
          <p:spPr bwMode="auto">
            <a:xfrm>
              <a:off x="4560" y="1353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  <a:r>
                <a:rPr lang="en-US" altLang="zh-CN" baseline="30000"/>
                <a:t>+</a:t>
              </a:r>
            </a:p>
          </p:txBody>
        </p:sp>
        <p:sp>
          <p:nvSpPr>
            <p:cNvPr id="87085" name="Text Box 45"/>
            <p:cNvSpPr txBox="1">
              <a:spLocks noChangeArrowheads="1"/>
            </p:cNvSpPr>
            <p:nvPr/>
          </p:nvSpPr>
          <p:spPr bwMode="auto">
            <a:xfrm>
              <a:off x="4004" y="2601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  <a:r>
                <a:rPr lang="en-US" altLang="zh-CN" baseline="30000"/>
                <a:t>-</a:t>
              </a:r>
            </a:p>
          </p:txBody>
        </p:sp>
      </p:grpSp>
      <p:sp>
        <p:nvSpPr>
          <p:cNvPr id="87086" name="Line 46"/>
          <p:cNvSpPr>
            <a:spLocks noChangeShapeType="1"/>
          </p:cNvSpPr>
          <p:nvPr/>
        </p:nvSpPr>
        <p:spPr bwMode="auto">
          <a:xfrm flipH="1" flipV="1">
            <a:off x="5341938" y="3757613"/>
            <a:ext cx="228600" cy="3810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7087" name="Rectangle 47"/>
          <p:cNvSpPr>
            <a:spLocks noChangeArrowheads="1"/>
          </p:cNvSpPr>
          <p:nvPr/>
        </p:nvSpPr>
        <p:spPr bwMode="auto">
          <a:xfrm>
            <a:off x="5105400" y="3886200"/>
            <a:ext cx="3810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b="1" i="1"/>
              <a:t>n</a:t>
            </a:r>
          </a:p>
        </p:txBody>
      </p:sp>
      <p:graphicFrame>
        <p:nvGraphicFramePr>
          <p:cNvPr id="87088" name="Object 48"/>
          <p:cNvGraphicFramePr>
            <a:graphicFrameLocks noChangeAspect="1"/>
          </p:cNvGraphicFramePr>
          <p:nvPr/>
        </p:nvGraphicFramePr>
        <p:xfrm>
          <a:off x="1447800" y="3886200"/>
          <a:ext cx="2087563" cy="508000"/>
        </p:xfrm>
        <a:graphic>
          <a:graphicData uri="http://schemas.openxmlformats.org/presentationml/2006/ole">
            <p:oleObj spid="_x0000_s33794" name="Equation" r:id="rId3" imgW="990360" imgH="241200" progId="">
              <p:embed/>
            </p:oleObj>
          </a:graphicData>
        </a:graphic>
      </p:graphicFrame>
      <p:graphicFrame>
        <p:nvGraphicFramePr>
          <p:cNvPr id="87090" name="Object 50"/>
          <p:cNvGraphicFramePr>
            <a:graphicFrameLocks noChangeAspect="1"/>
          </p:cNvGraphicFramePr>
          <p:nvPr/>
        </p:nvGraphicFramePr>
        <p:xfrm>
          <a:off x="1371600" y="2057400"/>
          <a:ext cx="2303463" cy="828675"/>
        </p:xfrm>
        <a:graphic>
          <a:graphicData uri="http://schemas.openxmlformats.org/presentationml/2006/ole">
            <p:oleObj spid="_x0000_s33795" name="Equation" r:id="rId4" imgW="1091880" imgH="393480" progId="">
              <p:embed/>
            </p:oleObj>
          </a:graphicData>
        </a:graphic>
      </p:graphicFrame>
      <p:sp>
        <p:nvSpPr>
          <p:cNvPr id="87091" name="Text Box 51"/>
          <p:cNvSpPr txBox="1">
            <a:spLocks noChangeArrowheads="1"/>
          </p:cNvSpPr>
          <p:nvPr/>
        </p:nvSpPr>
        <p:spPr bwMode="auto">
          <a:xfrm>
            <a:off x="838200" y="3124200"/>
            <a:ext cx="142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/>
              <a:t>such 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Solving the Optimization Problem 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2667000" y="1295400"/>
            <a:ext cx="3810000" cy="1752600"/>
            <a:chOff x="336" y="1200"/>
            <a:chExt cx="2400" cy="1104"/>
          </a:xfrm>
        </p:grpSpPr>
        <p:graphicFrame>
          <p:nvGraphicFramePr>
            <p:cNvPr id="88112" name="Object 48"/>
            <p:cNvGraphicFramePr>
              <a:graphicFrameLocks noChangeAspect="1"/>
            </p:cNvGraphicFramePr>
            <p:nvPr/>
          </p:nvGraphicFramePr>
          <p:xfrm>
            <a:off x="1037" y="1824"/>
            <a:ext cx="1315" cy="320"/>
          </p:xfrm>
          <a:graphic>
            <a:graphicData uri="http://schemas.openxmlformats.org/presentationml/2006/ole">
              <p:oleObj spid="_x0000_s34820" name="Equation" r:id="rId3" imgW="990360" imgH="241200" progId="">
                <p:embed/>
              </p:oleObj>
            </a:graphicData>
          </a:graphic>
        </p:graphicFrame>
        <p:graphicFrame>
          <p:nvGraphicFramePr>
            <p:cNvPr id="88113" name="Object 49"/>
            <p:cNvGraphicFramePr>
              <a:graphicFrameLocks noChangeAspect="1"/>
            </p:cNvGraphicFramePr>
            <p:nvPr/>
          </p:nvGraphicFramePr>
          <p:xfrm>
            <a:off x="805" y="1200"/>
            <a:ext cx="1451" cy="522"/>
          </p:xfrm>
          <a:graphic>
            <a:graphicData uri="http://schemas.openxmlformats.org/presentationml/2006/ole">
              <p:oleObj spid="_x0000_s34821" name="Equation" r:id="rId4" imgW="1091880" imgH="393480" progId="">
                <p:embed/>
              </p:oleObj>
            </a:graphicData>
          </a:graphic>
        </p:graphicFrame>
        <p:sp>
          <p:nvSpPr>
            <p:cNvPr id="88114" name="Text Box 50"/>
            <p:cNvSpPr txBox="1">
              <a:spLocks noChangeArrowheads="1"/>
            </p:cNvSpPr>
            <p:nvPr/>
          </p:nvSpPr>
          <p:spPr bwMode="auto">
            <a:xfrm>
              <a:off x="576" y="1824"/>
              <a:ext cx="3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/>
                <a:t>s.t.</a:t>
              </a:r>
            </a:p>
          </p:txBody>
        </p:sp>
        <p:sp>
          <p:nvSpPr>
            <p:cNvPr id="88116" name="Rectangle 52"/>
            <p:cNvSpPr>
              <a:spLocks noChangeArrowheads="1"/>
            </p:cNvSpPr>
            <p:nvPr/>
          </p:nvSpPr>
          <p:spPr bwMode="auto">
            <a:xfrm>
              <a:off x="336" y="1200"/>
              <a:ext cx="2400" cy="110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8118" name="Text Box 54"/>
          <p:cNvSpPr txBox="1">
            <a:spLocks noChangeArrowheads="1"/>
          </p:cNvSpPr>
          <p:nvPr/>
        </p:nvSpPr>
        <p:spPr bwMode="auto">
          <a:xfrm>
            <a:off x="609600" y="1524000"/>
            <a:ext cx="1752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/>
              <a:t>Quadratic programming </a:t>
            </a:r>
          </a:p>
          <a:p>
            <a:pPr algn="ctr"/>
            <a:r>
              <a:rPr lang="en-US" altLang="zh-CN"/>
              <a:t>with linear constraints</a:t>
            </a:r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838200" y="3200400"/>
            <a:ext cx="7620000" cy="2743200"/>
            <a:chOff x="528" y="2016"/>
            <a:chExt cx="4800" cy="1728"/>
          </a:xfrm>
        </p:grpSpPr>
        <p:graphicFrame>
          <p:nvGraphicFramePr>
            <p:cNvPr id="88122" name="Object 58"/>
            <p:cNvGraphicFramePr>
              <a:graphicFrameLocks noChangeAspect="1"/>
            </p:cNvGraphicFramePr>
            <p:nvPr/>
          </p:nvGraphicFramePr>
          <p:xfrm>
            <a:off x="672" y="2640"/>
            <a:ext cx="4590" cy="572"/>
          </p:xfrm>
          <a:graphic>
            <a:graphicData uri="http://schemas.openxmlformats.org/presentationml/2006/ole">
              <p:oleObj spid="_x0000_s34818" name="Equation" r:id="rId5" imgW="3454200" imgH="431640" progId="">
                <p:embed/>
              </p:oleObj>
            </a:graphicData>
          </a:graphic>
        </p:graphicFrame>
        <p:sp>
          <p:nvSpPr>
            <p:cNvPr id="88123" name="Text Box 59"/>
            <p:cNvSpPr txBox="1">
              <a:spLocks noChangeArrowheads="1"/>
            </p:cNvSpPr>
            <p:nvPr/>
          </p:nvSpPr>
          <p:spPr bwMode="auto">
            <a:xfrm>
              <a:off x="2256" y="3297"/>
              <a:ext cx="3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/>
                <a:t>s.t.</a:t>
              </a:r>
            </a:p>
          </p:txBody>
        </p:sp>
        <p:sp>
          <p:nvSpPr>
            <p:cNvPr id="88124" name="Rectangle 60"/>
            <p:cNvSpPr>
              <a:spLocks noChangeArrowheads="1"/>
            </p:cNvSpPr>
            <p:nvPr/>
          </p:nvSpPr>
          <p:spPr bwMode="auto">
            <a:xfrm>
              <a:off x="528" y="2640"/>
              <a:ext cx="4800" cy="110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8125" name="Text Box 61"/>
            <p:cNvSpPr txBox="1">
              <a:spLocks noChangeArrowheads="1"/>
            </p:cNvSpPr>
            <p:nvPr/>
          </p:nvSpPr>
          <p:spPr bwMode="auto">
            <a:xfrm>
              <a:off x="528" y="2140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zh-CN"/>
                <a:t>Lagrangian </a:t>
              </a:r>
            </a:p>
            <a:p>
              <a:pPr algn="ctr"/>
              <a:r>
                <a:rPr lang="en-US" altLang="zh-CN"/>
                <a:t>Function </a:t>
              </a:r>
            </a:p>
          </p:txBody>
        </p:sp>
        <p:graphicFrame>
          <p:nvGraphicFramePr>
            <p:cNvPr id="88126" name="Object 62"/>
            <p:cNvGraphicFramePr>
              <a:graphicFrameLocks noChangeAspect="1"/>
            </p:cNvGraphicFramePr>
            <p:nvPr/>
          </p:nvGraphicFramePr>
          <p:xfrm>
            <a:off x="2832" y="3297"/>
            <a:ext cx="540" cy="303"/>
          </p:xfrm>
          <a:graphic>
            <a:graphicData uri="http://schemas.openxmlformats.org/presentationml/2006/ole">
              <p:oleObj spid="_x0000_s34819" name="Equation" r:id="rId6" imgW="406080" imgH="228600" progId="">
                <p:embed/>
              </p:oleObj>
            </a:graphicData>
          </a:graphic>
        </p:graphicFrame>
        <p:sp>
          <p:nvSpPr>
            <p:cNvPr id="88127" name="AutoShape 63"/>
            <p:cNvSpPr>
              <a:spLocks noChangeArrowheads="1"/>
            </p:cNvSpPr>
            <p:nvPr/>
          </p:nvSpPr>
          <p:spPr bwMode="auto">
            <a:xfrm>
              <a:off x="2832" y="2016"/>
              <a:ext cx="336" cy="480"/>
            </a:xfrm>
            <a:prstGeom prst="upDownArrow">
              <a:avLst>
                <a:gd name="adj1" fmla="val 50000"/>
                <a:gd name="adj2" fmla="val 2857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Solving the Optimization Problem </a:t>
            </a:r>
          </a:p>
        </p:txBody>
      </p:sp>
      <p:graphicFrame>
        <p:nvGraphicFramePr>
          <p:cNvPr id="89097" name="Object 9"/>
          <p:cNvGraphicFramePr>
            <a:graphicFrameLocks noChangeAspect="1"/>
          </p:cNvGraphicFramePr>
          <p:nvPr/>
        </p:nvGraphicFramePr>
        <p:xfrm>
          <a:off x="1066800" y="1219200"/>
          <a:ext cx="7286625" cy="908050"/>
        </p:xfrm>
        <a:graphic>
          <a:graphicData uri="http://schemas.openxmlformats.org/presentationml/2006/ole">
            <p:oleObj spid="_x0000_s35842" name="Equation" r:id="rId3" imgW="3454200" imgH="431640" progId="">
              <p:embed/>
            </p:oleObj>
          </a:graphicData>
        </a:graphic>
      </p:graphicFrame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3581400" y="2262188"/>
            <a:ext cx="58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/>
              <a:t>s.t.</a:t>
            </a:r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838200" y="1219200"/>
            <a:ext cx="7620000" cy="175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9101" name="Object 13"/>
          <p:cNvGraphicFramePr>
            <a:graphicFrameLocks noChangeAspect="1"/>
          </p:cNvGraphicFramePr>
          <p:nvPr/>
        </p:nvGraphicFramePr>
        <p:xfrm>
          <a:off x="4495800" y="2262188"/>
          <a:ext cx="857250" cy="481012"/>
        </p:xfrm>
        <a:graphic>
          <a:graphicData uri="http://schemas.openxmlformats.org/presentationml/2006/ole">
            <p:oleObj spid="_x0000_s35843" name="Equation" r:id="rId4" imgW="406080" imgH="228600" progId="">
              <p:embed/>
            </p:oleObj>
          </a:graphicData>
        </a:graphic>
      </p:graphicFrame>
      <p:graphicFrame>
        <p:nvGraphicFramePr>
          <p:cNvPr id="89104" name="Object 16"/>
          <p:cNvGraphicFramePr>
            <a:graphicFrameLocks noChangeAspect="1"/>
          </p:cNvGraphicFramePr>
          <p:nvPr/>
        </p:nvGraphicFramePr>
        <p:xfrm>
          <a:off x="1676400" y="4191000"/>
          <a:ext cx="1098550" cy="882650"/>
        </p:xfrm>
        <a:graphic>
          <a:graphicData uri="http://schemas.openxmlformats.org/presentationml/2006/ole">
            <p:oleObj spid="_x0000_s35844" name="Equation" r:id="rId5" imgW="520560" imgH="419040" progId="">
              <p:embed/>
            </p:oleObj>
          </a:graphicData>
        </a:graphic>
      </p:graphicFrame>
      <p:sp>
        <p:nvSpPr>
          <p:cNvPr id="89106" name="AutoShape 18"/>
          <p:cNvSpPr>
            <a:spLocks noChangeArrowheads="1"/>
          </p:cNvSpPr>
          <p:nvPr/>
        </p:nvSpPr>
        <p:spPr bwMode="auto">
          <a:xfrm>
            <a:off x="3276600" y="44196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9103" name="Object 15"/>
          <p:cNvGraphicFramePr>
            <a:graphicFrameLocks noChangeAspect="1"/>
          </p:cNvGraphicFramePr>
          <p:nvPr/>
        </p:nvGraphicFramePr>
        <p:xfrm>
          <a:off x="1676400" y="3200400"/>
          <a:ext cx="1098550" cy="882650"/>
        </p:xfrm>
        <a:graphic>
          <a:graphicData uri="http://schemas.openxmlformats.org/presentationml/2006/ole">
            <p:oleObj spid="_x0000_s35845" name="Equation" r:id="rId6" imgW="520560" imgH="419040" progId="">
              <p:embed/>
            </p:oleObj>
          </a:graphicData>
        </a:graphic>
      </p:graphicFrame>
      <p:sp>
        <p:nvSpPr>
          <p:cNvPr id="89105" name="AutoShape 17"/>
          <p:cNvSpPr>
            <a:spLocks noChangeArrowheads="1"/>
          </p:cNvSpPr>
          <p:nvPr/>
        </p:nvSpPr>
        <p:spPr bwMode="auto">
          <a:xfrm>
            <a:off x="3276600" y="35052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9107" name="Object 19"/>
          <p:cNvGraphicFramePr>
            <a:graphicFrameLocks noChangeAspect="1"/>
          </p:cNvGraphicFramePr>
          <p:nvPr/>
        </p:nvGraphicFramePr>
        <p:xfrm>
          <a:off x="4495800" y="3130550"/>
          <a:ext cx="1820863" cy="908050"/>
        </p:xfrm>
        <a:graphic>
          <a:graphicData uri="http://schemas.openxmlformats.org/presentationml/2006/ole">
            <p:oleObj spid="_x0000_s35846" name="Equation" r:id="rId7" imgW="863280" imgH="431640" progId="">
              <p:embed/>
            </p:oleObj>
          </a:graphicData>
        </a:graphic>
      </p:graphicFrame>
      <p:graphicFrame>
        <p:nvGraphicFramePr>
          <p:cNvPr id="89108" name="Object 20"/>
          <p:cNvGraphicFramePr>
            <a:graphicFrameLocks noChangeAspect="1"/>
          </p:cNvGraphicFramePr>
          <p:nvPr/>
        </p:nvGraphicFramePr>
        <p:xfrm>
          <a:off x="4648200" y="4044950"/>
          <a:ext cx="1498600" cy="908050"/>
        </p:xfrm>
        <a:graphic>
          <a:graphicData uri="http://schemas.openxmlformats.org/presentationml/2006/ole">
            <p:oleObj spid="_x0000_s35847" name="Equation" r:id="rId8" imgW="71100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6" grpId="0" animBg="1"/>
      <p:bldP spid="8910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Solving the Optimization Problem </a:t>
            </a:r>
          </a:p>
        </p:txBody>
      </p:sp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1066800" y="1219200"/>
          <a:ext cx="7286625" cy="908050"/>
        </p:xfrm>
        <a:graphic>
          <a:graphicData uri="http://schemas.openxmlformats.org/presentationml/2006/ole">
            <p:oleObj spid="_x0000_s36866" name="Equation" r:id="rId3" imgW="3454200" imgH="431640" progId="">
              <p:embed/>
            </p:oleObj>
          </a:graphicData>
        </a:graphic>
      </p:graphicFrame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3581400" y="2262188"/>
            <a:ext cx="58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/>
              <a:t>s.t.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838200" y="1219200"/>
            <a:ext cx="7620000" cy="175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91142" name="Object 6"/>
          <p:cNvGraphicFramePr>
            <a:graphicFrameLocks noChangeAspect="1"/>
          </p:cNvGraphicFramePr>
          <p:nvPr/>
        </p:nvGraphicFramePr>
        <p:xfrm>
          <a:off x="4495800" y="2262188"/>
          <a:ext cx="857250" cy="481012"/>
        </p:xfrm>
        <a:graphic>
          <a:graphicData uri="http://schemas.openxmlformats.org/presentationml/2006/ole">
            <p:oleObj spid="_x0000_s36867" name="Equation" r:id="rId4" imgW="406080" imgH="228600" progId="">
              <p:embed/>
            </p:oleObj>
          </a:graphicData>
        </a:graphic>
      </p:graphicFrame>
      <p:graphicFrame>
        <p:nvGraphicFramePr>
          <p:cNvPr id="91143" name="Object 7"/>
          <p:cNvGraphicFramePr>
            <a:graphicFrameLocks noChangeAspect="1"/>
          </p:cNvGraphicFramePr>
          <p:nvPr/>
        </p:nvGraphicFramePr>
        <p:xfrm>
          <a:off x="2098675" y="4102100"/>
          <a:ext cx="5222875" cy="935038"/>
        </p:xfrm>
        <a:graphic>
          <a:graphicData uri="http://schemas.openxmlformats.org/presentationml/2006/ole">
            <p:oleObj spid="_x0000_s36868" name="Equation" r:id="rId5" imgW="2476440" imgH="444240" progId="">
              <p:embed/>
            </p:oleObj>
          </a:graphicData>
        </a:graphic>
      </p:graphicFrame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2438400" y="5157788"/>
            <a:ext cx="58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/>
              <a:t>s.t.</a:t>
            </a:r>
          </a:p>
        </p:txBody>
      </p:sp>
      <p:sp>
        <p:nvSpPr>
          <p:cNvPr id="91145" name="Rectangle 9"/>
          <p:cNvSpPr>
            <a:spLocks noChangeArrowheads="1"/>
          </p:cNvSpPr>
          <p:nvPr/>
        </p:nvSpPr>
        <p:spPr bwMode="auto">
          <a:xfrm>
            <a:off x="838200" y="4114800"/>
            <a:ext cx="7620000" cy="175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91146" name="Object 10"/>
          <p:cNvGraphicFramePr>
            <a:graphicFrameLocks noChangeAspect="1"/>
          </p:cNvGraphicFramePr>
          <p:nvPr/>
        </p:nvGraphicFramePr>
        <p:xfrm>
          <a:off x="3333750" y="5181600"/>
          <a:ext cx="857250" cy="481013"/>
        </p:xfrm>
        <a:graphic>
          <a:graphicData uri="http://schemas.openxmlformats.org/presentationml/2006/ole">
            <p:oleObj spid="_x0000_s36869" name="Equation" r:id="rId6" imgW="406080" imgH="228600" progId="">
              <p:embed/>
            </p:oleObj>
          </a:graphicData>
        </a:graphic>
      </p:graphicFrame>
      <p:graphicFrame>
        <p:nvGraphicFramePr>
          <p:cNvPr id="91147" name="Object 11"/>
          <p:cNvGraphicFramePr>
            <a:graphicFrameLocks noChangeAspect="1"/>
          </p:cNvGraphicFramePr>
          <p:nvPr/>
        </p:nvGraphicFramePr>
        <p:xfrm>
          <a:off x="5207000" y="4953000"/>
          <a:ext cx="1498600" cy="908050"/>
        </p:xfrm>
        <a:graphic>
          <a:graphicData uri="http://schemas.openxmlformats.org/presentationml/2006/ole">
            <p:oleObj spid="_x0000_s36870" name="Equation" r:id="rId7" imgW="711000" imgH="431640" progId="">
              <p:embed/>
            </p:oleObj>
          </a:graphicData>
        </a:graphic>
      </p:graphicFrame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4151313" y="5181600"/>
            <a:ext cx="862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/>
              <a:t>, and</a:t>
            </a:r>
          </a:p>
        </p:txBody>
      </p:sp>
      <p:sp>
        <p:nvSpPr>
          <p:cNvPr id="91149" name="AutoShape 13"/>
          <p:cNvSpPr>
            <a:spLocks noChangeArrowheads="1"/>
          </p:cNvSpPr>
          <p:nvPr/>
        </p:nvSpPr>
        <p:spPr bwMode="auto">
          <a:xfrm>
            <a:off x="4495800" y="3124200"/>
            <a:ext cx="533400" cy="762000"/>
          </a:xfrm>
          <a:prstGeom prst="upDown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838200" y="339725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/>
              <a:t>Lagrangian Dual  </a:t>
            </a:r>
          </a:p>
          <a:p>
            <a:pPr algn="ctr"/>
            <a:r>
              <a:rPr lang="en-US" altLang="zh-CN"/>
              <a:t>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i="1" dirty="0" smtClean="0"/>
              <a:t>Introduction</a:t>
            </a:r>
          </a:p>
          <a:p>
            <a:endParaRPr lang="en-US" altLang="zh-CN" i="1" dirty="0" smtClean="0"/>
          </a:p>
          <a:p>
            <a:r>
              <a:rPr lang="en-US" altLang="zh-CN" i="1" dirty="0" smtClean="0"/>
              <a:t>Support Vector Machines</a:t>
            </a:r>
          </a:p>
          <a:p>
            <a:endParaRPr lang="en-US" altLang="zh-CN" i="1" dirty="0" smtClean="0"/>
          </a:p>
          <a:p>
            <a:r>
              <a:rPr lang="en-US" altLang="zh-CN" i="1" dirty="0" smtClean="0"/>
              <a:t>Active Learning Methods</a:t>
            </a:r>
          </a:p>
          <a:p>
            <a:endParaRPr lang="en-US" altLang="zh-CN" i="1" dirty="0" smtClean="0"/>
          </a:p>
          <a:p>
            <a:r>
              <a:rPr lang="en-US" altLang="zh-CN" i="1" dirty="0" smtClean="0"/>
              <a:t>Experiments &amp; Results</a:t>
            </a:r>
          </a:p>
          <a:p>
            <a:endParaRPr lang="en-US" altLang="zh-CN" i="1" dirty="0" smtClean="0"/>
          </a:p>
          <a:p>
            <a:r>
              <a:rPr lang="en-US" altLang="zh-CN" i="1" dirty="0" smtClean="0"/>
              <a:t>Conclusion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Solving the Optimization Problem </a:t>
            </a:r>
          </a:p>
        </p:txBody>
      </p:sp>
      <p:sp>
        <p:nvSpPr>
          <p:cNvPr id="92177" name="Rectangle 17"/>
          <p:cNvSpPr>
            <a:spLocks noChangeArrowheads="1"/>
          </p:cNvSpPr>
          <p:nvPr/>
        </p:nvSpPr>
        <p:spPr bwMode="auto">
          <a:xfrm>
            <a:off x="381000" y="3657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The solution has the form: </a:t>
            </a:r>
          </a:p>
        </p:txBody>
      </p:sp>
      <p:graphicFrame>
        <p:nvGraphicFramePr>
          <p:cNvPr id="92179" name="Object 19"/>
          <p:cNvGraphicFramePr>
            <a:graphicFrameLocks noChangeAspect="1"/>
          </p:cNvGraphicFramePr>
          <p:nvPr/>
        </p:nvGraphicFramePr>
        <p:xfrm>
          <a:off x="2743200" y="2001838"/>
          <a:ext cx="3105150" cy="588962"/>
        </p:xfrm>
        <a:graphic>
          <a:graphicData uri="http://schemas.openxmlformats.org/presentationml/2006/ole">
            <p:oleObj spid="_x0000_s37890" name="Equation" r:id="rId3" imgW="1473120" imgH="279360" progId="">
              <p:embed/>
            </p:oleObj>
          </a:graphicData>
        </a:graphic>
      </p:graphicFrame>
      <p:sp>
        <p:nvSpPr>
          <p:cNvPr id="92180" name="Rectangle 20"/>
          <p:cNvSpPr>
            <a:spLocks noChangeArrowheads="1"/>
          </p:cNvSpPr>
          <p:nvPr/>
        </p:nvSpPr>
        <p:spPr bwMode="auto">
          <a:xfrm>
            <a:off x="381000" y="13716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From KKT condition, we know: </a:t>
            </a:r>
          </a:p>
        </p:txBody>
      </p:sp>
      <p:sp>
        <p:nvSpPr>
          <p:cNvPr id="92181" name="Rectangle 21"/>
          <p:cNvSpPr>
            <a:spLocks noChangeArrowheads="1"/>
          </p:cNvSpPr>
          <p:nvPr/>
        </p:nvSpPr>
        <p:spPr bwMode="auto">
          <a:xfrm>
            <a:off x="381000" y="28194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Thus, only support vectors have  </a:t>
            </a:r>
          </a:p>
        </p:txBody>
      </p:sp>
      <p:graphicFrame>
        <p:nvGraphicFramePr>
          <p:cNvPr id="92182" name="Object 22"/>
          <p:cNvGraphicFramePr>
            <a:graphicFrameLocks noChangeAspect="1"/>
          </p:cNvGraphicFramePr>
          <p:nvPr/>
        </p:nvGraphicFramePr>
        <p:xfrm>
          <a:off x="4933950" y="2819400"/>
          <a:ext cx="857250" cy="481013"/>
        </p:xfrm>
        <a:graphic>
          <a:graphicData uri="http://schemas.openxmlformats.org/presentationml/2006/ole">
            <p:oleObj spid="_x0000_s37891" name="Equation" r:id="rId4" imgW="406080" imgH="228600" progId="">
              <p:embed/>
            </p:oleObj>
          </a:graphicData>
        </a:graphic>
      </p:graphicFrame>
      <p:graphicFrame>
        <p:nvGraphicFramePr>
          <p:cNvPr id="92183" name="Object 23"/>
          <p:cNvGraphicFramePr>
            <a:graphicFrameLocks noChangeAspect="1"/>
          </p:cNvGraphicFramePr>
          <p:nvPr/>
        </p:nvGraphicFramePr>
        <p:xfrm>
          <a:off x="2590800" y="4038600"/>
          <a:ext cx="3373438" cy="908050"/>
        </p:xfrm>
        <a:graphic>
          <a:graphicData uri="http://schemas.openxmlformats.org/presentationml/2006/ole">
            <p:oleObj spid="_x0000_s37892" name="Equation" r:id="rId5" imgW="1600200" imgH="431640" progId="">
              <p:embed/>
            </p:oleObj>
          </a:graphicData>
        </a:graphic>
      </p:graphicFrame>
      <p:graphicFrame>
        <p:nvGraphicFramePr>
          <p:cNvPr id="92185" name="Object 25"/>
          <p:cNvGraphicFramePr>
            <a:graphicFrameLocks noChangeAspect="1"/>
          </p:cNvGraphicFramePr>
          <p:nvPr/>
        </p:nvGraphicFramePr>
        <p:xfrm>
          <a:off x="2514600" y="5076825"/>
          <a:ext cx="4391025" cy="1019175"/>
        </p:xfrm>
        <a:graphic>
          <a:graphicData uri="http://schemas.openxmlformats.org/presentationml/2006/ole">
            <p:oleObj spid="_x0000_s37893" name="Equation" r:id="rId6" imgW="2082600" imgH="482400" progId="">
              <p:embed/>
            </p:oleObj>
          </a:graphicData>
        </a:graphic>
      </p:graphicFrame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6288088" y="1828800"/>
            <a:ext cx="2627312" cy="2339975"/>
            <a:chOff x="2592" y="2318"/>
            <a:chExt cx="1655" cy="1474"/>
          </a:xfrm>
        </p:grpSpPr>
        <p:sp>
          <p:nvSpPr>
            <p:cNvPr id="92228" name="Rectangle 68"/>
            <p:cNvSpPr>
              <a:spLocks noChangeArrowheads="1"/>
            </p:cNvSpPr>
            <p:nvPr/>
          </p:nvSpPr>
          <p:spPr bwMode="auto">
            <a:xfrm rot="-1913833">
              <a:off x="2592" y="2850"/>
              <a:ext cx="1533" cy="279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" name="Group 69"/>
            <p:cNvGrpSpPr>
              <a:grpSpLocks/>
            </p:cNvGrpSpPr>
            <p:nvPr/>
          </p:nvGrpSpPr>
          <p:grpSpPr bwMode="auto">
            <a:xfrm>
              <a:off x="2669" y="2318"/>
              <a:ext cx="1481" cy="1474"/>
              <a:chOff x="2736" y="1008"/>
              <a:chExt cx="2784" cy="2784"/>
            </a:xfrm>
          </p:grpSpPr>
          <p:sp>
            <p:nvSpPr>
              <p:cNvPr id="92230" name="Line 70"/>
              <p:cNvSpPr>
                <a:spLocks noChangeShapeType="1"/>
              </p:cNvSpPr>
              <p:nvPr/>
            </p:nvSpPr>
            <p:spPr bwMode="auto">
              <a:xfrm>
                <a:off x="2736" y="3648"/>
                <a:ext cx="27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31" name="Line 71"/>
              <p:cNvSpPr>
                <a:spLocks noChangeShapeType="1"/>
              </p:cNvSpPr>
              <p:nvPr/>
            </p:nvSpPr>
            <p:spPr bwMode="auto">
              <a:xfrm flipV="1">
                <a:off x="2928" y="1008"/>
                <a:ext cx="0" cy="27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3179" y="3080"/>
              <a:ext cx="614" cy="483"/>
              <a:chOff x="3696" y="2448"/>
              <a:chExt cx="1152" cy="912"/>
            </a:xfrm>
          </p:grpSpPr>
          <p:sp>
            <p:nvSpPr>
              <p:cNvPr id="92233" name="Oval 73"/>
              <p:cNvSpPr>
                <a:spLocks noChangeArrowheads="1"/>
              </p:cNvSpPr>
              <p:nvPr/>
            </p:nvSpPr>
            <p:spPr bwMode="auto">
              <a:xfrm>
                <a:off x="3840" y="2640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34" name="Oval 74"/>
              <p:cNvSpPr>
                <a:spLocks noChangeArrowheads="1"/>
              </p:cNvSpPr>
              <p:nvPr/>
            </p:nvSpPr>
            <p:spPr bwMode="auto">
              <a:xfrm>
                <a:off x="4272" y="249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35" name="Oval 75"/>
              <p:cNvSpPr>
                <a:spLocks noChangeArrowheads="1"/>
              </p:cNvSpPr>
              <p:nvPr/>
            </p:nvSpPr>
            <p:spPr bwMode="auto">
              <a:xfrm>
                <a:off x="4224" y="273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36" name="Oval 76"/>
              <p:cNvSpPr>
                <a:spLocks noChangeArrowheads="1"/>
              </p:cNvSpPr>
              <p:nvPr/>
            </p:nvSpPr>
            <p:spPr bwMode="auto">
              <a:xfrm>
                <a:off x="4512" y="278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37" name="Oval 77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38" name="Oval 78"/>
              <p:cNvSpPr>
                <a:spLocks noChangeArrowheads="1"/>
              </p:cNvSpPr>
              <p:nvPr/>
            </p:nvSpPr>
            <p:spPr bwMode="auto">
              <a:xfrm>
                <a:off x="4032" y="297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39" name="Oval 79"/>
              <p:cNvSpPr>
                <a:spLocks noChangeArrowheads="1"/>
              </p:cNvSpPr>
              <p:nvPr/>
            </p:nvSpPr>
            <p:spPr bwMode="auto">
              <a:xfrm>
                <a:off x="3696" y="32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40" name="Oval 80"/>
              <p:cNvSpPr>
                <a:spLocks noChangeArrowheads="1"/>
              </p:cNvSpPr>
              <p:nvPr/>
            </p:nvSpPr>
            <p:spPr bwMode="auto">
              <a:xfrm>
                <a:off x="4560" y="3120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" name="Group 81"/>
            <p:cNvGrpSpPr>
              <a:grpSpLocks/>
            </p:cNvGrpSpPr>
            <p:nvPr/>
          </p:nvGrpSpPr>
          <p:grpSpPr bwMode="auto">
            <a:xfrm>
              <a:off x="2924" y="2470"/>
              <a:ext cx="741" cy="483"/>
              <a:chOff x="3216" y="1296"/>
              <a:chExt cx="1392" cy="912"/>
            </a:xfrm>
          </p:grpSpPr>
          <p:sp>
            <p:nvSpPr>
              <p:cNvPr id="92242" name="Oval 82"/>
              <p:cNvSpPr>
                <a:spLocks noChangeArrowheads="1"/>
              </p:cNvSpPr>
              <p:nvPr/>
            </p:nvSpPr>
            <p:spPr bwMode="auto">
              <a:xfrm>
                <a:off x="3216" y="1344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43" name="Oval 83"/>
              <p:cNvSpPr>
                <a:spLocks noChangeArrowheads="1"/>
              </p:cNvSpPr>
              <p:nvPr/>
            </p:nvSpPr>
            <p:spPr bwMode="auto">
              <a:xfrm>
                <a:off x="3264" y="1632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44" name="Oval 84"/>
              <p:cNvSpPr>
                <a:spLocks noChangeArrowheads="1"/>
              </p:cNvSpPr>
              <p:nvPr/>
            </p:nvSpPr>
            <p:spPr bwMode="auto">
              <a:xfrm>
                <a:off x="3792" y="153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45" name="Oval 85"/>
              <p:cNvSpPr>
                <a:spLocks noChangeArrowheads="1"/>
              </p:cNvSpPr>
              <p:nvPr/>
            </p:nvSpPr>
            <p:spPr bwMode="auto">
              <a:xfrm>
                <a:off x="3264" y="2112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46" name="Oval 86"/>
              <p:cNvSpPr>
                <a:spLocks noChangeArrowheads="1"/>
              </p:cNvSpPr>
              <p:nvPr/>
            </p:nvSpPr>
            <p:spPr bwMode="auto">
              <a:xfrm>
                <a:off x="3696" y="2112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47" name="Oval 87"/>
              <p:cNvSpPr>
                <a:spLocks noChangeArrowheads="1"/>
              </p:cNvSpPr>
              <p:nvPr/>
            </p:nvSpPr>
            <p:spPr bwMode="auto">
              <a:xfrm>
                <a:off x="4272" y="129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48" name="Oval 88"/>
              <p:cNvSpPr>
                <a:spLocks noChangeArrowheads="1"/>
              </p:cNvSpPr>
              <p:nvPr/>
            </p:nvSpPr>
            <p:spPr bwMode="auto">
              <a:xfrm>
                <a:off x="4512" y="1584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92249" name="Line 89"/>
            <p:cNvSpPr>
              <a:spLocks noChangeShapeType="1"/>
            </p:cNvSpPr>
            <p:nvPr/>
          </p:nvSpPr>
          <p:spPr bwMode="auto">
            <a:xfrm flipV="1">
              <a:off x="2643" y="2547"/>
              <a:ext cx="1431" cy="88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50" name="Text Box 90"/>
            <p:cNvSpPr txBox="1">
              <a:spLocks noChangeArrowheads="1"/>
            </p:cNvSpPr>
            <p:nvPr/>
          </p:nvSpPr>
          <p:spPr bwMode="auto">
            <a:xfrm>
              <a:off x="4068" y="3611"/>
              <a:ext cx="17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900"/>
                <a:t>x</a:t>
              </a:r>
              <a:r>
                <a:rPr lang="en-US" altLang="zh-CN" sz="900" baseline="-25000"/>
                <a:t>1</a:t>
              </a:r>
            </a:p>
          </p:txBody>
        </p:sp>
        <p:sp>
          <p:nvSpPr>
            <p:cNvPr id="92251" name="Text Box 91"/>
            <p:cNvSpPr txBox="1">
              <a:spLocks noChangeArrowheads="1"/>
            </p:cNvSpPr>
            <p:nvPr/>
          </p:nvSpPr>
          <p:spPr bwMode="auto">
            <a:xfrm>
              <a:off x="2796" y="2328"/>
              <a:ext cx="17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900"/>
                <a:t>x</a:t>
              </a:r>
              <a:r>
                <a:rPr lang="en-US" altLang="zh-CN" sz="900" baseline="-25000"/>
                <a:t>2</a:t>
              </a:r>
            </a:p>
          </p:txBody>
        </p:sp>
        <p:sp>
          <p:nvSpPr>
            <p:cNvPr id="92252" name="Rectangle 92"/>
            <p:cNvSpPr>
              <a:spLocks noChangeArrowheads="1"/>
            </p:cNvSpPr>
            <p:nvPr/>
          </p:nvSpPr>
          <p:spPr bwMode="auto">
            <a:xfrm rot="-45254740">
              <a:off x="3179" y="2852"/>
              <a:ext cx="818" cy="1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900" b="1" i="1"/>
                <a:t>w</a:t>
              </a:r>
              <a:r>
                <a:rPr lang="en-US" altLang="zh-CN" sz="900" b="1" i="1" baseline="30000"/>
                <a:t>T</a:t>
              </a:r>
              <a:r>
                <a:rPr lang="en-US" altLang="zh-CN" sz="900" b="1" i="1"/>
                <a:t> x + b = 0</a:t>
              </a:r>
            </a:p>
          </p:txBody>
        </p:sp>
        <p:sp>
          <p:nvSpPr>
            <p:cNvPr id="92253" name="Rectangle 93"/>
            <p:cNvSpPr>
              <a:spLocks noChangeArrowheads="1"/>
            </p:cNvSpPr>
            <p:nvPr/>
          </p:nvSpPr>
          <p:spPr bwMode="auto">
            <a:xfrm rot="-45254740">
              <a:off x="3384" y="2877"/>
              <a:ext cx="817" cy="1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900" b="1" i="1"/>
                <a:t>w</a:t>
              </a:r>
              <a:r>
                <a:rPr lang="en-US" altLang="zh-CN" sz="900" b="1" i="1" baseline="30000"/>
                <a:t>T</a:t>
              </a:r>
              <a:r>
                <a:rPr lang="en-US" altLang="zh-CN" sz="900" b="1" i="1"/>
                <a:t> x + b = -1</a:t>
              </a:r>
            </a:p>
          </p:txBody>
        </p:sp>
        <p:sp>
          <p:nvSpPr>
            <p:cNvPr id="92254" name="Rectangle 94"/>
            <p:cNvSpPr>
              <a:spLocks noChangeArrowheads="1"/>
            </p:cNvSpPr>
            <p:nvPr/>
          </p:nvSpPr>
          <p:spPr bwMode="auto">
            <a:xfrm rot="-45254740">
              <a:off x="2975" y="2674"/>
              <a:ext cx="818" cy="1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900" b="1" i="1"/>
                <a:t>w</a:t>
              </a:r>
              <a:r>
                <a:rPr lang="en-US" altLang="zh-CN" sz="900" b="1" i="1" baseline="30000"/>
                <a:t>T</a:t>
              </a:r>
              <a:r>
                <a:rPr lang="en-US" altLang="zh-CN" sz="900" b="1" i="1"/>
                <a:t> x + b = 1</a:t>
              </a:r>
            </a:p>
          </p:txBody>
        </p:sp>
        <p:grpSp>
          <p:nvGrpSpPr>
            <p:cNvPr id="6" name="Group 95"/>
            <p:cNvGrpSpPr>
              <a:grpSpLocks/>
            </p:cNvGrpSpPr>
            <p:nvPr/>
          </p:nvGrpSpPr>
          <p:grpSpPr bwMode="auto">
            <a:xfrm>
              <a:off x="3026" y="2561"/>
              <a:ext cx="793" cy="805"/>
              <a:chOff x="3408" y="1467"/>
              <a:chExt cx="1489" cy="1521"/>
            </a:xfrm>
          </p:grpSpPr>
          <p:sp>
            <p:nvSpPr>
              <p:cNvPr id="92256" name="Oval 96"/>
              <p:cNvSpPr>
                <a:spLocks noChangeArrowheads="1"/>
              </p:cNvSpPr>
              <p:nvPr/>
            </p:nvSpPr>
            <p:spPr bwMode="auto">
              <a:xfrm>
                <a:off x="3648" y="2064"/>
                <a:ext cx="192" cy="19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57" name="Oval 97"/>
              <p:cNvSpPr>
                <a:spLocks noChangeArrowheads="1"/>
              </p:cNvSpPr>
              <p:nvPr/>
            </p:nvSpPr>
            <p:spPr bwMode="auto">
              <a:xfrm>
                <a:off x="4464" y="1536"/>
                <a:ext cx="192" cy="19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58" name="Oval 98"/>
              <p:cNvSpPr>
                <a:spLocks noChangeArrowheads="1"/>
              </p:cNvSpPr>
              <p:nvPr/>
            </p:nvSpPr>
            <p:spPr bwMode="auto">
              <a:xfrm>
                <a:off x="3792" y="2592"/>
                <a:ext cx="192" cy="19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59" name="Text Box 99"/>
              <p:cNvSpPr txBox="1">
                <a:spLocks noChangeArrowheads="1"/>
              </p:cNvSpPr>
              <p:nvPr/>
            </p:nvSpPr>
            <p:spPr bwMode="auto">
              <a:xfrm>
                <a:off x="3408" y="2083"/>
                <a:ext cx="338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900"/>
                  <a:t>x</a:t>
                </a:r>
                <a:r>
                  <a:rPr lang="en-US" altLang="zh-CN" sz="900" baseline="30000"/>
                  <a:t>+</a:t>
                </a:r>
              </a:p>
            </p:txBody>
          </p:sp>
          <p:sp>
            <p:nvSpPr>
              <p:cNvPr id="92260" name="Text Box 100"/>
              <p:cNvSpPr txBox="1">
                <a:spLocks noChangeArrowheads="1"/>
              </p:cNvSpPr>
              <p:nvPr/>
            </p:nvSpPr>
            <p:spPr bwMode="auto">
              <a:xfrm>
                <a:off x="4559" y="1467"/>
                <a:ext cx="338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900"/>
                  <a:t>x</a:t>
                </a:r>
                <a:r>
                  <a:rPr lang="en-US" altLang="zh-CN" sz="900" baseline="30000"/>
                  <a:t>+</a:t>
                </a:r>
              </a:p>
            </p:txBody>
          </p:sp>
          <p:sp>
            <p:nvSpPr>
              <p:cNvPr id="92261" name="Text Box 101"/>
              <p:cNvSpPr txBox="1">
                <a:spLocks noChangeArrowheads="1"/>
              </p:cNvSpPr>
              <p:nvPr/>
            </p:nvSpPr>
            <p:spPr bwMode="auto">
              <a:xfrm>
                <a:off x="4003" y="2716"/>
                <a:ext cx="31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900"/>
                  <a:t>x</a:t>
                </a:r>
                <a:r>
                  <a:rPr lang="en-US" altLang="zh-CN" sz="900" baseline="30000"/>
                  <a:t>-</a:t>
                </a:r>
              </a:p>
            </p:txBody>
          </p:sp>
        </p:grpSp>
        <p:sp>
          <p:nvSpPr>
            <p:cNvPr id="92262" name="Text Box 102"/>
            <p:cNvSpPr txBox="1">
              <a:spLocks noChangeArrowheads="1"/>
            </p:cNvSpPr>
            <p:nvPr/>
          </p:nvSpPr>
          <p:spPr bwMode="auto">
            <a:xfrm>
              <a:off x="3072" y="3552"/>
              <a:ext cx="67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900">
                  <a:solidFill>
                    <a:srgbClr val="FF9900"/>
                  </a:solidFill>
                  <a:latin typeface="Comic Sans MS" pitchFamily="66" charset="0"/>
                </a:rPr>
                <a:t>Support Vectors</a:t>
              </a:r>
            </a:p>
          </p:txBody>
        </p:sp>
        <p:grpSp>
          <p:nvGrpSpPr>
            <p:cNvPr id="7" name="Group 103"/>
            <p:cNvGrpSpPr>
              <a:grpSpLocks/>
            </p:cNvGrpSpPr>
            <p:nvPr/>
          </p:nvGrpSpPr>
          <p:grpSpPr bwMode="auto">
            <a:xfrm>
              <a:off x="3141" y="2736"/>
              <a:ext cx="579" cy="762"/>
              <a:chOff x="3624" y="1824"/>
              <a:chExt cx="1088" cy="1440"/>
            </a:xfrm>
          </p:grpSpPr>
          <p:sp>
            <p:nvSpPr>
              <p:cNvPr id="92264" name="Freeform 104"/>
              <p:cNvSpPr>
                <a:spLocks/>
              </p:cNvSpPr>
              <p:nvPr/>
            </p:nvSpPr>
            <p:spPr bwMode="auto">
              <a:xfrm>
                <a:off x="3936" y="2808"/>
                <a:ext cx="1" cy="456"/>
              </a:xfrm>
              <a:custGeom>
                <a:avLst/>
                <a:gdLst/>
                <a:ahLst/>
                <a:cxnLst>
                  <a:cxn ang="0">
                    <a:pos x="0" y="456"/>
                  </a:cxn>
                  <a:cxn ang="0">
                    <a:pos x="0" y="72"/>
                  </a:cxn>
                  <a:cxn ang="0">
                    <a:pos x="0" y="24"/>
                  </a:cxn>
                </a:cxnLst>
                <a:rect l="0" t="0" r="r" b="b"/>
                <a:pathLst>
                  <a:path w="1" h="456">
                    <a:moveTo>
                      <a:pt x="0" y="456"/>
                    </a:moveTo>
                    <a:cubicBezTo>
                      <a:pt x="0" y="300"/>
                      <a:pt x="0" y="144"/>
                      <a:pt x="0" y="72"/>
                    </a:cubicBezTo>
                    <a:cubicBezTo>
                      <a:pt x="0" y="0"/>
                      <a:pt x="0" y="12"/>
                      <a:pt x="0" y="24"/>
                    </a:cubicBezTo>
                  </a:path>
                </a:pathLst>
              </a:custGeom>
              <a:noFill/>
              <a:ln w="254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65" name="Freeform 105"/>
              <p:cNvSpPr>
                <a:spLocks/>
              </p:cNvSpPr>
              <p:nvPr/>
            </p:nvSpPr>
            <p:spPr bwMode="auto">
              <a:xfrm>
                <a:off x="3984" y="1824"/>
                <a:ext cx="728" cy="1440"/>
              </a:xfrm>
              <a:custGeom>
                <a:avLst/>
                <a:gdLst/>
                <a:ahLst/>
                <a:cxnLst>
                  <a:cxn ang="0">
                    <a:pos x="0" y="1440"/>
                  </a:cxn>
                  <a:cxn ang="0">
                    <a:pos x="624" y="864"/>
                  </a:cxn>
                  <a:cxn ang="0">
                    <a:pos x="624" y="0"/>
                  </a:cxn>
                </a:cxnLst>
                <a:rect l="0" t="0" r="r" b="b"/>
                <a:pathLst>
                  <a:path w="728" h="1440">
                    <a:moveTo>
                      <a:pt x="0" y="1440"/>
                    </a:moveTo>
                    <a:cubicBezTo>
                      <a:pt x="260" y="1272"/>
                      <a:pt x="520" y="1104"/>
                      <a:pt x="624" y="864"/>
                    </a:cubicBezTo>
                    <a:cubicBezTo>
                      <a:pt x="728" y="624"/>
                      <a:pt x="676" y="312"/>
                      <a:pt x="624" y="0"/>
                    </a:cubicBezTo>
                  </a:path>
                </a:pathLst>
              </a:custGeom>
              <a:noFill/>
              <a:ln w="254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66" name="Freeform 106"/>
              <p:cNvSpPr>
                <a:spLocks/>
              </p:cNvSpPr>
              <p:nvPr/>
            </p:nvSpPr>
            <p:spPr bwMode="auto">
              <a:xfrm>
                <a:off x="3624" y="2304"/>
                <a:ext cx="216" cy="960"/>
              </a:xfrm>
              <a:custGeom>
                <a:avLst/>
                <a:gdLst/>
                <a:ahLst/>
                <a:cxnLst>
                  <a:cxn ang="0">
                    <a:pos x="216" y="960"/>
                  </a:cxn>
                  <a:cxn ang="0">
                    <a:pos x="24" y="672"/>
                  </a:cxn>
                  <a:cxn ang="0">
                    <a:pos x="72" y="0"/>
                  </a:cxn>
                </a:cxnLst>
                <a:rect l="0" t="0" r="r" b="b"/>
                <a:pathLst>
                  <a:path w="216" h="960">
                    <a:moveTo>
                      <a:pt x="216" y="960"/>
                    </a:moveTo>
                    <a:cubicBezTo>
                      <a:pt x="132" y="896"/>
                      <a:pt x="48" y="832"/>
                      <a:pt x="24" y="672"/>
                    </a:cubicBezTo>
                    <a:cubicBezTo>
                      <a:pt x="0" y="512"/>
                      <a:pt x="36" y="256"/>
                      <a:pt x="72" y="0"/>
                    </a:cubicBezTo>
                  </a:path>
                </a:pathLst>
              </a:custGeom>
              <a:noFill/>
              <a:ln w="25400">
                <a:solidFill>
                  <a:srgbClr val="FF99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7" grpId="0"/>
      <p:bldP spid="9218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Solving the Optimization Problem </a:t>
            </a:r>
          </a:p>
        </p:txBody>
      </p:sp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2362200" y="2133600"/>
          <a:ext cx="3960813" cy="722313"/>
        </p:xfrm>
        <a:graphic>
          <a:graphicData uri="http://schemas.openxmlformats.org/presentationml/2006/ole">
            <p:oleObj spid="_x0000_s38914" name="Equation" r:id="rId3" imgW="1879560" imgH="342720" progId="">
              <p:embed/>
            </p:oleObj>
          </a:graphicData>
        </a:graphic>
      </p:graphicFrame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381000" y="13716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The linear discriminant function is: 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381000" y="3200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Notice it relies on a </a:t>
            </a:r>
            <a:r>
              <a:rPr lang="en-US" altLang="zh-CN" sz="2200" i="1">
                <a:solidFill>
                  <a:srgbClr val="FF9900"/>
                </a:solidFill>
              </a:rPr>
              <a:t>dot product</a:t>
            </a:r>
            <a:r>
              <a:rPr lang="en-US" altLang="zh-CN" sz="2200"/>
              <a:t> between the test point </a:t>
            </a:r>
            <a:r>
              <a:rPr lang="en-US" altLang="zh-CN" sz="2200" b="1" i="1">
                <a:solidFill>
                  <a:schemeClr val="tx2"/>
                </a:solidFill>
              </a:rPr>
              <a:t>x</a:t>
            </a:r>
            <a:r>
              <a:rPr lang="en-US" altLang="zh-CN" sz="2200" b="1" i="1"/>
              <a:t> </a:t>
            </a:r>
            <a:r>
              <a:rPr lang="en-US" altLang="zh-CN" sz="2200"/>
              <a:t>and the support vectors </a:t>
            </a:r>
            <a:r>
              <a:rPr lang="en-US" altLang="zh-CN" sz="2200" b="1" i="1">
                <a:solidFill>
                  <a:schemeClr val="tx2"/>
                </a:solidFill>
              </a:rPr>
              <a:t>x</a:t>
            </a:r>
            <a:r>
              <a:rPr lang="en-US" altLang="zh-CN" sz="2200" b="1" i="1" baseline="-25000">
                <a:solidFill>
                  <a:schemeClr val="tx2"/>
                </a:solidFill>
              </a:rPr>
              <a:t>i</a:t>
            </a:r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381000" y="4495800"/>
            <a:ext cx="784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Also keep in mind that solving the optimization problem involved computing the </a:t>
            </a:r>
            <a:r>
              <a:rPr lang="en-US" altLang="zh-CN" sz="2200">
                <a:solidFill>
                  <a:srgbClr val="FF9900"/>
                </a:solidFill>
              </a:rPr>
              <a:t>dot products</a:t>
            </a:r>
            <a:r>
              <a:rPr lang="en-US" altLang="zh-CN" sz="2200"/>
              <a:t> </a:t>
            </a:r>
            <a:r>
              <a:rPr lang="en-US" altLang="zh-CN" sz="2200" b="1" i="1">
                <a:solidFill>
                  <a:schemeClr val="tx2"/>
                </a:solidFill>
              </a:rPr>
              <a:t>x</a:t>
            </a:r>
            <a:r>
              <a:rPr lang="en-US" altLang="zh-CN" sz="2200" b="1" i="1" baseline="-25000">
                <a:solidFill>
                  <a:schemeClr val="tx2"/>
                </a:solidFill>
              </a:rPr>
              <a:t>i</a:t>
            </a:r>
            <a:r>
              <a:rPr lang="en-US" altLang="zh-CN" sz="2200" b="1" i="1" baseline="30000">
                <a:solidFill>
                  <a:schemeClr val="tx2"/>
                </a:solidFill>
              </a:rPr>
              <a:t>T</a:t>
            </a:r>
            <a:r>
              <a:rPr lang="en-US" altLang="zh-CN" sz="2200" b="1" i="1">
                <a:solidFill>
                  <a:schemeClr val="tx2"/>
                </a:solidFill>
              </a:rPr>
              <a:t>x</a:t>
            </a:r>
            <a:r>
              <a:rPr lang="en-US" altLang="zh-CN" sz="2200" b="1" i="1" baseline="-25000">
                <a:solidFill>
                  <a:schemeClr val="tx2"/>
                </a:solidFill>
              </a:rPr>
              <a:t>j</a:t>
            </a:r>
            <a:r>
              <a:rPr lang="en-US" altLang="zh-CN" sz="2200" b="1" baseline="-25000">
                <a:solidFill>
                  <a:schemeClr val="tx2"/>
                </a:solidFill>
              </a:rPr>
              <a:t> </a:t>
            </a:r>
            <a:r>
              <a:rPr lang="en-US" altLang="zh-CN" sz="2200"/>
              <a:t>between all pairs of training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/>
      <p:bldP spid="9319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Large Margin Linear Classifier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95237" name="Line 5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38" name="Line 6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5240" name="Oval 8"/>
          <p:cNvSpPr>
            <a:spLocks noChangeArrowheads="1"/>
          </p:cNvSpPr>
          <p:nvPr/>
        </p:nvSpPr>
        <p:spPr bwMode="auto">
          <a:xfrm>
            <a:off x="6294438" y="4103688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41" name="Oval 9"/>
          <p:cNvSpPr>
            <a:spLocks noChangeArrowheads="1"/>
          </p:cNvSpPr>
          <p:nvPr/>
        </p:nvSpPr>
        <p:spPr bwMode="auto">
          <a:xfrm>
            <a:off x="67818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42" name="Oval 10"/>
          <p:cNvSpPr>
            <a:spLocks noChangeArrowheads="1"/>
          </p:cNvSpPr>
          <p:nvPr/>
        </p:nvSpPr>
        <p:spPr bwMode="auto">
          <a:xfrm>
            <a:off x="67056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43" name="Oval 11"/>
          <p:cNvSpPr>
            <a:spLocks noChangeArrowheads="1"/>
          </p:cNvSpPr>
          <p:nvPr/>
        </p:nvSpPr>
        <p:spPr bwMode="auto">
          <a:xfrm>
            <a:off x="71628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44" name="Oval 12"/>
          <p:cNvSpPr>
            <a:spLocks noChangeArrowheads="1"/>
          </p:cNvSpPr>
          <p:nvPr/>
        </p:nvSpPr>
        <p:spPr bwMode="auto">
          <a:xfrm>
            <a:off x="7543800" y="3886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45" name="Oval 13"/>
          <p:cNvSpPr>
            <a:spLocks noChangeArrowheads="1"/>
          </p:cNvSpPr>
          <p:nvPr/>
        </p:nvSpPr>
        <p:spPr bwMode="auto">
          <a:xfrm>
            <a:off x="6400800" y="4724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46" name="Oval 14"/>
          <p:cNvSpPr>
            <a:spLocks noChangeArrowheads="1"/>
          </p:cNvSpPr>
          <p:nvPr/>
        </p:nvSpPr>
        <p:spPr bwMode="auto">
          <a:xfrm>
            <a:off x="5867400" y="5181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47" name="Oval 15"/>
          <p:cNvSpPr>
            <a:spLocks noChangeArrowheads="1"/>
          </p:cNvSpPr>
          <p:nvPr/>
        </p:nvSpPr>
        <p:spPr bwMode="auto">
          <a:xfrm>
            <a:off x="7239000" y="4953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49" name="Oval 17"/>
          <p:cNvSpPr>
            <a:spLocks noChangeArrowheads="1"/>
          </p:cNvSpPr>
          <p:nvPr/>
        </p:nvSpPr>
        <p:spPr bwMode="auto">
          <a:xfrm>
            <a:off x="5105400" y="21336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50" name="Oval 18"/>
          <p:cNvSpPr>
            <a:spLocks noChangeArrowheads="1"/>
          </p:cNvSpPr>
          <p:nvPr/>
        </p:nvSpPr>
        <p:spPr bwMode="auto">
          <a:xfrm>
            <a:off x="5181600" y="2590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51" name="Oval 19"/>
          <p:cNvSpPr>
            <a:spLocks noChangeArrowheads="1"/>
          </p:cNvSpPr>
          <p:nvPr/>
        </p:nvSpPr>
        <p:spPr bwMode="auto">
          <a:xfrm>
            <a:off x="6019800" y="24384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52" name="Oval 20"/>
          <p:cNvSpPr>
            <a:spLocks noChangeArrowheads="1"/>
          </p:cNvSpPr>
          <p:nvPr/>
        </p:nvSpPr>
        <p:spPr bwMode="auto">
          <a:xfrm>
            <a:off x="5181600" y="3352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53" name="Oval 21"/>
          <p:cNvSpPr>
            <a:spLocks noChangeArrowheads="1"/>
          </p:cNvSpPr>
          <p:nvPr/>
        </p:nvSpPr>
        <p:spPr bwMode="auto">
          <a:xfrm>
            <a:off x="5867400" y="3352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54" name="Oval 22"/>
          <p:cNvSpPr>
            <a:spLocks noChangeArrowheads="1"/>
          </p:cNvSpPr>
          <p:nvPr/>
        </p:nvSpPr>
        <p:spPr bwMode="auto">
          <a:xfrm>
            <a:off x="6781800" y="20574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55" name="Oval 23"/>
          <p:cNvSpPr>
            <a:spLocks noChangeArrowheads="1"/>
          </p:cNvSpPr>
          <p:nvPr/>
        </p:nvSpPr>
        <p:spPr bwMode="auto">
          <a:xfrm>
            <a:off x="7162800" y="25146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57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038600" cy="1223962"/>
          </a:xfrm>
          <a:noFill/>
          <a:ln/>
        </p:spPr>
        <p:txBody>
          <a:bodyPr/>
          <a:lstStyle/>
          <a:p>
            <a:r>
              <a:rPr lang="en-US" altLang="zh-CN" sz="2200"/>
              <a:t>What if data is not linear separable? (noisy data, outliers, etc.)</a:t>
            </a:r>
          </a:p>
        </p:txBody>
      </p:sp>
      <p:sp>
        <p:nvSpPr>
          <p:cNvPr id="95258" name="Rectangle 26"/>
          <p:cNvSpPr>
            <a:spLocks noChangeArrowheads="1"/>
          </p:cNvSpPr>
          <p:nvPr/>
        </p:nvSpPr>
        <p:spPr bwMode="auto">
          <a:xfrm>
            <a:off x="457200" y="3209925"/>
            <a:ext cx="36576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Slack variables </a:t>
            </a:r>
            <a:r>
              <a:rPr lang="el-GR" sz="2200" i="1"/>
              <a:t>ξ</a:t>
            </a:r>
            <a:r>
              <a:rPr lang="en-US" altLang="zh-CN" sz="2200" i="1" baseline="-25000"/>
              <a:t>i</a:t>
            </a:r>
            <a:r>
              <a:rPr lang="en-US" altLang="zh-CN" sz="2200" baseline="-25000"/>
              <a:t> </a:t>
            </a:r>
            <a:r>
              <a:rPr lang="en-US" altLang="zh-CN" sz="2200"/>
              <a:t>can be added to allow mis-classification of difficult or noisy data points</a:t>
            </a:r>
          </a:p>
        </p:txBody>
      </p:sp>
      <p:sp>
        <p:nvSpPr>
          <p:cNvPr id="95259" name="Text Box 27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95260" name="Text Box 28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7167563" y="741363"/>
            <a:ext cx="1931987" cy="871537"/>
            <a:chOff x="4445" y="467"/>
            <a:chExt cx="1217" cy="549"/>
          </a:xfrm>
        </p:grpSpPr>
        <p:sp>
          <p:nvSpPr>
            <p:cNvPr id="95262" name="Text Box 30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95264" name="Oval 32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5265" name="Oval 33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5266" name="Rectangle 34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95271" name="Oval 39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72" name="Oval 40"/>
          <p:cNvSpPr>
            <a:spLocks noChangeArrowheads="1"/>
          </p:cNvSpPr>
          <p:nvPr/>
        </p:nvSpPr>
        <p:spPr bwMode="auto">
          <a:xfrm>
            <a:off x="54864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3429000" y="1905000"/>
            <a:ext cx="5334000" cy="3352800"/>
            <a:chOff x="2160" y="1200"/>
            <a:chExt cx="3360" cy="2112"/>
          </a:xfrm>
        </p:grpSpPr>
        <p:sp>
          <p:nvSpPr>
            <p:cNvPr id="95256" name="Line 24"/>
            <p:cNvSpPr>
              <a:spLocks noChangeShapeType="1"/>
            </p:cNvSpPr>
            <p:nvPr/>
          </p:nvSpPr>
          <p:spPr bwMode="auto">
            <a:xfrm flipV="1">
              <a:off x="2832" y="1440"/>
              <a:ext cx="2544" cy="1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73" name="Line 41"/>
            <p:cNvSpPr>
              <a:spLocks noChangeShapeType="1"/>
            </p:cNvSpPr>
            <p:nvPr/>
          </p:nvSpPr>
          <p:spPr bwMode="auto">
            <a:xfrm flipV="1">
              <a:off x="2688" y="1200"/>
              <a:ext cx="2544" cy="1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74" name="Line 42"/>
            <p:cNvSpPr>
              <a:spLocks noChangeShapeType="1"/>
            </p:cNvSpPr>
            <p:nvPr/>
          </p:nvSpPr>
          <p:spPr bwMode="auto">
            <a:xfrm flipV="1">
              <a:off x="2976" y="1632"/>
              <a:ext cx="2544" cy="1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75" name="Rectangle 43"/>
            <p:cNvSpPr>
              <a:spLocks noChangeArrowheads="1"/>
            </p:cNvSpPr>
            <p:nvPr/>
          </p:nvSpPr>
          <p:spPr bwMode="auto">
            <a:xfrm rot="-45254740">
              <a:off x="2352" y="2736"/>
              <a:ext cx="1536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b="1" i="1"/>
                <a:t>w</a:t>
              </a:r>
              <a:r>
                <a:rPr lang="en-US" altLang="zh-CN" b="1" i="1" baseline="30000"/>
                <a:t>T</a:t>
              </a:r>
              <a:r>
                <a:rPr lang="en-US" altLang="zh-CN" b="1" i="1"/>
                <a:t> x + b = 0</a:t>
              </a:r>
            </a:p>
          </p:txBody>
        </p:sp>
        <p:sp>
          <p:nvSpPr>
            <p:cNvPr id="95276" name="Rectangle 44"/>
            <p:cNvSpPr>
              <a:spLocks noChangeArrowheads="1"/>
            </p:cNvSpPr>
            <p:nvPr/>
          </p:nvSpPr>
          <p:spPr bwMode="auto">
            <a:xfrm rot="-45254740">
              <a:off x="2496" y="2928"/>
              <a:ext cx="1536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b="1" i="1"/>
                <a:t>w</a:t>
              </a:r>
              <a:r>
                <a:rPr lang="en-US" altLang="zh-CN" b="1" i="1" baseline="30000"/>
                <a:t>T</a:t>
              </a:r>
              <a:r>
                <a:rPr lang="en-US" altLang="zh-CN" b="1" i="1"/>
                <a:t> x + b = -1</a:t>
              </a:r>
            </a:p>
          </p:txBody>
        </p:sp>
        <p:sp>
          <p:nvSpPr>
            <p:cNvPr id="95277" name="Rectangle 45"/>
            <p:cNvSpPr>
              <a:spLocks noChangeArrowheads="1"/>
            </p:cNvSpPr>
            <p:nvPr/>
          </p:nvSpPr>
          <p:spPr bwMode="auto">
            <a:xfrm rot="-45254740">
              <a:off x="2160" y="2496"/>
              <a:ext cx="1536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b="1" i="1"/>
                <a:t>w</a:t>
              </a:r>
              <a:r>
                <a:rPr lang="en-US" altLang="zh-CN" b="1" i="1" baseline="30000"/>
                <a:t>T</a:t>
              </a:r>
              <a:r>
                <a:rPr lang="en-US" altLang="zh-CN" b="1" i="1"/>
                <a:t> x + b = 1</a:t>
              </a:r>
            </a:p>
          </p:txBody>
        </p:sp>
      </p:grpSp>
      <p:sp>
        <p:nvSpPr>
          <p:cNvPr id="95278" name="Line 46"/>
          <p:cNvSpPr>
            <a:spLocks noChangeShapeType="1"/>
          </p:cNvSpPr>
          <p:nvPr/>
        </p:nvSpPr>
        <p:spPr bwMode="auto">
          <a:xfrm>
            <a:off x="5564188" y="3132138"/>
            <a:ext cx="690562" cy="1120775"/>
          </a:xfrm>
          <a:prstGeom prst="line">
            <a:avLst/>
          </a:prstGeom>
          <a:noFill/>
          <a:ln w="25400">
            <a:solidFill>
              <a:srgbClr val="FF9900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5279" name="Line 47"/>
          <p:cNvSpPr>
            <a:spLocks noChangeShapeType="1"/>
          </p:cNvSpPr>
          <p:nvPr/>
        </p:nvSpPr>
        <p:spPr bwMode="auto">
          <a:xfrm>
            <a:off x="6599238" y="3044825"/>
            <a:ext cx="690562" cy="1120775"/>
          </a:xfrm>
          <a:prstGeom prst="line">
            <a:avLst/>
          </a:prstGeom>
          <a:noFill/>
          <a:ln w="25400">
            <a:solidFill>
              <a:srgbClr val="FF9900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95280" name="Object 48"/>
          <p:cNvGraphicFramePr>
            <a:graphicFrameLocks noChangeAspect="1"/>
          </p:cNvGraphicFramePr>
          <p:nvPr/>
        </p:nvGraphicFramePr>
        <p:xfrm>
          <a:off x="5672138" y="3551238"/>
          <a:ext cx="312737" cy="469900"/>
        </p:xfrm>
        <a:graphic>
          <a:graphicData uri="http://schemas.openxmlformats.org/presentationml/2006/ole">
            <p:oleObj spid="_x0000_s39938" name="Equation" r:id="rId3" imgW="152280" imgH="228600" progId="">
              <p:embed/>
            </p:oleObj>
          </a:graphicData>
        </a:graphic>
      </p:graphicFrame>
      <p:graphicFrame>
        <p:nvGraphicFramePr>
          <p:cNvPr id="95281" name="Object 49"/>
          <p:cNvGraphicFramePr>
            <a:graphicFrameLocks noChangeAspect="1"/>
          </p:cNvGraphicFramePr>
          <p:nvPr/>
        </p:nvGraphicFramePr>
        <p:xfrm>
          <a:off x="6932613" y="3194050"/>
          <a:ext cx="338137" cy="469900"/>
        </p:xfrm>
        <a:graphic>
          <a:graphicData uri="http://schemas.openxmlformats.org/presentationml/2006/ole">
            <p:oleObj spid="_x0000_s39939" name="Equation" r:id="rId4" imgW="16488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58" grpId="0"/>
      <p:bldP spid="95278" grpId="0" animBg="1"/>
      <p:bldP spid="9527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Large Margin Linear Classifier </a:t>
            </a:r>
          </a:p>
        </p:txBody>
      </p:sp>
      <p:sp>
        <p:nvSpPr>
          <p:cNvPr id="96278" name="Rectangle 22"/>
          <p:cNvSpPr>
            <a:spLocks noChangeArrowheads="1"/>
          </p:cNvSpPr>
          <p:nvPr/>
        </p:nvSpPr>
        <p:spPr bwMode="auto">
          <a:xfrm>
            <a:off x="457200" y="1390650"/>
            <a:ext cx="36576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Formulation:</a:t>
            </a:r>
          </a:p>
        </p:txBody>
      </p:sp>
      <p:graphicFrame>
        <p:nvGraphicFramePr>
          <p:cNvPr id="96300" name="Object 44"/>
          <p:cNvGraphicFramePr>
            <a:graphicFrameLocks noChangeAspect="1"/>
          </p:cNvGraphicFramePr>
          <p:nvPr/>
        </p:nvGraphicFramePr>
        <p:xfrm>
          <a:off x="2743200" y="3581400"/>
          <a:ext cx="2597150" cy="508000"/>
        </p:xfrm>
        <a:graphic>
          <a:graphicData uri="http://schemas.openxmlformats.org/presentationml/2006/ole">
            <p:oleObj spid="_x0000_s40962" name="Equation" r:id="rId3" imgW="1231560" imgH="241200" progId="">
              <p:embed/>
            </p:oleObj>
          </a:graphicData>
        </a:graphic>
      </p:graphicFrame>
      <p:graphicFrame>
        <p:nvGraphicFramePr>
          <p:cNvPr id="96301" name="Object 45"/>
          <p:cNvGraphicFramePr>
            <a:graphicFrameLocks noChangeAspect="1"/>
          </p:cNvGraphicFramePr>
          <p:nvPr/>
        </p:nvGraphicFramePr>
        <p:xfrm>
          <a:off x="2286000" y="1905000"/>
          <a:ext cx="3481388" cy="908050"/>
        </p:xfrm>
        <a:graphic>
          <a:graphicData uri="http://schemas.openxmlformats.org/presentationml/2006/ole">
            <p:oleObj spid="_x0000_s40963" name="Equation" r:id="rId4" imgW="1650960" imgH="431640" progId="">
              <p:embed/>
            </p:oleObj>
          </a:graphicData>
        </a:graphic>
      </p:graphicFrame>
      <p:sp>
        <p:nvSpPr>
          <p:cNvPr id="96302" name="Text Box 46"/>
          <p:cNvSpPr txBox="1">
            <a:spLocks noChangeArrowheads="1"/>
          </p:cNvSpPr>
          <p:nvPr/>
        </p:nvSpPr>
        <p:spPr bwMode="auto">
          <a:xfrm>
            <a:off x="1447800" y="2971800"/>
            <a:ext cx="142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/>
              <a:t>such that</a:t>
            </a:r>
          </a:p>
        </p:txBody>
      </p:sp>
      <p:graphicFrame>
        <p:nvGraphicFramePr>
          <p:cNvPr id="96304" name="Object 48"/>
          <p:cNvGraphicFramePr>
            <a:graphicFrameLocks noChangeAspect="1"/>
          </p:cNvGraphicFramePr>
          <p:nvPr/>
        </p:nvGraphicFramePr>
        <p:xfrm>
          <a:off x="3733800" y="4267200"/>
          <a:ext cx="803275" cy="482600"/>
        </p:xfrm>
        <a:graphic>
          <a:graphicData uri="http://schemas.openxmlformats.org/presentationml/2006/ole">
            <p:oleObj spid="_x0000_s40964" name="Equation" r:id="rId5" imgW="380880" imgH="228600" progId="">
              <p:embed/>
            </p:oleObj>
          </a:graphicData>
        </a:graphic>
      </p:graphicFrame>
      <p:sp>
        <p:nvSpPr>
          <p:cNvPr id="96305" name="Rectangle 49"/>
          <p:cNvSpPr>
            <a:spLocks noChangeArrowheads="1"/>
          </p:cNvSpPr>
          <p:nvPr/>
        </p:nvSpPr>
        <p:spPr bwMode="auto">
          <a:xfrm>
            <a:off x="457200" y="5410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Parameter </a:t>
            </a:r>
            <a:r>
              <a:rPr lang="en-US" altLang="zh-CN" sz="2200" i="1"/>
              <a:t>C</a:t>
            </a:r>
            <a:r>
              <a:rPr lang="en-US" altLang="zh-CN" sz="2200"/>
              <a:t> can be viewed as a way to control over-fitting.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Large Margin Linear Classifier 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457200" y="1390650"/>
            <a:ext cx="6477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Formulation: (Lagrangian Dual Problem)</a:t>
            </a:r>
          </a:p>
        </p:txBody>
      </p:sp>
      <p:graphicFrame>
        <p:nvGraphicFramePr>
          <p:cNvPr id="97289" name="Object 9"/>
          <p:cNvGraphicFramePr>
            <a:graphicFrameLocks noChangeAspect="1"/>
          </p:cNvGraphicFramePr>
          <p:nvPr/>
        </p:nvGraphicFramePr>
        <p:xfrm>
          <a:off x="2209800" y="2133600"/>
          <a:ext cx="5222875" cy="935038"/>
        </p:xfrm>
        <a:graphic>
          <a:graphicData uri="http://schemas.openxmlformats.org/presentationml/2006/ole">
            <p:oleObj spid="_x0000_s41986" name="Equation" r:id="rId3" imgW="2476440" imgH="444240" progId="">
              <p:embed/>
            </p:oleObj>
          </a:graphicData>
        </a:graphic>
      </p:graphicFrame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1752600" y="3429000"/>
            <a:ext cx="142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/>
              <a:t>such that</a:t>
            </a:r>
          </a:p>
        </p:txBody>
      </p:sp>
      <p:graphicFrame>
        <p:nvGraphicFramePr>
          <p:cNvPr id="97291" name="Object 11"/>
          <p:cNvGraphicFramePr>
            <a:graphicFrameLocks noChangeAspect="1"/>
          </p:cNvGraphicFramePr>
          <p:nvPr/>
        </p:nvGraphicFramePr>
        <p:xfrm>
          <a:off x="3581400" y="3962400"/>
          <a:ext cx="1393825" cy="481013"/>
        </p:xfrm>
        <a:graphic>
          <a:graphicData uri="http://schemas.openxmlformats.org/presentationml/2006/ole">
            <p:oleObj spid="_x0000_s41987" name="Equation" r:id="rId4" imgW="660240" imgH="228600" progId="">
              <p:embed/>
            </p:oleObj>
          </a:graphicData>
        </a:graphic>
      </p:graphicFrame>
      <p:graphicFrame>
        <p:nvGraphicFramePr>
          <p:cNvPr id="97292" name="Object 12"/>
          <p:cNvGraphicFramePr>
            <a:graphicFrameLocks noChangeAspect="1"/>
          </p:cNvGraphicFramePr>
          <p:nvPr/>
        </p:nvGraphicFramePr>
        <p:xfrm>
          <a:off x="3581400" y="4572000"/>
          <a:ext cx="1498600" cy="908050"/>
        </p:xfrm>
        <a:graphic>
          <a:graphicData uri="http://schemas.openxmlformats.org/presentationml/2006/ole">
            <p:oleObj spid="_x0000_s41988" name="Equation" r:id="rId5" imgW="71100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1000" y="228600"/>
            <a:ext cx="480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 sz="4200">
                <a:solidFill>
                  <a:schemeClr val="tx2"/>
                </a:solidFill>
                <a:latin typeface="Garamond" pitchFamily="18" charset="0"/>
              </a:rPr>
              <a:t>Non-linear SVMs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1000" y="1066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Datasets that are linearly separable with noise work out great: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362200" y="1719263"/>
            <a:ext cx="4324350" cy="642937"/>
            <a:chOff x="1056" y="1284"/>
            <a:chExt cx="2724" cy="405"/>
          </a:xfrm>
        </p:grpSpPr>
        <p:sp>
          <p:nvSpPr>
            <p:cNvPr id="54294" name="Line 22"/>
            <p:cNvSpPr>
              <a:spLocks noChangeShapeType="1"/>
            </p:cNvSpPr>
            <p:nvPr/>
          </p:nvSpPr>
          <p:spPr bwMode="auto">
            <a:xfrm>
              <a:off x="1056" y="1458"/>
              <a:ext cx="2496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295" name="AutoShape 23"/>
            <p:cNvSpPr>
              <a:spLocks noChangeArrowheads="1"/>
            </p:cNvSpPr>
            <p:nvPr/>
          </p:nvSpPr>
          <p:spPr bwMode="auto">
            <a:xfrm>
              <a:off x="1335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96" name="Line 24"/>
            <p:cNvSpPr>
              <a:spLocks noChangeShapeType="1"/>
            </p:cNvSpPr>
            <p:nvPr/>
          </p:nvSpPr>
          <p:spPr bwMode="auto">
            <a:xfrm>
              <a:off x="2196" y="1422"/>
              <a:ext cx="0" cy="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297" name="Text Box 25"/>
            <p:cNvSpPr txBox="1">
              <a:spLocks noChangeArrowheads="1"/>
            </p:cNvSpPr>
            <p:nvPr/>
          </p:nvSpPr>
          <p:spPr bwMode="auto">
            <a:xfrm>
              <a:off x="2106" y="1458"/>
              <a:ext cx="21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54298" name="AutoShape 26"/>
            <p:cNvSpPr>
              <a:spLocks noChangeArrowheads="1"/>
            </p:cNvSpPr>
            <p:nvPr/>
          </p:nvSpPr>
          <p:spPr bwMode="auto">
            <a:xfrm>
              <a:off x="1563" y="1427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99" name="AutoShape 27"/>
            <p:cNvSpPr>
              <a:spLocks noChangeArrowheads="1"/>
            </p:cNvSpPr>
            <p:nvPr/>
          </p:nvSpPr>
          <p:spPr bwMode="auto">
            <a:xfrm>
              <a:off x="1863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00" name="AutoShape 28"/>
            <p:cNvSpPr>
              <a:spLocks noChangeArrowheads="1"/>
            </p:cNvSpPr>
            <p:nvPr/>
          </p:nvSpPr>
          <p:spPr bwMode="auto">
            <a:xfrm>
              <a:off x="1995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01" name="AutoShape 29"/>
            <p:cNvSpPr>
              <a:spLocks noChangeArrowheads="1"/>
            </p:cNvSpPr>
            <p:nvPr/>
          </p:nvSpPr>
          <p:spPr bwMode="auto">
            <a:xfrm>
              <a:off x="2535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02" name="AutoShape 30"/>
            <p:cNvSpPr>
              <a:spLocks noChangeArrowheads="1"/>
            </p:cNvSpPr>
            <p:nvPr/>
          </p:nvSpPr>
          <p:spPr bwMode="auto">
            <a:xfrm>
              <a:off x="2679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03" name="AutoShape 31"/>
            <p:cNvSpPr>
              <a:spLocks noChangeArrowheads="1"/>
            </p:cNvSpPr>
            <p:nvPr/>
          </p:nvSpPr>
          <p:spPr bwMode="auto">
            <a:xfrm>
              <a:off x="2451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04" name="Line 32"/>
            <p:cNvSpPr>
              <a:spLocks noChangeShapeType="1"/>
            </p:cNvSpPr>
            <p:nvPr/>
          </p:nvSpPr>
          <p:spPr bwMode="auto">
            <a:xfrm>
              <a:off x="2268" y="1302"/>
              <a:ext cx="0" cy="34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305" name="Oval 33"/>
            <p:cNvSpPr>
              <a:spLocks noChangeArrowheads="1"/>
            </p:cNvSpPr>
            <p:nvPr/>
          </p:nvSpPr>
          <p:spPr bwMode="auto">
            <a:xfrm>
              <a:off x="2405" y="1393"/>
              <a:ext cx="144" cy="138"/>
            </a:xfrm>
            <a:prstGeom prst="ellipse">
              <a:avLst/>
            </a:prstGeom>
            <a:noFill/>
            <a:ln w="19050" algn="ctr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06" name="Oval 34"/>
            <p:cNvSpPr>
              <a:spLocks noChangeArrowheads="1"/>
            </p:cNvSpPr>
            <p:nvPr/>
          </p:nvSpPr>
          <p:spPr bwMode="auto">
            <a:xfrm>
              <a:off x="1955" y="1387"/>
              <a:ext cx="144" cy="138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07" name="Line 35"/>
            <p:cNvSpPr>
              <a:spLocks noChangeShapeType="1"/>
            </p:cNvSpPr>
            <p:nvPr/>
          </p:nvSpPr>
          <p:spPr bwMode="auto">
            <a:xfrm flipH="1" flipV="1">
              <a:off x="2475" y="1284"/>
              <a:ext cx="6" cy="377"/>
            </a:xfrm>
            <a:prstGeom prst="line">
              <a:avLst/>
            </a:prstGeom>
            <a:noFill/>
            <a:ln w="9525" cap="rnd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308" name="Line 36"/>
            <p:cNvSpPr>
              <a:spLocks noChangeShapeType="1"/>
            </p:cNvSpPr>
            <p:nvPr/>
          </p:nvSpPr>
          <p:spPr bwMode="auto">
            <a:xfrm flipH="1" flipV="1">
              <a:off x="2025" y="1284"/>
              <a:ext cx="6" cy="377"/>
            </a:xfrm>
            <a:prstGeom prst="line">
              <a:avLst/>
            </a:prstGeom>
            <a:noFill/>
            <a:ln w="9525" cap="rnd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309" name="Text Box 37"/>
            <p:cNvSpPr txBox="1">
              <a:spLocks noChangeArrowheads="1"/>
            </p:cNvSpPr>
            <p:nvPr/>
          </p:nvSpPr>
          <p:spPr bwMode="auto">
            <a:xfrm>
              <a:off x="3492" y="1410"/>
              <a:ext cx="28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latin typeface="Times New Roman" pitchFamily="18" charset="0"/>
                </a:rPr>
                <a:t>x</a:t>
              </a:r>
              <a:endParaRPr lang="en-US" altLang="zh-CN" i="1" baseline="30000">
                <a:latin typeface="Times New Roman" pitchFamily="18" charset="0"/>
              </a:endParaRPr>
            </a:p>
          </p:txBody>
        </p:sp>
      </p:grp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2362200" y="4357688"/>
            <a:ext cx="4352925" cy="1952625"/>
            <a:chOff x="1488" y="2745"/>
            <a:chExt cx="2742" cy="1230"/>
          </a:xfrm>
        </p:grpSpPr>
        <p:sp>
          <p:nvSpPr>
            <p:cNvPr id="54276" name="Text Box 4"/>
            <p:cNvSpPr txBox="1">
              <a:spLocks noChangeArrowheads="1"/>
            </p:cNvSpPr>
            <p:nvPr/>
          </p:nvSpPr>
          <p:spPr bwMode="auto">
            <a:xfrm>
              <a:off x="2568" y="3744"/>
              <a:ext cx="21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54277" name="Text Box 5"/>
            <p:cNvSpPr txBox="1">
              <a:spLocks noChangeArrowheads="1"/>
            </p:cNvSpPr>
            <p:nvPr/>
          </p:nvSpPr>
          <p:spPr bwMode="auto">
            <a:xfrm>
              <a:off x="3936" y="3705"/>
              <a:ext cx="28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latin typeface="Times New Roman" pitchFamily="18" charset="0"/>
                </a:rPr>
                <a:t>x</a:t>
              </a:r>
              <a:endParaRPr lang="en-US" altLang="zh-CN" i="1" baseline="30000">
                <a:latin typeface="Times New Roman" pitchFamily="18" charset="0"/>
              </a:endParaRPr>
            </a:p>
          </p:txBody>
        </p:sp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1488" y="2745"/>
              <a:ext cx="2742" cy="1151"/>
              <a:chOff x="1122" y="2874"/>
              <a:chExt cx="2742" cy="1151"/>
            </a:xfrm>
          </p:grpSpPr>
          <p:sp>
            <p:nvSpPr>
              <p:cNvPr id="54311" name="Line 39"/>
              <p:cNvSpPr>
                <a:spLocks noChangeShapeType="1"/>
              </p:cNvSpPr>
              <p:nvPr/>
            </p:nvSpPr>
            <p:spPr bwMode="auto">
              <a:xfrm>
                <a:off x="1122" y="3900"/>
                <a:ext cx="2496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12" name="AutoShape 40"/>
              <p:cNvSpPr>
                <a:spLocks noChangeArrowheads="1"/>
              </p:cNvSpPr>
              <p:nvPr/>
            </p:nvSpPr>
            <p:spPr bwMode="auto">
              <a:xfrm>
                <a:off x="1437" y="3257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313" name="Line 41"/>
              <p:cNvSpPr>
                <a:spLocks noChangeShapeType="1"/>
              </p:cNvSpPr>
              <p:nvPr/>
            </p:nvSpPr>
            <p:spPr bwMode="auto">
              <a:xfrm>
                <a:off x="2262" y="3864"/>
                <a:ext cx="0" cy="7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14" name="AutoShape 42"/>
              <p:cNvSpPr>
                <a:spLocks noChangeArrowheads="1"/>
              </p:cNvSpPr>
              <p:nvPr/>
            </p:nvSpPr>
            <p:spPr bwMode="auto">
              <a:xfrm>
                <a:off x="1641" y="3557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315" name="AutoShape 43"/>
              <p:cNvSpPr>
                <a:spLocks noChangeArrowheads="1"/>
              </p:cNvSpPr>
              <p:nvPr/>
            </p:nvSpPr>
            <p:spPr bwMode="auto">
              <a:xfrm>
                <a:off x="1929" y="3755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316" name="AutoShape 44"/>
              <p:cNvSpPr>
                <a:spLocks noChangeArrowheads="1"/>
              </p:cNvSpPr>
              <p:nvPr/>
            </p:nvSpPr>
            <p:spPr bwMode="auto">
              <a:xfrm>
                <a:off x="2073" y="3815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317" name="AutoShape 45"/>
              <p:cNvSpPr>
                <a:spLocks noChangeArrowheads="1"/>
              </p:cNvSpPr>
              <p:nvPr/>
            </p:nvSpPr>
            <p:spPr bwMode="auto">
              <a:xfrm>
                <a:off x="2601" y="3761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318" name="AutoShape 46"/>
              <p:cNvSpPr>
                <a:spLocks noChangeArrowheads="1"/>
              </p:cNvSpPr>
              <p:nvPr/>
            </p:nvSpPr>
            <p:spPr bwMode="auto">
              <a:xfrm>
                <a:off x="2745" y="3647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319" name="AutoShape 47"/>
              <p:cNvSpPr>
                <a:spLocks noChangeArrowheads="1"/>
              </p:cNvSpPr>
              <p:nvPr/>
            </p:nvSpPr>
            <p:spPr bwMode="auto">
              <a:xfrm>
                <a:off x="2481" y="380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320" name="AutoShape 48"/>
              <p:cNvSpPr>
                <a:spLocks noChangeArrowheads="1"/>
              </p:cNvSpPr>
              <p:nvPr/>
            </p:nvSpPr>
            <p:spPr bwMode="auto">
              <a:xfrm>
                <a:off x="2985" y="344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321" name="AutoShape 49"/>
              <p:cNvSpPr>
                <a:spLocks noChangeArrowheads="1"/>
              </p:cNvSpPr>
              <p:nvPr/>
            </p:nvSpPr>
            <p:spPr bwMode="auto">
              <a:xfrm>
                <a:off x="3165" y="3251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322" name="AutoShape 50"/>
              <p:cNvSpPr>
                <a:spLocks noChangeArrowheads="1"/>
              </p:cNvSpPr>
              <p:nvPr/>
            </p:nvSpPr>
            <p:spPr bwMode="auto">
              <a:xfrm>
                <a:off x="3429" y="2921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323" name="Line 51"/>
              <p:cNvSpPr>
                <a:spLocks noChangeShapeType="1"/>
              </p:cNvSpPr>
              <p:nvPr/>
            </p:nvSpPr>
            <p:spPr bwMode="auto">
              <a:xfrm flipV="1">
                <a:off x="2262" y="2988"/>
                <a:ext cx="0" cy="936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24" name="Text Box 52"/>
              <p:cNvSpPr txBox="1">
                <a:spLocks noChangeArrowheads="1"/>
              </p:cNvSpPr>
              <p:nvPr/>
            </p:nvSpPr>
            <p:spPr bwMode="auto">
              <a:xfrm>
                <a:off x="2262" y="2874"/>
                <a:ext cx="288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i="1">
                    <a:latin typeface="Times New Roman" pitchFamily="18" charset="0"/>
                  </a:rPr>
                  <a:t>x</a:t>
                </a:r>
                <a:r>
                  <a:rPr lang="en-US" altLang="zh-CN" i="1" baseline="30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54325" name="Line 53"/>
              <p:cNvSpPr>
                <a:spLocks noChangeShapeType="1"/>
              </p:cNvSpPr>
              <p:nvPr/>
            </p:nvSpPr>
            <p:spPr bwMode="auto">
              <a:xfrm flipV="1">
                <a:off x="1860" y="3180"/>
                <a:ext cx="2004" cy="816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26" name="Line 54"/>
              <p:cNvSpPr>
                <a:spLocks noChangeShapeType="1"/>
              </p:cNvSpPr>
              <p:nvPr/>
            </p:nvSpPr>
            <p:spPr bwMode="auto">
              <a:xfrm flipV="1">
                <a:off x="1857" y="3132"/>
                <a:ext cx="1962" cy="809"/>
              </a:xfrm>
              <a:prstGeom prst="line">
                <a:avLst/>
              </a:prstGeom>
              <a:noFill/>
              <a:ln w="9525" cap="rnd">
                <a:solidFill>
                  <a:schemeClr val="tx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27" name="Line 55"/>
              <p:cNvSpPr>
                <a:spLocks noChangeShapeType="1"/>
              </p:cNvSpPr>
              <p:nvPr/>
            </p:nvSpPr>
            <p:spPr bwMode="auto">
              <a:xfrm flipV="1">
                <a:off x="1929" y="3240"/>
                <a:ext cx="1926" cy="785"/>
              </a:xfrm>
              <a:prstGeom prst="line">
                <a:avLst/>
              </a:prstGeom>
              <a:noFill/>
              <a:ln w="9525" cap="rnd">
                <a:solidFill>
                  <a:schemeClr val="tx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28" name="Oval 56"/>
              <p:cNvSpPr>
                <a:spLocks noChangeArrowheads="1"/>
              </p:cNvSpPr>
              <p:nvPr/>
            </p:nvSpPr>
            <p:spPr bwMode="auto">
              <a:xfrm>
                <a:off x="2945" y="3403"/>
                <a:ext cx="144" cy="138"/>
              </a:xfrm>
              <a:prstGeom prst="ellipse">
                <a:avLst/>
              </a:prstGeom>
              <a:noFill/>
              <a:ln w="19050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329" name="Oval 57"/>
              <p:cNvSpPr>
                <a:spLocks noChangeArrowheads="1"/>
              </p:cNvSpPr>
              <p:nvPr/>
            </p:nvSpPr>
            <p:spPr bwMode="auto">
              <a:xfrm>
                <a:off x="2699" y="3601"/>
                <a:ext cx="144" cy="138"/>
              </a:xfrm>
              <a:prstGeom prst="ellipse">
                <a:avLst/>
              </a:prstGeom>
              <a:noFill/>
              <a:ln w="19050" algn="ctr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330" name="Oval 58"/>
              <p:cNvSpPr>
                <a:spLocks noChangeArrowheads="1"/>
              </p:cNvSpPr>
              <p:nvPr/>
            </p:nvSpPr>
            <p:spPr bwMode="auto">
              <a:xfrm>
                <a:off x="2027" y="3775"/>
                <a:ext cx="144" cy="138"/>
              </a:xfrm>
              <a:prstGeom prst="ellipse">
                <a:avLst/>
              </a:prstGeom>
              <a:noFill/>
              <a:ln w="19050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381000" y="2590800"/>
            <a:ext cx="8229600" cy="1295400"/>
            <a:chOff x="240" y="1632"/>
            <a:chExt cx="5184" cy="816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488" y="2181"/>
              <a:ext cx="2700" cy="267"/>
              <a:chOff x="1056" y="2322"/>
              <a:chExt cx="2700" cy="267"/>
            </a:xfrm>
          </p:grpSpPr>
          <p:sp>
            <p:nvSpPr>
              <p:cNvPr id="54279" name="Line 7"/>
              <p:cNvSpPr>
                <a:spLocks noChangeShapeType="1"/>
              </p:cNvSpPr>
              <p:nvPr/>
            </p:nvSpPr>
            <p:spPr bwMode="auto">
              <a:xfrm>
                <a:off x="1056" y="2358"/>
                <a:ext cx="2496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280" name="AutoShape 8"/>
              <p:cNvSpPr>
                <a:spLocks noChangeArrowheads="1"/>
              </p:cNvSpPr>
              <p:nvPr/>
            </p:nvSpPr>
            <p:spPr bwMode="auto">
              <a:xfrm>
                <a:off x="1335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281" name="Line 9"/>
              <p:cNvSpPr>
                <a:spLocks noChangeShapeType="1"/>
              </p:cNvSpPr>
              <p:nvPr/>
            </p:nvSpPr>
            <p:spPr bwMode="auto">
              <a:xfrm>
                <a:off x="2196" y="2322"/>
                <a:ext cx="0" cy="7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282" name="Text Box 10"/>
              <p:cNvSpPr txBox="1">
                <a:spLocks noChangeArrowheads="1"/>
              </p:cNvSpPr>
              <p:nvPr/>
            </p:nvSpPr>
            <p:spPr bwMode="auto">
              <a:xfrm>
                <a:off x="2106" y="2358"/>
                <a:ext cx="216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54283" name="AutoShape 11"/>
              <p:cNvSpPr>
                <a:spLocks noChangeArrowheads="1"/>
              </p:cNvSpPr>
              <p:nvPr/>
            </p:nvSpPr>
            <p:spPr bwMode="auto">
              <a:xfrm>
                <a:off x="1563" y="2327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284" name="AutoShape 12"/>
              <p:cNvSpPr>
                <a:spLocks noChangeArrowheads="1"/>
              </p:cNvSpPr>
              <p:nvPr/>
            </p:nvSpPr>
            <p:spPr bwMode="auto">
              <a:xfrm>
                <a:off x="1863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285" name="AutoShape 13"/>
              <p:cNvSpPr>
                <a:spLocks noChangeArrowheads="1"/>
              </p:cNvSpPr>
              <p:nvPr/>
            </p:nvSpPr>
            <p:spPr bwMode="auto">
              <a:xfrm>
                <a:off x="1995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286" name="AutoShape 14"/>
              <p:cNvSpPr>
                <a:spLocks noChangeArrowheads="1"/>
              </p:cNvSpPr>
              <p:nvPr/>
            </p:nvSpPr>
            <p:spPr bwMode="auto">
              <a:xfrm>
                <a:off x="2535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287" name="AutoShape 15"/>
              <p:cNvSpPr>
                <a:spLocks noChangeArrowheads="1"/>
              </p:cNvSpPr>
              <p:nvPr/>
            </p:nvSpPr>
            <p:spPr bwMode="auto">
              <a:xfrm>
                <a:off x="2679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288" name="AutoShape 16"/>
              <p:cNvSpPr>
                <a:spLocks noChangeArrowheads="1"/>
              </p:cNvSpPr>
              <p:nvPr/>
            </p:nvSpPr>
            <p:spPr bwMode="auto">
              <a:xfrm>
                <a:off x="2451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289" name="AutoShape 17"/>
              <p:cNvSpPr>
                <a:spLocks noChangeArrowheads="1"/>
              </p:cNvSpPr>
              <p:nvPr/>
            </p:nvSpPr>
            <p:spPr bwMode="auto">
              <a:xfrm>
                <a:off x="2919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290" name="AutoShape 18"/>
              <p:cNvSpPr>
                <a:spLocks noChangeArrowheads="1"/>
              </p:cNvSpPr>
              <p:nvPr/>
            </p:nvSpPr>
            <p:spPr bwMode="auto">
              <a:xfrm>
                <a:off x="3063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291" name="AutoShape 19"/>
              <p:cNvSpPr>
                <a:spLocks noChangeArrowheads="1"/>
              </p:cNvSpPr>
              <p:nvPr/>
            </p:nvSpPr>
            <p:spPr bwMode="auto">
              <a:xfrm>
                <a:off x="3375" y="2327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292" name="Text Box 20"/>
              <p:cNvSpPr txBox="1">
                <a:spLocks noChangeArrowheads="1"/>
              </p:cNvSpPr>
              <p:nvPr/>
            </p:nvSpPr>
            <p:spPr bwMode="auto">
              <a:xfrm>
                <a:off x="3468" y="2322"/>
                <a:ext cx="288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i="1">
                    <a:latin typeface="Times New Roman" pitchFamily="18" charset="0"/>
                  </a:rPr>
                  <a:t>x</a:t>
                </a:r>
                <a:endParaRPr lang="en-US" altLang="zh-CN" i="1" baseline="30000">
                  <a:latin typeface="Times New Roman" pitchFamily="18" charset="0"/>
                </a:endParaRPr>
              </a:p>
            </p:txBody>
          </p:sp>
        </p:grpSp>
        <p:sp>
          <p:nvSpPr>
            <p:cNvPr id="54331" name="Rectangle 59"/>
            <p:cNvSpPr>
              <a:spLocks noChangeArrowheads="1"/>
            </p:cNvSpPr>
            <p:nvPr/>
          </p:nvSpPr>
          <p:spPr bwMode="auto">
            <a:xfrm>
              <a:off x="240" y="1632"/>
              <a:ext cx="51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altLang="zh-CN" sz="2200"/>
                <a:t>But what are we going to do if the dataset is just too hard? </a:t>
              </a:r>
            </a:p>
          </p:txBody>
        </p:sp>
      </p:grpSp>
      <p:sp>
        <p:nvSpPr>
          <p:cNvPr id="54332" name="Rectangle 60"/>
          <p:cNvSpPr>
            <a:spLocks noChangeArrowheads="1"/>
          </p:cNvSpPr>
          <p:nvPr/>
        </p:nvSpPr>
        <p:spPr bwMode="auto">
          <a:xfrm>
            <a:off x="381000" y="3962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How about</a:t>
            </a:r>
            <a:r>
              <a:rPr lang="en-US" altLang="zh-CN" sz="2200">
                <a:latin typeface="Times New Roman"/>
              </a:rPr>
              <a:t>…</a:t>
            </a:r>
            <a:r>
              <a:rPr lang="en-US" altLang="zh-CN" sz="2200"/>
              <a:t> mapping data to a higher-dimensional space:</a:t>
            </a:r>
          </a:p>
        </p:txBody>
      </p:sp>
      <p:sp>
        <p:nvSpPr>
          <p:cNvPr id="54335" name="Text Box 63"/>
          <p:cNvSpPr txBox="1">
            <a:spLocks noChangeArrowheads="1"/>
          </p:cNvSpPr>
          <p:nvPr/>
        </p:nvSpPr>
        <p:spPr bwMode="auto">
          <a:xfrm>
            <a:off x="446088" y="6335713"/>
            <a:ext cx="7478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400"/>
              <a:t>This slide is courtesy of </a:t>
            </a:r>
            <a:r>
              <a:rPr lang="en-US" altLang="zh-CN" sz="1400" i="1"/>
              <a:t>www.iro.umontreal.ca/~pift6080/documents/papers/</a:t>
            </a:r>
            <a:r>
              <a:rPr lang="en-US" altLang="zh-CN" sz="1400" b="1" i="1"/>
              <a:t>svm</a:t>
            </a:r>
            <a:r>
              <a:rPr lang="en-US" altLang="zh-CN" sz="1400" i="1"/>
              <a:t>_tutorial.</a:t>
            </a:r>
            <a:r>
              <a:rPr lang="en-US" altLang="zh-CN" sz="1400" b="1" i="1"/>
              <a:t>ppt</a:t>
            </a:r>
            <a:r>
              <a:rPr lang="en-US" altLang="zh-CN" sz="1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3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810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 sz="4200">
                <a:solidFill>
                  <a:schemeClr val="tx2"/>
                </a:solidFill>
                <a:latin typeface="Garamond" pitchFamily="18" charset="0"/>
              </a:rPr>
              <a:t>Non-linear SVMs:  Feature Space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1000" y="10668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400"/>
              <a:t>General idea:  the original input space can be mapped to some higher-dimensional feature space where the training set is separable: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V="1">
            <a:off x="2068513" y="25590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V="1">
            <a:off x="447675" y="4170363"/>
            <a:ext cx="3319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2098675" y="33909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03" name="AutoShape 7"/>
          <p:cNvSpPr>
            <a:spLocks noChangeArrowheads="1"/>
          </p:cNvSpPr>
          <p:nvPr/>
        </p:nvSpPr>
        <p:spPr bwMode="auto">
          <a:xfrm>
            <a:off x="1524000" y="3748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04" name="AutoShape 8"/>
          <p:cNvSpPr>
            <a:spLocks noChangeArrowheads="1"/>
          </p:cNvSpPr>
          <p:nvPr/>
        </p:nvSpPr>
        <p:spPr bwMode="auto">
          <a:xfrm>
            <a:off x="1676400" y="4294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05" name="AutoShape 9"/>
          <p:cNvSpPr>
            <a:spLocks noChangeArrowheads="1"/>
          </p:cNvSpPr>
          <p:nvPr/>
        </p:nvSpPr>
        <p:spPr bwMode="auto">
          <a:xfrm>
            <a:off x="2209800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1790700" y="34369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07" name="AutoShape 11"/>
          <p:cNvSpPr>
            <a:spLocks noChangeArrowheads="1"/>
          </p:cNvSpPr>
          <p:nvPr/>
        </p:nvSpPr>
        <p:spPr bwMode="auto">
          <a:xfrm>
            <a:off x="1295400" y="4065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08" name="AutoShape 12"/>
          <p:cNvSpPr>
            <a:spLocks noChangeArrowheads="1"/>
          </p:cNvSpPr>
          <p:nvPr/>
        </p:nvSpPr>
        <p:spPr bwMode="auto">
          <a:xfrm>
            <a:off x="1714500" y="48085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09" name="AutoShape 13"/>
          <p:cNvSpPr>
            <a:spLocks noChangeArrowheads="1"/>
          </p:cNvSpPr>
          <p:nvPr/>
        </p:nvSpPr>
        <p:spPr bwMode="auto">
          <a:xfrm>
            <a:off x="2209800" y="38369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10" name="AutoShape 14"/>
          <p:cNvSpPr>
            <a:spLocks noChangeArrowheads="1"/>
          </p:cNvSpPr>
          <p:nvPr/>
        </p:nvSpPr>
        <p:spPr bwMode="auto">
          <a:xfrm>
            <a:off x="3111500" y="3824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11" name="AutoShape 15"/>
          <p:cNvSpPr>
            <a:spLocks noChangeArrowheads="1"/>
          </p:cNvSpPr>
          <p:nvPr/>
        </p:nvSpPr>
        <p:spPr bwMode="auto">
          <a:xfrm>
            <a:off x="2971800" y="50371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12" name="AutoShape 16"/>
          <p:cNvSpPr>
            <a:spLocks noChangeArrowheads="1"/>
          </p:cNvSpPr>
          <p:nvPr/>
        </p:nvSpPr>
        <p:spPr bwMode="auto">
          <a:xfrm>
            <a:off x="723900" y="3951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13" name="AutoShape 17"/>
          <p:cNvSpPr>
            <a:spLocks noChangeArrowheads="1"/>
          </p:cNvSpPr>
          <p:nvPr/>
        </p:nvSpPr>
        <p:spPr bwMode="auto">
          <a:xfrm>
            <a:off x="2235200" y="5405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14" name="AutoShape 18"/>
          <p:cNvSpPr>
            <a:spLocks noChangeArrowheads="1"/>
          </p:cNvSpPr>
          <p:nvPr/>
        </p:nvSpPr>
        <p:spPr bwMode="auto">
          <a:xfrm>
            <a:off x="3200400" y="4560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15" name="AutoShape 19"/>
          <p:cNvSpPr>
            <a:spLocks noChangeArrowheads="1"/>
          </p:cNvSpPr>
          <p:nvPr/>
        </p:nvSpPr>
        <p:spPr bwMode="auto">
          <a:xfrm>
            <a:off x="1263650" y="5100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16" name="AutoShape 20"/>
          <p:cNvSpPr>
            <a:spLocks noChangeArrowheads="1"/>
          </p:cNvSpPr>
          <p:nvPr/>
        </p:nvSpPr>
        <p:spPr bwMode="auto">
          <a:xfrm>
            <a:off x="952500" y="46180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17" name="AutoShape 21"/>
          <p:cNvSpPr>
            <a:spLocks noChangeArrowheads="1"/>
          </p:cNvSpPr>
          <p:nvPr/>
        </p:nvSpPr>
        <p:spPr bwMode="auto">
          <a:xfrm>
            <a:off x="1009650" y="30940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18" name="AutoShape 22"/>
          <p:cNvSpPr>
            <a:spLocks noChangeArrowheads="1"/>
          </p:cNvSpPr>
          <p:nvPr/>
        </p:nvSpPr>
        <p:spPr bwMode="auto">
          <a:xfrm>
            <a:off x="2505075" y="4229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19" name="AutoShape 23"/>
          <p:cNvSpPr>
            <a:spLocks noChangeArrowheads="1"/>
          </p:cNvSpPr>
          <p:nvPr/>
        </p:nvSpPr>
        <p:spPr bwMode="auto">
          <a:xfrm>
            <a:off x="2124075" y="43624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20" name="AutoShape 24"/>
          <p:cNvSpPr>
            <a:spLocks noChangeArrowheads="1"/>
          </p:cNvSpPr>
          <p:nvPr/>
        </p:nvSpPr>
        <p:spPr bwMode="auto">
          <a:xfrm>
            <a:off x="2409825" y="31242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21" name="Oval 25"/>
          <p:cNvSpPr>
            <a:spLocks noChangeArrowheads="1"/>
          </p:cNvSpPr>
          <p:nvPr/>
        </p:nvSpPr>
        <p:spPr bwMode="auto">
          <a:xfrm>
            <a:off x="1114425" y="3209925"/>
            <a:ext cx="1885950" cy="1905000"/>
          </a:xfrm>
          <a:prstGeom prst="ellipse">
            <a:avLst/>
          </a:prstGeom>
          <a:noFill/>
          <a:ln w="15875" algn="ctr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22" name="AutoShape 26"/>
          <p:cNvSpPr>
            <a:spLocks noChangeArrowheads="1"/>
          </p:cNvSpPr>
          <p:nvPr/>
        </p:nvSpPr>
        <p:spPr bwMode="auto">
          <a:xfrm>
            <a:off x="1162050" y="3246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23" name="AutoShape 27"/>
          <p:cNvSpPr>
            <a:spLocks noChangeArrowheads="1"/>
          </p:cNvSpPr>
          <p:nvPr/>
        </p:nvSpPr>
        <p:spPr bwMode="auto">
          <a:xfrm>
            <a:off x="3086100" y="32273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 flipH="1" flipV="1">
            <a:off x="6107113" y="2311400"/>
            <a:ext cx="0" cy="2070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>
            <a:off x="6076950" y="4398963"/>
            <a:ext cx="2347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55326" name="AutoShape 30"/>
          <p:cNvSpPr>
            <a:spLocks noChangeArrowheads="1"/>
          </p:cNvSpPr>
          <p:nvPr/>
        </p:nvSpPr>
        <p:spPr bwMode="auto">
          <a:xfrm>
            <a:off x="6375400" y="37623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27" name="AutoShape 31"/>
          <p:cNvSpPr>
            <a:spLocks noChangeArrowheads="1"/>
          </p:cNvSpPr>
          <p:nvPr/>
        </p:nvSpPr>
        <p:spPr bwMode="auto">
          <a:xfrm>
            <a:off x="5800725" y="41195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28" name="AutoShape 32"/>
          <p:cNvSpPr>
            <a:spLocks noChangeArrowheads="1"/>
          </p:cNvSpPr>
          <p:nvPr/>
        </p:nvSpPr>
        <p:spPr bwMode="auto">
          <a:xfrm>
            <a:off x="6181725" y="4675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29" name="AutoShape 33"/>
          <p:cNvSpPr>
            <a:spLocks noChangeArrowheads="1"/>
          </p:cNvSpPr>
          <p:nvPr/>
        </p:nvSpPr>
        <p:spPr bwMode="auto">
          <a:xfrm>
            <a:off x="7000875" y="4675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30" name="AutoShape 34"/>
          <p:cNvSpPr>
            <a:spLocks noChangeArrowheads="1"/>
          </p:cNvSpPr>
          <p:nvPr/>
        </p:nvSpPr>
        <p:spPr bwMode="auto">
          <a:xfrm>
            <a:off x="6067425" y="38084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31" name="AutoShape 35"/>
          <p:cNvSpPr>
            <a:spLocks noChangeArrowheads="1"/>
          </p:cNvSpPr>
          <p:nvPr/>
        </p:nvSpPr>
        <p:spPr bwMode="auto">
          <a:xfrm>
            <a:off x="6276975" y="40846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32" name="AutoShape 36"/>
          <p:cNvSpPr>
            <a:spLocks noChangeArrowheads="1"/>
          </p:cNvSpPr>
          <p:nvPr/>
        </p:nvSpPr>
        <p:spPr bwMode="auto">
          <a:xfrm>
            <a:off x="6505575" y="47132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33" name="AutoShape 37"/>
          <p:cNvSpPr>
            <a:spLocks noChangeArrowheads="1"/>
          </p:cNvSpPr>
          <p:nvPr/>
        </p:nvSpPr>
        <p:spPr bwMode="auto">
          <a:xfrm>
            <a:off x="6486525" y="42084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34" name="AutoShape 38"/>
          <p:cNvSpPr>
            <a:spLocks noChangeArrowheads="1"/>
          </p:cNvSpPr>
          <p:nvPr/>
        </p:nvSpPr>
        <p:spPr bwMode="auto">
          <a:xfrm>
            <a:off x="8093075" y="38433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35" name="AutoShape 39"/>
          <p:cNvSpPr>
            <a:spLocks noChangeArrowheads="1"/>
          </p:cNvSpPr>
          <p:nvPr/>
        </p:nvSpPr>
        <p:spPr bwMode="auto">
          <a:xfrm>
            <a:off x="7953375" y="5056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36" name="AutoShape 40"/>
          <p:cNvSpPr>
            <a:spLocks noChangeArrowheads="1"/>
          </p:cNvSpPr>
          <p:nvPr/>
        </p:nvSpPr>
        <p:spPr bwMode="auto">
          <a:xfrm>
            <a:off x="7477125" y="2808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37" name="AutoShape 41"/>
          <p:cNvSpPr>
            <a:spLocks noChangeArrowheads="1"/>
          </p:cNvSpPr>
          <p:nvPr/>
        </p:nvSpPr>
        <p:spPr bwMode="auto">
          <a:xfrm>
            <a:off x="7483475" y="4071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38" name="AutoShape 42"/>
          <p:cNvSpPr>
            <a:spLocks noChangeArrowheads="1"/>
          </p:cNvSpPr>
          <p:nvPr/>
        </p:nvSpPr>
        <p:spPr bwMode="auto">
          <a:xfrm>
            <a:off x="8181975" y="4579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39" name="AutoShape 43"/>
          <p:cNvSpPr>
            <a:spLocks noChangeArrowheads="1"/>
          </p:cNvSpPr>
          <p:nvPr/>
        </p:nvSpPr>
        <p:spPr bwMode="auto">
          <a:xfrm>
            <a:off x="7007225" y="3519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40" name="AutoShape 44"/>
          <p:cNvSpPr>
            <a:spLocks noChangeArrowheads="1"/>
          </p:cNvSpPr>
          <p:nvPr/>
        </p:nvSpPr>
        <p:spPr bwMode="auto">
          <a:xfrm>
            <a:off x="7610475" y="47513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41" name="AutoShape 45"/>
          <p:cNvSpPr>
            <a:spLocks noChangeArrowheads="1"/>
          </p:cNvSpPr>
          <p:nvPr/>
        </p:nvSpPr>
        <p:spPr bwMode="auto">
          <a:xfrm>
            <a:off x="7400925" y="30178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42" name="AutoShape 46"/>
          <p:cNvSpPr>
            <a:spLocks noChangeArrowheads="1"/>
          </p:cNvSpPr>
          <p:nvPr/>
        </p:nvSpPr>
        <p:spPr bwMode="auto">
          <a:xfrm>
            <a:off x="6010275" y="45243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43" name="AutoShape 47"/>
          <p:cNvSpPr>
            <a:spLocks noChangeArrowheads="1"/>
          </p:cNvSpPr>
          <p:nvPr/>
        </p:nvSpPr>
        <p:spPr bwMode="auto">
          <a:xfrm>
            <a:off x="5629275" y="465772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44" name="AutoShape 48"/>
          <p:cNvSpPr>
            <a:spLocks noChangeArrowheads="1"/>
          </p:cNvSpPr>
          <p:nvPr/>
        </p:nvSpPr>
        <p:spPr bwMode="auto">
          <a:xfrm>
            <a:off x="7391400" y="31432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45" name="AutoShape 49"/>
          <p:cNvSpPr>
            <a:spLocks noChangeArrowheads="1"/>
          </p:cNvSpPr>
          <p:nvPr/>
        </p:nvSpPr>
        <p:spPr bwMode="auto">
          <a:xfrm>
            <a:off x="6943725" y="2674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46" name="AutoShape 50"/>
          <p:cNvSpPr>
            <a:spLocks noChangeArrowheads="1"/>
          </p:cNvSpPr>
          <p:nvPr/>
        </p:nvSpPr>
        <p:spPr bwMode="auto">
          <a:xfrm>
            <a:off x="8067675" y="3246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47" name="Line 51"/>
          <p:cNvSpPr>
            <a:spLocks noChangeShapeType="1"/>
          </p:cNvSpPr>
          <p:nvPr/>
        </p:nvSpPr>
        <p:spPr bwMode="auto">
          <a:xfrm flipH="1">
            <a:off x="4859338" y="4400550"/>
            <a:ext cx="1238250" cy="996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4610100" y="3048000"/>
            <a:ext cx="2933700" cy="2590800"/>
            <a:chOff x="2904" y="1920"/>
            <a:chExt cx="1848" cy="1632"/>
          </a:xfrm>
        </p:grpSpPr>
        <p:sp>
          <p:nvSpPr>
            <p:cNvPr id="55348" name="Line 52"/>
            <p:cNvSpPr>
              <a:spLocks noChangeShapeType="1"/>
            </p:cNvSpPr>
            <p:nvPr/>
          </p:nvSpPr>
          <p:spPr bwMode="auto">
            <a:xfrm>
              <a:off x="3840" y="1920"/>
              <a:ext cx="912" cy="84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49" name="Line 53"/>
            <p:cNvSpPr>
              <a:spLocks noChangeShapeType="1"/>
            </p:cNvSpPr>
            <p:nvPr/>
          </p:nvSpPr>
          <p:spPr bwMode="auto">
            <a:xfrm flipV="1">
              <a:off x="3984" y="2784"/>
              <a:ext cx="768" cy="768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50" name="Line 54"/>
            <p:cNvSpPr>
              <a:spLocks noChangeShapeType="1"/>
            </p:cNvSpPr>
            <p:nvPr/>
          </p:nvSpPr>
          <p:spPr bwMode="auto">
            <a:xfrm flipV="1">
              <a:off x="2916" y="1944"/>
              <a:ext cx="924" cy="528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51" name="Line 55"/>
            <p:cNvSpPr>
              <a:spLocks noChangeShapeType="1"/>
            </p:cNvSpPr>
            <p:nvPr/>
          </p:nvSpPr>
          <p:spPr bwMode="auto">
            <a:xfrm>
              <a:off x="2904" y="2472"/>
              <a:ext cx="1080" cy="1068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5352" name="AutoShape 56"/>
          <p:cNvSpPr>
            <a:spLocks noChangeArrowheads="1"/>
          </p:cNvSpPr>
          <p:nvPr/>
        </p:nvSpPr>
        <p:spPr bwMode="auto">
          <a:xfrm>
            <a:off x="3581400" y="2362200"/>
            <a:ext cx="1638300" cy="457200"/>
          </a:xfrm>
          <a:prstGeom prst="curvedDownArrow">
            <a:avLst>
              <a:gd name="adj1" fmla="val 71667"/>
              <a:gd name="adj2" fmla="val 143333"/>
              <a:gd name="adj3" fmla="val 33333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53" name="Text Box 57"/>
          <p:cNvSpPr txBox="1">
            <a:spLocks noChangeArrowheads="1"/>
          </p:cNvSpPr>
          <p:nvPr/>
        </p:nvSpPr>
        <p:spPr bwMode="auto">
          <a:xfrm>
            <a:off x="3581400" y="3048000"/>
            <a:ext cx="1905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altLang="zh-CN" sz="2000" b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2000" b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000" b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5357" name="Text Box 61"/>
          <p:cNvSpPr txBox="1">
            <a:spLocks noChangeArrowheads="1"/>
          </p:cNvSpPr>
          <p:nvPr/>
        </p:nvSpPr>
        <p:spPr bwMode="auto">
          <a:xfrm>
            <a:off x="446088" y="6335713"/>
            <a:ext cx="7478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400"/>
              <a:t>This slide is courtesy of </a:t>
            </a:r>
            <a:r>
              <a:rPr lang="en-US" altLang="zh-CN" sz="1400" i="1"/>
              <a:t>www.iro.umontreal.ca/~pift6080/documents/papers/</a:t>
            </a:r>
            <a:r>
              <a:rPr lang="en-US" altLang="zh-CN" sz="1400" b="1" i="1"/>
              <a:t>svm</a:t>
            </a:r>
            <a:r>
              <a:rPr lang="en-US" altLang="zh-CN" sz="1400" i="1"/>
              <a:t>_tutorial.</a:t>
            </a:r>
            <a:r>
              <a:rPr lang="en-US" altLang="zh-CN" sz="1400" b="1" i="1"/>
              <a:t>ppt</a:t>
            </a:r>
            <a:r>
              <a:rPr lang="en-US" altLang="zh-CN" sz="1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81000" y="2286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 sz="4200">
                <a:solidFill>
                  <a:schemeClr val="tx2"/>
                </a:solidFill>
                <a:latin typeface="Garamond" pitchFamily="18" charset="0"/>
              </a:rPr>
              <a:t>Nonlinear SVMs: The Kernel Trick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81000" y="1066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With this mapping, our discriminant function is now:</a:t>
            </a:r>
          </a:p>
        </p:txBody>
      </p:sp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2057400" y="1752600"/>
          <a:ext cx="5270500" cy="722313"/>
        </p:xfrm>
        <a:graphic>
          <a:graphicData uri="http://schemas.openxmlformats.org/presentationml/2006/ole">
            <p:oleObj spid="_x0000_s43010" name="Equation" r:id="rId3" imgW="2501640" imgH="342720" progId="">
              <p:embed/>
            </p:oleObj>
          </a:graphicData>
        </a:graphic>
      </p:graphicFrame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381000" y="2743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No need to know this mapping explicitly, because we only use the </a:t>
            </a:r>
            <a:r>
              <a:rPr lang="en-US" altLang="zh-CN" sz="2200">
                <a:solidFill>
                  <a:srgbClr val="FF9900"/>
                </a:solidFill>
              </a:rPr>
              <a:t>dot product</a:t>
            </a:r>
            <a:r>
              <a:rPr lang="en-US" altLang="zh-CN" sz="2200"/>
              <a:t> of feature vectors in both the training and test.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5410200" y="1752600"/>
            <a:ext cx="1447800" cy="533400"/>
          </a:xfrm>
          <a:prstGeom prst="rect">
            <a:avLst/>
          </a:prstGeom>
          <a:noFill/>
          <a:ln w="254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381000" y="4038600"/>
            <a:ext cx="82296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A </a:t>
            </a:r>
            <a:r>
              <a:rPr lang="en-US" altLang="zh-CN" sz="2200" i="1">
                <a:solidFill>
                  <a:srgbClr val="FF9900"/>
                </a:solidFill>
              </a:rPr>
              <a:t>kernel function</a:t>
            </a:r>
            <a:r>
              <a:rPr lang="en-US" altLang="zh-CN" sz="2200"/>
              <a:t> is defined as a function that corresponds to a dot product of two feature vectors in some expanded feature space:</a:t>
            </a:r>
          </a:p>
        </p:txBody>
      </p:sp>
      <p:graphicFrame>
        <p:nvGraphicFramePr>
          <p:cNvPr id="56329" name="Object 9"/>
          <p:cNvGraphicFramePr>
            <a:graphicFrameLocks noChangeAspect="1"/>
          </p:cNvGraphicFramePr>
          <p:nvPr/>
        </p:nvGraphicFramePr>
        <p:xfrm>
          <a:off x="2895600" y="5257800"/>
          <a:ext cx="3103563" cy="534988"/>
        </p:xfrm>
        <a:graphic>
          <a:graphicData uri="http://schemas.openxmlformats.org/presentationml/2006/ole">
            <p:oleObj spid="_x0000_s43011" name="Equation" r:id="rId4" imgW="1473120" imgH="253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/>
      <p:bldP spid="56327" grpId="0" animBg="1"/>
      <p:bldP spid="563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381000" y="2286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 sz="4200">
                <a:solidFill>
                  <a:schemeClr val="tx2"/>
                </a:solidFill>
                <a:latin typeface="Garamond" pitchFamily="18" charset="0"/>
              </a:rPr>
              <a:t>Nonlinear SVMs: The Kernel Trick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228600" y="1752600"/>
            <a:ext cx="8839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altLang="zh-CN" sz="2000" b="1">
                <a:latin typeface="Times New Roman" pitchFamily="18" charset="0"/>
              </a:rPr>
              <a:t>	</a:t>
            </a:r>
            <a:r>
              <a:rPr lang="en-US" altLang="zh-CN" sz="2000"/>
              <a:t>2-dimensional vectors</a:t>
            </a:r>
            <a:r>
              <a:rPr lang="en-US" altLang="zh-CN" sz="2000" b="1">
                <a:latin typeface="Times New Roman" pitchFamily="18" charset="0"/>
              </a:rPr>
              <a:t> x=[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1   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2</a:t>
            </a:r>
            <a:r>
              <a:rPr lang="en-US" altLang="zh-CN" sz="2000" b="1">
                <a:latin typeface="Times New Roman" pitchFamily="18" charset="0"/>
              </a:rPr>
              <a:t>]; 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altLang="zh-CN" sz="2000" b="1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altLang="zh-CN" sz="2000"/>
              <a:t>     let</a:t>
            </a:r>
            <a:r>
              <a:rPr lang="en-US" altLang="zh-CN" sz="2000" b="1">
                <a:latin typeface="Times New Roman" pitchFamily="18" charset="0"/>
              </a:rPr>
              <a:t> </a:t>
            </a:r>
            <a:r>
              <a:rPr lang="en-US" altLang="zh-CN" sz="2000" b="1" i="1">
                <a:latin typeface="Times New Roman" pitchFamily="18" charset="0"/>
              </a:rPr>
              <a:t>K</a:t>
            </a:r>
            <a:r>
              <a:rPr lang="en-US" altLang="zh-CN" sz="2000" b="1">
                <a:latin typeface="Times New Roman" pitchFamily="18" charset="0"/>
              </a:rPr>
              <a:t>(x</a:t>
            </a:r>
            <a:r>
              <a:rPr lang="en-US" altLang="zh-CN" sz="2000" b="1" baseline="-25000">
                <a:latin typeface="Times New Roman" pitchFamily="18" charset="0"/>
              </a:rPr>
              <a:t>i</a:t>
            </a:r>
            <a:r>
              <a:rPr lang="en-US" altLang="zh-CN" sz="2000" b="1">
                <a:latin typeface="Times New Roman" pitchFamily="18" charset="0"/>
              </a:rPr>
              <a:t>,x</a:t>
            </a:r>
            <a:r>
              <a:rPr lang="en-US" altLang="zh-CN" sz="2000" b="1" baseline="-25000">
                <a:latin typeface="Times New Roman" pitchFamily="18" charset="0"/>
              </a:rPr>
              <a:t>j</a:t>
            </a:r>
            <a:r>
              <a:rPr lang="en-US" altLang="zh-CN" sz="2000" b="1">
                <a:latin typeface="Times New Roman" pitchFamily="18" charset="0"/>
              </a:rPr>
              <a:t>)=(1 + x</a:t>
            </a:r>
            <a:r>
              <a:rPr lang="en-US" altLang="zh-CN" sz="2000" b="1" baseline="-25000">
                <a:latin typeface="Times New Roman" pitchFamily="18" charset="0"/>
              </a:rPr>
              <a:t>i</a:t>
            </a:r>
            <a:r>
              <a:rPr lang="en-US" altLang="zh-CN" sz="2000" b="1" baseline="30000">
                <a:latin typeface="Times New Roman" pitchFamily="18" charset="0"/>
              </a:rPr>
              <a:t>T</a:t>
            </a:r>
            <a:r>
              <a:rPr lang="en-US" altLang="zh-CN" sz="2000" b="1">
                <a:latin typeface="Times New Roman" pitchFamily="18" charset="0"/>
              </a:rPr>
              <a:t>x</a:t>
            </a:r>
            <a:r>
              <a:rPr lang="en-US" altLang="zh-CN" sz="2000" b="1" baseline="-25000">
                <a:latin typeface="Times New Roman" pitchFamily="18" charset="0"/>
              </a:rPr>
              <a:t>j</a:t>
            </a:r>
            <a:r>
              <a:rPr lang="en-US" altLang="zh-CN" sz="2000" b="1">
                <a:latin typeface="Times New Roman" pitchFamily="18" charset="0"/>
              </a:rPr>
              <a:t>)</a:t>
            </a:r>
            <a:r>
              <a:rPr lang="en-US" altLang="zh-CN" sz="2000" b="1" baseline="30000">
                <a:latin typeface="Times New Roman" pitchFamily="18" charset="0"/>
              </a:rPr>
              <a:t>2</a:t>
            </a:r>
            <a:r>
              <a:rPr lang="en-US" altLang="zh-CN" sz="2000" b="1" baseline="-25000">
                <a:latin typeface="Times New Roman" pitchFamily="18" charset="0"/>
              </a:rPr>
              <a:t>,</a:t>
            </a:r>
            <a:endParaRPr lang="en-US" altLang="zh-CN" sz="2000" b="1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altLang="zh-CN" sz="2000" b="1">
                <a:latin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altLang="zh-CN" sz="2000" b="1">
                <a:latin typeface="Times New Roman" pitchFamily="18" charset="0"/>
              </a:rPr>
              <a:t>     </a:t>
            </a:r>
            <a:r>
              <a:rPr lang="en-US" altLang="zh-CN" sz="2000"/>
              <a:t>Need to show that</a:t>
            </a:r>
            <a:r>
              <a:rPr lang="en-US" altLang="zh-CN" sz="2000" b="1">
                <a:latin typeface="Times New Roman" pitchFamily="18" charset="0"/>
              </a:rPr>
              <a:t> </a:t>
            </a:r>
            <a:r>
              <a:rPr lang="en-US" altLang="zh-CN" sz="2000" b="1" i="1">
                <a:latin typeface="Times New Roman" pitchFamily="18" charset="0"/>
              </a:rPr>
              <a:t>K</a:t>
            </a:r>
            <a:r>
              <a:rPr lang="en-US" altLang="zh-CN" sz="2000" b="1">
                <a:latin typeface="Times New Roman" pitchFamily="18" charset="0"/>
              </a:rPr>
              <a:t>(x</a:t>
            </a:r>
            <a:r>
              <a:rPr lang="en-US" altLang="zh-CN" sz="2000" b="1" baseline="-25000">
                <a:latin typeface="Times New Roman" pitchFamily="18" charset="0"/>
              </a:rPr>
              <a:t>i</a:t>
            </a:r>
            <a:r>
              <a:rPr lang="en-US" altLang="zh-CN" sz="2000" b="1">
                <a:latin typeface="Times New Roman" pitchFamily="18" charset="0"/>
              </a:rPr>
              <a:t>,x</a:t>
            </a:r>
            <a:r>
              <a:rPr lang="en-US" altLang="zh-CN" sz="2000" b="1" baseline="-25000">
                <a:latin typeface="Times New Roman" pitchFamily="18" charset="0"/>
              </a:rPr>
              <a:t>j</a:t>
            </a:r>
            <a:r>
              <a:rPr lang="en-US" altLang="zh-CN" sz="2000" b="1">
                <a:latin typeface="Times New Roman" pitchFamily="18" charset="0"/>
              </a:rPr>
              <a:t>) = </a:t>
            </a:r>
            <a:r>
              <a:rPr lang="el-GR" sz="2000" b="1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altLang="zh-CN" sz="2000" b="1">
                <a:latin typeface="Times New Roman" pitchFamily="18" charset="0"/>
              </a:rPr>
              <a:t>(x</a:t>
            </a:r>
            <a:r>
              <a:rPr lang="en-US" altLang="zh-CN" sz="2000" b="1" baseline="-25000">
                <a:latin typeface="Times New Roman" pitchFamily="18" charset="0"/>
              </a:rPr>
              <a:t>i</a:t>
            </a:r>
            <a:r>
              <a:rPr lang="en-US" altLang="zh-CN" sz="2000" b="1">
                <a:latin typeface="Times New Roman" pitchFamily="18" charset="0"/>
              </a:rPr>
              <a:t>)</a:t>
            </a:r>
            <a:r>
              <a:rPr lang="en-US" altLang="zh-CN" sz="2000" b="1" baseline="-25000">
                <a:latin typeface="Times New Roman" pitchFamily="18" charset="0"/>
              </a:rPr>
              <a:t> </a:t>
            </a:r>
            <a:r>
              <a:rPr lang="en-US" altLang="zh-CN" sz="2000" b="1" baseline="30000">
                <a:latin typeface="Times New Roman" pitchFamily="18" charset="0"/>
              </a:rPr>
              <a:t>T</a:t>
            </a:r>
            <a:r>
              <a:rPr lang="el-GR" sz="2000" b="1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altLang="zh-CN" sz="2000" b="1">
                <a:latin typeface="Times New Roman" pitchFamily="18" charset="0"/>
              </a:rPr>
              <a:t>(x</a:t>
            </a:r>
            <a:r>
              <a:rPr lang="en-US" altLang="zh-CN" sz="2000" b="1" baseline="-25000">
                <a:latin typeface="Times New Roman" pitchFamily="18" charset="0"/>
              </a:rPr>
              <a:t>j</a:t>
            </a:r>
            <a:r>
              <a:rPr lang="en-US" altLang="zh-CN" sz="2000" b="1">
                <a:latin typeface="Times New Roman" pitchFamily="18" charset="0"/>
              </a:rPr>
              <a:t>):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altLang="zh-CN" sz="2000" b="1">
                <a:latin typeface="Times New Roman" pitchFamily="18" charset="0"/>
              </a:rPr>
              <a:t>	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altLang="zh-CN" sz="2000" b="1">
                <a:latin typeface="Times New Roman" pitchFamily="18" charset="0"/>
              </a:rPr>
              <a:t>     </a:t>
            </a:r>
            <a:r>
              <a:rPr lang="en-US" altLang="zh-CN" sz="2000" b="1" i="1">
                <a:latin typeface="Times New Roman" pitchFamily="18" charset="0"/>
              </a:rPr>
              <a:t>K</a:t>
            </a:r>
            <a:r>
              <a:rPr lang="en-US" altLang="zh-CN" sz="2000" b="1">
                <a:latin typeface="Times New Roman" pitchFamily="18" charset="0"/>
              </a:rPr>
              <a:t>(x</a:t>
            </a:r>
            <a:r>
              <a:rPr lang="en-US" altLang="zh-CN" sz="2000" b="1" baseline="-25000">
                <a:latin typeface="Times New Roman" pitchFamily="18" charset="0"/>
              </a:rPr>
              <a:t>i</a:t>
            </a:r>
            <a:r>
              <a:rPr lang="en-US" altLang="zh-CN" sz="2000" b="1">
                <a:latin typeface="Times New Roman" pitchFamily="18" charset="0"/>
              </a:rPr>
              <a:t>,x</a:t>
            </a:r>
            <a:r>
              <a:rPr lang="en-US" altLang="zh-CN" sz="2000" b="1" baseline="-25000">
                <a:latin typeface="Times New Roman" pitchFamily="18" charset="0"/>
              </a:rPr>
              <a:t>j</a:t>
            </a:r>
            <a:r>
              <a:rPr lang="en-US" altLang="zh-CN" sz="2000" b="1">
                <a:latin typeface="Times New Roman" pitchFamily="18" charset="0"/>
              </a:rPr>
              <a:t>)=(1 + x</a:t>
            </a:r>
            <a:r>
              <a:rPr lang="en-US" altLang="zh-CN" sz="2000" b="1" baseline="-25000">
                <a:latin typeface="Times New Roman" pitchFamily="18" charset="0"/>
              </a:rPr>
              <a:t>i</a:t>
            </a:r>
            <a:r>
              <a:rPr lang="en-US" altLang="zh-CN" sz="2000" b="1" baseline="30000">
                <a:latin typeface="Times New Roman" pitchFamily="18" charset="0"/>
              </a:rPr>
              <a:t>T</a:t>
            </a:r>
            <a:r>
              <a:rPr lang="en-US" altLang="zh-CN" sz="2000" b="1">
                <a:latin typeface="Times New Roman" pitchFamily="18" charset="0"/>
              </a:rPr>
              <a:t>x</a:t>
            </a:r>
            <a:r>
              <a:rPr lang="en-US" altLang="zh-CN" sz="2000" b="1" baseline="-25000">
                <a:latin typeface="Times New Roman" pitchFamily="18" charset="0"/>
              </a:rPr>
              <a:t>j</a:t>
            </a:r>
            <a:r>
              <a:rPr lang="en-US" altLang="zh-CN" sz="2000" b="1">
                <a:latin typeface="Times New Roman" pitchFamily="18" charset="0"/>
              </a:rPr>
              <a:t>)</a:t>
            </a:r>
            <a:r>
              <a:rPr lang="en-US" altLang="zh-CN" sz="2000" b="1" baseline="30000">
                <a:latin typeface="Times New Roman" pitchFamily="18" charset="0"/>
              </a:rPr>
              <a:t>2</a:t>
            </a:r>
            <a:r>
              <a:rPr lang="en-US" altLang="zh-CN" sz="2000" b="1" baseline="-25000">
                <a:latin typeface="Times New Roman" pitchFamily="18" charset="0"/>
              </a:rPr>
              <a:t>,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altLang="zh-CN" sz="2000" b="1" baseline="-25000">
                <a:latin typeface="Times New Roman" pitchFamily="18" charset="0"/>
              </a:rPr>
              <a:t>                           </a:t>
            </a:r>
            <a:r>
              <a:rPr lang="en-US" altLang="zh-CN" sz="2000" b="1">
                <a:latin typeface="Times New Roman" pitchFamily="18" charset="0"/>
              </a:rPr>
              <a:t>= 1+ 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i1</a:t>
            </a:r>
            <a:r>
              <a:rPr lang="en-US" altLang="zh-CN" sz="2000" b="1" i="1" baseline="30000">
                <a:latin typeface="Times New Roman" pitchFamily="18" charset="0"/>
              </a:rPr>
              <a:t>2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j1</a:t>
            </a:r>
            <a:r>
              <a:rPr lang="en-US" altLang="zh-CN" sz="2000" b="1" i="1" baseline="30000">
                <a:latin typeface="Times New Roman" pitchFamily="18" charset="0"/>
              </a:rPr>
              <a:t>2 </a:t>
            </a:r>
            <a:r>
              <a:rPr lang="en-US" altLang="zh-CN" sz="2000" b="1" i="1">
                <a:latin typeface="Times New Roman" pitchFamily="18" charset="0"/>
              </a:rPr>
              <a:t>+ </a:t>
            </a:r>
            <a:r>
              <a:rPr lang="en-US" altLang="zh-CN" sz="2000" b="1">
                <a:latin typeface="Times New Roman" pitchFamily="18" charset="0"/>
              </a:rPr>
              <a:t>2 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i1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j1</a:t>
            </a:r>
            <a:r>
              <a:rPr lang="en-US" altLang="zh-CN" sz="2000" b="1" i="1" baseline="30000">
                <a:latin typeface="Times New Roman" pitchFamily="18" charset="0"/>
              </a:rPr>
              <a:t> 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i2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j2</a:t>
            </a:r>
            <a:r>
              <a:rPr lang="en-US" altLang="zh-CN" sz="2000" b="1" i="1">
                <a:latin typeface="Times New Roman" pitchFamily="18" charset="0"/>
              </a:rPr>
              <a:t>+ x</a:t>
            </a:r>
            <a:r>
              <a:rPr lang="en-US" altLang="zh-CN" sz="2000" b="1" i="1" baseline="-25000">
                <a:latin typeface="Times New Roman" pitchFamily="18" charset="0"/>
              </a:rPr>
              <a:t>i2</a:t>
            </a:r>
            <a:r>
              <a:rPr lang="en-US" altLang="zh-CN" sz="2000" b="1" i="1" baseline="30000">
                <a:latin typeface="Times New Roman" pitchFamily="18" charset="0"/>
              </a:rPr>
              <a:t>2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j2</a:t>
            </a:r>
            <a:r>
              <a:rPr lang="en-US" altLang="zh-CN" sz="2000" b="1" i="1" baseline="30000">
                <a:latin typeface="Times New Roman" pitchFamily="18" charset="0"/>
              </a:rPr>
              <a:t>2 </a:t>
            </a:r>
            <a:r>
              <a:rPr lang="en-US" altLang="zh-CN" sz="2000" b="1">
                <a:latin typeface="Times New Roman" pitchFamily="18" charset="0"/>
              </a:rPr>
              <a:t>+ 2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i1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j1 </a:t>
            </a:r>
            <a:r>
              <a:rPr lang="en-US" altLang="zh-CN" sz="2000" b="1" i="1">
                <a:latin typeface="Times New Roman" pitchFamily="18" charset="0"/>
              </a:rPr>
              <a:t>+ </a:t>
            </a:r>
            <a:r>
              <a:rPr lang="en-US" altLang="zh-CN" sz="2000" b="1">
                <a:latin typeface="Times New Roman" pitchFamily="18" charset="0"/>
              </a:rPr>
              <a:t>2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i2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j2</a:t>
            </a:r>
            <a:endParaRPr lang="en-US" altLang="zh-CN" sz="2000" b="1" i="1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altLang="zh-CN" sz="2000" b="1" i="1">
                <a:latin typeface="Times New Roman" pitchFamily="18" charset="0"/>
              </a:rPr>
              <a:t>	      = </a:t>
            </a:r>
            <a:r>
              <a:rPr lang="en-US" altLang="zh-CN" sz="2000" b="1">
                <a:latin typeface="Times New Roman" pitchFamily="18" charset="0"/>
              </a:rPr>
              <a:t>[1  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i1</a:t>
            </a:r>
            <a:r>
              <a:rPr lang="en-US" altLang="zh-CN" sz="2000" b="1" i="1" baseline="30000">
                <a:latin typeface="Times New Roman" pitchFamily="18" charset="0"/>
              </a:rPr>
              <a:t>2  </a:t>
            </a:r>
            <a:r>
              <a:rPr lang="en-US" altLang="zh-CN" sz="2000" b="1" i="1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en-US" altLang="zh-CN" sz="2000" b="1">
                <a:latin typeface="Times New Roman" pitchFamily="18" charset="0"/>
              </a:rPr>
              <a:t>2 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i1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i2  </a:t>
            </a:r>
            <a:r>
              <a:rPr lang="en-US" altLang="zh-CN" sz="2000" b="1" i="1">
                <a:latin typeface="Times New Roman" pitchFamily="18" charset="0"/>
              </a:rPr>
              <a:t> x</a:t>
            </a:r>
            <a:r>
              <a:rPr lang="en-US" altLang="zh-CN" sz="2000" b="1" i="1" baseline="-25000">
                <a:latin typeface="Times New Roman" pitchFamily="18" charset="0"/>
              </a:rPr>
              <a:t>i2</a:t>
            </a:r>
            <a:r>
              <a:rPr lang="en-US" altLang="zh-CN" sz="2000" b="1" i="1" baseline="30000">
                <a:latin typeface="Times New Roman" pitchFamily="18" charset="0"/>
              </a:rPr>
              <a:t>2  </a:t>
            </a:r>
            <a:r>
              <a:rPr lang="en-US" altLang="zh-CN" sz="2000" b="1" i="1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en-US" altLang="zh-CN" sz="2000" b="1">
                <a:latin typeface="Times New Roman" pitchFamily="18" charset="0"/>
              </a:rPr>
              <a:t>2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i1  </a:t>
            </a:r>
            <a:r>
              <a:rPr lang="en-US" altLang="zh-CN" sz="2000" b="1" i="1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en-US" altLang="zh-CN" sz="2000" b="1">
                <a:latin typeface="Times New Roman" pitchFamily="18" charset="0"/>
              </a:rPr>
              <a:t>2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i2</a:t>
            </a:r>
            <a:r>
              <a:rPr lang="en-US" altLang="zh-CN" sz="2000" b="1">
                <a:latin typeface="Times New Roman" pitchFamily="18" charset="0"/>
              </a:rPr>
              <a:t>]</a:t>
            </a:r>
            <a:r>
              <a:rPr lang="en-US" altLang="zh-CN" sz="2000" b="1" baseline="30000">
                <a:latin typeface="Times New Roman" pitchFamily="18" charset="0"/>
              </a:rPr>
              <a:t>T </a:t>
            </a:r>
            <a:r>
              <a:rPr lang="en-US" altLang="zh-CN" sz="2000" b="1">
                <a:latin typeface="Times New Roman" pitchFamily="18" charset="0"/>
              </a:rPr>
              <a:t>[1  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j1</a:t>
            </a:r>
            <a:r>
              <a:rPr lang="en-US" altLang="zh-CN" sz="2000" b="1" i="1" baseline="30000">
                <a:latin typeface="Times New Roman" pitchFamily="18" charset="0"/>
              </a:rPr>
              <a:t>2  </a:t>
            </a:r>
            <a:r>
              <a:rPr lang="en-US" altLang="zh-CN" sz="2000" b="1" i="1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en-US" altLang="zh-CN" sz="2000" b="1">
                <a:latin typeface="Times New Roman" pitchFamily="18" charset="0"/>
              </a:rPr>
              <a:t>2 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j1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j2  </a:t>
            </a:r>
            <a:r>
              <a:rPr lang="en-US" altLang="zh-CN" sz="2000" b="1" i="1">
                <a:latin typeface="Times New Roman" pitchFamily="18" charset="0"/>
              </a:rPr>
              <a:t> x</a:t>
            </a:r>
            <a:r>
              <a:rPr lang="en-US" altLang="zh-CN" sz="2000" b="1" i="1" baseline="-25000">
                <a:latin typeface="Times New Roman" pitchFamily="18" charset="0"/>
              </a:rPr>
              <a:t>j2</a:t>
            </a:r>
            <a:r>
              <a:rPr lang="en-US" altLang="zh-CN" sz="2000" b="1" i="1" baseline="30000">
                <a:latin typeface="Times New Roman" pitchFamily="18" charset="0"/>
              </a:rPr>
              <a:t>2  </a:t>
            </a:r>
            <a:r>
              <a:rPr lang="en-US" altLang="zh-CN" sz="2000" b="1" i="1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en-US" altLang="zh-CN" sz="2000" b="1">
                <a:latin typeface="Times New Roman" pitchFamily="18" charset="0"/>
              </a:rPr>
              <a:t>2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j1  </a:t>
            </a:r>
            <a:r>
              <a:rPr lang="en-US" altLang="zh-CN" sz="2000" b="1" i="1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en-US" altLang="zh-CN" sz="2000" b="1">
                <a:latin typeface="Times New Roman" pitchFamily="18" charset="0"/>
              </a:rPr>
              <a:t>2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j2</a:t>
            </a:r>
            <a:r>
              <a:rPr lang="en-US" altLang="zh-CN" sz="2000" b="1">
                <a:latin typeface="Times New Roman" pitchFamily="18" charset="0"/>
              </a:rPr>
              <a:t>]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altLang="zh-CN" sz="2000" b="1">
                <a:latin typeface="Times New Roman" pitchFamily="18" charset="0"/>
              </a:rPr>
              <a:t>	      = </a:t>
            </a:r>
            <a:r>
              <a:rPr lang="el-GR" sz="2000" b="1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altLang="zh-CN" sz="2000" b="1">
                <a:latin typeface="Times New Roman" pitchFamily="18" charset="0"/>
              </a:rPr>
              <a:t>(x</a:t>
            </a:r>
            <a:r>
              <a:rPr lang="en-US" altLang="zh-CN" sz="2000" b="1" baseline="-25000">
                <a:latin typeface="Times New Roman" pitchFamily="18" charset="0"/>
              </a:rPr>
              <a:t>i</a:t>
            </a:r>
            <a:r>
              <a:rPr lang="en-US" altLang="zh-CN" sz="2000" b="1">
                <a:latin typeface="Times New Roman" pitchFamily="18" charset="0"/>
              </a:rPr>
              <a:t>)</a:t>
            </a:r>
            <a:r>
              <a:rPr lang="en-US" altLang="zh-CN" sz="2000" b="1" baseline="-25000">
                <a:latin typeface="Times New Roman" pitchFamily="18" charset="0"/>
              </a:rPr>
              <a:t> </a:t>
            </a:r>
            <a:r>
              <a:rPr lang="en-US" altLang="zh-CN" sz="2000" b="1" baseline="30000">
                <a:latin typeface="Times New Roman" pitchFamily="18" charset="0"/>
              </a:rPr>
              <a:t>T</a:t>
            </a:r>
            <a:r>
              <a:rPr lang="el-GR" sz="2000" b="1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altLang="zh-CN" sz="2000" b="1">
                <a:latin typeface="Times New Roman" pitchFamily="18" charset="0"/>
              </a:rPr>
              <a:t>(x</a:t>
            </a:r>
            <a:r>
              <a:rPr lang="en-US" altLang="zh-CN" sz="2000" b="1" baseline="-25000">
                <a:latin typeface="Times New Roman" pitchFamily="18" charset="0"/>
              </a:rPr>
              <a:t>j</a:t>
            </a:r>
            <a:r>
              <a:rPr lang="en-US" altLang="zh-CN" sz="2000" b="1">
                <a:latin typeface="Times New Roman" pitchFamily="18" charset="0"/>
              </a:rPr>
              <a:t>),    </a:t>
            </a:r>
            <a:r>
              <a:rPr lang="en-US" altLang="zh-CN" sz="2000"/>
              <a:t>where</a:t>
            </a:r>
            <a:r>
              <a:rPr lang="en-US" altLang="zh-CN" sz="2000" b="1">
                <a:latin typeface="Times New Roman" pitchFamily="18" charset="0"/>
              </a:rPr>
              <a:t> </a:t>
            </a:r>
            <a:r>
              <a:rPr lang="el-GR" sz="2000" b="1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altLang="zh-CN" sz="2000" b="1">
                <a:latin typeface="Times New Roman" pitchFamily="18" charset="0"/>
              </a:rPr>
              <a:t>(x) = </a:t>
            </a:r>
            <a:r>
              <a:rPr lang="en-US" altLang="zh-CN" sz="2000" b="1" baseline="-25000">
                <a:latin typeface="Times New Roman" pitchFamily="18" charset="0"/>
              </a:rPr>
              <a:t> </a:t>
            </a:r>
            <a:r>
              <a:rPr lang="en-US" altLang="zh-CN" sz="2000" b="1">
                <a:latin typeface="Times New Roman" pitchFamily="18" charset="0"/>
              </a:rPr>
              <a:t>[1  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1</a:t>
            </a:r>
            <a:r>
              <a:rPr lang="en-US" altLang="zh-CN" sz="2000" b="1" i="1" baseline="30000">
                <a:latin typeface="Times New Roman" pitchFamily="18" charset="0"/>
              </a:rPr>
              <a:t>2  </a:t>
            </a:r>
            <a:r>
              <a:rPr lang="en-US" altLang="zh-CN" sz="2000" b="1" i="1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en-US" altLang="zh-CN" sz="2000" b="1">
                <a:latin typeface="Times New Roman" pitchFamily="18" charset="0"/>
              </a:rPr>
              <a:t>2 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1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2  </a:t>
            </a:r>
            <a:r>
              <a:rPr lang="en-US" altLang="zh-CN" sz="2000" b="1" i="1">
                <a:latin typeface="Times New Roman" pitchFamily="18" charset="0"/>
              </a:rPr>
              <a:t> x</a:t>
            </a:r>
            <a:r>
              <a:rPr lang="en-US" altLang="zh-CN" sz="2000" b="1" i="1" baseline="-25000">
                <a:latin typeface="Times New Roman" pitchFamily="18" charset="0"/>
              </a:rPr>
              <a:t>2</a:t>
            </a:r>
            <a:r>
              <a:rPr lang="en-US" altLang="zh-CN" sz="2000" b="1" i="1" baseline="30000">
                <a:latin typeface="Times New Roman" pitchFamily="18" charset="0"/>
              </a:rPr>
              <a:t>2   </a:t>
            </a:r>
            <a:r>
              <a:rPr lang="en-US" altLang="zh-CN" sz="2000" b="1" i="1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en-US" altLang="zh-CN" sz="2000" b="1">
                <a:latin typeface="Times New Roman" pitchFamily="18" charset="0"/>
              </a:rPr>
              <a:t>2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1  </a:t>
            </a:r>
            <a:r>
              <a:rPr lang="en-US" altLang="zh-CN" sz="2000" b="1" i="1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en-US" altLang="zh-CN" sz="2000" b="1">
                <a:latin typeface="Times New Roman" pitchFamily="18" charset="0"/>
              </a:rPr>
              <a:t>2</a:t>
            </a:r>
            <a:r>
              <a:rPr lang="en-US" altLang="zh-CN" sz="2000" b="1" i="1">
                <a:latin typeface="Times New Roman" pitchFamily="18" charset="0"/>
              </a:rPr>
              <a:t>x</a:t>
            </a:r>
            <a:r>
              <a:rPr lang="en-US" altLang="zh-CN" sz="2000" b="1" i="1" baseline="-25000">
                <a:latin typeface="Times New Roman" pitchFamily="18" charset="0"/>
              </a:rPr>
              <a:t>2</a:t>
            </a:r>
            <a:r>
              <a:rPr lang="en-US" altLang="zh-CN" sz="2000" b="1">
                <a:latin typeface="Times New Roman" pitchFamily="18" charset="0"/>
              </a:rPr>
              <a:t>]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l-GR" sz="2000" b="1">
              <a:latin typeface="Times New Roman" pitchFamily="18" charset="0"/>
            </a:endParaRP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381000" y="1066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An example: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446088" y="6335713"/>
            <a:ext cx="7478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400"/>
              <a:t>This slide is courtesy of </a:t>
            </a:r>
            <a:r>
              <a:rPr lang="en-US" altLang="zh-CN" sz="1400" i="1"/>
              <a:t>www.iro.umontreal.ca/~pift6080/documents/papers/</a:t>
            </a:r>
            <a:r>
              <a:rPr lang="en-US" altLang="zh-CN" sz="1400" b="1" i="1"/>
              <a:t>svm</a:t>
            </a:r>
            <a:r>
              <a:rPr lang="en-US" altLang="zh-CN" sz="1400" i="1"/>
              <a:t>_tutorial.</a:t>
            </a:r>
            <a:r>
              <a:rPr lang="en-US" altLang="zh-CN" sz="1400" b="1" i="1"/>
              <a:t>ppt</a:t>
            </a:r>
            <a:r>
              <a:rPr lang="en-US" altLang="zh-CN" sz="1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381000" y="2286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 sz="4200">
                <a:solidFill>
                  <a:schemeClr val="tx2"/>
                </a:solidFill>
                <a:latin typeface="Garamond" pitchFamily="18" charset="0"/>
              </a:rPr>
              <a:t>Nonlinear SVMs: The Kernel Trick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838200" y="1676400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altLang="zh-CN" sz="2000"/>
              <a:t>Linear kernel:</a:t>
            </a:r>
          </a:p>
        </p:txBody>
      </p:sp>
      <p:graphicFrame>
        <p:nvGraphicFramePr>
          <p:cNvPr id="99334" name="Object 6"/>
          <p:cNvGraphicFramePr>
            <a:graphicFrameLocks noChangeAspect="1"/>
          </p:cNvGraphicFramePr>
          <p:nvPr/>
        </p:nvGraphicFramePr>
        <p:xfrm>
          <a:off x="2667000" y="3276600"/>
          <a:ext cx="4005263" cy="1095375"/>
        </p:xfrm>
        <a:graphic>
          <a:graphicData uri="http://schemas.openxmlformats.org/presentationml/2006/ole">
            <p:oleObj spid="_x0000_s44034" name="Equation" r:id="rId3" imgW="1765080" imgH="482400" progId="">
              <p:embed/>
            </p:oleObj>
          </a:graphicData>
        </a:graphic>
      </p:graphicFrame>
      <p:graphicFrame>
        <p:nvGraphicFramePr>
          <p:cNvPr id="99335" name="Object 7"/>
          <p:cNvGraphicFramePr>
            <a:graphicFrameLocks noChangeAspect="1"/>
          </p:cNvGraphicFramePr>
          <p:nvPr/>
        </p:nvGraphicFramePr>
        <p:xfrm>
          <a:off x="3429000" y="1600200"/>
          <a:ext cx="2333625" cy="576263"/>
        </p:xfrm>
        <a:graphic>
          <a:graphicData uri="http://schemas.openxmlformats.org/presentationml/2006/ole">
            <p:oleObj spid="_x0000_s44035" name="Equation" r:id="rId4" imgW="1028520" imgH="253800" progId="">
              <p:embed/>
            </p:oleObj>
          </a:graphicData>
        </a:graphic>
      </p:graphicFrame>
      <p:graphicFrame>
        <p:nvGraphicFramePr>
          <p:cNvPr id="99336" name="Object 8"/>
          <p:cNvGraphicFramePr>
            <a:graphicFrameLocks noChangeAspect="1"/>
          </p:cNvGraphicFramePr>
          <p:nvPr/>
        </p:nvGraphicFramePr>
        <p:xfrm>
          <a:off x="3886200" y="2286000"/>
          <a:ext cx="3168650" cy="576263"/>
        </p:xfrm>
        <a:graphic>
          <a:graphicData uri="http://schemas.openxmlformats.org/presentationml/2006/ole">
            <p:oleObj spid="_x0000_s44036" name="Equation" r:id="rId5" imgW="1396800" imgH="253800" progId="">
              <p:embed/>
            </p:oleObj>
          </a:graphicData>
        </a:graphic>
      </p:graphicFrame>
      <p:graphicFrame>
        <p:nvGraphicFramePr>
          <p:cNvPr id="99337" name="Object 9"/>
          <p:cNvGraphicFramePr>
            <a:graphicFrameLocks noChangeAspect="1"/>
          </p:cNvGraphicFramePr>
          <p:nvPr/>
        </p:nvGraphicFramePr>
        <p:xfrm>
          <a:off x="2590800" y="4681538"/>
          <a:ext cx="4149725" cy="576262"/>
        </p:xfrm>
        <a:graphic>
          <a:graphicData uri="http://schemas.openxmlformats.org/presentationml/2006/ole">
            <p:oleObj spid="_x0000_s44037" name="Equation" r:id="rId6" imgW="1828800" imgH="253800" progId="">
              <p:embed/>
            </p:oleObj>
          </a:graphicData>
        </a:graphic>
      </p:graphicFrame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533400" y="1066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Examples of commonly-used kernel functions:</a:t>
            </a:r>
          </a:p>
        </p:txBody>
      </p:sp>
      <p:sp>
        <p:nvSpPr>
          <p:cNvPr id="99339" name="Rectangle 11"/>
          <p:cNvSpPr>
            <a:spLocks noChangeArrowheads="1"/>
          </p:cNvSpPr>
          <p:nvPr/>
        </p:nvSpPr>
        <p:spPr bwMode="auto">
          <a:xfrm>
            <a:off x="838200" y="2362200"/>
            <a:ext cx="3124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altLang="zh-CN" sz="2000"/>
              <a:t>Polynomial kernel:</a:t>
            </a:r>
          </a:p>
        </p:txBody>
      </p:sp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838200" y="29718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altLang="zh-CN" sz="2000"/>
              <a:t>Gaussian (Radial-Basis Function (RBF) ) kernel:</a:t>
            </a:r>
          </a:p>
        </p:txBody>
      </p:sp>
      <p:sp>
        <p:nvSpPr>
          <p:cNvPr id="99341" name="Rectangle 13"/>
          <p:cNvSpPr>
            <a:spLocks noChangeArrowheads="1"/>
          </p:cNvSpPr>
          <p:nvPr/>
        </p:nvSpPr>
        <p:spPr bwMode="auto">
          <a:xfrm>
            <a:off x="838200" y="4343400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altLang="zh-CN" sz="2000"/>
              <a:t>Sigmoid:</a:t>
            </a:r>
          </a:p>
        </p:txBody>
      </p:sp>
      <p:sp>
        <p:nvSpPr>
          <p:cNvPr id="99342" name="Rectangle 14"/>
          <p:cNvSpPr>
            <a:spLocks noChangeArrowheads="1"/>
          </p:cNvSpPr>
          <p:nvPr/>
        </p:nvSpPr>
        <p:spPr bwMode="auto">
          <a:xfrm>
            <a:off x="533400" y="5410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In general, functions that satisfy </a:t>
            </a:r>
            <a:r>
              <a:rPr lang="en-US" altLang="zh-CN" sz="2200" i="1"/>
              <a:t>Mercer</a:t>
            </a:r>
            <a:r>
              <a:rPr lang="en-US" altLang="zh-CN" sz="2200" i="1">
                <a:latin typeface="Times New Roman"/>
              </a:rPr>
              <a:t>’</a:t>
            </a:r>
            <a:r>
              <a:rPr lang="en-US" altLang="zh-CN" sz="2200" i="1"/>
              <a:t>s condition</a:t>
            </a:r>
            <a:r>
              <a:rPr lang="en-US" altLang="zh-CN" sz="2200"/>
              <a:t> can be kernel 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/>
      <p:bldP spid="99339" grpId="0"/>
      <p:bldP spid="99340" grpId="0"/>
      <p:bldP spid="99341" grpId="0"/>
      <p:bldP spid="993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023225" cy="5083175"/>
          </a:xfrm>
        </p:spPr>
        <p:txBody>
          <a:bodyPr/>
          <a:lstStyle/>
          <a:p>
            <a:r>
              <a:rPr lang="en-US" altLang="zh-CN" sz="2400" dirty="0" smtClean="0"/>
              <a:t>ECG signals represent a useful information source about the rhythm and functioning of the heart.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To obtain an </a:t>
            </a:r>
            <a:r>
              <a:rPr lang="en-US" altLang="zh-CN" sz="2400" dirty="0" err="1" smtClean="0"/>
              <a:t>efﬁcient</a:t>
            </a:r>
            <a:r>
              <a:rPr lang="en-US" altLang="zh-CN" sz="2400" dirty="0" smtClean="0"/>
              <a:t> and robust ECG </a:t>
            </a:r>
            <a:r>
              <a:rPr lang="en-US" altLang="zh-CN" sz="2400" dirty="0" err="1" smtClean="0"/>
              <a:t>classiﬁcation</a:t>
            </a:r>
            <a:r>
              <a:rPr lang="en-US" altLang="zh-CN" sz="2400" dirty="0" smtClean="0"/>
              <a:t> system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SVM </a:t>
            </a:r>
            <a:r>
              <a:rPr lang="en-US" altLang="zh-CN" sz="2400" dirty="0" err="1" smtClean="0"/>
              <a:t>classiﬁer</a:t>
            </a:r>
            <a:r>
              <a:rPr lang="en-US" altLang="zh-CN" sz="2400" dirty="0" smtClean="0"/>
              <a:t> has a good generalization capability and is less sensitive to the curse of dimensionality.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Automatic construction of the set of training samples – active learning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Nonlinear SVM: Optimization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457200" y="1143000"/>
            <a:ext cx="6477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Formulation: (Lagrangian Dual Problem)</a:t>
            </a:r>
          </a:p>
        </p:txBody>
      </p:sp>
      <p:graphicFrame>
        <p:nvGraphicFramePr>
          <p:cNvPr id="100356" name="Object 4"/>
          <p:cNvGraphicFramePr>
            <a:graphicFrameLocks noChangeAspect="1"/>
          </p:cNvGraphicFramePr>
          <p:nvPr/>
        </p:nvGraphicFramePr>
        <p:xfrm>
          <a:off x="1928813" y="1636713"/>
          <a:ext cx="5784850" cy="935037"/>
        </p:xfrm>
        <a:graphic>
          <a:graphicData uri="http://schemas.openxmlformats.org/presentationml/2006/ole">
            <p:oleObj spid="_x0000_s45058" name="Equation" r:id="rId3" imgW="2743200" imgH="444240" progId="">
              <p:embed/>
            </p:oleObj>
          </a:graphicData>
        </a:graphic>
      </p:graphicFrame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1752600" y="2571750"/>
            <a:ext cx="142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/>
              <a:t>such that</a:t>
            </a:r>
          </a:p>
        </p:txBody>
      </p:sp>
      <p:graphicFrame>
        <p:nvGraphicFramePr>
          <p:cNvPr id="100358" name="Object 6"/>
          <p:cNvGraphicFramePr>
            <a:graphicFrameLocks noChangeAspect="1"/>
          </p:cNvGraphicFramePr>
          <p:nvPr/>
        </p:nvGraphicFramePr>
        <p:xfrm>
          <a:off x="3581400" y="2743200"/>
          <a:ext cx="1393825" cy="481013"/>
        </p:xfrm>
        <a:graphic>
          <a:graphicData uri="http://schemas.openxmlformats.org/presentationml/2006/ole">
            <p:oleObj spid="_x0000_s45059" name="Equation" r:id="rId4" imgW="660240" imgH="228600" progId="">
              <p:embed/>
            </p:oleObj>
          </a:graphicData>
        </a:graphic>
      </p:graphicFrame>
      <p:graphicFrame>
        <p:nvGraphicFramePr>
          <p:cNvPr id="100359" name="Object 7"/>
          <p:cNvGraphicFramePr>
            <a:graphicFrameLocks noChangeAspect="1"/>
          </p:cNvGraphicFramePr>
          <p:nvPr/>
        </p:nvGraphicFramePr>
        <p:xfrm>
          <a:off x="3530600" y="3130550"/>
          <a:ext cx="1498600" cy="908050"/>
        </p:xfrm>
        <a:graphic>
          <a:graphicData uri="http://schemas.openxmlformats.org/presentationml/2006/ole">
            <p:oleObj spid="_x0000_s45060" name="Equation" r:id="rId5" imgW="711000" imgH="431640" progId="">
              <p:embed/>
            </p:oleObj>
          </a:graphicData>
        </a:graphic>
      </p:graphicFrame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457200" y="41910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The solution of the discriminant function is</a:t>
            </a:r>
          </a:p>
        </p:txBody>
      </p:sp>
      <p:graphicFrame>
        <p:nvGraphicFramePr>
          <p:cNvPr id="100361" name="Object 9"/>
          <p:cNvGraphicFramePr>
            <a:graphicFrameLocks noChangeAspect="1"/>
          </p:cNvGraphicFramePr>
          <p:nvPr/>
        </p:nvGraphicFramePr>
        <p:xfrm>
          <a:off x="2987675" y="4800600"/>
          <a:ext cx="3184525" cy="722313"/>
        </p:xfrm>
        <a:graphic>
          <a:graphicData uri="http://schemas.openxmlformats.org/presentationml/2006/ole">
            <p:oleObj spid="_x0000_s45061" name="Equation" r:id="rId6" imgW="1511280" imgH="342720" progId="">
              <p:embed/>
            </p:oleObj>
          </a:graphicData>
        </a:graphic>
      </p:graphicFrame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457200" y="57150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The optimization technique is the same.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0" grpId="0"/>
      <p:bldP spid="10036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Support Vector Machine: Algorithm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248400" cy="3733800"/>
          </a:xfrm>
        </p:spPr>
        <p:txBody>
          <a:bodyPr/>
          <a:lstStyle/>
          <a:p>
            <a:r>
              <a:rPr lang="en-US" altLang="zh-CN" sz="2200" dirty="0"/>
              <a:t>1. Choose a kernel function</a:t>
            </a:r>
          </a:p>
          <a:p>
            <a:endParaRPr lang="en-US" altLang="zh-CN" sz="2200" dirty="0"/>
          </a:p>
          <a:p>
            <a:r>
              <a:rPr lang="en-US" altLang="zh-CN" sz="2200" dirty="0"/>
              <a:t>2. Choose a value for </a:t>
            </a:r>
            <a:r>
              <a:rPr lang="en-US" altLang="zh-CN" sz="2200" i="1" dirty="0"/>
              <a:t>C</a:t>
            </a:r>
          </a:p>
          <a:p>
            <a:endParaRPr lang="en-US" altLang="zh-CN" sz="2200" dirty="0"/>
          </a:p>
          <a:p>
            <a:r>
              <a:rPr lang="en-US" altLang="zh-CN" sz="2200" dirty="0"/>
              <a:t>3. Solve the quadratic programming problem (many software packages available)</a:t>
            </a:r>
          </a:p>
          <a:p>
            <a:endParaRPr lang="en-US" altLang="zh-CN" sz="2200" dirty="0"/>
          </a:p>
          <a:p>
            <a:r>
              <a:rPr lang="en-US" altLang="zh-CN" sz="2200" dirty="0"/>
              <a:t>4. Construct the </a:t>
            </a:r>
            <a:r>
              <a:rPr lang="en-US" altLang="zh-CN" sz="2200" dirty="0" err="1"/>
              <a:t>discriminant</a:t>
            </a:r>
            <a:r>
              <a:rPr lang="en-US" altLang="zh-CN" sz="2200" dirty="0"/>
              <a:t> function from the support vectors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712788"/>
          </a:xfrm>
        </p:spPr>
        <p:txBody>
          <a:bodyPr/>
          <a:lstStyle/>
          <a:p>
            <a:r>
              <a:rPr lang="en-US" altLang="zh-CN" sz="3800" dirty="0"/>
              <a:t>Some Issues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400"/>
              <a:t>Choice of kernel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/>
              <a:t>    - Gaussian or polynomial kernel is default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/>
              <a:t>    - if ineffective, more elaborate kernels are needed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/>
              <a:t>    - domain experts can give assistance in formulating appropriate similarity measures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zh-CN" sz="2000"/>
          </a:p>
          <a:p>
            <a:pPr>
              <a:lnSpc>
                <a:spcPct val="80000"/>
              </a:lnSpc>
            </a:pPr>
            <a:r>
              <a:rPr lang="en-US" altLang="zh-CN" sz="2400"/>
              <a:t>Choice of kernel parameters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/>
              <a:t>   - e.g. </a:t>
            </a:r>
            <a:r>
              <a:rPr lang="en-CA" altLang="zh-CN" sz="2000"/>
              <a:t>σ in Gaussian kernel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/>
              <a:t>   - </a:t>
            </a:r>
            <a:r>
              <a:rPr lang="en-CA" altLang="zh-CN" sz="2000"/>
              <a:t>σ is the distance between closest points with different classifications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/>
              <a:t>   -</a:t>
            </a:r>
            <a:r>
              <a:rPr lang="en-CA" altLang="zh-CN" sz="2000"/>
              <a:t> In the absence of reliable criteria, applications rely on the use of a validation set or cross-validation to set such parameters.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CA" altLang="zh-CN" sz="2000"/>
          </a:p>
          <a:p>
            <a:pPr>
              <a:lnSpc>
                <a:spcPct val="80000"/>
              </a:lnSpc>
            </a:pPr>
            <a:r>
              <a:rPr lang="en-US" altLang="zh-CN" sz="2400"/>
              <a:t>Optimization criterion</a:t>
            </a:r>
            <a:r>
              <a:rPr lang="en-US" altLang="zh-CN" sz="2100"/>
              <a:t> – Hard margin v.s. Soft margin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/>
              <a:t>   - a lengthy series of experiments in which various parameters are tested 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446088" y="6335713"/>
            <a:ext cx="7478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400"/>
              <a:t>This slide is courtesy of </a:t>
            </a:r>
            <a:r>
              <a:rPr lang="en-US" altLang="zh-CN" sz="1400" i="1"/>
              <a:t>www.iro.umontreal.ca/~pift6080/documents/papers/</a:t>
            </a:r>
            <a:r>
              <a:rPr lang="en-US" altLang="zh-CN" sz="1400" b="1" i="1"/>
              <a:t>svm</a:t>
            </a:r>
            <a:r>
              <a:rPr lang="en-US" altLang="zh-CN" sz="1400" i="1"/>
              <a:t>_tutorial.</a:t>
            </a:r>
            <a:r>
              <a:rPr lang="en-US" altLang="zh-CN" sz="1400" b="1" i="1"/>
              <a:t>ppt</a:t>
            </a:r>
            <a:r>
              <a:rPr lang="en-US" altLang="zh-CN" sz="1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Summary: Support Vector Machine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1. Large Margin Classifier </a:t>
            </a:r>
          </a:p>
          <a:p>
            <a:pPr lvl="1"/>
            <a:r>
              <a:rPr lang="en-US" altLang="zh-CN"/>
              <a:t>Better generalization ability &amp; less over-fitting</a:t>
            </a:r>
          </a:p>
          <a:p>
            <a:endParaRPr lang="en-US" altLang="zh-CN"/>
          </a:p>
          <a:p>
            <a:r>
              <a:rPr lang="en-US" altLang="zh-CN"/>
              <a:t>2. The Kernel Trick</a:t>
            </a:r>
          </a:p>
          <a:p>
            <a:pPr lvl="1"/>
            <a:r>
              <a:rPr lang="en-US" altLang="zh-CN"/>
              <a:t>Map data points to higher dimensional space in order to make them linearly separable.</a:t>
            </a:r>
          </a:p>
          <a:p>
            <a:pPr lvl="1"/>
            <a:r>
              <a:rPr lang="en-US" altLang="zh-CN"/>
              <a:t>Since only dot product is used, we do not need to represent the mapping explicitly.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Active Learning Methods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Choosing samples properly so that to maximize the accuracy of the </a:t>
            </a:r>
            <a:r>
              <a:rPr lang="en-US" altLang="zh-CN" dirty="0" err="1" smtClean="0"/>
              <a:t>classiﬁcation</a:t>
            </a:r>
            <a:r>
              <a:rPr lang="en-US" altLang="zh-CN" dirty="0" smtClean="0"/>
              <a:t> process</a:t>
            </a:r>
          </a:p>
          <a:p>
            <a:endParaRPr lang="en-US" altLang="zh-CN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altLang="zh-CN" dirty="0" smtClean="0"/>
              <a:t>Margin Sampling</a:t>
            </a:r>
          </a:p>
          <a:p>
            <a:pPr marL="971550" lvl="1" indent="-514350">
              <a:buFont typeface="+mj-lt"/>
              <a:buAutoNum type="alphaLcPeriod"/>
            </a:pPr>
            <a:endParaRPr lang="en-US" altLang="zh-CN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altLang="zh-CN" dirty="0" smtClean="0"/>
              <a:t>Posterior Probability Sampling</a:t>
            </a:r>
          </a:p>
          <a:p>
            <a:pPr marL="971550" lvl="1" indent="-514350">
              <a:buFont typeface="+mj-lt"/>
              <a:buAutoNum type="alphaLcPeriod"/>
            </a:pPr>
            <a:endParaRPr lang="en-US" altLang="zh-CN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altLang="zh-CN" dirty="0" smtClean="0"/>
              <a:t>Query by Committee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 &amp; Results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altLang="zh-CN" dirty="0" smtClean="0"/>
              <a:t>Simulated Data</a:t>
            </a:r>
          </a:p>
          <a:p>
            <a:pPr marL="514350" indent="-514350">
              <a:buNone/>
            </a:pPr>
            <a:r>
              <a:rPr lang="en-US" altLang="zh-CN" dirty="0" smtClean="0"/>
              <a:t>    </a:t>
            </a:r>
            <a:r>
              <a:rPr lang="en-US" altLang="zh-CN" sz="2000" dirty="0" smtClean="0"/>
              <a:t>chessboard problem</a:t>
            </a:r>
          </a:p>
          <a:p>
            <a:pPr marL="514350" indent="-514350">
              <a:buNone/>
            </a:pPr>
            <a:endParaRPr lang="en-US" altLang="zh-CN" sz="2000" dirty="0" smtClean="0"/>
          </a:p>
          <a:p>
            <a:pPr marL="514350" indent="-514350">
              <a:buNone/>
            </a:pPr>
            <a:r>
              <a:rPr lang="en-US" altLang="zh-CN" sz="2000" dirty="0" smtClean="0"/>
              <a:t>      linear and radial basis</a:t>
            </a:r>
          </a:p>
          <a:p>
            <a:pPr marL="514350" indent="-514350">
              <a:buNone/>
            </a:pPr>
            <a:r>
              <a:rPr lang="en-US" altLang="zh-CN" sz="2000" dirty="0" smtClean="0"/>
              <a:t>      function (RBF) kernels</a:t>
            </a:r>
            <a:endParaRPr lang="en-US" altLang="zh-CN" dirty="0" smtClean="0"/>
          </a:p>
          <a:p>
            <a:pPr marL="514350" indent="-514350">
              <a:buAutoNum type="alphaUcPeriod"/>
            </a:pPr>
            <a:endParaRPr lang="en-US" altLang="zh-CN" dirty="0" smtClean="0"/>
          </a:p>
          <a:p>
            <a:pPr marL="514350" indent="-514350">
              <a:buNone/>
            </a:pPr>
            <a:r>
              <a:rPr lang="en-US" altLang="zh-CN" dirty="0" smtClean="0"/>
              <a:t>    </a:t>
            </a:r>
            <a:endParaRPr lang="zh-CN" altLang="en-US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990600"/>
            <a:ext cx="355415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rved Down Arrow 4"/>
          <p:cNvSpPr/>
          <p:nvPr/>
        </p:nvSpPr>
        <p:spPr>
          <a:xfrm>
            <a:off x="3886200" y="1752600"/>
            <a:ext cx="7620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886200"/>
            <a:ext cx="3505200" cy="2685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429000"/>
            <a:ext cx="38957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 &amp; Results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B. </a:t>
            </a:r>
            <a:r>
              <a:rPr lang="en-US" altLang="zh-CN" dirty="0" smtClean="0"/>
              <a:t>Real Data</a:t>
            </a:r>
          </a:p>
          <a:p>
            <a:pPr>
              <a:buNone/>
            </a:pPr>
            <a:r>
              <a:rPr lang="en-US" altLang="zh-CN" sz="2000" dirty="0" smtClean="0"/>
              <a:t>MIT-BIH, morphology three ECG temporal features</a:t>
            </a:r>
          </a:p>
          <a:p>
            <a:endParaRPr lang="zh-CN" altLang="en-US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09800"/>
            <a:ext cx="351472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209800"/>
            <a:ext cx="34575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5105400"/>
            <a:ext cx="38766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Three active learning strategies for the SVM </a:t>
            </a:r>
            <a:r>
              <a:rPr lang="en-US" altLang="zh-CN" dirty="0" err="1" smtClean="0"/>
              <a:t>classiﬁcation</a:t>
            </a:r>
            <a:r>
              <a:rPr lang="en-US" altLang="zh-CN" dirty="0" smtClean="0"/>
              <a:t> of electrocardiogram (ECG) signals have been presented.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Strategy based on the MS principle seems the best as it quickly selects the most informative samples.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 further increase of the accuracies could be achieved by feeding the </a:t>
            </a:r>
            <a:r>
              <a:rPr lang="en-US" altLang="zh-CN" dirty="0" err="1" smtClean="0"/>
              <a:t>classiﬁer</a:t>
            </a:r>
            <a:r>
              <a:rPr lang="en-US" altLang="zh-CN" dirty="0" smtClean="0"/>
              <a:t> with other kinds of features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Support Vector Machines</a:t>
            </a:r>
            <a:endParaRPr lang="en-US" altLang="zh-CN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 smtClean="0"/>
              <a:t>the </a:t>
            </a:r>
            <a:r>
              <a:rPr lang="en-US" altLang="zh-CN" sz="2000" dirty="0"/>
              <a:t>classifier is said to assign a feature vector </a:t>
            </a:r>
            <a:r>
              <a:rPr lang="en-US" altLang="zh-CN" sz="2000" i="1" dirty="0">
                <a:solidFill>
                  <a:schemeClr val="accent2"/>
                </a:solidFill>
              </a:rPr>
              <a:t>x</a:t>
            </a:r>
            <a:r>
              <a:rPr lang="en-US" altLang="zh-CN" sz="2000" dirty="0"/>
              <a:t> to class </a:t>
            </a:r>
            <a:r>
              <a:rPr lang="en-US" altLang="zh-CN" sz="3600" i="1" dirty="0" err="1" smtClean="0">
                <a:solidFill>
                  <a:srgbClr val="FF0000"/>
                </a:solidFill>
              </a:rPr>
              <a:t>w</a:t>
            </a:r>
            <a:r>
              <a:rPr lang="en-US" altLang="zh-CN" sz="36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altLang="zh-CN" sz="36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/>
              <a:t>if </a:t>
            </a: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2443163" y="2286000"/>
          <a:ext cx="4232275" cy="508000"/>
        </p:xfrm>
        <a:graphic>
          <a:graphicData uri="http://schemas.openxmlformats.org/presentationml/2006/ole">
            <p:oleObj spid="_x0000_s26626" name="Equation" r:id="rId3" imgW="2006280" imgH="241200" progId="">
              <p:embed/>
            </p:oleObj>
          </a:graphicData>
        </a:graphic>
      </p:graphicFrame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57200" y="4648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400" dirty="0"/>
              <a:t>An </a:t>
            </a:r>
            <a:r>
              <a:rPr lang="en-US" altLang="zh-CN" sz="2400" dirty="0" smtClean="0"/>
              <a:t>example</a:t>
            </a:r>
            <a:endParaRPr lang="en-US" altLang="zh-CN" sz="2400" dirty="0"/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altLang="zh-CN" sz="2000" dirty="0"/>
              <a:t>Minimum-Error-Rate Classifier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33400" y="2895600"/>
            <a:ext cx="8229600" cy="557212"/>
            <a:chOff x="288" y="1857"/>
            <a:chExt cx="5184" cy="351"/>
          </a:xfrm>
        </p:grpSpPr>
        <p:sp>
          <p:nvSpPr>
            <p:cNvPr id="34820" name="Rectangle 4"/>
            <p:cNvSpPr>
              <a:spLocks noChangeArrowheads="1"/>
            </p:cNvSpPr>
            <p:nvPr/>
          </p:nvSpPr>
          <p:spPr bwMode="auto">
            <a:xfrm>
              <a:off x="288" y="1872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</a:pPr>
              <a:r>
                <a:rPr lang="en-US" altLang="zh-CN" sz="2200"/>
                <a:t>For two-category case, </a:t>
              </a:r>
            </a:p>
          </p:txBody>
        </p:sp>
        <p:graphicFrame>
          <p:nvGraphicFramePr>
            <p:cNvPr id="34823" name="Object 7"/>
            <p:cNvGraphicFramePr>
              <a:graphicFrameLocks noChangeAspect="1"/>
            </p:cNvGraphicFramePr>
            <p:nvPr/>
          </p:nvGraphicFramePr>
          <p:xfrm>
            <a:off x="2688" y="1857"/>
            <a:ext cx="1688" cy="303"/>
          </p:xfrm>
          <a:graphic>
            <a:graphicData uri="http://schemas.openxmlformats.org/presentationml/2006/ole">
              <p:oleObj spid="_x0000_s26629" name="Equation" r:id="rId4" imgW="1269720" imgH="228600" progId="">
                <p:embed/>
              </p:oleObj>
            </a:graphicData>
          </a:graphic>
        </p:graphicFrame>
      </p:grpSp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1676400" y="3786188"/>
          <a:ext cx="5600700" cy="481012"/>
        </p:xfrm>
        <a:graphic>
          <a:graphicData uri="http://schemas.openxmlformats.org/presentationml/2006/ole">
            <p:oleObj spid="_x0000_s26627" name="Equation" r:id="rId5" imgW="2654280" imgH="228600" progId="">
              <p:embed/>
            </p:oleObj>
          </a:graphicData>
        </a:graphic>
      </p:graphicFrame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2743200" y="5538788"/>
          <a:ext cx="3484563" cy="481012"/>
        </p:xfrm>
        <a:graphic>
          <a:graphicData uri="http://schemas.openxmlformats.org/presentationml/2006/ole">
            <p:oleObj spid="_x0000_s26628" name="Equation" r:id="rId6" imgW="165096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Discriminant Function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7200"/>
          </a:xfrm>
        </p:spPr>
        <p:txBody>
          <a:bodyPr/>
          <a:lstStyle/>
          <a:p>
            <a:r>
              <a:rPr lang="en-US" altLang="zh-CN" sz="2200"/>
              <a:t>It can be arbitrary functions of </a:t>
            </a:r>
            <a:r>
              <a:rPr lang="en-US" altLang="zh-CN" sz="2200" i="1">
                <a:solidFill>
                  <a:schemeClr val="accent2"/>
                </a:solidFill>
              </a:rPr>
              <a:t>x</a:t>
            </a:r>
            <a:r>
              <a:rPr lang="en-US" altLang="zh-CN" sz="2200"/>
              <a:t>, such as: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381000" y="2743200"/>
            <a:ext cx="1828800" cy="2622550"/>
            <a:chOff x="240" y="1728"/>
            <a:chExt cx="1152" cy="1652"/>
          </a:xfrm>
        </p:grpSpPr>
        <p:sp>
          <p:nvSpPr>
            <p:cNvPr id="36884" name="Freeform 20"/>
            <p:cNvSpPr>
              <a:spLocks/>
            </p:cNvSpPr>
            <p:nvPr/>
          </p:nvSpPr>
          <p:spPr bwMode="auto">
            <a:xfrm>
              <a:off x="240" y="1728"/>
              <a:ext cx="816" cy="1056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720" y="288"/>
                </a:cxn>
                <a:cxn ang="0">
                  <a:pos x="720" y="480"/>
                </a:cxn>
                <a:cxn ang="0">
                  <a:pos x="816" y="624"/>
                </a:cxn>
                <a:cxn ang="0">
                  <a:pos x="768" y="768"/>
                </a:cxn>
                <a:cxn ang="0">
                  <a:pos x="480" y="768"/>
                </a:cxn>
                <a:cxn ang="0">
                  <a:pos x="288" y="864"/>
                </a:cxn>
                <a:cxn ang="0">
                  <a:pos x="240" y="912"/>
                </a:cxn>
                <a:cxn ang="0">
                  <a:pos x="0" y="1056"/>
                </a:cxn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6" h="1056">
                  <a:moveTo>
                    <a:pt x="816" y="0"/>
                  </a:moveTo>
                  <a:lnTo>
                    <a:pt x="720" y="288"/>
                  </a:lnTo>
                  <a:lnTo>
                    <a:pt x="720" y="480"/>
                  </a:lnTo>
                  <a:lnTo>
                    <a:pt x="816" y="624"/>
                  </a:lnTo>
                  <a:lnTo>
                    <a:pt x="768" y="768"/>
                  </a:lnTo>
                  <a:lnTo>
                    <a:pt x="480" y="768"/>
                  </a:lnTo>
                  <a:lnTo>
                    <a:pt x="288" y="864"/>
                  </a:lnTo>
                  <a:lnTo>
                    <a:pt x="240" y="912"/>
                  </a:lnTo>
                  <a:lnTo>
                    <a:pt x="0" y="1056"/>
                  </a:lnTo>
                  <a:lnTo>
                    <a:pt x="0" y="0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68" name="Text Box 4"/>
            <p:cNvSpPr txBox="1">
              <a:spLocks noChangeArrowheads="1"/>
            </p:cNvSpPr>
            <p:nvPr/>
          </p:nvSpPr>
          <p:spPr bwMode="auto">
            <a:xfrm>
              <a:off x="480" y="2976"/>
              <a:ext cx="7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/>
                <a:t>Nearest </a:t>
              </a:r>
            </a:p>
            <a:p>
              <a:pPr algn="ctr"/>
              <a:r>
                <a:rPr lang="en-US" altLang="zh-CN"/>
                <a:t>Neighbor</a:t>
              </a:r>
            </a:p>
          </p:txBody>
        </p:sp>
        <p:sp>
          <p:nvSpPr>
            <p:cNvPr id="36872" name="Rectangle 8"/>
            <p:cNvSpPr>
              <a:spLocks noChangeArrowheads="1"/>
            </p:cNvSpPr>
            <p:nvPr/>
          </p:nvSpPr>
          <p:spPr bwMode="auto">
            <a:xfrm>
              <a:off x="240" y="1728"/>
              <a:ext cx="1152" cy="11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80" y="1968"/>
              <a:ext cx="768" cy="720"/>
              <a:chOff x="576" y="1968"/>
              <a:chExt cx="768" cy="720"/>
            </a:xfrm>
          </p:grpSpPr>
          <p:sp>
            <p:nvSpPr>
              <p:cNvPr id="36876" name="Oval 12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877" name="Oval 13"/>
              <p:cNvSpPr>
                <a:spLocks noChangeArrowheads="1"/>
              </p:cNvSpPr>
              <p:nvPr/>
            </p:nvSpPr>
            <p:spPr bwMode="auto">
              <a:xfrm>
                <a:off x="912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878" name="Oval 14"/>
              <p:cNvSpPr>
                <a:spLocks noChangeArrowheads="1"/>
              </p:cNvSpPr>
              <p:nvPr/>
            </p:nvSpPr>
            <p:spPr bwMode="auto">
              <a:xfrm>
                <a:off x="576" y="240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879" name="Oval 15"/>
              <p:cNvSpPr>
                <a:spLocks noChangeArrowheads="1"/>
              </p:cNvSpPr>
              <p:nvPr/>
            </p:nvSpPr>
            <p:spPr bwMode="auto">
              <a:xfrm>
                <a:off x="816" y="259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880" name="Oval 16"/>
              <p:cNvSpPr>
                <a:spLocks noChangeArrowheads="1"/>
              </p:cNvSpPr>
              <p:nvPr/>
            </p:nvSpPr>
            <p:spPr bwMode="auto">
              <a:xfrm>
                <a:off x="1152" y="206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881" name="Oval 17"/>
              <p:cNvSpPr>
                <a:spLocks noChangeArrowheads="1"/>
              </p:cNvSpPr>
              <p:nvPr/>
            </p:nvSpPr>
            <p:spPr bwMode="auto">
              <a:xfrm>
                <a:off x="1296" y="225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882" name="Oval 18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883" name="Oval 19"/>
              <p:cNvSpPr>
                <a:spLocks noChangeArrowheads="1"/>
              </p:cNvSpPr>
              <p:nvPr/>
            </p:nvSpPr>
            <p:spPr bwMode="auto">
              <a:xfrm>
                <a:off x="1104" y="264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2514600" y="2743200"/>
            <a:ext cx="1828800" cy="2622550"/>
            <a:chOff x="1584" y="1728"/>
            <a:chExt cx="1152" cy="1652"/>
          </a:xfrm>
        </p:grpSpPr>
        <p:sp>
          <p:nvSpPr>
            <p:cNvPr id="36898" name="Rectangle 34"/>
            <p:cNvSpPr>
              <a:spLocks noChangeArrowheads="1"/>
            </p:cNvSpPr>
            <p:nvPr/>
          </p:nvSpPr>
          <p:spPr bwMode="auto">
            <a:xfrm>
              <a:off x="1584" y="1728"/>
              <a:ext cx="720" cy="768"/>
            </a:xfrm>
            <a:prstGeom prst="rect">
              <a:avLst/>
            </a:prstGeom>
            <a:solidFill>
              <a:schemeClr val="tx2">
                <a:alpha val="2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69" name="Text Box 5"/>
            <p:cNvSpPr txBox="1">
              <a:spLocks noChangeArrowheads="1"/>
            </p:cNvSpPr>
            <p:nvPr/>
          </p:nvSpPr>
          <p:spPr bwMode="auto">
            <a:xfrm>
              <a:off x="1884" y="2976"/>
              <a:ext cx="70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/>
                <a:t>Decision </a:t>
              </a:r>
            </a:p>
            <a:p>
              <a:pPr algn="ctr"/>
              <a:r>
                <a:rPr lang="en-US" altLang="zh-CN"/>
                <a:t>Tree</a:t>
              </a:r>
            </a:p>
          </p:txBody>
        </p:sp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1584" y="1728"/>
              <a:ext cx="1152" cy="1104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1824" y="1968"/>
              <a:ext cx="768" cy="720"/>
              <a:chOff x="576" y="1968"/>
              <a:chExt cx="768" cy="720"/>
            </a:xfrm>
          </p:grpSpPr>
          <p:sp>
            <p:nvSpPr>
              <p:cNvPr id="36887" name="Oval 23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888" name="Oval 24"/>
              <p:cNvSpPr>
                <a:spLocks noChangeArrowheads="1"/>
              </p:cNvSpPr>
              <p:nvPr/>
            </p:nvSpPr>
            <p:spPr bwMode="auto">
              <a:xfrm>
                <a:off x="912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889" name="Oval 25"/>
              <p:cNvSpPr>
                <a:spLocks noChangeArrowheads="1"/>
              </p:cNvSpPr>
              <p:nvPr/>
            </p:nvSpPr>
            <p:spPr bwMode="auto">
              <a:xfrm>
                <a:off x="576" y="240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890" name="Oval 26"/>
              <p:cNvSpPr>
                <a:spLocks noChangeArrowheads="1"/>
              </p:cNvSpPr>
              <p:nvPr/>
            </p:nvSpPr>
            <p:spPr bwMode="auto">
              <a:xfrm>
                <a:off x="816" y="259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891" name="Oval 27"/>
              <p:cNvSpPr>
                <a:spLocks noChangeArrowheads="1"/>
              </p:cNvSpPr>
              <p:nvPr/>
            </p:nvSpPr>
            <p:spPr bwMode="auto">
              <a:xfrm>
                <a:off x="1152" y="206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892" name="Oval 28"/>
              <p:cNvSpPr>
                <a:spLocks noChangeArrowheads="1"/>
              </p:cNvSpPr>
              <p:nvPr/>
            </p:nvSpPr>
            <p:spPr bwMode="auto">
              <a:xfrm>
                <a:off x="1296" y="225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893" name="Oval 29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894" name="Oval 30"/>
              <p:cNvSpPr>
                <a:spLocks noChangeArrowheads="1"/>
              </p:cNvSpPr>
              <p:nvPr/>
            </p:nvSpPr>
            <p:spPr bwMode="auto">
              <a:xfrm>
                <a:off x="1104" y="264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" name="Group 33"/>
            <p:cNvGrpSpPr>
              <a:grpSpLocks/>
            </p:cNvGrpSpPr>
            <p:nvPr/>
          </p:nvGrpSpPr>
          <p:grpSpPr bwMode="auto">
            <a:xfrm>
              <a:off x="1584" y="1728"/>
              <a:ext cx="720" cy="1104"/>
              <a:chOff x="1680" y="1728"/>
              <a:chExt cx="720" cy="1104"/>
            </a:xfrm>
          </p:grpSpPr>
          <p:sp>
            <p:nvSpPr>
              <p:cNvPr id="36895" name="Line 31"/>
              <p:cNvSpPr>
                <a:spLocks noChangeShapeType="1"/>
              </p:cNvSpPr>
              <p:nvPr/>
            </p:nvSpPr>
            <p:spPr bwMode="auto">
              <a:xfrm>
                <a:off x="2400" y="1728"/>
                <a:ext cx="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6" name="Line 32"/>
              <p:cNvSpPr>
                <a:spLocks noChangeShapeType="1"/>
              </p:cNvSpPr>
              <p:nvPr/>
            </p:nvSpPr>
            <p:spPr bwMode="auto">
              <a:xfrm>
                <a:off x="1680" y="2496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7" name="Group 67"/>
          <p:cNvGrpSpPr>
            <a:grpSpLocks/>
          </p:cNvGrpSpPr>
          <p:nvPr/>
        </p:nvGrpSpPr>
        <p:grpSpPr bwMode="auto">
          <a:xfrm>
            <a:off x="4621213" y="2743200"/>
            <a:ext cx="2008187" cy="3148013"/>
            <a:chOff x="2911" y="1728"/>
            <a:chExt cx="1265" cy="1983"/>
          </a:xfrm>
        </p:grpSpPr>
        <p:sp>
          <p:nvSpPr>
            <p:cNvPr id="36911" name="Freeform 47"/>
            <p:cNvSpPr>
              <a:spLocks/>
            </p:cNvSpPr>
            <p:nvPr/>
          </p:nvSpPr>
          <p:spPr bwMode="auto">
            <a:xfrm>
              <a:off x="2976" y="1728"/>
              <a:ext cx="1152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0"/>
                </a:cxn>
                <a:cxn ang="0">
                  <a:pos x="1152" y="384"/>
                </a:cxn>
                <a:cxn ang="0">
                  <a:pos x="1152" y="0"/>
                </a:cxn>
                <a:cxn ang="0">
                  <a:pos x="0" y="0"/>
                </a:cxn>
              </a:cxnLst>
              <a:rect l="0" t="0" r="r" b="b"/>
              <a:pathLst>
                <a:path w="1152" h="960">
                  <a:moveTo>
                    <a:pt x="0" y="0"/>
                  </a:moveTo>
                  <a:lnTo>
                    <a:pt x="0" y="960"/>
                  </a:lnTo>
                  <a:lnTo>
                    <a:pt x="1152" y="384"/>
                  </a:lnTo>
                  <a:lnTo>
                    <a:pt x="11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70" name="Text Box 6"/>
            <p:cNvSpPr txBox="1">
              <a:spLocks noChangeArrowheads="1"/>
            </p:cNvSpPr>
            <p:nvPr/>
          </p:nvSpPr>
          <p:spPr bwMode="auto">
            <a:xfrm>
              <a:off x="3216" y="2985"/>
              <a:ext cx="74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/>
                <a:t>Linear</a:t>
              </a:r>
            </a:p>
            <a:p>
              <a:pPr algn="ctr"/>
              <a:r>
                <a:rPr lang="en-US" altLang="zh-CN"/>
                <a:t>Functions</a:t>
              </a:r>
            </a:p>
          </p:txBody>
        </p:sp>
        <p:sp>
          <p:nvSpPr>
            <p:cNvPr id="36874" name="Rectangle 10"/>
            <p:cNvSpPr>
              <a:spLocks noChangeArrowheads="1"/>
            </p:cNvSpPr>
            <p:nvPr/>
          </p:nvSpPr>
          <p:spPr bwMode="auto">
            <a:xfrm>
              <a:off x="2976" y="1728"/>
              <a:ext cx="1152" cy="1104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8" name="Group 35"/>
            <p:cNvGrpSpPr>
              <a:grpSpLocks/>
            </p:cNvGrpSpPr>
            <p:nvPr/>
          </p:nvGrpSpPr>
          <p:grpSpPr bwMode="auto">
            <a:xfrm>
              <a:off x="3216" y="1968"/>
              <a:ext cx="768" cy="720"/>
              <a:chOff x="576" y="1968"/>
              <a:chExt cx="768" cy="720"/>
            </a:xfrm>
          </p:grpSpPr>
          <p:sp>
            <p:nvSpPr>
              <p:cNvPr id="36900" name="Oval 36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901" name="Oval 37"/>
              <p:cNvSpPr>
                <a:spLocks noChangeArrowheads="1"/>
              </p:cNvSpPr>
              <p:nvPr/>
            </p:nvSpPr>
            <p:spPr bwMode="auto">
              <a:xfrm>
                <a:off x="912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902" name="Oval 38"/>
              <p:cNvSpPr>
                <a:spLocks noChangeArrowheads="1"/>
              </p:cNvSpPr>
              <p:nvPr/>
            </p:nvSpPr>
            <p:spPr bwMode="auto">
              <a:xfrm>
                <a:off x="576" y="240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903" name="Oval 39"/>
              <p:cNvSpPr>
                <a:spLocks noChangeArrowheads="1"/>
              </p:cNvSpPr>
              <p:nvPr/>
            </p:nvSpPr>
            <p:spPr bwMode="auto">
              <a:xfrm>
                <a:off x="816" y="259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904" name="Oval 40"/>
              <p:cNvSpPr>
                <a:spLocks noChangeArrowheads="1"/>
              </p:cNvSpPr>
              <p:nvPr/>
            </p:nvSpPr>
            <p:spPr bwMode="auto">
              <a:xfrm>
                <a:off x="1152" y="206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905" name="Oval 41"/>
              <p:cNvSpPr>
                <a:spLocks noChangeArrowheads="1"/>
              </p:cNvSpPr>
              <p:nvPr/>
            </p:nvSpPr>
            <p:spPr bwMode="auto">
              <a:xfrm>
                <a:off x="1296" y="225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906" name="Oval 42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907" name="Oval 43"/>
              <p:cNvSpPr>
                <a:spLocks noChangeArrowheads="1"/>
              </p:cNvSpPr>
              <p:nvPr/>
            </p:nvSpPr>
            <p:spPr bwMode="auto">
              <a:xfrm>
                <a:off x="1104" y="264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6908" name="Line 44"/>
            <p:cNvSpPr>
              <a:spLocks noChangeShapeType="1"/>
            </p:cNvSpPr>
            <p:nvPr/>
          </p:nvSpPr>
          <p:spPr bwMode="auto">
            <a:xfrm flipV="1">
              <a:off x="2976" y="2112"/>
              <a:ext cx="115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36926" name="Object 62"/>
            <p:cNvGraphicFramePr>
              <a:graphicFrameLocks noChangeAspect="1"/>
            </p:cNvGraphicFramePr>
            <p:nvPr/>
          </p:nvGraphicFramePr>
          <p:xfrm>
            <a:off x="2911" y="3408"/>
            <a:ext cx="1265" cy="303"/>
          </p:xfrm>
          <a:graphic>
            <a:graphicData uri="http://schemas.openxmlformats.org/presentationml/2006/ole">
              <p:oleObj spid="_x0000_s27650" name="Equation" r:id="rId3" imgW="952200" imgH="228600" progId="">
                <p:embed/>
              </p:oleObj>
            </a:graphicData>
          </a:graphic>
        </p:graphicFrame>
      </p:grpSp>
      <p:grpSp>
        <p:nvGrpSpPr>
          <p:cNvPr id="9" name="Group 68"/>
          <p:cNvGrpSpPr>
            <a:grpSpLocks/>
          </p:cNvGrpSpPr>
          <p:nvPr/>
        </p:nvGrpSpPr>
        <p:grpSpPr bwMode="auto">
          <a:xfrm>
            <a:off x="6934200" y="2743200"/>
            <a:ext cx="1828800" cy="2622550"/>
            <a:chOff x="4368" y="1728"/>
            <a:chExt cx="1152" cy="1652"/>
          </a:xfrm>
        </p:grpSpPr>
        <p:sp>
          <p:nvSpPr>
            <p:cNvPr id="36871" name="Text Box 7"/>
            <p:cNvSpPr txBox="1">
              <a:spLocks noChangeArrowheads="1"/>
            </p:cNvSpPr>
            <p:nvPr/>
          </p:nvSpPr>
          <p:spPr bwMode="auto">
            <a:xfrm>
              <a:off x="4588" y="2976"/>
              <a:ext cx="74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/>
                <a:t>Nonlinear</a:t>
              </a:r>
            </a:p>
            <a:p>
              <a:pPr algn="ctr"/>
              <a:r>
                <a:rPr lang="en-US" altLang="zh-CN"/>
                <a:t>Functions</a:t>
              </a:r>
            </a:p>
          </p:txBody>
        </p:sp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>
              <a:off x="4368" y="1728"/>
              <a:ext cx="1152" cy="1104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4560" y="1968"/>
              <a:ext cx="768" cy="720"/>
              <a:chOff x="576" y="1968"/>
              <a:chExt cx="768" cy="720"/>
            </a:xfrm>
          </p:grpSpPr>
          <p:sp>
            <p:nvSpPr>
              <p:cNvPr id="36913" name="Oval 49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914" name="Oval 50"/>
              <p:cNvSpPr>
                <a:spLocks noChangeArrowheads="1"/>
              </p:cNvSpPr>
              <p:nvPr/>
            </p:nvSpPr>
            <p:spPr bwMode="auto">
              <a:xfrm>
                <a:off x="912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915" name="Oval 51"/>
              <p:cNvSpPr>
                <a:spLocks noChangeArrowheads="1"/>
              </p:cNvSpPr>
              <p:nvPr/>
            </p:nvSpPr>
            <p:spPr bwMode="auto">
              <a:xfrm>
                <a:off x="576" y="240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916" name="Oval 52"/>
              <p:cNvSpPr>
                <a:spLocks noChangeArrowheads="1"/>
              </p:cNvSpPr>
              <p:nvPr/>
            </p:nvSpPr>
            <p:spPr bwMode="auto">
              <a:xfrm>
                <a:off x="816" y="259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917" name="Oval 53"/>
              <p:cNvSpPr>
                <a:spLocks noChangeArrowheads="1"/>
              </p:cNvSpPr>
              <p:nvPr/>
            </p:nvSpPr>
            <p:spPr bwMode="auto">
              <a:xfrm>
                <a:off x="1152" y="206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918" name="Oval 54"/>
              <p:cNvSpPr>
                <a:spLocks noChangeArrowheads="1"/>
              </p:cNvSpPr>
              <p:nvPr/>
            </p:nvSpPr>
            <p:spPr bwMode="auto">
              <a:xfrm>
                <a:off x="1296" y="225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919" name="Oval 55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920" name="Oval 56"/>
              <p:cNvSpPr>
                <a:spLocks noChangeArrowheads="1"/>
              </p:cNvSpPr>
              <p:nvPr/>
            </p:nvSpPr>
            <p:spPr bwMode="auto">
              <a:xfrm>
                <a:off x="1104" y="264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6928" name="Freeform 64"/>
            <p:cNvSpPr>
              <a:spLocks/>
            </p:cNvSpPr>
            <p:nvPr/>
          </p:nvSpPr>
          <p:spPr bwMode="auto">
            <a:xfrm>
              <a:off x="4368" y="1728"/>
              <a:ext cx="814" cy="960"/>
            </a:xfrm>
            <a:custGeom>
              <a:avLst/>
              <a:gdLst/>
              <a:ahLst/>
              <a:cxnLst>
                <a:cxn ang="0">
                  <a:pos x="5" y="897"/>
                </a:cxn>
                <a:cxn ang="0">
                  <a:pos x="533" y="762"/>
                </a:cxn>
                <a:cxn ang="0">
                  <a:pos x="725" y="0"/>
                </a:cxn>
                <a:cxn ang="0">
                  <a:pos x="0" y="11"/>
                </a:cxn>
                <a:cxn ang="0">
                  <a:pos x="5" y="897"/>
                </a:cxn>
              </a:cxnLst>
              <a:rect l="0" t="0" r="r" b="b"/>
              <a:pathLst>
                <a:path w="814" h="959">
                  <a:moveTo>
                    <a:pt x="5" y="897"/>
                  </a:moveTo>
                  <a:cubicBezTo>
                    <a:pt x="25" y="959"/>
                    <a:pt x="413" y="912"/>
                    <a:pt x="533" y="762"/>
                  </a:cubicBezTo>
                  <a:cubicBezTo>
                    <a:pt x="653" y="613"/>
                    <a:pt x="814" y="125"/>
                    <a:pt x="725" y="0"/>
                  </a:cubicBezTo>
                  <a:lnTo>
                    <a:pt x="0" y="11"/>
                  </a:lnTo>
                  <a:lnTo>
                    <a:pt x="5" y="897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4495800" y="2057400"/>
            <a:ext cx="2286000" cy="396240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Linear Discriminant Function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3962400" cy="457200"/>
          </a:xfrm>
        </p:spPr>
        <p:txBody>
          <a:bodyPr/>
          <a:lstStyle/>
          <a:p>
            <a:r>
              <a:rPr lang="en-US" altLang="zh-CN" sz="2200"/>
              <a:t>g(x) is a linear function: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37892" name="Line 4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867400" y="3886200"/>
            <a:ext cx="1828800" cy="1447800"/>
            <a:chOff x="3696" y="2448"/>
            <a:chExt cx="1152" cy="912"/>
          </a:xfrm>
        </p:grpSpPr>
        <p:sp>
          <p:nvSpPr>
            <p:cNvPr id="37899" name="Oval 11"/>
            <p:cNvSpPr>
              <a:spLocks noChangeArrowheads="1"/>
            </p:cNvSpPr>
            <p:nvPr/>
          </p:nvSpPr>
          <p:spPr bwMode="auto">
            <a:xfrm>
              <a:off x="384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0" name="Oval 12"/>
            <p:cNvSpPr>
              <a:spLocks noChangeArrowheads="1"/>
            </p:cNvSpPr>
            <p:nvPr/>
          </p:nvSpPr>
          <p:spPr bwMode="auto">
            <a:xfrm>
              <a:off x="4272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1" name="Oval 13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2" name="Oval 14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3" name="Oval 15"/>
            <p:cNvSpPr>
              <a:spLocks noChangeArrowheads="1"/>
            </p:cNvSpPr>
            <p:nvPr/>
          </p:nvSpPr>
          <p:spPr bwMode="auto">
            <a:xfrm>
              <a:off x="4752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4" name="Oval 16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5" name="Oval 17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6" name="Oval 18"/>
            <p:cNvSpPr>
              <a:spLocks noChangeArrowheads="1"/>
            </p:cNvSpPr>
            <p:nvPr/>
          </p:nvSpPr>
          <p:spPr bwMode="auto">
            <a:xfrm>
              <a:off x="45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105400" y="2057400"/>
            <a:ext cx="2209800" cy="1447800"/>
            <a:chOff x="3216" y="1296"/>
            <a:chExt cx="1392" cy="912"/>
          </a:xfrm>
        </p:grpSpPr>
        <p:sp>
          <p:nvSpPr>
            <p:cNvPr id="37894" name="Oval 6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895" name="Oval 7"/>
            <p:cNvSpPr>
              <a:spLocks noChangeArrowheads="1"/>
            </p:cNvSpPr>
            <p:nvPr/>
          </p:nvSpPr>
          <p:spPr bwMode="auto">
            <a:xfrm>
              <a:off x="3264" y="163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896" name="Oval 8"/>
            <p:cNvSpPr>
              <a:spLocks noChangeArrowheads="1"/>
            </p:cNvSpPr>
            <p:nvPr/>
          </p:nvSpPr>
          <p:spPr bwMode="auto">
            <a:xfrm>
              <a:off x="3792" y="15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897" name="Oval 9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898" name="Oval 10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7" name="Oval 19"/>
            <p:cNvSpPr>
              <a:spLocks noChangeArrowheads="1"/>
            </p:cNvSpPr>
            <p:nvPr/>
          </p:nvSpPr>
          <p:spPr bwMode="auto">
            <a:xfrm>
              <a:off x="4272" y="129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08" name="Oval 20"/>
            <p:cNvSpPr>
              <a:spLocks noChangeArrowheads="1"/>
            </p:cNvSpPr>
            <p:nvPr/>
          </p:nvSpPr>
          <p:spPr bwMode="auto">
            <a:xfrm>
              <a:off x="4512" y="158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7909" name="Line 21"/>
          <p:cNvSpPr>
            <a:spLocks noChangeShapeType="1"/>
          </p:cNvSpPr>
          <p:nvPr/>
        </p:nvSpPr>
        <p:spPr bwMode="auto">
          <a:xfrm flipV="1">
            <a:off x="4267200" y="2286000"/>
            <a:ext cx="426720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37914" name="Object 26"/>
          <p:cNvGraphicFramePr>
            <a:graphicFrameLocks noChangeAspect="1"/>
          </p:cNvGraphicFramePr>
          <p:nvPr/>
        </p:nvGraphicFramePr>
        <p:xfrm>
          <a:off x="1600200" y="2209800"/>
          <a:ext cx="2008188" cy="481013"/>
        </p:xfrm>
        <a:graphic>
          <a:graphicData uri="http://schemas.openxmlformats.org/presentationml/2006/ole">
            <p:oleObj spid="_x0000_s28674" name="Equation" r:id="rId3" imgW="952200" imgH="228600" progId="">
              <p:embed/>
            </p:oleObj>
          </a:graphicData>
        </a:graphic>
      </p:graphicFrame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 rot="-45254740">
            <a:off x="5943600" y="3200400"/>
            <a:ext cx="2438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b="1" i="1"/>
              <a:t>w</a:t>
            </a:r>
            <a:r>
              <a:rPr lang="en-US" altLang="zh-CN" b="1" i="1" baseline="30000"/>
              <a:t>T</a:t>
            </a:r>
            <a:r>
              <a:rPr lang="en-US" altLang="zh-CN" b="1" i="1"/>
              <a:t> x + b = 0</a:t>
            </a:r>
          </a:p>
        </p:txBody>
      </p:sp>
      <p:sp>
        <p:nvSpPr>
          <p:cNvPr id="37920" name="Rectangle 32"/>
          <p:cNvSpPr>
            <a:spLocks noChangeArrowheads="1"/>
          </p:cNvSpPr>
          <p:nvPr/>
        </p:nvSpPr>
        <p:spPr bwMode="auto">
          <a:xfrm>
            <a:off x="6019800" y="5334000"/>
            <a:ext cx="2438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b="1" i="1"/>
              <a:t>w</a:t>
            </a:r>
            <a:r>
              <a:rPr lang="en-US" altLang="zh-CN" b="1" i="1" baseline="30000"/>
              <a:t>T</a:t>
            </a:r>
            <a:r>
              <a:rPr lang="en-US" altLang="zh-CN" b="1" i="1"/>
              <a:t> x + b &lt; 0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334000" y="1676400"/>
            <a:ext cx="2438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b="1" i="1"/>
              <a:t>w</a:t>
            </a:r>
            <a:r>
              <a:rPr lang="en-US" altLang="zh-CN" b="1" i="1" baseline="30000"/>
              <a:t>T</a:t>
            </a:r>
            <a:r>
              <a:rPr lang="en-US" altLang="zh-CN" b="1" i="1"/>
              <a:t> x + b &gt; 0</a:t>
            </a:r>
          </a:p>
        </p:txBody>
      </p:sp>
      <p:sp>
        <p:nvSpPr>
          <p:cNvPr id="37922" name="Line 34"/>
          <p:cNvSpPr>
            <a:spLocks noChangeShapeType="1"/>
          </p:cNvSpPr>
          <p:nvPr/>
        </p:nvSpPr>
        <p:spPr bwMode="auto">
          <a:xfrm flipH="1" flipV="1">
            <a:off x="5562600" y="3605213"/>
            <a:ext cx="228600" cy="3810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457200" y="3124200"/>
            <a:ext cx="396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A hyper-plane in the feature space</a:t>
            </a:r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457200" y="4419600"/>
            <a:ext cx="396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(Unit-length) normal vector of the hyper-plane:</a:t>
            </a:r>
          </a:p>
        </p:txBody>
      </p:sp>
      <p:graphicFrame>
        <p:nvGraphicFramePr>
          <p:cNvPr id="37926" name="Object 38"/>
          <p:cNvGraphicFramePr>
            <a:graphicFrameLocks noChangeAspect="1"/>
          </p:cNvGraphicFramePr>
          <p:nvPr/>
        </p:nvGraphicFramePr>
        <p:xfrm>
          <a:off x="1970088" y="5121275"/>
          <a:ext cx="1069975" cy="935038"/>
        </p:xfrm>
        <a:graphic>
          <a:graphicData uri="http://schemas.openxmlformats.org/presentationml/2006/ole">
            <p:oleObj spid="_x0000_s28675" name="Equation" r:id="rId4" imgW="507960" imgH="444240" progId="">
              <p:embed/>
            </p:oleObj>
          </a:graphicData>
        </a:graphic>
      </p:graphicFrame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5326063" y="3733800"/>
            <a:ext cx="3810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b="1" i="1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9" grpId="0"/>
      <p:bldP spid="37920" grpId="0"/>
      <p:bldP spid="37921" grpId="0"/>
      <p:bldP spid="37922" grpId="0" animBg="1"/>
      <p:bldP spid="37924" grpId="0"/>
      <p:bldP spid="37925" grpId="0"/>
      <p:bldP spid="379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132263" cy="1608137"/>
          </a:xfrm>
          <a:noFill/>
        </p:spPr>
        <p:txBody>
          <a:bodyPr/>
          <a:lstStyle/>
          <a:p>
            <a:r>
              <a:rPr lang="en-US" altLang="zh-CN" sz="2200"/>
              <a:t>How would you classify these points using a linear discriminant function in order to minimize the error rate?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38918" name="Line 6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19" name="Line 7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8921" name="Oval 9"/>
          <p:cNvSpPr>
            <a:spLocks noChangeArrowheads="1"/>
          </p:cNvSpPr>
          <p:nvPr/>
        </p:nvSpPr>
        <p:spPr bwMode="auto">
          <a:xfrm>
            <a:off x="60960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67818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3" name="Oval 11"/>
          <p:cNvSpPr>
            <a:spLocks noChangeArrowheads="1"/>
          </p:cNvSpPr>
          <p:nvPr/>
        </p:nvSpPr>
        <p:spPr bwMode="auto">
          <a:xfrm>
            <a:off x="67056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4" name="Oval 12"/>
          <p:cNvSpPr>
            <a:spLocks noChangeArrowheads="1"/>
          </p:cNvSpPr>
          <p:nvPr/>
        </p:nvSpPr>
        <p:spPr bwMode="auto">
          <a:xfrm>
            <a:off x="71628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5" name="Oval 13"/>
          <p:cNvSpPr>
            <a:spLocks noChangeArrowheads="1"/>
          </p:cNvSpPr>
          <p:nvPr/>
        </p:nvSpPr>
        <p:spPr bwMode="auto">
          <a:xfrm>
            <a:off x="7543800" y="3886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6" name="Oval 14"/>
          <p:cNvSpPr>
            <a:spLocks noChangeArrowheads="1"/>
          </p:cNvSpPr>
          <p:nvPr/>
        </p:nvSpPr>
        <p:spPr bwMode="auto">
          <a:xfrm>
            <a:off x="6400800" y="4724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7" name="Oval 15"/>
          <p:cNvSpPr>
            <a:spLocks noChangeArrowheads="1"/>
          </p:cNvSpPr>
          <p:nvPr/>
        </p:nvSpPr>
        <p:spPr bwMode="auto">
          <a:xfrm>
            <a:off x="5867400" y="5181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8" name="Oval 16"/>
          <p:cNvSpPr>
            <a:spLocks noChangeArrowheads="1"/>
          </p:cNvSpPr>
          <p:nvPr/>
        </p:nvSpPr>
        <p:spPr bwMode="auto">
          <a:xfrm>
            <a:off x="7239000" y="4953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30" name="Oval 18"/>
          <p:cNvSpPr>
            <a:spLocks noChangeArrowheads="1"/>
          </p:cNvSpPr>
          <p:nvPr/>
        </p:nvSpPr>
        <p:spPr bwMode="auto">
          <a:xfrm>
            <a:off x="5105400" y="21336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31" name="Oval 19"/>
          <p:cNvSpPr>
            <a:spLocks noChangeArrowheads="1"/>
          </p:cNvSpPr>
          <p:nvPr/>
        </p:nvSpPr>
        <p:spPr bwMode="auto">
          <a:xfrm>
            <a:off x="5181600" y="2590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32" name="Oval 20"/>
          <p:cNvSpPr>
            <a:spLocks noChangeArrowheads="1"/>
          </p:cNvSpPr>
          <p:nvPr/>
        </p:nvSpPr>
        <p:spPr bwMode="auto">
          <a:xfrm>
            <a:off x="6019800" y="24384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33" name="Oval 21"/>
          <p:cNvSpPr>
            <a:spLocks noChangeArrowheads="1"/>
          </p:cNvSpPr>
          <p:nvPr/>
        </p:nvSpPr>
        <p:spPr bwMode="auto">
          <a:xfrm>
            <a:off x="5181600" y="3352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34" name="Oval 22"/>
          <p:cNvSpPr>
            <a:spLocks noChangeArrowheads="1"/>
          </p:cNvSpPr>
          <p:nvPr/>
        </p:nvSpPr>
        <p:spPr bwMode="auto">
          <a:xfrm>
            <a:off x="5867400" y="3352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35" name="Oval 23"/>
          <p:cNvSpPr>
            <a:spLocks noChangeArrowheads="1"/>
          </p:cNvSpPr>
          <p:nvPr/>
        </p:nvSpPr>
        <p:spPr bwMode="auto">
          <a:xfrm>
            <a:off x="6781800" y="20574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36" name="Oval 24"/>
          <p:cNvSpPr>
            <a:spLocks noChangeArrowheads="1"/>
          </p:cNvSpPr>
          <p:nvPr/>
        </p:nvSpPr>
        <p:spPr bwMode="auto">
          <a:xfrm>
            <a:off x="7162800" y="25146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 flipV="1">
            <a:off x="4267200" y="2286000"/>
            <a:ext cx="426720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8939" name="Rectangle 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/>
              <a:t>Linear Discriminant Function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7167563" y="741363"/>
            <a:ext cx="1931987" cy="871537"/>
            <a:chOff x="4445" y="467"/>
            <a:chExt cx="1217" cy="549"/>
          </a:xfrm>
        </p:grpSpPr>
        <p:sp>
          <p:nvSpPr>
            <p:cNvPr id="38940" name="Text Box 28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38941" name="Oval 29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942" name="Oval 30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943" name="Rectangle 31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sp>
        <p:nvSpPr>
          <p:cNvPr id="38950" name="Rectangle 38"/>
          <p:cNvSpPr>
            <a:spLocks noChangeArrowheads="1"/>
          </p:cNvSpPr>
          <p:nvPr/>
        </p:nvSpPr>
        <p:spPr bwMode="auto">
          <a:xfrm>
            <a:off x="458788" y="3802063"/>
            <a:ext cx="3884612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Infinite number of answers!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7" grpId="0" animBg="1"/>
      <p:bldP spid="389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79877" name="Line 5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878" name="Line 6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867400" y="3886200"/>
            <a:ext cx="1828800" cy="1447800"/>
            <a:chOff x="3696" y="2448"/>
            <a:chExt cx="1152" cy="912"/>
          </a:xfrm>
        </p:grpSpPr>
        <p:sp>
          <p:nvSpPr>
            <p:cNvPr id="79880" name="Oval 8"/>
            <p:cNvSpPr>
              <a:spLocks noChangeArrowheads="1"/>
            </p:cNvSpPr>
            <p:nvPr/>
          </p:nvSpPr>
          <p:spPr bwMode="auto">
            <a:xfrm>
              <a:off x="384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881" name="Oval 9"/>
            <p:cNvSpPr>
              <a:spLocks noChangeArrowheads="1"/>
            </p:cNvSpPr>
            <p:nvPr/>
          </p:nvSpPr>
          <p:spPr bwMode="auto">
            <a:xfrm>
              <a:off x="4272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882" name="Oval 10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883" name="Oval 11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884" name="Oval 12"/>
            <p:cNvSpPr>
              <a:spLocks noChangeArrowheads="1"/>
            </p:cNvSpPr>
            <p:nvPr/>
          </p:nvSpPr>
          <p:spPr bwMode="auto">
            <a:xfrm>
              <a:off x="4752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885" name="Oval 13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886" name="Oval 14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887" name="Oval 15"/>
            <p:cNvSpPr>
              <a:spLocks noChangeArrowheads="1"/>
            </p:cNvSpPr>
            <p:nvPr/>
          </p:nvSpPr>
          <p:spPr bwMode="auto">
            <a:xfrm>
              <a:off x="45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105400" y="2057400"/>
            <a:ext cx="2209800" cy="1447800"/>
            <a:chOff x="3216" y="1296"/>
            <a:chExt cx="1392" cy="912"/>
          </a:xfrm>
        </p:grpSpPr>
        <p:sp>
          <p:nvSpPr>
            <p:cNvPr id="79889" name="Oval 17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890" name="Oval 18"/>
            <p:cNvSpPr>
              <a:spLocks noChangeArrowheads="1"/>
            </p:cNvSpPr>
            <p:nvPr/>
          </p:nvSpPr>
          <p:spPr bwMode="auto">
            <a:xfrm>
              <a:off x="3264" y="163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891" name="Oval 19"/>
            <p:cNvSpPr>
              <a:spLocks noChangeArrowheads="1"/>
            </p:cNvSpPr>
            <p:nvPr/>
          </p:nvSpPr>
          <p:spPr bwMode="auto">
            <a:xfrm>
              <a:off x="3792" y="15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892" name="Oval 20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893" name="Oval 21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894" name="Oval 22"/>
            <p:cNvSpPr>
              <a:spLocks noChangeArrowheads="1"/>
            </p:cNvSpPr>
            <p:nvPr/>
          </p:nvSpPr>
          <p:spPr bwMode="auto">
            <a:xfrm>
              <a:off x="4272" y="129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895" name="Oval 23"/>
            <p:cNvSpPr>
              <a:spLocks noChangeArrowheads="1"/>
            </p:cNvSpPr>
            <p:nvPr/>
          </p:nvSpPr>
          <p:spPr bwMode="auto">
            <a:xfrm>
              <a:off x="4512" y="158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9896" name="Line 24"/>
          <p:cNvSpPr>
            <a:spLocks noChangeShapeType="1"/>
          </p:cNvSpPr>
          <p:nvPr/>
        </p:nvSpPr>
        <p:spPr bwMode="auto">
          <a:xfrm flipV="1">
            <a:off x="4572000" y="1905000"/>
            <a:ext cx="3581400" cy="3657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79908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132263" cy="1608137"/>
          </a:xfrm>
          <a:noFill/>
          <a:ln/>
        </p:spPr>
        <p:txBody>
          <a:bodyPr/>
          <a:lstStyle/>
          <a:p>
            <a:r>
              <a:rPr lang="en-US" altLang="zh-CN" sz="2200"/>
              <a:t>How would you classify these points using a linear discriminant function in order to minimize the error rate?</a:t>
            </a:r>
          </a:p>
        </p:txBody>
      </p:sp>
      <p:sp>
        <p:nvSpPr>
          <p:cNvPr id="79909" name="Rectangle 3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/>
              <a:t>Linear Discriminant Function</a:t>
            </a:r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7167563" y="741363"/>
            <a:ext cx="1931987" cy="871537"/>
            <a:chOff x="4445" y="467"/>
            <a:chExt cx="1217" cy="549"/>
          </a:xfrm>
        </p:grpSpPr>
        <p:sp>
          <p:nvSpPr>
            <p:cNvPr id="79911" name="Text Box 39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6" name="Group 40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79913" name="Oval 41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9914" name="Oval 42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9915" name="Rectangle 43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79918" name="Text Box 46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79919" name="Text Box 47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sp>
        <p:nvSpPr>
          <p:cNvPr id="79920" name="Rectangle 48"/>
          <p:cNvSpPr>
            <a:spLocks noChangeArrowheads="1"/>
          </p:cNvSpPr>
          <p:nvPr/>
        </p:nvSpPr>
        <p:spPr bwMode="auto">
          <a:xfrm>
            <a:off x="458788" y="3802063"/>
            <a:ext cx="3884612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Infinite number of answers!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80901" name="Line 5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902" name="Line 6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867400" y="3886200"/>
            <a:ext cx="1828800" cy="1447800"/>
            <a:chOff x="3696" y="2448"/>
            <a:chExt cx="1152" cy="912"/>
          </a:xfrm>
        </p:grpSpPr>
        <p:sp>
          <p:nvSpPr>
            <p:cNvPr id="80904" name="Oval 8"/>
            <p:cNvSpPr>
              <a:spLocks noChangeArrowheads="1"/>
            </p:cNvSpPr>
            <p:nvPr/>
          </p:nvSpPr>
          <p:spPr bwMode="auto">
            <a:xfrm>
              <a:off x="384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05" name="Oval 9"/>
            <p:cNvSpPr>
              <a:spLocks noChangeArrowheads="1"/>
            </p:cNvSpPr>
            <p:nvPr/>
          </p:nvSpPr>
          <p:spPr bwMode="auto">
            <a:xfrm>
              <a:off x="4272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06" name="Oval 10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07" name="Oval 11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08" name="Oval 12"/>
            <p:cNvSpPr>
              <a:spLocks noChangeArrowheads="1"/>
            </p:cNvSpPr>
            <p:nvPr/>
          </p:nvSpPr>
          <p:spPr bwMode="auto">
            <a:xfrm>
              <a:off x="4752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09" name="Oval 13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10" name="Oval 14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11" name="Oval 15"/>
            <p:cNvSpPr>
              <a:spLocks noChangeArrowheads="1"/>
            </p:cNvSpPr>
            <p:nvPr/>
          </p:nvSpPr>
          <p:spPr bwMode="auto">
            <a:xfrm>
              <a:off x="45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105400" y="2057400"/>
            <a:ext cx="2209800" cy="1447800"/>
            <a:chOff x="3216" y="1296"/>
            <a:chExt cx="1392" cy="912"/>
          </a:xfrm>
        </p:grpSpPr>
        <p:sp>
          <p:nvSpPr>
            <p:cNvPr id="80913" name="Oval 17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14" name="Oval 18"/>
            <p:cNvSpPr>
              <a:spLocks noChangeArrowheads="1"/>
            </p:cNvSpPr>
            <p:nvPr/>
          </p:nvSpPr>
          <p:spPr bwMode="auto">
            <a:xfrm>
              <a:off x="3264" y="163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15" name="Oval 19"/>
            <p:cNvSpPr>
              <a:spLocks noChangeArrowheads="1"/>
            </p:cNvSpPr>
            <p:nvPr/>
          </p:nvSpPr>
          <p:spPr bwMode="auto">
            <a:xfrm>
              <a:off x="3792" y="15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16" name="Oval 20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17" name="Oval 21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18" name="Oval 22"/>
            <p:cNvSpPr>
              <a:spLocks noChangeArrowheads="1"/>
            </p:cNvSpPr>
            <p:nvPr/>
          </p:nvSpPr>
          <p:spPr bwMode="auto">
            <a:xfrm>
              <a:off x="4272" y="129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19" name="Oval 23"/>
            <p:cNvSpPr>
              <a:spLocks noChangeArrowheads="1"/>
            </p:cNvSpPr>
            <p:nvPr/>
          </p:nvSpPr>
          <p:spPr bwMode="auto">
            <a:xfrm>
              <a:off x="4512" y="158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0920" name="Line 24"/>
          <p:cNvSpPr>
            <a:spLocks noChangeShapeType="1"/>
          </p:cNvSpPr>
          <p:nvPr/>
        </p:nvSpPr>
        <p:spPr bwMode="auto">
          <a:xfrm flipV="1">
            <a:off x="4343400" y="3048000"/>
            <a:ext cx="3810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0933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132263" cy="1608137"/>
          </a:xfrm>
          <a:noFill/>
          <a:ln/>
        </p:spPr>
        <p:txBody>
          <a:bodyPr/>
          <a:lstStyle/>
          <a:p>
            <a:r>
              <a:rPr lang="en-US" altLang="zh-CN" sz="2200"/>
              <a:t>How would you classify these points using a linear discriminant function in order to minimize the error rate?</a:t>
            </a:r>
          </a:p>
        </p:txBody>
      </p:sp>
      <p:sp>
        <p:nvSpPr>
          <p:cNvPr id="80934" name="Rectangle 3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/>
              <a:t>Linear Discriminant Function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7167563" y="741363"/>
            <a:ext cx="1931987" cy="871537"/>
            <a:chOff x="4445" y="467"/>
            <a:chExt cx="1217" cy="549"/>
          </a:xfrm>
        </p:grpSpPr>
        <p:sp>
          <p:nvSpPr>
            <p:cNvPr id="80936" name="Text Box 40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80938" name="Oval 42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0939" name="Oval 43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0940" name="Rectangle 44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80942" name="Text Box 46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80943" name="Text Box 47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sp>
        <p:nvSpPr>
          <p:cNvPr id="80944" name="Rectangle 48"/>
          <p:cNvSpPr>
            <a:spLocks noChangeArrowheads="1"/>
          </p:cNvSpPr>
          <p:nvPr/>
        </p:nvSpPr>
        <p:spPr bwMode="auto">
          <a:xfrm>
            <a:off x="458788" y="3802063"/>
            <a:ext cx="3884612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CN" sz="2200"/>
              <a:t>Infinite number of answers!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7">
  <a:themeElements>
    <a:clrScheme name="116TGp_hangul_diagram 2">
      <a:dk1>
        <a:srgbClr val="3D81BF"/>
      </a:dk1>
      <a:lt1>
        <a:srgbClr val="FFFFFF"/>
      </a:lt1>
      <a:dk2>
        <a:srgbClr val="000000"/>
      </a:dk2>
      <a:lt2>
        <a:srgbClr val="C1D1D3"/>
      </a:lt2>
      <a:accent1>
        <a:srgbClr val="68ADDC"/>
      </a:accent1>
      <a:accent2>
        <a:srgbClr val="D6B098"/>
      </a:accent2>
      <a:accent3>
        <a:srgbClr val="FFFFFF"/>
      </a:accent3>
      <a:accent4>
        <a:srgbClr val="336DA3"/>
      </a:accent4>
      <a:accent5>
        <a:srgbClr val="B9D3EB"/>
      </a:accent5>
      <a:accent6>
        <a:srgbClr val="C29F89"/>
      </a:accent6>
      <a:hlink>
        <a:srgbClr val="8AD4CD"/>
      </a:hlink>
      <a:folHlink>
        <a:srgbClr val="84B09A"/>
      </a:folHlink>
    </a:clrScheme>
    <a:fontScheme name="116TGp_hangul_diagram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16TGp_hangul_diagram 1">
        <a:dk1>
          <a:srgbClr val="2F7158"/>
        </a:dk1>
        <a:lt1>
          <a:srgbClr val="FFFFFF"/>
        </a:lt1>
        <a:dk2>
          <a:srgbClr val="000000"/>
        </a:dk2>
        <a:lt2>
          <a:srgbClr val="C0C0C0"/>
        </a:lt2>
        <a:accent1>
          <a:srgbClr val="6E9B4D"/>
        </a:accent1>
        <a:accent2>
          <a:srgbClr val="9BBC5A"/>
        </a:accent2>
        <a:accent3>
          <a:srgbClr val="FFFFFF"/>
        </a:accent3>
        <a:accent4>
          <a:srgbClr val="275F4A"/>
        </a:accent4>
        <a:accent5>
          <a:srgbClr val="BACBB2"/>
        </a:accent5>
        <a:accent6>
          <a:srgbClr val="8CAA51"/>
        </a:accent6>
        <a:hlink>
          <a:srgbClr val="C5D096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6TGp_hangul_diagram 2">
        <a:dk1>
          <a:srgbClr val="3D81BF"/>
        </a:dk1>
        <a:lt1>
          <a:srgbClr val="FFFFFF"/>
        </a:lt1>
        <a:dk2>
          <a:srgbClr val="000000"/>
        </a:dk2>
        <a:lt2>
          <a:srgbClr val="C1D1D3"/>
        </a:lt2>
        <a:accent1>
          <a:srgbClr val="68ADDC"/>
        </a:accent1>
        <a:accent2>
          <a:srgbClr val="D6B098"/>
        </a:accent2>
        <a:accent3>
          <a:srgbClr val="FFFFFF"/>
        </a:accent3>
        <a:accent4>
          <a:srgbClr val="336DA3"/>
        </a:accent4>
        <a:accent5>
          <a:srgbClr val="B9D3EB"/>
        </a:accent5>
        <a:accent6>
          <a:srgbClr val="C29F89"/>
        </a:accent6>
        <a:hlink>
          <a:srgbClr val="8AD4CD"/>
        </a:hlink>
        <a:folHlink>
          <a:srgbClr val="84B0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6TGp_hangul_diagram 3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5C9CDC"/>
        </a:accent1>
        <a:accent2>
          <a:srgbClr val="DCC254"/>
        </a:accent2>
        <a:accent3>
          <a:srgbClr val="FFFFFF"/>
        </a:accent3>
        <a:accent4>
          <a:srgbClr val="0D345F"/>
        </a:accent4>
        <a:accent5>
          <a:srgbClr val="B5CBEB"/>
        </a:accent5>
        <a:accent6>
          <a:srgbClr val="C7B04B"/>
        </a:accent6>
        <a:hlink>
          <a:srgbClr val="82D8EC"/>
        </a:hlink>
        <a:folHlink>
          <a:srgbClr val="7C9B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eme9">
  <a:themeElements>
    <a:clrScheme name="sample 2">
      <a:dk1>
        <a:srgbClr val="113F71"/>
      </a:dk1>
      <a:lt1>
        <a:srgbClr val="FFFFFF"/>
      </a:lt1>
      <a:dk2>
        <a:srgbClr val="000000"/>
      </a:dk2>
      <a:lt2>
        <a:srgbClr val="C1D1D3"/>
      </a:lt2>
      <a:accent1>
        <a:srgbClr val="2D7ACF"/>
      </a:accent1>
      <a:accent2>
        <a:srgbClr val="99CC00"/>
      </a:accent2>
      <a:accent3>
        <a:srgbClr val="FFFFFF"/>
      </a:accent3>
      <a:accent4>
        <a:srgbClr val="0D345F"/>
      </a:accent4>
      <a:accent5>
        <a:srgbClr val="ADBEE4"/>
      </a:accent5>
      <a:accent6>
        <a:srgbClr val="8AB900"/>
      </a:accent6>
      <a:hlink>
        <a:srgbClr val="5AABCC"/>
      </a:hlink>
      <a:folHlink>
        <a:srgbClr val="BD9E61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F52C0"/>
        </a:dk1>
        <a:lt1>
          <a:srgbClr val="FFFFFF"/>
        </a:lt1>
        <a:dk2>
          <a:srgbClr val="000000"/>
        </a:dk2>
        <a:lt2>
          <a:srgbClr val="D6E1E2"/>
        </a:lt2>
        <a:accent1>
          <a:srgbClr val="E38B55"/>
        </a:accent1>
        <a:accent2>
          <a:srgbClr val="CB81D5"/>
        </a:accent2>
        <a:accent3>
          <a:srgbClr val="FFFFFF"/>
        </a:accent3>
        <a:accent4>
          <a:srgbClr val="1945A4"/>
        </a:accent4>
        <a:accent5>
          <a:srgbClr val="EFC4B4"/>
        </a:accent5>
        <a:accent6>
          <a:srgbClr val="B874C1"/>
        </a:accent6>
        <a:hlink>
          <a:srgbClr val="705FC3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2D7ACF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DBEE4"/>
        </a:accent5>
        <a:accent6>
          <a:srgbClr val="8AB900"/>
        </a:accent6>
        <a:hlink>
          <a:srgbClr val="5AABCC"/>
        </a:hlink>
        <a:folHlink>
          <a:srgbClr val="BD9E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2163"/>
        </a:dk1>
        <a:lt1>
          <a:srgbClr val="FFFFFF"/>
        </a:lt1>
        <a:dk2>
          <a:srgbClr val="000000"/>
        </a:dk2>
        <a:lt2>
          <a:srgbClr val="CCD8DA"/>
        </a:lt2>
        <a:accent1>
          <a:srgbClr val="4067CA"/>
        </a:accent1>
        <a:accent2>
          <a:srgbClr val="00B4B0"/>
        </a:accent2>
        <a:accent3>
          <a:srgbClr val="FFFFFF"/>
        </a:accent3>
        <a:accent4>
          <a:srgbClr val="191B53"/>
        </a:accent4>
        <a:accent5>
          <a:srgbClr val="AFB8E1"/>
        </a:accent5>
        <a:accent6>
          <a:srgbClr val="00A39F"/>
        </a:accent6>
        <a:hlink>
          <a:srgbClr val="6DB1DF"/>
        </a:hlink>
        <a:folHlink>
          <a:srgbClr val="9292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Theme7</Template>
  <TotalTime>1406</TotalTime>
  <Words>1383</Words>
  <Application>Microsoft Office PowerPoint</Application>
  <PresentationFormat>On-screen Show (4:3)</PresentationFormat>
  <Paragraphs>302</Paragraphs>
  <Slides>37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Theme7</vt:lpstr>
      <vt:lpstr>Theme9</vt:lpstr>
      <vt:lpstr>Equation</vt:lpstr>
      <vt:lpstr>ECG Signal processing (2)</vt:lpstr>
      <vt:lpstr>Content</vt:lpstr>
      <vt:lpstr>Introduction</vt:lpstr>
      <vt:lpstr>Support Vector Machines</vt:lpstr>
      <vt:lpstr>Discriminant Function</vt:lpstr>
      <vt:lpstr>Linear Discriminant Function</vt:lpstr>
      <vt:lpstr>Linear Discriminant Function</vt:lpstr>
      <vt:lpstr>Linear Discriminant Function</vt:lpstr>
      <vt:lpstr>Linear Discriminant Function</vt:lpstr>
      <vt:lpstr>Linear Discriminant Function</vt:lpstr>
      <vt:lpstr>Large Margin Linear Classifier </vt:lpstr>
      <vt:lpstr>Large Margin Linear Classifier </vt:lpstr>
      <vt:lpstr>Large Margin Linear Classifier </vt:lpstr>
      <vt:lpstr>Large Margin Linear Classifier </vt:lpstr>
      <vt:lpstr>Large Margin Linear Classifier </vt:lpstr>
      <vt:lpstr>Large Margin Linear Classifier </vt:lpstr>
      <vt:lpstr>Solving the Optimization Problem </vt:lpstr>
      <vt:lpstr>Solving the Optimization Problem </vt:lpstr>
      <vt:lpstr>Solving the Optimization Problem </vt:lpstr>
      <vt:lpstr>Solving the Optimization Problem </vt:lpstr>
      <vt:lpstr>Solving the Optimization Problem </vt:lpstr>
      <vt:lpstr>Large Margin Linear Classifier </vt:lpstr>
      <vt:lpstr>Large Margin Linear Classifier </vt:lpstr>
      <vt:lpstr>Large Margin Linear Classifier </vt:lpstr>
      <vt:lpstr>Slide 25</vt:lpstr>
      <vt:lpstr>Slide 26</vt:lpstr>
      <vt:lpstr>Slide 27</vt:lpstr>
      <vt:lpstr>Slide 28</vt:lpstr>
      <vt:lpstr>Slide 29</vt:lpstr>
      <vt:lpstr>Nonlinear SVM: Optimization</vt:lpstr>
      <vt:lpstr>Support Vector Machine: Algorithm</vt:lpstr>
      <vt:lpstr>Some Issues</vt:lpstr>
      <vt:lpstr>Summary: Support Vector Machine</vt:lpstr>
      <vt:lpstr>Active Learning Methods</vt:lpstr>
      <vt:lpstr>Experiments &amp; Results</vt:lpstr>
      <vt:lpstr>Experiments &amp; Results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ECG Signal processing (2)</dc:title>
  <dc:creator>Fei</dc:creator>
  <cp:lastModifiedBy>Fei</cp:lastModifiedBy>
  <cp:revision>106</cp:revision>
  <dcterms:created xsi:type="dcterms:W3CDTF">2006-08-16T00:00:00Z</dcterms:created>
  <dcterms:modified xsi:type="dcterms:W3CDTF">2012-11-09T03:34:48Z</dcterms:modified>
</cp:coreProperties>
</file>