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62" r:id="rId2"/>
    <p:sldMasterId id="2147483775" r:id="rId3"/>
    <p:sldMasterId id="2147483787" r:id="rId4"/>
    <p:sldMasterId id="2147483811" r:id="rId5"/>
    <p:sldMasterId id="2147483823" r:id="rId6"/>
    <p:sldMasterId id="2147483835" r:id="rId7"/>
    <p:sldMasterId id="2147483847" r:id="rId8"/>
    <p:sldMasterId id="2147483859" r:id="rId9"/>
  </p:sldMasterIdLst>
  <p:notesMasterIdLst>
    <p:notesMasterId r:id="rId116"/>
  </p:notesMasterIdLst>
  <p:sldIdLst>
    <p:sldId id="271" r:id="rId10"/>
    <p:sldId id="297" r:id="rId11"/>
    <p:sldId id="298" r:id="rId12"/>
    <p:sldId id="301" r:id="rId13"/>
    <p:sldId id="302" r:id="rId14"/>
    <p:sldId id="303" r:id="rId15"/>
    <p:sldId id="304" r:id="rId16"/>
    <p:sldId id="305" r:id="rId17"/>
    <p:sldId id="306" r:id="rId18"/>
    <p:sldId id="307" r:id="rId19"/>
    <p:sldId id="308" r:id="rId20"/>
    <p:sldId id="309" r:id="rId21"/>
    <p:sldId id="310" r:id="rId22"/>
    <p:sldId id="273" r:id="rId23"/>
    <p:sldId id="274" r:id="rId24"/>
    <p:sldId id="345" r:id="rId25"/>
    <p:sldId id="346" r:id="rId26"/>
    <p:sldId id="347" r:id="rId27"/>
    <p:sldId id="349" r:id="rId28"/>
    <p:sldId id="350" r:id="rId29"/>
    <p:sldId id="352" r:id="rId30"/>
    <p:sldId id="353" r:id="rId31"/>
    <p:sldId id="354" r:id="rId32"/>
    <p:sldId id="357" r:id="rId33"/>
    <p:sldId id="358" r:id="rId34"/>
    <p:sldId id="361" r:id="rId35"/>
    <p:sldId id="322" r:id="rId36"/>
    <p:sldId id="323" r:id="rId37"/>
    <p:sldId id="324" r:id="rId38"/>
    <p:sldId id="325" r:id="rId39"/>
    <p:sldId id="326" r:id="rId40"/>
    <p:sldId id="327" r:id="rId41"/>
    <p:sldId id="328" r:id="rId42"/>
    <p:sldId id="330" r:id="rId43"/>
    <p:sldId id="331" r:id="rId44"/>
    <p:sldId id="332" r:id="rId45"/>
    <p:sldId id="334" r:id="rId46"/>
    <p:sldId id="335" r:id="rId47"/>
    <p:sldId id="256" r:id="rId48"/>
    <p:sldId id="257" r:id="rId49"/>
    <p:sldId id="270" r:id="rId50"/>
    <p:sldId id="258" r:id="rId51"/>
    <p:sldId id="259" r:id="rId52"/>
    <p:sldId id="260" r:id="rId53"/>
    <p:sldId id="261" r:id="rId54"/>
    <p:sldId id="262" r:id="rId55"/>
    <p:sldId id="263" r:id="rId56"/>
    <p:sldId id="268" r:id="rId57"/>
    <p:sldId id="269" r:id="rId58"/>
    <p:sldId id="418" r:id="rId59"/>
    <p:sldId id="42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404" r:id="rId88"/>
    <p:sldId id="407" r:id="rId89"/>
    <p:sldId id="408" r:id="rId90"/>
    <p:sldId id="409" r:id="rId91"/>
    <p:sldId id="411" r:id="rId92"/>
    <p:sldId id="412" r:id="rId93"/>
    <p:sldId id="413" r:id="rId94"/>
    <p:sldId id="414" r:id="rId95"/>
    <p:sldId id="415" r:id="rId96"/>
    <p:sldId id="444" r:id="rId97"/>
    <p:sldId id="424" r:id="rId98"/>
    <p:sldId id="425" r:id="rId99"/>
    <p:sldId id="427" r:id="rId100"/>
    <p:sldId id="428" r:id="rId101"/>
    <p:sldId id="429" r:id="rId102"/>
    <p:sldId id="431" r:id="rId103"/>
    <p:sldId id="445" r:id="rId104"/>
    <p:sldId id="433" r:id="rId105"/>
    <p:sldId id="436" r:id="rId106"/>
    <p:sldId id="437" r:id="rId107"/>
    <p:sldId id="438" r:id="rId108"/>
    <p:sldId id="439" r:id="rId109"/>
    <p:sldId id="440" r:id="rId110"/>
    <p:sldId id="441" r:id="rId111"/>
    <p:sldId id="443" r:id="rId112"/>
    <p:sldId id="446" r:id="rId113"/>
    <p:sldId id="447" r:id="rId114"/>
    <p:sldId id="448"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presProps" Target="presProp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slide" Target="slides/slide106.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5.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77.wmf"/><Relationship Id="rId1" Type="http://schemas.openxmlformats.org/officeDocument/2006/relationships/image" Target="../media/image88.wmf"/><Relationship Id="rId4" Type="http://schemas.openxmlformats.org/officeDocument/2006/relationships/image" Target="../media/image9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CF0A2-75FD-45A7-AD20-90C5C87E83E2}" type="datetimeFigureOut">
              <a:rPr lang="zh-CN" altLang="en-US" smtClean="0"/>
              <a:pPr/>
              <a:t>2012/11/7</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EC188-7A4B-4DF8-822B-728599F1951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6179519-9352-4C54-B916-14C8A650286E}" type="slidenum">
              <a:rPr lang="en-US" altLang="zh-CN">
                <a:cs typeface="Times New Roman" charset="0"/>
              </a:rPr>
              <a:pPr/>
              <a:t>27</a:t>
            </a:fld>
            <a:endParaRPr lang="en-US" altLang="zh-CN">
              <a:cs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F6B5138-49EB-4388-97E1-491955CBA5D8}" type="slidenum">
              <a:rPr lang="en-US" altLang="zh-CN">
                <a:cs typeface="Times New Roman" charset="0"/>
              </a:rPr>
              <a:pPr/>
              <a:t>36</a:t>
            </a:fld>
            <a:endParaRPr lang="en-US" altLang="zh-CN">
              <a:cs typeface="Times New Roman"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D6148AB-2EA6-4B32-B2D7-A4D55AA9FE40}" type="slidenum">
              <a:rPr lang="en-US" altLang="zh-CN">
                <a:cs typeface="Times New Roman" charset="0"/>
              </a:rPr>
              <a:pPr/>
              <a:t>37</a:t>
            </a:fld>
            <a:endParaRPr lang="en-US" altLang="zh-CN">
              <a:cs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B52C65E-9276-4C26-B1BC-013ECFD4EF6B}" type="slidenum">
              <a:rPr lang="en-US" altLang="zh-CN">
                <a:cs typeface="Times New Roman" charset="0"/>
              </a:rPr>
              <a:pPr/>
              <a:t>38</a:t>
            </a:fld>
            <a:endParaRPr lang="en-US" altLang="zh-CN">
              <a:cs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223D5F5-B938-410E-8324-49F1200EB4F0}" type="slidenum">
              <a:rPr lang="en-US" altLang="zh-CN"/>
              <a:pPr/>
              <a:t>52</a:t>
            </a:fld>
            <a:endParaRPr lang="en-US" altLang="zh-CN"/>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F148636-81B5-4C5C-AA85-AA913548FAF1}" type="slidenum">
              <a:rPr lang="en-US" altLang="zh-CN"/>
              <a:pPr/>
              <a:t>53</a:t>
            </a:fld>
            <a:endParaRPr lang="en-US" altLang="zh-CN"/>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4C69E2-CFA2-4357-883E-D405E8FE403F}" type="slidenum">
              <a:rPr lang="en-US" altLang="zh-CN"/>
              <a:pPr/>
              <a:t>54</a:t>
            </a:fld>
            <a:endParaRPr lang="en-US" altLang="zh-CN"/>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3FECE7C-68FE-4A60-8504-84B3FC0F2B76}" type="slidenum">
              <a:rPr lang="en-US" altLang="zh-CN"/>
              <a:pPr/>
              <a:t>55</a:t>
            </a:fld>
            <a:endParaRPr lang="en-US" altLang="zh-CN"/>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DF67AD0-DED2-4131-BE9D-A7AF3B5091A0}" type="slidenum">
              <a:rPr lang="en-US" altLang="zh-CN"/>
              <a:pPr/>
              <a:t>56</a:t>
            </a:fld>
            <a:endParaRPr lang="en-US" altLang="zh-CN"/>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46F0645-7E31-44A8-BD2C-BFE334A1E49E}" type="slidenum">
              <a:rPr lang="en-US" altLang="zh-CN"/>
              <a:pPr/>
              <a:t>57</a:t>
            </a:fld>
            <a:endParaRPr lang="en-US" altLang="zh-CN"/>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77DA4F9-0636-4814-8597-F5B83D21BEE0}" type="slidenum">
              <a:rPr lang="en-US" altLang="zh-CN"/>
              <a:pPr/>
              <a:t>58</a:t>
            </a:fld>
            <a:endParaRPr lang="en-US" altLang="zh-CN"/>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E180CF5-F296-4972-AF42-60F0128EB908}" type="slidenum">
              <a:rPr lang="en-US" altLang="zh-CN">
                <a:cs typeface="Times New Roman" charset="0"/>
              </a:rPr>
              <a:pPr/>
              <a:t>28</a:t>
            </a:fld>
            <a:endParaRPr lang="en-US" altLang="zh-CN">
              <a:cs typeface="Times New Roman"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31C1B2F-3D64-442B-A427-3A3EE077AED4}" type="slidenum">
              <a:rPr lang="en-US" altLang="zh-CN"/>
              <a:pPr/>
              <a:t>59</a:t>
            </a:fld>
            <a:endParaRPr lang="en-US" altLang="zh-CN"/>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6D5527D-D25C-4AA8-B528-76C0FB251771}" type="slidenum">
              <a:rPr lang="en-US" altLang="zh-CN"/>
              <a:pPr/>
              <a:t>60</a:t>
            </a:fld>
            <a:endParaRPr lang="en-US" altLang="zh-CN"/>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7231826-4EA0-43AD-B68A-28B4CE3D1D30}" type="slidenum">
              <a:rPr lang="en-US" altLang="zh-CN"/>
              <a:pPr/>
              <a:t>61</a:t>
            </a:fld>
            <a:endParaRPr lang="en-US" altLang="zh-CN"/>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7E6EAA4-3233-42E2-AE85-6C970F834779}" type="slidenum">
              <a:rPr lang="en-US" altLang="zh-CN"/>
              <a:pPr/>
              <a:t>62</a:t>
            </a:fld>
            <a:endParaRPr lang="en-US" altLang="zh-CN"/>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1F8FFEC-352C-4752-AFF6-8F7CAD7AC749}" type="slidenum">
              <a:rPr lang="en-US" altLang="zh-CN"/>
              <a:pPr/>
              <a:t>63</a:t>
            </a:fld>
            <a:endParaRPr lang="en-US" altLang="zh-CN"/>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38506B6-103E-4193-B3B9-66F379A4EB78}" type="slidenum">
              <a:rPr lang="en-US" altLang="zh-CN"/>
              <a:pPr/>
              <a:t>64</a:t>
            </a:fld>
            <a:endParaRPr lang="en-US" altLang="zh-CN"/>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05A970B-4841-49CC-AC01-26485BABA31D}" type="slidenum">
              <a:rPr lang="en-US" altLang="zh-CN"/>
              <a:pPr/>
              <a:t>65</a:t>
            </a:fld>
            <a:endParaRPr lang="en-US" altLang="zh-CN"/>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8A8EEFF-2B73-4747-84B9-E271DCC75E5C}" type="slidenum">
              <a:rPr lang="en-US" altLang="zh-CN"/>
              <a:pPr/>
              <a:t>66</a:t>
            </a:fld>
            <a:endParaRPr lang="en-US" altLang="zh-CN"/>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F6B5541-2F58-4004-9AA9-76CBEAFE414D}" type="slidenum">
              <a:rPr lang="en-US" altLang="zh-CN"/>
              <a:pPr/>
              <a:t>67</a:t>
            </a:fld>
            <a:endParaRPr lang="en-US" altLang="zh-CN"/>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215DAEF-4C1C-4D05-A5E2-0AA9FA996F38}" type="slidenum">
              <a:rPr lang="en-US" altLang="zh-CN"/>
              <a:pPr/>
              <a:t>68</a:t>
            </a:fld>
            <a:endParaRPr lang="en-US" altLang="zh-CN"/>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C9E2BD2-8742-4766-A80B-4A4741475289}" type="slidenum">
              <a:rPr lang="en-US" altLang="zh-CN">
                <a:cs typeface="Times New Roman" charset="0"/>
              </a:rPr>
              <a:pPr/>
              <a:t>29</a:t>
            </a:fld>
            <a:endParaRPr lang="en-US" altLang="zh-CN">
              <a:cs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EA80EBBC-82C5-44E7-B07C-8AFEEC0CBDC6}" type="slidenum">
              <a:rPr lang="en-US" altLang="zh-CN"/>
              <a:pPr/>
              <a:t>69</a:t>
            </a:fld>
            <a:endParaRPr lang="en-US" altLang="zh-CN"/>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A7F633B5-61CF-48A1-9D7B-4422C011D0DD}" type="slidenum">
              <a:rPr lang="en-US" altLang="zh-CN"/>
              <a:pPr/>
              <a:t>70</a:t>
            </a:fld>
            <a:endParaRPr lang="en-US" altLang="zh-CN"/>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0C22201-60E7-4E61-86DA-BF56CA6B798D}" type="slidenum">
              <a:rPr lang="en-US" altLang="zh-CN"/>
              <a:pPr/>
              <a:t>71</a:t>
            </a:fld>
            <a:endParaRPr lang="en-US" altLang="zh-CN"/>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B408F501-5E27-4A54-9C75-A309DFA4A509}" type="slidenum">
              <a:rPr lang="en-US" altLang="zh-CN"/>
              <a:pPr/>
              <a:t>72</a:t>
            </a:fld>
            <a:endParaRPr lang="en-US" altLang="zh-CN"/>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CBE76722-A878-49B0-B567-BDF5845B4B1C}" type="slidenum">
              <a:rPr lang="en-US" altLang="zh-CN"/>
              <a:pPr/>
              <a:t>73</a:t>
            </a:fld>
            <a:endParaRPr lang="en-US" altLang="zh-CN"/>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D630AFD-8907-4667-8E54-296D69997D5C}" type="slidenum">
              <a:rPr lang="en-US" altLang="zh-CN"/>
              <a:pPr/>
              <a:t>74</a:t>
            </a:fld>
            <a:endParaRPr lang="en-US" altLang="zh-CN"/>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11BCCB1-B747-42CE-AF30-E3E51D661406}" type="slidenum">
              <a:rPr lang="en-US" altLang="zh-CN"/>
              <a:pPr/>
              <a:t>75</a:t>
            </a:fld>
            <a:endParaRPr lang="en-US" altLang="zh-CN"/>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3F0857CA-059A-48EA-911D-7E677D043EBF}" type="slidenum">
              <a:rPr lang="en-US" altLang="zh-CN"/>
              <a:pPr/>
              <a:t>76</a:t>
            </a:fld>
            <a:endParaRPr lang="en-US" altLang="zh-CN"/>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59FF5E5-575C-4F5D-8CBE-2BED80B07D01}" type="slidenum">
              <a:rPr lang="en-US" altLang="zh-CN">
                <a:cs typeface="Times New Roman" charset="0"/>
              </a:rPr>
              <a:pPr/>
              <a:t>30</a:t>
            </a:fld>
            <a:endParaRPr lang="en-US" altLang="zh-CN">
              <a:cs typeface="Times New Roman"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10CABB1-9EA9-4EBD-839D-3A09A4A1714D}" type="slidenum">
              <a:rPr lang="en-US" altLang="zh-CN">
                <a:cs typeface="Times New Roman" charset="0"/>
              </a:rPr>
              <a:pPr/>
              <a:t>31</a:t>
            </a:fld>
            <a:endParaRPr lang="en-US" altLang="zh-CN">
              <a:cs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950316-4DCD-4DC3-9528-FE775BCE22BA}" type="slidenum">
              <a:rPr lang="en-US" altLang="zh-CN">
                <a:cs typeface="Times New Roman" charset="0"/>
              </a:rPr>
              <a:pPr/>
              <a:t>32</a:t>
            </a:fld>
            <a:endParaRPr lang="en-US" altLang="zh-CN">
              <a:cs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4D2CE3E-AA21-42F0-BA4E-B4EA7573DF47}" type="slidenum">
              <a:rPr lang="en-US" altLang="zh-CN">
                <a:cs typeface="Times New Roman" charset="0"/>
              </a:rPr>
              <a:pPr/>
              <a:t>33</a:t>
            </a:fld>
            <a:endParaRPr lang="en-US" altLang="zh-CN">
              <a:cs typeface="Times New Roman" charset="0"/>
            </a:endParaRPr>
          </a:p>
        </p:txBody>
      </p:sp>
      <p:sp>
        <p:nvSpPr>
          <p:cNvPr id="5837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C552FE3-A06B-4240-B8A0-BA64AF25611E}" type="slidenum">
              <a:rPr lang="en-US" altLang="zh-CN">
                <a:cs typeface="Times New Roman" charset="0"/>
              </a:rPr>
              <a:pPr/>
              <a:t>34</a:t>
            </a:fld>
            <a:endParaRPr lang="en-US" altLang="zh-CN">
              <a:cs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6ABF89F-9832-4712-9053-5732268E094D}" type="slidenum">
              <a:rPr lang="en-US" altLang="zh-CN">
                <a:cs typeface="Times New Roman" charset="0"/>
              </a:rPr>
              <a:pPr/>
              <a:t>35</a:t>
            </a:fld>
            <a:endParaRPr lang="en-US" altLang="zh-CN">
              <a:cs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CN" altLang="zh-CN" smtClean="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ltLang="zh-CN"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1117600" y="1981200"/>
            <a:ext cx="33866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39733" y="1981200"/>
            <a:ext cx="33866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1117600" y="609600"/>
            <a:ext cx="5046133" cy="5486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en-US" altLang="zh-CN" smtClean="0"/>
              <a:t>Click to edit Master title style</a:t>
            </a:r>
            <a:endParaRPr lang="zh-CN" altLang="en-US"/>
          </a:p>
        </p:txBody>
      </p:sp>
      <p:sp>
        <p:nvSpPr>
          <p:cNvPr id="3" name="ClipArt Placeholder 2"/>
          <p:cNvSpPr>
            <a:spLocks noGrp="1"/>
          </p:cNvSpPr>
          <p:nvPr>
            <p:ph type="clipArt" sz="half" idx="1"/>
          </p:nvPr>
        </p:nvSpPr>
        <p:spPr>
          <a:xfrm>
            <a:off x="1117600" y="1981200"/>
            <a:ext cx="3386667" cy="4114800"/>
          </a:xfrm>
        </p:spPr>
        <p:txBody>
          <a:bodyPr/>
          <a:lstStyle/>
          <a:p>
            <a:r>
              <a:rPr lang="en-US" altLang="zh-CN" smtClean="0"/>
              <a:t>Click icon to add clip art</a:t>
            </a:r>
            <a:endParaRPr lang="zh-CN" altLang="en-US"/>
          </a:p>
        </p:txBody>
      </p:sp>
      <p:sp>
        <p:nvSpPr>
          <p:cNvPr id="4" name="Text Placeholder 3"/>
          <p:cNvSpPr>
            <a:spLocks noGrp="1"/>
          </p:cNvSpPr>
          <p:nvPr>
            <p:ph type="body" sz="half" idx="2"/>
          </p:nvPr>
        </p:nvSpPr>
        <p:spPr>
          <a:xfrm>
            <a:off x="4639733" y="1981200"/>
            <a:ext cx="3386667" cy="4114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2438400"/>
            <a:ext cx="9009063" cy="1052513"/>
            <a:chOff x="0" y="1536"/>
            <a:chExt cx="5675" cy="663"/>
          </a:xfrm>
        </p:grpSpPr>
        <p:grpSp>
          <p:nvGrpSpPr>
            <p:cNvPr id="3"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ea typeface="宋体" charset="-122"/>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ea typeface="宋体" charset="-122"/>
                </a:endParaRPr>
              </a:p>
            </p:txBody>
          </p:sp>
        </p:grpSp>
        <p:grpSp>
          <p:nvGrpSpPr>
            <p:cNvPr id="4"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ea typeface="宋体" charset="-122"/>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ea typeface="宋体" charset="-122"/>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ea typeface="宋体" charset="-122"/>
              </a:endParaRPr>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ea typeface="宋体" charset="-122"/>
              </a:endParaRPr>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ea typeface="宋体" charset="-122"/>
              </a:endParaRPr>
            </a:p>
          </p:txBody>
        </p:sp>
      </p:grpSp>
      <p:sp>
        <p:nvSpPr>
          <p:cNvPr id="4108" name="Rectangle 1036"/>
          <p:cNvSpPr>
            <a:spLocks noGrp="1" noChangeArrowheads="1"/>
          </p:cNvSpPr>
          <p:nvPr>
            <p:ph type="ctrTitle"/>
          </p:nvPr>
        </p:nvSpPr>
        <p:spPr>
          <a:xfrm>
            <a:off x="990600" y="1828800"/>
            <a:ext cx="7772400" cy="1143000"/>
          </a:xfrm>
        </p:spPr>
        <p:txBody>
          <a:bodyPr/>
          <a:lstStyle>
            <a:lvl1pPr>
              <a:defRPr/>
            </a:lvl1pPr>
          </a:lstStyle>
          <a:p>
            <a:r>
              <a:rPr lang="en-US" altLang="zh-CN" smtClean="0"/>
              <a:t>Click to edit Master title style</a:t>
            </a:r>
            <a:endParaRPr lang="en-US" altLang="zh-CN"/>
          </a:p>
        </p:txBody>
      </p:sp>
      <p:sp>
        <p:nvSpPr>
          <p:cNvPr id="4109"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ltLang="zh-CN" smtClean="0"/>
              <a:t>Click to edit Master subtitle style</a:t>
            </a:r>
            <a:endParaRPr lang="en-US" altLang="zh-CN"/>
          </a:p>
        </p:txBody>
      </p:sp>
      <p:sp>
        <p:nvSpPr>
          <p:cNvPr id="14" name="Rectangle 1038"/>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fld id="{1D8BD707-D9CF-40AE-B4C6-C98DA3205C09}" type="datetimeFigureOut">
              <a:rPr lang="en-US" smtClean="0"/>
              <a:pPr/>
              <a:t>11/7/2012</a:t>
            </a:fld>
            <a:endParaRPr lang="en-US"/>
          </a:p>
        </p:txBody>
      </p:sp>
      <p:sp>
        <p:nvSpPr>
          <p:cNvPr id="15"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endParaRPr lang="en-US"/>
          </a:p>
        </p:txBody>
      </p:sp>
      <p:sp>
        <p:nvSpPr>
          <p:cNvPr id="16"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9" name="Rectangle 7"/>
          <p:cNvSpPr>
            <a:spLocks noGrp="1" noChangeArrowheads="1"/>
          </p:cNvSpPr>
          <p:nvPr>
            <p:ph type="ctrTitle" sz="quarter"/>
          </p:nvPr>
        </p:nvSpPr>
        <p:spPr>
          <a:xfrm>
            <a:off x="685800" y="1447800"/>
            <a:ext cx="7772400" cy="1143000"/>
          </a:xfrm>
        </p:spPr>
        <p:txBody>
          <a:bodyPr/>
          <a:lstStyle>
            <a:lvl1pPr>
              <a:defRPr sz="4800"/>
            </a:lvl1pPr>
          </a:lstStyle>
          <a:p>
            <a:r>
              <a:rPr lang="en-US" altLang="zh-CN" smtClean="0"/>
              <a:t>Click to edit Master title style</a:t>
            </a:r>
            <a:endParaRPr lang="en-US" altLang="zh-CN"/>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ltLang="zh-CN" smtClean="0"/>
              <a:t>Click to edit Master subtitle style</a:t>
            </a:r>
            <a:endParaRPr lang="en-US" altLang="zh-CN"/>
          </a:p>
        </p:txBody>
      </p:sp>
      <p:sp>
        <p:nvSpPr>
          <p:cNvPr id="4" name="Rectangle 9"/>
          <p:cNvSpPr>
            <a:spLocks noGrp="1" noChangeArrowheads="1"/>
          </p:cNvSpPr>
          <p:nvPr>
            <p:ph type="dt" sz="quarter" idx="10"/>
          </p:nvPr>
        </p:nvSpPr>
        <p:spPr/>
        <p:txBody>
          <a:bodyPr/>
          <a:lstStyle>
            <a:lvl1pPr>
              <a:defRPr smtClean="0"/>
            </a:lvl1pPr>
          </a:lstStyle>
          <a:p>
            <a:fld id="{1D8BD707-D9CF-40AE-B4C6-C98DA3205C09}" type="datetimeFigureOut">
              <a:rPr lang="en-US" smtClean="0"/>
              <a:pPr/>
              <a:t>11/7/2012</a:t>
            </a:fld>
            <a:endParaRPr lang="en-US"/>
          </a:p>
        </p:txBody>
      </p:sp>
      <p:sp>
        <p:nvSpPr>
          <p:cNvPr id="5" name="Rectangle 10"/>
          <p:cNvSpPr>
            <a:spLocks noGrp="1" noChangeArrowheads="1"/>
          </p:cNvSpPr>
          <p:nvPr>
            <p:ph type="ftr" sz="quarter" idx="11"/>
          </p:nvPr>
        </p:nvSpPr>
        <p:spPr/>
        <p:txBody>
          <a:bodyPr/>
          <a:lstStyle>
            <a:lvl1pPr algn="ctr">
              <a:defRPr smtClean="0"/>
            </a:lvl1pPr>
          </a:lstStyle>
          <a:p>
            <a:endParaRPr lang="en-US"/>
          </a:p>
        </p:txBody>
      </p:sp>
      <p:sp>
        <p:nvSpPr>
          <p:cNvPr id="6" name="Rectangle 11"/>
          <p:cNvSpPr>
            <a:spLocks noGrp="1" noChangeArrowheads="1"/>
          </p:cNvSpPr>
          <p:nvPr>
            <p:ph type="sldNum" sz="quarter" idx="12"/>
          </p:nvPr>
        </p:nvSpPr>
        <p:spPr>
          <a:xfrm>
            <a:off x="3429000" y="6400800"/>
            <a:ext cx="1905000" cy="457200"/>
          </a:xfrm>
        </p:spPr>
        <p:txBody>
          <a:bodyPr/>
          <a:lstStyle>
            <a:lvl1pPr>
              <a:defRPr smtClean="0"/>
            </a:lvl1p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9"/>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ltLang="zh-CN"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altLang="zh-CN" smtClean="0"/>
              <a:t>Click to edit Master title style</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altLang="zh-CN"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altLang="zh-CN"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ltLang="zh-CN"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ltLang="zh-CN"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ltLang="zh-CN"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17" name="Footer Placeholder 16"/>
          <p:cNvSpPr>
            <a:spLocks noGrp="1"/>
          </p:cNvSpPr>
          <p:nvPr>
            <p:ph type="ftr" sz="quarter" idx="11"/>
          </p:nvPr>
        </p:nvSpPr>
        <p:spPr/>
        <p:txBody>
          <a:bodyPr/>
          <a:lstStyle/>
          <a:p>
            <a:endParaRPr lang="zh-CN" alt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402A56C-D6A9-467B-B019-B9B2C066F122}" type="slidenum">
              <a:rPr lang="zh-CN" altLang="en-US" smtClean="0"/>
              <a:pPr/>
              <a:t>‹#›</a:t>
            </a:fld>
            <a:endParaRPr lang="zh-CN"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4" name="Date Placeholder 3"/>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2A56C-D6A9-467B-B019-B9B2C066F122}" type="slidenum">
              <a:rPr lang="zh-CN" altLang="en-US" smtClean="0"/>
              <a:pPr/>
              <a:t>‹#›</a:t>
            </a:fld>
            <a:endParaRPr lang="zh-CN"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a:xfrm>
            <a:off x="800100" y="6172200"/>
            <a:ext cx="4000500" cy="457200"/>
          </a:xfrm>
        </p:spPr>
        <p:txBody>
          <a:bodyPr/>
          <a:lstStyle/>
          <a:p>
            <a:endParaRPr lang="zh-CN"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402A56C-D6A9-467B-B019-B9B2C066F122}"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02A56C-D6A9-467B-B019-B9B2C066F122}" type="slidenum">
              <a:rPr lang="zh-CN" altLang="en-US" smtClean="0"/>
              <a:pPr/>
              <a:t>‹#›</a:t>
            </a:fld>
            <a:endParaRPr lang="zh-CN"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02A56C-D6A9-467B-B019-B9B2C066F122}" type="slidenum">
              <a:rPr lang="zh-CN" altLang="en-US" smtClean="0"/>
              <a:pPr/>
              <a:t>‹#›</a:t>
            </a:fld>
            <a:endParaRPr lang="zh-CN"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02A56C-D6A9-467B-B019-B9B2C066F122}" type="slidenum">
              <a:rPr lang="zh-CN" altLang="en-US" smtClean="0"/>
              <a:pPr/>
              <a:t>‹#›</a:t>
            </a:fld>
            <a:endParaRPr lang="zh-CN"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6" name="Footer Placeholder 5"/>
          <p:cNvSpPr>
            <a:spLocks noGrp="1"/>
          </p:cNvSpPr>
          <p:nvPr>
            <p:ph type="ftr" sz="quarter" idx="11"/>
          </p:nvPr>
        </p:nvSpPr>
        <p:spPr>
          <a:xfrm>
            <a:off x="914400" y="6172200"/>
            <a:ext cx="3886200" cy="457200"/>
          </a:xfrm>
        </p:spPr>
        <p:txBody>
          <a:bodyPr/>
          <a:lstStyle/>
          <a:p>
            <a:endParaRPr lang="zh-CN" altLang="en-US"/>
          </a:p>
        </p:txBody>
      </p:sp>
      <p:sp>
        <p:nvSpPr>
          <p:cNvPr id="7" name="Slide Number Placeholder 6"/>
          <p:cNvSpPr>
            <a:spLocks noGrp="1"/>
          </p:cNvSpPr>
          <p:nvPr>
            <p:ph type="sldNum" sz="quarter" idx="12"/>
          </p:nvPr>
        </p:nvSpPr>
        <p:spPr>
          <a:xfrm>
            <a:off x="146304" y="6208776"/>
            <a:ext cx="457200" cy="457200"/>
          </a:xfrm>
        </p:spPr>
        <p:txBody>
          <a:bodyPr/>
          <a:lstStyle/>
          <a:p>
            <a:fld id="{5402A56C-D6A9-467B-B019-B9B2C066F122}" type="slidenum">
              <a:rPr lang="zh-CN" altLang="en-US" smtClean="0"/>
              <a:pPr/>
              <a:t>‹#›</a:t>
            </a:fld>
            <a:endParaRPr lang="zh-CN"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ltLang="zh-CN" smtClean="0"/>
              <a:t>Click icon to add picture</a:t>
            </a:r>
            <a:endParaRPr kumimoji="0"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CN"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ltLang="zh-CN"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ltLang="zh-CN"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ltLang="zh-CN"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ltLang="zh-CN"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5F705C9-117F-4F7A-B887-21825FD2682A}" type="datetimeFigureOut">
              <a:rPr lang="zh-CN" altLang="en-US" smtClean="0"/>
              <a:pPr/>
              <a:t>2012/11/7</a:t>
            </a:fld>
            <a:endParaRPr lang="zh-CN" alt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402A56C-D6A9-467B-B019-B9B2C066F122}"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4"/>
          </p:nvPr>
        </p:nvSpPr>
        <p:spPr/>
        <p:txBody>
          <a:bodyPr rtlCol="0"/>
          <a:lstStyle/>
          <a:p>
            <a:fld id="{B5F705C9-117F-4F7A-B887-21825FD2682A}" type="datetimeFigureOut">
              <a:rPr lang="zh-CN" altLang="en-US" smtClean="0"/>
              <a:pPr/>
              <a:t>2012/11/7</a:t>
            </a:fld>
            <a:endParaRPr lang="zh-CN" altLang="en-US"/>
          </a:p>
        </p:txBody>
      </p:sp>
      <p:sp>
        <p:nvSpPr>
          <p:cNvPr id="9" name="Slide Number Placeholder 8"/>
          <p:cNvSpPr>
            <a:spLocks noGrp="1"/>
          </p:cNvSpPr>
          <p:nvPr>
            <p:ph type="sldNum" sz="quarter" idx="15"/>
          </p:nvPr>
        </p:nvSpPr>
        <p:spPr/>
        <p:txBody>
          <a:bodyPr rtlCol="0"/>
          <a:lstStyle/>
          <a:p>
            <a:fld id="{5402A56C-D6A9-467B-B019-B9B2C066F122}" type="slidenum">
              <a:rPr lang="zh-CN" altLang="en-US" smtClean="0"/>
              <a:pPr/>
              <a:t>‹#›</a:t>
            </a:fld>
            <a:endParaRPr lang="zh-CN" altLang="en-US"/>
          </a:p>
        </p:txBody>
      </p:sp>
      <p:sp>
        <p:nvSpPr>
          <p:cNvPr id="10" name="Footer Placeholder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402A56C-D6A9-467B-B019-B9B2C066F122}"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02A56C-D6A9-467B-B019-B9B2C066F122}" type="slidenum">
              <a:rPr lang="zh-CN" altLang="en-US" smtClean="0"/>
              <a:pPr/>
              <a:t>‹#›</a:t>
            </a:fld>
            <a:endParaRPr lang="zh-CN"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ltLang="zh-CN" smtClean="0"/>
              <a:t>Click to edit Master title style</a:t>
            </a:r>
            <a:endParaRPr kumimoji="0" lang="en-US"/>
          </a:p>
        </p:txBody>
      </p:sp>
      <p:sp>
        <p:nvSpPr>
          <p:cNvPr id="7" name="Date Placeholder 6"/>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02A56C-D6A9-467B-B019-B9B2C066F122}" type="slidenum">
              <a:rPr lang="zh-CN" altLang="en-US" smtClean="0"/>
              <a:pPr/>
              <a:t>‹#›</a:t>
            </a:fld>
            <a:endParaRPr lang="zh-CN"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6" name="Date Placeholder 5"/>
          <p:cNvSpPr>
            <a:spLocks noGrp="1"/>
          </p:cNvSpPr>
          <p:nvPr>
            <p:ph type="dt" sz="half" idx="10"/>
          </p:nvPr>
        </p:nvSpPr>
        <p:spPr/>
        <p:txBody>
          <a:bodyPr rtlCol="0"/>
          <a:lstStyle/>
          <a:p>
            <a:fld id="{B5F705C9-117F-4F7A-B887-21825FD2682A}" type="datetimeFigureOut">
              <a:rPr lang="zh-CN" altLang="en-US" smtClean="0"/>
              <a:pPr/>
              <a:t>2012/11/7</a:t>
            </a:fld>
            <a:endParaRPr lang="zh-CN" altLang="en-US"/>
          </a:p>
        </p:txBody>
      </p:sp>
      <p:sp>
        <p:nvSpPr>
          <p:cNvPr id="7" name="Slide Number Placeholder 6"/>
          <p:cNvSpPr>
            <a:spLocks noGrp="1"/>
          </p:cNvSpPr>
          <p:nvPr>
            <p:ph type="sldNum" sz="quarter" idx="11"/>
          </p:nvPr>
        </p:nvSpPr>
        <p:spPr/>
        <p:txBody>
          <a:bodyPr rtlCol="0"/>
          <a:lstStyle/>
          <a:p>
            <a:fld id="{5402A56C-D6A9-467B-B019-B9B2C066F122}" type="slidenum">
              <a:rPr lang="zh-CN" altLang="en-US" smtClean="0"/>
              <a:pPr/>
              <a:t>‹#›</a:t>
            </a:fld>
            <a:endParaRPr lang="zh-CN" altLang="en-US"/>
          </a:p>
        </p:txBody>
      </p:sp>
      <p:sp>
        <p:nvSpPr>
          <p:cNvPr id="8" name="Footer Placeholder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1" name="Date Placeholder 20"/>
          <p:cNvSpPr>
            <a:spLocks noGrp="1"/>
          </p:cNvSpPr>
          <p:nvPr>
            <p:ph type="dt" sz="half" idx="14"/>
          </p:nvPr>
        </p:nvSpPr>
        <p:spPr/>
        <p:txBody>
          <a:bodyPr rtlCol="0"/>
          <a:lstStyle/>
          <a:p>
            <a:fld id="{B5F705C9-117F-4F7A-B887-21825FD2682A}" type="datetimeFigureOut">
              <a:rPr lang="zh-CN" altLang="en-US" smtClean="0"/>
              <a:pPr/>
              <a:t>2012/11/7</a:t>
            </a:fld>
            <a:endParaRPr lang="zh-CN" altLang="en-US"/>
          </a:p>
        </p:txBody>
      </p:sp>
      <p:sp>
        <p:nvSpPr>
          <p:cNvPr id="22" name="Slide Number Placeholder 21"/>
          <p:cNvSpPr>
            <a:spLocks noGrp="1"/>
          </p:cNvSpPr>
          <p:nvPr>
            <p:ph type="sldNum" sz="quarter" idx="15"/>
          </p:nvPr>
        </p:nvSpPr>
        <p:spPr/>
        <p:txBody>
          <a:bodyPr rtlCol="0"/>
          <a:lstStyle/>
          <a:p>
            <a:fld id="{5402A56C-D6A9-467B-B019-B9B2C066F122}" type="slidenum">
              <a:rPr lang="zh-CN" altLang="en-US" smtClean="0"/>
              <a:pPr/>
              <a:t>‹#›</a:t>
            </a:fld>
            <a:endParaRPr lang="zh-CN" altLang="en-US"/>
          </a:p>
        </p:txBody>
      </p:sp>
      <p:sp>
        <p:nvSpPr>
          <p:cNvPr id="23" name="Footer Placeholder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ltLang="zh-CN"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5F705C9-117F-4F7A-B887-21825FD2682A}" type="datetimeFigureOut">
              <a:rPr lang="zh-CN" altLang="en-US" smtClean="0"/>
              <a:pPr/>
              <a:t>2012/11/7</a:t>
            </a:fld>
            <a:endParaRPr lang="zh-CN" altLang="en-US"/>
          </a:p>
        </p:txBody>
      </p:sp>
      <p:sp>
        <p:nvSpPr>
          <p:cNvPr id="18" name="Slide Number Placeholder 17"/>
          <p:cNvSpPr>
            <a:spLocks noGrp="1"/>
          </p:cNvSpPr>
          <p:nvPr>
            <p:ph type="sldNum" sz="quarter" idx="11"/>
          </p:nvPr>
        </p:nvSpPr>
        <p:spPr/>
        <p:txBody>
          <a:bodyPr rtlCol="0"/>
          <a:lstStyle/>
          <a:p>
            <a:fld id="{5402A56C-D6A9-467B-B019-B9B2C066F122}" type="slidenum">
              <a:rPr lang="zh-CN" altLang="en-US" smtClean="0"/>
              <a:pPr/>
              <a:t>‹#›</a:t>
            </a:fld>
            <a:endParaRPr lang="zh-CN" altLang="en-US"/>
          </a:p>
        </p:txBody>
      </p:sp>
      <p:sp>
        <p:nvSpPr>
          <p:cNvPr id="21" name="Footer Placeholder 20"/>
          <p:cNvSpPr>
            <a:spLocks noGrp="1"/>
          </p:cNvSpPr>
          <p:nvPr>
            <p:ph type="ftr" sz="quarter" idx="12"/>
          </p:nvPr>
        </p:nvSpPr>
        <p:spPr/>
        <p:txBody>
          <a:bodyPr rtlCol="0"/>
          <a:lstStyle/>
          <a:p>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B5F705C9-117F-4F7A-B887-21825FD2682A}" type="datetimeFigureOut">
              <a:rPr lang="zh-CN" altLang="en-US" smtClean="0"/>
              <a:pPr/>
              <a:t>2012/11/7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2A56C-D6A9-467B-B019-B9B2C066F12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shade val="80000"/>
                <a:invGamma/>
              </a:schemeClr>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107245" y="107950"/>
            <a:ext cx="8929511" cy="6642100"/>
            <a:chOff x="76" y="68"/>
            <a:chExt cx="6328" cy="4184"/>
          </a:xfrm>
        </p:grpSpPr>
        <p:sp>
          <p:nvSpPr>
            <p:cNvPr id="1026" name="Rectangle 2"/>
            <p:cNvSpPr>
              <a:spLocks noChangeArrowheads="1"/>
            </p:cNvSpPr>
            <p:nvPr/>
          </p:nvSpPr>
          <p:spPr bwMode="auto">
            <a:xfrm>
              <a:off x="76" y="68"/>
              <a:ext cx="6328" cy="4184"/>
            </a:xfrm>
            <a:prstGeom prst="rect">
              <a:avLst/>
            </a:prstGeom>
            <a:gradFill rotWithShape="0">
              <a:gsLst>
                <a:gs pos="0">
                  <a:srgbClr val="00279F">
                    <a:gamma/>
                    <a:tint val="80000"/>
                    <a:invGamma/>
                  </a:srgbClr>
                </a:gs>
                <a:gs pos="50000">
                  <a:srgbClr val="00279F"/>
                </a:gs>
                <a:gs pos="100000">
                  <a:srgbClr val="00279F">
                    <a:gamma/>
                    <a:tint val="80000"/>
                    <a:invGamma/>
                  </a:srgbClr>
                </a:gs>
              </a:gsLst>
              <a:lin ang="5400000" scaled="1"/>
            </a:gradFill>
            <a:ln w="12700">
              <a:solidFill>
                <a:schemeClr val="folHlink"/>
              </a:solidFill>
              <a:miter lim="800000"/>
              <a:headEnd/>
              <a:tailEnd/>
            </a:ln>
            <a:effectLst/>
          </p:spPr>
          <p:txBody>
            <a:bodyPr wrap="none" anchor="ctr"/>
            <a:lstStyle/>
            <a:p>
              <a:endParaRPr lang="zh-CN" altLang="en-US"/>
            </a:p>
          </p:txBody>
        </p:sp>
        <p:sp>
          <p:nvSpPr>
            <p:cNvPr id="1027" name="Rectangle 3"/>
            <p:cNvSpPr>
              <a:spLocks noChangeArrowheads="1"/>
            </p:cNvSpPr>
            <p:nvPr/>
          </p:nvSpPr>
          <p:spPr bwMode="auto">
            <a:xfrm>
              <a:off x="169" y="140"/>
              <a:ext cx="6154" cy="4036"/>
            </a:xfrm>
            <a:prstGeom prst="rect">
              <a:avLst/>
            </a:prstGeom>
            <a:gradFill rotWithShape="0">
              <a:gsLst>
                <a:gs pos="0">
                  <a:srgbClr val="00279F"/>
                </a:gs>
                <a:gs pos="50000">
                  <a:srgbClr val="00279F">
                    <a:gamma/>
                    <a:tint val="70196"/>
                    <a:invGamma/>
                  </a:srgbClr>
                </a:gs>
                <a:gs pos="100000">
                  <a:srgbClr val="00279F"/>
                </a:gs>
              </a:gsLst>
              <a:lin ang="5400000" scaled="1"/>
            </a:gradFill>
            <a:ln w="12700">
              <a:solidFill>
                <a:schemeClr val="folHlink"/>
              </a:solidFill>
              <a:miter lim="800000"/>
              <a:headEnd/>
              <a:tailEnd/>
            </a:ln>
            <a:effectLst/>
          </p:spPr>
          <p:txBody>
            <a:bodyPr wrap="none" anchor="ctr"/>
            <a:lstStyle/>
            <a:p>
              <a:endParaRPr lang="zh-CN" altLang="en-US"/>
            </a:p>
          </p:txBody>
        </p:sp>
        <p:sp>
          <p:nvSpPr>
            <p:cNvPr id="1028" name="Rectangle 4"/>
            <p:cNvSpPr>
              <a:spLocks noChangeArrowheads="1"/>
            </p:cNvSpPr>
            <p:nvPr/>
          </p:nvSpPr>
          <p:spPr bwMode="auto">
            <a:xfrm>
              <a:off x="214" y="188"/>
              <a:ext cx="6051" cy="3944"/>
            </a:xfrm>
            <a:prstGeom prst="rect">
              <a:avLst/>
            </a:prstGeom>
            <a:gradFill rotWithShape="0">
              <a:gsLst>
                <a:gs pos="0">
                  <a:srgbClr val="00279F">
                    <a:gamma/>
                    <a:tint val="70196"/>
                    <a:invGamma/>
                  </a:srgbClr>
                </a:gs>
                <a:gs pos="50000">
                  <a:srgbClr val="00279F"/>
                </a:gs>
                <a:gs pos="100000">
                  <a:srgbClr val="00279F">
                    <a:gamma/>
                    <a:tint val="70196"/>
                    <a:invGamma/>
                  </a:srgbClr>
                </a:gs>
              </a:gsLst>
              <a:lin ang="5400000" scaled="1"/>
            </a:gradFill>
            <a:ln w="12700">
              <a:solidFill>
                <a:schemeClr val="folHlink"/>
              </a:solidFill>
              <a:miter lim="800000"/>
              <a:headEnd/>
              <a:tailEnd/>
            </a:ln>
            <a:effectLst/>
          </p:spPr>
          <p:txBody>
            <a:bodyPr wrap="none" anchor="ctr"/>
            <a:lstStyle/>
            <a:p>
              <a:endParaRPr lang="zh-CN" altLang="en-US"/>
            </a:p>
          </p:txBody>
        </p:sp>
        <p:sp>
          <p:nvSpPr>
            <p:cNvPr id="1029" name="Rectangle 5"/>
            <p:cNvSpPr>
              <a:spLocks noChangeArrowheads="1"/>
            </p:cNvSpPr>
            <p:nvPr/>
          </p:nvSpPr>
          <p:spPr bwMode="auto">
            <a:xfrm>
              <a:off x="306" y="272"/>
              <a:ext cx="5869" cy="3776"/>
            </a:xfrm>
            <a:prstGeom prst="rect">
              <a:avLst/>
            </a:prstGeom>
            <a:gradFill rotWithShape="0">
              <a:gsLst>
                <a:gs pos="0">
                  <a:srgbClr val="00279F">
                    <a:gamma/>
                    <a:shade val="29804"/>
                    <a:invGamma/>
                  </a:srgbClr>
                </a:gs>
                <a:gs pos="100000">
                  <a:srgbClr val="00279F"/>
                </a:gs>
              </a:gsLst>
              <a:lin ang="5400000" scaled="1"/>
            </a:gradFill>
            <a:ln w="12700">
              <a:solidFill>
                <a:schemeClr val="folHlink"/>
              </a:solidFill>
              <a:miter lim="800000"/>
              <a:headEnd/>
              <a:tailEnd/>
            </a:ln>
            <a:effectLst/>
          </p:spPr>
          <p:txBody>
            <a:bodyPr wrap="none" anchor="ctr"/>
            <a:lstStyle/>
            <a:p>
              <a:endParaRPr lang="zh-CN" altLang="en-US"/>
            </a:p>
          </p:txBody>
        </p:sp>
      </p:grpSp>
      <p:sp>
        <p:nvSpPr>
          <p:cNvPr id="1031" name="Rectangle 7"/>
          <p:cNvSpPr>
            <a:spLocks noGrp="1" noChangeArrowheads="1"/>
          </p:cNvSpPr>
          <p:nvPr>
            <p:ph type="title"/>
          </p:nvPr>
        </p:nvSpPr>
        <p:spPr bwMode="auto">
          <a:xfrm>
            <a:off x="1117600" y="609600"/>
            <a:ext cx="6908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zh-CN" smtClean="0"/>
              <a:t>Click to edit Master title style</a:t>
            </a:r>
          </a:p>
        </p:txBody>
      </p:sp>
      <p:sp>
        <p:nvSpPr>
          <p:cNvPr id="1032" name="Rectangle 8"/>
          <p:cNvSpPr>
            <a:spLocks noGrp="1" noChangeArrowheads="1"/>
          </p:cNvSpPr>
          <p:nvPr>
            <p:ph type="body" idx="1"/>
          </p:nvPr>
        </p:nvSpPr>
        <p:spPr bwMode="auto">
          <a:xfrm>
            <a:off x="1117600" y="1981200"/>
            <a:ext cx="69088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75000"/>
        <a:buFont typeface="Monotype Sort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00000"/>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SzPct val="100000"/>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10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zh-CN" altLang="zh-CN">
              <a:solidFill>
                <a:schemeClr val="tx1"/>
              </a:solidFill>
              <a:ea typeface="宋体" charset="-122"/>
            </a:endParaRPr>
          </a:p>
        </p:txBody>
      </p:sp>
      <p:sp>
        <p:nvSpPr>
          <p:cNvPr id="410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smtClean="0">
                <a:solidFill>
                  <a:schemeClr val="tx1"/>
                </a:solidFill>
                <a:ea typeface="宋体" charset="-122"/>
                <a:cs typeface="Times New Roman" pitchFamily="18" charset="0"/>
              </a:defRPr>
            </a:lvl1pPr>
          </a:lstStyle>
          <a:p>
            <a:fld id="{1D8BD707-D9CF-40AE-B4C6-C98DA3205C09}" type="datetimeFigureOut">
              <a:rPr lang="en-US" smtClean="0"/>
              <a:pPr/>
              <a:t>11/7/2012</a:t>
            </a:fld>
            <a:endParaRPr 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smtClean="0">
                <a:solidFill>
                  <a:schemeClr val="tx1"/>
                </a:solidFill>
                <a:ea typeface="宋体" charset="-122"/>
                <a:cs typeface="Times New Roman" pitchFamily="18" charset="0"/>
              </a:defRPr>
            </a:lvl1pPr>
          </a:lstStyle>
          <a:p>
            <a:endParaRPr 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smtClean="0">
                <a:solidFill>
                  <a:schemeClr val="tx1"/>
                </a:solidFill>
                <a:ea typeface="宋体" charset="-122"/>
                <a:cs typeface="Times New Roman" pitchFamily="18"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Times New Roman" pitchFamily="18" charset="0"/>
        </a:defRPr>
      </a:lvl2pPr>
      <a:lvl3pPr algn="l" rtl="0" eaLnBrk="1" fontAlgn="base" hangingPunct="1">
        <a:spcBef>
          <a:spcPct val="0"/>
        </a:spcBef>
        <a:spcAft>
          <a:spcPct val="0"/>
        </a:spcAft>
        <a:defRPr sz="4400">
          <a:solidFill>
            <a:schemeClr val="tx2"/>
          </a:solidFill>
          <a:latin typeface="Tahoma" pitchFamily="34" charset="0"/>
          <a:cs typeface="Times New Roman" pitchFamily="18" charset="0"/>
        </a:defRPr>
      </a:lvl3pPr>
      <a:lvl4pPr algn="l" rtl="0" eaLnBrk="1" fontAlgn="base" hangingPunct="1">
        <a:spcBef>
          <a:spcPct val="0"/>
        </a:spcBef>
        <a:spcAft>
          <a:spcPct val="0"/>
        </a:spcAft>
        <a:defRPr sz="4400">
          <a:solidFill>
            <a:schemeClr val="tx2"/>
          </a:solidFill>
          <a:latin typeface="Tahoma" pitchFamily="34" charset="0"/>
          <a:cs typeface="Times New Roman" pitchFamily="18" charset="0"/>
        </a:defRPr>
      </a:lvl4pPr>
      <a:lvl5pPr algn="l" rtl="0" eaLnBrk="1" fontAlgn="base" hangingPunct="1">
        <a:spcBef>
          <a:spcPct val="0"/>
        </a:spcBef>
        <a:spcAft>
          <a:spcPct val="0"/>
        </a:spcAft>
        <a:defRPr sz="4400">
          <a:solidFill>
            <a:schemeClr val="tx2"/>
          </a:solidFill>
          <a:latin typeface="Tahoma" pitchFamily="34" charset="0"/>
          <a:cs typeface="Times New Roman" pitchFamily="18" charset="0"/>
        </a:defRPr>
      </a:lvl5pPr>
      <a:lvl6pPr marL="457200" algn="l" rtl="0" eaLnBrk="1" fontAlgn="base" hangingPunct="1">
        <a:spcBef>
          <a:spcPct val="0"/>
        </a:spcBef>
        <a:spcAft>
          <a:spcPct val="0"/>
        </a:spcAft>
        <a:defRPr sz="4400">
          <a:solidFill>
            <a:schemeClr val="tx2"/>
          </a:solidFill>
          <a:latin typeface="Tahoma" pitchFamily="34" charset="0"/>
          <a:cs typeface="Times New Roman" pitchFamily="18" charset="0"/>
        </a:defRPr>
      </a:lvl6pPr>
      <a:lvl7pPr marL="914400" algn="l" rtl="0" eaLnBrk="1" fontAlgn="base" hangingPunct="1">
        <a:spcBef>
          <a:spcPct val="0"/>
        </a:spcBef>
        <a:spcAft>
          <a:spcPct val="0"/>
        </a:spcAft>
        <a:defRPr sz="4400">
          <a:solidFill>
            <a:schemeClr val="tx2"/>
          </a:solidFill>
          <a:latin typeface="Tahoma" pitchFamily="34" charset="0"/>
          <a:cs typeface="Times New Roman" pitchFamily="18" charset="0"/>
        </a:defRPr>
      </a:lvl7pPr>
      <a:lvl8pPr marL="1371600" algn="l" rtl="0" eaLnBrk="1" fontAlgn="base" hangingPunct="1">
        <a:spcBef>
          <a:spcPct val="0"/>
        </a:spcBef>
        <a:spcAft>
          <a:spcPct val="0"/>
        </a:spcAft>
        <a:defRPr sz="4400">
          <a:solidFill>
            <a:schemeClr val="tx2"/>
          </a:solidFill>
          <a:latin typeface="Tahoma" pitchFamily="34" charset="0"/>
          <a:cs typeface="Times New Roman" pitchFamily="18" charset="0"/>
        </a:defRPr>
      </a:lvl8pPr>
      <a:lvl9pPr marL="1828800" algn="l" rtl="0" eaLnBrk="1" fontAlgn="base" hangingPunct="1">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ltLang="zh-CN" smtClean="0"/>
              <a:t>Click to edit Master title style</a:t>
            </a:r>
          </a:p>
        </p:txBody>
      </p:sp>
      <p:sp>
        <p:nvSpPr>
          <p:cNvPr id="1027"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atin typeface="+mn-lt"/>
                <a:ea typeface="宋体" pitchFamily="2" charset="-122"/>
              </a:defRPr>
            </a:lvl1pPr>
          </a:lstStyle>
          <a:p>
            <a:fld id="{1D8BD707-D9CF-40AE-B4C6-C98DA3205C09}" type="datetimeFigureOut">
              <a:rPr lang="en-US" smtClean="0"/>
              <a:pPr/>
              <a:t>11/7/2012</a:t>
            </a:fld>
            <a:endParaRPr lang="en-US"/>
          </a:p>
        </p:txBody>
      </p:sp>
      <p:sp>
        <p:nvSpPr>
          <p:cNvPr id="1034" name="Rectangle 10"/>
          <p:cNvSpPr>
            <a:spLocks noGrp="1" noChangeArrowheads="1"/>
          </p:cNvSpPr>
          <p:nvPr>
            <p:ph type="ftr" sz="quarter" idx="3"/>
          </p:nvPr>
        </p:nvSpPr>
        <p:spPr bwMode="auto">
          <a:xfrm>
            <a:off x="55626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mn-lt"/>
                <a:ea typeface="宋体" pitchFamily="2" charset="-122"/>
              </a:defRPr>
            </a:lvl1pPr>
          </a:lstStyle>
          <a:p>
            <a:endParaRPr lang="en-US"/>
          </a:p>
        </p:txBody>
      </p:sp>
      <p:sp>
        <p:nvSpPr>
          <p:cNvPr id="1035" name="Rectangle 11"/>
          <p:cNvSpPr>
            <a:spLocks noGrp="1" noChangeArrowheads="1"/>
          </p:cNvSpPr>
          <p:nvPr>
            <p:ph type="sldNum" sz="quarter" idx="4"/>
          </p:nvPr>
        </p:nvSpPr>
        <p:spPr bwMode="auto">
          <a:xfrm>
            <a:off x="3124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mn-lt"/>
                <a:ea typeface="宋体" pitchFamily="2" charset="-122"/>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altLang="zh-CN"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11/7/2012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a typeface="宋体" charset="-122"/>
              </a:defRPr>
            </a:lvl1pPr>
          </a:lstStyle>
          <a:p>
            <a:fld id="{1D8BD707-D9CF-40AE-B4C6-C98DA3205C09}" type="datetimeFigureOut">
              <a:rPr lang="en-US" smtClean="0"/>
              <a:pPr/>
              <a:t>11/7/2012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a typeface="宋体" charset="-122"/>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a typeface="宋体" charset="-122"/>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ltLang="zh-CN"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11/7/2012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7.xml"/><Relationship Id="rId1" Type="http://schemas.openxmlformats.org/officeDocument/2006/relationships/vmlDrawing" Target="../drawings/vmlDrawing10.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0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8.xml"/><Relationship Id="rId5" Type="http://schemas.openxmlformats.org/officeDocument/2006/relationships/slide" Target="slide40.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8.xml"/><Relationship Id="rId6" Type="http://schemas.openxmlformats.org/officeDocument/2006/relationships/slide" Target="slide40.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40.xml"/><Relationship Id="rId1" Type="http://schemas.openxmlformats.org/officeDocument/2006/relationships/slideLayout" Target="../slideLayouts/slideLayout58.xml"/><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8.pn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8.xml"/><Relationship Id="rId6" Type="http://schemas.openxmlformats.org/officeDocument/2006/relationships/slide" Target="slide40.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slide" Target="slide25.xml"/><Relationship Id="rId2" Type="http://schemas.openxmlformats.org/officeDocument/2006/relationships/image" Target="../media/image49.png"/><Relationship Id="rId1" Type="http://schemas.openxmlformats.org/officeDocument/2006/relationships/slideLayout" Target="../slideLayouts/slideLayout5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5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slide" Target="slide25.xml"/></Relationships>
</file>

<file path=ppt/slides/_rels/slide4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8.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8.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58.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58.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8.xml"/><Relationship Id="rId1" Type="http://schemas.openxmlformats.org/officeDocument/2006/relationships/vmlDrawing" Target="../drawings/vmlDrawing4.vml"/></Relationships>
</file>

<file path=ppt/slides/_rels/slide79.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7.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47.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7.xml"/><Relationship Id="rId1" Type="http://schemas.openxmlformats.org/officeDocument/2006/relationships/vmlDrawing" Target="../drawings/vmlDrawing7.vml"/><Relationship Id="rId4" Type="http://schemas.openxmlformats.org/officeDocument/2006/relationships/oleObject" Target="../embeddings/oleObject20.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9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7.xml"/><Relationship Id="rId4" Type="http://schemas.openxmlformats.org/officeDocument/2006/relationships/image" Target="../media/image93.png"/></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47.xml"/><Relationship Id="rId1" Type="http://schemas.openxmlformats.org/officeDocument/2006/relationships/vmlDrawing" Target="../drawings/vmlDrawing9.vml"/><Relationship Id="rId5" Type="http://schemas.openxmlformats.org/officeDocument/2006/relationships/oleObject" Target="../embeddings/oleObject25.bin"/><Relationship Id="rId4" Type="http://schemas.openxmlformats.org/officeDocument/2006/relationships/image" Target="../media/image97.png"/></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905000"/>
            <a:ext cx="6172200" cy="1894362"/>
          </a:xfrm>
        </p:spPr>
        <p:txBody>
          <a:bodyPr/>
          <a:lstStyle/>
          <a:p>
            <a:r>
              <a:rPr lang="en-US" altLang="zh-CN" dirty="0" smtClean="0"/>
              <a:t>ECG SIGNAL RECOGNIZATION  AND APPLICAITIONS</a:t>
            </a:r>
            <a:endParaRPr lang="zh-CN" altLang="en-US" dirty="0"/>
          </a:p>
        </p:txBody>
      </p:sp>
      <p:sp>
        <p:nvSpPr>
          <p:cNvPr id="3" name="Subtitle 2"/>
          <p:cNvSpPr>
            <a:spLocks noGrp="1"/>
          </p:cNvSpPr>
          <p:nvPr>
            <p:ph type="subTitle" idx="1"/>
          </p:nvPr>
        </p:nvSpPr>
        <p:spPr/>
        <p:txBody>
          <a:bodyPr/>
          <a:lstStyle/>
          <a:p>
            <a:r>
              <a:rPr lang="en-US" altLang="zh-CN" dirty="0" smtClean="0"/>
              <a:t>ECE, UA</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noFill/>
          <a:ln/>
        </p:spPr>
        <p:txBody>
          <a:bodyPr>
            <a:normAutofit fontScale="90000"/>
          </a:bodyPr>
          <a:lstStyle/>
          <a:p>
            <a:r>
              <a:rPr lang="en-US" altLang="zh-CN">
                <a:ea typeface="宋体" charset="-122"/>
              </a:rPr>
              <a:t>Waveform Components:</a:t>
            </a:r>
            <a:br>
              <a:rPr lang="en-US" altLang="zh-CN">
                <a:ea typeface="宋体" charset="-122"/>
              </a:rPr>
            </a:br>
            <a:r>
              <a:rPr lang="en-US" altLang="zh-CN">
                <a:ea typeface="宋体" charset="-122"/>
              </a:rPr>
              <a:t>QS Complex</a:t>
            </a:r>
          </a:p>
        </p:txBody>
      </p:sp>
      <p:pic>
        <p:nvPicPr>
          <p:cNvPr id="269315" name="Picture 3"/>
          <p:cNvPicPr>
            <a:picLocks noChangeArrowheads="1"/>
          </p:cNvPicPr>
          <p:nvPr/>
        </p:nvPicPr>
        <p:blipFill>
          <a:blip r:embed="rId2" cstate="print"/>
          <a:srcRect/>
          <a:stretch>
            <a:fillRect/>
          </a:stretch>
        </p:blipFill>
        <p:spPr bwMode="auto">
          <a:xfrm>
            <a:off x="3492500" y="2590800"/>
            <a:ext cx="2336800" cy="3060700"/>
          </a:xfrm>
          <a:prstGeom prst="rect">
            <a:avLst/>
          </a:prstGeom>
          <a:noFill/>
          <a:ln w="9525">
            <a:noFill/>
            <a:miter lim="800000"/>
            <a:headEnd/>
            <a:tailEnd/>
          </a:ln>
          <a:effectLst/>
        </p:spPr>
      </p:pic>
      <p:sp>
        <p:nvSpPr>
          <p:cNvPr id="269316" name="Text Box 4"/>
          <p:cNvSpPr txBox="1">
            <a:spLocks noChangeArrowheads="1"/>
          </p:cNvSpPr>
          <p:nvPr/>
        </p:nvSpPr>
        <p:spPr bwMode="auto">
          <a:xfrm>
            <a:off x="677333" y="2667001"/>
            <a:ext cx="2235200" cy="1323439"/>
          </a:xfrm>
          <a:prstGeom prst="rect">
            <a:avLst/>
          </a:prstGeom>
          <a:solidFill>
            <a:schemeClr val="accent1"/>
          </a:solidFill>
          <a:ln w="12700">
            <a:noFill/>
            <a:miter lim="800000"/>
            <a:headEnd/>
            <a:tailEnd/>
          </a:ln>
          <a:effectLst/>
        </p:spPr>
        <p:txBody>
          <a:bodyPr>
            <a:spAutoFit/>
          </a:bodyPr>
          <a:lstStyle/>
          <a:p>
            <a:pPr>
              <a:spcBef>
                <a:spcPct val="50000"/>
              </a:spcBef>
            </a:pPr>
            <a:r>
              <a:rPr lang="en-US" altLang="zh-CN" sz="2000">
                <a:ea typeface="宋体" charset="-122"/>
              </a:rPr>
              <a:t>Entire complex is negatively deflected; No R wave present</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內容版面配置區 1"/>
          <p:cNvSpPr>
            <a:spLocks noGrp="1"/>
          </p:cNvSpPr>
          <p:nvPr>
            <p:ph idx="1"/>
          </p:nvPr>
        </p:nvSpPr>
        <p:spPr/>
        <p:txBody>
          <a:bodyPr/>
          <a:lstStyle/>
          <a:p>
            <a:r>
              <a:rPr lang="en-US" altLang="zh-TW" b="1" smtClean="0">
                <a:latin typeface="Times New Roman" pitchFamily="18" charset="0"/>
                <a:ea typeface="標楷體" pitchFamily="65" charset="-120"/>
                <a:cs typeface="Times New Roman" pitchFamily="18" charset="0"/>
              </a:rPr>
              <a:t>Feature Extraction</a:t>
            </a:r>
          </a:p>
          <a:p>
            <a:pPr lvl="1"/>
            <a:r>
              <a:rPr lang="en-US" altLang="zh-TW" b="1" smtClean="0">
                <a:latin typeface="Times New Roman" pitchFamily="18" charset="0"/>
                <a:ea typeface="標楷體" pitchFamily="65" charset="-120"/>
                <a:cs typeface="Times New Roman" pitchFamily="18" charset="0"/>
              </a:rPr>
              <a:t>Energy</a:t>
            </a:r>
          </a:p>
          <a:p>
            <a:pPr lvl="1"/>
            <a:endParaRPr lang="en-US" altLang="zh-TW" b="1" smtClean="0">
              <a:latin typeface="Times New Roman" pitchFamily="18" charset="0"/>
              <a:ea typeface="標楷體" pitchFamily="65" charset="-120"/>
              <a:cs typeface="Times New Roman" pitchFamily="18" charset="0"/>
            </a:endParaRPr>
          </a:p>
          <a:p>
            <a:pPr lvl="1"/>
            <a:r>
              <a:rPr lang="en-US" altLang="zh-TW" b="1" smtClean="0">
                <a:latin typeface="Times New Roman" pitchFamily="18" charset="0"/>
                <a:ea typeface="標楷體" pitchFamily="65" charset="-120"/>
                <a:cs typeface="Times New Roman" pitchFamily="18" charset="0"/>
              </a:rPr>
              <a:t>Normal Energy</a:t>
            </a:r>
          </a:p>
          <a:p>
            <a:pPr lvl="1"/>
            <a:endParaRPr lang="en-US" altLang="zh-TW" b="1" smtClean="0">
              <a:latin typeface="Times New Roman" pitchFamily="18" charset="0"/>
              <a:ea typeface="標楷體" pitchFamily="65" charset="-120"/>
              <a:cs typeface="Times New Roman" pitchFamily="18" charset="0"/>
            </a:endParaRPr>
          </a:p>
          <a:p>
            <a:pPr lvl="1"/>
            <a:endParaRPr lang="en-US" altLang="zh-TW" b="1" smtClean="0">
              <a:latin typeface="Times New Roman" pitchFamily="18" charset="0"/>
              <a:ea typeface="標楷體" pitchFamily="65" charset="-120"/>
              <a:cs typeface="Times New Roman" pitchFamily="18" charset="0"/>
            </a:endParaRPr>
          </a:p>
          <a:p>
            <a:pPr lvl="1"/>
            <a:r>
              <a:rPr lang="en-US" altLang="zh-TW" b="1" smtClean="0">
                <a:latin typeface="Times New Roman" pitchFamily="18" charset="0"/>
                <a:ea typeface="標楷體" pitchFamily="65" charset="-120"/>
                <a:cs typeface="Times New Roman" pitchFamily="18" charset="0"/>
              </a:rPr>
              <a:t>Entorpy</a:t>
            </a:r>
          </a:p>
          <a:p>
            <a:pPr lvl="1"/>
            <a:endParaRPr lang="en-US" altLang="zh-TW" b="1" smtClean="0">
              <a:latin typeface="Times New Roman" pitchFamily="18" charset="0"/>
              <a:ea typeface="標楷體" pitchFamily="65" charset="-120"/>
              <a:cs typeface="Times New Roman" pitchFamily="18" charset="0"/>
            </a:endParaRPr>
          </a:p>
        </p:txBody>
      </p:sp>
      <p:sp>
        <p:nvSpPr>
          <p:cNvPr id="8" name="投影片編號版面配置區 7"/>
          <p:cNvSpPr>
            <a:spLocks noGrp="1"/>
          </p:cNvSpPr>
          <p:nvPr>
            <p:ph type="sldNum" sz="quarter" idx="12"/>
          </p:nvPr>
        </p:nvSpPr>
        <p:spPr/>
        <p:txBody>
          <a:bodyPr/>
          <a:lstStyle/>
          <a:p>
            <a:pPr>
              <a:defRPr/>
            </a:pPr>
            <a:fld id="{AAFA18F3-42DB-4F2F-9B8E-48CFC5FBBA2E}" type="slidenum">
              <a:rPr lang="zh-TW" altLang="en-US"/>
              <a:pPr>
                <a:defRPr/>
              </a:pPr>
              <a:t>100</a:t>
            </a:fld>
            <a:r>
              <a:rPr lang="en-US" altLang="zh-TW" dirty="0"/>
              <a:t> /22</a:t>
            </a:r>
          </a:p>
        </p:txBody>
      </p:sp>
      <p:sp>
        <p:nvSpPr>
          <p:cNvPr id="7175" name="標題 2"/>
          <p:cNvSpPr>
            <a:spLocks noGrp="1"/>
          </p:cNvSpPr>
          <p:nvPr>
            <p:ph type="title"/>
          </p:nvPr>
        </p:nvSpPr>
        <p:spPr/>
        <p:txBody>
          <a:bodyPr>
            <a:normAutofit fontScale="90000"/>
          </a:bodyPr>
          <a:lstStyle/>
          <a:p>
            <a:pPr algn="l"/>
            <a:r>
              <a:rPr lang="en-US" altLang="zh-TW" sz="3800" b="1" i="1" smtClean="0">
                <a:solidFill>
                  <a:srgbClr val="1F497D"/>
                </a:solidFill>
                <a:latin typeface="Times New Roman" pitchFamily="18" charset="0"/>
                <a:ea typeface="標楷體" pitchFamily="65" charset="-120"/>
                <a:cs typeface="Times New Roman" pitchFamily="18" charset="0"/>
              </a:rPr>
              <a:t>Improved ECG Signal Analysis Using Wavelet and Feature.</a:t>
            </a:r>
            <a:br>
              <a:rPr lang="en-US" altLang="zh-TW" sz="3800" b="1" i="1" smtClean="0">
                <a:solidFill>
                  <a:srgbClr val="1F497D"/>
                </a:solidFill>
                <a:latin typeface="Times New Roman" pitchFamily="18" charset="0"/>
                <a:ea typeface="標楷體" pitchFamily="65" charset="-120"/>
                <a:cs typeface="Times New Roman" pitchFamily="18" charset="0"/>
              </a:rPr>
            </a:br>
            <a:endParaRPr lang="zh-TW" altLang="en-US" sz="3800" i="1" smtClean="0">
              <a:solidFill>
                <a:srgbClr val="1F497D"/>
              </a:solidFill>
              <a:latin typeface="標楷體" pitchFamily="65" charset="-120"/>
              <a:ea typeface="標楷體" pitchFamily="65" charset="-120"/>
              <a:cs typeface="Times New Roman" pitchFamily="18" charset="0"/>
            </a:endParaRPr>
          </a:p>
        </p:txBody>
      </p:sp>
      <p:graphicFrame>
        <p:nvGraphicFramePr>
          <p:cNvPr id="7170" name="Object 5"/>
          <p:cNvGraphicFramePr>
            <a:graphicFrameLocks noChangeAspect="1"/>
          </p:cNvGraphicFramePr>
          <p:nvPr/>
        </p:nvGraphicFramePr>
        <p:xfrm>
          <a:off x="3657600" y="2514600"/>
          <a:ext cx="3455988" cy="917575"/>
        </p:xfrm>
        <a:graphic>
          <a:graphicData uri="http://schemas.openxmlformats.org/presentationml/2006/ole">
            <p:oleObj spid="_x0000_s17410" name="方程式" r:id="rId3" imgW="1625400" imgH="431640" progId="Equation.3">
              <p:embed/>
            </p:oleObj>
          </a:graphicData>
        </a:graphic>
      </p:graphicFrame>
      <p:graphicFrame>
        <p:nvGraphicFramePr>
          <p:cNvPr id="7171" name="Object 6"/>
          <p:cNvGraphicFramePr>
            <a:graphicFrameLocks noChangeAspect="1"/>
          </p:cNvGraphicFramePr>
          <p:nvPr/>
        </p:nvGraphicFramePr>
        <p:xfrm>
          <a:off x="2514600" y="3962400"/>
          <a:ext cx="5472112" cy="923925"/>
        </p:xfrm>
        <a:graphic>
          <a:graphicData uri="http://schemas.openxmlformats.org/presentationml/2006/ole">
            <p:oleObj spid="_x0000_s17411" name="方程式" r:id="rId4" imgW="2781000" imgH="469800" progId="Equation.3">
              <p:embed/>
            </p:oleObj>
          </a:graphicData>
        </a:graphic>
      </p:graphicFrame>
      <p:graphicFrame>
        <p:nvGraphicFramePr>
          <p:cNvPr id="7172" name="Object 7"/>
          <p:cNvGraphicFramePr>
            <a:graphicFrameLocks noChangeAspect="1"/>
          </p:cNvGraphicFramePr>
          <p:nvPr/>
        </p:nvGraphicFramePr>
        <p:xfrm>
          <a:off x="3203575" y="5207000"/>
          <a:ext cx="3024188" cy="885825"/>
        </p:xfrm>
        <a:graphic>
          <a:graphicData uri="http://schemas.openxmlformats.org/presentationml/2006/ole">
            <p:oleObj spid="_x0000_s17412" name="方程式" r:id="rId5" imgW="1473120" imgH="431640" progId="Equation.3">
              <p:embed/>
            </p:oleObj>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1"/>
          <p:cNvSpPr>
            <a:spLocks noGrp="1"/>
          </p:cNvSpPr>
          <p:nvPr>
            <p:ph idx="1"/>
          </p:nvPr>
        </p:nvSpPr>
        <p:spPr/>
        <p:txBody>
          <a:bodyPr/>
          <a:lstStyle/>
          <a:p>
            <a:r>
              <a:rPr lang="en-US" altLang="zh-TW" b="1" smtClean="0">
                <a:latin typeface="Times New Roman" pitchFamily="18" charset="0"/>
                <a:ea typeface="標楷體" pitchFamily="65" charset="-120"/>
                <a:cs typeface="Times New Roman" pitchFamily="18" charset="0"/>
              </a:rPr>
              <a:t>Feature Extraction</a:t>
            </a:r>
          </a:p>
          <a:p>
            <a:pPr lvl="1"/>
            <a:r>
              <a:rPr lang="en-US" altLang="zh-TW" b="1" smtClean="0">
                <a:latin typeface="Times New Roman" pitchFamily="18" charset="0"/>
                <a:ea typeface="標楷體" pitchFamily="65" charset="-120"/>
                <a:cs typeface="Times New Roman" pitchFamily="18" charset="0"/>
              </a:rPr>
              <a:t>Clustering</a:t>
            </a:r>
          </a:p>
        </p:txBody>
      </p:sp>
      <p:sp>
        <p:nvSpPr>
          <p:cNvPr id="6" name="投影片編號版面配置區 5"/>
          <p:cNvSpPr>
            <a:spLocks noGrp="1"/>
          </p:cNvSpPr>
          <p:nvPr>
            <p:ph type="sldNum" sz="quarter" idx="12"/>
          </p:nvPr>
        </p:nvSpPr>
        <p:spPr/>
        <p:txBody>
          <a:bodyPr/>
          <a:lstStyle/>
          <a:p>
            <a:pPr>
              <a:defRPr/>
            </a:pPr>
            <a:fld id="{F67E8242-8DE0-4D0A-BB9F-0C022F998E45}" type="slidenum">
              <a:rPr lang="zh-TW" altLang="en-US"/>
              <a:pPr>
                <a:defRPr/>
              </a:pPr>
              <a:t>101</a:t>
            </a:fld>
            <a:r>
              <a:rPr lang="en-US" altLang="zh-TW" dirty="0"/>
              <a:t> /22</a:t>
            </a:r>
          </a:p>
        </p:txBody>
      </p:sp>
      <p:sp>
        <p:nvSpPr>
          <p:cNvPr id="21508" name="標題 2"/>
          <p:cNvSpPr>
            <a:spLocks noGrp="1"/>
          </p:cNvSpPr>
          <p:nvPr>
            <p:ph type="title"/>
          </p:nvPr>
        </p:nvSpPr>
        <p:spPr/>
        <p:txBody>
          <a:bodyPr>
            <a:normAutofit fontScale="90000"/>
          </a:bodyPr>
          <a:lstStyle/>
          <a:p>
            <a:pPr algn="l"/>
            <a:r>
              <a:rPr lang="en-US" altLang="zh-TW" sz="3800" b="1" i="1" smtClean="0">
                <a:solidFill>
                  <a:srgbClr val="1F497D"/>
                </a:solidFill>
                <a:latin typeface="Times New Roman" pitchFamily="18" charset="0"/>
                <a:ea typeface="標楷體" pitchFamily="65" charset="-120"/>
                <a:cs typeface="Times New Roman" pitchFamily="18" charset="0"/>
              </a:rPr>
              <a:t>Improved ECG Signal Analysis Using Wavelet and Feature.</a:t>
            </a:r>
            <a:br>
              <a:rPr lang="en-US" altLang="zh-TW" sz="3800" b="1" i="1" smtClean="0">
                <a:solidFill>
                  <a:srgbClr val="1F497D"/>
                </a:solidFill>
                <a:latin typeface="Times New Roman" pitchFamily="18" charset="0"/>
                <a:ea typeface="標楷體" pitchFamily="65" charset="-120"/>
                <a:cs typeface="Times New Roman" pitchFamily="18" charset="0"/>
              </a:rPr>
            </a:br>
            <a:endParaRPr lang="zh-TW" altLang="en-US" sz="3800" i="1" smtClean="0">
              <a:solidFill>
                <a:srgbClr val="1F497D"/>
              </a:solidFill>
              <a:latin typeface="標楷體" pitchFamily="65" charset="-120"/>
              <a:ea typeface="標楷體" pitchFamily="65" charset="-120"/>
              <a:cs typeface="Times New Roman" pitchFamily="18" charset="0"/>
            </a:endParaRPr>
          </a:p>
        </p:txBody>
      </p:sp>
      <p:pic>
        <p:nvPicPr>
          <p:cNvPr id="21509" name="Picture 5"/>
          <p:cNvPicPr>
            <a:picLocks noChangeAspect="1" noChangeArrowheads="1"/>
          </p:cNvPicPr>
          <p:nvPr/>
        </p:nvPicPr>
        <p:blipFill>
          <a:blip r:embed="rId2" cstate="print"/>
          <a:srcRect/>
          <a:stretch>
            <a:fillRect/>
          </a:stretch>
        </p:blipFill>
        <p:spPr bwMode="auto">
          <a:xfrm>
            <a:off x="2195513" y="2708275"/>
            <a:ext cx="4814887" cy="36004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1"/>
          <p:cNvSpPr>
            <a:spLocks noGrp="1"/>
          </p:cNvSpPr>
          <p:nvPr>
            <p:ph idx="1"/>
          </p:nvPr>
        </p:nvSpPr>
        <p:spPr/>
        <p:txBody>
          <a:bodyPr/>
          <a:lstStyle/>
          <a:p>
            <a:r>
              <a:rPr lang="en-US" altLang="zh-TW" b="1" smtClean="0">
                <a:latin typeface="Times New Roman" pitchFamily="18" charset="0"/>
                <a:ea typeface="標楷體" pitchFamily="65" charset="-120"/>
                <a:cs typeface="Times New Roman" pitchFamily="18" charset="0"/>
              </a:rPr>
              <a:t>Method 1</a:t>
            </a:r>
          </a:p>
          <a:p>
            <a:pPr lvl="1"/>
            <a:endParaRPr lang="en-US" altLang="zh-TW" b="1" smtClean="0">
              <a:latin typeface="Times New Roman" pitchFamily="18" charset="0"/>
              <a:ea typeface="標楷體" pitchFamily="65" charset="-120"/>
              <a:cs typeface="Times New Roman" pitchFamily="18" charset="0"/>
            </a:endParaRPr>
          </a:p>
        </p:txBody>
      </p:sp>
      <p:sp>
        <p:nvSpPr>
          <p:cNvPr id="10" name="投影片編號版面配置區 9"/>
          <p:cNvSpPr>
            <a:spLocks noGrp="1"/>
          </p:cNvSpPr>
          <p:nvPr>
            <p:ph type="sldNum" sz="quarter" idx="12"/>
          </p:nvPr>
        </p:nvSpPr>
        <p:spPr/>
        <p:txBody>
          <a:bodyPr/>
          <a:lstStyle/>
          <a:p>
            <a:pPr>
              <a:defRPr/>
            </a:pPr>
            <a:fld id="{3990B271-3261-4C2F-A25D-1D6AB093C6B2}" type="slidenum">
              <a:rPr lang="zh-TW" altLang="en-US"/>
              <a:pPr>
                <a:defRPr/>
              </a:pPr>
              <a:t>102</a:t>
            </a:fld>
            <a:r>
              <a:rPr lang="en-US" altLang="zh-TW" dirty="0"/>
              <a:t> /22</a:t>
            </a:r>
          </a:p>
        </p:txBody>
      </p:sp>
      <p:sp>
        <p:nvSpPr>
          <p:cNvPr id="22532" name="標題 2"/>
          <p:cNvSpPr>
            <a:spLocks noGrp="1"/>
          </p:cNvSpPr>
          <p:nvPr>
            <p:ph type="title"/>
          </p:nvPr>
        </p:nvSpPr>
        <p:spPr/>
        <p:txBody>
          <a:bodyPr>
            <a:normAutofit fontScale="90000"/>
          </a:bodyPr>
          <a:lstStyle/>
          <a:p>
            <a:pPr algn="l"/>
            <a:r>
              <a:rPr lang="en-US" altLang="zh-TW" sz="3800" b="1" i="1" smtClean="0">
                <a:solidFill>
                  <a:srgbClr val="1F497D"/>
                </a:solidFill>
                <a:latin typeface="Times New Roman" pitchFamily="18" charset="0"/>
                <a:ea typeface="標楷體" pitchFamily="65" charset="-120"/>
                <a:cs typeface="Times New Roman" pitchFamily="18" charset="0"/>
              </a:rPr>
              <a:t>Improved ECG Signal Analysis Using Wavelet and Feature.</a:t>
            </a:r>
            <a:br>
              <a:rPr lang="en-US" altLang="zh-TW" sz="3800" b="1" i="1" smtClean="0">
                <a:solidFill>
                  <a:srgbClr val="1F497D"/>
                </a:solidFill>
                <a:latin typeface="Times New Roman" pitchFamily="18" charset="0"/>
                <a:ea typeface="標楷體" pitchFamily="65" charset="-120"/>
                <a:cs typeface="Times New Roman" pitchFamily="18" charset="0"/>
              </a:rPr>
            </a:br>
            <a:endParaRPr lang="zh-TW" altLang="en-US" sz="3800" i="1" smtClean="0">
              <a:solidFill>
                <a:srgbClr val="1F497D"/>
              </a:solidFill>
              <a:latin typeface="標楷體" pitchFamily="65" charset="-120"/>
              <a:ea typeface="標楷體" pitchFamily="65" charset="-120"/>
              <a:cs typeface="Times New Roman" pitchFamily="18" charset="0"/>
            </a:endParaRPr>
          </a:p>
        </p:txBody>
      </p:sp>
      <p:pic>
        <p:nvPicPr>
          <p:cNvPr id="22533" name="Picture 5"/>
          <p:cNvPicPr>
            <a:picLocks noChangeAspect="1" noChangeArrowheads="1"/>
          </p:cNvPicPr>
          <p:nvPr/>
        </p:nvPicPr>
        <p:blipFill>
          <a:blip r:embed="rId2" cstate="print"/>
          <a:srcRect/>
          <a:stretch>
            <a:fillRect/>
          </a:stretch>
        </p:blipFill>
        <p:spPr bwMode="auto">
          <a:xfrm>
            <a:off x="195263" y="2386013"/>
            <a:ext cx="4160837" cy="3130550"/>
          </a:xfrm>
          <a:prstGeom prst="rect">
            <a:avLst/>
          </a:prstGeom>
          <a:noFill/>
          <a:ln w="9525">
            <a:noFill/>
            <a:miter lim="800000"/>
            <a:headEnd/>
            <a:tailEnd/>
          </a:ln>
        </p:spPr>
      </p:pic>
      <p:pic>
        <p:nvPicPr>
          <p:cNvPr id="22534" name="Picture 7"/>
          <p:cNvPicPr>
            <a:picLocks noChangeAspect="1" noChangeArrowheads="1"/>
          </p:cNvPicPr>
          <p:nvPr/>
        </p:nvPicPr>
        <p:blipFill>
          <a:blip r:embed="rId3" cstate="print"/>
          <a:srcRect/>
          <a:stretch>
            <a:fillRect/>
          </a:stretch>
        </p:blipFill>
        <p:spPr bwMode="auto">
          <a:xfrm>
            <a:off x="4643438" y="2420938"/>
            <a:ext cx="4105275" cy="3067050"/>
          </a:xfrm>
          <a:prstGeom prst="rect">
            <a:avLst/>
          </a:prstGeom>
          <a:noFill/>
          <a:ln w="9525">
            <a:noFill/>
            <a:miter lim="800000"/>
            <a:headEnd/>
            <a:tailEnd/>
          </a:ln>
        </p:spPr>
      </p:pic>
      <p:sp>
        <p:nvSpPr>
          <p:cNvPr id="22535" name="文字方塊 8"/>
          <p:cNvSpPr txBox="1">
            <a:spLocks noChangeArrowheads="1"/>
          </p:cNvSpPr>
          <p:nvPr/>
        </p:nvSpPr>
        <p:spPr bwMode="auto">
          <a:xfrm>
            <a:off x="1692275" y="5713413"/>
            <a:ext cx="5543550" cy="523875"/>
          </a:xfrm>
          <a:prstGeom prst="rect">
            <a:avLst/>
          </a:prstGeom>
          <a:noFill/>
          <a:ln w="9525">
            <a:noFill/>
            <a:miter lim="800000"/>
            <a:headEnd/>
            <a:tailEnd/>
          </a:ln>
        </p:spPr>
        <p:txBody>
          <a:bodyPr>
            <a:spAutoFit/>
          </a:bodyPr>
          <a:lstStyle/>
          <a:p>
            <a:r>
              <a:rPr lang="en-US" altLang="zh-TW" sz="1400">
                <a:latin typeface="Times New Roman" pitchFamily="18" charset="0"/>
                <a:cs typeface="Times New Roman" pitchFamily="18" charset="0"/>
              </a:rPr>
              <a:t>wavelet: bior5.5, decomposition level: 1  and 3 with Method 1(●: normal beats, □: atrial premature beats, ○ : premature ventricular contractions)</a:t>
            </a:r>
            <a:endParaRPr lang="zh-TW" altLang="en-US" sz="140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內容版面配置區 1"/>
          <p:cNvSpPr>
            <a:spLocks noGrp="1"/>
          </p:cNvSpPr>
          <p:nvPr>
            <p:ph idx="1"/>
          </p:nvPr>
        </p:nvSpPr>
        <p:spPr/>
        <p:txBody>
          <a:bodyPr/>
          <a:lstStyle/>
          <a:p>
            <a:r>
              <a:rPr lang="en-US" altLang="zh-TW" sz="2800" b="1" smtClean="0">
                <a:latin typeface="Times New Roman" pitchFamily="18" charset="0"/>
                <a:ea typeface="標楷體" pitchFamily="65" charset="-120"/>
                <a:cs typeface="Times New Roman" pitchFamily="18" charset="0"/>
              </a:rPr>
              <a:t>Wavelet analysis is widely used in many application. Because it provides both time and frequency information, can overcome the limitation of Fourier transform.</a:t>
            </a:r>
          </a:p>
          <a:p>
            <a:r>
              <a:rPr lang="en-US" altLang="zh-TW" sz="2800" b="1" smtClean="0">
                <a:latin typeface="Times New Roman" pitchFamily="18" charset="0"/>
                <a:ea typeface="標楷體" pitchFamily="65" charset="-120"/>
                <a:cs typeface="Times New Roman" pitchFamily="18" charset="0"/>
              </a:rPr>
              <a:t>We can learn about the wavelet transform which is able to detect beat rate of signals and to classify the difference of signals.</a:t>
            </a:r>
          </a:p>
          <a:p>
            <a:r>
              <a:rPr lang="en-US" altLang="zh-TW" b="1" smtClean="0">
                <a:latin typeface="Times New Roman" pitchFamily="18" charset="0"/>
                <a:ea typeface="標楷體" pitchFamily="65" charset="-120"/>
                <a:cs typeface="Times New Roman" pitchFamily="18" charset="0"/>
              </a:rPr>
              <a:t>We also use the wavelet transform on the other beat rate detection.</a:t>
            </a:r>
          </a:p>
          <a:p>
            <a:endParaRPr lang="en-US" altLang="zh-TW" b="1" smtClean="0">
              <a:latin typeface="Times New Roman" pitchFamily="18" charset="0"/>
              <a:ea typeface="標楷體" pitchFamily="65" charset="-120"/>
              <a:cs typeface="Times New Roman" pitchFamily="18" charset="0"/>
            </a:endParaRPr>
          </a:p>
          <a:p>
            <a:pPr lvl="1"/>
            <a:endParaRPr lang="en-US" altLang="zh-TW" b="1"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pPr>
              <a:defRPr/>
            </a:pPr>
            <a:fld id="{5F489281-A227-4142-BC1C-39A525F09028}" type="slidenum">
              <a:rPr lang="zh-TW" altLang="en-US"/>
              <a:pPr>
                <a:defRPr/>
              </a:pPr>
              <a:t>103</a:t>
            </a:fld>
            <a:r>
              <a:rPr lang="en-US" altLang="zh-TW" dirty="0"/>
              <a:t> /22</a:t>
            </a:r>
          </a:p>
        </p:txBody>
      </p:sp>
      <p:sp>
        <p:nvSpPr>
          <p:cNvPr id="24580" name="標題 2"/>
          <p:cNvSpPr>
            <a:spLocks noGrp="1"/>
          </p:cNvSpPr>
          <p:nvPr>
            <p:ph type="title"/>
          </p:nvPr>
        </p:nvSpPr>
        <p:spPr/>
        <p:txBody>
          <a:bodyPr>
            <a:normAutofit fontScale="90000"/>
          </a:bodyPr>
          <a:lstStyle/>
          <a:p>
            <a:pPr algn="l"/>
            <a:r>
              <a:rPr lang="en-US" altLang="zh-TW" sz="4000" b="1" smtClean="0">
                <a:solidFill>
                  <a:srgbClr val="1F497D"/>
                </a:solidFill>
                <a:latin typeface="Times New Roman" pitchFamily="18" charset="0"/>
                <a:ea typeface="標楷體" pitchFamily="65" charset="-120"/>
                <a:cs typeface="Times New Roman" pitchFamily="18" charset="0"/>
              </a:rPr>
              <a:t>Conclusion</a:t>
            </a:r>
            <a:r>
              <a:rPr lang="en-US" altLang="zh-TW" sz="3800" b="1" i="1" smtClean="0">
                <a:solidFill>
                  <a:srgbClr val="1F497D"/>
                </a:solidFill>
                <a:latin typeface="Times New Roman" pitchFamily="18" charset="0"/>
                <a:ea typeface="標楷體" pitchFamily="65" charset="-120"/>
                <a:cs typeface="Times New Roman" pitchFamily="18" charset="0"/>
              </a:rPr>
              <a:t> </a:t>
            </a:r>
            <a:br>
              <a:rPr lang="en-US" altLang="zh-TW" sz="3800" b="1" i="1" smtClean="0">
                <a:solidFill>
                  <a:srgbClr val="1F497D"/>
                </a:solidFill>
                <a:latin typeface="Times New Roman" pitchFamily="18" charset="0"/>
                <a:ea typeface="標楷體" pitchFamily="65" charset="-120"/>
                <a:cs typeface="Times New Roman" pitchFamily="18" charset="0"/>
              </a:rPr>
            </a:br>
            <a:endParaRPr lang="zh-TW" altLang="en-US" sz="3800" b="1" i="1" smtClean="0">
              <a:solidFill>
                <a:srgbClr val="1F497D"/>
              </a:solidFill>
              <a:latin typeface="Times New Roman" pitchFamily="18" charset="0"/>
              <a:ea typeface="標楷體" pitchFamily="65" charset="-12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altLang="zh-CN" sz="2800" dirty="0" smtClean="0"/>
              <a:t>[1]</a:t>
            </a:r>
            <a:r>
              <a:rPr lang="en-US" altLang="en-US" sz="2800" dirty="0" smtClean="0">
                <a:latin typeface="Arial" charset="0"/>
              </a:rPr>
              <a:t> Understanding  12 Lead EKGs ,A Practical Approach,</a:t>
            </a:r>
            <a:r>
              <a:rPr lang="en-US" altLang="en-US" sz="2800" dirty="0" smtClean="0"/>
              <a:t> BRADY: Understanding 12 Lead EKGS  Ch. 14</a:t>
            </a:r>
            <a:endParaRPr lang="en-US" altLang="en-US" sz="2800" dirty="0" smtClean="0">
              <a:latin typeface="Arial" charset="0"/>
            </a:endParaRPr>
          </a:p>
          <a:p>
            <a:pPr>
              <a:buNone/>
            </a:pPr>
            <a:r>
              <a:rPr lang="en-US" altLang="zh-CN" sz="2800" dirty="0" smtClean="0">
                <a:latin typeface="Arial" charset="0"/>
              </a:rPr>
              <a:t>[2]</a:t>
            </a:r>
            <a:r>
              <a:rPr lang="en-US" altLang="zh-CN" sz="2800" dirty="0" smtClean="0">
                <a:ea typeface="宋体" pitchFamily="2" charset="-122"/>
                <a:cs typeface="Tahoma" pitchFamily="34" charset="0"/>
              </a:rPr>
              <a:t> Data Mining and Medical Informatics , R. E. Abdel-</a:t>
            </a:r>
            <a:r>
              <a:rPr lang="en-US" altLang="zh-CN" sz="2800" dirty="0" err="1" smtClean="0">
                <a:ea typeface="宋体" pitchFamily="2" charset="-122"/>
                <a:cs typeface="Tahoma" pitchFamily="34" charset="0"/>
              </a:rPr>
              <a:t>Aal,November</a:t>
            </a:r>
            <a:r>
              <a:rPr lang="en-US" altLang="zh-CN" sz="2800" dirty="0" smtClean="0">
                <a:ea typeface="宋体" pitchFamily="2" charset="-122"/>
                <a:cs typeface="Tahoma" pitchFamily="34" charset="0"/>
              </a:rPr>
              <a:t> 2005</a:t>
            </a:r>
          </a:p>
          <a:p>
            <a:pPr>
              <a:buNone/>
            </a:pPr>
            <a:r>
              <a:rPr lang="en-US" altLang="zh-CN" sz="2800" dirty="0" smtClean="0">
                <a:ea typeface="宋体" pitchFamily="2" charset="-122"/>
                <a:cs typeface="Tahoma" pitchFamily="34" charset="0"/>
              </a:rPr>
              <a:t>[3]</a:t>
            </a:r>
            <a:r>
              <a:rPr lang="en-US" altLang="zh-CN" sz="2800" dirty="0" smtClean="0"/>
              <a:t> Factor and Component Analysis, esp. Principal Component Analysis (PCA)</a:t>
            </a:r>
          </a:p>
          <a:p>
            <a:pPr>
              <a:buNone/>
            </a:pPr>
            <a:r>
              <a:rPr lang="en-US" altLang="zh-CN" sz="2800" dirty="0" smtClean="0"/>
              <a:t>[4]</a:t>
            </a:r>
            <a:r>
              <a:rPr lang="en-US" altLang="zh-CN" sz="2800" dirty="0" smtClean="0">
                <a:solidFill>
                  <a:schemeClr val="accent1"/>
                </a:solidFill>
                <a:ea typeface="ＭＳ Ｐゴシック" pitchFamily="34" charset="-128"/>
              </a:rPr>
              <a:t> </a:t>
            </a:r>
            <a:r>
              <a:rPr lang="en-US" altLang="zh-CN" sz="2800" dirty="0" smtClean="0">
                <a:ea typeface="ＭＳ Ｐゴシック" pitchFamily="34" charset="-128"/>
              </a:rPr>
              <a:t>Algorithms for Distributed Supervised and Unsupervised Learning, </a:t>
            </a:r>
            <a:r>
              <a:rPr lang="en-US" altLang="zh-CN" sz="2800" dirty="0" err="1" smtClean="0">
                <a:ea typeface="ＭＳ Ｐゴシック" pitchFamily="34" charset="-128"/>
              </a:rPr>
              <a:t>Haimonti</a:t>
            </a:r>
            <a:r>
              <a:rPr lang="en-US" altLang="zh-CN" sz="2800" dirty="0" smtClean="0">
                <a:ea typeface="ＭＳ Ｐゴシック" pitchFamily="34" charset="-128"/>
              </a:rPr>
              <a:t> </a:t>
            </a:r>
            <a:r>
              <a:rPr lang="en-US" altLang="zh-CN" sz="2800" dirty="0" err="1" smtClean="0">
                <a:ea typeface="ＭＳ Ｐゴシック" pitchFamily="34" charset="-128"/>
              </a:rPr>
              <a:t>Dutta</a:t>
            </a:r>
            <a:endParaRPr lang="en-US" altLang="zh-CN" sz="2800" dirty="0" smtClean="0">
              <a:ea typeface="ＭＳ Ｐゴシック" pitchFamily="34" charset="-128"/>
            </a:endParaRPr>
          </a:p>
          <a:p>
            <a:pPr>
              <a:buNone/>
            </a:pPr>
            <a:r>
              <a:rPr lang="en-US" altLang="zh-CN" sz="2800" dirty="0" smtClean="0">
                <a:ea typeface="ＭＳ Ｐゴシック" pitchFamily="34" charset="-128"/>
              </a:rPr>
              <a:t>  The Center for Computational Learning Systems (CCLS),Columbia University, New York.</a:t>
            </a:r>
          </a:p>
          <a:p>
            <a:pPr>
              <a:buNone/>
            </a:pPr>
            <a:r>
              <a:rPr lang="en-US" altLang="zh-CN" sz="2800" dirty="0" smtClean="0">
                <a:ea typeface="ＭＳ Ｐゴシック" pitchFamily="34" charset="-128"/>
              </a:rPr>
              <a:t>[5]Applications of the DWT in beat rate detection,</a:t>
            </a:r>
          </a:p>
          <a:p>
            <a:pPr>
              <a:buNone/>
            </a:pPr>
            <a:r>
              <a:rPr lang="en-US" altLang="zh-CN" sz="2800" dirty="0" smtClean="0">
                <a:ea typeface="ＭＳ Ｐゴシック" pitchFamily="34" charset="-128"/>
              </a:rPr>
              <a:t>Ding </a:t>
            </a:r>
            <a:r>
              <a:rPr lang="en-US" altLang="zh-CN" sz="2800" dirty="0" err="1" smtClean="0">
                <a:ea typeface="ＭＳ Ｐゴシック" pitchFamily="34" charset="-128"/>
              </a:rPr>
              <a:t>jian,Jun</a:t>
            </a:r>
            <a:r>
              <a:rPr lang="en-US" altLang="zh-CN" sz="2800" dirty="0" smtClean="0">
                <a:ea typeface="ＭＳ Ｐゴシック" pitchFamily="34" charset="-128"/>
              </a:rPr>
              <a:t>, DISP lab, NTU</a:t>
            </a:r>
          </a:p>
          <a:p>
            <a:pPr>
              <a:buNone/>
            </a:pPr>
            <a:endParaRPr lang="en-US" altLang="zh-CN" sz="2800" dirty="0" smtClean="0"/>
          </a:p>
          <a:p>
            <a:pPr>
              <a:buNone/>
            </a:pPr>
            <a:endParaRPr lang="en-US" altLang="zh-CN" dirty="0" smtClean="0">
              <a:ea typeface="宋体" pitchFamily="2" charset="-122"/>
              <a:cs typeface="Tahoma" pitchFamily="34" charset="0"/>
            </a:endParaRPr>
          </a:p>
          <a:p>
            <a:pPr>
              <a:buNone/>
            </a:pPr>
            <a:endParaRPr lang="zh-CN" altLang="en-US" dirty="0"/>
          </a:p>
        </p:txBody>
      </p:sp>
      <p:sp>
        <p:nvSpPr>
          <p:cNvPr id="3" name="Title 2"/>
          <p:cNvSpPr>
            <a:spLocks noGrp="1"/>
          </p:cNvSpPr>
          <p:nvPr>
            <p:ph type="title"/>
          </p:nvPr>
        </p:nvSpPr>
        <p:spPr/>
        <p:txBody>
          <a:bodyPr/>
          <a:lstStyle/>
          <a:p>
            <a:r>
              <a:rPr lang="en-US" altLang="zh-CN" dirty="0" smtClean="0"/>
              <a:t>References</a:t>
            </a:r>
            <a:endParaRPr lang="zh-CN"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altLang="zh-CN" sz="2800" dirty="0" smtClean="0"/>
              <a:t>[6] </a:t>
            </a:r>
            <a:r>
              <a:rPr lang="en-US" altLang="zh-CN" sz="2800" dirty="0" err="1" smtClean="0"/>
              <a:t>Kyriacou</a:t>
            </a:r>
            <a:r>
              <a:rPr lang="en-US" altLang="zh-CN" sz="2800" dirty="0" smtClean="0"/>
              <a:t>, E.; </a:t>
            </a:r>
            <a:r>
              <a:rPr lang="en-US" altLang="zh-CN" sz="2800" dirty="0" err="1" smtClean="0"/>
              <a:t>Pattichis</a:t>
            </a:r>
            <a:r>
              <a:rPr lang="en-US" altLang="zh-CN" sz="2800" dirty="0" smtClean="0"/>
              <a:t>, C.; </a:t>
            </a:r>
            <a:r>
              <a:rPr lang="en-US" altLang="zh-CN" sz="2800" dirty="0" err="1" smtClean="0"/>
              <a:t>Pattichis</a:t>
            </a:r>
            <a:r>
              <a:rPr lang="en-US" altLang="zh-CN" sz="2800" dirty="0" smtClean="0"/>
              <a:t>, M.; </a:t>
            </a:r>
            <a:r>
              <a:rPr lang="en-US" altLang="zh-CN" sz="2800" dirty="0" err="1" smtClean="0"/>
              <a:t>Jossif</a:t>
            </a:r>
            <a:r>
              <a:rPr lang="en-US" altLang="zh-CN" sz="2800" dirty="0" smtClean="0"/>
              <a:t>, A.; </a:t>
            </a:r>
            <a:r>
              <a:rPr lang="en-US" altLang="zh-CN" sz="2800" dirty="0" err="1" smtClean="0"/>
              <a:t>Paraskevas</a:t>
            </a:r>
            <a:r>
              <a:rPr lang="en-US" altLang="zh-CN" sz="2800" dirty="0" smtClean="0"/>
              <a:t>, L.; </a:t>
            </a:r>
            <a:r>
              <a:rPr lang="en-US" altLang="zh-CN" sz="2800" dirty="0" err="1" smtClean="0"/>
              <a:t>Konstantinides</a:t>
            </a:r>
            <a:r>
              <a:rPr lang="en-US" altLang="zh-CN" sz="2800" dirty="0" smtClean="0"/>
              <a:t>, A.; </a:t>
            </a:r>
            <a:r>
              <a:rPr lang="en-US" altLang="zh-CN" sz="2800" dirty="0" err="1" smtClean="0"/>
              <a:t>Vogiatzis</a:t>
            </a:r>
            <a:r>
              <a:rPr lang="en-US" altLang="zh-CN" sz="2800" dirty="0" smtClean="0"/>
              <a:t>, D.; An m-Health Monitoring System for Children with Suspected Arrhythmias, 29th Annual International Conference of the IEEE Engineering in Medicine and Biology Society, 2007 Page(s): 1794 – 1797</a:t>
            </a:r>
            <a:endParaRPr lang="zh-CN" altLang="en-US" sz="2800" dirty="0" smtClean="0"/>
          </a:p>
          <a:p>
            <a:pPr>
              <a:buNone/>
            </a:pPr>
            <a:r>
              <a:rPr lang="en-US" altLang="zh-CN" sz="2800" dirty="0" smtClean="0"/>
              <a:t>[7] Wang </a:t>
            </a:r>
            <a:r>
              <a:rPr lang="en-US" altLang="zh-CN" sz="2800" dirty="0" err="1" smtClean="0"/>
              <a:t>Zhiyu</a:t>
            </a:r>
            <a:r>
              <a:rPr lang="en-US" altLang="zh-CN" sz="2800" dirty="0" smtClean="0"/>
              <a:t>; Based on physiology parameters to design lie detector, International Conference on Computer Application and System Modeling (ICCASM), 2010 Page(s): V8-634 - V8-637</a:t>
            </a:r>
            <a:endParaRPr lang="zh-CN" altLang="en-US" sz="2800" dirty="0" smtClean="0"/>
          </a:p>
          <a:p>
            <a:pPr>
              <a:buNone/>
            </a:pPr>
            <a:r>
              <a:rPr lang="en-US" altLang="zh-CN" sz="2800" dirty="0" smtClean="0"/>
              <a:t>[8] </a:t>
            </a:r>
            <a:r>
              <a:rPr lang="en-US" altLang="zh-CN" sz="2800" dirty="0" err="1" smtClean="0"/>
              <a:t>Cutcutache</a:t>
            </a:r>
            <a:r>
              <a:rPr lang="en-US" altLang="zh-CN" sz="2800" dirty="0" smtClean="0"/>
              <a:t>, I.; Dang, T.T.N.; Leong, W.K.; </a:t>
            </a:r>
            <a:r>
              <a:rPr lang="en-US" altLang="zh-CN" sz="2800" dirty="0" err="1" smtClean="0"/>
              <a:t>Shanshan</a:t>
            </a:r>
            <a:r>
              <a:rPr lang="en-US" altLang="zh-CN" sz="2800" dirty="0" smtClean="0"/>
              <a:t> Liu; Nguyen, K.D.; </a:t>
            </a:r>
            <a:r>
              <a:rPr lang="en-US" altLang="zh-CN" sz="2800" dirty="0" err="1" smtClean="0"/>
              <a:t>Phan</a:t>
            </a:r>
            <a:r>
              <a:rPr lang="en-US" altLang="zh-CN" sz="2800" dirty="0" smtClean="0"/>
              <a:t>, L.T.X.; </a:t>
            </a:r>
            <a:r>
              <a:rPr lang="en-US" altLang="zh-CN" sz="2800" dirty="0" err="1" smtClean="0"/>
              <a:t>Sim</a:t>
            </a:r>
            <a:r>
              <a:rPr lang="en-US" altLang="zh-CN" sz="2800" dirty="0" smtClean="0"/>
              <a:t>, E.; </a:t>
            </a:r>
            <a:r>
              <a:rPr lang="en-US" altLang="zh-CN" sz="2800" dirty="0" err="1" smtClean="0"/>
              <a:t>Zhenxin</a:t>
            </a:r>
            <a:r>
              <a:rPr lang="en-US" altLang="zh-CN" sz="2800" dirty="0" smtClean="0"/>
              <a:t> Sun; </a:t>
            </a:r>
            <a:r>
              <a:rPr lang="en-US" altLang="zh-CN" sz="2800" dirty="0" err="1" smtClean="0"/>
              <a:t>Tok</a:t>
            </a:r>
            <a:r>
              <a:rPr lang="en-US" altLang="zh-CN" sz="2800" dirty="0" smtClean="0"/>
              <a:t>, T.B.; Lin </a:t>
            </a:r>
            <a:r>
              <a:rPr lang="en-US" altLang="zh-CN" sz="2800" dirty="0" err="1" smtClean="0"/>
              <a:t>Xu</a:t>
            </a:r>
            <a:r>
              <a:rPr lang="en-US" altLang="zh-CN" sz="2800" dirty="0" smtClean="0"/>
              <a:t>; </a:t>
            </a:r>
            <a:r>
              <a:rPr lang="en-US" altLang="zh-CN" sz="2800" dirty="0" err="1" smtClean="0"/>
              <a:t>Tay</a:t>
            </a:r>
            <a:r>
              <a:rPr lang="en-US" altLang="zh-CN" sz="2800" dirty="0" smtClean="0"/>
              <a:t>, F.E.H.; </a:t>
            </a:r>
            <a:r>
              <a:rPr lang="en-US" altLang="zh-CN" sz="2800" dirty="0" err="1" smtClean="0"/>
              <a:t>Weng</a:t>
            </a:r>
            <a:r>
              <a:rPr lang="en-US" altLang="zh-CN" sz="2800" dirty="0" smtClean="0"/>
              <a:t>-Fai Wong; BSN Simulator: Optimizing Application Using System Level Simulation, Sixth International Workshop on Wearable and Implantable Body Sensor Networks, 2009 Page(s): 9 – 14</a:t>
            </a:r>
            <a:endParaRPr lang="zh-CN" altLang="en-US" sz="2800" dirty="0" smtClean="0"/>
          </a:p>
          <a:p>
            <a:pPr>
              <a:buNone/>
            </a:pPr>
            <a:r>
              <a:rPr lang="en-US" altLang="zh-CN" sz="2800" dirty="0" smtClean="0"/>
              <a:t>[9] </a:t>
            </a:r>
            <a:r>
              <a:rPr lang="en-US" altLang="zh-CN" sz="2800" dirty="0" err="1" smtClean="0"/>
              <a:t>Chareonsak</a:t>
            </a:r>
            <a:r>
              <a:rPr lang="en-US" altLang="zh-CN" sz="2800" dirty="0" smtClean="0"/>
              <a:t>, C.; </a:t>
            </a:r>
            <a:r>
              <a:rPr lang="en-US" altLang="zh-CN" sz="2800" dirty="0" err="1" smtClean="0"/>
              <a:t>Farook</a:t>
            </a:r>
            <a:r>
              <a:rPr lang="en-US" altLang="zh-CN" sz="2800" dirty="0" smtClean="0"/>
              <a:t> Sana; Yu Wei; </a:t>
            </a:r>
            <a:r>
              <a:rPr lang="en-US" altLang="zh-CN" sz="2800" dirty="0" err="1" smtClean="0"/>
              <a:t>Xiong</a:t>
            </a:r>
            <a:r>
              <a:rPr lang="en-US" altLang="zh-CN" sz="2800" dirty="0" smtClean="0"/>
              <a:t> Bing; Design of FPGA hardware for a real-time blind source separation of fetal ECG signals, IEEE International Workshop on Biomedical Circuits and Systems, 2004 Page(s): S2/4 - 13-16</a:t>
            </a:r>
          </a:p>
          <a:p>
            <a:pPr>
              <a:buNone/>
            </a:pPr>
            <a:endParaRPr lang="zh-CN" altLang="en-US" dirty="0"/>
          </a:p>
        </p:txBody>
      </p:sp>
      <p:sp>
        <p:nvSpPr>
          <p:cNvPr id="3" name="Title 2"/>
          <p:cNvSpPr>
            <a:spLocks noGrp="1"/>
          </p:cNvSpPr>
          <p:nvPr>
            <p:ph type="title"/>
          </p:nvPr>
        </p:nvSpPr>
        <p:spPr/>
        <p:txBody>
          <a:bodyPr/>
          <a:lstStyle/>
          <a:p>
            <a:r>
              <a:rPr lang="en-US" altLang="zh-CN" dirty="0" smtClean="0"/>
              <a:t>References</a:t>
            </a:r>
            <a:endParaRPr lang="zh-CN"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altLang="zh-CN" sz="2800" dirty="0" smtClean="0"/>
              <a:t>[10] </a:t>
            </a:r>
            <a:r>
              <a:rPr lang="en-US" altLang="zh-CN" sz="2800" dirty="0" err="1" smtClean="0"/>
              <a:t>Galeottei</a:t>
            </a:r>
            <a:r>
              <a:rPr lang="en-US" altLang="zh-CN" sz="2800" dirty="0" smtClean="0"/>
              <a:t>, L.; </a:t>
            </a:r>
            <a:r>
              <a:rPr lang="en-US" altLang="zh-CN" sz="2800" dirty="0" err="1" smtClean="0"/>
              <a:t>Paoletti</a:t>
            </a:r>
            <a:r>
              <a:rPr lang="en-US" altLang="zh-CN" sz="2800" dirty="0" smtClean="0"/>
              <a:t>, M.; </a:t>
            </a:r>
            <a:r>
              <a:rPr lang="en-US" altLang="zh-CN" sz="2800" dirty="0" err="1" smtClean="0"/>
              <a:t>Marchesi</a:t>
            </a:r>
            <a:r>
              <a:rPr lang="en-US" altLang="zh-CN" sz="2800" dirty="0" smtClean="0"/>
              <a:t>, C.; </a:t>
            </a:r>
            <a:r>
              <a:rPr lang="en-US" altLang="zh-CN" sz="2800" i="1" dirty="0" smtClean="0"/>
              <a:t>Development of a low cost wearable prototype for long-term vital signs monitoring based on embedded integrated wireless module</a:t>
            </a:r>
            <a:r>
              <a:rPr lang="en-US" altLang="zh-CN" sz="2800" dirty="0" smtClean="0"/>
              <a:t>, Computers in Cardiology, 2008 Page(s): 905 – 908</a:t>
            </a:r>
            <a:endParaRPr lang="zh-CN" altLang="en-US" sz="2800" dirty="0" smtClean="0"/>
          </a:p>
          <a:p>
            <a:pPr>
              <a:buNone/>
            </a:pPr>
            <a:r>
              <a:rPr lang="en-US" altLang="zh-CN" sz="2800" dirty="0" smtClean="0"/>
              <a:t>[11] Low, Y.F.; </a:t>
            </a:r>
            <a:r>
              <a:rPr lang="en-US" altLang="zh-CN" sz="2800" dirty="0" err="1" smtClean="0"/>
              <a:t>Mustaffa</a:t>
            </a:r>
            <a:r>
              <a:rPr lang="en-US" altLang="zh-CN" sz="2800" dirty="0" smtClean="0"/>
              <a:t>, I.B.; </a:t>
            </a:r>
            <a:r>
              <a:rPr lang="en-US" altLang="zh-CN" sz="2800" dirty="0" err="1" smtClean="0"/>
              <a:t>Saad</a:t>
            </a:r>
            <a:r>
              <a:rPr lang="en-US" altLang="zh-CN" sz="2800" dirty="0" smtClean="0"/>
              <a:t>, N.B.M.; Bin </a:t>
            </a:r>
            <a:r>
              <a:rPr lang="en-US" altLang="zh-CN" sz="2800" dirty="0" err="1" smtClean="0"/>
              <a:t>Hamidon</a:t>
            </a:r>
            <a:r>
              <a:rPr lang="en-US" altLang="zh-CN" sz="2800" dirty="0" smtClean="0"/>
              <a:t>, A.H.; </a:t>
            </a:r>
            <a:r>
              <a:rPr lang="en-US" altLang="zh-CN" sz="2800" i="1" dirty="0" smtClean="0"/>
              <a:t>Development of PC-Based ECG Monitoring System</a:t>
            </a:r>
            <a:r>
              <a:rPr lang="en-US" altLang="zh-CN" sz="2800" dirty="0" smtClean="0"/>
              <a:t>, 4th Student Conference on Research and Development, 2006 Page(s): 66 – 69</a:t>
            </a:r>
            <a:endParaRPr lang="zh-CN" altLang="en-US" sz="2800" dirty="0" smtClean="0"/>
          </a:p>
          <a:p>
            <a:pPr>
              <a:buNone/>
            </a:pPr>
            <a:r>
              <a:rPr lang="en-US" altLang="zh-CN" sz="2800" dirty="0" smtClean="0"/>
              <a:t>[12] </a:t>
            </a:r>
            <a:r>
              <a:rPr lang="en-US" altLang="zh-CN" sz="2800" dirty="0" err="1" smtClean="0"/>
              <a:t>Kyriacou</a:t>
            </a:r>
            <a:r>
              <a:rPr lang="en-US" altLang="zh-CN" sz="2800" dirty="0" smtClean="0"/>
              <a:t>, E.; </a:t>
            </a:r>
            <a:r>
              <a:rPr lang="en-US" altLang="zh-CN" sz="2800" dirty="0" err="1" smtClean="0"/>
              <a:t>Pattichis</a:t>
            </a:r>
            <a:r>
              <a:rPr lang="en-US" altLang="zh-CN" sz="2800" dirty="0" smtClean="0"/>
              <a:t>, C.; </a:t>
            </a:r>
            <a:r>
              <a:rPr lang="en-US" altLang="zh-CN" sz="2800" dirty="0" err="1" smtClean="0"/>
              <a:t>Hoplaros</a:t>
            </a:r>
            <a:r>
              <a:rPr lang="en-US" altLang="zh-CN" sz="2800" dirty="0" smtClean="0"/>
              <a:t>, D.; </a:t>
            </a:r>
            <a:r>
              <a:rPr lang="en-US" altLang="zh-CN" sz="2800" dirty="0" err="1" smtClean="0"/>
              <a:t>Jossif</a:t>
            </a:r>
            <a:r>
              <a:rPr lang="en-US" altLang="zh-CN" sz="2800" dirty="0" smtClean="0"/>
              <a:t>, A.; </a:t>
            </a:r>
            <a:r>
              <a:rPr lang="en-US" altLang="zh-CN" sz="2800" dirty="0" err="1" smtClean="0"/>
              <a:t>Kounoudes</a:t>
            </a:r>
            <a:r>
              <a:rPr lang="en-US" altLang="zh-CN" sz="2800" dirty="0" smtClean="0"/>
              <a:t>, A.; </a:t>
            </a:r>
            <a:r>
              <a:rPr lang="en-US" altLang="zh-CN" sz="2800" dirty="0" err="1" smtClean="0"/>
              <a:t>Milis</a:t>
            </a:r>
            <a:r>
              <a:rPr lang="en-US" altLang="zh-CN" sz="2800" dirty="0" smtClean="0"/>
              <a:t>, M.; </a:t>
            </a:r>
            <a:r>
              <a:rPr lang="en-US" altLang="zh-CN" sz="2800" dirty="0" err="1" smtClean="0"/>
              <a:t>Vogiatzis</a:t>
            </a:r>
            <a:r>
              <a:rPr lang="en-US" altLang="zh-CN" sz="2800" dirty="0" smtClean="0"/>
              <a:t>, D.; </a:t>
            </a:r>
            <a:r>
              <a:rPr lang="en-US" altLang="zh-CN" sz="2800" i="1" dirty="0" smtClean="0"/>
              <a:t>Integrated platform for continuous monitoring of children with suspected cardiac arrhythmias</a:t>
            </a:r>
            <a:r>
              <a:rPr lang="en-US" altLang="zh-CN" sz="2800" dirty="0" smtClean="0"/>
              <a:t>, 9th International Conference on Information Technology and Applications in Biomedicine, 2009  Page(s): 1 – 4</a:t>
            </a:r>
            <a:endParaRPr lang="zh-CN" altLang="en-US" sz="2800" dirty="0" smtClean="0"/>
          </a:p>
          <a:p>
            <a:pPr>
              <a:buNone/>
            </a:pPr>
            <a:r>
              <a:rPr lang="en-US" altLang="zh-CN" sz="2800" dirty="0" smtClean="0"/>
              <a:t>[13] Romero, I.; </a:t>
            </a:r>
            <a:r>
              <a:rPr lang="en-US" altLang="zh-CN" sz="2800" dirty="0" err="1" smtClean="0"/>
              <a:t>Grundlehner</a:t>
            </a:r>
            <a:r>
              <a:rPr lang="en-US" altLang="zh-CN" sz="2800" dirty="0" smtClean="0"/>
              <a:t>, B.; </a:t>
            </a:r>
            <a:r>
              <a:rPr lang="en-US" altLang="zh-CN" sz="2800" dirty="0" err="1" smtClean="0"/>
              <a:t>Penders</a:t>
            </a:r>
            <a:r>
              <a:rPr lang="en-US" altLang="zh-CN" sz="2800" dirty="0" smtClean="0"/>
              <a:t>, J.; </a:t>
            </a:r>
            <a:r>
              <a:rPr lang="en-US" altLang="zh-CN" sz="2800" dirty="0" err="1" smtClean="0"/>
              <a:t>Huisken</a:t>
            </a:r>
            <a:r>
              <a:rPr lang="en-US" altLang="zh-CN" sz="2800" dirty="0" smtClean="0"/>
              <a:t>, J.; </a:t>
            </a:r>
            <a:r>
              <a:rPr lang="en-US" altLang="zh-CN" sz="2800" dirty="0" err="1" smtClean="0"/>
              <a:t>Yassin</a:t>
            </a:r>
            <a:r>
              <a:rPr lang="en-US" altLang="zh-CN" sz="2800" dirty="0" smtClean="0"/>
              <a:t>, Y.H.; </a:t>
            </a:r>
            <a:r>
              <a:rPr lang="en-US" altLang="zh-CN" sz="2800" i="1" dirty="0" smtClean="0"/>
              <a:t>Low-power robust beat detection in ambulatory cardiac monitoring</a:t>
            </a:r>
            <a:r>
              <a:rPr lang="en-US" altLang="zh-CN" sz="2800" dirty="0" smtClean="0"/>
              <a:t>, IEEE Biomedical Circuits and Systems Conference, 2009 Page(s): 249 – 252</a:t>
            </a:r>
            <a:endParaRPr lang="zh-CN" altLang="en-US" sz="2800" dirty="0" smtClean="0"/>
          </a:p>
          <a:p>
            <a:pPr>
              <a:buNone/>
            </a:pPr>
            <a:r>
              <a:rPr lang="en-US" altLang="zh-CN" sz="2800" dirty="0" smtClean="0"/>
              <a:t>[14] </a:t>
            </a:r>
            <a:r>
              <a:rPr lang="en-US" altLang="zh-CN" sz="2800" dirty="0" err="1" smtClean="0"/>
              <a:t>Saeed</a:t>
            </a:r>
            <a:r>
              <a:rPr lang="en-US" altLang="zh-CN" sz="2800" dirty="0" smtClean="0"/>
              <a:t>, A.; </a:t>
            </a:r>
            <a:r>
              <a:rPr lang="en-US" altLang="zh-CN" sz="2800" dirty="0" err="1" smtClean="0"/>
              <a:t>Faezipour</a:t>
            </a:r>
            <a:r>
              <a:rPr lang="en-US" altLang="zh-CN" sz="2800" dirty="0" smtClean="0"/>
              <a:t>, M.; </a:t>
            </a:r>
            <a:r>
              <a:rPr lang="en-US" altLang="zh-CN" sz="2800" dirty="0" err="1" smtClean="0"/>
              <a:t>Nourani</a:t>
            </a:r>
            <a:r>
              <a:rPr lang="en-US" altLang="zh-CN" sz="2800" dirty="0" smtClean="0"/>
              <a:t>, M.; Tamil, L.; </a:t>
            </a:r>
            <a:r>
              <a:rPr lang="en-US" altLang="zh-CN" sz="2800" i="1" dirty="0" smtClean="0"/>
              <a:t>Plug-and-play sensor node for body area networks</a:t>
            </a:r>
            <a:r>
              <a:rPr lang="en-US" altLang="zh-CN" sz="2800" dirty="0" smtClean="0"/>
              <a:t>, IEEE/NIH Life Science Systems and Applications Workshop, 2009 Page(s): 104 – 107</a:t>
            </a:r>
            <a:endParaRPr lang="zh-CN" altLang="en-US" sz="2800" dirty="0" smtClean="0"/>
          </a:p>
          <a:p>
            <a:endParaRPr lang="zh-CN" altLang="en-US" dirty="0"/>
          </a:p>
        </p:txBody>
      </p:sp>
      <p:sp>
        <p:nvSpPr>
          <p:cNvPr id="3" name="Title 2"/>
          <p:cNvSpPr>
            <a:spLocks noGrp="1"/>
          </p:cNvSpPr>
          <p:nvPr>
            <p:ph type="title"/>
          </p:nvPr>
        </p:nvSpPr>
        <p:spPr/>
        <p:txBody>
          <a:bodyPr/>
          <a:lstStyle/>
          <a:p>
            <a:r>
              <a:rPr lang="en-US" altLang="zh-CN" dirty="0" smtClean="0"/>
              <a:t>References</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noFill/>
          <a:ln/>
        </p:spPr>
        <p:txBody>
          <a:bodyPr>
            <a:normAutofit fontScale="90000"/>
          </a:bodyPr>
          <a:lstStyle/>
          <a:p>
            <a:r>
              <a:rPr lang="en-US" altLang="zh-CN">
                <a:ea typeface="宋体" charset="-122"/>
              </a:rPr>
              <a:t>Waveform Components:</a:t>
            </a:r>
            <a:br>
              <a:rPr lang="en-US" altLang="zh-CN">
                <a:ea typeface="宋体" charset="-122"/>
              </a:rPr>
            </a:br>
            <a:r>
              <a:rPr lang="en-US" altLang="zh-CN">
                <a:ea typeface="宋体" charset="-122"/>
              </a:rPr>
              <a:t>J-Point</a:t>
            </a:r>
          </a:p>
        </p:txBody>
      </p:sp>
      <p:pic>
        <p:nvPicPr>
          <p:cNvPr id="267267" name="Picture 3"/>
          <p:cNvPicPr>
            <a:picLocks noChangeArrowheads="1"/>
          </p:cNvPicPr>
          <p:nvPr/>
        </p:nvPicPr>
        <p:blipFill>
          <a:blip r:embed="rId2" cstate="print"/>
          <a:srcRect/>
          <a:stretch>
            <a:fillRect/>
          </a:stretch>
        </p:blipFill>
        <p:spPr bwMode="auto">
          <a:xfrm>
            <a:off x="2777067" y="3352801"/>
            <a:ext cx="4965700" cy="2201863"/>
          </a:xfrm>
          <a:prstGeom prst="rect">
            <a:avLst/>
          </a:prstGeom>
          <a:noFill/>
          <a:ln w="9525">
            <a:noFill/>
            <a:miter lim="800000"/>
            <a:headEnd/>
            <a:tailEnd/>
          </a:ln>
          <a:effectLst/>
        </p:spPr>
      </p:pic>
      <p:sp>
        <p:nvSpPr>
          <p:cNvPr id="267269" name="Text Box 5"/>
          <p:cNvSpPr txBox="1">
            <a:spLocks noChangeArrowheads="1"/>
          </p:cNvSpPr>
          <p:nvPr/>
        </p:nvSpPr>
        <p:spPr bwMode="auto">
          <a:xfrm>
            <a:off x="745067" y="2514601"/>
            <a:ext cx="3657600" cy="1311275"/>
          </a:xfrm>
          <a:prstGeom prst="rect">
            <a:avLst/>
          </a:prstGeom>
          <a:solidFill>
            <a:schemeClr val="accent1"/>
          </a:solidFill>
          <a:ln w="12700">
            <a:noFill/>
            <a:miter lim="800000"/>
            <a:headEnd/>
            <a:tailEnd/>
          </a:ln>
          <a:effectLst/>
        </p:spPr>
        <p:txBody>
          <a:bodyPr>
            <a:spAutoFit/>
          </a:bodyPr>
          <a:lstStyle/>
          <a:p>
            <a:pPr>
              <a:spcBef>
                <a:spcPct val="50000"/>
              </a:spcBef>
            </a:pPr>
            <a:r>
              <a:rPr lang="en-US" altLang="zh-CN" sz="2000">
                <a:ea typeface="宋体" charset="-122"/>
              </a:rPr>
              <a:t>Junction between end of QRS and beginning of ST segment; Where QRS stops &amp; makes a sudden sharp change of direction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noFill/>
          <a:ln/>
        </p:spPr>
        <p:txBody>
          <a:bodyPr>
            <a:normAutofit fontScale="90000"/>
          </a:bodyPr>
          <a:lstStyle/>
          <a:p>
            <a:r>
              <a:rPr lang="en-US" altLang="zh-CN">
                <a:ea typeface="宋体" charset="-122"/>
              </a:rPr>
              <a:t>Waveform Components: </a:t>
            </a:r>
            <a:br>
              <a:rPr lang="en-US" altLang="zh-CN">
                <a:ea typeface="宋体" charset="-122"/>
              </a:rPr>
            </a:br>
            <a:r>
              <a:rPr lang="en-US" altLang="zh-CN">
                <a:ea typeface="宋体" charset="-122"/>
              </a:rPr>
              <a:t>ST Segment</a:t>
            </a:r>
          </a:p>
        </p:txBody>
      </p:sp>
      <p:pic>
        <p:nvPicPr>
          <p:cNvPr id="265219" name="Picture 3"/>
          <p:cNvPicPr>
            <a:picLocks noChangeArrowheads="1"/>
          </p:cNvPicPr>
          <p:nvPr/>
        </p:nvPicPr>
        <p:blipFill>
          <a:blip r:embed="rId2" cstate="print"/>
          <a:srcRect/>
          <a:stretch>
            <a:fillRect/>
          </a:stretch>
        </p:blipFill>
        <p:spPr bwMode="auto">
          <a:xfrm>
            <a:off x="2032000" y="3429000"/>
            <a:ext cx="5123745" cy="2209800"/>
          </a:xfrm>
          <a:prstGeom prst="rect">
            <a:avLst/>
          </a:prstGeom>
          <a:noFill/>
          <a:ln w="9525">
            <a:noFill/>
            <a:miter lim="800000"/>
            <a:headEnd/>
            <a:tailEnd/>
          </a:ln>
          <a:effectLst/>
        </p:spPr>
      </p:pic>
      <p:sp>
        <p:nvSpPr>
          <p:cNvPr id="265220" name="Text Box 4"/>
          <p:cNvSpPr txBox="1">
            <a:spLocks noChangeArrowheads="1"/>
          </p:cNvSpPr>
          <p:nvPr/>
        </p:nvSpPr>
        <p:spPr bwMode="auto">
          <a:xfrm>
            <a:off x="1219200" y="2590801"/>
            <a:ext cx="3657600" cy="701675"/>
          </a:xfrm>
          <a:prstGeom prst="rect">
            <a:avLst/>
          </a:prstGeom>
          <a:solidFill>
            <a:schemeClr val="accent1"/>
          </a:solidFill>
          <a:ln w="12700">
            <a:noFill/>
            <a:miter lim="800000"/>
            <a:headEnd/>
            <a:tailEnd/>
          </a:ln>
          <a:effectLst/>
        </p:spPr>
        <p:txBody>
          <a:bodyPr wrap="square">
            <a:spAutoFit/>
          </a:bodyPr>
          <a:lstStyle/>
          <a:p>
            <a:pPr>
              <a:spcBef>
                <a:spcPct val="50000"/>
              </a:spcBef>
            </a:pPr>
            <a:r>
              <a:rPr lang="en-US" altLang="zh-CN" sz="2000" dirty="0">
                <a:ea typeface="宋体" charset="-122"/>
              </a:rPr>
              <a:t>Segment between J-point and beginning of T wave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026"/>
          <p:cNvSpPr>
            <a:spLocks noChangeArrowheads="1"/>
          </p:cNvSpPr>
          <p:nvPr/>
        </p:nvSpPr>
        <p:spPr bwMode="auto">
          <a:xfrm>
            <a:off x="1447800" y="5257801"/>
            <a:ext cx="2183290" cy="523862"/>
          </a:xfrm>
          <a:prstGeom prst="rect">
            <a:avLst/>
          </a:prstGeom>
          <a:noFill/>
          <a:ln w="9525">
            <a:noFill/>
            <a:miter lim="800000"/>
            <a:headEnd/>
            <a:tailEnd/>
          </a:ln>
          <a:effectLst/>
        </p:spPr>
        <p:txBody>
          <a:bodyPr wrap="none" lIns="92075" tIns="46038" rIns="92075" bIns="46038">
            <a:spAutoFit/>
          </a:bodyPr>
          <a:lstStyle/>
          <a:p>
            <a:r>
              <a:rPr lang="en-US" altLang="zh-CN" sz="2800" b="1">
                <a:solidFill>
                  <a:schemeClr val="tx2"/>
                </a:solidFill>
                <a:ea typeface="宋体" charset="-122"/>
              </a:rPr>
              <a:t>Limb Leads</a:t>
            </a:r>
          </a:p>
        </p:txBody>
      </p:sp>
      <p:sp>
        <p:nvSpPr>
          <p:cNvPr id="244739" name="Rectangle 1027"/>
          <p:cNvSpPr>
            <a:spLocks noChangeArrowheads="1"/>
          </p:cNvSpPr>
          <p:nvPr/>
        </p:nvSpPr>
        <p:spPr bwMode="auto">
          <a:xfrm>
            <a:off x="5120923" y="5257801"/>
            <a:ext cx="2325958" cy="523862"/>
          </a:xfrm>
          <a:prstGeom prst="rect">
            <a:avLst/>
          </a:prstGeom>
          <a:noFill/>
          <a:ln w="9525">
            <a:noFill/>
            <a:miter lim="800000"/>
            <a:headEnd/>
            <a:tailEnd/>
          </a:ln>
          <a:effectLst/>
        </p:spPr>
        <p:txBody>
          <a:bodyPr wrap="none" lIns="92075" tIns="46038" rIns="92075" bIns="46038">
            <a:spAutoFit/>
          </a:bodyPr>
          <a:lstStyle/>
          <a:p>
            <a:r>
              <a:rPr lang="en-US" altLang="zh-CN" sz="2800" b="1">
                <a:solidFill>
                  <a:schemeClr val="tx2"/>
                </a:solidFill>
                <a:ea typeface="宋体" charset="-122"/>
              </a:rPr>
              <a:t>Chest Leads</a:t>
            </a:r>
          </a:p>
        </p:txBody>
      </p:sp>
      <p:sp>
        <p:nvSpPr>
          <p:cNvPr id="244740" name="Rectangle 1028"/>
          <p:cNvSpPr>
            <a:spLocks noChangeArrowheads="1"/>
          </p:cNvSpPr>
          <p:nvPr/>
        </p:nvSpPr>
        <p:spPr bwMode="auto">
          <a:xfrm>
            <a:off x="6324600" y="2743200"/>
            <a:ext cx="1752600" cy="762000"/>
          </a:xfrm>
          <a:prstGeom prst="rect">
            <a:avLst/>
          </a:prstGeom>
          <a:solidFill>
            <a:srgbClr val="FF9900"/>
          </a:solidFill>
          <a:ln w="12700">
            <a:solidFill>
              <a:schemeClr val="tx1"/>
            </a:solidFill>
            <a:miter lim="800000"/>
            <a:headEnd/>
            <a:tailEnd/>
          </a:ln>
          <a:effectLst/>
        </p:spPr>
        <p:txBody>
          <a:bodyPr wrap="none" anchor="ctr"/>
          <a:lstStyle/>
          <a:p>
            <a:endParaRPr lang="zh-CN" altLang="en-US"/>
          </a:p>
        </p:txBody>
      </p:sp>
      <p:sp>
        <p:nvSpPr>
          <p:cNvPr id="244741" name="Rectangle 1029"/>
          <p:cNvSpPr>
            <a:spLocks noChangeArrowheads="1"/>
          </p:cNvSpPr>
          <p:nvPr/>
        </p:nvSpPr>
        <p:spPr bwMode="auto">
          <a:xfrm>
            <a:off x="6324600" y="3505200"/>
            <a:ext cx="1752600" cy="762000"/>
          </a:xfrm>
          <a:prstGeom prst="rect">
            <a:avLst/>
          </a:prstGeom>
          <a:solidFill>
            <a:srgbClr val="C78F57"/>
          </a:solidFill>
          <a:ln w="12700">
            <a:solidFill>
              <a:schemeClr val="tx1"/>
            </a:solidFill>
            <a:miter lim="800000"/>
            <a:headEnd/>
            <a:tailEnd/>
          </a:ln>
          <a:effectLst/>
        </p:spPr>
        <p:txBody>
          <a:bodyPr wrap="none" anchor="ctr"/>
          <a:lstStyle/>
          <a:p>
            <a:endParaRPr lang="zh-CN" altLang="en-US"/>
          </a:p>
        </p:txBody>
      </p:sp>
      <p:sp>
        <p:nvSpPr>
          <p:cNvPr id="244742" name="Rectangle 1030"/>
          <p:cNvSpPr>
            <a:spLocks noChangeArrowheads="1"/>
          </p:cNvSpPr>
          <p:nvPr/>
        </p:nvSpPr>
        <p:spPr bwMode="auto">
          <a:xfrm>
            <a:off x="6324600" y="4267200"/>
            <a:ext cx="1752600" cy="762000"/>
          </a:xfrm>
          <a:prstGeom prst="rect">
            <a:avLst/>
          </a:prstGeom>
          <a:solidFill>
            <a:srgbClr val="C78F57"/>
          </a:solidFill>
          <a:ln w="12700">
            <a:solidFill>
              <a:schemeClr val="tx1"/>
            </a:solidFill>
            <a:miter lim="800000"/>
            <a:headEnd/>
            <a:tailEnd/>
          </a:ln>
          <a:effectLst/>
        </p:spPr>
        <p:txBody>
          <a:bodyPr wrap="none" anchor="ctr"/>
          <a:lstStyle/>
          <a:p>
            <a:endParaRPr lang="zh-CN" altLang="en-US"/>
          </a:p>
        </p:txBody>
      </p:sp>
      <p:sp>
        <p:nvSpPr>
          <p:cNvPr id="244743" name="Rectangle 1031"/>
          <p:cNvSpPr>
            <a:spLocks noChangeArrowheads="1"/>
          </p:cNvSpPr>
          <p:nvPr/>
        </p:nvSpPr>
        <p:spPr bwMode="auto">
          <a:xfrm>
            <a:off x="4572000" y="3505200"/>
            <a:ext cx="1752600" cy="762000"/>
          </a:xfrm>
          <a:prstGeom prst="rect">
            <a:avLst/>
          </a:prstGeom>
          <a:solidFill>
            <a:srgbClr val="3DA6F5"/>
          </a:solidFill>
          <a:ln w="9525">
            <a:noFill/>
            <a:miter lim="800000"/>
            <a:headEnd/>
            <a:tailEnd/>
          </a:ln>
          <a:effectLst/>
        </p:spPr>
        <p:txBody>
          <a:bodyPr wrap="none" anchor="ctr"/>
          <a:lstStyle/>
          <a:p>
            <a:endParaRPr lang="zh-CN" altLang="en-US"/>
          </a:p>
        </p:txBody>
      </p:sp>
      <p:sp>
        <p:nvSpPr>
          <p:cNvPr id="244744" name="Rectangle 1032"/>
          <p:cNvSpPr>
            <a:spLocks noChangeArrowheads="1"/>
          </p:cNvSpPr>
          <p:nvPr/>
        </p:nvSpPr>
        <p:spPr bwMode="auto">
          <a:xfrm>
            <a:off x="4572000" y="4267200"/>
            <a:ext cx="1752600" cy="762000"/>
          </a:xfrm>
          <a:prstGeom prst="rect">
            <a:avLst/>
          </a:prstGeom>
          <a:solidFill>
            <a:srgbClr val="FF9900"/>
          </a:solidFill>
          <a:ln w="12700">
            <a:solidFill>
              <a:schemeClr val="tx1"/>
            </a:solidFill>
            <a:miter lim="800000"/>
            <a:headEnd/>
            <a:tailEnd/>
          </a:ln>
          <a:effectLst/>
        </p:spPr>
        <p:txBody>
          <a:bodyPr wrap="none" anchor="ctr"/>
          <a:lstStyle/>
          <a:p>
            <a:endParaRPr lang="zh-CN" altLang="en-US"/>
          </a:p>
        </p:txBody>
      </p:sp>
      <p:sp>
        <p:nvSpPr>
          <p:cNvPr id="244745" name="Rectangle 1033"/>
          <p:cNvSpPr>
            <a:spLocks noChangeArrowheads="1"/>
          </p:cNvSpPr>
          <p:nvPr/>
        </p:nvSpPr>
        <p:spPr bwMode="auto">
          <a:xfrm>
            <a:off x="2819400" y="2743200"/>
            <a:ext cx="1752600" cy="762000"/>
          </a:xfrm>
          <a:prstGeom prst="rect">
            <a:avLst/>
          </a:prstGeom>
          <a:noFill/>
          <a:ln w="12700">
            <a:solidFill>
              <a:schemeClr val="tx1"/>
            </a:solidFill>
            <a:miter lim="800000"/>
            <a:headEnd/>
            <a:tailEnd/>
          </a:ln>
          <a:effectLst/>
        </p:spPr>
        <p:txBody>
          <a:bodyPr wrap="none" anchor="ctr"/>
          <a:lstStyle/>
          <a:p>
            <a:endParaRPr lang="zh-CN" altLang="en-US"/>
          </a:p>
        </p:txBody>
      </p:sp>
      <p:sp>
        <p:nvSpPr>
          <p:cNvPr id="244746" name="Rectangle 1034"/>
          <p:cNvSpPr>
            <a:spLocks noChangeArrowheads="1"/>
          </p:cNvSpPr>
          <p:nvPr/>
        </p:nvSpPr>
        <p:spPr bwMode="auto">
          <a:xfrm>
            <a:off x="2819400" y="3505200"/>
            <a:ext cx="1752600" cy="762000"/>
          </a:xfrm>
          <a:prstGeom prst="rect">
            <a:avLst/>
          </a:prstGeom>
          <a:solidFill>
            <a:srgbClr val="C78F57"/>
          </a:solidFill>
          <a:ln w="12700">
            <a:solidFill>
              <a:schemeClr val="tx1"/>
            </a:solidFill>
            <a:miter lim="800000"/>
            <a:headEnd/>
            <a:tailEnd/>
          </a:ln>
          <a:effectLst/>
        </p:spPr>
        <p:txBody>
          <a:bodyPr wrap="none" anchor="ctr"/>
          <a:lstStyle/>
          <a:p>
            <a:endParaRPr lang="zh-CN" altLang="en-US"/>
          </a:p>
        </p:txBody>
      </p:sp>
      <p:sp>
        <p:nvSpPr>
          <p:cNvPr id="244747" name="Rectangle 1035"/>
          <p:cNvSpPr>
            <a:spLocks noChangeArrowheads="1"/>
          </p:cNvSpPr>
          <p:nvPr/>
        </p:nvSpPr>
        <p:spPr bwMode="auto">
          <a:xfrm>
            <a:off x="2819400" y="4267200"/>
            <a:ext cx="1752600" cy="762000"/>
          </a:xfrm>
          <a:prstGeom prst="rect">
            <a:avLst/>
          </a:prstGeom>
          <a:solidFill>
            <a:schemeClr val="accent1"/>
          </a:solidFill>
          <a:ln w="12700">
            <a:solidFill>
              <a:schemeClr val="tx1"/>
            </a:solidFill>
            <a:miter lim="800000"/>
            <a:headEnd/>
            <a:tailEnd/>
          </a:ln>
          <a:effectLst/>
        </p:spPr>
        <p:txBody>
          <a:bodyPr wrap="none" anchor="ctr"/>
          <a:lstStyle/>
          <a:p>
            <a:endParaRPr lang="zh-CN" altLang="en-US"/>
          </a:p>
        </p:txBody>
      </p:sp>
      <p:sp>
        <p:nvSpPr>
          <p:cNvPr id="244748" name="Rectangle 1036"/>
          <p:cNvSpPr>
            <a:spLocks noChangeArrowheads="1"/>
          </p:cNvSpPr>
          <p:nvPr/>
        </p:nvSpPr>
        <p:spPr bwMode="auto">
          <a:xfrm>
            <a:off x="1066800" y="2743200"/>
            <a:ext cx="1752600" cy="762000"/>
          </a:xfrm>
          <a:prstGeom prst="rect">
            <a:avLst/>
          </a:prstGeom>
          <a:solidFill>
            <a:srgbClr val="C78F57"/>
          </a:solidFill>
          <a:ln w="12700">
            <a:solidFill>
              <a:schemeClr val="tx1"/>
            </a:solidFill>
            <a:miter lim="800000"/>
            <a:headEnd/>
            <a:tailEnd/>
          </a:ln>
          <a:effectLst/>
        </p:spPr>
        <p:txBody>
          <a:bodyPr wrap="none" anchor="ctr"/>
          <a:lstStyle/>
          <a:p>
            <a:endParaRPr lang="zh-CN" altLang="en-US"/>
          </a:p>
        </p:txBody>
      </p:sp>
      <p:sp>
        <p:nvSpPr>
          <p:cNvPr id="244749" name="Rectangle 1037"/>
          <p:cNvSpPr>
            <a:spLocks noChangeArrowheads="1"/>
          </p:cNvSpPr>
          <p:nvPr/>
        </p:nvSpPr>
        <p:spPr bwMode="auto">
          <a:xfrm>
            <a:off x="1066800" y="3505200"/>
            <a:ext cx="1752600" cy="762000"/>
          </a:xfrm>
          <a:prstGeom prst="rect">
            <a:avLst/>
          </a:prstGeom>
          <a:solidFill>
            <a:schemeClr val="accent1"/>
          </a:solidFill>
          <a:ln w="12700">
            <a:solidFill>
              <a:schemeClr val="tx1"/>
            </a:solidFill>
            <a:miter lim="800000"/>
            <a:headEnd/>
            <a:tailEnd/>
          </a:ln>
          <a:effectLst/>
        </p:spPr>
        <p:txBody>
          <a:bodyPr wrap="none" anchor="ctr"/>
          <a:lstStyle/>
          <a:p>
            <a:endParaRPr lang="zh-CN" altLang="en-US"/>
          </a:p>
        </p:txBody>
      </p:sp>
      <p:sp>
        <p:nvSpPr>
          <p:cNvPr id="244750" name="Rectangle 1038"/>
          <p:cNvSpPr>
            <a:spLocks noChangeArrowheads="1"/>
          </p:cNvSpPr>
          <p:nvPr/>
        </p:nvSpPr>
        <p:spPr bwMode="auto">
          <a:xfrm>
            <a:off x="1066800" y="4267200"/>
            <a:ext cx="1752600" cy="762000"/>
          </a:xfrm>
          <a:prstGeom prst="rect">
            <a:avLst/>
          </a:prstGeom>
          <a:solidFill>
            <a:schemeClr val="accent1"/>
          </a:solidFill>
          <a:ln w="12700">
            <a:solidFill>
              <a:schemeClr val="tx1"/>
            </a:solidFill>
            <a:miter lim="800000"/>
            <a:headEnd/>
            <a:tailEnd/>
          </a:ln>
          <a:effectLst/>
        </p:spPr>
        <p:txBody>
          <a:bodyPr wrap="none" anchor="ctr"/>
          <a:lstStyle/>
          <a:p>
            <a:endParaRPr lang="zh-CN" altLang="en-US"/>
          </a:p>
        </p:txBody>
      </p:sp>
      <p:sp>
        <p:nvSpPr>
          <p:cNvPr id="244751" name="Rectangle 1039"/>
          <p:cNvSpPr>
            <a:spLocks noChangeArrowheads="1"/>
          </p:cNvSpPr>
          <p:nvPr/>
        </p:nvSpPr>
        <p:spPr bwMode="auto">
          <a:xfrm>
            <a:off x="4572000" y="2743200"/>
            <a:ext cx="1752600" cy="762000"/>
          </a:xfrm>
          <a:prstGeom prst="rect">
            <a:avLst/>
          </a:prstGeom>
          <a:solidFill>
            <a:srgbClr val="3DA6F5"/>
          </a:solidFill>
          <a:ln w="12700">
            <a:solidFill>
              <a:schemeClr val="tx1"/>
            </a:solidFill>
            <a:miter lim="800000"/>
            <a:headEnd/>
            <a:tailEnd/>
          </a:ln>
          <a:effectLst/>
        </p:spPr>
        <p:txBody>
          <a:bodyPr wrap="none" anchor="ctr"/>
          <a:lstStyle/>
          <a:p>
            <a:endParaRPr lang="zh-CN" altLang="en-US"/>
          </a:p>
        </p:txBody>
      </p:sp>
      <p:sp>
        <p:nvSpPr>
          <p:cNvPr id="244752" name="Rectangle 1040"/>
          <p:cNvSpPr>
            <a:spLocks noChangeArrowheads="1"/>
          </p:cNvSpPr>
          <p:nvPr/>
        </p:nvSpPr>
        <p:spPr bwMode="auto">
          <a:xfrm>
            <a:off x="1447800" y="2914650"/>
            <a:ext cx="6574366" cy="2044700"/>
          </a:xfrm>
          <a:prstGeom prst="rect">
            <a:avLst/>
          </a:prstGeom>
          <a:noFill/>
          <a:ln w="9525">
            <a:noFill/>
            <a:miter lim="800000"/>
            <a:headEnd/>
            <a:tailEnd/>
          </a:ln>
          <a:effectLst/>
        </p:spPr>
        <p:txBody>
          <a:bodyPr lIns="92075" tIns="46038" rIns="92075" bIns="46038">
            <a:spAutoFit/>
          </a:bodyPr>
          <a:lstStyle/>
          <a:p>
            <a:pPr defTabSz="1220788">
              <a:lnSpc>
                <a:spcPct val="80000"/>
              </a:lnSpc>
              <a:tabLst>
                <a:tab pos="0" algn="l"/>
                <a:tab pos="1889125" algn="ctr"/>
                <a:tab pos="3598863" algn="ctr"/>
                <a:tab pos="4565650" algn="ctr"/>
                <a:tab pos="5260975" algn="ctr"/>
              </a:tabLst>
            </a:pPr>
            <a:r>
              <a:rPr lang="en-US" altLang="zh-CN" sz="3200" b="1" dirty="0">
                <a:solidFill>
                  <a:srgbClr val="000000"/>
                </a:solidFill>
                <a:ea typeface="宋体" charset="-122"/>
              </a:rPr>
              <a:t>I	</a:t>
            </a:r>
            <a:r>
              <a:rPr lang="en-US" altLang="zh-CN" sz="3200" b="1" dirty="0" err="1">
                <a:solidFill>
                  <a:schemeClr val="tx2"/>
                </a:solidFill>
                <a:ea typeface="宋体" charset="-122"/>
              </a:rPr>
              <a:t>aVR</a:t>
            </a:r>
            <a:r>
              <a:rPr lang="en-US" altLang="zh-CN" sz="3200" b="1" dirty="0">
                <a:solidFill>
                  <a:srgbClr val="000000"/>
                </a:solidFill>
                <a:ea typeface="宋体" charset="-122"/>
              </a:rPr>
              <a:t>	       V1		           V4</a:t>
            </a:r>
          </a:p>
          <a:p>
            <a:pPr defTabSz="1220788">
              <a:lnSpc>
                <a:spcPct val="80000"/>
              </a:lnSpc>
              <a:tabLst>
                <a:tab pos="0" algn="l"/>
                <a:tab pos="1889125" algn="ctr"/>
                <a:tab pos="3598863" algn="ctr"/>
                <a:tab pos="4565650" algn="ctr"/>
                <a:tab pos="5260975" algn="ctr"/>
              </a:tabLst>
            </a:pPr>
            <a:endParaRPr lang="en-US" altLang="zh-CN" sz="3200" b="1" dirty="0">
              <a:solidFill>
                <a:srgbClr val="000000"/>
              </a:solidFill>
              <a:ea typeface="宋体" charset="-122"/>
            </a:endParaRPr>
          </a:p>
          <a:p>
            <a:pPr defTabSz="1220788">
              <a:lnSpc>
                <a:spcPct val="80000"/>
              </a:lnSpc>
              <a:tabLst>
                <a:tab pos="0" algn="l"/>
                <a:tab pos="1889125" algn="ctr"/>
                <a:tab pos="3598863" algn="ctr"/>
                <a:tab pos="4565650" algn="ctr"/>
                <a:tab pos="5260975" algn="ctr"/>
              </a:tabLst>
            </a:pPr>
            <a:r>
              <a:rPr lang="en-US" altLang="zh-CN" sz="3200" b="1" dirty="0">
                <a:solidFill>
                  <a:srgbClr val="000000"/>
                </a:solidFill>
                <a:ea typeface="宋体" charset="-122"/>
              </a:rPr>
              <a:t>II	</a:t>
            </a:r>
            <a:r>
              <a:rPr lang="en-US" altLang="zh-CN" sz="3200" b="1" dirty="0" err="1">
                <a:solidFill>
                  <a:srgbClr val="000000"/>
                </a:solidFill>
                <a:ea typeface="宋体" charset="-122"/>
              </a:rPr>
              <a:t>aVL</a:t>
            </a:r>
            <a:r>
              <a:rPr lang="en-US" altLang="zh-CN" sz="3200" b="1" dirty="0">
                <a:solidFill>
                  <a:srgbClr val="000000"/>
                </a:solidFill>
                <a:ea typeface="宋体" charset="-122"/>
              </a:rPr>
              <a:t>	       V2		           V5</a:t>
            </a:r>
          </a:p>
          <a:p>
            <a:pPr defTabSz="1220788">
              <a:lnSpc>
                <a:spcPct val="80000"/>
              </a:lnSpc>
              <a:tabLst>
                <a:tab pos="0" algn="l"/>
                <a:tab pos="1889125" algn="ctr"/>
                <a:tab pos="3598863" algn="ctr"/>
                <a:tab pos="4565650" algn="ctr"/>
                <a:tab pos="5260975" algn="ctr"/>
              </a:tabLst>
            </a:pPr>
            <a:endParaRPr lang="en-US" altLang="zh-CN" sz="3200" b="1" dirty="0">
              <a:solidFill>
                <a:srgbClr val="000000"/>
              </a:solidFill>
              <a:ea typeface="宋体" charset="-122"/>
            </a:endParaRPr>
          </a:p>
          <a:p>
            <a:pPr defTabSz="1220788">
              <a:lnSpc>
                <a:spcPct val="80000"/>
              </a:lnSpc>
              <a:tabLst>
                <a:tab pos="0" algn="l"/>
                <a:tab pos="1889125" algn="ctr"/>
                <a:tab pos="3598863" algn="ctr"/>
                <a:tab pos="4565650" algn="ctr"/>
                <a:tab pos="5260975" algn="ctr"/>
              </a:tabLst>
            </a:pPr>
            <a:r>
              <a:rPr lang="en-US" altLang="zh-CN" sz="3200" b="1" dirty="0">
                <a:solidFill>
                  <a:srgbClr val="000000"/>
                </a:solidFill>
                <a:ea typeface="宋体" charset="-122"/>
              </a:rPr>
              <a:t>III	</a:t>
            </a:r>
            <a:r>
              <a:rPr lang="en-US" altLang="zh-CN" sz="3200" b="1" dirty="0" err="1">
                <a:solidFill>
                  <a:srgbClr val="000000"/>
                </a:solidFill>
                <a:ea typeface="宋体" charset="-122"/>
              </a:rPr>
              <a:t>aVF</a:t>
            </a:r>
            <a:r>
              <a:rPr lang="en-US" altLang="zh-CN" sz="3200" b="1" dirty="0">
                <a:solidFill>
                  <a:srgbClr val="000000"/>
                </a:solidFill>
                <a:ea typeface="宋体" charset="-122"/>
              </a:rPr>
              <a:t>	      V3		           V6</a:t>
            </a:r>
          </a:p>
        </p:txBody>
      </p:sp>
      <p:sp>
        <p:nvSpPr>
          <p:cNvPr id="244753" name="Line 1041"/>
          <p:cNvSpPr>
            <a:spLocks noChangeShapeType="1"/>
          </p:cNvSpPr>
          <p:nvPr/>
        </p:nvSpPr>
        <p:spPr bwMode="auto">
          <a:xfrm>
            <a:off x="4572000" y="2744788"/>
            <a:ext cx="0" cy="2284412"/>
          </a:xfrm>
          <a:prstGeom prst="line">
            <a:avLst/>
          </a:prstGeom>
          <a:noFill/>
          <a:ln w="50800">
            <a:solidFill>
              <a:srgbClr val="006666"/>
            </a:solidFill>
            <a:round/>
            <a:headEnd type="none" w="sm" len="sm"/>
            <a:tailEnd type="none" w="sm" len="sm"/>
          </a:ln>
          <a:effectLst/>
        </p:spPr>
        <p:txBody>
          <a:bodyPr wrap="none" anchor="ctr"/>
          <a:lstStyle/>
          <a:p>
            <a:endParaRPr lang="zh-CN" altLang="en-US"/>
          </a:p>
        </p:txBody>
      </p:sp>
      <p:sp>
        <p:nvSpPr>
          <p:cNvPr id="244754" name="Rectangle 1042"/>
          <p:cNvSpPr>
            <a:spLocks noGrp="1" noChangeArrowheads="1"/>
          </p:cNvSpPr>
          <p:nvPr>
            <p:ph type="title"/>
          </p:nvPr>
        </p:nvSpPr>
        <p:spPr>
          <a:noFill/>
          <a:ln/>
        </p:spPr>
        <p:txBody>
          <a:bodyPr/>
          <a:lstStyle/>
          <a:p>
            <a:r>
              <a:rPr lang="en-US" altLang="zh-CN">
                <a:ea typeface="宋体" charset="-122"/>
              </a:rPr>
              <a:t>Lead Groups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a:defRPr/>
            </a:pPr>
            <a:r>
              <a:rPr lang="en-US" altLang="en-US" sz="4000" smtClean="0">
                <a:solidFill>
                  <a:srgbClr val="BD0F30"/>
                </a:solidFill>
                <a:latin typeface="Arial" charset="0"/>
              </a:rPr>
              <a:t>Review of Leads</a:t>
            </a:r>
            <a:endParaRPr lang="en-US" altLang="en-US" sz="4000" smtClean="0">
              <a:latin typeface="Arial" charset="0"/>
            </a:endParaRPr>
          </a:p>
        </p:txBody>
      </p:sp>
      <p:sp>
        <p:nvSpPr>
          <p:cNvPr id="140291" name="Rectangle 3"/>
          <p:cNvSpPr>
            <a:spLocks noGrp="1" noChangeArrowheads="1"/>
          </p:cNvSpPr>
          <p:nvPr>
            <p:ph idx="1"/>
          </p:nvPr>
        </p:nvSpPr>
        <p:spPr/>
        <p:txBody>
          <a:bodyPr/>
          <a:lstStyle/>
          <a:p>
            <a:pPr>
              <a:defRPr/>
            </a:pPr>
            <a:r>
              <a:rPr lang="en-US" altLang="en-US" dirty="0" smtClean="0">
                <a:solidFill>
                  <a:srgbClr val="FFFF00"/>
                </a:solidFill>
                <a:latin typeface="Arial" charset="0"/>
              </a:rPr>
              <a:t>EKG </a:t>
            </a:r>
            <a:r>
              <a:rPr lang="en-US" altLang="en-US" dirty="0" smtClean="0">
                <a:solidFill>
                  <a:srgbClr val="FFFF00"/>
                </a:solidFill>
                <a:latin typeface="Arial" charset="0"/>
              </a:rPr>
              <a:t>Leads</a:t>
            </a:r>
            <a:endParaRPr lang="en-US" altLang="en-US" dirty="0" smtClean="0">
              <a:solidFill>
                <a:srgbClr val="FFFF00"/>
              </a:solidFill>
              <a:latin typeface="Arial" charset="0"/>
            </a:endParaRPr>
          </a:p>
          <a:p>
            <a:pPr lvl="1">
              <a:defRPr/>
            </a:pPr>
            <a:r>
              <a:rPr lang="en-US" altLang="en-US" dirty="0" smtClean="0">
                <a:solidFill>
                  <a:srgbClr val="FFFF00"/>
                </a:solidFill>
                <a:latin typeface="Arial" charset="0"/>
              </a:rPr>
              <a:t>EKG machines record the electrical activity.</a:t>
            </a:r>
          </a:p>
          <a:p>
            <a:pPr lvl="2">
              <a:defRPr/>
            </a:pPr>
            <a:r>
              <a:rPr lang="en-US" altLang="en-US" dirty="0" err="1" smtClean="0">
                <a:solidFill>
                  <a:schemeClr val="accent2"/>
                </a:solidFill>
                <a:latin typeface="Arial" charset="0"/>
              </a:rPr>
              <a:t>Precordial</a:t>
            </a:r>
            <a:r>
              <a:rPr lang="en-US" altLang="en-US" dirty="0" smtClean="0">
                <a:solidFill>
                  <a:schemeClr val="accent2"/>
                </a:solidFill>
                <a:latin typeface="Arial" charset="0"/>
              </a:rPr>
              <a:t> leads or chest leads  [ V1, V2, V3, V4, V5, V6 ] view the hearts horizontal plane </a:t>
            </a:r>
          </a:p>
          <a:p>
            <a:pPr lvl="2">
              <a:defRPr/>
            </a:pPr>
            <a:r>
              <a:rPr lang="en-US" altLang="en-US" dirty="0" smtClean="0">
                <a:solidFill>
                  <a:schemeClr val="accent2"/>
                </a:solidFill>
                <a:latin typeface="Arial" charset="0"/>
              </a:rPr>
              <a:t>The heart acts as a central point of the cross section and the electrical current flows from the central point out to each of the V leads</a:t>
            </a:r>
          </a:p>
        </p:txBody>
      </p:sp>
      <p:sp>
        <p:nvSpPr>
          <p:cNvPr id="4" name="Footer Placeholder 4"/>
          <p:cNvSpPr>
            <a:spLocks noGrp="1"/>
          </p:cNvSpPr>
          <p:nvPr>
            <p:ph type="ftr" sz="quarter" idx="11"/>
          </p:nvPr>
        </p:nvSpPr>
        <p:spPr/>
        <p:txBody>
          <a:bodyPr/>
          <a:lstStyle/>
          <a:p>
            <a:pPr>
              <a:defRPr/>
            </a:pPr>
            <a:r>
              <a:rPr lang="en-US" altLang="en-US" dirty="0" smtClean="0"/>
              <a:t>Understanding </a:t>
            </a:r>
            <a:r>
              <a:rPr lang="en-US" altLang="en-US" dirty="0"/>
              <a:t>12 </a:t>
            </a:r>
            <a:r>
              <a:rPr lang="en-US" altLang="en-US" dirty="0" smtClean="0"/>
              <a:t>Lead EKG</a:t>
            </a:r>
            <a:endParaRPr lang="en-US" altLang="en-US" dirty="0"/>
          </a:p>
        </p:txBody>
      </p:sp>
      <p:sp>
        <p:nvSpPr>
          <p:cNvPr id="5" name="Slide Number Placeholder 5"/>
          <p:cNvSpPr>
            <a:spLocks noGrp="1"/>
          </p:cNvSpPr>
          <p:nvPr>
            <p:ph type="sldNum" sz="quarter" idx="12"/>
          </p:nvPr>
        </p:nvSpPr>
        <p:spPr/>
        <p:txBody>
          <a:bodyPr/>
          <a:lstStyle/>
          <a:p>
            <a:pPr>
              <a:defRPr/>
            </a:pPr>
            <a:fld id="{56C3E297-77D0-4239-B4B6-8D23D2934AB6}" type="slidenum">
              <a:rPr lang="en-US" altLang="en-US"/>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a:defRPr/>
            </a:pPr>
            <a:r>
              <a:rPr lang="en-US" altLang="en-US" sz="4000" smtClean="0">
                <a:solidFill>
                  <a:srgbClr val="BD0F30"/>
                </a:solidFill>
                <a:latin typeface="Arial" charset="0"/>
              </a:rPr>
              <a:t>12-Lead View in perspectives</a:t>
            </a:r>
            <a:endParaRPr lang="en-US" altLang="en-US" sz="4000" smtClean="0">
              <a:latin typeface="Arial" charset="0"/>
            </a:endParaRPr>
          </a:p>
        </p:txBody>
      </p:sp>
      <p:sp>
        <p:nvSpPr>
          <p:cNvPr id="4" name="Footer Placeholder 3"/>
          <p:cNvSpPr>
            <a:spLocks noGrp="1"/>
          </p:cNvSpPr>
          <p:nvPr>
            <p:ph type="ftr" sz="quarter" idx="11"/>
          </p:nvPr>
        </p:nvSpPr>
        <p:spPr/>
        <p:txBody>
          <a:bodyPr/>
          <a:lstStyle/>
          <a:p>
            <a:pPr>
              <a:defRPr/>
            </a:pPr>
            <a:r>
              <a:rPr lang="en-US" altLang="en-US" dirty="0" smtClean="0"/>
              <a:t>Understanding </a:t>
            </a:r>
            <a:r>
              <a:rPr lang="en-US" altLang="en-US" dirty="0"/>
              <a:t>12 Lead </a:t>
            </a:r>
            <a:r>
              <a:rPr lang="en-US" altLang="en-US" dirty="0" smtClean="0"/>
              <a:t>EKGS</a:t>
            </a:r>
            <a:endParaRPr lang="en-US" altLang="en-US" dirty="0"/>
          </a:p>
        </p:txBody>
      </p:sp>
      <p:sp>
        <p:nvSpPr>
          <p:cNvPr id="5" name="Slide Number Placeholder 4"/>
          <p:cNvSpPr>
            <a:spLocks noGrp="1"/>
          </p:cNvSpPr>
          <p:nvPr>
            <p:ph type="sldNum" sz="quarter" idx="12"/>
          </p:nvPr>
        </p:nvSpPr>
        <p:spPr/>
        <p:txBody>
          <a:bodyPr/>
          <a:lstStyle/>
          <a:p>
            <a:pPr>
              <a:defRPr/>
            </a:pPr>
            <a:fld id="{3E85AEBA-585D-4C5E-BDCE-A41679C16AD4}" type="slidenum">
              <a:rPr lang="en-US" altLang="en-US"/>
              <a:pPr>
                <a:defRPr/>
              </a:pPr>
              <a:t>15</a:t>
            </a:fld>
            <a:endParaRPr lang="en-US" altLang="en-US"/>
          </a:p>
        </p:txBody>
      </p:sp>
      <p:pic>
        <p:nvPicPr>
          <p:cNvPr id="8197" name="Picture 7" descr="14_01"/>
          <p:cNvPicPr>
            <a:picLocks noChangeAspect="1" noChangeArrowheads="1"/>
          </p:cNvPicPr>
          <p:nvPr/>
        </p:nvPicPr>
        <p:blipFill>
          <a:blip r:embed="rId2" cstate="print"/>
          <a:srcRect/>
          <a:stretch>
            <a:fillRect/>
          </a:stretch>
        </p:blipFill>
        <p:spPr bwMode="auto">
          <a:xfrm>
            <a:off x="3124200" y="1600200"/>
            <a:ext cx="5334000" cy="4529138"/>
          </a:xfrm>
          <a:prstGeom prst="rect">
            <a:avLst/>
          </a:prstGeom>
          <a:noFill/>
          <a:ln w="9525">
            <a:noFill/>
            <a:miter lim="800000"/>
            <a:headEnd/>
            <a:tailEnd/>
          </a:ln>
        </p:spPr>
      </p:pic>
      <p:sp>
        <p:nvSpPr>
          <p:cNvPr id="6" name="Rectangle 5"/>
          <p:cNvSpPr/>
          <p:nvPr/>
        </p:nvSpPr>
        <p:spPr>
          <a:xfrm>
            <a:off x="533400" y="2590800"/>
            <a:ext cx="2057400" cy="369332"/>
          </a:xfrm>
          <a:prstGeom prst="rect">
            <a:avLst/>
          </a:prstGeom>
        </p:spPr>
        <p:txBody>
          <a:bodyPr wrap="square">
            <a:spAutoFit/>
          </a:bodyPr>
          <a:lstStyle/>
          <a:p>
            <a:r>
              <a:rPr lang="en-US" altLang="en-US" dirty="0" smtClean="0">
                <a:solidFill>
                  <a:srgbClr val="BD0F30"/>
                </a:solidFill>
                <a:latin typeface="Arial" charset="0"/>
              </a:rPr>
              <a:t>Axis Deviation</a:t>
            </a:r>
            <a:endParaRPr lang="zh-CN" altLang="en-US" dirty="0"/>
          </a:p>
        </p:txBody>
      </p:sp>
      <p:sp>
        <p:nvSpPr>
          <p:cNvPr id="7" name="Rectangle 6"/>
          <p:cNvSpPr/>
          <p:nvPr/>
        </p:nvSpPr>
        <p:spPr>
          <a:xfrm>
            <a:off x="457200" y="3886200"/>
            <a:ext cx="2441694" cy="369332"/>
          </a:xfrm>
          <a:prstGeom prst="rect">
            <a:avLst/>
          </a:prstGeom>
        </p:spPr>
        <p:txBody>
          <a:bodyPr wrap="none">
            <a:spAutoFit/>
          </a:bodyPr>
          <a:lstStyle/>
          <a:p>
            <a:r>
              <a:rPr lang="en-US" altLang="en-US" dirty="0" smtClean="0">
                <a:solidFill>
                  <a:srgbClr val="BD0F30"/>
                </a:solidFill>
                <a:latin typeface="Arial" charset="0"/>
              </a:rPr>
              <a:t>Bundle Branch Blocks</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Arrhythmias</a:t>
            </a:r>
          </a:p>
        </p:txBody>
      </p:sp>
      <p:sp>
        <p:nvSpPr>
          <p:cNvPr id="45059" name="Rectangle 3"/>
          <p:cNvSpPr>
            <a:spLocks noGrp="1" noChangeArrowheads="1"/>
          </p:cNvSpPr>
          <p:nvPr>
            <p:ph type="body" idx="1"/>
          </p:nvPr>
        </p:nvSpPr>
        <p:spPr/>
        <p:txBody>
          <a:bodyPr/>
          <a:lstStyle/>
          <a:p>
            <a:r>
              <a:rPr lang="en-US" altLang="en-US" sz="3600" smtClean="0">
                <a:solidFill>
                  <a:srgbClr val="FF5050"/>
                </a:solidFill>
              </a:rPr>
              <a:t>Sinus Rhythms</a:t>
            </a:r>
            <a:endParaRPr lang="en-US" altLang="en-US" sz="3600" smtClean="0"/>
          </a:p>
          <a:p>
            <a:r>
              <a:rPr lang="en-US" altLang="en-US" sz="3600" smtClean="0">
                <a:solidFill>
                  <a:srgbClr val="FF5050"/>
                </a:solidFill>
              </a:rPr>
              <a:t>Premature Beats</a:t>
            </a:r>
            <a:endParaRPr lang="en-US" altLang="en-US" sz="3600" smtClean="0"/>
          </a:p>
          <a:p>
            <a:r>
              <a:rPr lang="en-US" altLang="en-US" sz="3600" smtClean="0"/>
              <a:t>Supraventricular Arrhythmias</a:t>
            </a:r>
          </a:p>
          <a:p>
            <a:r>
              <a:rPr lang="en-US" altLang="en-US" sz="3600" smtClean="0"/>
              <a:t>Ventricular Arrhythmias</a:t>
            </a:r>
          </a:p>
          <a:p>
            <a:r>
              <a:rPr lang="en-US" altLang="en-US" sz="3600" smtClean="0"/>
              <a:t>AV Junctional Blocks</a:t>
            </a:r>
          </a:p>
          <a:p>
            <a:endParaRPr lang="en-US" alt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dissolv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dissolve">
                                      <p:cBhvr>
                                        <p:cTn id="2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Rhythm #1</a:t>
            </a:r>
          </a:p>
        </p:txBody>
      </p:sp>
      <p:sp>
        <p:nvSpPr>
          <p:cNvPr id="100355" name="Text Box 3"/>
          <p:cNvSpPr txBox="1">
            <a:spLocks noChangeArrowheads="1"/>
          </p:cNvSpPr>
          <p:nvPr/>
        </p:nvSpPr>
        <p:spPr bwMode="auto">
          <a:xfrm>
            <a:off x="5257800" y="27432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30 bpm</a:t>
            </a:r>
            <a:endParaRPr lang="en-US" altLang="en-US">
              <a:solidFill>
                <a:srgbClr val="FF5050"/>
              </a:solidFill>
            </a:endParaRPr>
          </a:p>
        </p:txBody>
      </p:sp>
      <p:sp>
        <p:nvSpPr>
          <p:cNvPr id="100356"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Rate?</a:t>
            </a:r>
            <a:endParaRPr lang="en-US" altLang="en-US"/>
          </a:p>
        </p:txBody>
      </p:sp>
      <p:sp>
        <p:nvSpPr>
          <p:cNvPr id="100357" name="Text Box 5"/>
          <p:cNvSpPr txBox="1">
            <a:spLocks noChangeArrowheads="1"/>
          </p:cNvSpPr>
          <p:nvPr/>
        </p:nvSpPr>
        <p:spPr bwMode="auto">
          <a:xfrm>
            <a:off x="685800" y="3306763"/>
            <a:ext cx="2895600" cy="579437"/>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0358" name="Text Box 6"/>
          <p:cNvSpPr txBox="1">
            <a:spLocks noChangeArrowheads="1"/>
          </p:cNvSpPr>
          <p:nvPr/>
        </p:nvSpPr>
        <p:spPr bwMode="auto">
          <a:xfrm>
            <a:off x="5257800" y="33528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regular</a:t>
            </a:r>
            <a:endParaRPr lang="en-US" altLang="en-US">
              <a:solidFill>
                <a:srgbClr val="FF5050"/>
              </a:solidFill>
            </a:endParaRPr>
          </a:p>
        </p:txBody>
      </p:sp>
      <p:sp>
        <p:nvSpPr>
          <p:cNvPr id="100359" name="Text Box 7"/>
          <p:cNvSpPr txBox="1">
            <a:spLocks noChangeArrowheads="1"/>
          </p:cNvSpPr>
          <p:nvPr/>
        </p:nvSpPr>
        <p:spPr bwMode="auto">
          <a:xfrm>
            <a:off x="5257800" y="39624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normal</a:t>
            </a:r>
            <a:endParaRPr lang="en-US" altLang="en-US">
              <a:solidFill>
                <a:srgbClr val="FF5050"/>
              </a:solidFill>
            </a:endParaRPr>
          </a:p>
        </p:txBody>
      </p:sp>
      <p:sp>
        <p:nvSpPr>
          <p:cNvPr id="100360" name="Text Box 8"/>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0.10 s</a:t>
            </a:r>
            <a:endParaRPr lang="en-US" altLang="en-US">
              <a:solidFill>
                <a:srgbClr val="FF5050"/>
              </a:solidFill>
            </a:endParaRPr>
          </a:p>
        </p:txBody>
      </p:sp>
      <p:sp>
        <p:nvSpPr>
          <p:cNvPr id="100361"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P waves?</a:t>
            </a:r>
            <a:endParaRPr lang="en-US" altLang="en-US"/>
          </a:p>
        </p:txBody>
      </p:sp>
      <p:sp>
        <p:nvSpPr>
          <p:cNvPr id="100362"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0363" name="Text Box 11"/>
          <p:cNvSpPr txBox="1">
            <a:spLocks noChangeArrowheads="1"/>
          </p:cNvSpPr>
          <p:nvPr/>
        </p:nvSpPr>
        <p:spPr bwMode="auto">
          <a:xfrm>
            <a:off x="5257800" y="45720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0.12 s</a:t>
            </a:r>
            <a:endParaRPr lang="en-US" altLang="en-US">
              <a:solidFill>
                <a:srgbClr val="FF5050"/>
              </a:solidFill>
            </a:endParaRPr>
          </a:p>
        </p:txBody>
      </p:sp>
      <p:sp>
        <p:nvSpPr>
          <p:cNvPr id="100364"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0365"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latin typeface="Arial" charset="0"/>
              </a:rPr>
              <a:t>Interpretation?</a:t>
            </a:r>
            <a:endParaRPr lang="en-US" altLang="en-US"/>
          </a:p>
        </p:txBody>
      </p:sp>
      <p:sp>
        <p:nvSpPr>
          <p:cNvPr id="100366" name="Text Box 14"/>
          <p:cNvSpPr txBox="1">
            <a:spLocks noChangeArrowheads="1"/>
          </p:cNvSpPr>
          <p:nvPr/>
        </p:nvSpPr>
        <p:spPr bwMode="auto">
          <a:xfrm>
            <a:off x="3581400" y="5821363"/>
            <a:ext cx="4953000" cy="579437"/>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i="1">
                <a:solidFill>
                  <a:srgbClr val="FF5050"/>
                </a:solidFill>
                <a:latin typeface="Arial" charset="0"/>
              </a:rPr>
              <a:t>Sinus Bradycardia</a:t>
            </a:r>
          </a:p>
        </p:txBody>
      </p:sp>
      <p:pic>
        <p:nvPicPr>
          <p:cNvPr id="8207" name="Picture 15" descr="D:\JoF\EKG\sb-m1.jpg"/>
          <p:cNvPicPr>
            <a:picLocks noChangeAspect="1" noChangeArrowheads="1"/>
          </p:cNvPicPr>
          <p:nvPr/>
        </p:nvPicPr>
        <p:blipFill>
          <a:blip r:embed="rId2" cstate="print"/>
          <a:srcRect/>
          <a:stretch>
            <a:fillRect/>
          </a:stretch>
        </p:blipFill>
        <p:spPr bwMode="auto">
          <a:xfrm>
            <a:off x="685800" y="1617663"/>
            <a:ext cx="7772400" cy="973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dissolve">
                                      <p:cBhvr>
                                        <p:cTn id="12" dur="500"/>
                                        <p:tgtEl>
                                          <p:spTgt spid="1003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dissolve">
                                      <p:cBhvr>
                                        <p:cTn id="17" dur="500"/>
                                        <p:tgtEl>
                                          <p:spTgt spid="1003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58"/>
                                        </p:tgtEl>
                                        <p:attrNameLst>
                                          <p:attrName>style.visibility</p:attrName>
                                        </p:attrNameLst>
                                      </p:cBhvr>
                                      <p:to>
                                        <p:strVal val="visible"/>
                                      </p:to>
                                    </p:set>
                                    <p:animEffect transition="in" filter="dissolve">
                                      <p:cBhvr>
                                        <p:cTn id="22" dur="500"/>
                                        <p:tgtEl>
                                          <p:spTgt spid="10035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361"/>
                                        </p:tgtEl>
                                        <p:attrNameLst>
                                          <p:attrName>style.visibility</p:attrName>
                                        </p:attrNameLst>
                                      </p:cBhvr>
                                      <p:to>
                                        <p:strVal val="visible"/>
                                      </p:to>
                                    </p:set>
                                    <p:animEffect transition="in" filter="dissolve">
                                      <p:cBhvr>
                                        <p:cTn id="27" dur="500"/>
                                        <p:tgtEl>
                                          <p:spTgt spid="1003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0359"/>
                                        </p:tgtEl>
                                        <p:attrNameLst>
                                          <p:attrName>style.visibility</p:attrName>
                                        </p:attrNameLst>
                                      </p:cBhvr>
                                      <p:to>
                                        <p:strVal val="visible"/>
                                      </p:to>
                                    </p:set>
                                    <p:animEffect transition="in" filter="dissolve">
                                      <p:cBhvr>
                                        <p:cTn id="32" dur="500"/>
                                        <p:tgtEl>
                                          <p:spTgt spid="10035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0362"/>
                                        </p:tgtEl>
                                        <p:attrNameLst>
                                          <p:attrName>style.visibility</p:attrName>
                                        </p:attrNameLst>
                                      </p:cBhvr>
                                      <p:to>
                                        <p:strVal val="visible"/>
                                      </p:to>
                                    </p:set>
                                    <p:animEffect transition="in" filter="dissolve">
                                      <p:cBhvr>
                                        <p:cTn id="37" dur="500"/>
                                        <p:tgtEl>
                                          <p:spTgt spid="10036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0363"/>
                                        </p:tgtEl>
                                        <p:attrNameLst>
                                          <p:attrName>style.visibility</p:attrName>
                                        </p:attrNameLst>
                                      </p:cBhvr>
                                      <p:to>
                                        <p:strVal val="visible"/>
                                      </p:to>
                                    </p:set>
                                    <p:animEffect transition="in" filter="dissolve">
                                      <p:cBhvr>
                                        <p:cTn id="42" dur="500"/>
                                        <p:tgtEl>
                                          <p:spTgt spid="10036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0364"/>
                                        </p:tgtEl>
                                        <p:attrNameLst>
                                          <p:attrName>style.visibility</p:attrName>
                                        </p:attrNameLst>
                                      </p:cBhvr>
                                      <p:to>
                                        <p:strVal val="visible"/>
                                      </p:to>
                                    </p:set>
                                    <p:animEffect transition="in" filter="dissolve">
                                      <p:cBhvr>
                                        <p:cTn id="47" dur="500"/>
                                        <p:tgtEl>
                                          <p:spTgt spid="1003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0360"/>
                                        </p:tgtEl>
                                        <p:attrNameLst>
                                          <p:attrName>style.visibility</p:attrName>
                                        </p:attrNameLst>
                                      </p:cBhvr>
                                      <p:to>
                                        <p:strVal val="visible"/>
                                      </p:to>
                                    </p:set>
                                    <p:animEffect transition="in" filter="dissolve">
                                      <p:cBhvr>
                                        <p:cTn id="52" dur="500"/>
                                        <p:tgtEl>
                                          <p:spTgt spid="10036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0365"/>
                                        </p:tgtEl>
                                        <p:attrNameLst>
                                          <p:attrName>style.visibility</p:attrName>
                                        </p:attrNameLst>
                                      </p:cBhvr>
                                      <p:to>
                                        <p:strVal val="visible"/>
                                      </p:to>
                                    </p:set>
                                    <p:animEffect transition="in" filter="dissolve">
                                      <p:cBhvr>
                                        <p:cTn id="57" dur="500"/>
                                        <p:tgtEl>
                                          <p:spTgt spid="10036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0366"/>
                                        </p:tgtEl>
                                        <p:attrNameLst>
                                          <p:attrName>style.visibility</p:attrName>
                                        </p:attrNameLst>
                                      </p:cBhvr>
                                      <p:to>
                                        <p:strVal val="visible"/>
                                      </p:to>
                                    </p:set>
                                    <p:animEffect transition="in" filter="dissolve">
                                      <p:cBhvr>
                                        <p:cTn id="62" dur="500"/>
                                        <p:tgtEl>
                                          <p:spTgt spid="100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P spid="100356" grpId="0" autoUpdateAnimBg="0"/>
      <p:bldP spid="100357" grpId="0" autoUpdateAnimBg="0"/>
      <p:bldP spid="100358" grpId="0" autoUpdateAnimBg="0"/>
      <p:bldP spid="100359" grpId="0" autoUpdateAnimBg="0"/>
      <p:bldP spid="100360" grpId="0" autoUpdateAnimBg="0"/>
      <p:bldP spid="100361" grpId="0" autoUpdateAnimBg="0"/>
      <p:bldP spid="100362" grpId="0" autoUpdateAnimBg="0"/>
      <p:bldP spid="100363" grpId="0" autoUpdateAnimBg="0"/>
      <p:bldP spid="100364" grpId="0" autoUpdateAnimBg="0"/>
      <p:bldP spid="100365" grpId="0" autoUpdateAnimBg="0"/>
      <p:bldP spid="10036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Sinus Bradycardia</a:t>
            </a:r>
          </a:p>
        </p:txBody>
      </p:sp>
      <p:sp>
        <p:nvSpPr>
          <p:cNvPr id="101379" name="Rectangle 3"/>
          <p:cNvSpPr>
            <a:spLocks noGrp="1" noChangeArrowheads="1"/>
          </p:cNvSpPr>
          <p:nvPr>
            <p:ph type="body" idx="1"/>
          </p:nvPr>
        </p:nvSpPr>
        <p:spPr/>
        <p:txBody>
          <a:bodyPr/>
          <a:lstStyle/>
          <a:p>
            <a:endParaRPr lang="en-US" altLang="en-US" smtClean="0"/>
          </a:p>
          <a:p>
            <a:r>
              <a:rPr lang="en-US" altLang="en-US" sz="3600" smtClean="0">
                <a:solidFill>
                  <a:srgbClr val="FF5050"/>
                </a:solidFill>
              </a:rPr>
              <a:t>Deviation from NSR</a:t>
            </a:r>
            <a:endParaRPr lang="en-US" altLang="en-US" smtClean="0">
              <a:solidFill>
                <a:srgbClr val="FF5050"/>
              </a:solidFill>
            </a:endParaRPr>
          </a:p>
          <a:p>
            <a:pPr>
              <a:buFontTx/>
              <a:buNone/>
            </a:pPr>
            <a:r>
              <a:rPr lang="en-US" altLang="en-US" sz="3600" smtClean="0"/>
              <a:t>		- Rate			</a:t>
            </a:r>
            <a:r>
              <a:rPr lang="en-US" altLang="en-US" sz="3600" smtClean="0">
                <a:solidFill>
                  <a:srgbClr val="FF5050"/>
                </a:solidFill>
              </a:rPr>
              <a:t>&lt; 60 bpm</a:t>
            </a:r>
            <a:r>
              <a:rPr lang="en-US" altLang="en-US" smtClean="0"/>
              <a:t>	</a:t>
            </a:r>
          </a:p>
          <a:p>
            <a:pPr lvl="1"/>
            <a:endParaRPr lang="en-US" altLang="en-US" smtClean="0"/>
          </a:p>
        </p:txBody>
      </p:sp>
      <p:sp>
        <p:nvSpPr>
          <p:cNvPr id="9220" name="Text Box 4"/>
          <p:cNvSpPr txBox="1">
            <a:spLocks noChangeArrowheads="1"/>
          </p:cNvSpPr>
          <p:nvPr/>
        </p:nvSpPr>
        <p:spPr bwMode="auto">
          <a:xfrm>
            <a:off x="3870325" y="1889125"/>
            <a:ext cx="184150" cy="457200"/>
          </a:xfrm>
          <a:prstGeom prst="rect">
            <a:avLst/>
          </a:prstGeom>
          <a:noFill/>
          <a:ln w="12700">
            <a:noFill/>
            <a:miter lim="800000"/>
            <a:headEnd type="none" w="sm" len="sm"/>
            <a:tailEnd type="none" w="sm" len="sm"/>
          </a:ln>
        </p:spPr>
        <p:txBody>
          <a:bodyPr wrap="none">
            <a:spAutoFit/>
          </a:bodyPr>
          <a:lstStyle/>
          <a:p>
            <a:endParaRPr lang="en-US" altLang="en-US">
              <a:latin typeface="Times" pitchFamily="18" charset="0"/>
            </a:endParaRPr>
          </a:p>
        </p:txBody>
      </p:sp>
      <p:pic>
        <p:nvPicPr>
          <p:cNvPr id="9221" name="Picture 5" descr="D:\JoF\EKG\sb-m1.jpg"/>
          <p:cNvPicPr>
            <a:picLocks noChangeAspect="1" noChangeArrowheads="1"/>
          </p:cNvPicPr>
          <p:nvPr/>
        </p:nvPicPr>
        <p:blipFill>
          <a:blip r:embed="rId2" cstate="print"/>
          <a:srcRect/>
          <a:stretch>
            <a:fillRect/>
          </a:stretch>
        </p:blipFill>
        <p:spPr bwMode="auto">
          <a:xfrm>
            <a:off x="685800" y="1617663"/>
            <a:ext cx="7772400" cy="973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dissolve">
                                      <p:cBhvr>
                                        <p:cTn id="7" dur="500"/>
                                        <p:tgtEl>
                                          <p:spTgt spid="101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dissolve">
                                      <p:cBhvr>
                                        <p:cTn id="12"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Rhythm #2</a:t>
            </a:r>
          </a:p>
        </p:txBody>
      </p:sp>
      <p:sp>
        <p:nvSpPr>
          <p:cNvPr id="27652" name="Text Box 4"/>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a:solidFill>
                  <a:srgbClr val="FF5050"/>
                </a:solidFill>
                <a:latin typeface="Arial" charset="0"/>
                <a:ea typeface="宋体" charset="-122"/>
              </a:rPr>
              <a:t>130 bpm</a:t>
            </a:r>
            <a:endParaRPr lang="en-US" altLang="zh-CN">
              <a:solidFill>
                <a:srgbClr val="FF5050"/>
              </a:solidFill>
              <a:ea typeface="宋体" charset="-122"/>
            </a:endParaRPr>
          </a:p>
        </p:txBody>
      </p:sp>
      <p:sp>
        <p:nvSpPr>
          <p:cNvPr id="27653" name="Text Box 5"/>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zh-CN" sz="3200">
                <a:latin typeface="Arial" charset="0"/>
                <a:ea typeface="宋体" charset="-122"/>
              </a:rPr>
              <a:t>  Rate?</a:t>
            </a:r>
            <a:endParaRPr lang="en-US" altLang="zh-CN">
              <a:ea typeface="宋体" charset="-122"/>
            </a:endParaRPr>
          </a:p>
        </p:txBody>
      </p:sp>
      <p:sp>
        <p:nvSpPr>
          <p:cNvPr id="27654" name="Text Box 6"/>
          <p:cNvSpPr txBox="1">
            <a:spLocks noChangeArrowheads="1"/>
          </p:cNvSpPr>
          <p:nvPr/>
        </p:nvSpPr>
        <p:spPr bwMode="auto">
          <a:xfrm>
            <a:off x="685800" y="3306763"/>
            <a:ext cx="3657600" cy="579437"/>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zh-CN" sz="3200">
                <a:latin typeface="Arial" charset="0"/>
                <a:ea typeface="宋体" charset="-122"/>
              </a:rPr>
              <a:t>  Regularity?</a:t>
            </a:r>
            <a:endParaRPr lang="en-US" altLang="zh-CN">
              <a:ea typeface="宋体" charset="-122"/>
            </a:endParaRPr>
          </a:p>
        </p:txBody>
      </p:sp>
      <p:sp>
        <p:nvSpPr>
          <p:cNvPr id="27655" name="Text Box 7"/>
          <p:cNvSpPr txBox="1">
            <a:spLocks noChangeArrowheads="1"/>
          </p:cNvSpPr>
          <p:nvPr/>
        </p:nvSpPr>
        <p:spPr bwMode="auto">
          <a:xfrm>
            <a:off x="5257800" y="33528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a:solidFill>
                  <a:srgbClr val="FF5050"/>
                </a:solidFill>
                <a:latin typeface="Arial" charset="0"/>
                <a:ea typeface="宋体" charset="-122"/>
              </a:rPr>
              <a:t>regular</a:t>
            </a:r>
            <a:endParaRPr lang="en-US" altLang="zh-CN">
              <a:solidFill>
                <a:srgbClr val="FF5050"/>
              </a:solidFill>
              <a:ea typeface="宋体" charset="-122"/>
            </a:endParaRPr>
          </a:p>
        </p:txBody>
      </p:sp>
      <p:sp>
        <p:nvSpPr>
          <p:cNvPr id="27656" name="Text Box 8"/>
          <p:cNvSpPr txBox="1">
            <a:spLocks noChangeArrowheads="1"/>
          </p:cNvSpPr>
          <p:nvPr/>
        </p:nvSpPr>
        <p:spPr bwMode="auto">
          <a:xfrm>
            <a:off x="5257800" y="39624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a:solidFill>
                  <a:srgbClr val="FF5050"/>
                </a:solidFill>
                <a:latin typeface="Arial" charset="0"/>
                <a:ea typeface="宋体" charset="-122"/>
              </a:rPr>
              <a:t>normal</a:t>
            </a:r>
            <a:endParaRPr lang="en-US" altLang="zh-CN">
              <a:solidFill>
                <a:srgbClr val="FF5050"/>
              </a:solidFill>
              <a:ea typeface="宋体" charset="-122"/>
            </a:endParaRPr>
          </a:p>
        </p:txBody>
      </p:sp>
      <p:sp>
        <p:nvSpPr>
          <p:cNvPr id="27657" name="Text Box 9"/>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a:solidFill>
                  <a:srgbClr val="FF5050"/>
                </a:solidFill>
                <a:latin typeface="Arial" charset="0"/>
                <a:ea typeface="宋体" charset="-122"/>
              </a:rPr>
              <a:t>0.08 s</a:t>
            </a:r>
            <a:endParaRPr lang="en-US" altLang="zh-CN">
              <a:solidFill>
                <a:srgbClr val="FF5050"/>
              </a:solidFill>
              <a:ea typeface="宋体" charset="-122"/>
            </a:endParaRPr>
          </a:p>
        </p:txBody>
      </p:sp>
      <p:sp>
        <p:nvSpPr>
          <p:cNvPr id="27658" name="Text Box 10"/>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zh-CN" sz="3200">
                <a:latin typeface="Arial" charset="0"/>
                <a:ea typeface="宋体" charset="-122"/>
              </a:rPr>
              <a:t>  P waves?</a:t>
            </a:r>
            <a:endParaRPr lang="en-US" altLang="zh-CN">
              <a:ea typeface="宋体" charset="-122"/>
            </a:endParaRPr>
          </a:p>
        </p:txBody>
      </p:sp>
      <p:sp>
        <p:nvSpPr>
          <p:cNvPr id="27659" name="Text Box 11"/>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zh-CN" sz="3200">
                <a:latin typeface="Arial" charset="0"/>
                <a:ea typeface="宋体" charset="-122"/>
              </a:rPr>
              <a:t>  PR interval?</a:t>
            </a:r>
            <a:endParaRPr lang="en-US" altLang="zh-CN">
              <a:ea typeface="宋体" charset="-122"/>
            </a:endParaRPr>
          </a:p>
        </p:txBody>
      </p:sp>
      <p:sp>
        <p:nvSpPr>
          <p:cNvPr id="27660" name="Text Box 12"/>
          <p:cNvSpPr txBox="1">
            <a:spLocks noChangeArrowheads="1"/>
          </p:cNvSpPr>
          <p:nvPr/>
        </p:nvSpPr>
        <p:spPr bwMode="auto">
          <a:xfrm>
            <a:off x="5257800" y="4572000"/>
            <a:ext cx="1752600" cy="579438"/>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a:solidFill>
                  <a:srgbClr val="FF5050"/>
                </a:solidFill>
                <a:latin typeface="Arial" charset="0"/>
                <a:ea typeface="宋体" charset="-122"/>
              </a:rPr>
              <a:t>0.16 s</a:t>
            </a:r>
            <a:endParaRPr lang="en-US" altLang="zh-CN">
              <a:solidFill>
                <a:srgbClr val="FF5050"/>
              </a:solidFill>
              <a:ea typeface="宋体" charset="-122"/>
            </a:endParaRPr>
          </a:p>
        </p:txBody>
      </p:sp>
      <p:sp>
        <p:nvSpPr>
          <p:cNvPr id="27661" name="Text Box 13"/>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zh-CN" sz="3200">
                <a:latin typeface="Arial" charset="0"/>
                <a:ea typeface="宋体" charset="-122"/>
              </a:rPr>
              <a:t>  QRS duration?</a:t>
            </a:r>
            <a:endParaRPr lang="en-US" altLang="zh-CN">
              <a:ea typeface="宋体" charset="-122"/>
            </a:endParaRPr>
          </a:p>
        </p:txBody>
      </p:sp>
      <p:sp>
        <p:nvSpPr>
          <p:cNvPr id="27662" name="Text Box 14"/>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a:latin typeface="Arial" charset="0"/>
                <a:ea typeface="宋体" charset="-122"/>
              </a:rPr>
              <a:t>Interpretation?</a:t>
            </a:r>
            <a:endParaRPr lang="en-US" altLang="zh-CN">
              <a:ea typeface="宋体" charset="-122"/>
            </a:endParaRPr>
          </a:p>
        </p:txBody>
      </p:sp>
      <p:sp>
        <p:nvSpPr>
          <p:cNvPr id="27663" name="Text Box 15"/>
          <p:cNvSpPr txBox="1">
            <a:spLocks noChangeArrowheads="1"/>
          </p:cNvSpPr>
          <p:nvPr/>
        </p:nvSpPr>
        <p:spPr bwMode="auto">
          <a:xfrm>
            <a:off x="3581400" y="5821363"/>
            <a:ext cx="4953000" cy="579437"/>
          </a:xfrm>
          <a:prstGeom prst="rect">
            <a:avLst/>
          </a:prstGeom>
          <a:noFill/>
          <a:ln w="12700">
            <a:noFill/>
            <a:miter lim="800000"/>
            <a:headEnd type="none" w="sm" len="sm"/>
            <a:tailEnd type="none" w="sm" len="sm"/>
          </a:ln>
        </p:spPr>
        <p:txBody>
          <a:bodyPr>
            <a:spAutoFit/>
          </a:bodyPr>
          <a:lstStyle/>
          <a:p>
            <a:pPr>
              <a:spcBef>
                <a:spcPct val="50000"/>
              </a:spcBef>
            </a:pPr>
            <a:r>
              <a:rPr lang="en-US" altLang="zh-CN" sz="3200" i="1">
                <a:solidFill>
                  <a:srgbClr val="FF5050"/>
                </a:solidFill>
                <a:latin typeface="Arial" charset="0"/>
                <a:ea typeface="宋体" charset="-122"/>
              </a:rPr>
              <a:t>Sinus Tachycardia</a:t>
            </a:r>
          </a:p>
        </p:txBody>
      </p:sp>
      <p:pic>
        <p:nvPicPr>
          <p:cNvPr id="11279" name="Picture 16" descr="A:\STa.gif"/>
          <p:cNvPicPr>
            <a:picLocks noChangeAspect="1" noChangeArrowheads="1"/>
          </p:cNvPicPr>
          <p:nvPr/>
        </p:nvPicPr>
        <p:blipFill>
          <a:blip r:embed="rId2" cstate="print"/>
          <a:srcRect/>
          <a:stretch>
            <a:fillRect/>
          </a:stretch>
        </p:blipFill>
        <p:spPr bwMode="auto">
          <a:xfrm>
            <a:off x="685800" y="1676400"/>
            <a:ext cx="7772400" cy="86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dissolve">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dissolve">
                                      <p:cBhvr>
                                        <p:cTn id="22" dur="500"/>
                                        <p:tgtEl>
                                          <p:spTgt spid="276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58"/>
                                        </p:tgtEl>
                                        <p:attrNameLst>
                                          <p:attrName>style.visibility</p:attrName>
                                        </p:attrNameLst>
                                      </p:cBhvr>
                                      <p:to>
                                        <p:strVal val="visible"/>
                                      </p:to>
                                    </p:set>
                                    <p:animEffect transition="in" filter="dissolve">
                                      <p:cBhvr>
                                        <p:cTn id="27" dur="500"/>
                                        <p:tgtEl>
                                          <p:spTgt spid="276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dissolve">
                                      <p:cBhvr>
                                        <p:cTn id="32" dur="500"/>
                                        <p:tgtEl>
                                          <p:spTgt spid="2765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659"/>
                                        </p:tgtEl>
                                        <p:attrNameLst>
                                          <p:attrName>style.visibility</p:attrName>
                                        </p:attrNameLst>
                                      </p:cBhvr>
                                      <p:to>
                                        <p:strVal val="visible"/>
                                      </p:to>
                                    </p:set>
                                    <p:animEffect transition="in" filter="dissolve">
                                      <p:cBhvr>
                                        <p:cTn id="37" dur="500"/>
                                        <p:tgtEl>
                                          <p:spTgt spid="2765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660"/>
                                        </p:tgtEl>
                                        <p:attrNameLst>
                                          <p:attrName>style.visibility</p:attrName>
                                        </p:attrNameLst>
                                      </p:cBhvr>
                                      <p:to>
                                        <p:strVal val="visible"/>
                                      </p:to>
                                    </p:set>
                                    <p:animEffect transition="in" filter="dissolve">
                                      <p:cBhvr>
                                        <p:cTn id="42" dur="500"/>
                                        <p:tgtEl>
                                          <p:spTgt spid="2766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dissolve">
                                      <p:cBhvr>
                                        <p:cTn id="47" dur="500"/>
                                        <p:tgtEl>
                                          <p:spTgt spid="2766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657"/>
                                        </p:tgtEl>
                                        <p:attrNameLst>
                                          <p:attrName>style.visibility</p:attrName>
                                        </p:attrNameLst>
                                      </p:cBhvr>
                                      <p:to>
                                        <p:strVal val="visible"/>
                                      </p:to>
                                    </p:set>
                                    <p:animEffect transition="in" filter="dissolve">
                                      <p:cBhvr>
                                        <p:cTn id="52" dur="500"/>
                                        <p:tgtEl>
                                          <p:spTgt spid="2765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7662"/>
                                        </p:tgtEl>
                                        <p:attrNameLst>
                                          <p:attrName>style.visibility</p:attrName>
                                        </p:attrNameLst>
                                      </p:cBhvr>
                                      <p:to>
                                        <p:strVal val="visible"/>
                                      </p:to>
                                    </p:set>
                                    <p:animEffect transition="in" filter="dissolve">
                                      <p:cBhvr>
                                        <p:cTn id="57" dur="500"/>
                                        <p:tgtEl>
                                          <p:spTgt spid="2766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7663"/>
                                        </p:tgtEl>
                                        <p:attrNameLst>
                                          <p:attrName>style.visibility</p:attrName>
                                        </p:attrNameLst>
                                      </p:cBhvr>
                                      <p:to>
                                        <p:strVal val="visible"/>
                                      </p:to>
                                    </p:set>
                                    <p:animEffect transition="in" filter="dissolve">
                                      <p:cBhvr>
                                        <p:cTn id="62"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3" grpId="0" autoUpdateAnimBg="0"/>
      <p:bldP spid="27654" grpId="0" autoUpdateAnimBg="0"/>
      <p:bldP spid="27655" grpId="0" autoUpdateAnimBg="0"/>
      <p:bldP spid="27656" grpId="0" autoUpdateAnimBg="0"/>
      <p:bldP spid="27657" grpId="0" autoUpdateAnimBg="0"/>
      <p:bldP spid="27658" grpId="0" autoUpdateAnimBg="0"/>
      <p:bldP spid="27659" grpId="0" autoUpdateAnimBg="0"/>
      <p:bldP spid="27660" grpId="0" autoUpdateAnimBg="0"/>
      <p:bldP spid="27661" grpId="0" autoUpdateAnimBg="0"/>
      <p:bldP spid="27662" grpId="0" autoUpdateAnimBg="0"/>
      <p:bldP spid="276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ea typeface="宋体" charset="-122"/>
              </a:rPr>
              <a:t>12 Lead ECG Interpretation</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altLang="en-US" smtClean="0"/>
              <a:t>Sinus Tachycardia</a:t>
            </a:r>
          </a:p>
        </p:txBody>
      </p:sp>
      <p:sp>
        <p:nvSpPr>
          <p:cNvPr id="56323" name="Rectangle 1027"/>
          <p:cNvSpPr>
            <a:spLocks noGrp="1" noChangeArrowheads="1"/>
          </p:cNvSpPr>
          <p:nvPr>
            <p:ph type="body" idx="1"/>
          </p:nvPr>
        </p:nvSpPr>
        <p:spPr/>
        <p:txBody>
          <a:bodyPr/>
          <a:lstStyle/>
          <a:p>
            <a:endParaRPr lang="en-US" altLang="en-US" smtClean="0"/>
          </a:p>
          <a:p>
            <a:r>
              <a:rPr lang="en-US" altLang="en-US" sz="3600" smtClean="0">
                <a:solidFill>
                  <a:srgbClr val="FF5050"/>
                </a:solidFill>
              </a:rPr>
              <a:t>Deviation from NSR</a:t>
            </a:r>
            <a:endParaRPr lang="en-US" altLang="en-US" smtClean="0"/>
          </a:p>
          <a:p>
            <a:pPr>
              <a:buFontTx/>
              <a:buNone/>
            </a:pPr>
            <a:r>
              <a:rPr lang="en-US" altLang="en-US" sz="3600" smtClean="0"/>
              <a:t>		- Rate			</a:t>
            </a:r>
            <a:r>
              <a:rPr lang="en-US" altLang="en-US" sz="3600" smtClean="0">
                <a:solidFill>
                  <a:srgbClr val="FF5050"/>
                </a:solidFill>
              </a:rPr>
              <a:t>&gt; 100 bpm</a:t>
            </a:r>
            <a:r>
              <a:rPr lang="en-US" altLang="en-US" smtClean="0"/>
              <a:t>	</a:t>
            </a:r>
          </a:p>
          <a:p>
            <a:pPr lvl="1"/>
            <a:endParaRPr lang="en-US" altLang="en-US" smtClean="0"/>
          </a:p>
          <a:p>
            <a:pPr algn="ctr">
              <a:buFontTx/>
              <a:buNone/>
            </a:pPr>
            <a:endParaRPr lang="en-US" altLang="en-US" smtClean="0"/>
          </a:p>
        </p:txBody>
      </p:sp>
      <p:pic>
        <p:nvPicPr>
          <p:cNvPr id="12292" name="Picture 1029" descr="A:\STa.gif"/>
          <p:cNvPicPr>
            <a:picLocks noChangeAspect="1" noChangeArrowheads="1"/>
          </p:cNvPicPr>
          <p:nvPr/>
        </p:nvPicPr>
        <p:blipFill>
          <a:blip r:embed="rId2" cstate="print"/>
          <a:srcRect/>
          <a:stretch>
            <a:fillRect/>
          </a:stretch>
        </p:blipFill>
        <p:spPr bwMode="auto">
          <a:xfrm>
            <a:off x="685800" y="1676400"/>
            <a:ext cx="7772400" cy="86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dissolve">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dissolve">
                                      <p:cBhvr>
                                        <p:cTn id="12"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Premature Beats</a:t>
            </a:r>
          </a:p>
        </p:txBody>
      </p:sp>
      <p:sp>
        <p:nvSpPr>
          <p:cNvPr id="14339" name="Rectangle 3"/>
          <p:cNvSpPr>
            <a:spLocks noGrp="1" noChangeArrowheads="1"/>
          </p:cNvSpPr>
          <p:nvPr>
            <p:ph type="body" idx="1"/>
          </p:nvPr>
        </p:nvSpPr>
        <p:spPr/>
        <p:txBody>
          <a:bodyPr/>
          <a:lstStyle/>
          <a:p>
            <a:r>
              <a:rPr lang="en-US" altLang="en-US" sz="3600" i="1" smtClean="0">
                <a:solidFill>
                  <a:srgbClr val="FF5050"/>
                </a:solidFill>
              </a:rPr>
              <a:t>Premature Atrial Contractions</a:t>
            </a:r>
            <a:r>
              <a:rPr lang="en-US" altLang="en-US" sz="3600" smtClean="0"/>
              <a:t>  	 	</a:t>
            </a:r>
            <a:r>
              <a:rPr lang="en-US" altLang="en-US" sz="3600" i="1" smtClean="0"/>
              <a:t>(PACs)</a:t>
            </a:r>
            <a:endParaRPr lang="en-US" altLang="en-US" sz="3600" smtClean="0"/>
          </a:p>
          <a:p>
            <a:endParaRPr lang="en-US" altLang="en-US" sz="1200" smtClean="0"/>
          </a:p>
          <a:p>
            <a:r>
              <a:rPr lang="en-US" altLang="en-US" sz="3600" i="1" smtClean="0">
                <a:solidFill>
                  <a:srgbClr val="FF5050"/>
                </a:solidFill>
              </a:rPr>
              <a:t>Premature Ventricular Contractions</a:t>
            </a:r>
            <a:r>
              <a:rPr lang="en-US" altLang="en-US" sz="3600" smtClean="0"/>
              <a:t> 	</a:t>
            </a:r>
            <a:r>
              <a:rPr lang="en-US" altLang="en-US" sz="3600" i="1" smtClean="0"/>
              <a:t>(PVCs)</a:t>
            </a:r>
            <a:endParaRPr lang="en-US" altLang="en-US" i="1" smtClea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JoF\EKG\pac-m2.jpg"/>
          <p:cNvPicPr>
            <a:picLocks noChangeAspect="1" noChangeArrowheads="1"/>
          </p:cNvPicPr>
          <p:nvPr/>
        </p:nvPicPr>
        <p:blipFill>
          <a:blip r:embed="rId2" cstate="print"/>
          <a:srcRect/>
          <a:stretch>
            <a:fillRect/>
          </a:stretch>
        </p:blipFill>
        <p:spPr bwMode="auto">
          <a:xfrm>
            <a:off x="685800" y="1600200"/>
            <a:ext cx="7772400" cy="947738"/>
          </a:xfrm>
          <a:prstGeom prst="rect">
            <a:avLst/>
          </a:prstGeom>
          <a:noFill/>
          <a:ln w="9525">
            <a:noFill/>
            <a:miter lim="800000"/>
            <a:headEnd/>
            <a:tailEnd/>
          </a:ln>
        </p:spPr>
      </p:pic>
      <p:sp>
        <p:nvSpPr>
          <p:cNvPr id="15363" name="Rectangle 3"/>
          <p:cNvSpPr>
            <a:spLocks noGrp="1" noChangeArrowheads="1"/>
          </p:cNvSpPr>
          <p:nvPr>
            <p:ph type="title"/>
          </p:nvPr>
        </p:nvSpPr>
        <p:spPr/>
        <p:txBody>
          <a:bodyPr/>
          <a:lstStyle/>
          <a:p>
            <a:r>
              <a:rPr lang="en-US" altLang="en-US" smtClean="0"/>
              <a:t>Rhythm #3</a:t>
            </a:r>
          </a:p>
        </p:txBody>
      </p:sp>
      <p:sp>
        <p:nvSpPr>
          <p:cNvPr id="102404" name="Text Box 4"/>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70 bpm</a:t>
            </a:r>
            <a:endParaRPr lang="en-US" altLang="en-US">
              <a:solidFill>
                <a:srgbClr val="FF5050"/>
              </a:solidFill>
            </a:endParaRPr>
          </a:p>
        </p:txBody>
      </p:sp>
      <p:sp>
        <p:nvSpPr>
          <p:cNvPr id="102405" name="Text Box 5"/>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Rate?</a:t>
            </a:r>
            <a:endParaRPr lang="en-US" altLang="en-US"/>
          </a:p>
        </p:txBody>
      </p:sp>
      <p:sp>
        <p:nvSpPr>
          <p:cNvPr id="102406" name="Text Box 6"/>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2407" name="Text Box 7"/>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occasionally irreg.</a:t>
            </a:r>
            <a:endParaRPr lang="en-US" altLang="en-US">
              <a:solidFill>
                <a:srgbClr val="FF5050"/>
              </a:solidFill>
            </a:endParaRPr>
          </a:p>
        </p:txBody>
      </p:sp>
      <p:sp>
        <p:nvSpPr>
          <p:cNvPr id="102408" name="Text Box 8"/>
          <p:cNvSpPr txBox="1">
            <a:spLocks noChangeArrowheads="1"/>
          </p:cNvSpPr>
          <p:nvPr/>
        </p:nvSpPr>
        <p:spPr bwMode="auto">
          <a:xfrm>
            <a:off x="5257800" y="3962400"/>
            <a:ext cx="38862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2/7 different contour</a:t>
            </a:r>
            <a:endParaRPr lang="en-US" altLang="en-US">
              <a:solidFill>
                <a:srgbClr val="FF5050"/>
              </a:solidFill>
            </a:endParaRPr>
          </a:p>
        </p:txBody>
      </p:sp>
      <p:sp>
        <p:nvSpPr>
          <p:cNvPr id="102409" name="Text Box 9"/>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0.08 s</a:t>
            </a:r>
            <a:endParaRPr lang="en-US" altLang="en-US">
              <a:solidFill>
                <a:srgbClr val="FF5050"/>
              </a:solidFill>
            </a:endParaRPr>
          </a:p>
        </p:txBody>
      </p:sp>
      <p:sp>
        <p:nvSpPr>
          <p:cNvPr id="102410" name="Text Box 10"/>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P waves?</a:t>
            </a:r>
            <a:endParaRPr lang="en-US" altLang="en-US"/>
          </a:p>
        </p:txBody>
      </p:sp>
      <p:sp>
        <p:nvSpPr>
          <p:cNvPr id="102411" name="Text Box 11"/>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2412" name="Text Box 12"/>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0.14 s (except 2/7)</a:t>
            </a:r>
            <a:endParaRPr lang="en-US" altLang="en-US">
              <a:solidFill>
                <a:srgbClr val="FF5050"/>
              </a:solidFill>
            </a:endParaRPr>
          </a:p>
        </p:txBody>
      </p:sp>
      <p:sp>
        <p:nvSpPr>
          <p:cNvPr id="102413" name="Text Box 13"/>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2414" name="Text Box 14"/>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latin typeface="Arial" charset="0"/>
              </a:rPr>
              <a:t>Interpretation?</a:t>
            </a:r>
            <a:endParaRPr lang="en-US" altLang="en-US"/>
          </a:p>
        </p:txBody>
      </p:sp>
      <p:sp>
        <p:nvSpPr>
          <p:cNvPr id="102415" name="Text Box 15"/>
          <p:cNvSpPr txBox="1">
            <a:spLocks noChangeArrowheads="1"/>
          </p:cNvSpPr>
          <p:nvPr/>
        </p:nvSpPr>
        <p:spPr bwMode="auto">
          <a:xfrm>
            <a:off x="3581400" y="5791200"/>
            <a:ext cx="4953000" cy="1066800"/>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i="1">
                <a:solidFill>
                  <a:srgbClr val="FF5050"/>
                </a:solidFill>
                <a:latin typeface="Arial" charset="0"/>
              </a:rPr>
              <a:t>NSR with Premature Atrial Contractions</a:t>
            </a:r>
          </a:p>
        </p:txBody>
      </p:sp>
      <p:sp>
        <p:nvSpPr>
          <p:cNvPr id="102416" name="Line 16"/>
          <p:cNvSpPr>
            <a:spLocks noChangeShapeType="1"/>
          </p:cNvSpPr>
          <p:nvPr/>
        </p:nvSpPr>
        <p:spPr bwMode="auto">
          <a:xfrm>
            <a:off x="7391400" y="1676400"/>
            <a:ext cx="0" cy="381000"/>
          </a:xfrm>
          <a:prstGeom prst="line">
            <a:avLst/>
          </a:prstGeom>
          <a:noFill/>
          <a:ln w="38100">
            <a:solidFill>
              <a:srgbClr val="000000"/>
            </a:solidFill>
            <a:round/>
            <a:headEnd type="none" w="sm" len="sm"/>
            <a:tailEnd type="triangle" w="sm" len="sm"/>
          </a:ln>
        </p:spPr>
        <p:txBody>
          <a:bodyPr wrap="none" anchor="ctr"/>
          <a:lstStyle/>
          <a:p>
            <a:endParaRPr lang="zh-CN" altLang="en-US"/>
          </a:p>
        </p:txBody>
      </p:sp>
      <p:sp>
        <p:nvSpPr>
          <p:cNvPr id="102417" name="Line 17"/>
          <p:cNvSpPr>
            <a:spLocks noChangeShapeType="1"/>
          </p:cNvSpPr>
          <p:nvPr/>
        </p:nvSpPr>
        <p:spPr bwMode="auto">
          <a:xfrm>
            <a:off x="1905000" y="1676400"/>
            <a:ext cx="0" cy="381000"/>
          </a:xfrm>
          <a:prstGeom prst="line">
            <a:avLst/>
          </a:prstGeom>
          <a:noFill/>
          <a:ln w="38100">
            <a:solidFill>
              <a:srgbClr val="000000"/>
            </a:solidFill>
            <a:round/>
            <a:headEnd type="none" w="sm" len="sm"/>
            <a:tailEnd type="triangle" w="sm" len="sm"/>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dissolve">
                                      <p:cBhvr>
                                        <p:cTn id="7" dur="500"/>
                                        <p:tgtEl>
                                          <p:spTgt spid="1024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dissolve">
                                      <p:cBhvr>
                                        <p:cTn id="12" dur="500"/>
                                        <p:tgtEl>
                                          <p:spTgt spid="1024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dissolve">
                                      <p:cBhvr>
                                        <p:cTn id="17" dur="500"/>
                                        <p:tgtEl>
                                          <p:spTgt spid="1024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dissolve">
                                      <p:cBhvr>
                                        <p:cTn id="22" dur="500"/>
                                        <p:tgtEl>
                                          <p:spTgt spid="10240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10"/>
                                        </p:tgtEl>
                                        <p:attrNameLst>
                                          <p:attrName>style.visibility</p:attrName>
                                        </p:attrNameLst>
                                      </p:cBhvr>
                                      <p:to>
                                        <p:strVal val="visible"/>
                                      </p:to>
                                    </p:set>
                                    <p:animEffect transition="in" filter="dissolve">
                                      <p:cBhvr>
                                        <p:cTn id="27" dur="500"/>
                                        <p:tgtEl>
                                          <p:spTgt spid="1024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08"/>
                                        </p:tgtEl>
                                        <p:attrNameLst>
                                          <p:attrName>style.visibility</p:attrName>
                                        </p:attrNameLst>
                                      </p:cBhvr>
                                      <p:to>
                                        <p:strVal val="visible"/>
                                      </p:to>
                                    </p:set>
                                    <p:animEffect transition="in" filter="dissolve">
                                      <p:cBhvr>
                                        <p:cTn id="32" dur="500"/>
                                        <p:tgtEl>
                                          <p:spTgt spid="10240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417"/>
                                        </p:tgtEl>
                                        <p:attrNameLst>
                                          <p:attrName>style.visibility</p:attrName>
                                        </p:attrNameLst>
                                      </p:cBhvr>
                                      <p:to>
                                        <p:strVal val="visible"/>
                                      </p:to>
                                    </p:set>
                                    <p:animEffect transition="in" filter="dissolve">
                                      <p:cBhvr>
                                        <p:cTn id="37" dur="500"/>
                                        <p:tgtEl>
                                          <p:spTgt spid="102417"/>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2416"/>
                                        </p:tgtEl>
                                        <p:attrNameLst>
                                          <p:attrName>style.visibility</p:attrName>
                                        </p:attrNameLst>
                                      </p:cBhvr>
                                      <p:to>
                                        <p:strVal val="visible"/>
                                      </p:to>
                                    </p:set>
                                    <p:animEffect transition="in" filter="dissolve">
                                      <p:cBhvr>
                                        <p:cTn id="41" dur="500"/>
                                        <p:tgtEl>
                                          <p:spTgt spid="1024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2411"/>
                                        </p:tgtEl>
                                        <p:attrNameLst>
                                          <p:attrName>style.visibility</p:attrName>
                                        </p:attrNameLst>
                                      </p:cBhvr>
                                      <p:to>
                                        <p:strVal val="visible"/>
                                      </p:to>
                                    </p:set>
                                    <p:animEffect transition="in" filter="dissolve">
                                      <p:cBhvr>
                                        <p:cTn id="46" dur="500"/>
                                        <p:tgtEl>
                                          <p:spTgt spid="10241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2412"/>
                                        </p:tgtEl>
                                        <p:attrNameLst>
                                          <p:attrName>style.visibility</p:attrName>
                                        </p:attrNameLst>
                                      </p:cBhvr>
                                      <p:to>
                                        <p:strVal val="visible"/>
                                      </p:to>
                                    </p:set>
                                    <p:animEffect transition="in" filter="dissolve">
                                      <p:cBhvr>
                                        <p:cTn id="51" dur="500"/>
                                        <p:tgtEl>
                                          <p:spTgt spid="1024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2413"/>
                                        </p:tgtEl>
                                        <p:attrNameLst>
                                          <p:attrName>style.visibility</p:attrName>
                                        </p:attrNameLst>
                                      </p:cBhvr>
                                      <p:to>
                                        <p:strVal val="visible"/>
                                      </p:to>
                                    </p:set>
                                    <p:animEffect transition="in" filter="dissolve">
                                      <p:cBhvr>
                                        <p:cTn id="56" dur="500"/>
                                        <p:tgtEl>
                                          <p:spTgt spid="1024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2409"/>
                                        </p:tgtEl>
                                        <p:attrNameLst>
                                          <p:attrName>style.visibility</p:attrName>
                                        </p:attrNameLst>
                                      </p:cBhvr>
                                      <p:to>
                                        <p:strVal val="visible"/>
                                      </p:to>
                                    </p:set>
                                    <p:animEffect transition="in" filter="dissolve">
                                      <p:cBhvr>
                                        <p:cTn id="61" dur="500"/>
                                        <p:tgtEl>
                                          <p:spTgt spid="10240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2414"/>
                                        </p:tgtEl>
                                        <p:attrNameLst>
                                          <p:attrName>style.visibility</p:attrName>
                                        </p:attrNameLst>
                                      </p:cBhvr>
                                      <p:to>
                                        <p:strVal val="visible"/>
                                      </p:to>
                                    </p:set>
                                    <p:animEffect transition="in" filter="dissolve">
                                      <p:cBhvr>
                                        <p:cTn id="66" dur="500"/>
                                        <p:tgtEl>
                                          <p:spTgt spid="10241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02415"/>
                                        </p:tgtEl>
                                        <p:attrNameLst>
                                          <p:attrName>style.visibility</p:attrName>
                                        </p:attrNameLst>
                                      </p:cBhvr>
                                      <p:to>
                                        <p:strVal val="visible"/>
                                      </p:to>
                                    </p:set>
                                    <p:animEffect transition="in" filter="dissolve">
                                      <p:cBhvr>
                                        <p:cTn id="71" dur="500"/>
                                        <p:tgtEl>
                                          <p:spTgt spid="102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5" grpId="0" autoUpdateAnimBg="0"/>
      <p:bldP spid="102406" grpId="0" autoUpdateAnimBg="0"/>
      <p:bldP spid="102407" grpId="0" autoUpdateAnimBg="0"/>
      <p:bldP spid="102408" grpId="0" autoUpdateAnimBg="0"/>
      <p:bldP spid="102409" grpId="0" autoUpdateAnimBg="0"/>
      <p:bldP spid="102410" grpId="0" autoUpdateAnimBg="0"/>
      <p:bldP spid="102411" grpId="0" autoUpdateAnimBg="0"/>
      <p:bldP spid="102412" grpId="0" autoUpdateAnimBg="0"/>
      <p:bldP spid="102413" grpId="0" autoUpdateAnimBg="0"/>
      <p:bldP spid="102414" grpId="0" autoUpdateAnimBg="0"/>
      <p:bldP spid="102415" grpId="0" autoUpdateAnimBg="0"/>
      <p:bldP spid="102416" grpId="0" animBg="1"/>
      <p:bldP spid="10241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D:\JoF\EKG\pac-m2.jpg"/>
          <p:cNvPicPr>
            <a:picLocks noChangeAspect="1" noChangeArrowheads="1"/>
          </p:cNvPicPr>
          <p:nvPr/>
        </p:nvPicPr>
        <p:blipFill>
          <a:blip r:embed="rId2" cstate="print"/>
          <a:srcRect/>
          <a:stretch>
            <a:fillRect/>
          </a:stretch>
        </p:blipFill>
        <p:spPr bwMode="auto">
          <a:xfrm>
            <a:off x="685800" y="1643063"/>
            <a:ext cx="7772400" cy="947737"/>
          </a:xfrm>
          <a:prstGeom prst="rect">
            <a:avLst/>
          </a:prstGeom>
          <a:noFill/>
          <a:ln w="9525">
            <a:noFill/>
            <a:miter lim="800000"/>
            <a:headEnd/>
            <a:tailEnd/>
          </a:ln>
        </p:spPr>
      </p:pic>
      <p:sp>
        <p:nvSpPr>
          <p:cNvPr id="16387" name="Rectangle 3"/>
          <p:cNvSpPr>
            <a:spLocks noGrp="1" noChangeArrowheads="1"/>
          </p:cNvSpPr>
          <p:nvPr>
            <p:ph type="title"/>
          </p:nvPr>
        </p:nvSpPr>
        <p:spPr/>
        <p:txBody>
          <a:bodyPr/>
          <a:lstStyle/>
          <a:p>
            <a:r>
              <a:rPr lang="en-US" altLang="en-US" smtClean="0"/>
              <a:t>Premature Atrial Contractions</a:t>
            </a:r>
          </a:p>
        </p:txBody>
      </p:sp>
      <p:sp>
        <p:nvSpPr>
          <p:cNvPr id="103428" name="Rectangle 4"/>
          <p:cNvSpPr>
            <a:spLocks noGrp="1" noChangeArrowheads="1"/>
          </p:cNvSpPr>
          <p:nvPr>
            <p:ph type="body" idx="1"/>
          </p:nvPr>
        </p:nvSpPr>
        <p:spPr/>
        <p:txBody>
          <a:bodyPr/>
          <a:lstStyle/>
          <a:p>
            <a:endParaRPr lang="en-US" altLang="en-US" smtClean="0"/>
          </a:p>
          <a:p>
            <a:r>
              <a:rPr lang="en-US" altLang="en-US" sz="3600" smtClean="0">
                <a:solidFill>
                  <a:srgbClr val="FF5050"/>
                </a:solidFill>
              </a:rPr>
              <a:t>Deviation from NSR</a:t>
            </a:r>
            <a:endParaRPr lang="en-US" altLang="en-US" smtClean="0">
              <a:solidFill>
                <a:srgbClr val="FF5050"/>
              </a:solidFill>
            </a:endParaRPr>
          </a:p>
          <a:p>
            <a:pPr lvl="1"/>
            <a:r>
              <a:rPr lang="en-US" altLang="en-US" sz="3200" smtClean="0"/>
              <a:t>These ectopic beats originate in the atria (but not in the SA node), therefore the contour of the P wave, the PR interval, and the timing are different than a normally generated pulse from the SA node.</a:t>
            </a:r>
            <a:endParaRPr lang="en-US" altLang="en-US" smtClean="0"/>
          </a:p>
          <a:p>
            <a:pPr lvl="1"/>
            <a:endParaRPr lang="en-US" altLang="en-US" smtClean="0"/>
          </a:p>
          <a:p>
            <a:pPr algn="ctr">
              <a:buFontTx/>
              <a:buNone/>
            </a:pPr>
            <a:endParaRPr lang="en-US" altLang="en-US" smtClean="0"/>
          </a:p>
        </p:txBody>
      </p:sp>
      <p:sp>
        <p:nvSpPr>
          <p:cNvPr id="16389" name="Freeform 5"/>
          <p:cNvSpPr>
            <a:spLocks/>
          </p:cNvSpPr>
          <p:nvPr/>
        </p:nvSpPr>
        <p:spPr bwMode="auto">
          <a:xfrm>
            <a:off x="7239000" y="1511300"/>
            <a:ext cx="838200" cy="1079500"/>
          </a:xfrm>
          <a:custGeom>
            <a:avLst/>
            <a:gdLst>
              <a:gd name="T0" fmla="*/ 224 w 608"/>
              <a:gd name="T1" fmla="*/ 101 h 728"/>
              <a:gd name="T2" fmla="*/ 159 w 608"/>
              <a:gd name="T3" fmla="*/ 114 h 728"/>
              <a:gd name="T4" fmla="*/ 28 w 608"/>
              <a:gd name="T5" fmla="*/ 271 h 728"/>
              <a:gd name="T6" fmla="*/ 2 w 608"/>
              <a:gd name="T7" fmla="*/ 349 h 728"/>
              <a:gd name="T8" fmla="*/ 54 w 608"/>
              <a:gd name="T9" fmla="*/ 636 h 728"/>
              <a:gd name="T10" fmla="*/ 120 w 608"/>
              <a:gd name="T11" fmla="*/ 701 h 728"/>
              <a:gd name="T12" fmla="*/ 198 w 608"/>
              <a:gd name="T13" fmla="*/ 728 h 728"/>
              <a:gd name="T14" fmla="*/ 393 w 608"/>
              <a:gd name="T15" fmla="*/ 701 h 728"/>
              <a:gd name="T16" fmla="*/ 472 w 608"/>
              <a:gd name="T17" fmla="*/ 675 h 728"/>
              <a:gd name="T18" fmla="*/ 511 w 608"/>
              <a:gd name="T19" fmla="*/ 662 h 728"/>
              <a:gd name="T20" fmla="*/ 459 w 608"/>
              <a:gd name="T21" fmla="*/ 297 h 728"/>
              <a:gd name="T22" fmla="*/ 446 w 608"/>
              <a:gd name="T23" fmla="*/ 180 h 728"/>
              <a:gd name="T24" fmla="*/ 433 w 608"/>
              <a:gd name="T25" fmla="*/ 140 h 728"/>
              <a:gd name="T26" fmla="*/ 354 w 608"/>
              <a:gd name="T27" fmla="*/ 88 h 728"/>
              <a:gd name="T28" fmla="*/ 224 w 608"/>
              <a:gd name="T29" fmla="*/ 62 h 728"/>
              <a:gd name="T30" fmla="*/ 185 w 608"/>
              <a:gd name="T31" fmla="*/ 167 h 7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8"/>
              <a:gd name="T49" fmla="*/ 0 h 728"/>
              <a:gd name="T50" fmla="*/ 608 w 608"/>
              <a:gd name="T51" fmla="*/ 728 h 7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8" h="728">
                <a:moveTo>
                  <a:pt x="224" y="101"/>
                </a:moveTo>
                <a:cubicBezTo>
                  <a:pt x="202" y="105"/>
                  <a:pt x="180" y="106"/>
                  <a:pt x="159" y="114"/>
                </a:cubicBezTo>
                <a:cubicBezTo>
                  <a:pt x="99" y="136"/>
                  <a:pt x="66" y="221"/>
                  <a:pt x="28" y="271"/>
                </a:cubicBezTo>
                <a:cubicBezTo>
                  <a:pt x="19" y="297"/>
                  <a:pt x="0" y="322"/>
                  <a:pt x="2" y="349"/>
                </a:cubicBezTo>
                <a:cubicBezTo>
                  <a:pt x="10" y="440"/>
                  <a:pt x="11" y="550"/>
                  <a:pt x="54" y="636"/>
                </a:cubicBezTo>
                <a:cubicBezTo>
                  <a:pt x="71" y="670"/>
                  <a:pt x="85" y="685"/>
                  <a:pt x="120" y="701"/>
                </a:cubicBezTo>
                <a:cubicBezTo>
                  <a:pt x="145" y="712"/>
                  <a:pt x="198" y="728"/>
                  <a:pt x="198" y="728"/>
                </a:cubicBezTo>
                <a:cubicBezTo>
                  <a:pt x="296" y="718"/>
                  <a:pt x="318" y="723"/>
                  <a:pt x="393" y="701"/>
                </a:cubicBezTo>
                <a:cubicBezTo>
                  <a:pt x="420" y="693"/>
                  <a:pt x="446" y="684"/>
                  <a:pt x="472" y="675"/>
                </a:cubicBezTo>
                <a:cubicBezTo>
                  <a:pt x="485" y="671"/>
                  <a:pt x="511" y="662"/>
                  <a:pt x="511" y="662"/>
                </a:cubicBezTo>
                <a:cubicBezTo>
                  <a:pt x="608" y="517"/>
                  <a:pt x="503" y="428"/>
                  <a:pt x="459" y="297"/>
                </a:cubicBezTo>
                <a:cubicBezTo>
                  <a:pt x="455" y="258"/>
                  <a:pt x="452" y="219"/>
                  <a:pt x="446" y="180"/>
                </a:cubicBezTo>
                <a:cubicBezTo>
                  <a:pt x="444" y="166"/>
                  <a:pt x="443" y="150"/>
                  <a:pt x="433" y="140"/>
                </a:cubicBezTo>
                <a:cubicBezTo>
                  <a:pt x="411" y="118"/>
                  <a:pt x="354" y="88"/>
                  <a:pt x="354" y="88"/>
                </a:cubicBezTo>
                <a:cubicBezTo>
                  <a:pt x="323" y="41"/>
                  <a:pt x="312" y="0"/>
                  <a:pt x="224" y="62"/>
                </a:cubicBezTo>
                <a:cubicBezTo>
                  <a:pt x="193" y="83"/>
                  <a:pt x="201" y="133"/>
                  <a:pt x="185" y="167"/>
                </a:cubicBezTo>
              </a:path>
            </a:pathLst>
          </a:custGeom>
          <a:noFill/>
          <a:ln w="57150" cap="flat" cmpd="sng">
            <a:solidFill>
              <a:srgbClr val="FF5050"/>
            </a:solidFill>
            <a:prstDash val="solid"/>
            <a:round/>
            <a:headEnd type="none" w="sm" len="sm"/>
            <a:tailEnd type="none" w="sm" len="sm"/>
          </a:ln>
        </p:spPr>
        <p:txBody>
          <a:bodyPr wrap="none" anchor="ctr"/>
          <a:lstStyle/>
          <a:p>
            <a:endParaRPr lang="zh-CN" altLang="en-US"/>
          </a:p>
        </p:txBody>
      </p:sp>
      <p:sp>
        <p:nvSpPr>
          <p:cNvPr id="16390" name="Freeform 6"/>
          <p:cNvSpPr>
            <a:spLocks/>
          </p:cNvSpPr>
          <p:nvPr/>
        </p:nvSpPr>
        <p:spPr bwMode="auto">
          <a:xfrm>
            <a:off x="1676400" y="1524000"/>
            <a:ext cx="838200" cy="1079500"/>
          </a:xfrm>
          <a:custGeom>
            <a:avLst/>
            <a:gdLst>
              <a:gd name="T0" fmla="*/ 224 w 608"/>
              <a:gd name="T1" fmla="*/ 101 h 728"/>
              <a:gd name="T2" fmla="*/ 159 w 608"/>
              <a:gd name="T3" fmla="*/ 114 h 728"/>
              <a:gd name="T4" fmla="*/ 28 w 608"/>
              <a:gd name="T5" fmla="*/ 271 h 728"/>
              <a:gd name="T6" fmla="*/ 2 w 608"/>
              <a:gd name="T7" fmla="*/ 349 h 728"/>
              <a:gd name="T8" fmla="*/ 54 w 608"/>
              <a:gd name="T9" fmla="*/ 636 h 728"/>
              <a:gd name="T10" fmla="*/ 120 w 608"/>
              <a:gd name="T11" fmla="*/ 701 h 728"/>
              <a:gd name="T12" fmla="*/ 198 w 608"/>
              <a:gd name="T13" fmla="*/ 728 h 728"/>
              <a:gd name="T14" fmla="*/ 393 w 608"/>
              <a:gd name="T15" fmla="*/ 701 h 728"/>
              <a:gd name="T16" fmla="*/ 472 w 608"/>
              <a:gd name="T17" fmla="*/ 675 h 728"/>
              <a:gd name="T18" fmla="*/ 511 w 608"/>
              <a:gd name="T19" fmla="*/ 662 h 728"/>
              <a:gd name="T20" fmla="*/ 459 w 608"/>
              <a:gd name="T21" fmla="*/ 297 h 728"/>
              <a:gd name="T22" fmla="*/ 446 w 608"/>
              <a:gd name="T23" fmla="*/ 180 h 728"/>
              <a:gd name="T24" fmla="*/ 433 w 608"/>
              <a:gd name="T25" fmla="*/ 140 h 728"/>
              <a:gd name="T26" fmla="*/ 354 w 608"/>
              <a:gd name="T27" fmla="*/ 88 h 728"/>
              <a:gd name="T28" fmla="*/ 224 w 608"/>
              <a:gd name="T29" fmla="*/ 62 h 728"/>
              <a:gd name="T30" fmla="*/ 185 w 608"/>
              <a:gd name="T31" fmla="*/ 167 h 7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8"/>
              <a:gd name="T49" fmla="*/ 0 h 728"/>
              <a:gd name="T50" fmla="*/ 608 w 608"/>
              <a:gd name="T51" fmla="*/ 728 h 7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8" h="728">
                <a:moveTo>
                  <a:pt x="224" y="101"/>
                </a:moveTo>
                <a:cubicBezTo>
                  <a:pt x="202" y="105"/>
                  <a:pt x="180" y="106"/>
                  <a:pt x="159" y="114"/>
                </a:cubicBezTo>
                <a:cubicBezTo>
                  <a:pt x="99" y="136"/>
                  <a:pt x="66" y="221"/>
                  <a:pt x="28" y="271"/>
                </a:cubicBezTo>
                <a:cubicBezTo>
                  <a:pt x="19" y="297"/>
                  <a:pt x="0" y="322"/>
                  <a:pt x="2" y="349"/>
                </a:cubicBezTo>
                <a:cubicBezTo>
                  <a:pt x="10" y="440"/>
                  <a:pt x="11" y="550"/>
                  <a:pt x="54" y="636"/>
                </a:cubicBezTo>
                <a:cubicBezTo>
                  <a:pt x="71" y="670"/>
                  <a:pt x="85" y="685"/>
                  <a:pt x="120" y="701"/>
                </a:cubicBezTo>
                <a:cubicBezTo>
                  <a:pt x="145" y="712"/>
                  <a:pt x="198" y="728"/>
                  <a:pt x="198" y="728"/>
                </a:cubicBezTo>
                <a:cubicBezTo>
                  <a:pt x="296" y="718"/>
                  <a:pt x="318" y="723"/>
                  <a:pt x="393" y="701"/>
                </a:cubicBezTo>
                <a:cubicBezTo>
                  <a:pt x="420" y="693"/>
                  <a:pt x="446" y="684"/>
                  <a:pt x="472" y="675"/>
                </a:cubicBezTo>
                <a:cubicBezTo>
                  <a:pt x="485" y="671"/>
                  <a:pt x="511" y="662"/>
                  <a:pt x="511" y="662"/>
                </a:cubicBezTo>
                <a:cubicBezTo>
                  <a:pt x="608" y="517"/>
                  <a:pt x="503" y="428"/>
                  <a:pt x="459" y="297"/>
                </a:cubicBezTo>
                <a:cubicBezTo>
                  <a:pt x="455" y="258"/>
                  <a:pt x="452" y="219"/>
                  <a:pt x="446" y="180"/>
                </a:cubicBezTo>
                <a:cubicBezTo>
                  <a:pt x="444" y="166"/>
                  <a:pt x="443" y="150"/>
                  <a:pt x="433" y="140"/>
                </a:cubicBezTo>
                <a:cubicBezTo>
                  <a:pt x="411" y="118"/>
                  <a:pt x="354" y="88"/>
                  <a:pt x="354" y="88"/>
                </a:cubicBezTo>
                <a:cubicBezTo>
                  <a:pt x="323" y="41"/>
                  <a:pt x="312" y="0"/>
                  <a:pt x="224" y="62"/>
                </a:cubicBezTo>
                <a:cubicBezTo>
                  <a:pt x="193" y="83"/>
                  <a:pt x="201" y="133"/>
                  <a:pt x="185" y="167"/>
                </a:cubicBezTo>
              </a:path>
            </a:pathLst>
          </a:custGeom>
          <a:noFill/>
          <a:ln w="57150" cap="flat" cmpd="sng">
            <a:solidFill>
              <a:srgbClr val="FF5050"/>
            </a:solidFill>
            <a:prstDash val="solid"/>
            <a:round/>
            <a:headEnd type="none" w="sm" len="sm"/>
            <a:tailEnd type="none" w="sm" len="sm"/>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28">
                                            <p:txEl>
                                              <p:pRg st="1" end="1"/>
                                            </p:txEl>
                                          </p:spTgt>
                                        </p:tgtEl>
                                        <p:attrNameLst>
                                          <p:attrName>style.visibility</p:attrName>
                                        </p:attrNameLst>
                                      </p:cBhvr>
                                      <p:to>
                                        <p:strVal val="visible"/>
                                      </p:to>
                                    </p:set>
                                    <p:animEffect transition="in" filter="dissolve">
                                      <p:cBhvr>
                                        <p:cTn id="7" dur="500"/>
                                        <p:tgtEl>
                                          <p:spTgt spid="103428">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3428">
                                            <p:txEl>
                                              <p:pRg st="2" end="2"/>
                                            </p:txEl>
                                          </p:spTgt>
                                        </p:tgtEl>
                                        <p:attrNameLst>
                                          <p:attrName>style.visibility</p:attrName>
                                        </p:attrNameLst>
                                      </p:cBhvr>
                                      <p:to>
                                        <p:strVal val="visible"/>
                                      </p:to>
                                    </p:set>
                                    <p:animEffect transition="in" filter="dissolve">
                                      <p:cBhvr>
                                        <p:cTn id="10" dur="500"/>
                                        <p:tgtEl>
                                          <p:spTgt spid="1034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JoF\EKG\pvc-m4.jpg"/>
          <p:cNvPicPr>
            <a:picLocks noChangeAspect="1" noChangeArrowheads="1"/>
          </p:cNvPicPr>
          <p:nvPr/>
        </p:nvPicPr>
        <p:blipFill>
          <a:blip r:embed="rId2" cstate="print"/>
          <a:srcRect/>
          <a:stretch>
            <a:fillRect/>
          </a:stretch>
        </p:blipFill>
        <p:spPr bwMode="auto">
          <a:xfrm>
            <a:off x="1143000" y="1476375"/>
            <a:ext cx="7010400" cy="1266825"/>
          </a:xfrm>
          <a:prstGeom prst="rect">
            <a:avLst/>
          </a:prstGeom>
          <a:noFill/>
          <a:ln w="9525">
            <a:noFill/>
            <a:miter lim="800000"/>
            <a:headEnd/>
            <a:tailEnd/>
          </a:ln>
        </p:spPr>
      </p:pic>
      <p:sp>
        <p:nvSpPr>
          <p:cNvPr id="19459" name="Rectangle 3"/>
          <p:cNvSpPr>
            <a:spLocks noGrp="1" noChangeArrowheads="1"/>
          </p:cNvSpPr>
          <p:nvPr>
            <p:ph type="title"/>
          </p:nvPr>
        </p:nvSpPr>
        <p:spPr/>
        <p:txBody>
          <a:bodyPr/>
          <a:lstStyle/>
          <a:p>
            <a:r>
              <a:rPr lang="en-US" altLang="en-US" smtClean="0"/>
              <a:t>Rhythm #4</a:t>
            </a:r>
          </a:p>
        </p:txBody>
      </p:sp>
      <p:sp>
        <p:nvSpPr>
          <p:cNvPr id="106500" name="Text Box 4"/>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60 bpm</a:t>
            </a:r>
            <a:endParaRPr lang="en-US" altLang="en-US">
              <a:solidFill>
                <a:srgbClr val="FF5050"/>
              </a:solidFill>
            </a:endParaRPr>
          </a:p>
        </p:txBody>
      </p:sp>
      <p:sp>
        <p:nvSpPr>
          <p:cNvPr id="106501" name="Text Box 5"/>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Rate?</a:t>
            </a:r>
            <a:endParaRPr lang="en-US" altLang="en-US"/>
          </a:p>
        </p:txBody>
      </p:sp>
      <p:sp>
        <p:nvSpPr>
          <p:cNvPr id="106502" name="Text Box 6"/>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6503" name="Text Box 7"/>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occasionally irreg.</a:t>
            </a:r>
            <a:endParaRPr lang="en-US" altLang="en-US">
              <a:solidFill>
                <a:srgbClr val="FF5050"/>
              </a:solidFill>
            </a:endParaRPr>
          </a:p>
        </p:txBody>
      </p:sp>
      <p:sp>
        <p:nvSpPr>
          <p:cNvPr id="106504" name="Text Box 8"/>
          <p:cNvSpPr txBox="1">
            <a:spLocks noChangeArrowheads="1"/>
          </p:cNvSpPr>
          <p:nvPr/>
        </p:nvSpPr>
        <p:spPr bwMode="auto">
          <a:xfrm>
            <a:off x="5257800" y="3962400"/>
            <a:ext cx="37338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none for 7</a:t>
            </a:r>
            <a:r>
              <a:rPr lang="en-US" altLang="en-US">
                <a:solidFill>
                  <a:srgbClr val="FF5050"/>
                </a:solidFill>
                <a:latin typeface="Arial" charset="0"/>
              </a:rPr>
              <a:t>th</a:t>
            </a:r>
            <a:r>
              <a:rPr lang="en-US" altLang="en-US" sz="3200">
                <a:solidFill>
                  <a:srgbClr val="FF5050"/>
                </a:solidFill>
                <a:latin typeface="Arial" charset="0"/>
              </a:rPr>
              <a:t> QRS</a:t>
            </a:r>
            <a:endParaRPr lang="en-US" altLang="en-US">
              <a:solidFill>
                <a:srgbClr val="FF5050"/>
              </a:solidFill>
            </a:endParaRPr>
          </a:p>
        </p:txBody>
      </p:sp>
      <p:sp>
        <p:nvSpPr>
          <p:cNvPr id="106505" name="Text Box 9"/>
          <p:cNvSpPr txBox="1">
            <a:spLocks noChangeArrowheads="1"/>
          </p:cNvSpPr>
          <p:nvPr/>
        </p:nvSpPr>
        <p:spPr bwMode="auto">
          <a:xfrm>
            <a:off x="5257800" y="5135563"/>
            <a:ext cx="3733800" cy="579437"/>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0.08 s (7th wide)</a:t>
            </a:r>
            <a:endParaRPr lang="en-US" altLang="en-US">
              <a:solidFill>
                <a:srgbClr val="FF5050"/>
              </a:solidFill>
            </a:endParaRPr>
          </a:p>
        </p:txBody>
      </p:sp>
      <p:sp>
        <p:nvSpPr>
          <p:cNvPr id="106506" name="Text Box 10"/>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P waves?</a:t>
            </a:r>
            <a:endParaRPr lang="en-US" altLang="en-US"/>
          </a:p>
        </p:txBody>
      </p:sp>
      <p:sp>
        <p:nvSpPr>
          <p:cNvPr id="106507" name="Text Box 11"/>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6508" name="Text Box 12"/>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solidFill>
                  <a:srgbClr val="FF5050"/>
                </a:solidFill>
                <a:latin typeface="Arial" charset="0"/>
              </a:rPr>
              <a:t>0.14 s</a:t>
            </a:r>
            <a:endParaRPr lang="en-US" altLang="en-US">
              <a:solidFill>
                <a:srgbClr val="FF5050"/>
              </a:solidFill>
            </a:endParaRPr>
          </a:p>
        </p:txBody>
      </p:sp>
      <p:sp>
        <p:nvSpPr>
          <p:cNvPr id="106509" name="Text Box 13"/>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6510" name="Text Box 14"/>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a:latin typeface="Arial" charset="0"/>
              </a:rPr>
              <a:t>Interpretation?</a:t>
            </a:r>
            <a:endParaRPr lang="en-US" altLang="en-US"/>
          </a:p>
        </p:txBody>
      </p:sp>
      <p:sp>
        <p:nvSpPr>
          <p:cNvPr id="106511" name="Text Box 15"/>
          <p:cNvSpPr txBox="1">
            <a:spLocks noChangeArrowheads="1"/>
          </p:cNvSpPr>
          <p:nvPr/>
        </p:nvSpPr>
        <p:spPr bwMode="auto">
          <a:xfrm>
            <a:off x="3581400" y="5821363"/>
            <a:ext cx="5257800" cy="579437"/>
          </a:xfrm>
          <a:prstGeom prst="rect">
            <a:avLst/>
          </a:prstGeom>
          <a:noFill/>
          <a:ln w="12700">
            <a:noFill/>
            <a:miter lim="800000"/>
            <a:headEnd type="none" w="sm" len="sm"/>
            <a:tailEnd type="none" w="sm" len="sm"/>
          </a:ln>
        </p:spPr>
        <p:txBody>
          <a:bodyPr>
            <a:spAutoFit/>
          </a:bodyPr>
          <a:lstStyle/>
          <a:p>
            <a:pPr>
              <a:spcBef>
                <a:spcPct val="50000"/>
              </a:spcBef>
            </a:pPr>
            <a:r>
              <a:rPr lang="en-US" altLang="en-US" sz="3200" i="1">
                <a:solidFill>
                  <a:srgbClr val="FF5050"/>
                </a:solidFill>
                <a:latin typeface="Arial" charset="0"/>
              </a:rPr>
              <a:t>Sinus Rhythm with 1 PVC</a:t>
            </a:r>
          </a:p>
        </p:txBody>
      </p:sp>
      <p:sp>
        <p:nvSpPr>
          <p:cNvPr id="106512" name="Line 16"/>
          <p:cNvSpPr>
            <a:spLocks noChangeShapeType="1"/>
          </p:cNvSpPr>
          <p:nvPr/>
        </p:nvSpPr>
        <p:spPr bwMode="auto">
          <a:xfrm>
            <a:off x="7239000" y="1371600"/>
            <a:ext cx="0" cy="304800"/>
          </a:xfrm>
          <a:prstGeom prst="line">
            <a:avLst/>
          </a:prstGeom>
          <a:noFill/>
          <a:ln w="57150">
            <a:solidFill>
              <a:srgbClr val="000000"/>
            </a:solidFill>
            <a:round/>
            <a:headEnd type="none" w="sm" len="sm"/>
            <a:tailEnd type="triangle" w="sm" len="sm"/>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dissolve">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dissolve">
                                      <p:cBhvr>
                                        <p:cTn id="12" dur="500"/>
                                        <p:tgtEl>
                                          <p:spTgt spid="1065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Effect transition="in" filter="dissolve">
                                      <p:cBhvr>
                                        <p:cTn id="17" dur="500"/>
                                        <p:tgtEl>
                                          <p:spTgt spid="1065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503"/>
                                        </p:tgtEl>
                                        <p:attrNameLst>
                                          <p:attrName>style.visibility</p:attrName>
                                        </p:attrNameLst>
                                      </p:cBhvr>
                                      <p:to>
                                        <p:strVal val="visible"/>
                                      </p:to>
                                    </p:set>
                                    <p:animEffect transition="in" filter="dissolve">
                                      <p:cBhvr>
                                        <p:cTn id="22" dur="500"/>
                                        <p:tgtEl>
                                          <p:spTgt spid="10650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506"/>
                                        </p:tgtEl>
                                        <p:attrNameLst>
                                          <p:attrName>style.visibility</p:attrName>
                                        </p:attrNameLst>
                                      </p:cBhvr>
                                      <p:to>
                                        <p:strVal val="visible"/>
                                      </p:to>
                                    </p:set>
                                    <p:animEffect transition="in" filter="dissolve">
                                      <p:cBhvr>
                                        <p:cTn id="27" dur="500"/>
                                        <p:tgtEl>
                                          <p:spTgt spid="10650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6504"/>
                                        </p:tgtEl>
                                        <p:attrNameLst>
                                          <p:attrName>style.visibility</p:attrName>
                                        </p:attrNameLst>
                                      </p:cBhvr>
                                      <p:to>
                                        <p:strVal val="visible"/>
                                      </p:to>
                                    </p:set>
                                    <p:animEffect transition="in" filter="dissolve">
                                      <p:cBhvr>
                                        <p:cTn id="32" dur="500"/>
                                        <p:tgtEl>
                                          <p:spTgt spid="106504"/>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06512"/>
                                        </p:tgtEl>
                                        <p:attrNameLst>
                                          <p:attrName>style.visibility</p:attrName>
                                        </p:attrNameLst>
                                      </p:cBhvr>
                                      <p:to>
                                        <p:strVal val="visible"/>
                                      </p:to>
                                    </p:set>
                                    <p:animEffect transition="in" filter="dissolve">
                                      <p:cBhvr>
                                        <p:cTn id="36" dur="500"/>
                                        <p:tgtEl>
                                          <p:spTgt spid="1065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6507"/>
                                        </p:tgtEl>
                                        <p:attrNameLst>
                                          <p:attrName>style.visibility</p:attrName>
                                        </p:attrNameLst>
                                      </p:cBhvr>
                                      <p:to>
                                        <p:strVal val="visible"/>
                                      </p:to>
                                    </p:set>
                                    <p:animEffect transition="in" filter="dissolve">
                                      <p:cBhvr>
                                        <p:cTn id="41" dur="500"/>
                                        <p:tgtEl>
                                          <p:spTgt spid="10650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6508"/>
                                        </p:tgtEl>
                                        <p:attrNameLst>
                                          <p:attrName>style.visibility</p:attrName>
                                        </p:attrNameLst>
                                      </p:cBhvr>
                                      <p:to>
                                        <p:strVal val="visible"/>
                                      </p:to>
                                    </p:set>
                                    <p:animEffect transition="in" filter="dissolve">
                                      <p:cBhvr>
                                        <p:cTn id="46" dur="500"/>
                                        <p:tgtEl>
                                          <p:spTgt spid="10650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6509"/>
                                        </p:tgtEl>
                                        <p:attrNameLst>
                                          <p:attrName>style.visibility</p:attrName>
                                        </p:attrNameLst>
                                      </p:cBhvr>
                                      <p:to>
                                        <p:strVal val="visible"/>
                                      </p:to>
                                    </p:set>
                                    <p:animEffect transition="in" filter="dissolve">
                                      <p:cBhvr>
                                        <p:cTn id="51" dur="500"/>
                                        <p:tgtEl>
                                          <p:spTgt spid="10650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6505"/>
                                        </p:tgtEl>
                                        <p:attrNameLst>
                                          <p:attrName>style.visibility</p:attrName>
                                        </p:attrNameLst>
                                      </p:cBhvr>
                                      <p:to>
                                        <p:strVal val="visible"/>
                                      </p:to>
                                    </p:set>
                                    <p:animEffect transition="in" filter="dissolve">
                                      <p:cBhvr>
                                        <p:cTn id="56" dur="500"/>
                                        <p:tgtEl>
                                          <p:spTgt spid="10650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6510"/>
                                        </p:tgtEl>
                                        <p:attrNameLst>
                                          <p:attrName>style.visibility</p:attrName>
                                        </p:attrNameLst>
                                      </p:cBhvr>
                                      <p:to>
                                        <p:strVal val="visible"/>
                                      </p:to>
                                    </p:set>
                                    <p:animEffect transition="in" filter="dissolve">
                                      <p:cBhvr>
                                        <p:cTn id="61" dur="500"/>
                                        <p:tgtEl>
                                          <p:spTgt spid="10651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6511"/>
                                        </p:tgtEl>
                                        <p:attrNameLst>
                                          <p:attrName>style.visibility</p:attrName>
                                        </p:attrNameLst>
                                      </p:cBhvr>
                                      <p:to>
                                        <p:strVal val="visible"/>
                                      </p:to>
                                    </p:set>
                                    <p:animEffect transition="in" filter="dissolve">
                                      <p:cBhvr>
                                        <p:cTn id="66" dur="500"/>
                                        <p:tgtEl>
                                          <p:spTgt spid="106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P spid="106501" grpId="0" autoUpdateAnimBg="0"/>
      <p:bldP spid="106502" grpId="0" autoUpdateAnimBg="0"/>
      <p:bldP spid="106503" grpId="0" autoUpdateAnimBg="0"/>
      <p:bldP spid="106504" grpId="0" autoUpdateAnimBg="0"/>
      <p:bldP spid="106505" grpId="0" autoUpdateAnimBg="0"/>
      <p:bldP spid="106506" grpId="0" autoUpdateAnimBg="0"/>
      <p:bldP spid="106507" grpId="0" autoUpdateAnimBg="0"/>
      <p:bldP spid="106508" grpId="0" autoUpdateAnimBg="0"/>
      <p:bldP spid="106509" grpId="0" autoUpdateAnimBg="0"/>
      <p:bldP spid="106510" grpId="0" autoUpdateAnimBg="0"/>
      <p:bldP spid="106511" grpId="0" autoUpdateAnimBg="0"/>
      <p:bldP spid="1065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PVCs</a:t>
            </a:r>
          </a:p>
        </p:txBody>
      </p:sp>
      <p:sp>
        <p:nvSpPr>
          <p:cNvPr id="107523" name="Rectangle 3"/>
          <p:cNvSpPr>
            <a:spLocks noGrp="1" noChangeArrowheads="1"/>
          </p:cNvSpPr>
          <p:nvPr>
            <p:ph type="body" idx="1"/>
          </p:nvPr>
        </p:nvSpPr>
        <p:spPr>
          <a:xfrm>
            <a:off x="685800" y="2286000"/>
            <a:ext cx="8001000" cy="4038600"/>
          </a:xfrm>
        </p:spPr>
        <p:txBody>
          <a:bodyPr/>
          <a:lstStyle/>
          <a:p>
            <a:pPr>
              <a:lnSpc>
                <a:spcPct val="90000"/>
              </a:lnSpc>
            </a:pPr>
            <a:endParaRPr lang="en-US" altLang="en-US" sz="2800" smtClean="0"/>
          </a:p>
          <a:p>
            <a:pPr>
              <a:lnSpc>
                <a:spcPct val="90000"/>
              </a:lnSpc>
            </a:pPr>
            <a:r>
              <a:rPr lang="en-US" altLang="en-US" smtClean="0">
                <a:solidFill>
                  <a:srgbClr val="FF5050"/>
                </a:solidFill>
              </a:rPr>
              <a:t>Deviation from NSR</a:t>
            </a:r>
            <a:endParaRPr lang="en-US" altLang="en-US" sz="2800" smtClean="0"/>
          </a:p>
          <a:p>
            <a:pPr lvl="1">
              <a:lnSpc>
                <a:spcPct val="90000"/>
              </a:lnSpc>
            </a:pPr>
            <a:r>
              <a:rPr lang="en-US" altLang="en-US" smtClean="0"/>
              <a:t>Ectopic beats originate in the ventricles resulting in wide and bizarre QRS complexes.</a:t>
            </a:r>
            <a:endParaRPr lang="en-US" altLang="en-US" sz="2400" smtClean="0"/>
          </a:p>
          <a:p>
            <a:pPr lvl="1">
              <a:lnSpc>
                <a:spcPct val="90000"/>
              </a:lnSpc>
            </a:pPr>
            <a:r>
              <a:rPr lang="en-US" altLang="en-US" smtClean="0"/>
              <a:t>When there are more than 1 premature beats and look alike, they are called “uniform”. When they look different, they are called “multiform”.</a:t>
            </a:r>
          </a:p>
          <a:p>
            <a:pPr algn="ctr">
              <a:lnSpc>
                <a:spcPct val="90000"/>
              </a:lnSpc>
              <a:buFontTx/>
              <a:buNone/>
            </a:pPr>
            <a:endParaRPr lang="en-US" altLang="en-US" sz="2800" smtClean="0"/>
          </a:p>
        </p:txBody>
      </p:sp>
      <p:pic>
        <p:nvPicPr>
          <p:cNvPr id="20484" name="Picture 4" descr="D:\JoF\EKG\pvc-m4.jpg"/>
          <p:cNvPicPr>
            <a:picLocks noChangeAspect="1" noChangeArrowheads="1"/>
          </p:cNvPicPr>
          <p:nvPr/>
        </p:nvPicPr>
        <p:blipFill>
          <a:blip r:embed="rId2" cstate="print"/>
          <a:srcRect/>
          <a:stretch>
            <a:fillRect/>
          </a:stretch>
        </p:blipFill>
        <p:spPr bwMode="auto">
          <a:xfrm>
            <a:off x="1066800" y="1447800"/>
            <a:ext cx="7010400" cy="126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dissolve">
                                      <p:cBhvr>
                                        <p:cTn id="7" dur="500"/>
                                        <p:tgtEl>
                                          <p:spTgt spid="10752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523">
                                            <p:txEl>
                                              <p:pRg st="2" end="2"/>
                                            </p:txEl>
                                          </p:spTgt>
                                        </p:tgtEl>
                                        <p:attrNameLst>
                                          <p:attrName>style.visibility</p:attrName>
                                        </p:attrNameLst>
                                      </p:cBhvr>
                                      <p:to>
                                        <p:strVal val="visible"/>
                                      </p:to>
                                    </p:set>
                                    <p:animEffect transition="in" filter="dissolve">
                                      <p:cBhvr>
                                        <p:cTn id="10" dur="500"/>
                                        <p:tgtEl>
                                          <p:spTgt spid="10752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animEffect transition="in" filter="dissolve">
                                      <p:cBhvr>
                                        <p:cTn id="13" dur="500"/>
                                        <p:tgtEl>
                                          <p:spTgt spid="107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52" descr="D:\conduction system best copy.jpg"/>
          <p:cNvPicPr>
            <a:picLocks noChangeAspect="1" noChangeArrowheads="1"/>
          </p:cNvPicPr>
          <p:nvPr/>
        </p:nvPicPr>
        <p:blipFill>
          <a:blip r:embed="rId2" cstate="print"/>
          <a:srcRect/>
          <a:stretch>
            <a:fillRect/>
          </a:stretch>
        </p:blipFill>
        <p:spPr bwMode="auto">
          <a:xfrm>
            <a:off x="4724400" y="1828800"/>
            <a:ext cx="3962400" cy="2954338"/>
          </a:xfrm>
          <a:prstGeom prst="rect">
            <a:avLst/>
          </a:prstGeom>
          <a:noFill/>
          <a:ln w="9525">
            <a:noFill/>
            <a:miter lim="800000"/>
            <a:headEnd/>
            <a:tailEnd/>
          </a:ln>
        </p:spPr>
      </p:pic>
      <p:pic>
        <p:nvPicPr>
          <p:cNvPr id="23555" name="Picture 1051" descr="D:\conduction system best copy.jpg"/>
          <p:cNvPicPr>
            <a:picLocks noChangeAspect="1" noChangeArrowheads="1"/>
          </p:cNvPicPr>
          <p:nvPr/>
        </p:nvPicPr>
        <p:blipFill>
          <a:blip r:embed="rId2" cstate="print"/>
          <a:srcRect/>
          <a:stretch>
            <a:fillRect/>
          </a:stretch>
        </p:blipFill>
        <p:spPr bwMode="auto">
          <a:xfrm>
            <a:off x="381000" y="1846263"/>
            <a:ext cx="3962400" cy="2954337"/>
          </a:xfrm>
          <a:prstGeom prst="rect">
            <a:avLst/>
          </a:prstGeom>
          <a:noFill/>
          <a:ln w="9525">
            <a:noFill/>
            <a:miter lim="800000"/>
            <a:headEnd/>
            <a:tailEnd/>
          </a:ln>
        </p:spPr>
      </p:pic>
      <p:sp>
        <p:nvSpPr>
          <p:cNvPr id="23556" name="Rectangle 1026"/>
          <p:cNvSpPr>
            <a:spLocks noGrp="1" noChangeArrowheads="1"/>
          </p:cNvSpPr>
          <p:nvPr>
            <p:ph type="title"/>
          </p:nvPr>
        </p:nvSpPr>
        <p:spPr/>
        <p:txBody>
          <a:bodyPr/>
          <a:lstStyle/>
          <a:p>
            <a:r>
              <a:rPr lang="en-US" altLang="en-US" smtClean="0"/>
              <a:t>Ventricular Conduction</a:t>
            </a:r>
          </a:p>
        </p:txBody>
      </p:sp>
      <p:sp>
        <p:nvSpPr>
          <p:cNvPr id="110598" name="Line 1030"/>
          <p:cNvSpPr>
            <a:spLocks noChangeShapeType="1"/>
          </p:cNvSpPr>
          <p:nvPr/>
        </p:nvSpPr>
        <p:spPr bwMode="auto">
          <a:xfrm>
            <a:off x="1524000" y="2514600"/>
            <a:ext cx="228600" cy="533400"/>
          </a:xfrm>
          <a:prstGeom prst="line">
            <a:avLst/>
          </a:prstGeom>
          <a:noFill/>
          <a:ln w="76200">
            <a:solidFill>
              <a:srgbClr val="FF5050"/>
            </a:solidFill>
            <a:round/>
            <a:headEnd type="none" w="sm" len="sm"/>
            <a:tailEnd type="arrow" w="med" len="med"/>
          </a:ln>
        </p:spPr>
        <p:txBody>
          <a:bodyPr wrap="none" anchor="ctr"/>
          <a:lstStyle/>
          <a:p>
            <a:endParaRPr lang="zh-CN" altLang="en-US"/>
          </a:p>
        </p:txBody>
      </p:sp>
      <p:sp>
        <p:nvSpPr>
          <p:cNvPr id="110599" name="Line 1031"/>
          <p:cNvSpPr>
            <a:spLocks noChangeShapeType="1"/>
          </p:cNvSpPr>
          <p:nvPr/>
        </p:nvSpPr>
        <p:spPr bwMode="auto">
          <a:xfrm>
            <a:off x="1828800" y="3276600"/>
            <a:ext cx="381000" cy="152400"/>
          </a:xfrm>
          <a:prstGeom prst="line">
            <a:avLst/>
          </a:prstGeom>
          <a:noFill/>
          <a:ln w="76200">
            <a:solidFill>
              <a:srgbClr val="FF5050"/>
            </a:solidFill>
            <a:round/>
            <a:headEnd type="none" w="sm" len="sm"/>
            <a:tailEnd type="triangle" w="med" len="med"/>
          </a:ln>
        </p:spPr>
        <p:txBody>
          <a:bodyPr wrap="none" anchor="ctr"/>
          <a:lstStyle/>
          <a:p>
            <a:endParaRPr lang="zh-CN" altLang="en-US"/>
          </a:p>
        </p:txBody>
      </p:sp>
      <p:sp>
        <p:nvSpPr>
          <p:cNvPr id="110600" name="Freeform 1032"/>
          <p:cNvSpPr>
            <a:spLocks/>
          </p:cNvSpPr>
          <p:nvPr/>
        </p:nvSpPr>
        <p:spPr bwMode="auto">
          <a:xfrm>
            <a:off x="1905000" y="3733800"/>
            <a:ext cx="228600" cy="704850"/>
          </a:xfrm>
          <a:custGeom>
            <a:avLst/>
            <a:gdLst>
              <a:gd name="T0" fmla="*/ 144 w 144"/>
              <a:gd name="T1" fmla="*/ 0 h 714"/>
              <a:gd name="T2" fmla="*/ 138 w 144"/>
              <a:gd name="T3" fmla="*/ 36 h 714"/>
              <a:gd name="T4" fmla="*/ 126 w 144"/>
              <a:gd name="T5" fmla="*/ 72 h 714"/>
              <a:gd name="T6" fmla="*/ 108 w 144"/>
              <a:gd name="T7" fmla="*/ 390 h 714"/>
              <a:gd name="T8" fmla="*/ 78 w 144"/>
              <a:gd name="T9" fmla="*/ 510 h 714"/>
              <a:gd name="T10" fmla="*/ 60 w 144"/>
              <a:gd name="T11" fmla="*/ 564 h 714"/>
              <a:gd name="T12" fmla="*/ 42 w 144"/>
              <a:gd name="T13" fmla="*/ 666 h 714"/>
              <a:gd name="T14" fmla="*/ 30 w 144"/>
              <a:gd name="T15" fmla="*/ 702 h 714"/>
              <a:gd name="T16" fmla="*/ 0 w 144"/>
              <a:gd name="T17" fmla="*/ 714 h 7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714"/>
              <a:gd name="T29" fmla="*/ 144 w 144"/>
              <a:gd name="T30" fmla="*/ 714 h 7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714">
                <a:moveTo>
                  <a:pt x="144" y="0"/>
                </a:moveTo>
                <a:cubicBezTo>
                  <a:pt x="142" y="12"/>
                  <a:pt x="141" y="24"/>
                  <a:pt x="138" y="36"/>
                </a:cubicBezTo>
                <a:cubicBezTo>
                  <a:pt x="135" y="48"/>
                  <a:pt x="126" y="72"/>
                  <a:pt x="126" y="72"/>
                </a:cubicBezTo>
                <a:cubicBezTo>
                  <a:pt x="123" y="170"/>
                  <a:pt x="121" y="290"/>
                  <a:pt x="108" y="390"/>
                </a:cubicBezTo>
                <a:cubicBezTo>
                  <a:pt x="104" y="426"/>
                  <a:pt x="85" y="476"/>
                  <a:pt x="78" y="510"/>
                </a:cubicBezTo>
                <a:cubicBezTo>
                  <a:pt x="74" y="529"/>
                  <a:pt x="60" y="564"/>
                  <a:pt x="60" y="564"/>
                </a:cubicBezTo>
                <a:cubicBezTo>
                  <a:pt x="53" y="643"/>
                  <a:pt x="61" y="609"/>
                  <a:pt x="42" y="666"/>
                </a:cubicBezTo>
                <a:cubicBezTo>
                  <a:pt x="38" y="678"/>
                  <a:pt x="42" y="698"/>
                  <a:pt x="30" y="702"/>
                </a:cubicBezTo>
                <a:cubicBezTo>
                  <a:pt x="8" y="709"/>
                  <a:pt x="18" y="705"/>
                  <a:pt x="0" y="714"/>
                </a:cubicBezTo>
              </a:path>
            </a:pathLst>
          </a:custGeom>
          <a:noFill/>
          <a:ln w="57150" cap="flat" cmpd="sng">
            <a:solidFill>
              <a:srgbClr val="FF5050"/>
            </a:solidFill>
            <a:prstDash val="solid"/>
            <a:round/>
            <a:headEnd type="none" w="sm" len="sm"/>
            <a:tailEnd type="none" w="sm" len="sm"/>
          </a:ln>
        </p:spPr>
        <p:txBody>
          <a:bodyPr wrap="none" anchor="ctr"/>
          <a:lstStyle/>
          <a:p>
            <a:endParaRPr lang="zh-CN" altLang="en-US"/>
          </a:p>
        </p:txBody>
      </p:sp>
      <p:sp>
        <p:nvSpPr>
          <p:cNvPr id="110601" name="Freeform 1033"/>
          <p:cNvSpPr>
            <a:spLocks/>
          </p:cNvSpPr>
          <p:nvPr/>
        </p:nvSpPr>
        <p:spPr bwMode="auto">
          <a:xfrm>
            <a:off x="1614488" y="3429000"/>
            <a:ext cx="290512" cy="1055688"/>
          </a:xfrm>
          <a:custGeom>
            <a:avLst/>
            <a:gdLst>
              <a:gd name="T0" fmla="*/ 183 w 183"/>
              <a:gd name="T1" fmla="*/ 665 h 665"/>
              <a:gd name="T2" fmla="*/ 157 w 183"/>
              <a:gd name="T3" fmla="*/ 626 h 665"/>
              <a:gd name="T4" fmla="*/ 131 w 183"/>
              <a:gd name="T5" fmla="*/ 548 h 665"/>
              <a:gd name="T6" fmla="*/ 78 w 183"/>
              <a:gd name="T7" fmla="*/ 470 h 665"/>
              <a:gd name="T8" fmla="*/ 0 w 183"/>
              <a:gd name="T9" fmla="*/ 0 h 665"/>
              <a:gd name="T10" fmla="*/ 0 60000 65536"/>
              <a:gd name="T11" fmla="*/ 0 60000 65536"/>
              <a:gd name="T12" fmla="*/ 0 60000 65536"/>
              <a:gd name="T13" fmla="*/ 0 60000 65536"/>
              <a:gd name="T14" fmla="*/ 0 60000 65536"/>
              <a:gd name="T15" fmla="*/ 0 w 183"/>
              <a:gd name="T16" fmla="*/ 0 h 665"/>
              <a:gd name="T17" fmla="*/ 183 w 183"/>
              <a:gd name="T18" fmla="*/ 665 h 665"/>
            </a:gdLst>
            <a:ahLst/>
            <a:cxnLst>
              <a:cxn ang="T10">
                <a:pos x="T0" y="T1"/>
              </a:cxn>
              <a:cxn ang="T11">
                <a:pos x="T2" y="T3"/>
              </a:cxn>
              <a:cxn ang="T12">
                <a:pos x="T4" y="T5"/>
              </a:cxn>
              <a:cxn ang="T13">
                <a:pos x="T6" y="T7"/>
              </a:cxn>
              <a:cxn ang="T14">
                <a:pos x="T8" y="T9"/>
              </a:cxn>
            </a:cxnLst>
            <a:rect l="T15" t="T16" r="T17" b="T18"/>
            <a:pathLst>
              <a:path w="183" h="665">
                <a:moveTo>
                  <a:pt x="183" y="665"/>
                </a:moveTo>
                <a:cubicBezTo>
                  <a:pt x="174" y="652"/>
                  <a:pt x="163" y="640"/>
                  <a:pt x="157" y="626"/>
                </a:cubicBezTo>
                <a:cubicBezTo>
                  <a:pt x="146" y="601"/>
                  <a:pt x="146" y="571"/>
                  <a:pt x="131" y="548"/>
                </a:cubicBezTo>
                <a:cubicBezTo>
                  <a:pt x="113" y="522"/>
                  <a:pt x="78" y="470"/>
                  <a:pt x="78" y="470"/>
                </a:cubicBezTo>
                <a:cubicBezTo>
                  <a:pt x="49" y="323"/>
                  <a:pt x="0" y="148"/>
                  <a:pt x="0" y="0"/>
                </a:cubicBezTo>
              </a:path>
            </a:pathLst>
          </a:custGeom>
          <a:noFill/>
          <a:ln w="57150" cap="flat" cmpd="sng">
            <a:solidFill>
              <a:srgbClr val="FF5050"/>
            </a:solidFill>
            <a:prstDash val="solid"/>
            <a:round/>
            <a:headEnd type="none" w="sm" len="sm"/>
            <a:tailEnd type="none" w="sm" len="sm"/>
          </a:ln>
        </p:spPr>
        <p:txBody>
          <a:bodyPr wrap="none" anchor="ctr"/>
          <a:lstStyle/>
          <a:p>
            <a:endParaRPr lang="zh-CN" altLang="en-US"/>
          </a:p>
        </p:txBody>
      </p:sp>
      <p:sp>
        <p:nvSpPr>
          <p:cNvPr id="110602" name="Freeform 1034"/>
          <p:cNvSpPr>
            <a:spLocks/>
          </p:cNvSpPr>
          <p:nvPr/>
        </p:nvSpPr>
        <p:spPr bwMode="auto">
          <a:xfrm>
            <a:off x="2339975" y="3429000"/>
            <a:ext cx="185738" cy="966788"/>
          </a:xfrm>
          <a:custGeom>
            <a:avLst/>
            <a:gdLst>
              <a:gd name="T0" fmla="*/ 0 w 117"/>
              <a:gd name="T1" fmla="*/ 0 h 609"/>
              <a:gd name="T2" fmla="*/ 39 w 117"/>
              <a:gd name="T3" fmla="*/ 417 h 609"/>
              <a:gd name="T4" fmla="*/ 65 w 117"/>
              <a:gd name="T5" fmla="*/ 548 h 609"/>
              <a:gd name="T6" fmla="*/ 78 w 117"/>
              <a:gd name="T7" fmla="*/ 600 h 609"/>
              <a:gd name="T8" fmla="*/ 117 w 117"/>
              <a:gd name="T9" fmla="*/ 600 h 609"/>
              <a:gd name="T10" fmla="*/ 0 60000 65536"/>
              <a:gd name="T11" fmla="*/ 0 60000 65536"/>
              <a:gd name="T12" fmla="*/ 0 60000 65536"/>
              <a:gd name="T13" fmla="*/ 0 60000 65536"/>
              <a:gd name="T14" fmla="*/ 0 60000 65536"/>
              <a:gd name="T15" fmla="*/ 0 w 117"/>
              <a:gd name="T16" fmla="*/ 0 h 609"/>
              <a:gd name="T17" fmla="*/ 117 w 117"/>
              <a:gd name="T18" fmla="*/ 609 h 609"/>
            </a:gdLst>
            <a:ahLst/>
            <a:cxnLst>
              <a:cxn ang="T10">
                <a:pos x="T0" y="T1"/>
              </a:cxn>
              <a:cxn ang="T11">
                <a:pos x="T2" y="T3"/>
              </a:cxn>
              <a:cxn ang="T12">
                <a:pos x="T4" y="T5"/>
              </a:cxn>
              <a:cxn ang="T13">
                <a:pos x="T6" y="T7"/>
              </a:cxn>
              <a:cxn ang="T14">
                <a:pos x="T8" y="T9"/>
              </a:cxn>
            </a:cxnLst>
            <a:rect l="T15" t="T16" r="T17" b="T18"/>
            <a:pathLst>
              <a:path w="117" h="609">
                <a:moveTo>
                  <a:pt x="0" y="0"/>
                </a:moveTo>
                <a:cubicBezTo>
                  <a:pt x="35" y="139"/>
                  <a:pt x="25" y="273"/>
                  <a:pt x="39" y="417"/>
                </a:cubicBezTo>
                <a:cubicBezTo>
                  <a:pt x="43" y="461"/>
                  <a:pt x="56" y="504"/>
                  <a:pt x="65" y="548"/>
                </a:cubicBezTo>
                <a:cubicBezTo>
                  <a:pt x="68" y="566"/>
                  <a:pt x="65" y="587"/>
                  <a:pt x="78" y="600"/>
                </a:cubicBezTo>
                <a:cubicBezTo>
                  <a:pt x="87" y="609"/>
                  <a:pt x="104" y="600"/>
                  <a:pt x="117" y="600"/>
                </a:cubicBezTo>
              </a:path>
            </a:pathLst>
          </a:custGeom>
          <a:noFill/>
          <a:ln w="57150" cap="flat" cmpd="sng">
            <a:solidFill>
              <a:srgbClr val="FF5050"/>
            </a:solidFill>
            <a:prstDash val="solid"/>
            <a:round/>
            <a:headEnd type="none" w="sm" len="sm"/>
            <a:tailEnd type="none" w="sm" len="sm"/>
          </a:ln>
        </p:spPr>
        <p:txBody>
          <a:bodyPr wrap="none" anchor="ctr"/>
          <a:lstStyle/>
          <a:p>
            <a:endParaRPr lang="zh-CN" altLang="en-US"/>
          </a:p>
        </p:txBody>
      </p:sp>
      <p:sp>
        <p:nvSpPr>
          <p:cNvPr id="110603" name="Freeform 1035"/>
          <p:cNvSpPr>
            <a:spLocks/>
          </p:cNvSpPr>
          <p:nvPr/>
        </p:nvSpPr>
        <p:spPr bwMode="auto">
          <a:xfrm>
            <a:off x="2438400" y="3352800"/>
            <a:ext cx="381000" cy="990600"/>
          </a:xfrm>
          <a:custGeom>
            <a:avLst/>
            <a:gdLst>
              <a:gd name="T0" fmla="*/ 0 w 235"/>
              <a:gd name="T1" fmla="*/ 496 h 496"/>
              <a:gd name="T2" fmla="*/ 170 w 235"/>
              <a:gd name="T3" fmla="*/ 418 h 496"/>
              <a:gd name="T4" fmla="*/ 235 w 235"/>
              <a:gd name="T5" fmla="*/ 313 h 496"/>
              <a:gd name="T6" fmla="*/ 222 w 235"/>
              <a:gd name="T7" fmla="*/ 0 h 496"/>
              <a:gd name="T8" fmla="*/ 0 60000 65536"/>
              <a:gd name="T9" fmla="*/ 0 60000 65536"/>
              <a:gd name="T10" fmla="*/ 0 60000 65536"/>
              <a:gd name="T11" fmla="*/ 0 60000 65536"/>
              <a:gd name="T12" fmla="*/ 0 w 235"/>
              <a:gd name="T13" fmla="*/ 0 h 496"/>
              <a:gd name="T14" fmla="*/ 235 w 235"/>
              <a:gd name="T15" fmla="*/ 496 h 496"/>
            </a:gdLst>
            <a:ahLst/>
            <a:cxnLst>
              <a:cxn ang="T8">
                <a:pos x="T0" y="T1"/>
              </a:cxn>
              <a:cxn ang="T9">
                <a:pos x="T2" y="T3"/>
              </a:cxn>
              <a:cxn ang="T10">
                <a:pos x="T4" y="T5"/>
              </a:cxn>
              <a:cxn ang="T11">
                <a:pos x="T6" y="T7"/>
              </a:cxn>
            </a:cxnLst>
            <a:rect l="T12" t="T13" r="T14" b="T15"/>
            <a:pathLst>
              <a:path w="235" h="496">
                <a:moveTo>
                  <a:pt x="0" y="496"/>
                </a:moveTo>
                <a:cubicBezTo>
                  <a:pt x="60" y="481"/>
                  <a:pt x="118" y="452"/>
                  <a:pt x="170" y="418"/>
                </a:cubicBezTo>
                <a:cubicBezTo>
                  <a:pt x="196" y="379"/>
                  <a:pt x="220" y="357"/>
                  <a:pt x="235" y="313"/>
                </a:cubicBezTo>
                <a:cubicBezTo>
                  <a:pt x="218" y="96"/>
                  <a:pt x="222" y="200"/>
                  <a:pt x="222" y="0"/>
                </a:cubicBezTo>
              </a:path>
            </a:pathLst>
          </a:custGeom>
          <a:noFill/>
          <a:ln w="57150" cap="flat" cmpd="sng">
            <a:solidFill>
              <a:srgbClr val="FF5050"/>
            </a:solidFill>
            <a:prstDash val="solid"/>
            <a:round/>
            <a:headEnd type="none" w="sm" len="sm"/>
            <a:tailEnd type="none" w="sm" len="sm"/>
          </a:ln>
        </p:spPr>
        <p:txBody>
          <a:bodyPr wrap="none" anchor="ctr"/>
          <a:lstStyle/>
          <a:p>
            <a:endParaRPr lang="zh-CN" altLang="en-US"/>
          </a:p>
        </p:txBody>
      </p:sp>
      <p:sp>
        <p:nvSpPr>
          <p:cNvPr id="110604" name="Text Box 1036"/>
          <p:cNvSpPr txBox="1">
            <a:spLocks noChangeArrowheads="1"/>
          </p:cNvSpPr>
          <p:nvPr/>
        </p:nvSpPr>
        <p:spPr bwMode="auto">
          <a:xfrm>
            <a:off x="304800" y="4876800"/>
            <a:ext cx="4191000" cy="1616075"/>
          </a:xfrm>
          <a:prstGeom prst="rect">
            <a:avLst/>
          </a:prstGeom>
          <a:noFill/>
          <a:ln w="12700">
            <a:noFill/>
            <a:miter lim="800000"/>
            <a:headEnd type="none" w="sm" len="sm"/>
            <a:tailEnd type="none" w="sm" len="sm"/>
          </a:ln>
        </p:spPr>
        <p:txBody>
          <a:bodyPr>
            <a:spAutoFit/>
          </a:bodyPr>
          <a:lstStyle/>
          <a:p>
            <a:pPr algn="ctr"/>
            <a:r>
              <a:rPr lang="en-US" altLang="en-US" sz="3600">
                <a:solidFill>
                  <a:srgbClr val="FF5050"/>
                </a:solidFill>
                <a:latin typeface="Arial" charset="0"/>
              </a:rPr>
              <a:t>Normal</a:t>
            </a:r>
            <a:endParaRPr lang="en-US" altLang="en-US" sz="3600">
              <a:latin typeface="Arial" charset="0"/>
            </a:endParaRPr>
          </a:p>
          <a:p>
            <a:r>
              <a:rPr lang="en-US" altLang="en-US" sz="3200">
                <a:latin typeface="Arial" charset="0"/>
              </a:rPr>
              <a:t>Signal moves rapidly through the ventricles</a:t>
            </a:r>
            <a:endParaRPr lang="en-US" altLang="en-US" sz="3600">
              <a:latin typeface="Arial" charset="0"/>
            </a:endParaRPr>
          </a:p>
        </p:txBody>
      </p:sp>
      <p:sp>
        <p:nvSpPr>
          <p:cNvPr id="110605" name="Text Box 1037"/>
          <p:cNvSpPr txBox="1">
            <a:spLocks noChangeArrowheads="1"/>
          </p:cNvSpPr>
          <p:nvPr/>
        </p:nvSpPr>
        <p:spPr bwMode="auto">
          <a:xfrm>
            <a:off x="4648200" y="4876800"/>
            <a:ext cx="4191000" cy="1616075"/>
          </a:xfrm>
          <a:prstGeom prst="rect">
            <a:avLst/>
          </a:prstGeom>
          <a:noFill/>
          <a:ln w="12700">
            <a:noFill/>
            <a:miter lim="800000"/>
            <a:headEnd type="none" w="sm" len="sm"/>
            <a:tailEnd type="none" w="sm" len="sm"/>
          </a:ln>
        </p:spPr>
        <p:txBody>
          <a:bodyPr>
            <a:spAutoFit/>
          </a:bodyPr>
          <a:lstStyle/>
          <a:p>
            <a:pPr algn="ctr"/>
            <a:r>
              <a:rPr lang="en-US" altLang="en-US" sz="3600">
                <a:solidFill>
                  <a:srgbClr val="FF5050"/>
                </a:solidFill>
                <a:latin typeface="Arial" charset="0"/>
              </a:rPr>
              <a:t>Abnormal</a:t>
            </a:r>
            <a:endParaRPr lang="en-US" altLang="en-US" sz="3600">
              <a:latin typeface="Arial" charset="0"/>
            </a:endParaRPr>
          </a:p>
          <a:p>
            <a:r>
              <a:rPr lang="en-US" altLang="en-US" sz="3200">
                <a:latin typeface="Arial" charset="0"/>
              </a:rPr>
              <a:t>Signal moves slowly through the ventricles</a:t>
            </a:r>
          </a:p>
        </p:txBody>
      </p:sp>
      <p:sp>
        <p:nvSpPr>
          <p:cNvPr id="110606" name="AutoShape 1038"/>
          <p:cNvSpPr>
            <a:spLocks noChangeArrowheads="1"/>
          </p:cNvSpPr>
          <p:nvPr/>
        </p:nvSpPr>
        <p:spPr bwMode="auto">
          <a:xfrm>
            <a:off x="6096000" y="3886200"/>
            <a:ext cx="228600" cy="304800"/>
          </a:xfrm>
          <a:prstGeom prst="sun">
            <a:avLst>
              <a:gd name="adj" fmla="val 25000"/>
            </a:avLst>
          </a:prstGeom>
          <a:solidFill>
            <a:srgbClr val="FF5050"/>
          </a:solidFill>
          <a:ln w="12700">
            <a:solidFill>
              <a:srgbClr val="FF5050"/>
            </a:solidFill>
            <a:miter lim="800000"/>
            <a:headEnd type="none" w="sm" len="sm"/>
            <a:tailEnd type="none" w="sm" len="sm"/>
          </a:ln>
        </p:spPr>
        <p:txBody>
          <a:bodyPr wrap="none" anchor="ctr"/>
          <a:lstStyle/>
          <a:p>
            <a:pPr algn="ctr"/>
            <a:endParaRPr lang="en-US" altLang="en-US">
              <a:solidFill>
                <a:srgbClr val="FF5050"/>
              </a:solidFill>
            </a:endParaRPr>
          </a:p>
        </p:txBody>
      </p:sp>
      <p:sp>
        <p:nvSpPr>
          <p:cNvPr id="110607" name="Line 1039"/>
          <p:cNvSpPr>
            <a:spLocks noChangeShapeType="1"/>
          </p:cNvSpPr>
          <p:nvPr/>
        </p:nvSpPr>
        <p:spPr bwMode="auto">
          <a:xfrm flipH="1">
            <a:off x="6019800" y="4191000"/>
            <a:ext cx="76200" cy="2286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08" name="Line 1040"/>
          <p:cNvSpPr>
            <a:spLocks noChangeShapeType="1"/>
          </p:cNvSpPr>
          <p:nvPr/>
        </p:nvSpPr>
        <p:spPr bwMode="auto">
          <a:xfrm flipH="1">
            <a:off x="6096000" y="4267200"/>
            <a:ext cx="76200" cy="3810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09" name="Line 1041"/>
          <p:cNvSpPr>
            <a:spLocks noChangeShapeType="1"/>
          </p:cNvSpPr>
          <p:nvPr/>
        </p:nvSpPr>
        <p:spPr bwMode="auto">
          <a:xfrm flipH="1" flipV="1">
            <a:off x="5943600" y="3810000"/>
            <a:ext cx="152400" cy="1524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0" name="Line 1042"/>
          <p:cNvSpPr>
            <a:spLocks noChangeShapeType="1"/>
          </p:cNvSpPr>
          <p:nvPr/>
        </p:nvSpPr>
        <p:spPr bwMode="auto">
          <a:xfrm>
            <a:off x="6248400" y="4267200"/>
            <a:ext cx="76200" cy="4572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1" name="Line 1043"/>
          <p:cNvSpPr>
            <a:spLocks noChangeShapeType="1"/>
          </p:cNvSpPr>
          <p:nvPr/>
        </p:nvSpPr>
        <p:spPr bwMode="auto">
          <a:xfrm>
            <a:off x="6324600" y="4114800"/>
            <a:ext cx="152400" cy="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2" name="Line 1044"/>
          <p:cNvSpPr>
            <a:spLocks noChangeShapeType="1"/>
          </p:cNvSpPr>
          <p:nvPr/>
        </p:nvSpPr>
        <p:spPr bwMode="auto">
          <a:xfrm>
            <a:off x="6324600" y="4191000"/>
            <a:ext cx="304800" cy="3048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3" name="Line 1045"/>
          <p:cNvSpPr>
            <a:spLocks noChangeShapeType="1"/>
          </p:cNvSpPr>
          <p:nvPr/>
        </p:nvSpPr>
        <p:spPr bwMode="auto">
          <a:xfrm flipV="1">
            <a:off x="6400800" y="3733800"/>
            <a:ext cx="152400" cy="1524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4" name="Line 1046"/>
          <p:cNvSpPr>
            <a:spLocks noChangeShapeType="1"/>
          </p:cNvSpPr>
          <p:nvPr/>
        </p:nvSpPr>
        <p:spPr bwMode="auto">
          <a:xfrm>
            <a:off x="6705600" y="3505200"/>
            <a:ext cx="76200" cy="3048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5" name="Line 1047"/>
          <p:cNvSpPr>
            <a:spLocks noChangeShapeType="1"/>
          </p:cNvSpPr>
          <p:nvPr/>
        </p:nvSpPr>
        <p:spPr bwMode="auto">
          <a:xfrm flipV="1">
            <a:off x="6781800" y="3962400"/>
            <a:ext cx="0" cy="2286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6" name="Freeform 1048"/>
          <p:cNvSpPr>
            <a:spLocks/>
          </p:cNvSpPr>
          <p:nvPr/>
        </p:nvSpPr>
        <p:spPr bwMode="auto">
          <a:xfrm>
            <a:off x="6859588" y="3505200"/>
            <a:ext cx="227012" cy="874713"/>
          </a:xfrm>
          <a:custGeom>
            <a:avLst/>
            <a:gdLst>
              <a:gd name="T0" fmla="*/ 0 w 143"/>
              <a:gd name="T1" fmla="*/ 496 h 551"/>
              <a:gd name="T2" fmla="*/ 13 w 143"/>
              <a:gd name="T3" fmla="*/ 535 h 551"/>
              <a:gd name="T4" fmla="*/ 91 w 143"/>
              <a:gd name="T5" fmla="*/ 483 h 551"/>
              <a:gd name="T6" fmla="*/ 130 w 143"/>
              <a:gd name="T7" fmla="*/ 352 h 551"/>
              <a:gd name="T8" fmla="*/ 143 w 143"/>
              <a:gd name="T9" fmla="*/ 0 h 551"/>
              <a:gd name="T10" fmla="*/ 0 60000 65536"/>
              <a:gd name="T11" fmla="*/ 0 60000 65536"/>
              <a:gd name="T12" fmla="*/ 0 60000 65536"/>
              <a:gd name="T13" fmla="*/ 0 60000 65536"/>
              <a:gd name="T14" fmla="*/ 0 60000 65536"/>
              <a:gd name="T15" fmla="*/ 0 w 143"/>
              <a:gd name="T16" fmla="*/ 0 h 551"/>
              <a:gd name="T17" fmla="*/ 143 w 143"/>
              <a:gd name="T18" fmla="*/ 551 h 551"/>
            </a:gdLst>
            <a:ahLst/>
            <a:cxnLst>
              <a:cxn ang="T10">
                <a:pos x="T0" y="T1"/>
              </a:cxn>
              <a:cxn ang="T11">
                <a:pos x="T2" y="T3"/>
              </a:cxn>
              <a:cxn ang="T12">
                <a:pos x="T4" y="T5"/>
              </a:cxn>
              <a:cxn ang="T13">
                <a:pos x="T6" y="T7"/>
              </a:cxn>
              <a:cxn ang="T14">
                <a:pos x="T8" y="T9"/>
              </a:cxn>
            </a:cxnLst>
            <a:rect l="T15" t="T16" r="T17" b="T18"/>
            <a:pathLst>
              <a:path w="143" h="551">
                <a:moveTo>
                  <a:pt x="0" y="496"/>
                </a:moveTo>
                <a:cubicBezTo>
                  <a:pt x="4" y="509"/>
                  <a:pt x="0" y="530"/>
                  <a:pt x="13" y="535"/>
                </a:cubicBezTo>
                <a:cubicBezTo>
                  <a:pt x="52" y="551"/>
                  <a:pt x="80" y="509"/>
                  <a:pt x="91" y="483"/>
                </a:cubicBezTo>
                <a:cubicBezTo>
                  <a:pt x="110" y="441"/>
                  <a:pt x="119" y="396"/>
                  <a:pt x="130" y="352"/>
                </a:cubicBezTo>
                <a:cubicBezTo>
                  <a:pt x="134" y="235"/>
                  <a:pt x="143" y="0"/>
                  <a:pt x="143" y="0"/>
                </a:cubicBezTo>
              </a:path>
            </a:pathLst>
          </a:custGeom>
          <a:noFill/>
          <a:ln w="38100" cap="flat" cmpd="sng">
            <a:solidFill>
              <a:srgbClr val="FF5050"/>
            </a:solidFill>
            <a:prstDash val="solid"/>
            <a:round/>
            <a:headEnd type="none" w="sm" len="sm"/>
            <a:tailEnd type="none" w="sm" len="sm"/>
          </a:ln>
        </p:spPr>
        <p:txBody>
          <a:bodyPr wrap="none" anchor="ctr"/>
          <a:lstStyle/>
          <a:p>
            <a:endParaRPr lang="zh-CN" altLang="en-US"/>
          </a:p>
        </p:txBody>
      </p:sp>
      <p:sp>
        <p:nvSpPr>
          <p:cNvPr id="110617" name="Line 1049"/>
          <p:cNvSpPr>
            <a:spLocks noChangeShapeType="1"/>
          </p:cNvSpPr>
          <p:nvPr/>
        </p:nvSpPr>
        <p:spPr bwMode="auto">
          <a:xfrm flipV="1">
            <a:off x="6172200" y="3581400"/>
            <a:ext cx="0" cy="3048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
        <p:nvSpPr>
          <p:cNvPr id="110618" name="Line 1050"/>
          <p:cNvSpPr>
            <a:spLocks noChangeShapeType="1"/>
          </p:cNvSpPr>
          <p:nvPr/>
        </p:nvSpPr>
        <p:spPr bwMode="auto">
          <a:xfrm flipV="1">
            <a:off x="6324600" y="3429000"/>
            <a:ext cx="228600" cy="304800"/>
          </a:xfrm>
          <a:prstGeom prst="line">
            <a:avLst/>
          </a:prstGeom>
          <a:noFill/>
          <a:ln w="38100">
            <a:solidFill>
              <a:srgbClr val="FF5050"/>
            </a:solidFill>
            <a:round/>
            <a:headEnd type="none" w="sm" len="sm"/>
            <a:tailEnd type="triangle" w="sm" len="sm"/>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0604"/>
                                        </p:tgtEl>
                                        <p:attrNameLst>
                                          <p:attrName>style.visibility</p:attrName>
                                        </p:attrNameLst>
                                      </p:cBhvr>
                                      <p:to>
                                        <p:strVal val="visible"/>
                                      </p:to>
                                    </p:set>
                                    <p:animEffect transition="in" filter="box(out)">
                                      <p:cBhvr>
                                        <p:cTn id="7" dur="500"/>
                                        <p:tgtEl>
                                          <p:spTgt spid="1106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8"/>
                                        </p:tgtEl>
                                        <p:attrNameLst>
                                          <p:attrName>style.visibility</p:attrName>
                                        </p:attrNameLst>
                                      </p:cBhvr>
                                      <p:to>
                                        <p:strVal val="visible"/>
                                      </p:to>
                                    </p:set>
                                    <p:animEffect transition="in" filter="dissolve">
                                      <p:cBhvr>
                                        <p:cTn id="12" dur="500"/>
                                        <p:tgtEl>
                                          <p:spTgt spid="11059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10599"/>
                                        </p:tgtEl>
                                        <p:attrNameLst>
                                          <p:attrName>style.visibility</p:attrName>
                                        </p:attrNameLst>
                                      </p:cBhvr>
                                      <p:to>
                                        <p:strVal val="visible"/>
                                      </p:to>
                                    </p:set>
                                    <p:animEffect transition="in" filter="dissolve">
                                      <p:cBhvr>
                                        <p:cTn id="16" dur="500"/>
                                        <p:tgtEl>
                                          <p:spTgt spid="11059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10600"/>
                                        </p:tgtEl>
                                        <p:attrNameLst>
                                          <p:attrName>style.visibility</p:attrName>
                                        </p:attrNameLst>
                                      </p:cBhvr>
                                      <p:to>
                                        <p:strVal val="visible"/>
                                      </p:to>
                                    </p:set>
                                    <p:animEffect transition="in" filter="dissolve">
                                      <p:cBhvr>
                                        <p:cTn id="20" dur="500"/>
                                        <p:tgtEl>
                                          <p:spTgt spid="110600"/>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10602"/>
                                        </p:tgtEl>
                                        <p:attrNameLst>
                                          <p:attrName>style.visibility</p:attrName>
                                        </p:attrNameLst>
                                      </p:cBhvr>
                                      <p:to>
                                        <p:strVal val="visible"/>
                                      </p:to>
                                    </p:set>
                                    <p:animEffect transition="in" filter="dissolve">
                                      <p:cBhvr>
                                        <p:cTn id="24" dur="500"/>
                                        <p:tgtEl>
                                          <p:spTgt spid="110602"/>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10601"/>
                                        </p:tgtEl>
                                        <p:attrNameLst>
                                          <p:attrName>style.visibility</p:attrName>
                                        </p:attrNameLst>
                                      </p:cBhvr>
                                      <p:to>
                                        <p:strVal val="visible"/>
                                      </p:to>
                                    </p:set>
                                    <p:animEffect transition="in" filter="dissolve">
                                      <p:cBhvr>
                                        <p:cTn id="28" dur="500"/>
                                        <p:tgtEl>
                                          <p:spTgt spid="110601"/>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10603"/>
                                        </p:tgtEl>
                                        <p:attrNameLst>
                                          <p:attrName>style.visibility</p:attrName>
                                        </p:attrNameLst>
                                      </p:cBhvr>
                                      <p:to>
                                        <p:strVal val="visible"/>
                                      </p:to>
                                    </p:set>
                                    <p:animEffect transition="in" filter="dissolve">
                                      <p:cBhvr>
                                        <p:cTn id="32" dur="500"/>
                                        <p:tgtEl>
                                          <p:spTgt spid="11060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10605"/>
                                        </p:tgtEl>
                                        <p:attrNameLst>
                                          <p:attrName>style.visibility</p:attrName>
                                        </p:attrNameLst>
                                      </p:cBhvr>
                                      <p:to>
                                        <p:strVal val="visible"/>
                                      </p:to>
                                    </p:set>
                                    <p:animEffect transition="in" filter="box(out)">
                                      <p:cBhvr>
                                        <p:cTn id="37" dur="500"/>
                                        <p:tgtEl>
                                          <p:spTgt spid="1106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0606"/>
                                        </p:tgtEl>
                                        <p:attrNameLst>
                                          <p:attrName>style.visibility</p:attrName>
                                        </p:attrNameLst>
                                      </p:cBhvr>
                                      <p:to>
                                        <p:strVal val="visible"/>
                                      </p:to>
                                    </p:set>
                                    <p:animEffect transition="in" filter="dissolve">
                                      <p:cBhvr>
                                        <p:cTn id="42" dur="500"/>
                                        <p:tgtEl>
                                          <p:spTgt spid="110606"/>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10607"/>
                                        </p:tgtEl>
                                        <p:attrNameLst>
                                          <p:attrName>style.visibility</p:attrName>
                                        </p:attrNameLst>
                                      </p:cBhvr>
                                      <p:to>
                                        <p:strVal val="visible"/>
                                      </p:to>
                                    </p:set>
                                    <p:animEffect transition="in" filter="dissolve">
                                      <p:cBhvr>
                                        <p:cTn id="46" dur="500"/>
                                        <p:tgtEl>
                                          <p:spTgt spid="110607"/>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10608"/>
                                        </p:tgtEl>
                                        <p:attrNameLst>
                                          <p:attrName>style.visibility</p:attrName>
                                        </p:attrNameLst>
                                      </p:cBhvr>
                                      <p:to>
                                        <p:strVal val="visible"/>
                                      </p:to>
                                    </p:set>
                                    <p:animEffect transition="in" filter="dissolve">
                                      <p:cBhvr>
                                        <p:cTn id="50" dur="500"/>
                                        <p:tgtEl>
                                          <p:spTgt spid="110608"/>
                                        </p:tgtEl>
                                      </p:cBhvr>
                                    </p:animEffect>
                                  </p:childTnLst>
                                </p:cTn>
                              </p:par>
                            </p:childTnLst>
                          </p:cTn>
                        </p:par>
                        <p:par>
                          <p:cTn id="51" fill="hold">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110609"/>
                                        </p:tgtEl>
                                        <p:attrNameLst>
                                          <p:attrName>style.visibility</p:attrName>
                                        </p:attrNameLst>
                                      </p:cBhvr>
                                      <p:to>
                                        <p:strVal val="visible"/>
                                      </p:to>
                                    </p:set>
                                    <p:animEffect transition="in" filter="dissolve">
                                      <p:cBhvr>
                                        <p:cTn id="54" dur="500"/>
                                        <p:tgtEl>
                                          <p:spTgt spid="110609"/>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110610"/>
                                        </p:tgtEl>
                                        <p:attrNameLst>
                                          <p:attrName>style.visibility</p:attrName>
                                        </p:attrNameLst>
                                      </p:cBhvr>
                                      <p:to>
                                        <p:strVal val="visible"/>
                                      </p:to>
                                    </p:set>
                                    <p:animEffect transition="in" filter="dissolve">
                                      <p:cBhvr>
                                        <p:cTn id="58" dur="500"/>
                                        <p:tgtEl>
                                          <p:spTgt spid="110610"/>
                                        </p:tgtEl>
                                      </p:cBhvr>
                                    </p:animEffect>
                                  </p:childTnLst>
                                </p:cTn>
                              </p:par>
                            </p:childTnLst>
                          </p:cTn>
                        </p:par>
                        <p:par>
                          <p:cTn id="59" fill="hold">
                            <p:stCondLst>
                              <p:cond delay="2500"/>
                            </p:stCondLst>
                            <p:childTnLst>
                              <p:par>
                                <p:cTn id="60" presetID="9" presetClass="entr" presetSubtype="0" fill="hold" grpId="0" nodeType="afterEffect">
                                  <p:stCondLst>
                                    <p:cond delay="0"/>
                                  </p:stCondLst>
                                  <p:childTnLst>
                                    <p:set>
                                      <p:cBhvr>
                                        <p:cTn id="61" dur="1" fill="hold">
                                          <p:stCondLst>
                                            <p:cond delay="0"/>
                                          </p:stCondLst>
                                        </p:cTn>
                                        <p:tgtEl>
                                          <p:spTgt spid="110611"/>
                                        </p:tgtEl>
                                        <p:attrNameLst>
                                          <p:attrName>style.visibility</p:attrName>
                                        </p:attrNameLst>
                                      </p:cBhvr>
                                      <p:to>
                                        <p:strVal val="visible"/>
                                      </p:to>
                                    </p:set>
                                    <p:animEffect transition="in" filter="dissolve">
                                      <p:cBhvr>
                                        <p:cTn id="62" dur="500"/>
                                        <p:tgtEl>
                                          <p:spTgt spid="110611"/>
                                        </p:tgtEl>
                                      </p:cBhvr>
                                    </p:animEffect>
                                  </p:childTnLst>
                                </p:cTn>
                              </p:par>
                            </p:childTnLst>
                          </p:cTn>
                        </p:par>
                        <p:par>
                          <p:cTn id="63" fill="hold">
                            <p:stCondLst>
                              <p:cond delay="3000"/>
                            </p:stCondLst>
                            <p:childTnLst>
                              <p:par>
                                <p:cTn id="64" presetID="9" presetClass="entr" presetSubtype="0" fill="hold" grpId="0" nodeType="afterEffect">
                                  <p:stCondLst>
                                    <p:cond delay="0"/>
                                  </p:stCondLst>
                                  <p:childTnLst>
                                    <p:set>
                                      <p:cBhvr>
                                        <p:cTn id="65" dur="1" fill="hold">
                                          <p:stCondLst>
                                            <p:cond delay="0"/>
                                          </p:stCondLst>
                                        </p:cTn>
                                        <p:tgtEl>
                                          <p:spTgt spid="110612"/>
                                        </p:tgtEl>
                                        <p:attrNameLst>
                                          <p:attrName>style.visibility</p:attrName>
                                        </p:attrNameLst>
                                      </p:cBhvr>
                                      <p:to>
                                        <p:strVal val="visible"/>
                                      </p:to>
                                    </p:set>
                                    <p:animEffect transition="in" filter="dissolve">
                                      <p:cBhvr>
                                        <p:cTn id="66" dur="500"/>
                                        <p:tgtEl>
                                          <p:spTgt spid="110612"/>
                                        </p:tgtEl>
                                      </p:cBhvr>
                                    </p:animEffect>
                                  </p:childTnLst>
                                </p:cTn>
                              </p:par>
                            </p:childTnLst>
                          </p:cTn>
                        </p:par>
                        <p:par>
                          <p:cTn id="67" fill="hold">
                            <p:stCondLst>
                              <p:cond delay="3500"/>
                            </p:stCondLst>
                            <p:childTnLst>
                              <p:par>
                                <p:cTn id="68" presetID="9" presetClass="entr" presetSubtype="0" fill="hold" grpId="0" nodeType="afterEffect">
                                  <p:stCondLst>
                                    <p:cond delay="0"/>
                                  </p:stCondLst>
                                  <p:childTnLst>
                                    <p:set>
                                      <p:cBhvr>
                                        <p:cTn id="69" dur="1" fill="hold">
                                          <p:stCondLst>
                                            <p:cond delay="0"/>
                                          </p:stCondLst>
                                        </p:cTn>
                                        <p:tgtEl>
                                          <p:spTgt spid="110613"/>
                                        </p:tgtEl>
                                        <p:attrNameLst>
                                          <p:attrName>style.visibility</p:attrName>
                                        </p:attrNameLst>
                                      </p:cBhvr>
                                      <p:to>
                                        <p:strVal val="visible"/>
                                      </p:to>
                                    </p:set>
                                    <p:animEffect transition="in" filter="dissolve">
                                      <p:cBhvr>
                                        <p:cTn id="70" dur="500"/>
                                        <p:tgtEl>
                                          <p:spTgt spid="110613"/>
                                        </p:tgtEl>
                                      </p:cBhvr>
                                    </p:animEffect>
                                  </p:childTnLst>
                                </p:cTn>
                              </p:par>
                            </p:childTnLst>
                          </p:cTn>
                        </p:par>
                        <p:par>
                          <p:cTn id="71" fill="hold">
                            <p:stCondLst>
                              <p:cond delay="4000"/>
                            </p:stCondLst>
                            <p:childTnLst>
                              <p:par>
                                <p:cTn id="72" presetID="9" presetClass="entr" presetSubtype="0" fill="hold" grpId="0" nodeType="afterEffect">
                                  <p:stCondLst>
                                    <p:cond delay="0"/>
                                  </p:stCondLst>
                                  <p:childTnLst>
                                    <p:set>
                                      <p:cBhvr>
                                        <p:cTn id="73" dur="1" fill="hold">
                                          <p:stCondLst>
                                            <p:cond delay="0"/>
                                          </p:stCondLst>
                                        </p:cTn>
                                        <p:tgtEl>
                                          <p:spTgt spid="110614"/>
                                        </p:tgtEl>
                                        <p:attrNameLst>
                                          <p:attrName>style.visibility</p:attrName>
                                        </p:attrNameLst>
                                      </p:cBhvr>
                                      <p:to>
                                        <p:strVal val="visible"/>
                                      </p:to>
                                    </p:set>
                                    <p:animEffect transition="in" filter="dissolve">
                                      <p:cBhvr>
                                        <p:cTn id="74" dur="500"/>
                                        <p:tgtEl>
                                          <p:spTgt spid="110614"/>
                                        </p:tgtEl>
                                      </p:cBhvr>
                                    </p:animEffect>
                                  </p:childTnLst>
                                </p:cTn>
                              </p:par>
                            </p:childTnLst>
                          </p:cTn>
                        </p:par>
                        <p:par>
                          <p:cTn id="75" fill="hold">
                            <p:stCondLst>
                              <p:cond delay="4500"/>
                            </p:stCondLst>
                            <p:childTnLst>
                              <p:par>
                                <p:cTn id="76" presetID="9" presetClass="entr" presetSubtype="0" fill="hold" grpId="0" nodeType="afterEffect">
                                  <p:stCondLst>
                                    <p:cond delay="0"/>
                                  </p:stCondLst>
                                  <p:childTnLst>
                                    <p:set>
                                      <p:cBhvr>
                                        <p:cTn id="77" dur="1" fill="hold">
                                          <p:stCondLst>
                                            <p:cond delay="0"/>
                                          </p:stCondLst>
                                        </p:cTn>
                                        <p:tgtEl>
                                          <p:spTgt spid="110615"/>
                                        </p:tgtEl>
                                        <p:attrNameLst>
                                          <p:attrName>style.visibility</p:attrName>
                                        </p:attrNameLst>
                                      </p:cBhvr>
                                      <p:to>
                                        <p:strVal val="visible"/>
                                      </p:to>
                                    </p:set>
                                    <p:animEffect transition="in" filter="dissolve">
                                      <p:cBhvr>
                                        <p:cTn id="78" dur="500"/>
                                        <p:tgtEl>
                                          <p:spTgt spid="110615"/>
                                        </p:tgtEl>
                                      </p:cBhvr>
                                    </p:animEffect>
                                  </p:childTnLst>
                                </p:cTn>
                              </p:par>
                            </p:childTnLst>
                          </p:cTn>
                        </p:par>
                        <p:par>
                          <p:cTn id="79" fill="hold">
                            <p:stCondLst>
                              <p:cond delay="5000"/>
                            </p:stCondLst>
                            <p:childTnLst>
                              <p:par>
                                <p:cTn id="80" presetID="9" presetClass="entr" presetSubtype="0" fill="hold" grpId="0" nodeType="afterEffect">
                                  <p:stCondLst>
                                    <p:cond delay="0"/>
                                  </p:stCondLst>
                                  <p:childTnLst>
                                    <p:set>
                                      <p:cBhvr>
                                        <p:cTn id="81" dur="1" fill="hold">
                                          <p:stCondLst>
                                            <p:cond delay="0"/>
                                          </p:stCondLst>
                                        </p:cTn>
                                        <p:tgtEl>
                                          <p:spTgt spid="110616"/>
                                        </p:tgtEl>
                                        <p:attrNameLst>
                                          <p:attrName>style.visibility</p:attrName>
                                        </p:attrNameLst>
                                      </p:cBhvr>
                                      <p:to>
                                        <p:strVal val="visible"/>
                                      </p:to>
                                    </p:set>
                                    <p:animEffect transition="in" filter="dissolve">
                                      <p:cBhvr>
                                        <p:cTn id="82" dur="500"/>
                                        <p:tgtEl>
                                          <p:spTgt spid="110616"/>
                                        </p:tgtEl>
                                      </p:cBhvr>
                                    </p:animEffect>
                                  </p:childTnLst>
                                </p:cTn>
                              </p:par>
                            </p:childTnLst>
                          </p:cTn>
                        </p:par>
                        <p:par>
                          <p:cTn id="83" fill="hold">
                            <p:stCondLst>
                              <p:cond delay="5500"/>
                            </p:stCondLst>
                            <p:childTnLst>
                              <p:par>
                                <p:cTn id="84" presetID="9" presetClass="entr" presetSubtype="0" fill="hold" grpId="0" nodeType="afterEffect">
                                  <p:stCondLst>
                                    <p:cond delay="0"/>
                                  </p:stCondLst>
                                  <p:childTnLst>
                                    <p:set>
                                      <p:cBhvr>
                                        <p:cTn id="85" dur="1" fill="hold">
                                          <p:stCondLst>
                                            <p:cond delay="0"/>
                                          </p:stCondLst>
                                        </p:cTn>
                                        <p:tgtEl>
                                          <p:spTgt spid="110617"/>
                                        </p:tgtEl>
                                        <p:attrNameLst>
                                          <p:attrName>style.visibility</p:attrName>
                                        </p:attrNameLst>
                                      </p:cBhvr>
                                      <p:to>
                                        <p:strVal val="visible"/>
                                      </p:to>
                                    </p:set>
                                    <p:animEffect transition="in" filter="dissolve">
                                      <p:cBhvr>
                                        <p:cTn id="86" dur="500"/>
                                        <p:tgtEl>
                                          <p:spTgt spid="110617"/>
                                        </p:tgtEl>
                                      </p:cBhvr>
                                    </p:animEffect>
                                  </p:childTnLst>
                                </p:cTn>
                              </p:par>
                            </p:childTnLst>
                          </p:cTn>
                        </p:par>
                        <p:par>
                          <p:cTn id="87" fill="hold">
                            <p:stCondLst>
                              <p:cond delay="6000"/>
                            </p:stCondLst>
                            <p:childTnLst>
                              <p:par>
                                <p:cTn id="88" presetID="9" presetClass="entr" presetSubtype="0" fill="hold" grpId="0" nodeType="afterEffect">
                                  <p:stCondLst>
                                    <p:cond delay="0"/>
                                  </p:stCondLst>
                                  <p:childTnLst>
                                    <p:set>
                                      <p:cBhvr>
                                        <p:cTn id="89" dur="1" fill="hold">
                                          <p:stCondLst>
                                            <p:cond delay="0"/>
                                          </p:stCondLst>
                                        </p:cTn>
                                        <p:tgtEl>
                                          <p:spTgt spid="110618"/>
                                        </p:tgtEl>
                                        <p:attrNameLst>
                                          <p:attrName>style.visibility</p:attrName>
                                        </p:attrNameLst>
                                      </p:cBhvr>
                                      <p:to>
                                        <p:strVal val="visible"/>
                                      </p:to>
                                    </p:set>
                                    <p:animEffect transition="in" filter="dissolve">
                                      <p:cBhvr>
                                        <p:cTn id="90" dur="500"/>
                                        <p:tgtEl>
                                          <p:spTgt spid="110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P spid="110599" grpId="0" animBg="1"/>
      <p:bldP spid="110600" grpId="0" animBg="1"/>
      <p:bldP spid="110601" grpId="0" animBg="1"/>
      <p:bldP spid="110602" grpId="0" animBg="1"/>
      <p:bldP spid="110603" grpId="0" animBg="1"/>
      <p:bldP spid="110604" grpId="0" autoUpdateAnimBg="0"/>
      <p:bldP spid="110605" grpId="0" autoUpdateAnimBg="0"/>
      <p:bldP spid="110606" grpId="0" animBg="1" autoUpdateAnimBg="0"/>
      <p:bldP spid="110607" grpId="0" animBg="1"/>
      <p:bldP spid="110608" grpId="0" animBg="1"/>
      <p:bldP spid="110609" grpId="0" animBg="1"/>
      <p:bldP spid="110610" grpId="0" animBg="1"/>
      <p:bldP spid="110611" grpId="0" animBg="1"/>
      <p:bldP spid="110612" grpId="0" animBg="1"/>
      <p:bldP spid="110613" grpId="0" animBg="1"/>
      <p:bldP spid="110614" grpId="0" animBg="1"/>
      <p:bldP spid="110615" grpId="0" animBg="1"/>
      <p:bldP spid="110616" grpId="0" animBg="1"/>
      <p:bldP spid="110617" grpId="0" animBg="1"/>
      <p:bldP spid="1106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ctrTitle"/>
          </p:nvPr>
        </p:nvSpPr>
        <p:spPr>
          <a:xfrm>
            <a:off x="0" y="1143000"/>
            <a:ext cx="9144000" cy="1143000"/>
          </a:xfrm>
        </p:spPr>
        <p:txBody>
          <a:bodyPr/>
          <a:lstStyle/>
          <a:p>
            <a:pPr algn="ctr" eaLnBrk="1" hangingPunct="1"/>
            <a:r>
              <a:rPr lang="en-US" altLang="zh-CN" smtClean="0">
                <a:solidFill>
                  <a:srgbClr val="000066"/>
                </a:solidFill>
                <a:ea typeface="宋体" charset="-122"/>
                <a:cs typeface="Tahoma" pitchFamily="34" charset="0"/>
              </a:rPr>
              <a:t>Data Mining and                  Medical Informatics</a:t>
            </a:r>
            <a:r>
              <a:rPr lang="en-US" altLang="zh-CN" smtClean="0">
                <a:ea typeface="宋体" charset="-122"/>
                <a:cs typeface="Tahoma" pitchFamily="34" charset="0"/>
              </a:rPr>
              <a:t> </a:t>
            </a:r>
          </a:p>
        </p:txBody>
      </p:sp>
      <p:graphicFrame>
        <p:nvGraphicFramePr>
          <p:cNvPr id="1026" name="Object 4"/>
          <p:cNvGraphicFramePr>
            <a:graphicFrameLocks noChangeAspect="1"/>
          </p:cNvGraphicFramePr>
          <p:nvPr/>
        </p:nvGraphicFramePr>
        <p:xfrm>
          <a:off x="7196138" y="4300538"/>
          <a:ext cx="1468437" cy="1585912"/>
        </p:xfrm>
        <a:graphic>
          <a:graphicData uri="http://schemas.openxmlformats.org/presentationml/2006/ole">
            <p:oleObj spid="_x0000_s5122" name="Clip" r:id="rId4" imgW="1088640" imgH="1174680" progId="">
              <p:embed/>
            </p:oleObj>
          </a:graphicData>
        </a:graphic>
      </p:graphicFrame>
      <p:graphicFrame>
        <p:nvGraphicFramePr>
          <p:cNvPr id="1027" name="Object 5"/>
          <p:cNvGraphicFramePr>
            <a:graphicFrameLocks noChangeAspect="1"/>
          </p:cNvGraphicFramePr>
          <p:nvPr/>
        </p:nvGraphicFramePr>
        <p:xfrm>
          <a:off x="1114425" y="2424113"/>
          <a:ext cx="1905000" cy="1397000"/>
        </p:xfrm>
        <a:graphic>
          <a:graphicData uri="http://schemas.openxmlformats.org/presentationml/2006/ole">
            <p:oleObj spid="_x0000_s5123" name="Clip" r:id="rId5" imgW="4582440" imgH="3359160"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nSpc>
                <a:spcPct val="100000"/>
              </a:lnSpc>
              <a:spcBef>
                <a:spcPct val="0"/>
              </a:spcBef>
              <a:buClrTx/>
              <a:buSzTx/>
              <a:buFontTx/>
              <a:buNone/>
            </a:pPr>
            <a:r>
              <a:rPr lang="en-US" altLang="zh-CN" sz="4400">
                <a:solidFill>
                  <a:schemeClr val="tx2"/>
                </a:solidFill>
                <a:ea typeface="宋体" charset="-122"/>
              </a:rPr>
              <a:t>  The Data Pyramid</a:t>
            </a:r>
          </a:p>
        </p:txBody>
      </p:sp>
      <p:grpSp>
        <p:nvGrpSpPr>
          <p:cNvPr id="2" name="Group 11"/>
          <p:cNvGrpSpPr>
            <a:grpSpLocks/>
          </p:cNvGrpSpPr>
          <p:nvPr/>
        </p:nvGrpSpPr>
        <p:grpSpPr bwMode="auto">
          <a:xfrm>
            <a:off x="152400" y="2286000"/>
            <a:ext cx="5791200" cy="3581400"/>
            <a:chOff x="192" y="1440"/>
            <a:chExt cx="3984" cy="2688"/>
          </a:xfrm>
        </p:grpSpPr>
        <p:sp>
          <p:nvSpPr>
            <p:cNvPr id="8203" name="Rectangle 3"/>
            <p:cNvSpPr>
              <a:spLocks noChangeArrowheads="1"/>
            </p:cNvSpPr>
            <p:nvPr/>
          </p:nvSpPr>
          <p:spPr bwMode="auto">
            <a:xfrm>
              <a:off x="192" y="3456"/>
              <a:ext cx="3984" cy="672"/>
            </a:xfrm>
            <a:prstGeom prst="rect">
              <a:avLst/>
            </a:prstGeom>
            <a:solidFill>
              <a:srgbClr val="FFFFCC"/>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tLang="zh-CN" sz="3200">
                  <a:solidFill>
                    <a:srgbClr val="8A0FA7"/>
                  </a:solidFill>
                  <a:latin typeface="Arial" charset="0"/>
                  <a:ea typeface="宋体" charset="-122"/>
                </a:rPr>
                <a:t>Data</a:t>
              </a:r>
            </a:p>
          </p:txBody>
        </p:sp>
        <p:sp>
          <p:nvSpPr>
            <p:cNvPr id="8204" name="Rectangle 4"/>
            <p:cNvSpPr>
              <a:spLocks noChangeArrowheads="1"/>
            </p:cNvSpPr>
            <p:nvPr/>
          </p:nvSpPr>
          <p:spPr bwMode="auto">
            <a:xfrm>
              <a:off x="432" y="2784"/>
              <a:ext cx="3456" cy="672"/>
            </a:xfrm>
            <a:prstGeom prst="rect">
              <a:avLst/>
            </a:prstGeom>
            <a:solidFill>
              <a:srgbClr val="FFCC99"/>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tLang="zh-CN" sz="3200">
                  <a:solidFill>
                    <a:srgbClr val="8A0FA7"/>
                  </a:solidFill>
                  <a:latin typeface="Arial" charset="0"/>
                  <a:ea typeface="宋体" charset="-122"/>
                </a:rPr>
                <a:t>Information</a:t>
              </a:r>
            </a:p>
            <a:p>
              <a:pPr algn="ctr" eaLnBrk="0" hangingPunct="0">
                <a:lnSpc>
                  <a:spcPct val="100000"/>
                </a:lnSpc>
                <a:spcBef>
                  <a:spcPct val="0"/>
                </a:spcBef>
                <a:buClrTx/>
                <a:buSzTx/>
                <a:buFontTx/>
                <a:buNone/>
              </a:pPr>
              <a:r>
                <a:rPr lang="en-US" altLang="zh-CN" b="1" i="1">
                  <a:solidFill>
                    <a:schemeClr val="tx1"/>
                  </a:solidFill>
                  <a:latin typeface="Times New Roman" charset="0"/>
                  <a:ea typeface="宋体" charset="-122"/>
                </a:rPr>
                <a:t>(Data + context)</a:t>
              </a:r>
            </a:p>
          </p:txBody>
        </p:sp>
        <p:sp>
          <p:nvSpPr>
            <p:cNvPr id="8205" name="Rectangle 5"/>
            <p:cNvSpPr>
              <a:spLocks noChangeArrowheads="1"/>
            </p:cNvSpPr>
            <p:nvPr/>
          </p:nvSpPr>
          <p:spPr bwMode="auto">
            <a:xfrm>
              <a:off x="864" y="2112"/>
              <a:ext cx="2784" cy="672"/>
            </a:xfrm>
            <a:prstGeom prst="rect">
              <a:avLst/>
            </a:prstGeom>
            <a:solidFill>
              <a:srgbClr val="FF9966"/>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tLang="zh-CN" sz="3200">
                  <a:solidFill>
                    <a:srgbClr val="8A0FA7"/>
                  </a:solidFill>
                  <a:latin typeface="Arial" charset="0"/>
                  <a:ea typeface="宋体" charset="-122"/>
                </a:rPr>
                <a:t>Knowledge </a:t>
              </a:r>
            </a:p>
            <a:p>
              <a:pPr algn="ctr" eaLnBrk="0" hangingPunct="0">
                <a:lnSpc>
                  <a:spcPct val="100000"/>
                </a:lnSpc>
                <a:spcBef>
                  <a:spcPct val="0"/>
                </a:spcBef>
                <a:buClrTx/>
                <a:buSzTx/>
                <a:buFontTx/>
                <a:buNone/>
              </a:pPr>
              <a:r>
                <a:rPr lang="en-US" altLang="zh-CN" b="1" i="1">
                  <a:solidFill>
                    <a:schemeClr val="tx1"/>
                  </a:solidFill>
                  <a:latin typeface="Times New Roman" charset="0"/>
                  <a:ea typeface="宋体" charset="-122"/>
                </a:rPr>
                <a:t>(Information +  rules)</a:t>
              </a:r>
              <a:endParaRPr lang="en-US" altLang="zh-CN" sz="3200">
                <a:solidFill>
                  <a:srgbClr val="8A0FA7"/>
                </a:solidFill>
                <a:latin typeface="Arial" charset="0"/>
                <a:ea typeface="宋体" charset="-122"/>
              </a:endParaRPr>
            </a:p>
          </p:txBody>
        </p:sp>
        <p:sp>
          <p:nvSpPr>
            <p:cNvPr id="8206" name="Rectangle 6"/>
            <p:cNvSpPr>
              <a:spLocks noChangeArrowheads="1"/>
            </p:cNvSpPr>
            <p:nvPr/>
          </p:nvSpPr>
          <p:spPr bwMode="auto">
            <a:xfrm>
              <a:off x="1104" y="1440"/>
              <a:ext cx="2256" cy="672"/>
            </a:xfrm>
            <a:prstGeom prst="rect">
              <a:avLst/>
            </a:prstGeom>
            <a:solidFill>
              <a:srgbClr val="FF6600"/>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tLang="zh-CN" sz="3200">
                  <a:solidFill>
                    <a:srgbClr val="8A0FA7"/>
                  </a:solidFill>
                  <a:latin typeface="Arial" charset="0"/>
                  <a:ea typeface="宋体" charset="-122"/>
                </a:rPr>
                <a:t>Wisdom </a:t>
              </a:r>
            </a:p>
            <a:p>
              <a:pPr algn="ctr" eaLnBrk="0" hangingPunct="0">
                <a:lnSpc>
                  <a:spcPct val="100000"/>
                </a:lnSpc>
                <a:spcBef>
                  <a:spcPct val="0"/>
                </a:spcBef>
                <a:buClrTx/>
                <a:buSzTx/>
                <a:buFontTx/>
                <a:buNone/>
              </a:pPr>
              <a:r>
                <a:rPr lang="en-US" altLang="zh-CN" b="1" i="1">
                  <a:solidFill>
                    <a:schemeClr val="tx1"/>
                  </a:solidFill>
                  <a:latin typeface="Times New Roman" charset="0"/>
                  <a:ea typeface="宋体" charset="-122"/>
                </a:rPr>
                <a:t>(Knowledge + experience)</a:t>
              </a:r>
            </a:p>
          </p:txBody>
        </p:sp>
      </p:grpSp>
      <p:sp>
        <p:nvSpPr>
          <p:cNvPr id="8196" name="Text Box 16"/>
          <p:cNvSpPr txBox="1">
            <a:spLocks noChangeArrowheads="1"/>
          </p:cNvSpPr>
          <p:nvPr/>
        </p:nvSpPr>
        <p:spPr bwMode="auto">
          <a:xfrm>
            <a:off x="5986463" y="5165725"/>
            <a:ext cx="3151187" cy="701675"/>
          </a:xfrm>
          <a:prstGeom prst="rect">
            <a:avLst/>
          </a:prstGeom>
          <a:noFill/>
          <a:ln w="9525">
            <a:noFill/>
            <a:miter lim="800000"/>
            <a:headEnd/>
            <a:tailEnd/>
          </a:ln>
        </p:spPr>
        <p:txBody>
          <a:bodyPr wrap="none">
            <a:spAutoFit/>
          </a:bodyPr>
          <a:lstStyle/>
          <a:p>
            <a:pPr>
              <a:buFont typeface="Wingdings" pitchFamily="2" charset="2"/>
              <a:buNone/>
            </a:pPr>
            <a:r>
              <a:rPr lang="en-US" altLang="zh-CN" sz="2000">
                <a:solidFill>
                  <a:schemeClr val="tx1"/>
                </a:solidFill>
                <a:ea typeface="宋体" charset="-122"/>
              </a:rPr>
              <a:t>How many units were sold</a:t>
            </a:r>
          </a:p>
          <a:p>
            <a:pPr>
              <a:buFont typeface="Wingdings" pitchFamily="2" charset="2"/>
              <a:buNone/>
            </a:pPr>
            <a:r>
              <a:rPr lang="en-US" altLang="zh-CN" sz="2000">
                <a:solidFill>
                  <a:schemeClr val="tx1"/>
                </a:solidFill>
                <a:ea typeface="宋体" charset="-122"/>
              </a:rPr>
              <a:t>of each product line ?</a:t>
            </a:r>
          </a:p>
        </p:txBody>
      </p:sp>
      <p:sp>
        <p:nvSpPr>
          <p:cNvPr id="8197" name="Text Box 17"/>
          <p:cNvSpPr txBox="1">
            <a:spLocks noChangeArrowheads="1"/>
          </p:cNvSpPr>
          <p:nvPr/>
        </p:nvSpPr>
        <p:spPr bwMode="auto">
          <a:xfrm>
            <a:off x="5715000" y="4194175"/>
            <a:ext cx="3386138" cy="701675"/>
          </a:xfrm>
          <a:prstGeom prst="rect">
            <a:avLst/>
          </a:prstGeom>
          <a:noFill/>
          <a:ln w="9525">
            <a:noFill/>
            <a:miter lim="800000"/>
            <a:headEnd/>
            <a:tailEnd/>
          </a:ln>
        </p:spPr>
        <p:txBody>
          <a:bodyPr wrap="none">
            <a:spAutoFit/>
          </a:bodyPr>
          <a:lstStyle/>
          <a:p>
            <a:pPr>
              <a:buFont typeface="Wingdings" pitchFamily="2" charset="2"/>
              <a:buNone/>
            </a:pPr>
            <a:r>
              <a:rPr lang="en-US" altLang="zh-CN" sz="2000">
                <a:solidFill>
                  <a:schemeClr val="tx1"/>
                </a:solidFill>
                <a:ea typeface="宋体" charset="-122"/>
              </a:rPr>
              <a:t>What was the lowest selling </a:t>
            </a:r>
          </a:p>
          <a:p>
            <a:pPr>
              <a:buFont typeface="Wingdings" pitchFamily="2" charset="2"/>
              <a:buNone/>
            </a:pPr>
            <a:r>
              <a:rPr lang="en-US" altLang="zh-CN" sz="2000">
                <a:solidFill>
                  <a:schemeClr val="tx1"/>
                </a:solidFill>
                <a:ea typeface="宋体" charset="-122"/>
              </a:rPr>
              <a:t>product ?</a:t>
            </a:r>
          </a:p>
        </p:txBody>
      </p:sp>
      <p:sp>
        <p:nvSpPr>
          <p:cNvPr id="8198" name="Text Box 18"/>
          <p:cNvSpPr txBox="1">
            <a:spLocks noChangeArrowheads="1"/>
          </p:cNvSpPr>
          <p:nvPr/>
        </p:nvSpPr>
        <p:spPr bwMode="auto">
          <a:xfrm>
            <a:off x="5226050" y="3363913"/>
            <a:ext cx="3911600" cy="366712"/>
          </a:xfrm>
          <a:prstGeom prst="rect">
            <a:avLst/>
          </a:prstGeom>
          <a:noFill/>
          <a:ln w="9525">
            <a:noFill/>
            <a:miter lim="800000"/>
            <a:headEnd/>
            <a:tailEnd/>
          </a:ln>
        </p:spPr>
        <p:txBody>
          <a:bodyPr wrap="none">
            <a:spAutoFit/>
          </a:bodyPr>
          <a:lstStyle/>
          <a:p>
            <a:pPr>
              <a:buFont typeface="Wingdings" pitchFamily="2" charset="2"/>
              <a:buNone/>
            </a:pPr>
            <a:r>
              <a:rPr lang="en-US" altLang="zh-CN" sz="2000">
                <a:solidFill>
                  <a:schemeClr val="tx1"/>
                </a:solidFill>
                <a:ea typeface="宋体" charset="-122"/>
              </a:rPr>
              <a:t>What made it that unsuccessful ?</a:t>
            </a:r>
          </a:p>
        </p:txBody>
      </p:sp>
      <p:sp>
        <p:nvSpPr>
          <p:cNvPr id="8199" name="Rectangle 19"/>
          <p:cNvSpPr>
            <a:spLocks noChangeArrowheads="1"/>
          </p:cNvSpPr>
          <p:nvPr/>
        </p:nvSpPr>
        <p:spPr bwMode="auto">
          <a:xfrm>
            <a:off x="4846638" y="2514600"/>
            <a:ext cx="2960687" cy="366713"/>
          </a:xfrm>
          <a:prstGeom prst="rect">
            <a:avLst/>
          </a:prstGeom>
          <a:noFill/>
          <a:ln w="9525">
            <a:noFill/>
            <a:miter lim="800000"/>
            <a:headEnd/>
            <a:tailEnd/>
          </a:ln>
        </p:spPr>
        <p:txBody>
          <a:bodyPr wrap="none">
            <a:spAutoFit/>
          </a:bodyPr>
          <a:lstStyle/>
          <a:p>
            <a:pPr>
              <a:buFont typeface="Wingdings" pitchFamily="2" charset="2"/>
              <a:buNone/>
            </a:pPr>
            <a:r>
              <a:rPr lang="en-US" altLang="zh-CN" sz="2000">
                <a:solidFill>
                  <a:schemeClr val="tx1"/>
                </a:solidFill>
                <a:ea typeface="宋体" charset="-122"/>
              </a:rPr>
              <a:t>How can we improve it ?</a:t>
            </a:r>
          </a:p>
        </p:txBody>
      </p:sp>
      <p:sp>
        <p:nvSpPr>
          <p:cNvPr id="8200" name="Line 20"/>
          <p:cNvSpPr>
            <a:spLocks noChangeShapeType="1"/>
          </p:cNvSpPr>
          <p:nvPr/>
        </p:nvSpPr>
        <p:spPr bwMode="auto">
          <a:xfrm flipV="1">
            <a:off x="584200" y="2565400"/>
            <a:ext cx="0" cy="1028700"/>
          </a:xfrm>
          <a:prstGeom prst="line">
            <a:avLst/>
          </a:prstGeom>
          <a:noFill/>
          <a:ln w="76200">
            <a:solidFill>
              <a:srgbClr val="660066"/>
            </a:solidFill>
            <a:round/>
            <a:headEnd type="triangle" w="med" len="med"/>
            <a:tailEnd type="triangle" w="med" len="med"/>
          </a:ln>
        </p:spPr>
        <p:txBody>
          <a:bodyPr wrap="none"/>
          <a:lstStyle/>
          <a:p>
            <a:endParaRPr lang="zh-CN" altLang="en-US"/>
          </a:p>
        </p:txBody>
      </p:sp>
      <p:sp>
        <p:nvSpPr>
          <p:cNvPr id="8201" name="Text Box 21"/>
          <p:cNvSpPr txBox="1">
            <a:spLocks noChangeArrowheads="1"/>
          </p:cNvSpPr>
          <p:nvPr/>
        </p:nvSpPr>
        <p:spPr bwMode="auto">
          <a:xfrm>
            <a:off x="177800" y="2133600"/>
            <a:ext cx="927100" cy="420688"/>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Value</a:t>
            </a:r>
          </a:p>
        </p:txBody>
      </p:sp>
      <p:sp>
        <p:nvSpPr>
          <p:cNvPr id="8202" name="Text Box 23"/>
          <p:cNvSpPr txBox="1">
            <a:spLocks noChangeArrowheads="1"/>
          </p:cNvSpPr>
          <p:nvPr/>
        </p:nvSpPr>
        <p:spPr bwMode="auto">
          <a:xfrm>
            <a:off x="0" y="3594100"/>
            <a:ext cx="1187450" cy="420688"/>
          </a:xfrm>
          <a:prstGeom prst="rect">
            <a:avLst/>
          </a:prstGeom>
          <a:noFill/>
          <a:ln w="9525">
            <a:noFill/>
            <a:miter lim="800000"/>
            <a:headEnd/>
            <a:tailEnd/>
          </a:ln>
        </p:spPr>
        <p:txBody>
          <a:bodyPr wrap="none">
            <a:spAutoFit/>
          </a:bodyPr>
          <a:lstStyle/>
          <a:p>
            <a:pPr>
              <a:buFont typeface="Wingdings" pitchFamily="2" charset="2"/>
              <a:buNone/>
            </a:pPr>
            <a:r>
              <a:rPr lang="en-US" altLang="zh-CN">
                <a:solidFill>
                  <a:schemeClr val="tx1"/>
                </a:solidFill>
                <a:ea typeface="宋体" charset="-122"/>
              </a:rPr>
              <a:t>Volume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228600"/>
            <a:ext cx="9144000" cy="1541463"/>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r>
              <a:rPr lang="en-US" altLang="zh-CN" sz="1100">
                <a:solidFill>
                  <a:schemeClr val="tx1"/>
                </a:solidFill>
                <a:latin typeface="Times New Roman" charset="0"/>
                <a:ea typeface="宋体" charset="-122"/>
              </a:rPr>
              <a:t> </a:t>
            </a:r>
            <a:endParaRPr lang="en-US" altLang="zh-CN">
              <a:solidFill>
                <a:schemeClr val="tx1"/>
              </a:solidFill>
              <a:latin typeface="Times New Roman" charset="0"/>
              <a:ea typeface="宋体" charset="-122"/>
            </a:endParaRPr>
          </a:p>
        </p:txBody>
      </p:sp>
      <p:sp>
        <p:nvSpPr>
          <p:cNvPr id="12291" name="Text Box 3"/>
          <p:cNvSpPr txBox="1">
            <a:spLocks noChangeArrowheads="1"/>
          </p:cNvSpPr>
          <p:nvPr/>
        </p:nvSpPr>
        <p:spPr bwMode="auto">
          <a:xfrm>
            <a:off x="1447800" y="914400"/>
            <a:ext cx="5653088" cy="76200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4400">
                <a:solidFill>
                  <a:schemeClr val="hlink"/>
                </a:solidFill>
                <a:ea typeface="宋体" charset="-122"/>
              </a:rPr>
              <a:t>Data Mining Functions</a:t>
            </a:r>
          </a:p>
        </p:txBody>
      </p:sp>
      <p:sp>
        <p:nvSpPr>
          <p:cNvPr id="12292" name="Text Box 4"/>
          <p:cNvSpPr txBox="1">
            <a:spLocks noChangeArrowheads="1"/>
          </p:cNvSpPr>
          <p:nvPr/>
        </p:nvSpPr>
        <p:spPr bwMode="auto">
          <a:xfrm>
            <a:off x="1447800" y="1905000"/>
            <a:ext cx="7391400" cy="762000"/>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zh-CN" altLang="zh-CN" sz="4400">
              <a:solidFill>
                <a:schemeClr val="tx1"/>
              </a:solidFill>
              <a:ea typeface="宋体" charset="-122"/>
            </a:endParaRPr>
          </a:p>
        </p:txBody>
      </p:sp>
      <p:sp>
        <p:nvSpPr>
          <p:cNvPr id="12293" name="Text Box 5"/>
          <p:cNvSpPr txBox="1">
            <a:spLocks noChangeArrowheads="1"/>
          </p:cNvSpPr>
          <p:nvPr/>
        </p:nvSpPr>
        <p:spPr bwMode="auto">
          <a:xfrm>
            <a:off x="176213" y="1971675"/>
            <a:ext cx="9144000" cy="4702175"/>
          </a:xfrm>
          <a:prstGeom prst="rect">
            <a:avLst/>
          </a:prstGeom>
          <a:noFill/>
          <a:ln w="9525">
            <a:noFill/>
            <a:miter lim="800000"/>
            <a:headEnd/>
            <a:tailEnd/>
          </a:ln>
        </p:spPr>
        <p:txBody>
          <a:bodyPr>
            <a:spAutoFit/>
          </a:bodyPr>
          <a:lstStyle/>
          <a:p>
            <a:pPr marL="476250" indent="-476250">
              <a:lnSpc>
                <a:spcPct val="100000"/>
              </a:lnSpc>
            </a:pPr>
            <a:r>
              <a:rPr lang="en-US" altLang="zh-CN" sz="3000">
                <a:solidFill>
                  <a:schemeClr val="tx1"/>
                </a:solidFill>
                <a:ea typeface="宋体" charset="-122"/>
                <a:cs typeface="Tahoma" pitchFamily="34" charset="0"/>
              </a:rPr>
              <a:t>Clustering into ‘natural’ groups </a:t>
            </a:r>
            <a:r>
              <a:rPr lang="en-US" altLang="zh-CN" sz="3000">
                <a:solidFill>
                  <a:srgbClr val="0000FF"/>
                </a:solidFill>
                <a:ea typeface="宋体" charset="-122"/>
                <a:cs typeface="Tahoma" pitchFamily="34" charset="0"/>
              </a:rPr>
              <a:t>(unsupervised)</a:t>
            </a:r>
          </a:p>
          <a:p>
            <a:pPr marL="476250" indent="-476250"/>
            <a:r>
              <a:rPr lang="en-US" altLang="zh-CN" sz="3000">
                <a:solidFill>
                  <a:srgbClr val="FF0066"/>
                </a:solidFill>
                <a:ea typeface="宋体" charset="-122"/>
                <a:cs typeface="Tahoma" pitchFamily="34" charset="0"/>
              </a:rPr>
              <a:t> Classification into known classes;</a:t>
            </a:r>
            <a:r>
              <a:rPr lang="en-US" altLang="zh-CN" sz="3000">
                <a:ea typeface="宋体" charset="-122"/>
                <a:cs typeface="Tahoma" pitchFamily="34" charset="0"/>
              </a:rPr>
              <a:t> </a:t>
            </a:r>
            <a:r>
              <a:rPr lang="en-US" altLang="zh-CN" sz="3000">
                <a:solidFill>
                  <a:srgbClr val="FF0066"/>
                </a:solidFill>
                <a:ea typeface="宋体" charset="-122"/>
                <a:cs typeface="Tahoma" pitchFamily="34" charset="0"/>
              </a:rPr>
              <a:t>e.g. diagnosis  </a:t>
            </a:r>
            <a:r>
              <a:rPr lang="en-US" altLang="zh-CN" sz="3000">
                <a:solidFill>
                  <a:srgbClr val="0000FF"/>
                </a:solidFill>
                <a:ea typeface="宋体" charset="-122"/>
                <a:cs typeface="Tahoma" pitchFamily="34" charset="0"/>
              </a:rPr>
              <a:t>(supervised)</a:t>
            </a:r>
          </a:p>
          <a:p>
            <a:pPr marL="476250" indent="-476250">
              <a:lnSpc>
                <a:spcPct val="100000"/>
              </a:lnSpc>
            </a:pPr>
            <a:r>
              <a:rPr lang="en-US" altLang="zh-CN" sz="3000">
                <a:ea typeface="宋体" charset="-122"/>
                <a:cs typeface="Tahoma" pitchFamily="34" charset="0"/>
              </a:rPr>
              <a:t>Detection of associations; e.g. in basket analysis:</a:t>
            </a:r>
            <a:r>
              <a:rPr lang="en-US" altLang="zh-CN" sz="3000">
                <a:solidFill>
                  <a:srgbClr val="FF0066"/>
                </a:solidFill>
                <a:ea typeface="宋体" charset="-122"/>
                <a:cs typeface="Tahoma" pitchFamily="34" charset="0"/>
              </a:rPr>
              <a:t> </a:t>
            </a:r>
          </a:p>
          <a:p>
            <a:pPr marL="476250" indent="-476250">
              <a:lnSpc>
                <a:spcPct val="100000"/>
              </a:lnSpc>
              <a:buFont typeface="Wingdings" pitchFamily="2" charset="2"/>
              <a:buNone/>
            </a:pPr>
            <a:r>
              <a:rPr lang="en-US" altLang="zh-CN" sz="3000">
                <a:solidFill>
                  <a:srgbClr val="0000FF"/>
                </a:solidFill>
                <a:latin typeface="Times New Roman" charset="0"/>
                <a:ea typeface="宋体" charset="-122"/>
              </a:rPr>
              <a:t>     ”70% of customers buying </a:t>
            </a:r>
            <a:r>
              <a:rPr lang="en-US" altLang="zh-CN" sz="3000">
                <a:solidFill>
                  <a:srgbClr val="003300"/>
                </a:solidFill>
                <a:latin typeface="Times New Roman" charset="0"/>
                <a:ea typeface="宋体" charset="-122"/>
              </a:rPr>
              <a:t>bread</a:t>
            </a:r>
            <a:r>
              <a:rPr lang="en-US" altLang="zh-CN" sz="3000">
                <a:solidFill>
                  <a:srgbClr val="0000FF"/>
                </a:solidFill>
                <a:latin typeface="Times New Roman" charset="0"/>
                <a:ea typeface="宋体" charset="-122"/>
              </a:rPr>
              <a:t> also buy </a:t>
            </a:r>
            <a:r>
              <a:rPr lang="en-US" altLang="zh-CN" sz="3000">
                <a:solidFill>
                  <a:srgbClr val="003300"/>
                </a:solidFill>
                <a:latin typeface="Times New Roman" charset="0"/>
                <a:ea typeface="宋体" charset="-122"/>
              </a:rPr>
              <a:t>milk</a:t>
            </a:r>
            <a:r>
              <a:rPr lang="en-US" altLang="zh-CN" sz="3000">
                <a:solidFill>
                  <a:srgbClr val="0000FF"/>
                </a:solidFill>
                <a:latin typeface="Times New Roman" charset="0"/>
                <a:ea typeface="宋体" charset="-122"/>
              </a:rPr>
              <a:t>”</a:t>
            </a:r>
          </a:p>
          <a:p>
            <a:pPr marL="476250" indent="-476250">
              <a:lnSpc>
                <a:spcPct val="100000"/>
              </a:lnSpc>
            </a:pPr>
            <a:r>
              <a:rPr lang="en-US" altLang="zh-CN" sz="3000">
                <a:ea typeface="宋体" charset="-122"/>
              </a:rPr>
              <a:t>Detection of sequential temporal patterns;</a:t>
            </a:r>
            <a:r>
              <a:rPr lang="en-US" altLang="zh-CN" sz="3000">
                <a:solidFill>
                  <a:srgbClr val="FF0066"/>
                </a:solidFill>
                <a:ea typeface="宋体" charset="-122"/>
              </a:rPr>
              <a:t>  </a:t>
            </a:r>
            <a:r>
              <a:rPr lang="en-US" altLang="zh-CN" sz="3000">
                <a:ea typeface="宋体" charset="-122"/>
              </a:rPr>
              <a:t>e.g. disease development</a:t>
            </a:r>
          </a:p>
          <a:p>
            <a:pPr marL="476250" indent="-476250">
              <a:lnSpc>
                <a:spcPct val="100000"/>
              </a:lnSpc>
            </a:pPr>
            <a:r>
              <a:rPr lang="en-US" altLang="zh-CN" sz="3000">
                <a:solidFill>
                  <a:srgbClr val="FF0066"/>
                </a:solidFill>
                <a:ea typeface="宋体" charset="-122"/>
              </a:rPr>
              <a:t>Prediction or estimation of an outcome</a:t>
            </a:r>
          </a:p>
          <a:p>
            <a:pPr marL="476250" indent="-476250">
              <a:lnSpc>
                <a:spcPct val="100000"/>
              </a:lnSpc>
            </a:pPr>
            <a:r>
              <a:rPr lang="en-US" altLang="zh-CN" sz="3000">
                <a:solidFill>
                  <a:srgbClr val="FF0066"/>
                </a:solidFill>
                <a:ea typeface="宋体" charset="-122"/>
              </a:rPr>
              <a:t>Time series forecasting</a:t>
            </a:r>
            <a:r>
              <a:rPr lang="en-US" altLang="zh-CN" sz="3200">
                <a:solidFill>
                  <a:srgbClr val="FF0066"/>
                </a:solidFill>
                <a:ea typeface="宋体" charset="-122"/>
              </a:rPr>
              <a:t> </a:t>
            </a:r>
          </a:p>
        </p:txBody>
      </p:sp>
      <p:sp>
        <p:nvSpPr>
          <p:cNvPr id="12294" name="Rectangle 6"/>
          <p:cNvSpPr>
            <a:spLocks noChangeArrowheads="1"/>
          </p:cNvSpPr>
          <p:nvPr/>
        </p:nvSpPr>
        <p:spPr bwMode="auto">
          <a:xfrm>
            <a:off x="190500" y="2647950"/>
            <a:ext cx="311150" cy="57943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3200">
                <a:solidFill>
                  <a:schemeClr val="hlink"/>
                </a:solidFill>
                <a:ea typeface="宋体" charset="-122"/>
                <a:cs typeface="Tahoma"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24" name="Rectangle 16"/>
          <p:cNvSpPr>
            <a:spLocks noGrp="1" noChangeArrowheads="1"/>
          </p:cNvSpPr>
          <p:nvPr>
            <p:ph type="title"/>
          </p:nvPr>
        </p:nvSpPr>
        <p:spPr/>
        <p:txBody>
          <a:bodyPr/>
          <a:lstStyle/>
          <a:p>
            <a:r>
              <a:rPr lang="en-US" altLang="zh-CN">
                <a:ea typeface="宋体" charset="-122"/>
              </a:rPr>
              <a:t>Anatomy Revisited</a:t>
            </a:r>
          </a:p>
        </p:txBody>
      </p:sp>
      <p:sp>
        <p:nvSpPr>
          <p:cNvPr id="222226" name="Rectangle 18"/>
          <p:cNvSpPr>
            <a:spLocks noGrp="1" noChangeArrowheads="1"/>
          </p:cNvSpPr>
          <p:nvPr>
            <p:ph type="body" sz="half" idx="2"/>
          </p:nvPr>
        </p:nvSpPr>
        <p:spPr>
          <a:xfrm>
            <a:off x="4944533" y="1676400"/>
            <a:ext cx="3522133" cy="4419600"/>
          </a:xfrm>
        </p:spPr>
        <p:txBody>
          <a:bodyPr/>
          <a:lstStyle/>
          <a:p>
            <a:r>
              <a:rPr lang="en-US" altLang="zh-CN" sz="2400">
                <a:ea typeface="宋体" charset="-122"/>
              </a:rPr>
              <a:t>RCA</a:t>
            </a:r>
          </a:p>
          <a:p>
            <a:pPr lvl="1"/>
            <a:r>
              <a:rPr lang="en-US" altLang="zh-CN" sz="2000">
                <a:ea typeface="宋体" charset="-122"/>
              </a:rPr>
              <a:t>right ventricle</a:t>
            </a:r>
          </a:p>
          <a:p>
            <a:pPr lvl="1"/>
            <a:r>
              <a:rPr lang="en-US" altLang="zh-CN" sz="2000">
                <a:ea typeface="宋体" charset="-122"/>
              </a:rPr>
              <a:t>inferior wall of LV</a:t>
            </a:r>
          </a:p>
          <a:p>
            <a:pPr lvl="1"/>
            <a:r>
              <a:rPr lang="en-US" altLang="zh-CN" sz="2000">
                <a:ea typeface="宋体" charset="-122"/>
              </a:rPr>
              <a:t>posterior wall of LV (75%)</a:t>
            </a:r>
          </a:p>
          <a:p>
            <a:pPr lvl="1"/>
            <a:r>
              <a:rPr lang="en-US" altLang="zh-CN" sz="2000">
                <a:ea typeface="宋体" charset="-122"/>
              </a:rPr>
              <a:t>SA Node (60%)</a:t>
            </a:r>
          </a:p>
          <a:p>
            <a:pPr lvl="1"/>
            <a:r>
              <a:rPr lang="en-US" altLang="zh-CN" sz="2000">
                <a:ea typeface="宋体" charset="-122"/>
              </a:rPr>
              <a:t>AV Node (&gt;80%)</a:t>
            </a:r>
          </a:p>
          <a:p>
            <a:r>
              <a:rPr lang="en-US" altLang="zh-CN" sz="2400">
                <a:ea typeface="宋体" charset="-122"/>
              </a:rPr>
              <a:t>LCA</a:t>
            </a:r>
          </a:p>
          <a:p>
            <a:pPr lvl="1"/>
            <a:r>
              <a:rPr lang="en-US" altLang="zh-CN" sz="2000">
                <a:ea typeface="宋体" charset="-122"/>
              </a:rPr>
              <a:t>septal wall of LV</a:t>
            </a:r>
          </a:p>
          <a:p>
            <a:pPr lvl="1"/>
            <a:r>
              <a:rPr lang="en-US" altLang="zh-CN" sz="2000">
                <a:ea typeface="宋体" charset="-122"/>
              </a:rPr>
              <a:t>anterior wall of LV</a:t>
            </a:r>
          </a:p>
          <a:p>
            <a:pPr lvl="1"/>
            <a:r>
              <a:rPr lang="en-US" altLang="zh-CN" sz="2000">
                <a:ea typeface="宋体" charset="-122"/>
              </a:rPr>
              <a:t>lateral wall of LV</a:t>
            </a:r>
          </a:p>
          <a:p>
            <a:pPr lvl="1"/>
            <a:r>
              <a:rPr lang="en-US" altLang="zh-CN" sz="2000">
                <a:ea typeface="宋体" charset="-122"/>
              </a:rPr>
              <a:t>posterior wall of LV (10%)</a:t>
            </a:r>
          </a:p>
        </p:txBody>
      </p:sp>
      <p:pic>
        <p:nvPicPr>
          <p:cNvPr id="222227" name="Picture 19" descr="E:\coronarysmall.gif"/>
          <p:cNvPicPr>
            <a:picLocks noChangeAspect="1" noChangeArrowheads="1"/>
          </p:cNvPicPr>
          <p:nvPr/>
        </p:nvPicPr>
        <p:blipFill>
          <a:blip r:embed="rId2" cstate="print"/>
          <a:srcRect l="3000" t="7982" r="5000" b="3038"/>
          <a:stretch>
            <a:fillRect/>
          </a:stretch>
        </p:blipFill>
        <p:spPr bwMode="auto">
          <a:xfrm>
            <a:off x="609600" y="2206625"/>
            <a:ext cx="4267200" cy="3757613"/>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228600"/>
            <a:ext cx="9144000" cy="1541463"/>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r>
              <a:rPr lang="en-US" altLang="zh-CN" sz="1100">
                <a:solidFill>
                  <a:schemeClr val="tx1"/>
                </a:solidFill>
                <a:latin typeface="Times New Roman" charset="0"/>
                <a:ea typeface="宋体" charset="-122"/>
              </a:rPr>
              <a:t> </a:t>
            </a:r>
            <a:endParaRPr lang="en-US" altLang="zh-CN">
              <a:solidFill>
                <a:schemeClr val="tx1"/>
              </a:solidFill>
              <a:latin typeface="Times New Roman" charset="0"/>
              <a:ea typeface="宋体" charset="-122"/>
            </a:endParaRPr>
          </a:p>
        </p:txBody>
      </p:sp>
      <p:sp>
        <p:nvSpPr>
          <p:cNvPr id="14339" name="Text Box 3"/>
          <p:cNvSpPr txBox="1">
            <a:spLocks noChangeArrowheads="1"/>
          </p:cNvSpPr>
          <p:nvPr/>
        </p:nvSpPr>
        <p:spPr bwMode="auto">
          <a:xfrm>
            <a:off x="1447800" y="458788"/>
            <a:ext cx="5556250" cy="1311275"/>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4000">
                <a:solidFill>
                  <a:schemeClr val="hlink"/>
                </a:solidFill>
                <a:ea typeface="宋体" charset="-122"/>
              </a:rPr>
              <a:t>Data Mining Techniques</a:t>
            </a:r>
          </a:p>
          <a:p>
            <a:pPr>
              <a:lnSpc>
                <a:spcPct val="100000"/>
              </a:lnSpc>
              <a:spcBef>
                <a:spcPct val="0"/>
              </a:spcBef>
              <a:buClrTx/>
              <a:buSzTx/>
              <a:buFontTx/>
              <a:buNone/>
            </a:pPr>
            <a:r>
              <a:rPr lang="en-US" altLang="zh-CN" sz="4000">
                <a:ea typeface="宋体" charset="-122"/>
              </a:rPr>
              <a:t>(box of tricks)</a:t>
            </a:r>
          </a:p>
        </p:txBody>
      </p:sp>
      <p:sp>
        <p:nvSpPr>
          <p:cNvPr id="14340" name="Text Box 4"/>
          <p:cNvSpPr txBox="1">
            <a:spLocks noChangeArrowheads="1"/>
          </p:cNvSpPr>
          <p:nvPr/>
        </p:nvSpPr>
        <p:spPr bwMode="auto">
          <a:xfrm>
            <a:off x="1447800" y="1905000"/>
            <a:ext cx="7391400" cy="762000"/>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zh-CN" altLang="zh-CN" sz="4400">
              <a:solidFill>
                <a:schemeClr val="tx1"/>
              </a:solidFill>
              <a:ea typeface="宋体" charset="-122"/>
            </a:endParaRPr>
          </a:p>
        </p:txBody>
      </p:sp>
      <p:sp>
        <p:nvSpPr>
          <p:cNvPr id="14341" name="Rectangle 6"/>
          <p:cNvSpPr>
            <a:spLocks noChangeArrowheads="1"/>
          </p:cNvSpPr>
          <p:nvPr/>
        </p:nvSpPr>
        <p:spPr bwMode="auto">
          <a:xfrm>
            <a:off x="190500" y="2647950"/>
            <a:ext cx="311150" cy="57943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3200">
                <a:solidFill>
                  <a:schemeClr val="hlink"/>
                </a:solidFill>
                <a:ea typeface="宋体" charset="-122"/>
                <a:cs typeface="Tahoma" pitchFamily="34" charset="0"/>
              </a:rPr>
              <a:t> </a:t>
            </a:r>
          </a:p>
        </p:txBody>
      </p:sp>
      <p:sp>
        <p:nvSpPr>
          <p:cNvPr id="14342" name="Rectangle 8"/>
          <p:cNvSpPr>
            <a:spLocks noChangeArrowheads="1"/>
          </p:cNvSpPr>
          <p:nvPr/>
        </p:nvSpPr>
        <p:spPr bwMode="auto">
          <a:xfrm>
            <a:off x="1447800" y="2006600"/>
            <a:ext cx="4038600" cy="2184400"/>
          </a:xfrm>
          <a:prstGeom prst="rect">
            <a:avLst/>
          </a:prstGeom>
          <a:solidFill>
            <a:srgbClr val="FFFF00"/>
          </a:solidFill>
          <a:ln w="9525">
            <a:solidFill>
              <a:srgbClr val="000000"/>
            </a:solidFill>
            <a:miter lim="800000"/>
            <a:headEnd/>
            <a:tailEnd/>
          </a:ln>
        </p:spPr>
        <p:txBody>
          <a:bodyPr wrap="none" anchor="ctr"/>
          <a:lstStyle/>
          <a:p>
            <a:pPr>
              <a:lnSpc>
                <a:spcPct val="100000"/>
              </a:lnSpc>
            </a:pPr>
            <a:r>
              <a:rPr lang="en-US" altLang="zh-CN" sz="2800">
                <a:solidFill>
                  <a:schemeClr val="tx1"/>
                </a:solidFill>
                <a:ea typeface="宋体" charset="-122"/>
                <a:cs typeface="Tahoma" pitchFamily="34" charset="0"/>
              </a:rPr>
              <a:t> Statistics</a:t>
            </a:r>
          </a:p>
          <a:p>
            <a:pPr>
              <a:lnSpc>
                <a:spcPct val="100000"/>
              </a:lnSpc>
            </a:pPr>
            <a:r>
              <a:rPr lang="en-US" altLang="zh-CN" sz="2800">
                <a:solidFill>
                  <a:schemeClr val="tx1"/>
                </a:solidFill>
                <a:ea typeface="宋体" charset="-122"/>
                <a:cs typeface="Tahoma" pitchFamily="34" charset="0"/>
              </a:rPr>
              <a:t> Linear Regression</a:t>
            </a:r>
          </a:p>
          <a:p>
            <a:pPr>
              <a:lnSpc>
                <a:spcPct val="100000"/>
              </a:lnSpc>
            </a:pPr>
            <a:r>
              <a:rPr lang="en-US" altLang="zh-CN" sz="2800">
                <a:solidFill>
                  <a:schemeClr val="tx1"/>
                </a:solidFill>
                <a:ea typeface="宋体" charset="-122"/>
                <a:cs typeface="Tahoma" pitchFamily="34" charset="0"/>
              </a:rPr>
              <a:t> Visualization</a:t>
            </a:r>
          </a:p>
          <a:p>
            <a:pPr>
              <a:lnSpc>
                <a:spcPct val="100000"/>
              </a:lnSpc>
            </a:pPr>
            <a:r>
              <a:rPr lang="en-US" altLang="zh-CN" sz="2800">
                <a:solidFill>
                  <a:schemeClr val="tx1"/>
                </a:solidFill>
                <a:ea typeface="宋体" charset="-122"/>
                <a:cs typeface="Tahoma" pitchFamily="34" charset="0"/>
              </a:rPr>
              <a:t> Cluster analysis</a:t>
            </a:r>
          </a:p>
        </p:txBody>
      </p:sp>
      <p:sp>
        <p:nvSpPr>
          <p:cNvPr id="14343" name="Rectangle 9"/>
          <p:cNvSpPr>
            <a:spLocks noChangeArrowheads="1"/>
          </p:cNvSpPr>
          <p:nvPr/>
        </p:nvSpPr>
        <p:spPr bwMode="auto">
          <a:xfrm>
            <a:off x="4635500" y="3946525"/>
            <a:ext cx="4203700" cy="2543175"/>
          </a:xfrm>
          <a:prstGeom prst="rect">
            <a:avLst/>
          </a:prstGeom>
          <a:solidFill>
            <a:srgbClr val="CCFFFF"/>
          </a:solidFill>
          <a:ln w="9525">
            <a:solidFill>
              <a:srgbClr val="000000"/>
            </a:solidFill>
            <a:miter lim="800000"/>
            <a:headEnd/>
            <a:tailEnd/>
          </a:ln>
        </p:spPr>
        <p:txBody>
          <a:bodyPr wrap="none" anchor="ctr"/>
          <a:lstStyle/>
          <a:p>
            <a:pPr>
              <a:lnSpc>
                <a:spcPct val="100000"/>
              </a:lnSpc>
            </a:pPr>
            <a:r>
              <a:rPr lang="en-US" altLang="zh-CN" sz="2800">
                <a:solidFill>
                  <a:srgbClr val="0000CC"/>
                </a:solidFill>
                <a:ea typeface="宋体" charset="-122"/>
                <a:cs typeface="Tahoma" pitchFamily="34" charset="0"/>
              </a:rPr>
              <a:t> Decision trees</a:t>
            </a:r>
          </a:p>
          <a:p>
            <a:pPr>
              <a:lnSpc>
                <a:spcPct val="100000"/>
              </a:lnSpc>
            </a:pPr>
            <a:r>
              <a:rPr lang="en-US" altLang="zh-CN" sz="2800">
                <a:solidFill>
                  <a:srgbClr val="0000CC"/>
                </a:solidFill>
                <a:ea typeface="宋体" charset="-122"/>
                <a:cs typeface="Tahoma" pitchFamily="34" charset="0"/>
              </a:rPr>
              <a:t> Rule induction </a:t>
            </a:r>
          </a:p>
          <a:p>
            <a:pPr>
              <a:lnSpc>
                <a:spcPct val="100000"/>
              </a:lnSpc>
            </a:pPr>
            <a:r>
              <a:rPr lang="en-US" altLang="zh-CN" sz="2800">
                <a:solidFill>
                  <a:srgbClr val="FF0066"/>
                </a:solidFill>
                <a:ea typeface="宋体" charset="-122"/>
                <a:cs typeface="Tahoma" pitchFamily="34" charset="0"/>
              </a:rPr>
              <a:t> </a:t>
            </a:r>
            <a:r>
              <a:rPr lang="en-US" altLang="zh-CN" sz="2800">
                <a:ea typeface="宋体" charset="-122"/>
                <a:cs typeface="Tahoma" pitchFamily="34" charset="0"/>
              </a:rPr>
              <a:t>Neural networks</a:t>
            </a:r>
          </a:p>
          <a:p>
            <a:pPr>
              <a:lnSpc>
                <a:spcPct val="100000"/>
              </a:lnSpc>
            </a:pPr>
            <a:r>
              <a:rPr lang="en-US" altLang="zh-CN" sz="2800">
                <a:ea typeface="宋体" charset="-122"/>
                <a:cs typeface="Tahoma" pitchFamily="34" charset="0"/>
              </a:rPr>
              <a:t> Abductive networks</a:t>
            </a:r>
          </a:p>
        </p:txBody>
      </p:sp>
      <p:sp>
        <p:nvSpPr>
          <p:cNvPr id="14344" name="Text Box 10"/>
          <p:cNvSpPr txBox="1">
            <a:spLocks noChangeArrowheads="1"/>
          </p:cNvSpPr>
          <p:nvPr/>
        </p:nvSpPr>
        <p:spPr bwMode="auto">
          <a:xfrm>
            <a:off x="5567363" y="2006600"/>
            <a:ext cx="2543175" cy="1223963"/>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Older,</a:t>
            </a:r>
          </a:p>
          <a:p>
            <a:pPr>
              <a:buFont typeface="Wingdings" pitchFamily="2" charset="2"/>
              <a:buNone/>
            </a:pPr>
            <a:r>
              <a:rPr lang="en-US" altLang="zh-CN">
                <a:ea typeface="宋体" charset="-122"/>
              </a:rPr>
              <a:t>Data preparation,</a:t>
            </a:r>
          </a:p>
          <a:p>
            <a:pPr>
              <a:buFont typeface="Wingdings" pitchFamily="2" charset="2"/>
              <a:buNone/>
            </a:pPr>
            <a:r>
              <a:rPr lang="en-US" altLang="zh-CN">
                <a:ea typeface="宋体" charset="-122"/>
              </a:rPr>
              <a:t>Exploratory</a:t>
            </a:r>
          </a:p>
        </p:txBody>
      </p:sp>
      <p:sp>
        <p:nvSpPr>
          <p:cNvPr id="14345" name="Rectangle 11"/>
          <p:cNvSpPr>
            <a:spLocks noChangeArrowheads="1"/>
          </p:cNvSpPr>
          <p:nvPr/>
        </p:nvSpPr>
        <p:spPr bwMode="auto">
          <a:xfrm>
            <a:off x="190500" y="5740400"/>
            <a:ext cx="4343400" cy="420688"/>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tLang="zh-CN">
                <a:ea typeface="宋体" charset="-122"/>
              </a:rPr>
              <a:t>   </a:t>
            </a:r>
          </a:p>
        </p:txBody>
      </p:sp>
      <p:sp>
        <p:nvSpPr>
          <p:cNvPr id="14346" name="Text Box 12"/>
          <p:cNvSpPr txBox="1">
            <a:spLocks noChangeArrowheads="1"/>
          </p:cNvSpPr>
          <p:nvPr/>
        </p:nvSpPr>
        <p:spPr bwMode="auto">
          <a:xfrm>
            <a:off x="763588" y="5514975"/>
            <a:ext cx="3770312" cy="822325"/>
          </a:xfrm>
          <a:prstGeom prst="rect">
            <a:avLst/>
          </a:prstGeom>
          <a:noFill/>
          <a:ln w="9525">
            <a:noFill/>
            <a:miter lim="800000"/>
            <a:headEnd/>
            <a:tailEnd/>
          </a:ln>
        </p:spPr>
        <p:txBody>
          <a:bodyPr wrap="none">
            <a:spAutoFit/>
          </a:bodyPr>
          <a:lstStyle/>
          <a:p>
            <a:pPr>
              <a:buFont typeface="Wingdings" pitchFamily="2" charset="2"/>
              <a:buNone/>
            </a:pPr>
            <a:r>
              <a:rPr lang="en-US" altLang="zh-CN">
                <a:solidFill>
                  <a:schemeClr val="hlink"/>
                </a:solidFill>
                <a:ea typeface="宋体" charset="-122"/>
              </a:rPr>
              <a:t>Newer, Modeling,</a:t>
            </a:r>
          </a:p>
          <a:p>
            <a:pPr>
              <a:buFont typeface="Wingdings" pitchFamily="2" charset="2"/>
              <a:buNone/>
            </a:pPr>
            <a:r>
              <a:rPr lang="en-US" altLang="zh-CN">
                <a:solidFill>
                  <a:schemeClr val="hlink"/>
                </a:solidFill>
                <a:ea typeface="宋体" charset="-122"/>
              </a:rPr>
              <a:t>Knowledge Representation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457200" y="228600"/>
            <a:ext cx="9144000" cy="1541463"/>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r>
              <a:rPr lang="en-US" altLang="zh-CN" sz="1100">
                <a:solidFill>
                  <a:schemeClr val="tx1"/>
                </a:solidFill>
                <a:latin typeface="Times New Roman" charset="0"/>
                <a:ea typeface="宋体" charset="-122"/>
              </a:rPr>
              <a:t> </a:t>
            </a:r>
            <a:endParaRPr lang="en-US" altLang="zh-CN">
              <a:solidFill>
                <a:schemeClr val="tx1"/>
              </a:solidFill>
              <a:latin typeface="Times New Roman" charset="0"/>
              <a:ea typeface="宋体" charset="-122"/>
            </a:endParaRPr>
          </a:p>
        </p:txBody>
      </p:sp>
      <p:sp>
        <p:nvSpPr>
          <p:cNvPr id="15363" name="Text Box 1027"/>
          <p:cNvSpPr txBox="1">
            <a:spLocks noChangeArrowheads="1"/>
          </p:cNvSpPr>
          <p:nvPr/>
        </p:nvSpPr>
        <p:spPr bwMode="auto">
          <a:xfrm>
            <a:off x="1417638" y="633413"/>
            <a:ext cx="7232650" cy="701675"/>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4000">
                <a:solidFill>
                  <a:schemeClr val="hlink"/>
                </a:solidFill>
                <a:ea typeface="宋体" charset="-122"/>
              </a:rPr>
              <a:t>Data-based Predictive Modeling</a:t>
            </a:r>
            <a:endParaRPr lang="en-US" altLang="zh-CN" sz="4000">
              <a:ea typeface="宋体" charset="-122"/>
            </a:endParaRPr>
          </a:p>
        </p:txBody>
      </p:sp>
      <p:sp>
        <p:nvSpPr>
          <p:cNvPr id="15364" name="Text Box 1028"/>
          <p:cNvSpPr txBox="1">
            <a:spLocks noChangeArrowheads="1"/>
          </p:cNvSpPr>
          <p:nvPr/>
        </p:nvSpPr>
        <p:spPr bwMode="auto">
          <a:xfrm>
            <a:off x="7766050" y="4959350"/>
            <a:ext cx="1708150" cy="609600"/>
          </a:xfrm>
          <a:prstGeom prst="rect">
            <a:avLst/>
          </a:prstGeom>
          <a:noFill/>
          <a:ln w="9525">
            <a:noFill/>
            <a:miter lim="800000"/>
            <a:headEnd/>
            <a:tailEnd/>
          </a:ln>
        </p:spPr>
        <p:txBody>
          <a:bodyPr lIns="0" tIns="0" rIns="0" bIns="0">
            <a:spAutoFit/>
          </a:bodyPr>
          <a:lstStyle/>
          <a:p>
            <a:pPr>
              <a:buFont typeface="Wingdings" pitchFamily="2" charset="2"/>
              <a:buNone/>
            </a:pPr>
            <a:r>
              <a:rPr lang="en-US" altLang="zh-CN" sz="2000">
                <a:solidFill>
                  <a:schemeClr val="hlink"/>
                </a:solidFill>
                <a:ea typeface="宋体" charset="-122"/>
              </a:rPr>
              <a:t>Rock</a:t>
            </a:r>
          </a:p>
          <a:p>
            <a:pPr>
              <a:buFont typeface="Wingdings" pitchFamily="2" charset="2"/>
              <a:buNone/>
            </a:pPr>
            <a:r>
              <a:rPr lang="en-US" altLang="zh-CN" sz="2000">
                <a:solidFill>
                  <a:schemeClr val="hlink"/>
                </a:solidFill>
                <a:ea typeface="宋体" charset="-122"/>
              </a:rPr>
              <a:t>Properties</a:t>
            </a:r>
          </a:p>
        </p:txBody>
      </p:sp>
      <p:sp>
        <p:nvSpPr>
          <p:cNvPr id="15365" name="Text Box 1030"/>
          <p:cNvSpPr txBox="1">
            <a:spLocks noChangeArrowheads="1"/>
          </p:cNvSpPr>
          <p:nvPr/>
        </p:nvSpPr>
        <p:spPr bwMode="auto">
          <a:xfrm>
            <a:off x="1447800" y="1905000"/>
            <a:ext cx="7391400" cy="762000"/>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zh-CN" altLang="zh-CN" sz="4400">
              <a:solidFill>
                <a:schemeClr val="tx1"/>
              </a:solidFill>
              <a:ea typeface="宋体" charset="-122"/>
            </a:endParaRPr>
          </a:p>
        </p:txBody>
      </p:sp>
      <p:sp>
        <p:nvSpPr>
          <p:cNvPr id="15366" name="Rectangle 1031"/>
          <p:cNvSpPr>
            <a:spLocks noChangeArrowheads="1"/>
          </p:cNvSpPr>
          <p:nvPr/>
        </p:nvSpPr>
        <p:spPr bwMode="auto">
          <a:xfrm>
            <a:off x="190500" y="2647950"/>
            <a:ext cx="311150" cy="57943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3200">
                <a:solidFill>
                  <a:schemeClr val="hlink"/>
                </a:solidFill>
                <a:ea typeface="宋体" charset="-122"/>
                <a:cs typeface="Tahoma" pitchFamily="34" charset="0"/>
              </a:rPr>
              <a:t> </a:t>
            </a:r>
          </a:p>
        </p:txBody>
      </p:sp>
      <p:sp>
        <p:nvSpPr>
          <p:cNvPr id="15367" name="Rectangle 1032"/>
          <p:cNvSpPr>
            <a:spLocks noChangeArrowheads="1"/>
          </p:cNvSpPr>
          <p:nvPr/>
        </p:nvSpPr>
        <p:spPr bwMode="auto">
          <a:xfrm>
            <a:off x="190500" y="5740400"/>
            <a:ext cx="4343400" cy="420688"/>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tLang="zh-CN">
                <a:ea typeface="宋体" charset="-122"/>
              </a:rPr>
              <a:t>   </a:t>
            </a:r>
          </a:p>
        </p:txBody>
      </p:sp>
      <p:sp>
        <p:nvSpPr>
          <p:cNvPr id="15368" name="Rectangle 1033"/>
          <p:cNvSpPr>
            <a:spLocks noChangeArrowheads="1"/>
          </p:cNvSpPr>
          <p:nvPr/>
        </p:nvSpPr>
        <p:spPr bwMode="auto">
          <a:xfrm>
            <a:off x="4876800" y="1663700"/>
            <a:ext cx="4114800" cy="4826000"/>
          </a:xfrm>
          <a:prstGeom prst="rect">
            <a:avLst/>
          </a:prstGeom>
          <a:solidFill>
            <a:srgbClr val="CCFFFF"/>
          </a:solidFill>
          <a:ln w="9525">
            <a:solidFill>
              <a:srgbClr val="000000"/>
            </a:solidFill>
            <a:miter lim="800000"/>
            <a:headEnd/>
            <a:tailEnd/>
          </a:ln>
        </p:spPr>
        <p:txBody>
          <a:bodyPr wrap="none" anchor="ctr"/>
          <a:lstStyle/>
          <a:p>
            <a:endParaRPr lang="zh-CN" altLang="en-US">
              <a:ea typeface="宋体" charset="-122"/>
            </a:endParaRPr>
          </a:p>
        </p:txBody>
      </p:sp>
      <p:sp>
        <p:nvSpPr>
          <p:cNvPr id="15369" name="Rectangle 1034"/>
          <p:cNvSpPr>
            <a:spLocks noChangeArrowheads="1"/>
          </p:cNvSpPr>
          <p:nvPr/>
        </p:nvSpPr>
        <p:spPr bwMode="auto">
          <a:xfrm>
            <a:off x="190500" y="1662113"/>
            <a:ext cx="4686300" cy="4826000"/>
          </a:xfrm>
          <a:prstGeom prst="rect">
            <a:avLst/>
          </a:prstGeom>
          <a:solidFill>
            <a:srgbClr val="FFFF99"/>
          </a:solidFill>
          <a:ln w="9525">
            <a:solidFill>
              <a:srgbClr val="000000"/>
            </a:solidFill>
            <a:miter lim="800000"/>
            <a:headEnd/>
            <a:tailEnd/>
          </a:ln>
        </p:spPr>
        <p:txBody>
          <a:bodyPr wrap="none" anchor="ctr"/>
          <a:lstStyle/>
          <a:p>
            <a:pPr algn="ctr">
              <a:buFont typeface="Wingdings" pitchFamily="2" charset="2"/>
              <a:buNone/>
            </a:pPr>
            <a:endParaRPr lang="zh-CN" altLang="zh-CN">
              <a:ea typeface="宋体" charset="-122"/>
            </a:endParaRPr>
          </a:p>
        </p:txBody>
      </p:sp>
      <p:sp>
        <p:nvSpPr>
          <p:cNvPr id="15370" name="Oval 1035"/>
          <p:cNvSpPr>
            <a:spLocks noChangeArrowheads="1"/>
          </p:cNvSpPr>
          <p:nvPr/>
        </p:nvSpPr>
        <p:spPr bwMode="auto">
          <a:xfrm>
            <a:off x="463550" y="2468563"/>
            <a:ext cx="717550" cy="742950"/>
          </a:xfrm>
          <a:prstGeom prst="ellipse">
            <a:avLst/>
          </a:prstGeom>
          <a:solidFill>
            <a:srgbClr val="FF0000"/>
          </a:solidFill>
          <a:ln w="9525">
            <a:solidFill>
              <a:srgbClr val="FF0000"/>
            </a:solidFill>
            <a:round/>
            <a:headEnd/>
            <a:tailEnd/>
          </a:ln>
        </p:spPr>
        <p:txBody>
          <a:bodyPr wrap="none" anchor="ctr"/>
          <a:lstStyle/>
          <a:p>
            <a:pPr algn="ctr">
              <a:buFont typeface="Wingdings" pitchFamily="2" charset="2"/>
              <a:buNone/>
            </a:pPr>
            <a:r>
              <a:rPr lang="en-US" altLang="zh-CN" sz="3200" b="1">
                <a:solidFill>
                  <a:schemeClr val="bg1"/>
                </a:solidFill>
                <a:ea typeface="宋体" charset="-122"/>
              </a:rPr>
              <a:t>1</a:t>
            </a:r>
          </a:p>
        </p:txBody>
      </p:sp>
      <p:sp>
        <p:nvSpPr>
          <p:cNvPr id="15371" name="Text Box 1036"/>
          <p:cNvSpPr txBox="1">
            <a:spLocks noChangeArrowheads="1"/>
          </p:cNvSpPr>
          <p:nvPr/>
        </p:nvSpPr>
        <p:spPr bwMode="auto">
          <a:xfrm>
            <a:off x="1262063" y="2428875"/>
            <a:ext cx="3033712" cy="822325"/>
          </a:xfrm>
          <a:prstGeom prst="rect">
            <a:avLst/>
          </a:prstGeom>
          <a:noFill/>
          <a:ln w="9525">
            <a:noFill/>
            <a:miter lim="800000"/>
            <a:headEnd/>
            <a:tailEnd/>
          </a:ln>
        </p:spPr>
        <p:txBody>
          <a:bodyPr wrap="none">
            <a:spAutoFit/>
          </a:bodyPr>
          <a:lstStyle/>
          <a:p>
            <a:pPr>
              <a:buFont typeface="Wingdings" pitchFamily="2" charset="2"/>
              <a:buNone/>
            </a:pPr>
            <a:r>
              <a:rPr lang="en-US" altLang="zh-CN" b="1">
                <a:solidFill>
                  <a:srgbClr val="0000FF"/>
                </a:solidFill>
                <a:ea typeface="宋体" charset="-122"/>
              </a:rPr>
              <a:t>Develop</a:t>
            </a:r>
            <a:r>
              <a:rPr lang="en-US" altLang="zh-CN" b="1">
                <a:solidFill>
                  <a:schemeClr val="tx1"/>
                </a:solidFill>
                <a:ea typeface="宋体" charset="-122"/>
              </a:rPr>
              <a:t> Model </a:t>
            </a:r>
          </a:p>
          <a:p>
            <a:pPr>
              <a:buFont typeface="Wingdings" pitchFamily="2" charset="2"/>
              <a:buNone/>
            </a:pPr>
            <a:r>
              <a:rPr lang="en-US" altLang="zh-CN" b="1">
                <a:solidFill>
                  <a:schemeClr val="tx1"/>
                </a:solidFill>
                <a:ea typeface="宋体" charset="-122"/>
              </a:rPr>
              <a:t>With</a:t>
            </a:r>
            <a:r>
              <a:rPr lang="en-US" altLang="zh-CN" b="1">
                <a:ea typeface="宋体" charset="-122"/>
              </a:rPr>
              <a:t> </a:t>
            </a:r>
            <a:r>
              <a:rPr lang="en-US" altLang="zh-CN" b="1">
                <a:solidFill>
                  <a:srgbClr val="0000FF"/>
                </a:solidFill>
                <a:ea typeface="宋体" charset="-122"/>
              </a:rPr>
              <a:t>Known Cases</a:t>
            </a:r>
          </a:p>
        </p:txBody>
      </p:sp>
      <p:sp>
        <p:nvSpPr>
          <p:cNvPr id="15372" name="Rectangle 1037"/>
          <p:cNvSpPr>
            <a:spLocks noChangeArrowheads="1"/>
          </p:cNvSpPr>
          <p:nvPr/>
        </p:nvSpPr>
        <p:spPr bwMode="auto">
          <a:xfrm>
            <a:off x="1831975" y="3951288"/>
            <a:ext cx="1524000" cy="1322387"/>
          </a:xfrm>
          <a:prstGeom prst="rect">
            <a:avLst/>
          </a:prstGeom>
          <a:solidFill>
            <a:srgbClr val="CCFFFF"/>
          </a:solidFill>
          <a:ln w="9525">
            <a:solidFill>
              <a:srgbClr val="000000"/>
            </a:solidFill>
            <a:miter lim="800000"/>
            <a:headEnd/>
            <a:tailEnd/>
          </a:ln>
        </p:spPr>
        <p:txBody>
          <a:bodyPr wrap="none" lIns="0" tIns="0" rIns="0" bIns="0" anchor="ctr"/>
          <a:lstStyle/>
          <a:p>
            <a:pPr algn="ctr">
              <a:buFont typeface="Wingdings" pitchFamily="2" charset="2"/>
              <a:buNone/>
            </a:pPr>
            <a:endParaRPr lang="zh-CN" altLang="zh-CN">
              <a:ea typeface="宋体" charset="-122"/>
            </a:endParaRPr>
          </a:p>
        </p:txBody>
      </p:sp>
      <p:sp>
        <p:nvSpPr>
          <p:cNvPr id="15373" name="AutoShape 1038"/>
          <p:cNvSpPr>
            <a:spLocks noChangeArrowheads="1"/>
          </p:cNvSpPr>
          <p:nvPr/>
        </p:nvSpPr>
        <p:spPr bwMode="auto">
          <a:xfrm>
            <a:off x="325438" y="4419600"/>
            <a:ext cx="1506537" cy="381000"/>
          </a:xfrm>
          <a:prstGeom prst="rightArrow">
            <a:avLst>
              <a:gd name="adj1" fmla="val 50000"/>
              <a:gd name="adj2" fmla="val 98854"/>
            </a:avLst>
          </a:prstGeom>
          <a:solidFill>
            <a:srgbClr val="0000FF"/>
          </a:solidFill>
          <a:ln w="9525">
            <a:solidFill>
              <a:srgbClr val="000000"/>
            </a:solidFill>
            <a:miter lim="800000"/>
            <a:headEnd/>
            <a:tailEnd/>
          </a:ln>
        </p:spPr>
        <p:txBody>
          <a:bodyPr wrap="none" anchor="ctr"/>
          <a:lstStyle/>
          <a:p>
            <a:endParaRPr lang="zh-CN" altLang="en-US">
              <a:ea typeface="宋体" charset="-122"/>
            </a:endParaRPr>
          </a:p>
        </p:txBody>
      </p:sp>
      <p:sp>
        <p:nvSpPr>
          <p:cNvPr id="15374" name="Text Box 1040"/>
          <p:cNvSpPr txBox="1">
            <a:spLocks noChangeArrowheads="1"/>
          </p:cNvSpPr>
          <p:nvPr/>
        </p:nvSpPr>
        <p:spPr bwMode="auto">
          <a:xfrm>
            <a:off x="1846263" y="4405313"/>
            <a:ext cx="501650" cy="420687"/>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IN</a:t>
            </a:r>
          </a:p>
        </p:txBody>
      </p:sp>
      <p:sp>
        <p:nvSpPr>
          <p:cNvPr id="15375" name="Text Box 1041"/>
          <p:cNvSpPr txBox="1">
            <a:spLocks noChangeArrowheads="1"/>
          </p:cNvSpPr>
          <p:nvPr/>
        </p:nvSpPr>
        <p:spPr bwMode="auto">
          <a:xfrm>
            <a:off x="2578100" y="4419600"/>
            <a:ext cx="777875" cy="420688"/>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OUT</a:t>
            </a:r>
          </a:p>
        </p:txBody>
      </p:sp>
      <p:sp>
        <p:nvSpPr>
          <p:cNvPr id="15376" name="Text Box 1042"/>
          <p:cNvSpPr txBox="1">
            <a:spLocks noChangeArrowheads="1"/>
          </p:cNvSpPr>
          <p:nvPr/>
        </p:nvSpPr>
        <p:spPr bwMode="auto">
          <a:xfrm>
            <a:off x="298450" y="4919663"/>
            <a:ext cx="1562100" cy="274637"/>
          </a:xfrm>
          <a:prstGeom prst="rect">
            <a:avLst/>
          </a:prstGeom>
          <a:noFill/>
          <a:ln w="9525">
            <a:noFill/>
            <a:miter lim="800000"/>
            <a:headEnd/>
            <a:tailEnd/>
          </a:ln>
        </p:spPr>
        <p:txBody>
          <a:bodyPr lIns="0" tIns="0" rIns="0" bIns="0">
            <a:spAutoFit/>
          </a:bodyPr>
          <a:lstStyle/>
          <a:p>
            <a:pPr>
              <a:buFont typeface="Wingdings" pitchFamily="2" charset="2"/>
              <a:buNone/>
            </a:pPr>
            <a:r>
              <a:rPr lang="en-US" altLang="zh-CN" sz="2000">
                <a:solidFill>
                  <a:srgbClr val="0000FF"/>
                </a:solidFill>
                <a:ea typeface="宋体" charset="-122"/>
              </a:rPr>
              <a:t>Attributes, </a:t>
            </a:r>
            <a:r>
              <a:rPr lang="en-US" altLang="zh-CN" sz="2000" b="1">
                <a:solidFill>
                  <a:srgbClr val="0000FF"/>
                </a:solidFill>
                <a:ea typeface="宋体" charset="-122"/>
              </a:rPr>
              <a:t>X</a:t>
            </a:r>
            <a:r>
              <a:rPr lang="en-US" altLang="zh-CN" sz="2000">
                <a:solidFill>
                  <a:srgbClr val="0000FF"/>
                </a:solidFill>
                <a:ea typeface="宋体" charset="-122"/>
              </a:rPr>
              <a:t> </a:t>
            </a:r>
          </a:p>
        </p:txBody>
      </p:sp>
      <p:sp>
        <p:nvSpPr>
          <p:cNvPr id="15377" name="Text Box 1043"/>
          <p:cNvSpPr txBox="1">
            <a:spLocks noChangeArrowheads="1"/>
          </p:cNvSpPr>
          <p:nvPr/>
        </p:nvSpPr>
        <p:spPr bwMode="auto">
          <a:xfrm>
            <a:off x="3413125" y="4933950"/>
            <a:ext cx="1708150" cy="274638"/>
          </a:xfrm>
          <a:prstGeom prst="rect">
            <a:avLst/>
          </a:prstGeom>
          <a:noFill/>
          <a:ln w="9525">
            <a:noFill/>
            <a:miter lim="800000"/>
            <a:headEnd/>
            <a:tailEnd/>
          </a:ln>
        </p:spPr>
        <p:txBody>
          <a:bodyPr lIns="0" tIns="0" rIns="0" bIns="0">
            <a:spAutoFit/>
          </a:bodyPr>
          <a:lstStyle/>
          <a:p>
            <a:pPr>
              <a:buFont typeface="Wingdings" pitchFamily="2" charset="2"/>
              <a:buNone/>
            </a:pPr>
            <a:r>
              <a:rPr lang="en-US" altLang="zh-CN" sz="2000">
                <a:solidFill>
                  <a:schemeClr val="hlink"/>
                </a:solidFill>
                <a:ea typeface="宋体" charset="-122"/>
              </a:rPr>
              <a:t>Diagnosis, Y</a:t>
            </a:r>
          </a:p>
        </p:txBody>
      </p:sp>
      <p:sp>
        <p:nvSpPr>
          <p:cNvPr id="15378" name="Oval 1044"/>
          <p:cNvSpPr>
            <a:spLocks noChangeArrowheads="1"/>
          </p:cNvSpPr>
          <p:nvPr/>
        </p:nvSpPr>
        <p:spPr bwMode="auto">
          <a:xfrm>
            <a:off x="5060950" y="2468563"/>
            <a:ext cx="717550" cy="742950"/>
          </a:xfrm>
          <a:prstGeom prst="ellipse">
            <a:avLst/>
          </a:prstGeom>
          <a:solidFill>
            <a:srgbClr val="FF00FF"/>
          </a:solidFill>
          <a:ln w="9525">
            <a:solidFill>
              <a:srgbClr val="FF0000"/>
            </a:solidFill>
            <a:round/>
            <a:headEnd/>
            <a:tailEnd/>
          </a:ln>
        </p:spPr>
        <p:txBody>
          <a:bodyPr wrap="none" anchor="ctr"/>
          <a:lstStyle/>
          <a:p>
            <a:pPr algn="ctr">
              <a:buFont typeface="Wingdings" pitchFamily="2" charset="2"/>
              <a:buNone/>
            </a:pPr>
            <a:r>
              <a:rPr lang="en-US" altLang="zh-CN" sz="3200" b="1">
                <a:solidFill>
                  <a:schemeClr val="bg1"/>
                </a:solidFill>
                <a:ea typeface="宋体" charset="-122"/>
              </a:rPr>
              <a:t>2</a:t>
            </a:r>
          </a:p>
        </p:txBody>
      </p:sp>
      <p:sp>
        <p:nvSpPr>
          <p:cNvPr id="15379" name="Text Box 1045"/>
          <p:cNvSpPr txBox="1">
            <a:spLocks noChangeArrowheads="1"/>
          </p:cNvSpPr>
          <p:nvPr/>
        </p:nvSpPr>
        <p:spPr bwMode="auto">
          <a:xfrm>
            <a:off x="5859463" y="2428875"/>
            <a:ext cx="2428875" cy="822325"/>
          </a:xfrm>
          <a:prstGeom prst="rect">
            <a:avLst/>
          </a:prstGeom>
          <a:noFill/>
          <a:ln w="9525">
            <a:noFill/>
            <a:miter lim="800000"/>
            <a:headEnd/>
            <a:tailEnd/>
          </a:ln>
        </p:spPr>
        <p:txBody>
          <a:bodyPr wrap="none">
            <a:spAutoFit/>
          </a:bodyPr>
          <a:lstStyle/>
          <a:p>
            <a:pPr>
              <a:buFont typeface="Wingdings" pitchFamily="2" charset="2"/>
              <a:buNone/>
            </a:pPr>
            <a:r>
              <a:rPr lang="en-US" altLang="zh-CN" b="1">
                <a:solidFill>
                  <a:srgbClr val="CC0000"/>
                </a:solidFill>
                <a:ea typeface="宋体" charset="-122"/>
              </a:rPr>
              <a:t>Use</a:t>
            </a:r>
            <a:r>
              <a:rPr lang="en-US" altLang="zh-CN" b="1">
                <a:solidFill>
                  <a:schemeClr val="tx1"/>
                </a:solidFill>
                <a:ea typeface="宋体" charset="-122"/>
              </a:rPr>
              <a:t> Model </a:t>
            </a:r>
          </a:p>
          <a:p>
            <a:pPr>
              <a:buFont typeface="Wingdings" pitchFamily="2" charset="2"/>
              <a:buNone/>
            </a:pPr>
            <a:r>
              <a:rPr lang="en-US" altLang="zh-CN" b="1">
                <a:solidFill>
                  <a:schemeClr val="tx1"/>
                </a:solidFill>
                <a:ea typeface="宋体" charset="-122"/>
              </a:rPr>
              <a:t>For </a:t>
            </a:r>
            <a:r>
              <a:rPr lang="en-US" altLang="zh-CN" b="1">
                <a:solidFill>
                  <a:srgbClr val="CC0000"/>
                </a:solidFill>
                <a:ea typeface="宋体" charset="-122"/>
              </a:rPr>
              <a:t>New Cases</a:t>
            </a:r>
          </a:p>
        </p:txBody>
      </p:sp>
      <p:sp>
        <p:nvSpPr>
          <p:cNvPr id="15380" name="Rectangle 1046"/>
          <p:cNvSpPr>
            <a:spLocks noChangeArrowheads="1"/>
          </p:cNvSpPr>
          <p:nvPr/>
        </p:nvSpPr>
        <p:spPr bwMode="auto">
          <a:xfrm>
            <a:off x="6127750" y="3976688"/>
            <a:ext cx="1524000" cy="1322387"/>
          </a:xfrm>
          <a:prstGeom prst="rect">
            <a:avLst/>
          </a:prstGeom>
          <a:solidFill>
            <a:srgbClr val="CCFFFF"/>
          </a:solidFill>
          <a:ln w="9525">
            <a:solidFill>
              <a:srgbClr val="000000"/>
            </a:solidFill>
            <a:miter lim="800000"/>
            <a:headEnd/>
            <a:tailEnd/>
          </a:ln>
        </p:spPr>
        <p:txBody>
          <a:bodyPr wrap="none" lIns="0" tIns="0" rIns="0" bIns="0" anchor="ctr"/>
          <a:lstStyle/>
          <a:p>
            <a:pPr algn="ctr">
              <a:buFont typeface="Wingdings" pitchFamily="2" charset="2"/>
              <a:buNone/>
            </a:pPr>
            <a:endParaRPr lang="zh-CN" altLang="zh-CN">
              <a:ea typeface="宋体" charset="-122"/>
            </a:endParaRPr>
          </a:p>
        </p:txBody>
      </p:sp>
      <p:sp>
        <p:nvSpPr>
          <p:cNvPr id="15381" name="AutoShape 1047"/>
          <p:cNvSpPr>
            <a:spLocks noChangeArrowheads="1"/>
          </p:cNvSpPr>
          <p:nvPr/>
        </p:nvSpPr>
        <p:spPr bwMode="auto">
          <a:xfrm>
            <a:off x="5029200" y="4445000"/>
            <a:ext cx="1098550" cy="381000"/>
          </a:xfrm>
          <a:prstGeom prst="rightArrow">
            <a:avLst>
              <a:gd name="adj1" fmla="val 50000"/>
              <a:gd name="adj2" fmla="val 72083"/>
            </a:avLst>
          </a:prstGeom>
          <a:solidFill>
            <a:srgbClr val="0000FF"/>
          </a:solidFill>
          <a:ln w="9525">
            <a:solidFill>
              <a:srgbClr val="000000"/>
            </a:solidFill>
            <a:miter lim="800000"/>
            <a:headEnd/>
            <a:tailEnd/>
          </a:ln>
        </p:spPr>
        <p:txBody>
          <a:bodyPr wrap="none" anchor="ctr"/>
          <a:lstStyle/>
          <a:p>
            <a:endParaRPr lang="zh-CN" altLang="en-US">
              <a:ea typeface="宋体" charset="-122"/>
            </a:endParaRPr>
          </a:p>
        </p:txBody>
      </p:sp>
      <p:sp>
        <p:nvSpPr>
          <p:cNvPr id="15382" name="Text Box 1048"/>
          <p:cNvSpPr txBox="1">
            <a:spLocks noChangeArrowheads="1"/>
          </p:cNvSpPr>
          <p:nvPr/>
        </p:nvSpPr>
        <p:spPr bwMode="auto">
          <a:xfrm>
            <a:off x="6076950" y="4445000"/>
            <a:ext cx="501650" cy="420688"/>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IN</a:t>
            </a:r>
          </a:p>
        </p:txBody>
      </p:sp>
      <p:sp>
        <p:nvSpPr>
          <p:cNvPr id="15383" name="Text Box 1049"/>
          <p:cNvSpPr txBox="1">
            <a:spLocks noChangeArrowheads="1"/>
          </p:cNvSpPr>
          <p:nvPr/>
        </p:nvSpPr>
        <p:spPr bwMode="auto">
          <a:xfrm>
            <a:off x="6896100" y="4445000"/>
            <a:ext cx="777875" cy="420688"/>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OUT</a:t>
            </a:r>
          </a:p>
        </p:txBody>
      </p:sp>
      <p:sp>
        <p:nvSpPr>
          <p:cNvPr id="15384" name="Text Box 1050"/>
          <p:cNvSpPr txBox="1">
            <a:spLocks noChangeArrowheads="1"/>
          </p:cNvSpPr>
          <p:nvPr/>
        </p:nvSpPr>
        <p:spPr bwMode="auto">
          <a:xfrm>
            <a:off x="4984750" y="4972050"/>
            <a:ext cx="1562100" cy="609600"/>
          </a:xfrm>
          <a:prstGeom prst="rect">
            <a:avLst/>
          </a:prstGeom>
          <a:noFill/>
          <a:ln w="9525">
            <a:noFill/>
            <a:miter lim="800000"/>
            <a:headEnd/>
            <a:tailEnd/>
          </a:ln>
        </p:spPr>
        <p:txBody>
          <a:bodyPr lIns="0" tIns="0" rIns="0" bIns="0">
            <a:spAutoFit/>
          </a:bodyPr>
          <a:lstStyle/>
          <a:p>
            <a:pPr>
              <a:buFont typeface="Wingdings" pitchFamily="2" charset="2"/>
              <a:buNone/>
            </a:pPr>
            <a:r>
              <a:rPr lang="en-US" altLang="zh-CN" sz="2000">
                <a:solidFill>
                  <a:srgbClr val="0000FF"/>
                </a:solidFill>
                <a:ea typeface="宋体" charset="-122"/>
              </a:rPr>
              <a:t>Attributes</a:t>
            </a:r>
          </a:p>
          <a:p>
            <a:pPr>
              <a:buFont typeface="Wingdings" pitchFamily="2" charset="2"/>
              <a:buNone/>
            </a:pPr>
            <a:r>
              <a:rPr lang="en-US" altLang="zh-CN" sz="2000" b="1">
                <a:solidFill>
                  <a:srgbClr val="0000FF"/>
                </a:solidFill>
                <a:ea typeface="宋体" charset="-122"/>
              </a:rPr>
              <a:t>      </a:t>
            </a:r>
            <a:r>
              <a:rPr lang="en-US" altLang="zh-CN" sz="2000">
                <a:solidFill>
                  <a:srgbClr val="0000FF"/>
                </a:solidFill>
                <a:ea typeface="宋体" charset="-122"/>
              </a:rPr>
              <a:t>(</a:t>
            </a:r>
            <a:r>
              <a:rPr lang="en-US" altLang="zh-CN" sz="2000" b="1">
                <a:solidFill>
                  <a:srgbClr val="0000FF"/>
                </a:solidFill>
                <a:ea typeface="宋体" charset="-122"/>
              </a:rPr>
              <a:t>X</a:t>
            </a:r>
            <a:r>
              <a:rPr lang="en-US" altLang="zh-CN" sz="2000">
                <a:solidFill>
                  <a:srgbClr val="0000FF"/>
                </a:solidFill>
                <a:ea typeface="宋体" charset="-122"/>
              </a:rPr>
              <a:t>) </a:t>
            </a:r>
          </a:p>
        </p:txBody>
      </p:sp>
      <p:sp>
        <p:nvSpPr>
          <p:cNvPr id="15385" name="Text Box 1052"/>
          <p:cNvSpPr txBox="1">
            <a:spLocks noChangeArrowheads="1"/>
          </p:cNvSpPr>
          <p:nvPr/>
        </p:nvSpPr>
        <p:spPr bwMode="auto">
          <a:xfrm>
            <a:off x="7785100" y="4972050"/>
            <a:ext cx="1708150" cy="609600"/>
          </a:xfrm>
          <a:prstGeom prst="rect">
            <a:avLst/>
          </a:prstGeom>
          <a:noFill/>
          <a:ln w="9525">
            <a:noFill/>
            <a:miter lim="800000"/>
            <a:headEnd/>
            <a:tailEnd/>
          </a:ln>
        </p:spPr>
        <p:txBody>
          <a:bodyPr lIns="0" tIns="0" rIns="0" bIns="0">
            <a:spAutoFit/>
          </a:bodyPr>
          <a:lstStyle/>
          <a:p>
            <a:pPr>
              <a:buFont typeface="Wingdings" pitchFamily="2" charset="2"/>
              <a:buNone/>
            </a:pPr>
            <a:r>
              <a:rPr lang="en-US" altLang="zh-CN" sz="2000">
                <a:solidFill>
                  <a:schemeClr val="hlink"/>
                </a:solidFill>
                <a:ea typeface="宋体" charset="-122"/>
              </a:rPr>
              <a:t>Diagnosis</a:t>
            </a:r>
          </a:p>
          <a:p>
            <a:pPr>
              <a:buFont typeface="Wingdings" pitchFamily="2" charset="2"/>
              <a:buNone/>
            </a:pPr>
            <a:r>
              <a:rPr lang="en-US" altLang="zh-CN" sz="2000">
                <a:solidFill>
                  <a:schemeClr val="hlink"/>
                </a:solidFill>
                <a:ea typeface="宋体" charset="-122"/>
              </a:rPr>
              <a:t>     (Y)</a:t>
            </a:r>
          </a:p>
        </p:txBody>
      </p:sp>
      <p:sp>
        <p:nvSpPr>
          <p:cNvPr id="15386" name="Line 1053"/>
          <p:cNvSpPr>
            <a:spLocks noChangeShapeType="1"/>
          </p:cNvSpPr>
          <p:nvPr/>
        </p:nvSpPr>
        <p:spPr bwMode="auto">
          <a:xfrm>
            <a:off x="3352800" y="4614863"/>
            <a:ext cx="1319213" cy="0"/>
          </a:xfrm>
          <a:prstGeom prst="line">
            <a:avLst/>
          </a:prstGeom>
          <a:noFill/>
          <a:ln w="57150">
            <a:solidFill>
              <a:schemeClr val="hlink"/>
            </a:solidFill>
            <a:round/>
            <a:headEnd type="triangle" w="med" len="med"/>
            <a:tailEnd/>
          </a:ln>
        </p:spPr>
        <p:txBody>
          <a:bodyPr wrap="none"/>
          <a:lstStyle/>
          <a:p>
            <a:endParaRPr lang="zh-CN" altLang="en-US"/>
          </a:p>
        </p:txBody>
      </p:sp>
      <p:sp>
        <p:nvSpPr>
          <p:cNvPr id="15387" name="Text Box 1054"/>
          <p:cNvSpPr txBox="1">
            <a:spLocks noChangeArrowheads="1"/>
          </p:cNvSpPr>
          <p:nvPr/>
        </p:nvSpPr>
        <p:spPr bwMode="auto">
          <a:xfrm>
            <a:off x="2228850" y="4805363"/>
            <a:ext cx="785813" cy="420687"/>
          </a:xfrm>
          <a:prstGeom prst="rect">
            <a:avLst/>
          </a:prstGeom>
          <a:noFill/>
          <a:ln w="9525">
            <a:noFill/>
            <a:miter lim="800000"/>
            <a:headEnd/>
            <a:tailEnd/>
          </a:ln>
        </p:spPr>
        <p:txBody>
          <a:bodyPr wrap="none">
            <a:spAutoFit/>
          </a:bodyPr>
          <a:lstStyle/>
          <a:p>
            <a:pPr>
              <a:buFont typeface="Wingdings" pitchFamily="2" charset="2"/>
              <a:buNone/>
            </a:pPr>
            <a:r>
              <a:rPr lang="en-US" altLang="zh-CN">
                <a:solidFill>
                  <a:schemeClr val="tx1"/>
                </a:solidFill>
                <a:ea typeface="宋体" charset="-122"/>
              </a:rPr>
              <a:t>F(</a:t>
            </a:r>
            <a:r>
              <a:rPr lang="en-US" altLang="zh-CN" b="1">
                <a:solidFill>
                  <a:schemeClr val="tx1"/>
                </a:solidFill>
                <a:ea typeface="宋体" charset="-122"/>
              </a:rPr>
              <a:t>X</a:t>
            </a:r>
            <a:r>
              <a:rPr lang="en-US" altLang="zh-CN">
                <a:solidFill>
                  <a:schemeClr val="tx1"/>
                </a:solidFill>
                <a:ea typeface="宋体" charset="-122"/>
              </a:rPr>
              <a:t>)</a:t>
            </a:r>
          </a:p>
        </p:txBody>
      </p:sp>
      <p:sp>
        <p:nvSpPr>
          <p:cNvPr id="15388" name="Line 1055"/>
          <p:cNvSpPr>
            <a:spLocks noChangeShapeType="1"/>
          </p:cNvSpPr>
          <p:nvPr/>
        </p:nvSpPr>
        <p:spPr bwMode="auto">
          <a:xfrm flipV="1">
            <a:off x="7642225" y="4637088"/>
            <a:ext cx="1042988" cy="14287"/>
          </a:xfrm>
          <a:prstGeom prst="line">
            <a:avLst/>
          </a:prstGeom>
          <a:noFill/>
          <a:ln w="57150">
            <a:solidFill>
              <a:schemeClr val="hlink"/>
            </a:solidFill>
            <a:round/>
            <a:headEnd/>
            <a:tailEnd type="triangle" w="med" len="med"/>
          </a:ln>
        </p:spPr>
        <p:txBody>
          <a:bodyPr wrap="none"/>
          <a:lstStyle/>
          <a:p>
            <a:endParaRPr lang="zh-CN" altLang="en-US"/>
          </a:p>
        </p:txBody>
      </p:sp>
      <p:sp>
        <p:nvSpPr>
          <p:cNvPr id="15389" name="Text Box 1058"/>
          <p:cNvSpPr txBox="1">
            <a:spLocks noChangeArrowheads="1"/>
          </p:cNvSpPr>
          <p:nvPr/>
        </p:nvSpPr>
        <p:spPr bwMode="auto">
          <a:xfrm>
            <a:off x="6264275" y="5780088"/>
            <a:ext cx="1374775" cy="420687"/>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Y = F(</a:t>
            </a:r>
            <a:r>
              <a:rPr lang="en-US" altLang="zh-CN" b="1">
                <a:ea typeface="宋体" charset="-122"/>
              </a:rPr>
              <a:t>X</a:t>
            </a:r>
            <a:r>
              <a:rPr lang="en-US" altLang="zh-CN">
                <a:ea typeface="宋体" charset="-122"/>
              </a:rPr>
              <a:t>)</a:t>
            </a:r>
          </a:p>
        </p:txBody>
      </p:sp>
      <p:sp>
        <p:nvSpPr>
          <p:cNvPr id="15390" name="Text Box 1059"/>
          <p:cNvSpPr txBox="1">
            <a:spLocks noChangeArrowheads="1"/>
          </p:cNvSpPr>
          <p:nvPr/>
        </p:nvSpPr>
        <p:spPr bwMode="auto">
          <a:xfrm>
            <a:off x="1468438" y="5830888"/>
            <a:ext cx="2274887" cy="420687"/>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Determine F(</a:t>
            </a:r>
            <a:r>
              <a:rPr lang="en-US" altLang="zh-CN" b="1">
                <a:ea typeface="宋体" charset="-122"/>
              </a:rPr>
              <a:t>X</a:t>
            </a:r>
            <a:r>
              <a:rPr lang="en-US" altLang="zh-CN">
                <a:ea typeface="宋体" charset="-122"/>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50963" y="617538"/>
            <a:ext cx="7793037" cy="1143000"/>
          </a:xfrm>
        </p:spPr>
        <p:txBody>
          <a:bodyPr/>
          <a:lstStyle/>
          <a:p>
            <a:pPr eaLnBrk="1" hangingPunct="1"/>
            <a:r>
              <a:rPr lang="en-US" altLang="zh-CN" sz="3600" smtClean="0">
                <a:ea typeface="宋体" charset="-122"/>
              </a:rPr>
              <a:t>Data-based Predictive Modeling                     by supervised Machine learning </a:t>
            </a:r>
          </a:p>
        </p:txBody>
      </p:sp>
      <p:sp>
        <p:nvSpPr>
          <p:cNvPr id="17411" name="Rectangle 3"/>
          <p:cNvSpPr>
            <a:spLocks noGrp="1" noChangeArrowheads="1"/>
          </p:cNvSpPr>
          <p:nvPr>
            <p:ph idx="1"/>
          </p:nvPr>
        </p:nvSpPr>
        <p:spPr>
          <a:xfrm>
            <a:off x="0" y="2057400"/>
            <a:ext cx="9144000" cy="4648200"/>
          </a:xfrm>
        </p:spPr>
        <p:txBody>
          <a:bodyPr/>
          <a:lstStyle/>
          <a:p>
            <a:pPr eaLnBrk="1" hangingPunct="1">
              <a:lnSpc>
                <a:spcPct val="90000"/>
              </a:lnSpc>
            </a:pPr>
            <a:r>
              <a:rPr lang="en-US" altLang="zh-CN" sz="2800" smtClean="0">
                <a:ea typeface="宋体" charset="-122"/>
              </a:rPr>
              <a:t>Database of solved examples (input-output)</a:t>
            </a:r>
          </a:p>
          <a:p>
            <a:pPr eaLnBrk="1" hangingPunct="1">
              <a:lnSpc>
                <a:spcPct val="90000"/>
              </a:lnSpc>
            </a:pPr>
            <a:r>
              <a:rPr lang="en-US" altLang="zh-CN" sz="2800" smtClean="0">
                <a:solidFill>
                  <a:srgbClr val="0000FF"/>
                </a:solidFill>
                <a:ea typeface="宋体" charset="-122"/>
              </a:rPr>
              <a:t>Preparation: cleanup, transform, add new attributes...</a:t>
            </a:r>
          </a:p>
          <a:p>
            <a:pPr eaLnBrk="1" hangingPunct="1">
              <a:lnSpc>
                <a:spcPct val="90000"/>
              </a:lnSpc>
            </a:pPr>
            <a:r>
              <a:rPr lang="en-US" altLang="zh-CN" sz="2800" smtClean="0">
                <a:solidFill>
                  <a:srgbClr val="FF0000"/>
                </a:solidFill>
                <a:ea typeface="宋体" charset="-122"/>
              </a:rPr>
              <a:t>Split data into a training and a test set</a:t>
            </a:r>
          </a:p>
          <a:p>
            <a:pPr eaLnBrk="1" hangingPunct="1">
              <a:lnSpc>
                <a:spcPct val="90000"/>
              </a:lnSpc>
            </a:pPr>
            <a:r>
              <a:rPr lang="en-US" altLang="zh-CN" sz="2800" smtClean="0">
                <a:solidFill>
                  <a:srgbClr val="660066"/>
                </a:solidFill>
                <a:ea typeface="宋体" charset="-122"/>
              </a:rPr>
              <a:t>Training: </a:t>
            </a:r>
          </a:p>
          <a:p>
            <a:pPr eaLnBrk="1" hangingPunct="1">
              <a:lnSpc>
                <a:spcPct val="90000"/>
              </a:lnSpc>
              <a:buFont typeface="Wingdings" pitchFamily="2" charset="2"/>
              <a:buNone/>
            </a:pPr>
            <a:r>
              <a:rPr lang="en-US" altLang="zh-CN" sz="2800" smtClean="0">
                <a:solidFill>
                  <a:srgbClr val="660066"/>
                </a:solidFill>
                <a:ea typeface="宋体" charset="-122"/>
              </a:rPr>
              <a:t>	Develop model on the training set</a:t>
            </a:r>
            <a:endParaRPr lang="en-US" altLang="zh-CN" sz="2800" smtClean="0">
              <a:ea typeface="宋体" charset="-122"/>
            </a:endParaRPr>
          </a:p>
          <a:p>
            <a:pPr eaLnBrk="1" hangingPunct="1">
              <a:lnSpc>
                <a:spcPct val="90000"/>
              </a:lnSpc>
            </a:pPr>
            <a:r>
              <a:rPr lang="en-US" altLang="zh-CN" sz="2800" smtClean="0">
                <a:solidFill>
                  <a:srgbClr val="000099"/>
                </a:solidFill>
                <a:ea typeface="宋体" charset="-122"/>
              </a:rPr>
              <a:t>Evaluation: </a:t>
            </a:r>
          </a:p>
          <a:p>
            <a:pPr eaLnBrk="1" hangingPunct="1">
              <a:lnSpc>
                <a:spcPct val="90000"/>
              </a:lnSpc>
              <a:buFont typeface="Wingdings" pitchFamily="2" charset="2"/>
              <a:buNone/>
            </a:pPr>
            <a:r>
              <a:rPr lang="en-US" altLang="zh-CN" sz="2800" smtClean="0">
                <a:solidFill>
                  <a:srgbClr val="000099"/>
                </a:solidFill>
                <a:ea typeface="宋体" charset="-122"/>
              </a:rPr>
              <a:t>   See how the model fares on the test set</a:t>
            </a:r>
          </a:p>
          <a:p>
            <a:pPr eaLnBrk="1" hangingPunct="1">
              <a:lnSpc>
                <a:spcPct val="90000"/>
              </a:lnSpc>
            </a:pPr>
            <a:r>
              <a:rPr lang="en-US" altLang="zh-CN" sz="2800" smtClean="0">
                <a:solidFill>
                  <a:srgbClr val="CC3300"/>
                </a:solidFill>
                <a:ea typeface="宋体" charset="-122"/>
              </a:rPr>
              <a:t>Actual use:</a:t>
            </a:r>
          </a:p>
          <a:p>
            <a:pPr eaLnBrk="1" hangingPunct="1">
              <a:lnSpc>
                <a:spcPct val="90000"/>
              </a:lnSpc>
              <a:buFont typeface="Wingdings" pitchFamily="2" charset="2"/>
              <a:buNone/>
            </a:pPr>
            <a:r>
              <a:rPr lang="en-US" altLang="zh-CN" sz="2800" smtClean="0">
                <a:solidFill>
                  <a:srgbClr val="CC3300"/>
                </a:solidFill>
                <a:ea typeface="宋体" charset="-122"/>
              </a:rPr>
              <a:t>   Use successful model on </a:t>
            </a:r>
            <a:r>
              <a:rPr lang="en-US" altLang="zh-CN" sz="2800" smtClean="0">
                <a:ea typeface="宋体" charset="-122"/>
              </a:rPr>
              <a:t>new</a:t>
            </a:r>
            <a:r>
              <a:rPr lang="en-US" altLang="zh-CN" sz="2800" smtClean="0">
                <a:solidFill>
                  <a:srgbClr val="CC3300"/>
                </a:solidFill>
                <a:ea typeface="宋体" charset="-122"/>
              </a:rPr>
              <a:t> input data to estimate </a:t>
            </a:r>
            <a:r>
              <a:rPr lang="en-US" altLang="zh-CN" sz="2800" smtClean="0">
                <a:ea typeface="宋体" charset="-122"/>
              </a:rPr>
              <a:t>unknown</a:t>
            </a:r>
            <a:r>
              <a:rPr lang="en-US" altLang="zh-CN" sz="2800" smtClean="0">
                <a:solidFill>
                  <a:srgbClr val="CC3300"/>
                </a:solidFill>
                <a:ea typeface="宋体" charset="-122"/>
              </a:rPr>
              <a:t> output</a:t>
            </a:r>
            <a:endParaRPr lang="en-US" altLang="zh-CN" sz="2400" smtClean="0">
              <a:ea typeface="宋体"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sz="3600" smtClean="0">
                <a:ea typeface="宋体" charset="-122"/>
              </a:rPr>
              <a:t>The Neural Network (NN) Approach</a:t>
            </a:r>
          </a:p>
        </p:txBody>
      </p:sp>
      <p:sp>
        <p:nvSpPr>
          <p:cNvPr id="18435" name="AutoShape 3"/>
          <p:cNvSpPr>
            <a:spLocks noChangeArrowheads="1"/>
          </p:cNvSpPr>
          <p:nvPr/>
        </p:nvSpPr>
        <p:spPr bwMode="auto">
          <a:xfrm>
            <a:off x="1627188" y="2611438"/>
            <a:ext cx="685800" cy="533400"/>
          </a:xfrm>
          <a:prstGeom prst="flowChartConnector">
            <a:avLst/>
          </a:prstGeom>
          <a:solidFill>
            <a:srgbClr val="009900"/>
          </a:solidFill>
          <a:ln w="9525">
            <a:solidFill>
              <a:schemeClr val="tx1"/>
            </a:solidFill>
            <a:round/>
            <a:headEnd/>
            <a:tailEnd/>
          </a:ln>
        </p:spPr>
        <p:txBody>
          <a:bodyPr wrap="none" anchor="ctr"/>
          <a:lstStyle/>
          <a:p>
            <a:pPr algn="ctr" eaLnBrk="0" hangingPunct="0">
              <a:lnSpc>
                <a:spcPct val="100000"/>
              </a:lnSpc>
              <a:spcBef>
                <a:spcPct val="0"/>
              </a:spcBef>
              <a:buClrTx/>
              <a:buSzTx/>
              <a:buFontTx/>
              <a:buNone/>
            </a:pPr>
            <a:endParaRPr lang="zh-CN" altLang="zh-CN" b="1">
              <a:solidFill>
                <a:schemeClr val="tx1"/>
              </a:solidFill>
              <a:latin typeface="Times New Roman" charset="0"/>
              <a:ea typeface="宋体" charset="-122"/>
            </a:endParaRPr>
          </a:p>
        </p:txBody>
      </p:sp>
      <p:sp>
        <p:nvSpPr>
          <p:cNvPr id="18436" name="AutoShape 4"/>
          <p:cNvSpPr>
            <a:spLocks noChangeArrowheads="1"/>
          </p:cNvSpPr>
          <p:nvPr/>
        </p:nvSpPr>
        <p:spPr bwMode="auto">
          <a:xfrm>
            <a:off x="1627188" y="3449638"/>
            <a:ext cx="685800" cy="533400"/>
          </a:xfrm>
          <a:prstGeom prst="flowChartConnector">
            <a:avLst/>
          </a:prstGeom>
          <a:solidFill>
            <a:srgbClr val="009900"/>
          </a:solidFill>
          <a:ln w="9525">
            <a:solidFill>
              <a:schemeClr val="tx1"/>
            </a:solidFill>
            <a:round/>
            <a:headEnd/>
            <a:tailEnd/>
          </a:ln>
        </p:spPr>
        <p:txBody>
          <a:bodyPr wrap="none" anchor="ctr"/>
          <a:lstStyle/>
          <a:p>
            <a:endParaRPr lang="zh-CN" altLang="en-US">
              <a:ea typeface="宋体" charset="-122"/>
            </a:endParaRPr>
          </a:p>
        </p:txBody>
      </p:sp>
      <p:sp>
        <p:nvSpPr>
          <p:cNvPr id="18437" name="AutoShape 5"/>
          <p:cNvSpPr>
            <a:spLocks noChangeArrowheads="1"/>
          </p:cNvSpPr>
          <p:nvPr/>
        </p:nvSpPr>
        <p:spPr bwMode="auto">
          <a:xfrm>
            <a:off x="1627188" y="4287838"/>
            <a:ext cx="685800" cy="533400"/>
          </a:xfrm>
          <a:prstGeom prst="flowChartConnector">
            <a:avLst/>
          </a:prstGeom>
          <a:solidFill>
            <a:srgbClr val="009900"/>
          </a:solidFill>
          <a:ln w="9525">
            <a:solidFill>
              <a:schemeClr val="tx1"/>
            </a:solidFill>
            <a:round/>
            <a:headEnd/>
            <a:tailEnd/>
          </a:ln>
        </p:spPr>
        <p:txBody>
          <a:bodyPr wrap="none" anchor="ctr"/>
          <a:lstStyle/>
          <a:p>
            <a:endParaRPr lang="zh-CN" altLang="en-US">
              <a:ea typeface="宋体" charset="-122"/>
            </a:endParaRPr>
          </a:p>
        </p:txBody>
      </p:sp>
      <p:cxnSp>
        <p:nvCxnSpPr>
          <p:cNvPr id="18438" name="AutoShape 6"/>
          <p:cNvCxnSpPr>
            <a:cxnSpLocks noChangeShapeType="1"/>
            <a:stCxn id="18435" idx="6"/>
            <a:endCxn id="18492" idx="2"/>
          </p:cNvCxnSpPr>
          <p:nvPr/>
        </p:nvCxnSpPr>
        <p:spPr bwMode="auto">
          <a:xfrm>
            <a:off x="2312988" y="2878138"/>
            <a:ext cx="1789112" cy="344487"/>
          </a:xfrm>
          <a:prstGeom prst="straightConnector1">
            <a:avLst/>
          </a:prstGeom>
          <a:noFill/>
          <a:ln w="9525">
            <a:solidFill>
              <a:schemeClr val="tx1"/>
            </a:solidFill>
            <a:round/>
            <a:headEnd/>
            <a:tailEnd/>
          </a:ln>
        </p:spPr>
      </p:cxnSp>
      <p:cxnSp>
        <p:nvCxnSpPr>
          <p:cNvPr id="18439" name="AutoShape 7"/>
          <p:cNvCxnSpPr>
            <a:cxnSpLocks noChangeShapeType="1"/>
            <a:stCxn id="18436" idx="6"/>
          </p:cNvCxnSpPr>
          <p:nvPr/>
        </p:nvCxnSpPr>
        <p:spPr bwMode="auto">
          <a:xfrm>
            <a:off x="2312988" y="3716338"/>
            <a:ext cx="1752600" cy="419100"/>
          </a:xfrm>
          <a:prstGeom prst="straightConnector1">
            <a:avLst/>
          </a:prstGeom>
          <a:noFill/>
          <a:ln w="9525">
            <a:solidFill>
              <a:schemeClr val="tx1"/>
            </a:solidFill>
            <a:round/>
            <a:headEnd/>
            <a:tailEnd/>
          </a:ln>
        </p:spPr>
      </p:cxnSp>
      <p:cxnSp>
        <p:nvCxnSpPr>
          <p:cNvPr id="18440" name="AutoShape 8"/>
          <p:cNvCxnSpPr>
            <a:cxnSpLocks noChangeShapeType="1"/>
            <a:stCxn id="18436" idx="6"/>
            <a:endCxn id="18492" idx="2"/>
          </p:cNvCxnSpPr>
          <p:nvPr/>
        </p:nvCxnSpPr>
        <p:spPr bwMode="auto">
          <a:xfrm flipV="1">
            <a:off x="2312988" y="3222625"/>
            <a:ext cx="1789112" cy="493713"/>
          </a:xfrm>
          <a:prstGeom prst="straightConnector1">
            <a:avLst/>
          </a:prstGeom>
          <a:noFill/>
          <a:ln w="9525">
            <a:solidFill>
              <a:schemeClr val="tx1"/>
            </a:solidFill>
            <a:round/>
            <a:headEnd/>
            <a:tailEnd/>
          </a:ln>
        </p:spPr>
      </p:cxnSp>
      <p:cxnSp>
        <p:nvCxnSpPr>
          <p:cNvPr id="18441" name="AutoShape 9"/>
          <p:cNvCxnSpPr>
            <a:cxnSpLocks noChangeShapeType="1"/>
            <a:stCxn id="18435" idx="6"/>
          </p:cNvCxnSpPr>
          <p:nvPr/>
        </p:nvCxnSpPr>
        <p:spPr bwMode="auto">
          <a:xfrm>
            <a:off x="2312988" y="2878138"/>
            <a:ext cx="1752600" cy="1257300"/>
          </a:xfrm>
          <a:prstGeom prst="straightConnector1">
            <a:avLst/>
          </a:prstGeom>
          <a:noFill/>
          <a:ln w="9525">
            <a:solidFill>
              <a:schemeClr val="tx1"/>
            </a:solidFill>
            <a:round/>
            <a:headEnd/>
            <a:tailEnd/>
          </a:ln>
        </p:spPr>
      </p:cxnSp>
      <p:cxnSp>
        <p:nvCxnSpPr>
          <p:cNvPr id="18442" name="AutoShape 10"/>
          <p:cNvCxnSpPr>
            <a:cxnSpLocks noChangeShapeType="1"/>
            <a:stCxn id="18437" idx="6"/>
          </p:cNvCxnSpPr>
          <p:nvPr/>
        </p:nvCxnSpPr>
        <p:spPr bwMode="auto">
          <a:xfrm flipV="1">
            <a:off x="2312988" y="4097338"/>
            <a:ext cx="1895475" cy="457200"/>
          </a:xfrm>
          <a:prstGeom prst="straightConnector1">
            <a:avLst/>
          </a:prstGeom>
          <a:noFill/>
          <a:ln w="9525">
            <a:solidFill>
              <a:schemeClr val="tx1"/>
            </a:solidFill>
            <a:round/>
            <a:headEnd/>
            <a:tailEnd/>
          </a:ln>
        </p:spPr>
      </p:cxnSp>
      <p:cxnSp>
        <p:nvCxnSpPr>
          <p:cNvPr id="18443" name="AutoShape 11"/>
          <p:cNvCxnSpPr>
            <a:cxnSpLocks noChangeShapeType="1"/>
            <a:stCxn id="18437" idx="6"/>
            <a:endCxn id="18492" idx="2"/>
          </p:cNvCxnSpPr>
          <p:nvPr/>
        </p:nvCxnSpPr>
        <p:spPr bwMode="auto">
          <a:xfrm flipV="1">
            <a:off x="2312988" y="3222625"/>
            <a:ext cx="1789112" cy="1331913"/>
          </a:xfrm>
          <a:prstGeom prst="straightConnector1">
            <a:avLst/>
          </a:prstGeom>
          <a:noFill/>
          <a:ln w="9525">
            <a:solidFill>
              <a:schemeClr val="tx1"/>
            </a:solidFill>
            <a:round/>
            <a:headEnd/>
            <a:tailEnd/>
          </a:ln>
        </p:spPr>
      </p:cxnSp>
      <p:cxnSp>
        <p:nvCxnSpPr>
          <p:cNvPr id="18444" name="AutoShape 12"/>
          <p:cNvCxnSpPr>
            <a:cxnSpLocks noChangeShapeType="1"/>
            <a:stCxn id="18492" idx="6"/>
          </p:cNvCxnSpPr>
          <p:nvPr/>
        </p:nvCxnSpPr>
        <p:spPr bwMode="auto">
          <a:xfrm>
            <a:off x="4559300" y="3222625"/>
            <a:ext cx="1400175" cy="468313"/>
          </a:xfrm>
          <a:prstGeom prst="straightConnector1">
            <a:avLst/>
          </a:prstGeom>
          <a:noFill/>
          <a:ln w="9525">
            <a:solidFill>
              <a:schemeClr val="tx1"/>
            </a:solidFill>
            <a:round/>
            <a:headEnd/>
            <a:tailEnd/>
          </a:ln>
        </p:spPr>
      </p:cxnSp>
      <p:cxnSp>
        <p:nvCxnSpPr>
          <p:cNvPr id="18445" name="AutoShape 13"/>
          <p:cNvCxnSpPr>
            <a:cxnSpLocks noChangeShapeType="1"/>
          </p:cNvCxnSpPr>
          <p:nvPr/>
        </p:nvCxnSpPr>
        <p:spPr bwMode="auto">
          <a:xfrm flipV="1">
            <a:off x="4522788" y="3754438"/>
            <a:ext cx="1400175" cy="381000"/>
          </a:xfrm>
          <a:prstGeom prst="straightConnector1">
            <a:avLst/>
          </a:prstGeom>
          <a:noFill/>
          <a:ln w="9525">
            <a:solidFill>
              <a:schemeClr val="tx1"/>
            </a:solidFill>
            <a:round/>
            <a:headEnd/>
            <a:tailEnd/>
          </a:ln>
        </p:spPr>
      </p:cxnSp>
      <p:sp>
        <p:nvSpPr>
          <p:cNvPr id="18446" name="Text Box 14"/>
          <p:cNvSpPr txBox="1">
            <a:spLocks noChangeArrowheads="1"/>
          </p:cNvSpPr>
          <p:nvPr/>
        </p:nvSpPr>
        <p:spPr bwMode="auto">
          <a:xfrm>
            <a:off x="1155700" y="1981200"/>
            <a:ext cx="19050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rgbClr val="009900"/>
                </a:solidFill>
                <a:latin typeface="Times New Roman" charset="0"/>
                <a:ea typeface="宋体" charset="-122"/>
              </a:rPr>
              <a:t>Input Layer</a:t>
            </a:r>
          </a:p>
        </p:txBody>
      </p:sp>
      <p:sp>
        <p:nvSpPr>
          <p:cNvPr id="18447" name="Text Box 15"/>
          <p:cNvSpPr txBox="1">
            <a:spLocks noChangeArrowheads="1"/>
          </p:cNvSpPr>
          <p:nvPr/>
        </p:nvSpPr>
        <p:spPr bwMode="auto">
          <a:xfrm>
            <a:off x="2436813" y="4708525"/>
            <a:ext cx="1304925"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chemeClr val="tx1"/>
                </a:solidFill>
                <a:latin typeface="Times New Roman" charset="0"/>
                <a:ea typeface="宋体" charset="-122"/>
              </a:rPr>
              <a:t>Weights</a:t>
            </a:r>
            <a:endParaRPr lang="en-US" altLang="zh-CN">
              <a:solidFill>
                <a:schemeClr val="tx1"/>
              </a:solidFill>
              <a:latin typeface="Times New Roman" charset="0"/>
              <a:ea typeface="宋体" charset="-122"/>
            </a:endParaRPr>
          </a:p>
        </p:txBody>
      </p:sp>
      <p:sp>
        <p:nvSpPr>
          <p:cNvPr id="18448" name="Text Box 16"/>
          <p:cNvSpPr txBox="1">
            <a:spLocks noChangeArrowheads="1"/>
          </p:cNvSpPr>
          <p:nvPr/>
        </p:nvSpPr>
        <p:spPr bwMode="auto">
          <a:xfrm>
            <a:off x="5778500" y="1993900"/>
            <a:ext cx="21971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rgbClr val="CC0000"/>
                </a:solidFill>
                <a:latin typeface="Times New Roman" charset="0"/>
                <a:ea typeface="宋体" charset="-122"/>
              </a:rPr>
              <a:t>Output Layer</a:t>
            </a:r>
            <a:endParaRPr lang="en-US" altLang="zh-CN">
              <a:solidFill>
                <a:srgbClr val="CC0000"/>
              </a:solidFill>
              <a:latin typeface="Times New Roman" charset="0"/>
              <a:ea typeface="宋体" charset="-122"/>
            </a:endParaRPr>
          </a:p>
        </p:txBody>
      </p:sp>
      <p:sp>
        <p:nvSpPr>
          <p:cNvPr id="18449" name="Text Box 17"/>
          <p:cNvSpPr txBox="1">
            <a:spLocks noChangeArrowheads="1"/>
          </p:cNvSpPr>
          <p:nvPr/>
        </p:nvSpPr>
        <p:spPr bwMode="auto">
          <a:xfrm>
            <a:off x="293688" y="5172075"/>
            <a:ext cx="2209800" cy="118745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i="1">
                <a:solidFill>
                  <a:srgbClr val="009900"/>
                </a:solidFill>
                <a:latin typeface="Times New Roman" charset="0"/>
                <a:ea typeface="宋体" charset="-122"/>
              </a:rPr>
              <a:t>Independent Input Variables (Attributes)</a:t>
            </a:r>
            <a:endParaRPr lang="en-US" altLang="zh-CN" i="1">
              <a:solidFill>
                <a:srgbClr val="009900"/>
              </a:solidFill>
              <a:latin typeface="Times New Roman" charset="0"/>
              <a:ea typeface="宋体" charset="-122"/>
            </a:endParaRPr>
          </a:p>
        </p:txBody>
      </p:sp>
      <p:sp>
        <p:nvSpPr>
          <p:cNvPr id="18450" name="Text Box 18"/>
          <p:cNvSpPr txBox="1">
            <a:spLocks noChangeArrowheads="1"/>
          </p:cNvSpPr>
          <p:nvPr/>
        </p:nvSpPr>
        <p:spPr bwMode="auto">
          <a:xfrm>
            <a:off x="6515100" y="4843463"/>
            <a:ext cx="2628900" cy="118745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i="1">
                <a:solidFill>
                  <a:srgbClr val="CC0000"/>
                </a:solidFill>
                <a:latin typeface="Times New Roman" charset="0"/>
                <a:ea typeface="宋体" charset="-122"/>
              </a:rPr>
              <a:t>Dependent   Output       Variable</a:t>
            </a:r>
            <a:endParaRPr lang="en-US" altLang="zh-CN">
              <a:solidFill>
                <a:srgbClr val="CC0000"/>
              </a:solidFill>
              <a:latin typeface="Times New Roman" charset="0"/>
              <a:ea typeface="宋体" charset="-122"/>
            </a:endParaRPr>
          </a:p>
        </p:txBody>
      </p:sp>
      <p:sp>
        <p:nvSpPr>
          <p:cNvPr id="18451" name="Text Box 19"/>
          <p:cNvSpPr txBox="1">
            <a:spLocks noChangeArrowheads="1"/>
          </p:cNvSpPr>
          <p:nvPr/>
        </p:nvSpPr>
        <p:spPr bwMode="auto">
          <a:xfrm>
            <a:off x="636588" y="2611438"/>
            <a:ext cx="7620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i="1">
                <a:solidFill>
                  <a:srgbClr val="009900"/>
                </a:solidFill>
                <a:latin typeface="Times New Roman" charset="0"/>
                <a:ea typeface="宋体" charset="-122"/>
              </a:rPr>
              <a:t>Age</a:t>
            </a:r>
            <a:endParaRPr lang="en-US" altLang="zh-CN" i="1">
              <a:solidFill>
                <a:srgbClr val="009900"/>
              </a:solidFill>
              <a:latin typeface="Times New Roman" charset="0"/>
              <a:ea typeface="宋体" charset="-122"/>
            </a:endParaRPr>
          </a:p>
        </p:txBody>
      </p:sp>
      <p:sp>
        <p:nvSpPr>
          <p:cNvPr id="18452" name="Text Box 20"/>
          <p:cNvSpPr txBox="1">
            <a:spLocks noChangeArrowheads="1"/>
          </p:cNvSpPr>
          <p:nvPr/>
        </p:nvSpPr>
        <p:spPr bwMode="auto">
          <a:xfrm>
            <a:off x="1627188" y="2611438"/>
            <a:ext cx="762000" cy="457200"/>
          </a:xfrm>
          <a:prstGeom prst="rect">
            <a:avLst/>
          </a:prstGeom>
          <a:noFill/>
          <a:ln w="9525">
            <a:noFill/>
            <a:miter lim="800000"/>
            <a:headEnd/>
            <a:tailEnd/>
          </a:ln>
        </p:spPr>
        <p:txBody>
          <a:bodyPr>
            <a:spAutoFit/>
          </a:bodyPr>
          <a:lstStyle/>
          <a:p>
            <a:pPr algn="ctr" eaLnBrk="0" hangingPunct="0">
              <a:lnSpc>
                <a:spcPct val="100000"/>
              </a:lnSpc>
              <a:spcBef>
                <a:spcPct val="50000"/>
              </a:spcBef>
              <a:buClrTx/>
              <a:buSzTx/>
              <a:buFontTx/>
              <a:buNone/>
            </a:pPr>
            <a:r>
              <a:rPr lang="en-US" altLang="zh-CN" b="1">
                <a:solidFill>
                  <a:schemeClr val="bg1"/>
                </a:solidFill>
                <a:latin typeface="Times New Roman" charset="0"/>
                <a:ea typeface="宋体" charset="-122"/>
              </a:rPr>
              <a:t>34</a:t>
            </a:r>
            <a:endParaRPr lang="en-US" altLang="zh-CN" i="1">
              <a:solidFill>
                <a:schemeClr val="bg1"/>
              </a:solidFill>
              <a:latin typeface="Times New Roman" charset="0"/>
              <a:ea typeface="宋体" charset="-122"/>
            </a:endParaRPr>
          </a:p>
        </p:txBody>
      </p:sp>
      <p:sp>
        <p:nvSpPr>
          <p:cNvPr id="18453" name="Text Box 21"/>
          <p:cNvSpPr txBox="1">
            <a:spLocks noChangeArrowheads="1"/>
          </p:cNvSpPr>
          <p:nvPr/>
        </p:nvSpPr>
        <p:spPr bwMode="auto">
          <a:xfrm>
            <a:off x="1627188" y="3525838"/>
            <a:ext cx="762000" cy="457200"/>
          </a:xfrm>
          <a:prstGeom prst="rect">
            <a:avLst/>
          </a:prstGeom>
          <a:noFill/>
          <a:ln w="9525">
            <a:noFill/>
            <a:miter lim="800000"/>
            <a:headEnd/>
            <a:tailEnd/>
          </a:ln>
        </p:spPr>
        <p:txBody>
          <a:bodyPr>
            <a:spAutoFit/>
          </a:bodyPr>
          <a:lstStyle/>
          <a:p>
            <a:pPr algn="ctr" eaLnBrk="0" hangingPunct="0">
              <a:lnSpc>
                <a:spcPct val="100000"/>
              </a:lnSpc>
              <a:spcBef>
                <a:spcPct val="50000"/>
              </a:spcBef>
              <a:buClrTx/>
              <a:buSzTx/>
              <a:buFontTx/>
              <a:buNone/>
            </a:pPr>
            <a:r>
              <a:rPr lang="en-US" altLang="zh-CN" b="1">
                <a:solidFill>
                  <a:schemeClr val="bg1"/>
                </a:solidFill>
                <a:latin typeface="Times New Roman" charset="0"/>
                <a:ea typeface="宋体" charset="-122"/>
              </a:rPr>
              <a:t>2</a:t>
            </a:r>
            <a:endParaRPr lang="en-US" altLang="zh-CN" b="1" i="1">
              <a:solidFill>
                <a:schemeClr val="bg1"/>
              </a:solidFill>
              <a:latin typeface="Times New Roman" charset="0"/>
              <a:ea typeface="宋体" charset="-122"/>
            </a:endParaRPr>
          </a:p>
        </p:txBody>
      </p:sp>
      <p:sp>
        <p:nvSpPr>
          <p:cNvPr id="18454" name="Text Box 22"/>
          <p:cNvSpPr txBox="1">
            <a:spLocks noChangeArrowheads="1"/>
          </p:cNvSpPr>
          <p:nvPr/>
        </p:nvSpPr>
        <p:spPr bwMode="auto">
          <a:xfrm>
            <a:off x="407988" y="3525838"/>
            <a:ext cx="11430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i="1">
                <a:solidFill>
                  <a:srgbClr val="009900"/>
                </a:solidFill>
                <a:latin typeface="Times New Roman" charset="0"/>
                <a:ea typeface="宋体" charset="-122"/>
              </a:rPr>
              <a:t>Gender</a:t>
            </a:r>
            <a:endParaRPr lang="en-US" altLang="zh-CN" i="1">
              <a:solidFill>
                <a:srgbClr val="009900"/>
              </a:solidFill>
              <a:latin typeface="Times New Roman" charset="0"/>
              <a:ea typeface="宋体" charset="-122"/>
            </a:endParaRPr>
          </a:p>
        </p:txBody>
      </p:sp>
      <p:sp>
        <p:nvSpPr>
          <p:cNvPr id="18455" name="Text Box 23"/>
          <p:cNvSpPr txBox="1">
            <a:spLocks noChangeArrowheads="1"/>
          </p:cNvSpPr>
          <p:nvPr/>
        </p:nvSpPr>
        <p:spPr bwMode="auto">
          <a:xfrm>
            <a:off x="484188" y="4364038"/>
            <a:ext cx="11430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i="1">
                <a:solidFill>
                  <a:srgbClr val="009900"/>
                </a:solidFill>
                <a:latin typeface="Times New Roman" charset="0"/>
                <a:ea typeface="宋体" charset="-122"/>
              </a:rPr>
              <a:t>Stage</a:t>
            </a:r>
            <a:endParaRPr lang="en-US" altLang="zh-CN" i="1">
              <a:solidFill>
                <a:srgbClr val="009900"/>
              </a:solidFill>
              <a:latin typeface="Times New Roman" charset="0"/>
              <a:ea typeface="宋体" charset="-122"/>
            </a:endParaRPr>
          </a:p>
        </p:txBody>
      </p:sp>
      <p:sp>
        <p:nvSpPr>
          <p:cNvPr id="18456" name="Text Box 24"/>
          <p:cNvSpPr txBox="1">
            <a:spLocks noChangeArrowheads="1"/>
          </p:cNvSpPr>
          <p:nvPr/>
        </p:nvSpPr>
        <p:spPr bwMode="auto">
          <a:xfrm>
            <a:off x="1627188" y="4287838"/>
            <a:ext cx="762000" cy="457200"/>
          </a:xfrm>
          <a:prstGeom prst="rect">
            <a:avLst/>
          </a:prstGeom>
          <a:noFill/>
          <a:ln w="9525">
            <a:noFill/>
            <a:miter lim="800000"/>
            <a:headEnd/>
            <a:tailEnd/>
          </a:ln>
        </p:spPr>
        <p:txBody>
          <a:bodyPr>
            <a:spAutoFit/>
          </a:bodyPr>
          <a:lstStyle/>
          <a:p>
            <a:pPr algn="ctr" eaLnBrk="0" hangingPunct="0">
              <a:lnSpc>
                <a:spcPct val="100000"/>
              </a:lnSpc>
              <a:spcBef>
                <a:spcPct val="50000"/>
              </a:spcBef>
              <a:buClrTx/>
              <a:buSzTx/>
              <a:buFontTx/>
              <a:buNone/>
            </a:pPr>
            <a:r>
              <a:rPr lang="en-US" altLang="zh-CN" b="1">
                <a:solidFill>
                  <a:schemeClr val="bg1"/>
                </a:solidFill>
                <a:latin typeface="Times New Roman" charset="0"/>
                <a:ea typeface="宋体" charset="-122"/>
              </a:rPr>
              <a:t>4</a:t>
            </a:r>
            <a:endParaRPr lang="en-US" altLang="zh-CN" b="1" i="1">
              <a:solidFill>
                <a:schemeClr val="bg1"/>
              </a:solidFill>
              <a:latin typeface="Times New Roman" charset="0"/>
              <a:ea typeface="宋体" charset="-122"/>
            </a:endParaRPr>
          </a:p>
        </p:txBody>
      </p:sp>
      <p:sp>
        <p:nvSpPr>
          <p:cNvPr id="18457" name="Text Box 25"/>
          <p:cNvSpPr txBox="1">
            <a:spLocks noChangeArrowheads="1"/>
          </p:cNvSpPr>
          <p:nvPr/>
        </p:nvSpPr>
        <p:spPr bwMode="auto">
          <a:xfrm>
            <a:off x="2819400" y="2590800"/>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.6</a:t>
            </a:r>
            <a:endParaRPr lang="en-US" altLang="zh-CN" sz="1200">
              <a:solidFill>
                <a:schemeClr val="tx1"/>
              </a:solidFill>
              <a:latin typeface="Times New Roman" charset="0"/>
              <a:ea typeface="宋体" charset="-122"/>
            </a:endParaRPr>
          </a:p>
        </p:txBody>
      </p:sp>
      <p:sp>
        <p:nvSpPr>
          <p:cNvPr id="18458" name="Text Box 26"/>
          <p:cNvSpPr txBox="1">
            <a:spLocks noChangeArrowheads="1"/>
          </p:cNvSpPr>
          <p:nvPr/>
        </p:nvSpPr>
        <p:spPr bwMode="auto">
          <a:xfrm>
            <a:off x="5403850" y="3135313"/>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.5</a:t>
            </a:r>
            <a:endParaRPr lang="en-US" altLang="zh-CN" sz="1200">
              <a:solidFill>
                <a:schemeClr val="tx1"/>
              </a:solidFill>
              <a:latin typeface="Times New Roman" charset="0"/>
              <a:ea typeface="宋体" charset="-122"/>
            </a:endParaRPr>
          </a:p>
        </p:txBody>
      </p:sp>
      <p:sp>
        <p:nvSpPr>
          <p:cNvPr id="18459" name="Text Box 27"/>
          <p:cNvSpPr txBox="1">
            <a:spLocks noChangeArrowheads="1"/>
          </p:cNvSpPr>
          <p:nvPr/>
        </p:nvSpPr>
        <p:spPr bwMode="auto">
          <a:xfrm>
            <a:off x="5353050" y="3876675"/>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.8</a:t>
            </a:r>
            <a:endParaRPr lang="en-US" altLang="zh-CN" sz="1200">
              <a:solidFill>
                <a:schemeClr val="tx1"/>
              </a:solidFill>
              <a:latin typeface="Times New Roman" charset="0"/>
              <a:ea typeface="宋体" charset="-122"/>
            </a:endParaRPr>
          </a:p>
        </p:txBody>
      </p:sp>
      <p:sp>
        <p:nvSpPr>
          <p:cNvPr id="18460" name="Text Box 28"/>
          <p:cNvSpPr txBox="1">
            <a:spLocks noChangeArrowheads="1"/>
          </p:cNvSpPr>
          <p:nvPr/>
        </p:nvSpPr>
        <p:spPr bwMode="auto">
          <a:xfrm>
            <a:off x="3003550" y="4337050"/>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.2</a:t>
            </a:r>
            <a:endParaRPr lang="en-US" altLang="zh-CN" sz="1200">
              <a:solidFill>
                <a:schemeClr val="tx1"/>
              </a:solidFill>
              <a:latin typeface="Times New Roman" charset="0"/>
              <a:ea typeface="宋体" charset="-122"/>
            </a:endParaRPr>
          </a:p>
        </p:txBody>
      </p:sp>
      <p:sp>
        <p:nvSpPr>
          <p:cNvPr id="18461" name="Text Box 29"/>
          <p:cNvSpPr txBox="1">
            <a:spLocks noChangeArrowheads="1"/>
          </p:cNvSpPr>
          <p:nvPr/>
        </p:nvSpPr>
        <p:spPr bwMode="auto">
          <a:xfrm>
            <a:off x="2430463" y="3268663"/>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.1</a:t>
            </a:r>
            <a:endParaRPr lang="en-US" altLang="zh-CN" sz="1200">
              <a:solidFill>
                <a:schemeClr val="tx1"/>
              </a:solidFill>
              <a:latin typeface="Times New Roman" charset="0"/>
              <a:ea typeface="宋体" charset="-122"/>
            </a:endParaRPr>
          </a:p>
        </p:txBody>
      </p:sp>
      <p:sp>
        <p:nvSpPr>
          <p:cNvPr id="18462" name="Text Box 30"/>
          <p:cNvSpPr txBox="1">
            <a:spLocks noChangeArrowheads="1"/>
          </p:cNvSpPr>
          <p:nvPr/>
        </p:nvSpPr>
        <p:spPr bwMode="auto">
          <a:xfrm>
            <a:off x="2414588" y="3713163"/>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.3</a:t>
            </a:r>
            <a:endParaRPr lang="en-US" altLang="zh-CN" sz="1200">
              <a:solidFill>
                <a:schemeClr val="tx1"/>
              </a:solidFill>
              <a:latin typeface="Times New Roman" charset="0"/>
              <a:ea typeface="宋体" charset="-122"/>
            </a:endParaRPr>
          </a:p>
        </p:txBody>
      </p:sp>
      <p:sp>
        <p:nvSpPr>
          <p:cNvPr id="18463" name="Text Box 31"/>
          <p:cNvSpPr txBox="1">
            <a:spLocks noChangeArrowheads="1"/>
          </p:cNvSpPr>
          <p:nvPr/>
        </p:nvSpPr>
        <p:spPr bwMode="auto">
          <a:xfrm>
            <a:off x="2873375" y="3967163"/>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.7</a:t>
            </a:r>
            <a:endParaRPr lang="en-US" altLang="zh-CN" sz="1200">
              <a:solidFill>
                <a:schemeClr val="tx1"/>
              </a:solidFill>
              <a:latin typeface="Times New Roman" charset="0"/>
              <a:ea typeface="宋体" charset="-122"/>
            </a:endParaRPr>
          </a:p>
        </p:txBody>
      </p:sp>
      <p:sp>
        <p:nvSpPr>
          <p:cNvPr id="18464" name="Text Box 32"/>
          <p:cNvSpPr txBox="1">
            <a:spLocks noChangeArrowheads="1"/>
          </p:cNvSpPr>
          <p:nvPr/>
        </p:nvSpPr>
        <p:spPr bwMode="auto">
          <a:xfrm>
            <a:off x="2873375" y="3030538"/>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.2</a:t>
            </a:r>
            <a:endParaRPr lang="en-US" altLang="zh-CN" sz="1200">
              <a:solidFill>
                <a:schemeClr val="tx1"/>
              </a:solidFill>
              <a:latin typeface="Times New Roman" charset="0"/>
              <a:ea typeface="宋体" charset="-122"/>
            </a:endParaRPr>
          </a:p>
        </p:txBody>
      </p:sp>
      <p:sp>
        <p:nvSpPr>
          <p:cNvPr id="18465" name="Text Box 33"/>
          <p:cNvSpPr txBox="1">
            <a:spLocks noChangeArrowheads="1"/>
          </p:cNvSpPr>
          <p:nvPr/>
        </p:nvSpPr>
        <p:spPr bwMode="auto">
          <a:xfrm>
            <a:off x="5014913" y="4714875"/>
            <a:ext cx="1304925"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chemeClr val="tx1"/>
                </a:solidFill>
                <a:latin typeface="Times New Roman" charset="0"/>
                <a:ea typeface="宋体" charset="-122"/>
              </a:rPr>
              <a:t>Weights</a:t>
            </a:r>
            <a:endParaRPr lang="en-US" altLang="zh-CN">
              <a:solidFill>
                <a:schemeClr val="tx1"/>
              </a:solidFill>
              <a:latin typeface="Times New Roman" charset="0"/>
              <a:ea typeface="宋体" charset="-122"/>
            </a:endParaRPr>
          </a:p>
        </p:txBody>
      </p:sp>
      <p:sp>
        <p:nvSpPr>
          <p:cNvPr id="18466" name="Text Box 34"/>
          <p:cNvSpPr txBox="1">
            <a:spLocks noChangeArrowheads="1"/>
          </p:cNvSpPr>
          <p:nvPr/>
        </p:nvSpPr>
        <p:spPr bwMode="auto">
          <a:xfrm>
            <a:off x="3640138" y="1893888"/>
            <a:ext cx="1304925" cy="822325"/>
          </a:xfrm>
          <a:prstGeom prst="rect">
            <a:avLst/>
          </a:prstGeom>
          <a:noFill/>
          <a:ln w="9525">
            <a:noFill/>
            <a:miter lim="800000"/>
            <a:headEnd/>
            <a:tailEnd/>
          </a:ln>
        </p:spPr>
        <p:txBody>
          <a:bodyPr>
            <a:spAutoFit/>
          </a:bodyPr>
          <a:lstStyle/>
          <a:p>
            <a:pPr algn="ctr" eaLnBrk="0" hangingPunct="0">
              <a:lnSpc>
                <a:spcPct val="100000"/>
              </a:lnSpc>
              <a:spcBef>
                <a:spcPct val="50000"/>
              </a:spcBef>
              <a:buClrTx/>
              <a:buSzTx/>
              <a:buFontTx/>
              <a:buNone/>
            </a:pPr>
            <a:r>
              <a:rPr lang="en-US" altLang="zh-CN" b="1">
                <a:latin typeface="Times New Roman" charset="0"/>
                <a:ea typeface="宋体" charset="-122"/>
              </a:rPr>
              <a:t>HiddenLayer</a:t>
            </a:r>
            <a:endParaRPr lang="en-US" altLang="zh-CN">
              <a:latin typeface="Times New Roman" charset="0"/>
              <a:ea typeface="宋体" charset="-122"/>
            </a:endParaRPr>
          </a:p>
        </p:txBody>
      </p:sp>
      <p:sp>
        <p:nvSpPr>
          <p:cNvPr id="18467" name="Text Box 35"/>
          <p:cNvSpPr txBox="1">
            <a:spLocks noChangeArrowheads="1"/>
          </p:cNvSpPr>
          <p:nvPr/>
        </p:nvSpPr>
        <p:spPr bwMode="auto">
          <a:xfrm>
            <a:off x="7883525" y="3111500"/>
            <a:ext cx="9906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chemeClr val="tx1"/>
                </a:solidFill>
                <a:latin typeface="Times New Roman" charset="0"/>
                <a:ea typeface="宋体" charset="-122"/>
              </a:rPr>
              <a:t>0.60</a:t>
            </a:r>
            <a:endParaRPr lang="en-US" altLang="zh-CN" b="1" i="1">
              <a:solidFill>
                <a:schemeClr val="tx1"/>
              </a:solidFill>
              <a:latin typeface="Times New Roman" charset="0"/>
              <a:ea typeface="宋体" charset="-122"/>
            </a:endParaRPr>
          </a:p>
        </p:txBody>
      </p:sp>
      <p:grpSp>
        <p:nvGrpSpPr>
          <p:cNvPr id="2" name="Group 36"/>
          <p:cNvGrpSpPr>
            <a:grpSpLocks/>
          </p:cNvGrpSpPr>
          <p:nvPr/>
        </p:nvGrpSpPr>
        <p:grpSpPr bwMode="auto">
          <a:xfrm>
            <a:off x="5897563" y="3027363"/>
            <a:ext cx="1987550" cy="1401762"/>
            <a:chOff x="3340" y="1013"/>
            <a:chExt cx="1252" cy="883"/>
          </a:xfrm>
        </p:grpSpPr>
        <p:sp>
          <p:nvSpPr>
            <p:cNvPr id="18500" name="AutoShape 37"/>
            <p:cNvSpPr>
              <a:spLocks noChangeArrowheads="1"/>
            </p:cNvSpPr>
            <p:nvPr/>
          </p:nvSpPr>
          <p:spPr bwMode="auto">
            <a:xfrm>
              <a:off x="3510" y="1013"/>
              <a:ext cx="819" cy="883"/>
            </a:xfrm>
            <a:prstGeom prst="flowChartConnector">
              <a:avLst/>
            </a:prstGeom>
            <a:solidFill>
              <a:srgbClr val="CC0000"/>
            </a:solidFill>
            <a:ln w="9525">
              <a:solidFill>
                <a:schemeClr val="tx1"/>
              </a:solidFill>
              <a:round/>
              <a:headEnd/>
              <a:tailEnd/>
            </a:ln>
          </p:spPr>
          <p:txBody>
            <a:bodyPr wrap="none" anchor="ctr"/>
            <a:lstStyle/>
            <a:p>
              <a:endParaRPr lang="zh-CN" altLang="en-US">
                <a:ea typeface="宋体" charset="-122"/>
              </a:endParaRPr>
            </a:p>
          </p:txBody>
        </p:sp>
        <p:grpSp>
          <p:nvGrpSpPr>
            <p:cNvPr id="3" name="Group 38"/>
            <p:cNvGrpSpPr>
              <a:grpSpLocks/>
            </p:cNvGrpSpPr>
            <p:nvPr/>
          </p:nvGrpSpPr>
          <p:grpSpPr bwMode="auto">
            <a:xfrm>
              <a:off x="3785" y="1189"/>
              <a:ext cx="404" cy="331"/>
              <a:chOff x="4520" y="1893"/>
              <a:chExt cx="404" cy="331"/>
            </a:xfrm>
          </p:grpSpPr>
          <p:sp>
            <p:nvSpPr>
              <p:cNvPr id="18505" name="Freeform 39"/>
              <p:cNvSpPr>
                <a:spLocks/>
              </p:cNvSpPr>
              <p:nvPr/>
            </p:nvSpPr>
            <p:spPr bwMode="auto">
              <a:xfrm>
                <a:off x="4553" y="1944"/>
                <a:ext cx="331" cy="268"/>
              </a:xfrm>
              <a:custGeom>
                <a:avLst/>
                <a:gdLst>
                  <a:gd name="T0" fmla="*/ 0 w 1024"/>
                  <a:gd name="T1" fmla="*/ 620 h 620"/>
                  <a:gd name="T2" fmla="*/ 455 w 1024"/>
                  <a:gd name="T3" fmla="*/ 496 h 620"/>
                  <a:gd name="T4" fmla="*/ 579 w 1024"/>
                  <a:gd name="T5" fmla="*/ 83 h 620"/>
                  <a:gd name="T6" fmla="*/ 1024 w 1024"/>
                  <a:gd name="T7" fmla="*/ 0 h 620"/>
                  <a:gd name="T8" fmla="*/ 0 60000 65536"/>
                  <a:gd name="T9" fmla="*/ 0 60000 65536"/>
                  <a:gd name="T10" fmla="*/ 0 60000 65536"/>
                  <a:gd name="T11" fmla="*/ 0 60000 65536"/>
                  <a:gd name="T12" fmla="*/ 0 w 1024"/>
                  <a:gd name="T13" fmla="*/ 0 h 620"/>
                  <a:gd name="T14" fmla="*/ 1024 w 1024"/>
                  <a:gd name="T15" fmla="*/ 620 h 620"/>
                </a:gdLst>
                <a:ahLst/>
                <a:cxnLst>
                  <a:cxn ang="T8">
                    <a:pos x="T0" y="T1"/>
                  </a:cxn>
                  <a:cxn ang="T9">
                    <a:pos x="T2" y="T3"/>
                  </a:cxn>
                  <a:cxn ang="T10">
                    <a:pos x="T4" y="T5"/>
                  </a:cxn>
                  <a:cxn ang="T11">
                    <a:pos x="T6" y="T7"/>
                  </a:cxn>
                </a:cxnLst>
                <a:rect l="T12" t="T13" r="T14" b="T15"/>
                <a:pathLst>
                  <a:path w="1024" h="620">
                    <a:moveTo>
                      <a:pt x="0" y="620"/>
                    </a:moveTo>
                    <a:cubicBezTo>
                      <a:pt x="179" y="602"/>
                      <a:pt x="359" y="585"/>
                      <a:pt x="455" y="496"/>
                    </a:cubicBezTo>
                    <a:cubicBezTo>
                      <a:pt x="551" y="407"/>
                      <a:pt x="484" y="166"/>
                      <a:pt x="579" y="83"/>
                    </a:cubicBezTo>
                    <a:cubicBezTo>
                      <a:pt x="674" y="0"/>
                      <a:pt x="849" y="0"/>
                      <a:pt x="1024" y="0"/>
                    </a:cubicBezTo>
                  </a:path>
                </a:pathLst>
              </a:custGeom>
              <a:noFill/>
              <a:ln w="28575" cmpd="sng">
                <a:solidFill>
                  <a:schemeClr val="tx1"/>
                </a:solidFill>
                <a:round/>
                <a:headEnd/>
                <a:tailEnd/>
              </a:ln>
            </p:spPr>
            <p:txBody>
              <a:bodyPr wrap="none" anchor="ctr"/>
              <a:lstStyle/>
              <a:p>
                <a:endParaRPr lang="zh-CN" altLang="en-US"/>
              </a:p>
            </p:txBody>
          </p:sp>
          <p:sp>
            <p:nvSpPr>
              <p:cNvPr id="18506" name="Freeform 40"/>
              <p:cNvSpPr>
                <a:spLocks/>
              </p:cNvSpPr>
              <p:nvPr/>
            </p:nvSpPr>
            <p:spPr bwMode="auto">
              <a:xfrm>
                <a:off x="4520" y="1893"/>
                <a:ext cx="404" cy="331"/>
              </a:xfrm>
              <a:custGeom>
                <a:avLst/>
                <a:gdLst>
                  <a:gd name="T0" fmla="*/ 11 w 404"/>
                  <a:gd name="T1" fmla="*/ 0 h 331"/>
                  <a:gd name="T2" fmla="*/ 0 w 404"/>
                  <a:gd name="T3" fmla="*/ 331 h 331"/>
                  <a:gd name="T4" fmla="*/ 404 w 404"/>
                  <a:gd name="T5" fmla="*/ 331 h 331"/>
                  <a:gd name="T6" fmla="*/ 0 60000 65536"/>
                  <a:gd name="T7" fmla="*/ 0 60000 65536"/>
                  <a:gd name="T8" fmla="*/ 0 60000 65536"/>
                  <a:gd name="T9" fmla="*/ 0 w 404"/>
                  <a:gd name="T10" fmla="*/ 0 h 331"/>
                  <a:gd name="T11" fmla="*/ 404 w 404"/>
                  <a:gd name="T12" fmla="*/ 331 h 331"/>
                </a:gdLst>
                <a:ahLst/>
                <a:cxnLst>
                  <a:cxn ang="T6">
                    <a:pos x="T0" y="T1"/>
                  </a:cxn>
                  <a:cxn ang="T7">
                    <a:pos x="T2" y="T3"/>
                  </a:cxn>
                  <a:cxn ang="T8">
                    <a:pos x="T4" y="T5"/>
                  </a:cxn>
                </a:cxnLst>
                <a:rect l="T9" t="T10" r="T11" b="T12"/>
                <a:pathLst>
                  <a:path w="404" h="331">
                    <a:moveTo>
                      <a:pt x="11" y="0"/>
                    </a:moveTo>
                    <a:lnTo>
                      <a:pt x="0" y="331"/>
                    </a:lnTo>
                    <a:lnTo>
                      <a:pt x="404" y="331"/>
                    </a:lnTo>
                  </a:path>
                </a:pathLst>
              </a:custGeom>
              <a:noFill/>
              <a:ln w="9525">
                <a:solidFill>
                  <a:schemeClr val="tx1"/>
                </a:solidFill>
                <a:round/>
                <a:headEnd/>
                <a:tailEnd/>
              </a:ln>
            </p:spPr>
            <p:txBody>
              <a:bodyPr wrap="none" anchor="ctr"/>
              <a:lstStyle/>
              <a:p>
                <a:endParaRPr lang="zh-CN" altLang="en-US"/>
              </a:p>
            </p:txBody>
          </p:sp>
        </p:grpSp>
        <p:sp>
          <p:nvSpPr>
            <p:cNvPr id="18502" name="Text Box 41"/>
            <p:cNvSpPr txBox="1">
              <a:spLocks noChangeArrowheads="1"/>
            </p:cNvSpPr>
            <p:nvPr/>
          </p:nvSpPr>
          <p:spPr bwMode="auto">
            <a:xfrm>
              <a:off x="3340" y="1264"/>
              <a:ext cx="274" cy="371"/>
            </a:xfrm>
            <a:prstGeom prst="rect">
              <a:avLst/>
            </a:prstGeom>
            <a:solidFill>
              <a:schemeClr val="accent1"/>
            </a:solidFill>
            <a:ln w="9525">
              <a:solidFill>
                <a:schemeClr val="tx1"/>
              </a:solidFill>
              <a:miter lim="800000"/>
              <a:headEnd/>
              <a:tailEnd/>
            </a:ln>
          </p:spPr>
          <p:txBody>
            <a:bodyPr wrap="none">
              <a:spAutoFit/>
            </a:bodyPr>
            <a:lstStyle/>
            <a:p>
              <a:pPr eaLnBrk="0" hangingPunct="0">
                <a:lnSpc>
                  <a:spcPct val="100000"/>
                </a:lnSpc>
                <a:spcBef>
                  <a:spcPct val="0"/>
                </a:spcBef>
                <a:buClrTx/>
                <a:buSzTx/>
                <a:buFontTx/>
                <a:buNone/>
              </a:pPr>
              <a:r>
                <a:rPr lang="en-US" altLang="zh-CN" sz="3200" b="1">
                  <a:solidFill>
                    <a:schemeClr val="tx1"/>
                  </a:solidFill>
                  <a:latin typeface="Symbol" charset="2"/>
                  <a:ea typeface="宋体" charset="-122"/>
                </a:rPr>
                <a:t>S</a:t>
              </a:r>
              <a:endParaRPr lang="en-US" altLang="zh-CN" sz="1200">
                <a:solidFill>
                  <a:schemeClr val="tx1"/>
                </a:solidFill>
                <a:latin typeface="Times New Roman" charset="0"/>
                <a:ea typeface="宋体" charset="-122"/>
              </a:endParaRPr>
            </a:p>
          </p:txBody>
        </p:sp>
        <p:sp>
          <p:nvSpPr>
            <p:cNvPr id="18503" name="Freeform 42"/>
            <p:cNvSpPr>
              <a:spLocks/>
            </p:cNvSpPr>
            <p:nvPr/>
          </p:nvSpPr>
          <p:spPr bwMode="auto">
            <a:xfrm>
              <a:off x="3600" y="1478"/>
              <a:ext cx="440" cy="287"/>
            </a:xfrm>
            <a:custGeom>
              <a:avLst/>
              <a:gdLst>
                <a:gd name="T0" fmla="*/ 0 w 440"/>
                <a:gd name="T1" fmla="*/ 0 h 235"/>
                <a:gd name="T2" fmla="*/ 93 w 440"/>
                <a:gd name="T3" fmla="*/ 176 h 235"/>
                <a:gd name="T4" fmla="*/ 383 w 440"/>
                <a:gd name="T5" fmla="*/ 218 h 235"/>
                <a:gd name="T6" fmla="*/ 434 w 440"/>
                <a:gd name="T7" fmla="*/ 73 h 235"/>
                <a:gd name="T8" fmla="*/ 0 60000 65536"/>
                <a:gd name="T9" fmla="*/ 0 60000 65536"/>
                <a:gd name="T10" fmla="*/ 0 60000 65536"/>
                <a:gd name="T11" fmla="*/ 0 60000 65536"/>
                <a:gd name="T12" fmla="*/ 0 w 440"/>
                <a:gd name="T13" fmla="*/ 0 h 235"/>
                <a:gd name="T14" fmla="*/ 440 w 440"/>
                <a:gd name="T15" fmla="*/ 235 h 235"/>
              </a:gdLst>
              <a:ahLst/>
              <a:cxnLst>
                <a:cxn ang="T8">
                  <a:pos x="T0" y="T1"/>
                </a:cxn>
                <a:cxn ang="T9">
                  <a:pos x="T2" y="T3"/>
                </a:cxn>
                <a:cxn ang="T10">
                  <a:pos x="T4" y="T5"/>
                </a:cxn>
                <a:cxn ang="T11">
                  <a:pos x="T6" y="T7"/>
                </a:cxn>
              </a:cxnLst>
              <a:rect l="T12" t="T13" r="T14" b="T15"/>
              <a:pathLst>
                <a:path w="440" h="235">
                  <a:moveTo>
                    <a:pt x="0" y="0"/>
                  </a:moveTo>
                  <a:cubicBezTo>
                    <a:pt x="14" y="70"/>
                    <a:pt x="29" y="140"/>
                    <a:pt x="93" y="176"/>
                  </a:cubicBezTo>
                  <a:cubicBezTo>
                    <a:pt x="157" y="212"/>
                    <a:pt x="326" y="235"/>
                    <a:pt x="383" y="218"/>
                  </a:cubicBezTo>
                  <a:cubicBezTo>
                    <a:pt x="440" y="201"/>
                    <a:pt x="437" y="137"/>
                    <a:pt x="434" y="73"/>
                  </a:cubicBezTo>
                </a:path>
              </a:pathLst>
            </a:custGeom>
            <a:noFill/>
            <a:ln w="9525">
              <a:solidFill>
                <a:srgbClr val="FFFF00"/>
              </a:solidFill>
              <a:round/>
              <a:headEnd type="none" w="med" len="med"/>
              <a:tailEnd type="triangle" w="med" len="med"/>
            </a:ln>
          </p:spPr>
          <p:txBody>
            <a:bodyPr wrap="none" anchor="ctr"/>
            <a:lstStyle/>
            <a:p>
              <a:endParaRPr lang="zh-CN" altLang="en-US"/>
            </a:p>
          </p:txBody>
        </p:sp>
        <p:sp>
          <p:nvSpPr>
            <p:cNvPr id="18504" name="Freeform 43"/>
            <p:cNvSpPr>
              <a:spLocks/>
            </p:cNvSpPr>
            <p:nvPr/>
          </p:nvSpPr>
          <p:spPr bwMode="auto">
            <a:xfrm>
              <a:off x="4013" y="1155"/>
              <a:ext cx="579" cy="179"/>
            </a:xfrm>
            <a:custGeom>
              <a:avLst/>
              <a:gdLst>
                <a:gd name="T0" fmla="*/ 0 w 579"/>
                <a:gd name="T1" fmla="*/ 179 h 179"/>
                <a:gd name="T2" fmla="*/ 362 w 579"/>
                <a:gd name="T3" fmla="*/ 24 h 179"/>
                <a:gd name="T4" fmla="*/ 579 w 579"/>
                <a:gd name="T5" fmla="*/ 34 h 179"/>
                <a:gd name="T6" fmla="*/ 0 60000 65536"/>
                <a:gd name="T7" fmla="*/ 0 60000 65536"/>
                <a:gd name="T8" fmla="*/ 0 60000 65536"/>
                <a:gd name="T9" fmla="*/ 0 w 579"/>
                <a:gd name="T10" fmla="*/ 0 h 179"/>
                <a:gd name="T11" fmla="*/ 579 w 579"/>
                <a:gd name="T12" fmla="*/ 179 h 179"/>
              </a:gdLst>
              <a:ahLst/>
              <a:cxnLst>
                <a:cxn ang="T6">
                  <a:pos x="T0" y="T1"/>
                </a:cxn>
                <a:cxn ang="T7">
                  <a:pos x="T2" y="T3"/>
                </a:cxn>
                <a:cxn ang="T8">
                  <a:pos x="T4" y="T5"/>
                </a:cxn>
              </a:cxnLst>
              <a:rect l="T9" t="T10" r="T11" b="T12"/>
              <a:pathLst>
                <a:path w="579" h="179">
                  <a:moveTo>
                    <a:pt x="0" y="179"/>
                  </a:moveTo>
                  <a:cubicBezTo>
                    <a:pt x="133" y="113"/>
                    <a:pt x="266" y="48"/>
                    <a:pt x="362" y="24"/>
                  </a:cubicBezTo>
                  <a:cubicBezTo>
                    <a:pt x="458" y="0"/>
                    <a:pt x="518" y="17"/>
                    <a:pt x="579" y="34"/>
                  </a:cubicBezTo>
                </a:path>
              </a:pathLst>
            </a:custGeom>
            <a:noFill/>
            <a:ln w="12700" cmpd="sng">
              <a:solidFill>
                <a:schemeClr val="accent2"/>
              </a:solidFill>
              <a:round/>
              <a:headEnd type="none" w="med" len="med"/>
              <a:tailEnd type="triangle" w="med" len="med"/>
            </a:ln>
          </p:spPr>
          <p:txBody>
            <a:bodyPr wrap="none" anchor="ctr"/>
            <a:lstStyle/>
            <a:p>
              <a:endParaRPr lang="zh-CN" altLang="en-US"/>
            </a:p>
          </p:txBody>
        </p:sp>
      </p:grpSp>
      <p:grpSp>
        <p:nvGrpSpPr>
          <p:cNvPr id="4" name="Group 44"/>
          <p:cNvGrpSpPr>
            <a:grpSpLocks/>
          </p:cNvGrpSpPr>
          <p:nvPr/>
        </p:nvGrpSpPr>
        <p:grpSpPr bwMode="auto">
          <a:xfrm>
            <a:off x="3886200" y="2819400"/>
            <a:ext cx="1036638" cy="712788"/>
            <a:chOff x="2360" y="1522"/>
            <a:chExt cx="653" cy="449"/>
          </a:xfrm>
        </p:grpSpPr>
        <p:sp>
          <p:nvSpPr>
            <p:cNvPr id="18492" name="AutoShape 45"/>
            <p:cNvSpPr>
              <a:spLocks noChangeArrowheads="1"/>
            </p:cNvSpPr>
            <p:nvPr/>
          </p:nvSpPr>
          <p:spPr bwMode="auto">
            <a:xfrm>
              <a:off x="2496" y="1680"/>
              <a:ext cx="288" cy="192"/>
            </a:xfrm>
            <a:prstGeom prst="flowChartConnector">
              <a:avLst/>
            </a:prstGeom>
            <a:solidFill>
              <a:schemeClr val="tx1"/>
            </a:solidFill>
            <a:ln w="9525">
              <a:solidFill>
                <a:schemeClr val="tx1"/>
              </a:solidFill>
              <a:round/>
              <a:headEnd/>
              <a:tailEnd/>
            </a:ln>
          </p:spPr>
          <p:txBody>
            <a:bodyPr wrap="none" anchor="ctr"/>
            <a:lstStyle/>
            <a:p>
              <a:endParaRPr lang="zh-CN" altLang="en-US">
                <a:ea typeface="宋体" charset="-122"/>
              </a:endParaRPr>
            </a:p>
          </p:txBody>
        </p:sp>
        <p:sp>
          <p:nvSpPr>
            <p:cNvPr id="18493" name="AutoShape 46"/>
            <p:cNvSpPr>
              <a:spLocks noChangeArrowheads="1"/>
            </p:cNvSpPr>
            <p:nvPr/>
          </p:nvSpPr>
          <p:spPr bwMode="auto">
            <a:xfrm>
              <a:off x="2458" y="1522"/>
              <a:ext cx="420" cy="449"/>
            </a:xfrm>
            <a:prstGeom prst="flowChartConnector">
              <a:avLst/>
            </a:prstGeom>
            <a:solidFill>
              <a:srgbClr val="CC0000"/>
            </a:solidFill>
            <a:ln w="9525">
              <a:solidFill>
                <a:schemeClr val="tx1"/>
              </a:solidFill>
              <a:round/>
              <a:headEnd/>
              <a:tailEnd/>
            </a:ln>
          </p:spPr>
          <p:txBody>
            <a:bodyPr wrap="none" anchor="ctr"/>
            <a:lstStyle/>
            <a:p>
              <a:endParaRPr lang="zh-CN" altLang="en-US">
                <a:ea typeface="宋体" charset="-122"/>
              </a:endParaRPr>
            </a:p>
          </p:txBody>
        </p:sp>
        <p:grpSp>
          <p:nvGrpSpPr>
            <p:cNvPr id="5" name="Group 47"/>
            <p:cNvGrpSpPr>
              <a:grpSpLocks/>
            </p:cNvGrpSpPr>
            <p:nvPr/>
          </p:nvGrpSpPr>
          <p:grpSpPr bwMode="auto">
            <a:xfrm>
              <a:off x="2599" y="1612"/>
              <a:ext cx="207" cy="168"/>
              <a:chOff x="4520" y="1893"/>
              <a:chExt cx="404" cy="331"/>
            </a:xfrm>
          </p:grpSpPr>
          <p:sp>
            <p:nvSpPr>
              <p:cNvPr id="18498" name="Freeform 48"/>
              <p:cNvSpPr>
                <a:spLocks/>
              </p:cNvSpPr>
              <p:nvPr/>
            </p:nvSpPr>
            <p:spPr bwMode="auto">
              <a:xfrm>
                <a:off x="4553" y="1944"/>
                <a:ext cx="331" cy="268"/>
              </a:xfrm>
              <a:custGeom>
                <a:avLst/>
                <a:gdLst>
                  <a:gd name="T0" fmla="*/ 0 w 1024"/>
                  <a:gd name="T1" fmla="*/ 620 h 620"/>
                  <a:gd name="T2" fmla="*/ 455 w 1024"/>
                  <a:gd name="T3" fmla="*/ 496 h 620"/>
                  <a:gd name="T4" fmla="*/ 579 w 1024"/>
                  <a:gd name="T5" fmla="*/ 83 h 620"/>
                  <a:gd name="T6" fmla="*/ 1024 w 1024"/>
                  <a:gd name="T7" fmla="*/ 0 h 620"/>
                  <a:gd name="T8" fmla="*/ 0 60000 65536"/>
                  <a:gd name="T9" fmla="*/ 0 60000 65536"/>
                  <a:gd name="T10" fmla="*/ 0 60000 65536"/>
                  <a:gd name="T11" fmla="*/ 0 60000 65536"/>
                  <a:gd name="T12" fmla="*/ 0 w 1024"/>
                  <a:gd name="T13" fmla="*/ 0 h 620"/>
                  <a:gd name="T14" fmla="*/ 1024 w 1024"/>
                  <a:gd name="T15" fmla="*/ 620 h 620"/>
                </a:gdLst>
                <a:ahLst/>
                <a:cxnLst>
                  <a:cxn ang="T8">
                    <a:pos x="T0" y="T1"/>
                  </a:cxn>
                  <a:cxn ang="T9">
                    <a:pos x="T2" y="T3"/>
                  </a:cxn>
                  <a:cxn ang="T10">
                    <a:pos x="T4" y="T5"/>
                  </a:cxn>
                  <a:cxn ang="T11">
                    <a:pos x="T6" y="T7"/>
                  </a:cxn>
                </a:cxnLst>
                <a:rect l="T12" t="T13" r="T14" b="T15"/>
                <a:pathLst>
                  <a:path w="1024" h="620">
                    <a:moveTo>
                      <a:pt x="0" y="620"/>
                    </a:moveTo>
                    <a:cubicBezTo>
                      <a:pt x="179" y="602"/>
                      <a:pt x="359" y="585"/>
                      <a:pt x="455" y="496"/>
                    </a:cubicBezTo>
                    <a:cubicBezTo>
                      <a:pt x="551" y="407"/>
                      <a:pt x="484" y="166"/>
                      <a:pt x="579" y="83"/>
                    </a:cubicBezTo>
                    <a:cubicBezTo>
                      <a:pt x="674" y="0"/>
                      <a:pt x="849" y="0"/>
                      <a:pt x="1024" y="0"/>
                    </a:cubicBezTo>
                  </a:path>
                </a:pathLst>
              </a:custGeom>
              <a:noFill/>
              <a:ln w="28575" cmpd="sng">
                <a:solidFill>
                  <a:schemeClr val="tx1"/>
                </a:solidFill>
                <a:round/>
                <a:headEnd/>
                <a:tailEnd/>
              </a:ln>
            </p:spPr>
            <p:txBody>
              <a:bodyPr wrap="none" anchor="ctr"/>
              <a:lstStyle/>
              <a:p>
                <a:endParaRPr lang="zh-CN" altLang="en-US"/>
              </a:p>
            </p:txBody>
          </p:sp>
          <p:sp>
            <p:nvSpPr>
              <p:cNvPr id="18499" name="Freeform 49"/>
              <p:cNvSpPr>
                <a:spLocks/>
              </p:cNvSpPr>
              <p:nvPr/>
            </p:nvSpPr>
            <p:spPr bwMode="auto">
              <a:xfrm>
                <a:off x="4520" y="1893"/>
                <a:ext cx="404" cy="331"/>
              </a:xfrm>
              <a:custGeom>
                <a:avLst/>
                <a:gdLst>
                  <a:gd name="T0" fmla="*/ 11 w 404"/>
                  <a:gd name="T1" fmla="*/ 0 h 331"/>
                  <a:gd name="T2" fmla="*/ 0 w 404"/>
                  <a:gd name="T3" fmla="*/ 331 h 331"/>
                  <a:gd name="T4" fmla="*/ 404 w 404"/>
                  <a:gd name="T5" fmla="*/ 331 h 331"/>
                  <a:gd name="T6" fmla="*/ 0 60000 65536"/>
                  <a:gd name="T7" fmla="*/ 0 60000 65536"/>
                  <a:gd name="T8" fmla="*/ 0 60000 65536"/>
                  <a:gd name="T9" fmla="*/ 0 w 404"/>
                  <a:gd name="T10" fmla="*/ 0 h 331"/>
                  <a:gd name="T11" fmla="*/ 404 w 404"/>
                  <a:gd name="T12" fmla="*/ 331 h 331"/>
                </a:gdLst>
                <a:ahLst/>
                <a:cxnLst>
                  <a:cxn ang="T6">
                    <a:pos x="T0" y="T1"/>
                  </a:cxn>
                  <a:cxn ang="T7">
                    <a:pos x="T2" y="T3"/>
                  </a:cxn>
                  <a:cxn ang="T8">
                    <a:pos x="T4" y="T5"/>
                  </a:cxn>
                </a:cxnLst>
                <a:rect l="T9" t="T10" r="T11" b="T12"/>
                <a:pathLst>
                  <a:path w="404" h="331">
                    <a:moveTo>
                      <a:pt x="11" y="0"/>
                    </a:moveTo>
                    <a:lnTo>
                      <a:pt x="0" y="331"/>
                    </a:lnTo>
                    <a:lnTo>
                      <a:pt x="404" y="331"/>
                    </a:lnTo>
                  </a:path>
                </a:pathLst>
              </a:custGeom>
              <a:noFill/>
              <a:ln w="9525">
                <a:solidFill>
                  <a:schemeClr val="tx1"/>
                </a:solidFill>
                <a:round/>
                <a:headEnd/>
                <a:tailEnd/>
              </a:ln>
            </p:spPr>
            <p:txBody>
              <a:bodyPr wrap="none" anchor="ctr"/>
              <a:lstStyle/>
              <a:p>
                <a:endParaRPr lang="zh-CN" altLang="en-US"/>
              </a:p>
            </p:txBody>
          </p:sp>
        </p:grpSp>
        <p:sp>
          <p:nvSpPr>
            <p:cNvPr id="18495" name="Freeform 50"/>
            <p:cNvSpPr>
              <a:spLocks/>
            </p:cNvSpPr>
            <p:nvPr/>
          </p:nvSpPr>
          <p:spPr bwMode="auto">
            <a:xfrm>
              <a:off x="2504" y="1759"/>
              <a:ext cx="226" cy="146"/>
            </a:xfrm>
            <a:custGeom>
              <a:avLst/>
              <a:gdLst>
                <a:gd name="T0" fmla="*/ 0 w 440"/>
                <a:gd name="T1" fmla="*/ 0 h 235"/>
                <a:gd name="T2" fmla="*/ 93 w 440"/>
                <a:gd name="T3" fmla="*/ 176 h 235"/>
                <a:gd name="T4" fmla="*/ 383 w 440"/>
                <a:gd name="T5" fmla="*/ 218 h 235"/>
                <a:gd name="T6" fmla="*/ 434 w 440"/>
                <a:gd name="T7" fmla="*/ 73 h 235"/>
                <a:gd name="T8" fmla="*/ 0 60000 65536"/>
                <a:gd name="T9" fmla="*/ 0 60000 65536"/>
                <a:gd name="T10" fmla="*/ 0 60000 65536"/>
                <a:gd name="T11" fmla="*/ 0 60000 65536"/>
                <a:gd name="T12" fmla="*/ 0 w 440"/>
                <a:gd name="T13" fmla="*/ 0 h 235"/>
                <a:gd name="T14" fmla="*/ 440 w 440"/>
                <a:gd name="T15" fmla="*/ 235 h 235"/>
              </a:gdLst>
              <a:ahLst/>
              <a:cxnLst>
                <a:cxn ang="T8">
                  <a:pos x="T0" y="T1"/>
                </a:cxn>
                <a:cxn ang="T9">
                  <a:pos x="T2" y="T3"/>
                </a:cxn>
                <a:cxn ang="T10">
                  <a:pos x="T4" y="T5"/>
                </a:cxn>
                <a:cxn ang="T11">
                  <a:pos x="T6" y="T7"/>
                </a:cxn>
              </a:cxnLst>
              <a:rect l="T12" t="T13" r="T14" b="T15"/>
              <a:pathLst>
                <a:path w="440" h="235">
                  <a:moveTo>
                    <a:pt x="0" y="0"/>
                  </a:moveTo>
                  <a:cubicBezTo>
                    <a:pt x="14" y="70"/>
                    <a:pt x="29" y="140"/>
                    <a:pt x="93" y="176"/>
                  </a:cubicBezTo>
                  <a:cubicBezTo>
                    <a:pt x="157" y="212"/>
                    <a:pt x="326" y="235"/>
                    <a:pt x="383" y="218"/>
                  </a:cubicBezTo>
                  <a:cubicBezTo>
                    <a:pt x="440" y="201"/>
                    <a:pt x="437" y="137"/>
                    <a:pt x="434" y="73"/>
                  </a:cubicBezTo>
                </a:path>
              </a:pathLst>
            </a:custGeom>
            <a:noFill/>
            <a:ln w="9525">
              <a:solidFill>
                <a:srgbClr val="FFFF00"/>
              </a:solidFill>
              <a:round/>
              <a:headEnd type="none" w="med" len="med"/>
              <a:tailEnd type="triangle" w="med" len="med"/>
            </a:ln>
          </p:spPr>
          <p:txBody>
            <a:bodyPr wrap="none" anchor="ctr"/>
            <a:lstStyle/>
            <a:p>
              <a:endParaRPr lang="zh-CN" altLang="en-US"/>
            </a:p>
          </p:txBody>
        </p:sp>
        <p:sp>
          <p:nvSpPr>
            <p:cNvPr id="18496" name="Freeform 51"/>
            <p:cNvSpPr>
              <a:spLocks/>
            </p:cNvSpPr>
            <p:nvPr/>
          </p:nvSpPr>
          <p:spPr bwMode="auto">
            <a:xfrm>
              <a:off x="2716" y="1594"/>
              <a:ext cx="297" cy="91"/>
            </a:xfrm>
            <a:custGeom>
              <a:avLst/>
              <a:gdLst>
                <a:gd name="T0" fmla="*/ 0 w 579"/>
                <a:gd name="T1" fmla="*/ 179 h 179"/>
                <a:gd name="T2" fmla="*/ 362 w 579"/>
                <a:gd name="T3" fmla="*/ 24 h 179"/>
                <a:gd name="T4" fmla="*/ 579 w 579"/>
                <a:gd name="T5" fmla="*/ 34 h 179"/>
                <a:gd name="T6" fmla="*/ 0 60000 65536"/>
                <a:gd name="T7" fmla="*/ 0 60000 65536"/>
                <a:gd name="T8" fmla="*/ 0 60000 65536"/>
                <a:gd name="T9" fmla="*/ 0 w 579"/>
                <a:gd name="T10" fmla="*/ 0 h 179"/>
                <a:gd name="T11" fmla="*/ 579 w 579"/>
                <a:gd name="T12" fmla="*/ 179 h 179"/>
              </a:gdLst>
              <a:ahLst/>
              <a:cxnLst>
                <a:cxn ang="T6">
                  <a:pos x="T0" y="T1"/>
                </a:cxn>
                <a:cxn ang="T7">
                  <a:pos x="T2" y="T3"/>
                </a:cxn>
                <a:cxn ang="T8">
                  <a:pos x="T4" y="T5"/>
                </a:cxn>
              </a:cxnLst>
              <a:rect l="T9" t="T10" r="T11" b="T12"/>
              <a:pathLst>
                <a:path w="579" h="179">
                  <a:moveTo>
                    <a:pt x="0" y="179"/>
                  </a:moveTo>
                  <a:cubicBezTo>
                    <a:pt x="133" y="113"/>
                    <a:pt x="266" y="48"/>
                    <a:pt x="362" y="24"/>
                  </a:cubicBezTo>
                  <a:cubicBezTo>
                    <a:pt x="458" y="0"/>
                    <a:pt x="518" y="17"/>
                    <a:pt x="579" y="34"/>
                  </a:cubicBezTo>
                </a:path>
              </a:pathLst>
            </a:custGeom>
            <a:noFill/>
            <a:ln w="12700" cmpd="sng">
              <a:solidFill>
                <a:schemeClr val="accent2"/>
              </a:solidFill>
              <a:round/>
              <a:headEnd type="none" w="med" len="med"/>
              <a:tailEnd type="triangle" w="med" len="med"/>
            </a:ln>
          </p:spPr>
          <p:txBody>
            <a:bodyPr wrap="none" anchor="ctr"/>
            <a:lstStyle/>
            <a:p>
              <a:endParaRPr lang="zh-CN" altLang="en-US"/>
            </a:p>
          </p:txBody>
        </p:sp>
        <p:sp>
          <p:nvSpPr>
            <p:cNvPr id="18497" name="Text Box 52"/>
            <p:cNvSpPr txBox="1">
              <a:spLocks noChangeArrowheads="1"/>
            </p:cNvSpPr>
            <p:nvPr/>
          </p:nvSpPr>
          <p:spPr bwMode="auto">
            <a:xfrm>
              <a:off x="2360" y="1668"/>
              <a:ext cx="188" cy="198"/>
            </a:xfrm>
            <a:prstGeom prst="rect">
              <a:avLst/>
            </a:prstGeom>
            <a:solidFill>
              <a:schemeClr val="accent1"/>
            </a:solidFill>
            <a:ln w="9525">
              <a:solidFill>
                <a:schemeClr val="tx1"/>
              </a:solidFill>
              <a:miter lim="800000"/>
              <a:headEnd/>
              <a:tailEnd/>
            </a:ln>
          </p:spPr>
          <p:txBody>
            <a:bodyPr wrap="none">
              <a:spAutoFit/>
            </a:bodyPr>
            <a:lstStyle/>
            <a:p>
              <a:pPr eaLnBrk="0" hangingPunct="0">
                <a:lnSpc>
                  <a:spcPct val="100000"/>
                </a:lnSpc>
                <a:spcBef>
                  <a:spcPct val="0"/>
                </a:spcBef>
                <a:buClrTx/>
                <a:buSzTx/>
                <a:buFontTx/>
                <a:buNone/>
              </a:pPr>
              <a:r>
                <a:rPr lang="en-US" altLang="zh-CN" sz="1400" b="1">
                  <a:solidFill>
                    <a:schemeClr val="tx1"/>
                  </a:solidFill>
                  <a:latin typeface="Symbol" charset="2"/>
                  <a:ea typeface="宋体" charset="-122"/>
                </a:rPr>
                <a:t>S</a:t>
              </a:r>
              <a:endParaRPr lang="en-US" altLang="zh-CN" sz="1400">
                <a:solidFill>
                  <a:schemeClr val="tx1"/>
                </a:solidFill>
                <a:latin typeface="Times New Roman" charset="0"/>
                <a:ea typeface="宋体" charset="-122"/>
              </a:endParaRPr>
            </a:p>
          </p:txBody>
        </p:sp>
      </p:grpSp>
      <p:sp>
        <p:nvSpPr>
          <p:cNvPr id="18470" name="Text Box 53"/>
          <p:cNvSpPr txBox="1">
            <a:spLocks noChangeArrowheads="1"/>
          </p:cNvSpPr>
          <p:nvPr/>
        </p:nvSpPr>
        <p:spPr bwMode="auto">
          <a:xfrm>
            <a:off x="4783138" y="2663825"/>
            <a:ext cx="374650" cy="396875"/>
          </a:xfrm>
          <a:prstGeom prst="rect">
            <a:avLst/>
          </a:prstGeom>
          <a:noFill/>
          <a:ln w="9525">
            <a:noFill/>
            <a:miter lim="800000"/>
            <a:headEnd/>
            <a:tailEnd/>
          </a:ln>
        </p:spPr>
        <p:txBody>
          <a:bodyPr>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.4</a:t>
            </a:r>
            <a:endParaRPr lang="en-US" altLang="zh-CN" sz="1200">
              <a:solidFill>
                <a:schemeClr val="tx1"/>
              </a:solidFill>
              <a:latin typeface="Times New Roman" charset="0"/>
              <a:ea typeface="宋体" charset="-122"/>
            </a:endParaRPr>
          </a:p>
        </p:txBody>
      </p:sp>
      <p:sp>
        <p:nvSpPr>
          <p:cNvPr id="18471" name="Text Box 54"/>
          <p:cNvSpPr txBox="1">
            <a:spLocks noChangeArrowheads="1"/>
          </p:cNvSpPr>
          <p:nvPr/>
        </p:nvSpPr>
        <p:spPr bwMode="auto">
          <a:xfrm>
            <a:off x="4814888" y="3616325"/>
            <a:ext cx="374650" cy="396875"/>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tLang="zh-CN" sz="2000" b="1">
                <a:solidFill>
                  <a:schemeClr val="tx1"/>
                </a:solidFill>
                <a:latin typeface="Times New Roman" charset="0"/>
                <a:ea typeface="宋体" charset="-122"/>
              </a:rPr>
              <a:t>.2</a:t>
            </a:r>
            <a:endParaRPr lang="en-US" altLang="zh-CN" sz="1200">
              <a:solidFill>
                <a:schemeClr val="tx1"/>
              </a:solidFill>
              <a:latin typeface="Times New Roman" charset="0"/>
              <a:ea typeface="宋体" charset="-122"/>
            </a:endParaRPr>
          </a:p>
        </p:txBody>
      </p:sp>
      <p:grpSp>
        <p:nvGrpSpPr>
          <p:cNvPr id="6" name="Group 55"/>
          <p:cNvGrpSpPr>
            <a:grpSpLocks/>
          </p:cNvGrpSpPr>
          <p:nvPr/>
        </p:nvGrpSpPr>
        <p:grpSpPr bwMode="auto">
          <a:xfrm>
            <a:off x="3886200" y="3733800"/>
            <a:ext cx="1036638" cy="712788"/>
            <a:chOff x="2360" y="1522"/>
            <a:chExt cx="653" cy="449"/>
          </a:xfrm>
        </p:grpSpPr>
        <p:sp>
          <p:nvSpPr>
            <p:cNvPr id="18484" name="AutoShape 56"/>
            <p:cNvSpPr>
              <a:spLocks noChangeArrowheads="1"/>
            </p:cNvSpPr>
            <p:nvPr/>
          </p:nvSpPr>
          <p:spPr bwMode="auto">
            <a:xfrm>
              <a:off x="2496" y="1680"/>
              <a:ext cx="288" cy="192"/>
            </a:xfrm>
            <a:prstGeom prst="flowChartConnector">
              <a:avLst/>
            </a:prstGeom>
            <a:solidFill>
              <a:schemeClr val="tx1"/>
            </a:solidFill>
            <a:ln w="9525">
              <a:solidFill>
                <a:schemeClr val="tx1"/>
              </a:solidFill>
              <a:round/>
              <a:headEnd/>
              <a:tailEnd/>
            </a:ln>
          </p:spPr>
          <p:txBody>
            <a:bodyPr wrap="none" anchor="ctr"/>
            <a:lstStyle/>
            <a:p>
              <a:endParaRPr lang="zh-CN" altLang="en-US">
                <a:ea typeface="宋体" charset="-122"/>
              </a:endParaRPr>
            </a:p>
          </p:txBody>
        </p:sp>
        <p:sp>
          <p:nvSpPr>
            <p:cNvPr id="18485" name="AutoShape 57"/>
            <p:cNvSpPr>
              <a:spLocks noChangeArrowheads="1"/>
            </p:cNvSpPr>
            <p:nvPr/>
          </p:nvSpPr>
          <p:spPr bwMode="auto">
            <a:xfrm>
              <a:off x="2458" y="1522"/>
              <a:ext cx="420" cy="449"/>
            </a:xfrm>
            <a:prstGeom prst="flowChartConnector">
              <a:avLst/>
            </a:prstGeom>
            <a:solidFill>
              <a:srgbClr val="CC0000"/>
            </a:solidFill>
            <a:ln w="9525">
              <a:solidFill>
                <a:schemeClr val="tx1"/>
              </a:solidFill>
              <a:round/>
              <a:headEnd/>
              <a:tailEnd/>
            </a:ln>
          </p:spPr>
          <p:txBody>
            <a:bodyPr wrap="none" anchor="ctr"/>
            <a:lstStyle/>
            <a:p>
              <a:endParaRPr lang="zh-CN" altLang="en-US">
                <a:ea typeface="宋体" charset="-122"/>
              </a:endParaRPr>
            </a:p>
          </p:txBody>
        </p:sp>
        <p:grpSp>
          <p:nvGrpSpPr>
            <p:cNvPr id="7" name="Group 58"/>
            <p:cNvGrpSpPr>
              <a:grpSpLocks/>
            </p:cNvGrpSpPr>
            <p:nvPr/>
          </p:nvGrpSpPr>
          <p:grpSpPr bwMode="auto">
            <a:xfrm>
              <a:off x="2599" y="1612"/>
              <a:ext cx="207" cy="168"/>
              <a:chOff x="4520" y="1893"/>
              <a:chExt cx="404" cy="331"/>
            </a:xfrm>
          </p:grpSpPr>
          <p:sp>
            <p:nvSpPr>
              <p:cNvPr id="18490" name="Freeform 59"/>
              <p:cNvSpPr>
                <a:spLocks/>
              </p:cNvSpPr>
              <p:nvPr/>
            </p:nvSpPr>
            <p:spPr bwMode="auto">
              <a:xfrm>
                <a:off x="4553" y="1944"/>
                <a:ext cx="331" cy="268"/>
              </a:xfrm>
              <a:custGeom>
                <a:avLst/>
                <a:gdLst>
                  <a:gd name="T0" fmla="*/ 0 w 1024"/>
                  <a:gd name="T1" fmla="*/ 620 h 620"/>
                  <a:gd name="T2" fmla="*/ 455 w 1024"/>
                  <a:gd name="T3" fmla="*/ 496 h 620"/>
                  <a:gd name="T4" fmla="*/ 579 w 1024"/>
                  <a:gd name="T5" fmla="*/ 83 h 620"/>
                  <a:gd name="T6" fmla="*/ 1024 w 1024"/>
                  <a:gd name="T7" fmla="*/ 0 h 620"/>
                  <a:gd name="T8" fmla="*/ 0 60000 65536"/>
                  <a:gd name="T9" fmla="*/ 0 60000 65536"/>
                  <a:gd name="T10" fmla="*/ 0 60000 65536"/>
                  <a:gd name="T11" fmla="*/ 0 60000 65536"/>
                  <a:gd name="T12" fmla="*/ 0 w 1024"/>
                  <a:gd name="T13" fmla="*/ 0 h 620"/>
                  <a:gd name="T14" fmla="*/ 1024 w 1024"/>
                  <a:gd name="T15" fmla="*/ 620 h 620"/>
                </a:gdLst>
                <a:ahLst/>
                <a:cxnLst>
                  <a:cxn ang="T8">
                    <a:pos x="T0" y="T1"/>
                  </a:cxn>
                  <a:cxn ang="T9">
                    <a:pos x="T2" y="T3"/>
                  </a:cxn>
                  <a:cxn ang="T10">
                    <a:pos x="T4" y="T5"/>
                  </a:cxn>
                  <a:cxn ang="T11">
                    <a:pos x="T6" y="T7"/>
                  </a:cxn>
                </a:cxnLst>
                <a:rect l="T12" t="T13" r="T14" b="T15"/>
                <a:pathLst>
                  <a:path w="1024" h="620">
                    <a:moveTo>
                      <a:pt x="0" y="620"/>
                    </a:moveTo>
                    <a:cubicBezTo>
                      <a:pt x="179" y="602"/>
                      <a:pt x="359" y="585"/>
                      <a:pt x="455" y="496"/>
                    </a:cubicBezTo>
                    <a:cubicBezTo>
                      <a:pt x="551" y="407"/>
                      <a:pt x="484" y="166"/>
                      <a:pt x="579" y="83"/>
                    </a:cubicBezTo>
                    <a:cubicBezTo>
                      <a:pt x="674" y="0"/>
                      <a:pt x="849" y="0"/>
                      <a:pt x="1024" y="0"/>
                    </a:cubicBezTo>
                  </a:path>
                </a:pathLst>
              </a:custGeom>
              <a:noFill/>
              <a:ln w="28575" cmpd="sng">
                <a:solidFill>
                  <a:schemeClr val="tx1"/>
                </a:solidFill>
                <a:round/>
                <a:headEnd/>
                <a:tailEnd/>
              </a:ln>
            </p:spPr>
            <p:txBody>
              <a:bodyPr wrap="none" anchor="ctr"/>
              <a:lstStyle/>
              <a:p>
                <a:endParaRPr lang="zh-CN" altLang="en-US"/>
              </a:p>
            </p:txBody>
          </p:sp>
          <p:sp>
            <p:nvSpPr>
              <p:cNvPr id="18491" name="Freeform 60"/>
              <p:cNvSpPr>
                <a:spLocks/>
              </p:cNvSpPr>
              <p:nvPr/>
            </p:nvSpPr>
            <p:spPr bwMode="auto">
              <a:xfrm>
                <a:off x="4520" y="1893"/>
                <a:ext cx="404" cy="331"/>
              </a:xfrm>
              <a:custGeom>
                <a:avLst/>
                <a:gdLst>
                  <a:gd name="T0" fmla="*/ 11 w 404"/>
                  <a:gd name="T1" fmla="*/ 0 h 331"/>
                  <a:gd name="T2" fmla="*/ 0 w 404"/>
                  <a:gd name="T3" fmla="*/ 331 h 331"/>
                  <a:gd name="T4" fmla="*/ 404 w 404"/>
                  <a:gd name="T5" fmla="*/ 331 h 331"/>
                  <a:gd name="T6" fmla="*/ 0 60000 65536"/>
                  <a:gd name="T7" fmla="*/ 0 60000 65536"/>
                  <a:gd name="T8" fmla="*/ 0 60000 65536"/>
                  <a:gd name="T9" fmla="*/ 0 w 404"/>
                  <a:gd name="T10" fmla="*/ 0 h 331"/>
                  <a:gd name="T11" fmla="*/ 404 w 404"/>
                  <a:gd name="T12" fmla="*/ 331 h 331"/>
                </a:gdLst>
                <a:ahLst/>
                <a:cxnLst>
                  <a:cxn ang="T6">
                    <a:pos x="T0" y="T1"/>
                  </a:cxn>
                  <a:cxn ang="T7">
                    <a:pos x="T2" y="T3"/>
                  </a:cxn>
                  <a:cxn ang="T8">
                    <a:pos x="T4" y="T5"/>
                  </a:cxn>
                </a:cxnLst>
                <a:rect l="T9" t="T10" r="T11" b="T12"/>
                <a:pathLst>
                  <a:path w="404" h="331">
                    <a:moveTo>
                      <a:pt x="11" y="0"/>
                    </a:moveTo>
                    <a:lnTo>
                      <a:pt x="0" y="331"/>
                    </a:lnTo>
                    <a:lnTo>
                      <a:pt x="404" y="331"/>
                    </a:lnTo>
                  </a:path>
                </a:pathLst>
              </a:custGeom>
              <a:noFill/>
              <a:ln w="9525">
                <a:solidFill>
                  <a:schemeClr val="tx1"/>
                </a:solidFill>
                <a:round/>
                <a:headEnd/>
                <a:tailEnd/>
              </a:ln>
            </p:spPr>
            <p:txBody>
              <a:bodyPr wrap="none" anchor="ctr"/>
              <a:lstStyle/>
              <a:p>
                <a:endParaRPr lang="zh-CN" altLang="en-US"/>
              </a:p>
            </p:txBody>
          </p:sp>
        </p:grpSp>
        <p:sp>
          <p:nvSpPr>
            <p:cNvPr id="18487" name="Freeform 61"/>
            <p:cNvSpPr>
              <a:spLocks/>
            </p:cNvSpPr>
            <p:nvPr/>
          </p:nvSpPr>
          <p:spPr bwMode="auto">
            <a:xfrm>
              <a:off x="2504" y="1759"/>
              <a:ext cx="226" cy="146"/>
            </a:xfrm>
            <a:custGeom>
              <a:avLst/>
              <a:gdLst>
                <a:gd name="T0" fmla="*/ 0 w 440"/>
                <a:gd name="T1" fmla="*/ 0 h 235"/>
                <a:gd name="T2" fmla="*/ 93 w 440"/>
                <a:gd name="T3" fmla="*/ 176 h 235"/>
                <a:gd name="T4" fmla="*/ 383 w 440"/>
                <a:gd name="T5" fmla="*/ 218 h 235"/>
                <a:gd name="T6" fmla="*/ 434 w 440"/>
                <a:gd name="T7" fmla="*/ 73 h 235"/>
                <a:gd name="T8" fmla="*/ 0 60000 65536"/>
                <a:gd name="T9" fmla="*/ 0 60000 65536"/>
                <a:gd name="T10" fmla="*/ 0 60000 65536"/>
                <a:gd name="T11" fmla="*/ 0 60000 65536"/>
                <a:gd name="T12" fmla="*/ 0 w 440"/>
                <a:gd name="T13" fmla="*/ 0 h 235"/>
                <a:gd name="T14" fmla="*/ 440 w 440"/>
                <a:gd name="T15" fmla="*/ 235 h 235"/>
              </a:gdLst>
              <a:ahLst/>
              <a:cxnLst>
                <a:cxn ang="T8">
                  <a:pos x="T0" y="T1"/>
                </a:cxn>
                <a:cxn ang="T9">
                  <a:pos x="T2" y="T3"/>
                </a:cxn>
                <a:cxn ang="T10">
                  <a:pos x="T4" y="T5"/>
                </a:cxn>
                <a:cxn ang="T11">
                  <a:pos x="T6" y="T7"/>
                </a:cxn>
              </a:cxnLst>
              <a:rect l="T12" t="T13" r="T14" b="T15"/>
              <a:pathLst>
                <a:path w="440" h="235">
                  <a:moveTo>
                    <a:pt x="0" y="0"/>
                  </a:moveTo>
                  <a:cubicBezTo>
                    <a:pt x="14" y="70"/>
                    <a:pt x="29" y="140"/>
                    <a:pt x="93" y="176"/>
                  </a:cubicBezTo>
                  <a:cubicBezTo>
                    <a:pt x="157" y="212"/>
                    <a:pt x="326" y="235"/>
                    <a:pt x="383" y="218"/>
                  </a:cubicBezTo>
                  <a:cubicBezTo>
                    <a:pt x="440" y="201"/>
                    <a:pt x="437" y="137"/>
                    <a:pt x="434" y="73"/>
                  </a:cubicBezTo>
                </a:path>
              </a:pathLst>
            </a:custGeom>
            <a:noFill/>
            <a:ln w="9525">
              <a:solidFill>
                <a:srgbClr val="FFFF00"/>
              </a:solidFill>
              <a:round/>
              <a:headEnd type="none" w="med" len="med"/>
              <a:tailEnd type="triangle" w="med" len="med"/>
            </a:ln>
          </p:spPr>
          <p:txBody>
            <a:bodyPr wrap="none" anchor="ctr"/>
            <a:lstStyle/>
            <a:p>
              <a:endParaRPr lang="zh-CN" altLang="en-US"/>
            </a:p>
          </p:txBody>
        </p:sp>
        <p:sp>
          <p:nvSpPr>
            <p:cNvPr id="18488" name="Freeform 62"/>
            <p:cNvSpPr>
              <a:spLocks/>
            </p:cNvSpPr>
            <p:nvPr/>
          </p:nvSpPr>
          <p:spPr bwMode="auto">
            <a:xfrm>
              <a:off x="2716" y="1594"/>
              <a:ext cx="297" cy="91"/>
            </a:xfrm>
            <a:custGeom>
              <a:avLst/>
              <a:gdLst>
                <a:gd name="T0" fmla="*/ 0 w 579"/>
                <a:gd name="T1" fmla="*/ 179 h 179"/>
                <a:gd name="T2" fmla="*/ 362 w 579"/>
                <a:gd name="T3" fmla="*/ 24 h 179"/>
                <a:gd name="T4" fmla="*/ 579 w 579"/>
                <a:gd name="T5" fmla="*/ 34 h 179"/>
                <a:gd name="T6" fmla="*/ 0 60000 65536"/>
                <a:gd name="T7" fmla="*/ 0 60000 65536"/>
                <a:gd name="T8" fmla="*/ 0 60000 65536"/>
                <a:gd name="T9" fmla="*/ 0 w 579"/>
                <a:gd name="T10" fmla="*/ 0 h 179"/>
                <a:gd name="T11" fmla="*/ 579 w 579"/>
                <a:gd name="T12" fmla="*/ 179 h 179"/>
              </a:gdLst>
              <a:ahLst/>
              <a:cxnLst>
                <a:cxn ang="T6">
                  <a:pos x="T0" y="T1"/>
                </a:cxn>
                <a:cxn ang="T7">
                  <a:pos x="T2" y="T3"/>
                </a:cxn>
                <a:cxn ang="T8">
                  <a:pos x="T4" y="T5"/>
                </a:cxn>
              </a:cxnLst>
              <a:rect l="T9" t="T10" r="T11" b="T12"/>
              <a:pathLst>
                <a:path w="579" h="179">
                  <a:moveTo>
                    <a:pt x="0" y="179"/>
                  </a:moveTo>
                  <a:cubicBezTo>
                    <a:pt x="133" y="113"/>
                    <a:pt x="266" y="48"/>
                    <a:pt x="362" y="24"/>
                  </a:cubicBezTo>
                  <a:cubicBezTo>
                    <a:pt x="458" y="0"/>
                    <a:pt x="518" y="17"/>
                    <a:pt x="579" y="34"/>
                  </a:cubicBezTo>
                </a:path>
              </a:pathLst>
            </a:custGeom>
            <a:noFill/>
            <a:ln w="12700" cmpd="sng">
              <a:solidFill>
                <a:schemeClr val="accent2"/>
              </a:solidFill>
              <a:round/>
              <a:headEnd type="none" w="med" len="med"/>
              <a:tailEnd type="triangle" w="med" len="med"/>
            </a:ln>
          </p:spPr>
          <p:txBody>
            <a:bodyPr wrap="none" anchor="ctr"/>
            <a:lstStyle/>
            <a:p>
              <a:endParaRPr lang="zh-CN" altLang="en-US"/>
            </a:p>
          </p:txBody>
        </p:sp>
        <p:sp>
          <p:nvSpPr>
            <p:cNvPr id="18489" name="Text Box 63"/>
            <p:cNvSpPr txBox="1">
              <a:spLocks noChangeArrowheads="1"/>
            </p:cNvSpPr>
            <p:nvPr/>
          </p:nvSpPr>
          <p:spPr bwMode="auto">
            <a:xfrm>
              <a:off x="2360" y="1668"/>
              <a:ext cx="188" cy="198"/>
            </a:xfrm>
            <a:prstGeom prst="rect">
              <a:avLst/>
            </a:prstGeom>
            <a:solidFill>
              <a:schemeClr val="accent1"/>
            </a:solidFill>
            <a:ln w="9525">
              <a:solidFill>
                <a:schemeClr val="tx1"/>
              </a:solidFill>
              <a:miter lim="800000"/>
              <a:headEnd/>
              <a:tailEnd/>
            </a:ln>
          </p:spPr>
          <p:txBody>
            <a:bodyPr wrap="none">
              <a:spAutoFit/>
            </a:bodyPr>
            <a:lstStyle/>
            <a:p>
              <a:pPr eaLnBrk="0" hangingPunct="0">
                <a:lnSpc>
                  <a:spcPct val="100000"/>
                </a:lnSpc>
                <a:spcBef>
                  <a:spcPct val="0"/>
                </a:spcBef>
                <a:buClrTx/>
                <a:buSzTx/>
                <a:buFontTx/>
                <a:buNone/>
              </a:pPr>
              <a:r>
                <a:rPr lang="en-US" altLang="zh-CN" sz="1400" b="1">
                  <a:solidFill>
                    <a:schemeClr val="tx1"/>
                  </a:solidFill>
                  <a:latin typeface="Symbol" charset="2"/>
                  <a:ea typeface="宋体" charset="-122"/>
                </a:rPr>
                <a:t>S</a:t>
              </a:r>
              <a:endParaRPr lang="en-US" altLang="zh-CN" sz="1400">
                <a:solidFill>
                  <a:schemeClr val="tx1"/>
                </a:solidFill>
                <a:latin typeface="Times New Roman" charset="0"/>
                <a:ea typeface="宋体" charset="-122"/>
              </a:endParaRPr>
            </a:p>
          </p:txBody>
        </p:sp>
      </p:grpSp>
      <p:sp>
        <p:nvSpPr>
          <p:cNvPr id="18473" name="Text Box 64"/>
          <p:cNvSpPr txBox="1">
            <a:spLocks noChangeArrowheads="1"/>
          </p:cNvSpPr>
          <p:nvPr/>
        </p:nvSpPr>
        <p:spPr bwMode="auto">
          <a:xfrm>
            <a:off x="5241925" y="2552700"/>
            <a:ext cx="1298575" cy="420688"/>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Neurons</a:t>
            </a:r>
          </a:p>
        </p:txBody>
      </p:sp>
      <p:sp>
        <p:nvSpPr>
          <p:cNvPr id="18474" name="Text Box 65"/>
          <p:cNvSpPr txBox="1">
            <a:spLocks noChangeArrowheads="1"/>
          </p:cNvSpPr>
          <p:nvPr/>
        </p:nvSpPr>
        <p:spPr bwMode="auto">
          <a:xfrm>
            <a:off x="3500438" y="4535488"/>
            <a:ext cx="1660525" cy="822325"/>
          </a:xfrm>
          <a:prstGeom prst="rect">
            <a:avLst/>
          </a:prstGeom>
          <a:noFill/>
          <a:ln w="9525">
            <a:noFill/>
            <a:miter lim="800000"/>
            <a:headEnd/>
            <a:tailEnd/>
          </a:ln>
        </p:spPr>
        <p:txBody>
          <a:bodyPr>
            <a:spAutoFit/>
          </a:bodyPr>
          <a:lstStyle/>
          <a:p>
            <a:pPr algn="ctr" eaLnBrk="0" hangingPunct="0">
              <a:lnSpc>
                <a:spcPct val="100000"/>
              </a:lnSpc>
              <a:spcBef>
                <a:spcPct val="50000"/>
              </a:spcBef>
              <a:buClrTx/>
              <a:buSzTx/>
              <a:buFontTx/>
              <a:buNone/>
            </a:pPr>
            <a:r>
              <a:rPr lang="en-US" altLang="zh-CN" b="1">
                <a:latin typeface="Times New Roman" charset="0"/>
                <a:ea typeface="宋体" charset="-122"/>
              </a:rPr>
              <a:t>Transfer Function</a:t>
            </a:r>
            <a:endParaRPr lang="en-US" altLang="zh-CN">
              <a:latin typeface="Times New Roman" charset="0"/>
              <a:ea typeface="宋体" charset="-122"/>
            </a:endParaRPr>
          </a:p>
        </p:txBody>
      </p:sp>
      <p:sp>
        <p:nvSpPr>
          <p:cNvPr id="18475" name="Line 66"/>
          <p:cNvSpPr>
            <a:spLocks noChangeShapeType="1"/>
          </p:cNvSpPr>
          <p:nvPr/>
        </p:nvSpPr>
        <p:spPr bwMode="auto">
          <a:xfrm flipV="1">
            <a:off x="4127500" y="3962400"/>
            <a:ext cx="241300" cy="673100"/>
          </a:xfrm>
          <a:prstGeom prst="line">
            <a:avLst/>
          </a:prstGeom>
          <a:noFill/>
          <a:ln w="9525">
            <a:solidFill>
              <a:srgbClr val="00FFFF"/>
            </a:solidFill>
            <a:round/>
            <a:headEnd/>
            <a:tailEnd type="triangle" w="med" len="med"/>
          </a:ln>
        </p:spPr>
        <p:txBody>
          <a:bodyPr wrap="none"/>
          <a:lstStyle/>
          <a:p>
            <a:endParaRPr lang="zh-CN" altLang="en-US"/>
          </a:p>
        </p:txBody>
      </p:sp>
      <p:sp>
        <p:nvSpPr>
          <p:cNvPr id="18476" name="Text Box 67"/>
          <p:cNvSpPr txBox="1">
            <a:spLocks noChangeArrowheads="1"/>
          </p:cNvSpPr>
          <p:nvPr/>
        </p:nvSpPr>
        <p:spPr bwMode="auto">
          <a:xfrm>
            <a:off x="6832600" y="2628900"/>
            <a:ext cx="19304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rgbClr val="FF0066"/>
                </a:solidFill>
                <a:latin typeface="Times New Roman" charset="0"/>
                <a:ea typeface="宋体" charset="-122"/>
              </a:rPr>
              <a:t>Actual: 0.65</a:t>
            </a:r>
          </a:p>
        </p:txBody>
      </p:sp>
      <p:sp>
        <p:nvSpPr>
          <p:cNvPr id="18477" name="AutoShape 69"/>
          <p:cNvSpPr>
            <a:spLocks noChangeArrowheads="1"/>
          </p:cNvSpPr>
          <p:nvPr/>
        </p:nvSpPr>
        <p:spPr bwMode="auto">
          <a:xfrm>
            <a:off x="3073400" y="5308600"/>
            <a:ext cx="342900" cy="787400"/>
          </a:xfrm>
          <a:prstGeom prst="upArrow">
            <a:avLst>
              <a:gd name="adj1" fmla="val 50000"/>
              <a:gd name="adj2" fmla="val 57407"/>
            </a:avLst>
          </a:prstGeom>
          <a:solidFill>
            <a:srgbClr val="00CCFF"/>
          </a:solidFill>
          <a:ln w="9525">
            <a:solidFill>
              <a:srgbClr val="000000"/>
            </a:solidFill>
            <a:miter lim="800000"/>
            <a:headEnd/>
            <a:tailEnd/>
          </a:ln>
        </p:spPr>
        <p:txBody>
          <a:bodyPr wrap="none" anchor="ctr"/>
          <a:lstStyle/>
          <a:p>
            <a:endParaRPr lang="zh-CN" altLang="en-US">
              <a:ea typeface="宋体" charset="-122"/>
            </a:endParaRPr>
          </a:p>
        </p:txBody>
      </p:sp>
      <p:sp>
        <p:nvSpPr>
          <p:cNvPr id="18478" name="AutoShape 70"/>
          <p:cNvSpPr>
            <a:spLocks noChangeArrowheads="1"/>
          </p:cNvSpPr>
          <p:nvPr/>
        </p:nvSpPr>
        <p:spPr bwMode="auto">
          <a:xfrm>
            <a:off x="5080000" y="5308600"/>
            <a:ext cx="342900" cy="787400"/>
          </a:xfrm>
          <a:prstGeom prst="upArrow">
            <a:avLst>
              <a:gd name="adj1" fmla="val 50000"/>
              <a:gd name="adj2" fmla="val 57407"/>
            </a:avLst>
          </a:prstGeom>
          <a:solidFill>
            <a:srgbClr val="00CCFF"/>
          </a:solidFill>
          <a:ln w="9525">
            <a:solidFill>
              <a:srgbClr val="000000"/>
            </a:solidFill>
            <a:miter lim="800000"/>
            <a:headEnd/>
            <a:tailEnd/>
          </a:ln>
        </p:spPr>
        <p:txBody>
          <a:bodyPr wrap="none" anchor="ctr"/>
          <a:lstStyle/>
          <a:p>
            <a:endParaRPr lang="zh-CN" altLang="en-US">
              <a:ea typeface="宋体" charset="-122"/>
            </a:endParaRPr>
          </a:p>
        </p:txBody>
      </p:sp>
      <p:sp>
        <p:nvSpPr>
          <p:cNvPr id="18479" name="Text Box 71"/>
          <p:cNvSpPr txBox="1">
            <a:spLocks noChangeArrowheads="1"/>
          </p:cNvSpPr>
          <p:nvPr/>
        </p:nvSpPr>
        <p:spPr bwMode="auto">
          <a:xfrm>
            <a:off x="6985000" y="4394200"/>
            <a:ext cx="1930400" cy="457200"/>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altLang="zh-CN" b="1">
                <a:solidFill>
                  <a:srgbClr val="0000FF"/>
                </a:solidFill>
                <a:latin typeface="Times New Roman" charset="0"/>
                <a:ea typeface="宋体" charset="-122"/>
              </a:rPr>
              <a:t>Error: 0.05</a:t>
            </a:r>
          </a:p>
        </p:txBody>
      </p:sp>
      <p:sp>
        <p:nvSpPr>
          <p:cNvPr id="18480" name="AutoShape 72"/>
          <p:cNvSpPr>
            <a:spLocks noChangeArrowheads="1"/>
          </p:cNvSpPr>
          <p:nvPr/>
        </p:nvSpPr>
        <p:spPr bwMode="auto">
          <a:xfrm flipV="1">
            <a:off x="8115300" y="4851400"/>
            <a:ext cx="342900" cy="1231900"/>
          </a:xfrm>
          <a:prstGeom prst="upArrow">
            <a:avLst>
              <a:gd name="adj1" fmla="val 50000"/>
              <a:gd name="adj2" fmla="val 89815"/>
            </a:avLst>
          </a:prstGeom>
          <a:solidFill>
            <a:srgbClr val="00CCFF"/>
          </a:solidFill>
          <a:ln w="9525">
            <a:solidFill>
              <a:srgbClr val="000000"/>
            </a:solidFill>
            <a:miter lim="800000"/>
            <a:headEnd/>
            <a:tailEnd/>
          </a:ln>
        </p:spPr>
        <p:txBody>
          <a:bodyPr wrap="none" anchor="ctr"/>
          <a:lstStyle/>
          <a:p>
            <a:endParaRPr lang="zh-CN" altLang="en-US">
              <a:ea typeface="宋体" charset="-122"/>
            </a:endParaRPr>
          </a:p>
        </p:txBody>
      </p:sp>
      <p:sp>
        <p:nvSpPr>
          <p:cNvPr id="18481" name="Rectangle 73"/>
          <p:cNvSpPr>
            <a:spLocks noChangeArrowheads="1"/>
          </p:cNvSpPr>
          <p:nvPr/>
        </p:nvSpPr>
        <p:spPr bwMode="auto">
          <a:xfrm>
            <a:off x="3162300" y="6096000"/>
            <a:ext cx="5257800" cy="203200"/>
          </a:xfrm>
          <a:prstGeom prst="rect">
            <a:avLst/>
          </a:prstGeom>
          <a:solidFill>
            <a:srgbClr val="00CCFF"/>
          </a:solidFill>
          <a:ln w="9525">
            <a:solidFill>
              <a:srgbClr val="000000"/>
            </a:solidFill>
            <a:miter lim="800000"/>
            <a:headEnd/>
            <a:tailEnd/>
          </a:ln>
        </p:spPr>
        <p:txBody>
          <a:bodyPr wrap="none" anchor="ctr"/>
          <a:lstStyle/>
          <a:p>
            <a:endParaRPr lang="zh-CN" altLang="en-US">
              <a:ea typeface="宋体" charset="-122"/>
            </a:endParaRPr>
          </a:p>
        </p:txBody>
      </p:sp>
      <p:sp>
        <p:nvSpPr>
          <p:cNvPr id="18482" name="Text Box 75"/>
          <p:cNvSpPr txBox="1">
            <a:spLocks noChangeArrowheads="1"/>
          </p:cNvSpPr>
          <p:nvPr/>
        </p:nvSpPr>
        <p:spPr bwMode="auto">
          <a:xfrm>
            <a:off x="4175125" y="6299200"/>
            <a:ext cx="3284538" cy="420688"/>
          </a:xfrm>
          <a:prstGeom prst="rect">
            <a:avLst/>
          </a:prstGeom>
          <a:noFill/>
          <a:ln w="9525">
            <a:noFill/>
            <a:miter lim="800000"/>
            <a:headEnd/>
            <a:tailEnd/>
          </a:ln>
        </p:spPr>
        <p:txBody>
          <a:bodyPr wrap="none">
            <a:spAutoFit/>
          </a:bodyPr>
          <a:lstStyle/>
          <a:p>
            <a:pPr>
              <a:buFont typeface="Wingdings" pitchFamily="2" charset="2"/>
              <a:buNone/>
            </a:pPr>
            <a:r>
              <a:rPr lang="en-US" altLang="zh-CN">
                <a:ea typeface="宋体" charset="-122"/>
              </a:rPr>
              <a:t>Error back-propagation</a:t>
            </a:r>
          </a:p>
        </p:txBody>
      </p:sp>
      <p:sp>
        <p:nvSpPr>
          <p:cNvPr id="18483" name="AutoShape 76"/>
          <p:cNvSpPr>
            <a:spLocks noChangeArrowheads="1"/>
          </p:cNvSpPr>
          <p:nvPr/>
        </p:nvSpPr>
        <p:spPr bwMode="auto">
          <a:xfrm flipV="1">
            <a:off x="8096250" y="3633788"/>
            <a:ext cx="342900" cy="755650"/>
          </a:xfrm>
          <a:prstGeom prst="upArrow">
            <a:avLst>
              <a:gd name="adj1" fmla="val 50000"/>
              <a:gd name="adj2" fmla="val 55093"/>
            </a:avLst>
          </a:prstGeom>
          <a:solidFill>
            <a:srgbClr val="00CCFF"/>
          </a:solidFill>
          <a:ln w="9525">
            <a:solidFill>
              <a:srgbClr val="000000"/>
            </a:solidFill>
            <a:miter lim="800000"/>
            <a:headEnd/>
            <a:tailEnd/>
          </a:ln>
        </p:spPr>
        <p:txBody>
          <a:bodyPr wrap="none" anchor="ctr"/>
          <a:lstStyle/>
          <a:p>
            <a:endParaRPr lang="zh-CN" altLang="en-US">
              <a:ea typeface="宋体"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457200" y="228600"/>
            <a:ext cx="9144000" cy="1541463"/>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r>
              <a:rPr lang="en-US" altLang="zh-CN" sz="1100">
                <a:solidFill>
                  <a:schemeClr val="tx1"/>
                </a:solidFill>
                <a:latin typeface="Times New Roman" charset="0"/>
                <a:ea typeface="宋体" charset="-122"/>
              </a:rPr>
              <a:t> </a:t>
            </a:r>
            <a:endParaRPr lang="en-US" altLang="zh-CN">
              <a:solidFill>
                <a:schemeClr val="tx1"/>
              </a:solidFill>
              <a:latin typeface="Times New Roman" charset="0"/>
              <a:ea typeface="宋体" charset="-122"/>
            </a:endParaRPr>
          </a:p>
        </p:txBody>
      </p:sp>
      <p:sp>
        <p:nvSpPr>
          <p:cNvPr id="21507" name="Text Box 1027"/>
          <p:cNvSpPr txBox="1">
            <a:spLocks noChangeArrowheads="1"/>
          </p:cNvSpPr>
          <p:nvPr/>
        </p:nvSpPr>
        <p:spPr bwMode="auto">
          <a:xfrm>
            <a:off x="990600" y="533400"/>
            <a:ext cx="7958138" cy="94615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2800">
                <a:ea typeface="宋体" charset="-122"/>
              </a:rPr>
              <a:t>Medicine revolves on </a:t>
            </a:r>
          </a:p>
          <a:p>
            <a:pPr>
              <a:lnSpc>
                <a:spcPct val="100000"/>
              </a:lnSpc>
              <a:spcBef>
                <a:spcPct val="0"/>
              </a:spcBef>
              <a:buClrTx/>
              <a:buSzTx/>
              <a:buFontTx/>
              <a:buNone/>
            </a:pPr>
            <a:r>
              <a:rPr lang="en-US" altLang="zh-CN" sz="2800">
                <a:ea typeface="宋体" charset="-122"/>
              </a:rPr>
              <a:t>Pattern Recognition, Classification, and Prediction</a:t>
            </a:r>
          </a:p>
        </p:txBody>
      </p:sp>
      <p:sp>
        <p:nvSpPr>
          <p:cNvPr id="21508" name="Text Box 1028"/>
          <p:cNvSpPr txBox="1">
            <a:spLocks noChangeArrowheads="1"/>
          </p:cNvSpPr>
          <p:nvPr/>
        </p:nvSpPr>
        <p:spPr bwMode="auto">
          <a:xfrm>
            <a:off x="1447800" y="1905000"/>
            <a:ext cx="7391400" cy="762000"/>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zh-CN" altLang="zh-CN" sz="4400">
              <a:solidFill>
                <a:schemeClr val="tx1"/>
              </a:solidFill>
              <a:ea typeface="宋体" charset="-122"/>
            </a:endParaRPr>
          </a:p>
        </p:txBody>
      </p:sp>
      <p:sp>
        <p:nvSpPr>
          <p:cNvPr id="21509" name="Rectangle 1030"/>
          <p:cNvSpPr>
            <a:spLocks noChangeArrowheads="1"/>
          </p:cNvSpPr>
          <p:nvPr/>
        </p:nvSpPr>
        <p:spPr bwMode="auto">
          <a:xfrm>
            <a:off x="190500" y="2647950"/>
            <a:ext cx="311150" cy="57943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3200">
                <a:solidFill>
                  <a:schemeClr val="hlink"/>
                </a:solidFill>
                <a:ea typeface="宋体" charset="-122"/>
                <a:cs typeface="Tahoma" pitchFamily="34" charset="0"/>
              </a:rPr>
              <a:t> </a:t>
            </a:r>
          </a:p>
        </p:txBody>
      </p:sp>
      <p:sp>
        <p:nvSpPr>
          <p:cNvPr id="21510" name="Rectangle 1032"/>
          <p:cNvSpPr>
            <a:spLocks noChangeArrowheads="1"/>
          </p:cNvSpPr>
          <p:nvPr/>
        </p:nvSpPr>
        <p:spPr bwMode="auto">
          <a:xfrm>
            <a:off x="1143000" y="2819400"/>
            <a:ext cx="914400" cy="914400"/>
          </a:xfrm>
          <a:prstGeom prst="rect">
            <a:avLst/>
          </a:prstGeom>
          <a:noFill/>
          <a:ln w="9525">
            <a:noFill/>
            <a:miter lim="800000"/>
            <a:headEnd/>
            <a:tailEnd/>
          </a:ln>
        </p:spPr>
        <p:txBody>
          <a:bodyPr wrap="none" anchor="ctr"/>
          <a:lstStyle/>
          <a:p>
            <a:pPr algn="ctr">
              <a:buFont typeface="Wingdings" pitchFamily="2" charset="2"/>
              <a:buNone/>
            </a:pPr>
            <a:endParaRPr lang="zh-CN" altLang="zh-CN">
              <a:ea typeface="宋体" charset="-122"/>
            </a:endParaRPr>
          </a:p>
        </p:txBody>
      </p:sp>
      <p:sp>
        <p:nvSpPr>
          <p:cNvPr id="21511" name="Rectangle 1033"/>
          <p:cNvSpPr>
            <a:spLocks noChangeArrowheads="1"/>
          </p:cNvSpPr>
          <p:nvPr/>
        </p:nvSpPr>
        <p:spPr bwMode="auto">
          <a:xfrm>
            <a:off x="1295400" y="1905000"/>
            <a:ext cx="7696200" cy="1371600"/>
          </a:xfrm>
          <a:prstGeom prst="rect">
            <a:avLst/>
          </a:prstGeom>
          <a:solidFill>
            <a:srgbClr val="FFFF99"/>
          </a:solidFill>
          <a:ln w="9525">
            <a:solidFill>
              <a:srgbClr val="000000"/>
            </a:solidFill>
            <a:miter lim="800000"/>
            <a:headEnd/>
            <a:tailEnd/>
          </a:ln>
        </p:spPr>
        <p:txBody>
          <a:bodyPr wrap="none"/>
          <a:lstStyle/>
          <a:p>
            <a:pPr>
              <a:buFont typeface="Wingdings" pitchFamily="2" charset="2"/>
              <a:buNone/>
            </a:pPr>
            <a:r>
              <a:rPr lang="en-US" altLang="zh-CN">
                <a:solidFill>
                  <a:schemeClr val="hlink"/>
                </a:solidFill>
                <a:ea typeface="宋体" charset="-122"/>
              </a:rPr>
              <a:t>Diagnosis:</a:t>
            </a:r>
          </a:p>
          <a:p>
            <a:r>
              <a:rPr lang="en-US" altLang="zh-CN">
                <a:solidFill>
                  <a:srgbClr val="0000FF"/>
                </a:solidFill>
                <a:ea typeface="宋体" charset="-122"/>
              </a:rPr>
              <a:t>  Recognize and classify patterns in multivariate </a:t>
            </a:r>
          </a:p>
          <a:p>
            <a:pPr>
              <a:buFont typeface="Wingdings" pitchFamily="2" charset="2"/>
              <a:buNone/>
            </a:pPr>
            <a:r>
              <a:rPr lang="en-US" altLang="zh-CN">
                <a:solidFill>
                  <a:srgbClr val="0000FF"/>
                </a:solidFill>
                <a:ea typeface="宋体" charset="-122"/>
              </a:rPr>
              <a:t>   patient attributes</a:t>
            </a:r>
          </a:p>
        </p:txBody>
      </p:sp>
      <p:sp>
        <p:nvSpPr>
          <p:cNvPr id="21512" name="Rectangle 1035"/>
          <p:cNvSpPr>
            <a:spLocks noChangeArrowheads="1"/>
          </p:cNvSpPr>
          <p:nvPr/>
        </p:nvSpPr>
        <p:spPr bwMode="auto">
          <a:xfrm>
            <a:off x="304800" y="3581400"/>
            <a:ext cx="7696200" cy="1371600"/>
          </a:xfrm>
          <a:prstGeom prst="rect">
            <a:avLst/>
          </a:prstGeom>
          <a:solidFill>
            <a:srgbClr val="CCFFFF"/>
          </a:solidFill>
          <a:ln w="9525">
            <a:solidFill>
              <a:srgbClr val="000000"/>
            </a:solidFill>
            <a:miter lim="800000"/>
            <a:headEnd/>
            <a:tailEnd/>
          </a:ln>
        </p:spPr>
        <p:txBody>
          <a:bodyPr wrap="none"/>
          <a:lstStyle/>
          <a:p>
            <a:pPr>
              <a:buFont typeface="Wingdings" pitchFamily="2" charset="2"/>
              <a:buNone/>
            </a:pPr>
            <a:r>
              <a:rPr lang="en-US" altLang="zh-CN">
                <a:solidFill>
                  <a:schemeClr val="tx1"/>
                </a:solidFill>
                <a:ea typeface="宋体" charset="-122"/>
              </a:rPr>
              <a:t>Therapy:</a:t>
            </a:r>
          </a:p>
          <a:p>
            <a:r>
              <a:rPr lang="en-US" altLang="zh-CN">
                <a:solidFill>
                  <a:srgbClr val="000066"/>
                </a:solidFill>
                <a:ea typeface="宋体" charset="-122"/>
              </a:rPr>
              <a:t>  Select from available treatment methods; based on</a:t>
            </a:r>
          </a:p>
          <a:p>
            <a:pPr>
              <a:buFont typeface="Wingdings" pitchFamily="2" charset="2"/>
              <a:buNone/>
            </a:pPr>
            <a:r>
              <a:rPr lang="en-US" altLang="zh-CN">
                <a:solidFill>
                  <a:srgbClr val="000066"/>
                </a:solidFill>
                <a:ea typeface="宋体" charset="-122"/>
              </a:rPr>
              <a:t>   effectiveness, suitability to patient, etc.</a:t>
            </a:r>
            <a:r>
              <a:rPr lang="en-US" altLang="zh-CN">
                <a:ea typeface="宋体" charset="-122"/>
              </a:rPr>
              <a:t> </a:t>
            </a:r>
          </a:p>
        </p:txBody>
      </p:sp>
      <p:sp>
        <p:nvSpPr>
          <p:cNvPr id="21513" name="Rectangle 1037"/>
          <p:cNvSpPr>
            <a:spLocks noChangeArrowheads="1"/>
          </p:cNvSpPr>
          <p:nvPr/>
        </p:nvSpPr>
        <p:spPr bwMode="auto">
          <a:xfrm>
            <a:off x="1066800" y="5181600"/>
            <a:ext cx="7696200" cy="1371600"/>
          </a:xfrm>
          <a:prstGeom prst="rect">
            <a:avLst/>
          </a:prstGeom>
          <a:solidFill>
            <a:srgbClr val="CCFFCC"/>
          </a:solidFill>
          <a:ln w="9525">
            <a:solidFill>
              <a:srgbClr val="000000"/>
            </a:solidFill>
            <a:miter lim="800000"/>
            <a:headEnd/>
            <a:tailEnd/>
          </a:ln>
        </p:spPr>
        <p:txBody>
          <a:bodyPr wrap="none"/>
          <a:lstStyle/>
          <a:p>
            <a:pPr>
              <a:buFont typeface="Wingdings" pitchFamily="2" charset="2"/>
              <a:buNone/>
            </a:pPr>
            <a:r>
              <a:rPr lang="en-US" altLang="zh-CN">
                <a:solidFill>
                  <a:srgbClr val="008000"/>
                </a:solidFill>
                <a:ea typeface="宋体" charset="-122"/>
              </a:rPr>
              <a:t>Prognosis:</a:t>
            </a:r>
          </a:p>
          <a:p>
            <a:r>
              <a:rPr lang="en-US" altLang="zh-CN">
                <a:solidFill>
                  <a:srgbClr val="800000"/>
                </a:solidFill>
                <a:ea typeface="宋体" charset="-122"/>
              </a:rPr>
              <a:t>  Predict future outcomes based on previous</a:t>
            </a:r>
          </a:p>
          <a:p>
            <a:pPr>
              <a:buFont typeface="Wingdings" pitchFamily="2" charset="2"/>
              <a:buNone/>
            </a:pPr>
            <a:r>
              <a:rPr lang="en-US" altLang="zh-CN">
                <a:solidFill>
                  <a:srgbClr val="800000"/>
                </a:solidFill>
                <a:ea typeface="宋体" charset="-122"/>
              </a:rPr>
              <a:t>   experience and present conditions</a:t>
            </a:r>
            <a:endParaRPr lang="en-US" altLang="zh-CN">
              <a:ea typeface="宋体"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228600"/>
            <a:ext cx="9144000" cy="1541463"/>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endParaRPr lang="en-US" altLang="zh-CN" sz="2800">
              <a:solidFill>
                <a:srgbClr val="0000FF"/>
              </a:solidFill>
              <a:latin typeface="Times New Roman" charset="0"/>
              <a:ea typeface="宋体" charset="-122"/>
            </a:endParaRPr>
          </a:p>
          <a:p>
            <a:pPr>
              <a:lnSpc>
                <a:spcPct val="100000"/>
              </a:lnSpc>
              <a:spcBef>
                <a:spcPct val="0"/>
              </a:spcBef>
              <a:buClrTx/>
              <a:buSzTx/>
              <a:buFontTx/>
              <a:buNone/>
            </a:pPr>
            <a:r>
              <a:rPr lang="en-US" altLang="zh-CN" sz="1100">
                <a:solidFill>
                  <a:schemeClr val="tx1"/>
                </a:solidFill>
                <a:latin typeface="Times New Roman" charset="0"/>
                <a:ea typeface="宋体" charset="-122"/>
              </a:rPr>
              <a:t> </a:t>
            </a:r>
            <a:endParaRPr lang="en-US" altLang="zh-CN">
              <a:solidFill>
                <a:schemeClr val="tx1"/>
              </a:solidFill>
              <a:latin typeface="Times New Roman" charset="0"/>
              <a:ea typeface="宋体" charset="-122"/>
            </a:endParaRPr>
          </a:p>
        </p:txBody>
      </p:sp>
      <p:sp>
        <p:nvSpPr>
          <p:cNvPr id="22531" name="Text Box 3"/>
          <p:cNvSpPr txBox="1">
            <a:spLocks noChangeArrowheads="1"/>
          </p:cNvSpPr>
          <p:nvPr/>
        </p:nvSpPr>
        <p:spPr bwMode="auto">
          <a:xfrm>
            <a:off x="1287463" y="969963"/>
            <a:ext cx="6275387" cy="579437"/>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3200">
                <a:solidFill>
                  <a:schemeClr val="hlink"/>
                </a:solidFill>
                <a:ea typeface="宋体" charset="-122"/>
                <a:cs typeface="Tahoma" pitchFamily="34" charset="0"/>
              </a:rPr>
              <a:t> Need for Data Mining in Medicine</a:t>
            </a:r>
          </a:p>
        </p:txBody>
      </p:sp>
      <p:sp>
        <p:nvSpPr>
          <p:cNvPr id="22532" name="Text Box 4"/>
          <p:cNvSpPr txBox="1">
            <a:spLocks noChangeArrowheads="1"/>
          </p:cNvSpPr>
          <p:nvPr/>
        </p:nvSpPr>
        <p:spPr bwMode="auto">
          <a:xfrm>
            <a:off x="1447800" y="1905000"/>
            <a:ext cx="7391400" cy="762000"/>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zh-CN" altLang="zh-CN" sz="4400">
              <a:solidFill>
                <a:schemeClr val="tx1"/>
              </a:solidFill>
              <a:ea typeface="宋体" charset="-122"/>
            </a:endParaRPr>
          </a:p>
        </p:txBody>
      </p:sp>
      <p:sp>
        <p:nvSpPr>
          <p:cNvPr id="22533" name="Text Box 5"/>
          <p:cNvSpPr txBox="1">
            <a:spLocks noChangeArrowheads="1"/>
          </p:cNvSpPr>
          <p:nvPr/>
        </p:nvSpPr>
        <p:spPr bwMode="auto">
          <a:xfrm>
            <a:off x="0" y="2012950"/>
            <a:ext cx="9144000" cy="4791075"/>
          </a:xfrm>
          <a:prstGeom prst="rect">
            <a:avLst/>
          </a:prstGeom>
          <a:noFill/>
          <a:ln w="9525">
            <a:noFill/>
            <a:miter lim="800000"/>
            <a:headEnd/>
            <a:tailEnd/>
          </a:ln>
        </p:spPr>
        <p:txBody>
          <a:bodyPr>
            <a:spAutoFit/>
          </a:bodyPr>
          <a:lstStyle/>
          <a:p>
            <a:pPr marL="476250" indent="-476250">
              <a:lnSpc>
                <a:spcPct val="100000"/>
              </a:lnSpc>
            </a:pPr>
            <a:r>
              <a:rPr lang="en-US" altLang="zh-CN" sz="2800">
                <a:solidFill>
                  <a:srgbClr val="003300"/>
                </a:solidFill>
                <a:ea typeface="宋体" charset="-122"/>
                <a:cs typeface="Tahoma" pitchFamily="34" charset="0"/>
              </a:rPr>
              <a:t>Nature of medical data: noisy, incomplete, uncertain, nonlinearities, fuzziness </a:t>
            </a:r>
            <a:r>
              <a:rPr lang="en-US" altLang="zh-CN" sz="2800">
                <a:solidFill>
                  <a:srgbClr val="003300"/>
                </a:solidFill>
                <a:ea typeface="宋体" charset="-122"/>
                <a:cs typeface="Tahoma" pitchFamily="34" charset="0"/>
                <a:sym typeface="Symbol" charset="2"/>
              </a:rPr>
              <a:t> </a:t>
            </a:r>
            <a:r>
              <a:rPr lang="en-US" altLang="zh-CN" sz="2800">
                <a:ea typeface="宋体" charset="-122"/>
                <a:cs typeface="Tahoma" pitchFamily="34" charset="0"/>
                <a:sym typeface="Symbol" charset="2"/>
              </a:rPr>
              <a:t>Soft computing</a:t>
            </a:r>
          </a:p>
          <a:p>
            <a:pPr marL="476250" indent="-476250">
              <a:lnSpc>
                <a:spcPct val="100000"/>
              </a:lnSpc>
            </a:pPr>
            <a:r>
              <a:rPr lang="en-US" altLang="zh-CN" sz="2800">
                <a:solidFill>
                  <a:srgbClr val="0000CC"/>
                </a:solidFill>
                <a:ea typeface="宋体" charset="-122"/>
                <a:cs typeface="Tahoma" pitchFamily="34" charset="0"/>
              </a:rPr>
              <a:t>Too much data now collected due to computerization (text, graphs, images,…)</a:t>
            </a:r>
          </a:p>
          <a:p>
            <a:pPr marL="476250" indent="-476250">
              <a:lnSpc>
                <a:spcPct val="100000"/>
              </a:lnSpc>
            </a:pPr>
            <a:r>
              <a:rPr lang="en-US" altLang="zh-CN" sz="2800">
                <a:solidFill>
                  <a:schemeClr val="hlink"/>
                </a:solidFill>
                <a:ea typeface="宋体" charset="-122"/>
                <a:cs typeface="Tahoma" pitchFamily="34" charset="0"/>
              </a:rPr>
              <a:t>Too many disease markers (attributes) now available for decision making</a:t>
            </a:r>
            <a:endParaRPr lang="en-US" altLang="zh-CN" sz="2800">
              <a:solidFill>
                <a:srgbClr val="008000"/>
              </a:solidFill>
              <a:ea typeface="宋体" charset="-122"/>
              <a:cs typeface="Tahoma" pitchFamily="34" charset="0"/>
            </a:endParaRPr>
          </a:p>
          <a:p>
            <a:pPr marL="476250" indent="-476250">
              <a:lnSpc>
                <a:spcPct val="100000"/>
              </a:lnSpc>
            </a:pPr>
            <a:r>
              <a:rPr lang="en-US" altLang="zh-CN" sz="2800">
                <a:ea typeface="宋体" charset="-122"/>
                <a:cs typeface="Tahoma" pitchFamily="34" charset="0"/>
              </a:rPr>
              <a:t>Increased demand for health services:           (Greater awareness, increased life expectancy, …)</a:t>
            </a:r>
          </a:p>
          <a:p>
            <a:pPr marL="476250" indent="-476250">
              <a:lnSpc>
                <a:spcPct val="100000"/>
              </a:lnSpc>
              <a:buFont typeface="Wingdings" pitchFamily="2" charset="2"/>
              <a:buNone/>
            </a:pPr>
            <a:r>
              <a:rPr lang="en-US" altLang="zh-CN" sz="2800">
                <a:solidFill>
                  <a:srgbClr val="0000CC"/>
                </a:solidFill>
                <a:ea typeface="宋体" charset="-122"/>
                <a:cs typeface="Tahoma" pitchFamily="34" charset="0"/>
              </a:rPr>
              <a:t>		- Overworked physicians and facilities</a:t>
            </a:r>
          </a:p>
          <a:p>
            <a:pPr marL="476250" indent="-476250">
              <a:lnSpc>
                <a:spcPct val="100000"/>
              </a:lnSpc>
            </a:pPr>
            <a:r>
              <a:rPr lang="en-US" altLang="zh-CN" sz="2800">
                <a:solidFill>
                  <a:schemeClr val="hlink"/>
                </a:solidFill>
                <a:ea typeface="宋体" charset="-122"/>
                <a:cs typeface="Tahoma" pitchFamily="34" charset="0"/>
              </a:rPr>
              <a:t>Stressful work conditions in ICUs, etc.</a:t>
            </a:r>
            <a:endParaRPr lang="en-US" altLang="zh-CN" sz="3200">
              <a:solidFill>
                <a:schemeClr val="tx1"/>
              </a:solidFill>
              <a:ea typeface="宋体" charset="-122"/>
              <a:cs typeface="Tahoma" pitchFamily="34" charset="0"/>
            </a:endParaRPr>
          </a:p>
        </p:txBody>
      </p:sp>
      <p:sp>
        <p:nvSpPr>
          <p:cNvPr id="22534" name="Rectangle 6"/>
          <p:cNvSpPr>
            <a:spLocks noChangeArrowheads="1"/>
          </p:cNvSpPr>
          <p:nvPr/>
        </p:nvSpPr>
        <p:spPr bwMode="auto">
          <a:xfrm>
            <a:off x="190500" y="2647950"/>
            <a:ext cx="311150" cy="57943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3200">
                <a:solidFill>
                  <a:schemeClr val="hlink"/>
                </a:solidFill>
                <a:ea typeface="宋体" charset="-122"/>
                <a:cs typeface="Tahoma"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066800" y="533400"/>
            <a:ext cx="7331075" cy="762000"/>
          </a:xfrm>
          <a:prstGeom prst="rect">
            <a:avLst/>
          </a:prstGeom>
          <a:noFill/>
          <a:ln w="9525">
            <a:noFill/>
            <a:miter lim="800000"/>
            <a:headEnd/>
            <a:tailEnd/>
          </a:ln>
        </p:spPr>
        <p:txBody>
          <a:bodyPr>
            <a:spAutoFit/>
          </a:bodyPr>
          <a:lstStyle/>
          <a:p>
            <a:pPr>
              <a:lnSpc>
                <a:spcPct val="100000"/>
              </a:lnSpc>
              <a:spcBef>
                <a:spcPct val="0"/>
              </a:spcBef>
              <a:buClrTx/>
              <a:buSzTx/>
              <a:buFontTx/>
              <a:buNone/>
            </a:pPr>
            <a:endParaRPr lang="zh-CN" altLang="zh-CN" sz="4400">
              <a:solidFill>
                <a:schemeClr val="tx1"/>
              </a:solidFill>
              <a:ea typeface="宋体" charset="-122"/>
            </a:endParaRPr>
          </a:p>
        </p:txBody>
      </p:sp>
      <p:sp>
        <p:nvSpPr>
          <p:cNvPr id="23555" name="Text Box 4"/>
          <p:cNvSpPr txBox="1">
            <a:spLocks noChangeArrowheads="1"/>
          </p:cNvSpPr>
          <p:nvPr/>
        </p:nvSpPr>
        <p:spPr bwMode="auto">
          <a:xfrm>
            <a:off x="1371600" y="685800"/>
            <a:ext cx="7086600" cy="762000"/>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altLang="zh-CN" sz="4400">
                <a:ea typeface="宋体" charset="-122"/>
              </a:rPr>
              <a:t>Medical Applications</a:t>
            </a:r>
            <a:r>
              <a:rPr lang="en-US" altLang="zh-CN" sz="4400">
                <a:solidFill>
                  <a:schemeClr val="tx1"/>
                </a:solidFill>
                <a:ea typeface="宋体" charset="-122"/>
              </a:rPr>
              <a:t> </a:t>
            </a:r>
          </a:p>
        </p:txBody>
      </p:sp>
      <p:sp>
        <p:nvSpPr>
          <p:cNvPr id="23556" name="Text Box 5"/>
          <p:cNvSpPr txBox="1">
            <a:spLocks noChangeArrowheads="1"/>
          </p:cNvSpPr>
          <p:nvPr/>
        </p:nvSpPr>
        <p:spPr bwMode="auto">
          <a:xfrm>
            <a:off x="609600" y="1752600"/>
            <a:ext cx="8001000" cy="4921250"/>
          </a:xfrm>
          <a:prstGeom prst="rect">
            <a:avLst/>
          </a:prstGeom>
          <a:noFill/>
          <a:ln w="9525">
            <a:noFill/>
            <a:miter lim="800000"/>
            <a:headEnd/>
            <a:tailEnd/>
          </a:ln>
        </p:spPr>
        <p:txBody>
          <a:bodyPr>
            <a:spAutoFit/>
          </a:bodyPr>
          <a:lstStyle/>
          <a:p>
            <a:pPr>
              <a:lnSpc>
                <a:spcPct val="110000"/>
              </a:lnSpc>
              <a:spcBef>
                <a:spcPct val="0"/>
              </a:spcBef>
              <a:buClrTx/>
              <a:buSzTx/>
              <a:buFontTx/>
              <a:buChar char="•"/>
            </a:pPr>
            <a:r>
              <a:rPr lang="en-US" altLang="zh-CN" sz="3200">
                <a:solidFill>
                  <a:srgbClr val="CC0000"/>
                </a:solidFill>
                <a:ea typeface="宋体" charset="-122"/>
                <a:cs typeface="Tahoma" pitchFamily="34" charset="0"/>
              </a:rPr>
              <a:t>      Screening</a:t>
            </a:r>
          </a:p>
          <a:p>
            <a:pPr>
              <a:lnSpc>
                <a:spcPct val="110000"/>
              </a:lnSpc>
              <a:spcBef>
                <a:spcPct val="0"/>
              </a:spcBef>
              <a:buClrTx/>
              <a:buSzTx/>
              <a:buFontTx/>
              <a:buChar char="•"/>
            </a:pPr>
            <a:r>
              <a:rPr lang="en-US" altLang="zh-CN" sz="3200">
                <a:solidFill>
                  <a:srgbClr val="003300"/>
                </a:solidFill>
                <a:ea typeface="宋体" charset="-122"/>
                <a:cs typeface="Tahoma" pitchFamily="34" charset="0"/>
              </a:rPr>
              <a:t>      Diagnosis</a:t>
            </a:r>
          </a:p>
          <a:p>
            <a:pPr>
              <a:lnSpc>
                <a:spcPct val="110000"/>
              </a:lnSpc>
              <a:spcBef>
                <a:spcPct val="0"/>
              </a:spcBef>
              <a:buClrTx/>
              <a:buSzTx/>
              <a:buFontTx/>
              <a:buChar char="•"/>
            </a:pPr>
            <a:r>
              <a:rPr lang="en-US" altLang="zh-CN" sz="3200">
                <a:solidFill>
                  <a:srgbClr val="CC0000"/>
                </a:solidFill>
                <a:ea typeface="宋体" charset="-122"/>
                <a:cs typeface="Tahoma" pitchFamily="34" charset="0"/>
              </a:rPr>
              <a:t>      Therapy</a:t>
            </a:r>
          </a:p>
          <a:p>
            <a:pPr>
              <a:lnSpc>
                <a:spcPct val="110000"/>
              </a:lnSpc>
              <a:spcBef>
                <a:spcPct val="0"/>
              </a:spcBef>
              <a:buClrTx/>
              <a:buSzTx/>
              <a:buFontTx/>
              <a:buChar char="•"/>
            </a:pPr>
            <a:r>
              <a:rPr lang="en-US" altLang="zh-CN" sz="3200">
                <a:solidFill>
                  <a:srgbClr val="003300"/>
                </a:solidFill>
                <a:ea typeface="宋体" charset="-122"/>
                <a:cs typeface="Tahoma" pitchFamily="34" charset="0"/>
              </a:rPr>
              <a:t>      Prognosis</a:t>
            </a:r>
          </a:p>
          <a:p>
            <a:pPr>
              <a:lnSpc>
                <a:spcPct val="110000"/>
              </a:lnSpc>
              <a:spcBef>
                <a:spcPct val="0"/>
              </a:spcBef>
              <a:buClrTx/>
              <a:buSzTx/>
              <a:buFontTx/>
              <a:buChar char="•"/>
            </a:pPr>
            <a:r>
              <a:rPr lang="en-US" altLang="zh-CN" sz="3200">
                <a:solidFill>
                  <a:srgbClr val="CC3300"/>
                </a:solidFill>
                <a:ea typeface="宋体" charset="-122"/>
                <a:cs typeface="Tahoma" pitchFamily="34" charset="0"/>
              </a:rPr>
              <a:t>      Monitoring</a:t>
            </a:r>
          </a:p>
          <a:p>
            <a:pPr>
              <a:lnSpc>
                <a:spcPct val="110000"/>
              </a:lnSpc>
              <a:spcBef>
                <a:spcPct val="0"/>
              </a:spcBef>
              <a:buClrTx/>
              <a:buSzTx/>
              <a:buFontTx/>
              <a:buChar char="•"/>
            </a:pPr>
            <a:r>
              <a:rPr lang="en-US" altLang="zh-CN" sz="3200">
                <a:solidFill>
                  <a:srgbClr val="003300"/>
                </a:solidFill>
                <a:ea typeface="宋体" charset="-122"/>
                <a:cs typeface="Tahoma" pitchFamily="34" charset="0"/>
              </a:rPr>
              <a:t>      Biomedical/Biological Analysis</a:t>
            </a:r>
          </a:p>
          <a:p>
            <a:pPr>
              <a:lnSpc>
                <a:spcPct val="110000"/>
              </a:lnSpc>
              <a:spcBef>
                <a:spcPct val="0"/>
              </a:spcBef>
              <a:buClrTx/>
              <a:buSzTx/>
              <a:buFontTx/>
              <a:buChar char="•"/>
            </a:pPr>
            <a:r>
              <a:rPr lang="en-US" altLang="zh-CN" sz="3200">
                <a:solidFill>
                  <a:srgbClr val="CC3300"/>
                </a:solidFill>
                <a:ea typeface="宋体" charset="-122"/>
                <a:cs typeface="Tahoma" pitchFamily="34" charset="0"/>
              </a:rPr>
              <a:t>      Epidemiological Studies</a:t>
            </a:r>
          </a:p>
          <a:p>
            <a:pPr>
              <a:lnSpc>
                <a:spcPct val="110000"/>
              </a:lnSpc>
              <a:spcBef>
                <a:spcPct val="0"/>
              </a:spcBef>
              <a:buClrTx/>
              <a:buSzTx/>
              <a:buFontTx/>
              <a:buChar char="•"/>
            </a:pPr>
            <a:r>
              <a:rPr lang="en-US" altLang="zh-CN" sz="3200">
                <a:solidFill>
                  <a:srgbClr val="003300"/>
                </a:solidFill>
                <a:ea typeface="宋体" charset="-122"/>
                <a:cs typeface="Tahoma" pitchFamily="34" charset="0"/>
              </a:rPr>
              <a:t>      Hospital Management</a:t>
            </a:r>
          </a:p>
          <a:p>
            <a:pPr>
              <a:lnSpc>
                <a:spcPct val="110000"/>
              </a:lnSpc>
              <a:spcBef>
                <a:spcPct val="0"/>
              </a:spcBef>
              <a:buClrTx/>
              <a:buSzTx/>
              <a:buFontTx/>
              <a:buChar char="•"/>
            </a:pPr>
            <a:r>
              <a:rPr lang="en-US" altLang="zh-CN" sz="3200">
                <a:solidFill>
                  <a:srgbClr val="CC3300"/>
                </a:solidFill>
                <a:ea typeface="宋体" charset="-122"/>
                <a:cs typeface="Tahoma" pitchFamily="34" charset="0"/>
              </a:rPr>
              <a:t>      Medical Instruction and Training</a:t>
            </a:r>
            <a:r>
              <a:rPr lang="en-US" altLang="zh-CN" sz="3200">
                <a:solidFill>
                  <a:srgbClr val="FF0000"/>
                </a:solidFill>
                <a:ea typeface="宋体" charset="-122"/>
                <a:cs typeface="Tahoma" pitchFamily="34" charset="0"/>
              </a:rPr>
              <a:t> </a:t>
            </a:r>
            <a:endParaRPr lang="en-US" altLang="zh-CN" sz="3200">
              <a:solidFill>
                <a:schemeClr val="tx1"/>
              </a:solidFill>
              <a:ea typeface="宋体" charset="-122"/>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smtClean="0">
                <a:ea typeface="宋体" charset="-122"/>
              </a:rPr>
              <a:t>Diagnosis and Classification</a:t>
            </a:r>
          </a:p>
        </p:txBody>
      </p:sp>
      <p:sp>
        <p:nvSpPr>
          <p:cNvPr id="25603" name="Rectangle 3"/>
          <p:cNvSpPr>
            <a:spLocks noGrp="1" noChangeArrowheads="1"/>
          </p:cNvSpPr>
          <p:nvPr>
            <p:ph idx="1"/>
          </p:nvPr>
        </p:nvSpPr>
        <p:spPr>
          <a:xfrm>
            <a:off x="0" y="2073275"/>
            <a:ext cx="9144000" cy="4114800"/>
          </a:xfrm>
        </p:spPr>
        <p:txBody>
          <a:bodyPr/>
          <a:lstStyle/>
          <a:p>
            <a:pPr eaLnBrk="1" hangingPunct="1">
              <a:lnSpc>
                <a:spcPct val="90000"/>
              </a:lnSpc>
            </a:pPr>
            <a:r>
              <a:rPr lang="en-US" altLang="zh-CN" sz="2800" smtClean="0">
                <a:solidFill>
                  <a:schemeClr val="hlink"/>
                </a:solidFill>
                <a:ea typeface="宋体" charset="-122"/>
              </a:rPr>
              <a:t>Assist in decision making with a large number of inputs and in stressful situations</a:t>
            </a:r>
          </a:p>
          <a:p>
            <a:pPr eaLnBrk="1" hangingPunct="1">
              <a:lnSpc>
                <a:spcPct val="90000"/>
              </a:lnSpc>
            </a:pPr>
            <a:r>
              <a:rPr lang="en-US" altLang="zh-CN" sz="2800" smtClean="0">
                <a:solidFill>
                  <a:schemeClr val="hlink"/>
                </a:solidFill>
                <a:ea typeface="宋体" charset="-122"/>
              </a:rPr>
              <a:t>Can perform automated analysis of: </a:t>
            </a:r>
          </a:p>
          <a:p>
            <a:pPr eaLnBrk="1" hangingPunct="1">
              <a:lnSpc>
                <a:spcPct val="90000"/>
              </a:lnSpc>
              <a:buFont typeface="Wingdings" pitchFamily="2" charset="2"/>
              <a:buNone/>
            </a:pPr>
            <a:r>
              <a:rPr lang="en-US" altLang="zh-CN" sz="2800" smtClean="0">
                <a:solidFill>
                  <a:schemeClr val="hlink"/>
                </a:solidFill>
                <a:ea typeface="宋体" charset="-122"/>
              </a:rPr>
              <a:t>		- Pathological signals (ECG, EEG, EMG) </a:t>
            </a:r>
          </a:p>
          <a:p>
            <a:pPr eaLnBrk="1" hangingPunct="1">
              <a:lnSpc>
                <a:spcPct val="90000"/>
              </a:lnSpc>
              <a:buFont typeface="Wingdings" pitchFamily="2" charset="2"/>
              <a:buNone/>
            </a:pPr>
            <a:r>
              <a:rPr lang="en-US" altLang="zh-CN" sz="2800" smtClean="0">
                <a:solidFill>
                  <a:schemeClr val="hlink"/>
                </a:solidFill>
                <a:ea typeface="宋体" charset="-122"/>
              </a:rPr>
              <a:t>		- Medical images (mammograms, ultrasound,        	  X-ray, CT, and MRI)</a:t>
            </a:r>
          </a:p>
          <a:p>
            <a:pPr eaLnBrk="1" hangingPunct="1">
              <a:lnSpc>
                <a:spcPct val="90000"/>
              </a:lnSpc>
            </a:pPr>
            <a:r>
              <a:rPr lang="en-US" altLang="zh-CN" sz="2800" smtClean="0">
                <a:solidFill>
                  <a:srgbClr val="000066"/>
                </a:solidFill>
                <a:ea typeface="宋体" charset="-122"/>
              </a:rPr>
              <a:t>Examples:</a:t>
            </a:r>
            <a:r>
              <a:rPr lang="en-US" altLang="zh-CN" sz="2800" smtClean="0">
                <a:solidFill>
                  <a:schemeClr val="hlink"/>
                </a:solidFill>
                <a:ea typeface="宋体" charset="-122"/>
              </a:rPr>
              <a:t> </a:t>
            </a:r>
          </a:p>
          <a:p>
            <a:pPr eaLnBrk="1" hangingPunct="1">
              <a:lnSpc>
                <a:spcPct val="90000"/>
              </a:lnSpc>
              <a:buFont typeface="Wingdings" pitchFamily="2" charset="2"/>
              <a:buNone/>
            </a:pPr>
            <a:r>
              <a:rPr lang="en-US" altLang="zh-CN" sz="2800" smtClean="0">
                <a:solidFill>
                  <a:schemeClr val="hlink"/>
                </a:solidFill>
                <a:ea typeface="宋体" charset="-122"/>
              </a:rPr>
              <a:t>		- Heart attacks, Chest pains, Rheumatic disorders</a:t>
            </a:r>
          </a:p>
          <a:p>
            <a:pPr eaLnBrk="1" hangingPunct="1">
              <a:lnSpc>
                <a:spcPct val="90000"/>
              </a:lnSpc>
              <a:buFont typeface="Wingdings" pitchFamily="2" charset="2"/>
              <a:buNone/>
            </a:pPr>
            <a:r>
              <a:rPr lang="en-US" altLang="zh-CN" sz="2800" smtClean="0">
                <a:solidFill>
                  <a:schemeClr val="hlink"/>
                </a:solidFill>
                <a:ea typeface="宋体" charset="-122"/>
              </a:rPr>
              <a:t>		- Myocardial ischemia using the ST-T ECG complex</a:t>
            </a:r>
          </a:p>
          <a:p>
            <a:pPr eaLnBrk="1" hangingPunct="1">
              <a:lnSpc>
                <a:spcPct val="90000"/>
              </a:lnSpc>
              <a:buFont typeface="Wingdings" pitchFamily="2" charset="2"/>
              <a:buNone/>
            </a:pPr>
            <a:r>
              <a:rPr lang="en-US" altLang="zh-CN" sz="2800" smtClean="0">
                <a:solidFill>
                  <a:schemeClr val="hlink"/>
                </a:solidFill>
                <a:ea typeface="宋体" charset="-122"/>
              </a:rPr>
              <a:t>		- Coronary artery disease using SPECT images</a:t>
            </a:r>
            <a:endParaRPr lang="en-US" altLang="zh-CN" sz="2800" smtClean="0">
              <a:solidFill>
                <a:srgbClr val="9933FF"/>
              </a:solidFill>
              <a:ea typeface="宋体"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noFill/>
        </p:spPr>
        <p:txBody>
          <a:bodyPr lIns="90488" tIns="44450" rIns="90488" bIns="44450" anchor="ctr"/>
          <a:lstStyle/>
          <a:p>
            <a:pPr eaLnBrk="1" hangingPunct="1"/>
            <a:r>
              <a:rPr lang="en-US" altLang="zh-CN" sz="4000" smtClean="0">
                <a:ea typeface="宋体" charset="-122"/>
              </a:rPr>
              <a:t>Diagnosis and Classification</a:t>
            </a:r>
            <a:r>
              <a:rPr lang="en-US" altLang="zh-CN" sz="4000" smtClean="0">
                <a:solidFill>
                  <a:srgbClr val="CC3300"/>
                </a:solidFill>
                <a:ea typeface="宋体" charset="-122"/>
              </a:rPr>
              <a:t>    ECG Interpretation</a:t>
            </a:r>
          </a:p>
        </p:txBody>
      </p:sp>
      <p:sp>
        <p:nvSpPr>
          <p:cNvPr id="26627" name="Freeform 1027"/>
          <p:cNvSpPr>
            <a:spLocks/>
          </p:cNvSpPr>
          <p:nvPr/>
        </p:nvSpPr>
        <p:spPr bwMode="auto">
          <a:xfrm>
            <a:off x="938213" y="4533900"/>
            <a:ext cx="38100" cy="38100"/>
          </a:xfrm>
          <a:custGeom>
            <a:avLst/>
            <a:gdLst>
              <a:gd name="T0" fmla="*/ 16 w 24"/>
              <a:gd name="T1" fmla="*/ 0 h 24"/>
              <a:gd name="T2" fmla="*/ 0 w 24"/>
              <a:gd name="T3" fmla="*/ 0 h 24"/>
              <a:gd name="T4" fmla="*/ 8 w 24"/>
              <a:gd name="T5" fmla="*/ 24 h 24"/>
              <a:gd name="T6" fmla="*/ 24 w 24"/>
              <a:gd name="T7" fmla="*/ 24 h 24"/>
              <a:gd name="T8" fmla="*/ 16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6" y="0"/>
                </a:moveTo>
                <a:lnTo>
                  <a:pt x="0" y="0"/>
                </a:lnTo>
                <a:lnTo>
                  <a:pt x="8" y="24"/>
                </a:lnTo>
                <a:lnTo>
                  <a:pt x="24" y="24"/>
                </a:lnTo>
                <a:lnTo>
                  <a:pt x="16" y="0"/>
                </a:lnTo>
                <a:close/>
              </a:path>
            </a:pathLst>
          </a:custGeom>
          <a:solidFill>
            <a:srgbClr val="000000"/>
          </a:solidFill>
          <a:ln w="9525">
            <a:noFill/>
            <a:round/>
            <a:headEnd/>
            <a:tailEnd/>
          </a:ln>
        </p:spPr>
        <p:txBody>
          <a:bodyPr/>
          <a:lstStyle/>
          <a:p>
            <a:endParaRPr lang="zh-CN" altLang="en-US"/>
          </a:p>
        </p:txBody>
      </p:sp>
      <p:sp>
        <p:nvSpPr>
          <p:cNvPr id="26628" name="Freeform 1028"/>
          <p:cNvSpPr>
            <a:spLocks/>
          </p:cNvSpPr>
          <p:nvPr/>
        </p:nvSpPr>
        <p:spPr bwMode="auto">
          <a:xfrm>
            <a:off x="963613" y="4508500"/>
            <a:ext cx="127000" cy="63500"/>
          </a:xfrm>
          <a:custGeom>
            <a:avLst/>
            <a:gdLst>
              <a:gd name="T0" fmla="*/ 0 w 80"/>
              <a:gd name="T1" fmla="*/ 16 h 40"/>
              <a:gd name="T2" fmla="*/ 8 w 80"/>
              <a:gd name="T3" fmla="*/ 40 h 40"/>
              <a:gd name="T4" fmla="*/ 80 w 80"/>
              <a:gd name="T5" fmla="*/ 24 h 40"/>
              <a:gd name="T6" fmla="*/ 80 w 80"/>
              <a:gd name="T7" fmla="*/ 24 h 40"/>
              <a:gd name="T8" fmla="*/ 64 w 80"/>
              <a:gd name="T9" fmla="*/ 0 h 40"/>
              <a:gd name="T10" fmla="*/ 72 w 80"/>
              <a:gd name="T11" fmla="*/ 0 h 40"/>
              <a:gd name="T12" fmla="*/ 0 w 80"/>
              <a:gd name="T13" fmla="*/ 16 h 40"/>
              <a:gd name="T14" fmla="*/ 0 60000 65536"/>
              <a:gd name="T15" fmla="*/ 0 60000 65536"/>
              <a:gd name="T16" fmla="*/ 0 60000 65536"/>
              <a:gd name="T17" fmla="*/ 0 60000 65536"/>
              <a:gd name="T18" fmla="*/ 0 60000 65536"/>
              <a:gd name="T19" fmla="*/ 0 60000 65536"/>
              <a:gd name="T20" fmla="*/ 0 60000 65536"/>
              <a:gd name="T21" fmla="*/ 0 w 80"/>
              <a:gd name="T22" fmla="*/ 0 h 40"/>
              <a:gd name="T23" fmla="*/ 80 w 8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0">
                <a:moveTo>
                  <a:pt x="0" y="16"/>
                </a:moveTo>
                <a:lnTo>
                  <a:pt x="8" y="40"/>
                </a:lnTo>
                <a:lnTo>
                  <a:pt x="80" y="24"/>
                </a:lnTo>
                <a:lnTo>
                  <a:pt x="64" y="0"/>
                </a:lnTo>
                <a:lnTo>
                  <a:pt x="72" y="0"/>
                </a:lnTo>
                <a:lnTo>
                  <a:pt x="0" y="16"/>
                </a:lnTo>
                <a:close/>
              </a:path>
            </a:pathLst>
          </a:custGeom>
          <a:solidFill>
            <a:srgbClr val="000000"/>
          </a:solidFill>
          <a:ln w="9525">
            <a:noFill/>
            <a:round/>
            <a:headEnd/>
            <a:tailEnd/>
          </a:ln>
        </p:spPr>
        <p:txBody>
          <a:bodyPr/>
          <a:lstStyle/>
          <a:p>
            <a:endParaRPr lang="zh-CN" altLang="en-US"/>
          </a:p>
        </p:txBody>
      </p:sp>
      <p:sp>
        <p:nvSpPr>
          <p:cNvPr id="26629" name="Freeform 1029"/>
          <p:cNvSpPr>
            <a:spLocks/>
          </p:cNvSpPr>
          <p:nvPr/>
        </p:nvSpPr>
        <p:spPr bwMode="auto">
          <a:xfrm>
            <a:off x="1065213" y="4457700"/>
            <a:ext cx="100012" cy="88900"/>
          </a:xfrm>
          <a:custGeom>
            <a:avLst/>
            <a:gdLst>
              <a:gd name="T0" fmla="*/ 0 w 63"/>
              <a:gd name="T1" fmla="*/ 32 h 56"/>
              <a:gd name="T2" fmla="*/ 16 w 63"/>
              <a:gd name="T3" fmla="*/ 56 h 56"/>
              <a:gd name="T4" fmla="*/ 63 w 63"/>
              <a:gd name="T5" fmla="*/ 24 h 56"/>
              <a:gd name="T6" fmla="*/ 63 w 63"/>
              <a:gd name="T7" fmla="*/ 24 h 56"/>
              <a:gd name="T8" fmla="*/ 47 w 63"/>
              <a:gd name="T9" fmla="*/ 0 h 56"/>
              <a:gd name="T10" fmla="*/ 47 w 63"/>
              <a:gd name="T11" fmla="*/ 0 h 56"/>
              <a:gd name="T12" fmla="*/ 0 w 63"/>
              <a:gd name="T13" fmla="*/ 32 h 56"/>
              <a:gd name="T14" fmla="*/ 0 60000 65536"/>
              <a:gd name="T15" fmla="*/ 0 60000 65536"/>
              <a:gd name="T16" fmla="*/ 0 60000 65536"/>
              <a:gd name="T17" fmla="*/ 0 60000 65536"/>
              <a:gd name="T18" fmla="*/ 0 60000 65536"/>
              <a:gd name="T19" fmla="*/ 0 60000 65536"/>
              <a:gd name="T20" fmla="*/ 0 60000 65536"/>
              <a:gd name="T21" fmla="*/ 0 w 63"/>
              <a:gd name="T22" fmla="*/ 0 h 56"/>
              <a:gd name="T23" fmla="*/ 63 w 6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56">
                <a:moveTo>
                  <a:pt x="0" y="32"/>
                </a:moveTo>
                <a:lnTo>
                  <a:pt x="16" y="56"/>
                </a:lnTo>
                <a:lnTo>
                  <a:pt x="63" y="24"/>
                </a:lnTo>
                <a:lnTo>
                  <a:pt x="47" y="0"/>
                </a:lnTo>
                <a:lnTo>
                  <a:pt x="0" y="32"/>
                </a:lnTo>
                <a:close/>
              </a:path>
            </a:pathLst>
          </a:custGeom>
          <a:solidFill>
            <a:srgbClr val="000000"/>
          </a:solidFill>
          <a:ln w="9525">
            <a:noFill/>
            <a:round/>
            <a:headEnd/>
            <a:tailEnd/>
          </a:ln>
        </p:spPr>
        <p:txBody>
          <a:bodyPr/>
          <a:lstStyle/>
          <a:p>
            <a:endParaRPr lang="zh-CN" altLang="en-US"/>
          </a:p>
        </p:txBody>
      </p:sp>
      <p:sp>
        <p:nvSpPr>
          <p:cNvPr id="26630" name="Freeform 1030"/>
          <p:cNvSpPr>
            <a:spLocks/>
          </p:cNvSpPr>
          <p:nvPr/>
        </p:nvSpPr>
        <p:spPr bwMode="auto">
          <a:xfrm>
            <a:off x="1139825" y="4406900"/>
            <a:ext cx="114300" cy="88900"/>
          </a:xfrm>
          <a:custGeom>
            <a:avLst/>
            <a:gdLst>
              <a:gd name="T0" fmla="*/ 0 w 72"/>
              <a:gd name="T1" fmla="*/ 32 h 56"/>
              <a:gd name="T2" fmla="*/ 16 w 72"/>
              <a:gd name="T3" fmla="*/ 56 h 56"/>
              <a:gd name="T4" fmla="*/ 72 w 72"/>
              <a:gd name="T5" fmla="*/ 24 h 56"/>
              <a:gd name="T6" fmla="*/ 64 w 72"/>
              <a:gd name="T7" fmla="*/ 24 h 56"/>
              <a:gd name="T8" fmla="*/ 72 w 72"/>
              <a:gd name="T9" fmla="*/ 0 h 56"/>
              <a:gd name="T10" fmla="*/ 56 w 72"/>
              <a:gd name="T11" fmla="*/ 0 h 56"/>
              <a:gd name="T12" fmla="*/ 0 w 72"/>
              <a:gd name="T13" fmla="*/ 32 h 56"/>
              <a:gd name="T14" fmla="*/ 0 60000 65536"/>
              <a:gd name="T15" fmla="*/ 0 60000 65536"/>
              <a:gd name="T16" fmla="*/ 0 60000 65536"/>
              <a:gd name="T17" fmla="*/ 0 60000 65536"/>
              <a:gd name="T18" fmla="*/ 0 60000 65536"/>
              <a:gd name="T19" fmla="*/ 0 60000 65536"/>
              <a:gd name="T20" fmla="*/ 0 60000 65536"/>
              <a:gd name="T21" fmla="*/ 0 w 72"/>
              <a:gd name="T22" fmla="*/ 0 h 56"/>
              <a:gd name="T23" fmla="*/ 72 w 7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56">
                <a:moveTo>
                  <a:pt x="0" y="32"/>
                </a:moveTo>
                <a:lnTo>
                  <a:pt x="16" y="56"/>
                </a:lnTo>
                <a:lnTo>
                  <a:pt x="72" y="24"/>
                </a:lnTo>
                <a:lnTo>
                  <a:pt x="64" y="24"/>
                </a:lnTo>
                <a:lnTo>
                  <a:pt x="72" y="0"/>
                </a:lnTo>
                <a:lnTo>
                  <a:pt x="56" y="0"/>
                </a:lnTo>
                <a:lnTo>
                  <a:pt x="0" y="32"/>
                </a:lnTo>
                <a:close/>
              </a:path>
            </a:pathLst>
          </a:custGeom>
          <a:solidFill>
            <a:srgbClr val="000000"/>
          </a:solidFill>
          <a:ln w="9525">
            <a:noFill/>
            <a:round/>
            <a:headEnd/>
            <a:tailEnd/>
          </a:ln>
        </p:spPr>
        <p:txBody>
          <a:bodyPr/>
          <a:lstStyle/>
          <a:p>
            <a:endParaRPr lang="zh-CN" altLang="en-US"/>
          </a:p>
        </p:txBody>
      </p:sp>
      <p:sp>
        <p:nvSpPr>
          <p:cNvPr id="26631" name="Freeform 1031"/>
          <p:cNvSpPr>
            <a:spLocks/>
          </p:cNvSpPr>
          <p:nvPr/>
        </p:nvSpPr>
        <p:spPr bwMode="auto">
          <a:xfrm>
            <a:off x="1241425" y="4406900"/>
            <a:ext cx="152400" cy="63500"/>
          </a:xfrm>
          <a:custGeom>
            <a:avLst/>
            <a:gdLst>
              <a:gd name="T0" fmla="*/ 8 w 96"/>
              <a:gd name="T1" fmla="*/ 0 h 40"/>
              <a:gd name="T2" fmla="*/ 0 w 96"/>
              <a:gd name="T3" fmla="*/ 24 h 40"/>
              <a:gd name="T4" fmla="*/ 88 w 96"/>
              <a:gd name="T5" fmla="*/ 40 h 40"/>
              <a:gd name="T6" fmla="*/ 80 w 96"/>
              <a:gd name="T7" fmla="*/ 32 h 40"/>
              <a:gd name="T8" fmla="*/ 96 w 96"/>
              <a:gd name="T9" fmla="*/ 16 h 40"/>
              <a:gd name="T10" fmla="*/ 96 w 96"/>
              <a:gd name="T11" fmla="*/ 16 h 40"/>
              <a:gd name="T12" fmla="*/ 8 w 96"/>
              <a:gd name="T13" fmla="*/ 0 h 40"/>
              <a:gd name="T14" fmla="*/ 0 60000 65536"/>
              <a:gd name="T15" fmla="*/ 0 60000 65536"/>
              <a:gd name="T16" fmla="*/ 0 60000 65536"/>
              <a:gd name="T17" fmla="*/ 0 60000 65536"/>
              <a:gd name="T18" fmla="*/ 0 60000 65536"/>
              <a:gd name="T19" fmla="*/ 0 60000 65536"/>
              <a:gd name="T20" fmla="*/ 0 60000 65536"/>
              <a:gd name="T21" fmla="*/ 0 w 96"/>
              <a:gd name="T22" fmla="*/ 0 h 40"/>
              <a:gd name="T23" fmla="*/ 96 w 9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40">
                <a:moveTo>
                  <a:pt x="8" y="0"/>
                </a:moveTo>
                <a:lnTo>
                  <a:pt x="0" y="24"/>
                </a:lnTo>
                <a:lnTo>
                  <a:pt x="88" y="40"/>
                </a:lnTo>
                <a:lnTo>
                  <a:pt x="80" y="32"/>
                </a:lnTo>
                <a:lnTo>
                  <a:pt x="96" y="16"/>
                </a:lnTo>
                <a:lnTo>
                  <a:pt x="8" y="0"/>
                </a:lnTo>
                <a:close/>
              </a:path>
            </a:pathLst>
          </a:custGeom>
          <a:solidFill>
            <a:srgbClr val="000000"/>
          </a:solidFill>
          <a:ln w="9525">
            <a:noFill/>
            <a:round/>
            <a:headEnd/>
            <a:tailEnd/>
          </a:ln>
        </p:spPr>
        <p:txBody>
          <a:bodyPr/>
          <a:lstStyle/>
          <a:p>
            <a:endParaRPr lang="zh-CN" altLang="en-US"/>
          </a:p>
        </p:txBody>
      </p:sp>
      <p:sp>
        <p:nvSpPr>
          <p:cNvPr id="26632" name="Freeform 1032"/>
          <p:cNvSpPr>
            <a:spLocks/>
          </p:cNvSpPr>
          <p:nvPr/>
        </p:nvSpPr>
        <p:spPr bwMode="auto">
          <a:xfrm>
            <a:off x="1368425" y="4432300"/>
            <a:ext cx="101600" cy="127000"/>
          </a:xfrm>
          <a:custGeom>
            <a:avLst/>
            <a:gdLst>
              <a:gd name="T0" fmla="*/ 16 w 64"/>
              <a:gd name="T1" fmla="*/ 0 h 80"/>
              <a:gd name="T2" fmla="*/ 0 w 64"/>
              <a:gd name="T3" fmla="*/ 16 h 80"/>
              <a:gd name="T4" fmla="*/ 48 w 64"/>
              <a:gd name="T5" fmla="*/ 72 h 80"/>
              <a:gd name="T6" fmla="*/ 56 w 64"/>
              <a:gd name="T7" fmla="*/ 80 h 80"/>
              <a:gd name="T8" fmla="*/ 64 w 64"/>
              <a:gd name="T9" fmla="*/ 56 h 80"/>
              <a:gd name="T10" fmla="*/ 64 w 64"/>
              <a:gd name="T11" fmla="*/ 56 h 80"/>
              <a:gd name="T12" fmla="*/ 16 w 64"/>
              <a:gd name="T13" fmla="*/ 0 h 80"/>
              <a:gd name="T14" fmla="*/ 0 60000 65536"/>
              <a:gd name="T15" fmla="*/ 0 60000 65536"/>
              <a:gd name="T16" fmla="*/ 0 60000 65536"/>
              <a:gd name="T17" fmla="*/ 0 60000 65536"/>
              <a:gd name="T18" fmla="*/ 0 60000 65536"/>
              <a:gd name="T19" fmla="*/ 0 60000 65536"/>
              <a:gd name="T20" fmla="*/ 0 60000 65536"/>
              <a:gd name="T21" fmla="*/ 0 w 64"/>
              <a:gd name="T22" fmla="*/ 0 h 80"/>
              <a:gd name="T23" fmla="*/ 64 w 64"/>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0">
                <a:moveTo>
                  <a:pt x="16" y="0"/>
                </a:moveTo>
                <a:lnTo>
                  <a:pt x="0" y="16"/>
                </a:lnTo>
                <a:lnTo>
                  <a:pt x="48" y="72"/>
                </a:lnTo>
                <a:lnTo>
                  <a:pt x="56" y="80"/>
                </a:lnTo>
                <a:lnTo>
                  <a:pt x="64" y="56"/>
                </a:lnTo>
                <a:lnTo>
                  <a:pt x="16" y="0"/>
                </a:lnTo>
                <a:close/>
              </a:path>
            </a:pathLst>
          </a:custGeom>
          <a:solidFill>
            <a:srgbClr val="000000"/>
          </a:solidFill>
          <a:ln w="9525">
            <a:noFill/>
            <a:round/>
            <a:headEnd/>
            <a:tailEnd/>
          </a:ln>
        </p:spPr>
        <p:txBody>
          <a:bodyPr/>
          <a:lstStyle/>
          <a:p>
            <a:endParaRPr lang="zh-CN" altLang="en-US"/>
          </a:p>
        </p:txBody>
      </p:sp>
      <p:sp>
        <p:nvSpPr>
          <p:cNvPr id="26633" name="Freeform 1033"/>
          <p:cNvSpPr>
            <a:spLocks/>
          </p:cNvSpPr>
          <p:nvPr/>
        </p:nvSpPr>
        <p:spPr bwMode="auto">
          <a:xfrm>
            <a:off x="1457325" y="4521200"/>
            <a:ext cx="63500" cy="63500"/>
          </a:xfrm>
          <a:custGeom>
            <a:avLst/>
            <a:gdLst>
              <a:gd name="T0" fmla="*/ 8 w 40"/>
              <a:gd name="T1" fmla="*/ 0 h 40"/>
              <a:gd name="T2" fmla="*/ 0 w 40"/>
              <a:gd name="T3" fmla="*/ 24 h 40"/>
              <a:gd name="T4" fmla="*/ 32 w 40"/>
              <a:gd name="T5" fmla="*/ 40 h 40"/>
              <a:gd name="T6" fmla="*/ 32 w 40"/>
              <a:gd name="T7" fmla="*/ 40 h 40"/>
              <a:gd name="T8" fmla="*/ 32 w 40"/>
              <a:gd name="T9" fmla="*/ 16 h 40"/>
              <a:gd name="T10" fmla="*/ 40 w 40"/>
              <a:gd name="T11" fmla="*/ 16 h 40"/>
              <a:gd name="T12" fmla="*/ 8 w 40"/>
              <a:gd name="T13" fmla="*/ 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8" y="0"/>
                </a:moveTo>
                <a:lnTo>
                  <a:pt x="0" y="24"/>
                </a:lnTo>
                <a:lnTo>
                  <a:pt x="32" y="40"/>
                </a:lnTo>
                <a:lnTo>
                  <a:pt x="32" y="16"/>
                </a:lnTo>
                <a:lnTo>
                  <a:pt x="40" y="16"/>
                </a:lnTo>
                <a:lnTo>
                  <a:pt x="8" y="0"/>
                </a:lnTo>
                <a:close/>
              </a:path>
            </a:pathLst>
          </a:custGeom>
          <a:solidFill>
            <a:srgbClr val="000000"/>
          </a:solidFill>
          <a:ln w="9525">
            <a:noFill/>
            <a:round/>
            <a:headEnd/>
            <a:tailEnd/>
          </a:ln>
        </p:spPr>
        <p:txBody>
          <a:bodyPr/>
          <a:lstStyle/>
          <a:p>
            <a:endParaRPr lang="zh-CN" altLang="en-US"/>
          </a:p>
        </p:txBody>
      </p:sp>
      <p:sp>
        <p:nvSpPr>
          <p:cNvPr id="26634" name="Rectangle 1034"/>
          <p:cNvSpPr>
            <a:spLocks noChangeArrowheads="1"/>
          </p:cNvSpPr>
          <p:nvPr/>
        </p:nvSpPr>
        <p:spPr bwMode="auto">
          <a:xfrm>
            <a:off x="1647825" y="4546600"/>
            <a:ext cx="25400"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35" name="Rectangle 1035"/>
          <p:cNvSpPr>
            <a:spLocks noChangeArrowheads="1"/>
          </p:cNvSpPr>
          <p:nvPr/>
        </p:nvSpPr>
        <p:spPr bwMode="auto">
          <a:xfrm>
            <a:off x="1508125" y="4546600"/>
            <a:ext cx="139700"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36" name="Rectangle 1036"/>
          <p:cNvSpPr>
            <a:spLocks noChangeArrowheads="1"/>
          </p:cNvSpPr>
          <p:nvPr/>
        </p:nvSpPr>
        <p:spPr bwMode="auto">
          <a:xfrm>
            <a:off x="1635125" y="4546600"/>
            <a:ext cx="38100" cy="127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37" name="Rectangle 1037"/>
          <p:cNvSpPr>
            <a:spLocks noChangeArrowheads="1"/>
          </p:cNvSpPr>
          <p:nvPr/>
        </p:nvSpPr>
        <p:spPr bwMode="auto">
          <a:xfrm>
            <a:off x="1660525" y="4762500"/>
            <a:ext cx="38100" cy="254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38" name="Freeform 1038"/>
          <p:cNvSpPr>
            <a:spLocks/>
          </p:cNvSpPr>
          <p:nvPr/>
        </p:nvSpPr>
        <p:spPr bwMode="auto">
          <a:xfrm>
            <a:off x="1635125" y="4559300"/>
            <a:ext cx="63500" cy="203200"/>
          </a:xfrm>
          <a:custGeom>
            <a:avLst/>
            <a:gdLst>
              <a:gd name="T0" fmla="*/ 24 w 40"/>
              <a:gd name="T1" fmla="*/ 0 h 128"/>
              <a:gd name="T2" fmla="*/ 0 w 40"/>
              <a:gd name="T3" fmla="*/ 0 h 128"/>
              <a:gd name="T4" fmla="*/ 16 w 40"/>
              <a:gd name="T5" fmla="*/ 128 h 128"/>
              <a:gd name="T6" fmla="*/ 40 w 40"/>
              <a:gd name="T7" fmla="*/ 128 h 128"/>
              <a:gd name="T8" fmla="*/ 24 w 40"/>
              <a:gd name="T9" fmla="*/ 0 h 128"/>
              <a:gd name="T10" fmla="*/ 0 60000 65536"/>
              <a:gd name="T11" fmla="*/ 0 60000 65536"/>
              <a:gd name="T12" fmla="*/ 0 60000 65536"/>
              <a:gd name="T13" fmla="*/ 0 60000 65536"/>
              <a:gd name="T14" fmla="*/ 0 60000 65536"/>
              <a:gd name="T15" fmla="*/ 0 w 40"/>
              <a:gd name="T16" fmla="*/ 0 h 128"/>
              <a:gd name="T17" fmla="*/ 40 w 40"/>
              <a:gd name="T18" fmla="*/ 128 h 128"/>
            </a:gdLst>
            <a:ahLst/>
            <a:cxnLst>
              <a:cxn ang="T10">
                <a:pos x="T0" y="T1"/>
              </a:cxn>
              <a:cxn ang="T11">
                <a:pos x="T2" y="T3"/>
              </a:cxn>
              <a:cxn ang="T12">
                <a:pos x="T4" y="T5"/>
              </a:cxn>
              <a:cxn ang="T13">
                <a:pos x="T6" y="T7"/>
              </a:cxn>
              <a:cxn ang="T14">
                <a:pos x="T8" y="T9"/>
              </a:cxn>
            </a:cxnLst>
            <a:rect l="T15" t="T16" r="T17" b="T18"/>
            <a:pathLst>
              <a:path w="40" h="128">
                <a:moveTo>
                  <a:pt x="24" y="0"/>
                </a:moveTo>
                <a:lnTo>
                  <a:pt x="0" y="0"/>
                </a:lnTo>
                <a:lnTo>
                  <a:pt x="16" y="128"/>
                </a:lnTo>
                <a:lnTo>
                  <a:pt x="40" y="128"/>
                </a:lnTo>
                <a:lnTo>
                  <a:pt x="24" y="0"/>
                </a:lnTo>
                <a:close/>
              </a:path>
            </a:pathLst>
          </a:custGeom>
          <a:solidFill>
            <a:srgbClr val="000000"/>
          </a:solidFill>
          <a:ln w="9525">
            <a:noFill/>
            <a:round/>
            <a:headEnd/>
            <a:tailEnd/>
          </a:ln>
        </p:spPr>
        <p:txBody>
          <a:bodyPr/>
          <a:lstStyle/>
          <a:p>
            <a:endParaRPr lang="zh-CN" altLang="en-US"/>
          </a:p>
        </p:txBody>
      </p:sp>
      <p:sp>
        <p:nvSpPr>
          <p:cNvPr id="26639" name="Rectangle 1039"/>
          <p:cNvSpPr>
            <a:spLocks noChangeArrowheads="1"/>
          </p:cNvSpPr>
          <p:nvPr/>
        </p:nvSpPr>
        <p:spPr bwMode="auto">
          <a:xfrm>
            <a:off x="1673225" y="4762500"/>
            <a:ext cx="38100" cy="254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0" name="Rectangle 1040"/>
          <p:cNvSpPr>
            <a:spLocks noChangeArrowheads="1"/>
          </p:cNvSpPr>
          <p:nvPr/>
        </p:nvSpPr>
        <p:spPr bwMode="auto">
          <a:xfrm>
            <a:off x="1736725" y="3368675"/>
            <a:ext cx="38100" cy="127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1" name="Freeform 1041"/>
          <p:cNvSpPr>
            <a:spLocks/>
          </p:cNvSpPr>
          <p:nvPr/>
        </p:nvSpPr>
        <p:spPr bwMode="auto">
          <a:xfrm>
            <a:off x="1673225" y="3381375"/>
            <a:ext cx="101600" cy="1381125"/>
          </a:xfrm>
          <a:custGeom>
            <a:avLst/>
            <a:gdLst>
              <a:gd name="T0" fmla="*/ 0 w 64"/>
              <a:gd name="T1" fmla="*/ 870 h 870"/>
              <a:gd name="T2" fmla="*/ 24 w 64"/>
              <a:gd name="T3" fmla="*/ 870 h 870"/>
              <a:gd name="T4" fmla="*/ 64 w 64"/>
              <a:gd name="T5" fmla="*/ 0 h 870"/>
              <a:gd name="T6" fmla="*/ 40 w 64"/>
              <a:gd name="T7" fmla="*/ 0 h 870"/>
              <a:gd name="T8" fmla="*/ 0 w 64"/>
              <a:gd name="T9" fmla="*/ 870 h 870"/>
              <a:gd name="T10" fmla="*/ 0 60000 65536"/>
              <a:gd name="T11" fmla="*/ 0 60000 65536"/>
              <a:gd name="T12" fmla="*/ 0 60000 65536"/>
              <a:gd name="T13" fmla="*/ 0 60000 65536"/>
              <a:gd name="T14" fmla="*/ 0 60000 65536"/>
              <a:gd name="T15" fmla="*/ 0 w 64"/>
              <a:gd name="T16" fmla="*/ 0 h 870"/>
              <a:gd name="T17" fmla="*/ 64 w 64"/>
              <a:gd name="T18" fmla="*/ 870 h 870"/>
            </a:gdLst>
            <a:ahLst/>
            <a:cxnLst>
              <a:cxn ang="T10">
                <a:pos x="T0" y="T1"/>
              </a:cxn>
              <a:cxn ang="T11">
                <a:pos x="T2" y="T3"/>
              </a:cxn>
              <a:cxn ang="T12">
                <a:pos x="T4" y="T5"/>
              </a:cxn>
              <a:cxn ang="T13">
                <a:pos x="T6" y="T7"/>
              </a:cxn>
              <a:cxn ang="T14">
                <a:pos x="T8" y="T9"/>
              </a:cxn>
            </a:cxnLst>
            <a:rect l="T15" t="T16" r="T17" b="T18"/>
            <a:pathLst>
              <a:path w="64" h="870">
                <a:moveTo>
                  <a:pt x="0" y="870"/>
                </a:moveTo>
                <a:lnTo>
                  <a:pt x="24" y="870"/>
                </a:lnTo>
                <a:lnTo>
                  <a:pt x="64" y="0"/>
                </a:lnTo>
                <a:lnTo>
                  <a:pt x="40" y="0"/>
                </a:lnTo>
                <a:lnTo>
                  <a:pt x="0" y="870"/>
                </a:lnTo>
                <a:close/>
              </a:path>
            </a:pathLst>
          </a:custGeom>
          <a:solidFill>
            <a:srgbClr val="000000"/>
          </a:solidFill>
          <a:ln w="9525">
            <a:noFill/>
            <a:round/>
            <a:headEnd/>
            <a:tailEnd/>
          </a:ln>
        </p:spPr>
        <p:txBody>
          <a:bodyPr/>
          <a:lstStyle/>
          <a:p>
            <a:endParaRPr lang="zh-CN" altLang="en-US"/>
          </a:p>
        </p:txBody>
      </p:sp>
      <p:sp>
        <p:nvSpPr>
          <p:cNvPr id="26642" name="Rectangle 1042"/>
          <p:cNvSpPr>
            <a:spLocks noChangeArrowheads="1"/>
          </p:cNvSpPr>
          <p:nvPr/>
        </p:nvSpPr>
        <p:spPr bwMode="auto">
          <a:xfrm>
            <a:off x="1736725" y="3368675"/>
            <a:ext cx="38100" cy="127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3" name="Rectangle 1043"/>
          <p:cNvSpPr>
            <a:spLocks noChangeArrowheads="1"/>
          </p:cNvSpPr>
          <p:nvPr/>
        </p:nvSpPr>
        <p:spPr bwMode="auto">
          <a:xfrm>
            <a:off x="1762125" y="5788025"/>
            <a:ext cx="38100" cy="254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4" name="Freeform 1044"/>
          <p:cNvSpPr>
            <a:spLocks/>
          </p:cNvSpPr>
          <p:nvPr/>
        </p:nvSpPr>
        <p:spPr bwMode="auto">
          <a:xfrm>
            <a:off x="1736725" y="3381375"/>
            <a:ext cx="63500" cy="2406650"/>
          </a:xfrm>
          <a:custGeom>
            <a:avLst/>
            <a:gdLst>
              <a:gd name="T0" fmla="*/ 24 w 40"/>
              <a:gd name="T1" fmla="*/ 0 h 1516"/>
              <a:gd name="T2" fmla="*/ 0 w 40"/>
              <a:gd name="T3" fmla="*/ 0 h 1516"/>
              <a:gd name="T4" fmla="*/ 16 w 40"/>
              <a:gd name="T5" fmla="*/ 1516 h 1516"/>
              <a:gd name="T6" fmla="*/ 40 w 40"/>
              <a:gd name="T7" fmla="*/ 1516 h 1516"/>
              <a:gd name="T8" fmla="*/ 24 w 40"/>
              <a:gd name="T9" fmla="*/ 0 h 1516"/>
              <a:gd name="T10" fmla="*/ 0 60000 65536"/>
              <a:gd name="T11" fmla="*/ 0 60000 65536"/>
              <a:gd name="T12" fmla="*/ 0 60000 65536"/>
              <a:gd name="T13" fmla="*/ 0 60000 65536"/>
              <a:gd name="T14" fmla="*/ 0 60000 65536"/>
              <a:gd name="T15" fmla="*/ 0 w 40"/>
              <a:gd name="T16" fmla="*/ 0 h 1516"/>
              <a:gd name="T17" fmla="*/ 40 w 40"/>
              <a:gd name="T18" fmla="*/ 1516 h 1516"/>
            </a:gdLst>
            <a:ahLst/>
            <a:cxnLst>
              <a:cxn ang="T10">
                <a:pos x="T0" y="T1"/>
              </a:cxn>
              <a:cxn ang="T11">
                <a:pos x="T2" y="T3"/>
              </a:cxn>
              <a:cxn ang="T12">
                <a:pos x="T4" y="T5"/>
              </a:cxn>
              <a:cxn ang="T13">
                <a:pos x="T6" y="T7"/>
              </a:cxn>
              <a:cxn ang="T14">
                <a:pos x="T8" y="T9"/>
              </a:cxn>
            </a:cxnLst>
            <a:rect l="T15" t="T16" r="T17" b="T18"/>
            <a:pathLst>
              <a:path w="40" h="1516">
                <a:moveTo>
                  <a:pt x="24" y="0"/>
                </a:moveTo>
                <a:lnTo>
                  <a:pt x="0" y="0"/>
                </a:lnTo>
                <a:lnTo>
                  <a:pt x="16" y="1516"/>
                </a:lnTo>
                <a:lnTo>
                  <a:pt x="40" y="1516"/>
                </a:lnTo>
                <a:lnTo>
                  <a:pt x="24" y="0"/>
                </a:lnTo>
                <a:close/>
              </a:path>
            </a:pathLst>
          </a:custGeom>
          <a:solidFill>
            <a:srgbClr val="000000"/>
          </a:solidFill>
          <a:ln w="9525">
            <a:noFill/>
            <a:round/>
            <a:headEnd/>
            <a:tailEnd/>
          </a:ln>
        </p:spPr>
        <p:txBody>
          <a:bodyPr/>
          <a:lstStyle/>
          <a:p>
            <a:endParaRPr lang="zh-CN" altLang="en-US"/>
          </a:p>
        </p:txBody>
      </p:sp>
      <p:sp>
        <p:nvSpPr>
          <p:cNvPr id="26645" name="Rectangle 1045"/>
          <p:cNvSpPr>
            <a:spLocks noChangeArrowheads="1"/>
          </p:cNvSpPr>
          <p:nvPr/>
        </p:nvSpPr>
        <p:spPr bwMode="auto">
          <a:xfrm>
            <a:off x="1762125" y="5788025"/>
            <a:ext cx="38100" cy="254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6" name="Rectangle 1046"/>
          <p:cNvSpPr>
            <a:spLocks noChangeArrowheads="1"/>
          </p:cNvSpPr>
          <p:nvPr/>
        </p:nvSpPr>
        <p:spPr bwMode="auto">
          <a:xfrm>
            <a:off x="1787525" y="4483100"/>
            <a:ext cx="38100" cy="127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7" name="Freeform 1047"/>
          <p:cNvSpPr>
            <a:spLocks/>
          </p:cNvSpPr>
          <p:nvPr/>
        </p:nvSpPr>
        <p:spPr bwMode="auto">
          <a:xfrm>
            <a:off x="1762125" y="4495800"/>
            <a:ext cx="63500" cy="1292225"/>
          </a:xfrm>
          <a:custGeom>
            <a:avLst/>
            <a:gdLst>
              <a:gd name="T0" fmla="*/ 0 w 40"/>
              <a:gd name="T1" fmla="*/ 814 h 814"/>
              <a:gd name="T2" fmla="*/ 24 w 40"/>
              <a:gd name="T3" fmla="*/ 814 h 814"/>
              <a:gd name="T4" fmla="*/ 40 w 40"/>
              <a:gd name="T5" fmla="*/ 0 h 814"/>
              <a:gd name="T6" fmla="*/ 16 w 40"/>
              <a:gd name="T7" fmla="*/ 0 h 814"/>
              <a:gd name="T8" fmla="*/ 0 w 40"/>
              <a:gd name="T9" fmla="*/ 814 h 814"/>
              <a:gd name="T10" fmla="*/ 0 60000 65536"/>
              <a:gd name="T11" fmla="*/ 0 60000 65536"/>
              <a:gd name="T12" fmla="*/ 0 60000 65536"/>
              <a:gd name="T13" fmla="*/ 0 60000 65536"/>
              <a:gd name="T14" fmla="*/ 0 60000 65536"/>
              <a:gd name="T15" fmla="*/ 0 w 40"/>
              <a:gd name="T16" fmla="*/ 0 h 814"/>
              <a:gd name="T17" fmla="*/ 40 w 40"/>
              <a:gd name="T18" fmla="*/ 814 h 814"/>
            </a:gdLst>
            <a:ahLst/>
            <a:cxnLst>
              <a:cxn ang="T10">
                <a:pos x="T0" y="T1"/>
              </a:cxn>
              <a:cxn ang="T11">
                <a:pos x="T2" y="T3"/>
              </a:cxn>
              <a:cxn ang="T12">
                <a:pos x="T4" y="T5"/>
              </a:cxn>
              <a:cxn ang="T13">
                <a:pos x="T6" y="T7"/>
              </a:cxn>
              <a:cxn ang="T14">
                <a:pos x="T8" y="T9"/>
              </a:cxn>
            </a:cxnLst>
            <a:rect l="T15" t="T16" r="T17" b="T18"/>
            <a:pathLst>
              <a:path w="40" h="814">
                <a:moveTo>
                  <a:pt x="0" y="814"/>
                </a:moveTo>
                <a:lnTo>
                  <a:pt x="24" y="814"/>
                </a:lnTo>
                <a:lnTo>
                  <a:pt x="40" y="0"/>
                </a:lnTo>
                <a:lnTo>
                  <a:pt x="16" y="0"/>
                </a:lnTo>
                <a:lnTo>
                  <a:pt x="0" y="814"/>
                </a:lnTo>
                <a:close/>
              </a:path>
            </a:pathLst>
          </a:custGeom>
          <a:solidFill>
            <a:srgbClr val="000000"/>
          </a:solidFill>
          <a:ln w="9525">
            <a:noFill/>
            <a:round/>
            <a:headEnd/>
            <a:tailEnd/>
          </a:ln>
        </p:spPr>
        <p:txBody>
          <a:bodyPr/>
          <a:lstStyle/>
          <a:p>
            <a:endParaRPr lang="zh-CN" altLang="en-US"/>
          </a:p>
        </p:txBody>
      </p:sp>
      <p:sp>
        <p:nvSpPr>
          <p:cNvPr id="26648" name="Rectangle 1048"/>
          <p:cNvSpPr>
            <a:spLocks noChangeArrowheads="1"/>
          </p:cNvSpPr>
          <p:nvPr/>
        </p:nvSpPr>
        <p:spPr bwMode="auto">
          <a:xfrm>
            <a:off x="1787525" y="4483100"/>
            <a:ext cx="12700"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49" name="Rectangle 1049"/>
          <p:cNvSpPr>
            <a:spLocks noChangeArrowheads="1"/>
          </p:cNvSpPr>
          <p:nvPr/>
        </p:nvSpPr>
        <p:spPr bwMode="auto">
          <a:xfrm>
            <a:off x="2357438" y="4483100"/>
            <a:ext cx="25400"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50" name="Rectangle 1050"/>
          <p:cNvSpPr>
            <a:spLocks noChangeArrowheads="1"/>
          </p:cNvSpPr>
          <p:nvPr/>
        </p:nvSpPr>
        <p:spPr bwMode="auto">
          <a:xfrm>
            <a:off x="1800225" y="4483100"/>
            <a:ext cx="557213"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51" name="Rectangle 1051"/>
          <p:cNvSpPr>
            <a:spLocks noChangeArrowheads="1"/>
          </p:cNvSpPr>
          <p:nvPr/>
        </p:nvSpPr>
        <p:spPr bwMode="auto">
          <a:xfrm>
            <a:off x="2344738" y="4470400"/>
            <a:ext cx="12700"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52" name="Freeform 1052"/>
          <p:cNvSpPr>
            <a:spLocks/>
          </p:cNvSpPr>
          <p:nvPr/>
        </p:nvSpPr>
        <p:spPr bwMode="auto">
          <a:xfrm>
            <a:off x="2357438" y="4470400"/>
            <a:ext cx="88900" cy="38100"/>
          </a:xfrm>
          <a:custGeom>
            <a:avLst/>
            <a:gdLst>
              <a:gd name="T0" fmla="*/ 0 w 56"/>
              <a:gd name="T1" fmla="*/ 0 h 24"/>
              <a:gd name="T2" fmla="*/ 0 w 56"/>
              <a:gd name="T3" fmla="*/ 24 h 24"/>
              <a:gd name="T4" fmla="*/ 48 w 56"/>
              <a:gd name="T5" fmla="*/ 24 h 24"/>
              <a:gd name="T6" fmla="*/ 56 w 56"/>
              <a:gd name="T7" fmla="*/ 24 h 24"/>
              <a:gd name="T8" fmla="*/ 48 w 56"/>
              <a:gd name="T9" fmla="*/ 0 h 24"/>
              <a:gd name="T10" fmla="*/ 48 w 56"/>
              <a:gd name="T11" fmla="*/ 0 h 24"/>
              <a:gd name="T12" fmla="*/ 0 w 56"/>
              <a:gd name="T13" fmla="*/ 0 h 24"/>
              <a:gd name="T14" fmla="*/ 0 60000 65536"/>
              <a:gd name="T15" fmla="*/ 0 60000 65536"/>
              <a:gd name="T16" fmla="*/ 0 60000 65536"/>
              <a:gd name="T17" fmla="*/ 0 60000 65536"/>
              <a:gd name="T18" fmla="*/ 0 60000 65536"/>
              <a:gd name="T19" fmla="*/ 0 60000 65536"/>
              <a:gd name="T20" fmla="*/ 0 60000 65536"/>
              <a:gd name="T21" fmla="*/ 0 w 56"/>
              <a:gd name="T22" fmla="*/ 0 h 24"/>
              <a:gd name="T23" fmla="*/ 56 w 5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4">
                <a:moveTo>
                  <a:pt x="0" y="0"/>
                </a:moveTo>
                <a:lnTo>
                  <a:pt x="0" y="24"/>
                </a:lnTo>
                <a:lnTo>
                  <a:pt x="48" y="24"/>
                </a:lnTo>
                <a:lnTo>
                  <a:pt x="56" y="24"/>
                </a:lnTo>
                <a:lnTo>
                  <a:pt x="48" y="0"/>
                </a:lnTo>
                <a:lnTo>
                  <a:pt x="0" y="0"/>
                </a:lnTo>
                <a:close/>
              </a:path>
            </a:pathLst>
          </a:custGeom>
          <a:solidFill>
            <a:srgbClr val="000000"/>
          </a:solidFill>
          <a:ln w="9525">
            <a:noFill/>
            <a:round/>
            <a:headEnd/>
            <a:tailEnd/>
          </a:ln>
        </p:spPr>
        <p:txBody>
          <a:bodyPr/>
          <a:lstStyle/>
          <a:p>
            <a:endParaRPr lang="zh-CN" altLang="en-US"/>
          </a:p>
        </p:txBody>
      </p:sp>
      <p:sp>
        <p:nvSpPr>
          <p:cNvPr id="26653" name="Freeform 1053"/>
          <p:cNvSpPr>
            <a:spLocks/>
          </p:cNvSpPr>
          <p:nvPr/>
        </p:nvSpPr>
        <p:spPr bwMode="auto">
          <a:xfrm>
            <a:off x="2433638" y="4445000"/>
            <a:ext cx="76200" cy="63500"/>
          </a:xfrm>
          <a:custGeom>
            <a:avLst/>
            <a:gdLst>
              <a:gd name="T0" fmla="*/ 0 w 48"/>
              <a:gd name="T1" fmla="*/ 16 h 40"/>
              <a:gd name="T2" fmla="*/ 8 w 48"/>
              <a:gd name="T3" fmla="*/ 40 h 40"/>
              <a:gd name="T4" fmla="*/ 48 w 48"/>
              <a:gd name="T5" fmla="*/ 24 h 40"/>
              <a:gd name="T6" fmla="*/ 48 w 48"/>
              <a:gd name="T7" fmla="*/ 16 h 40"/>
              <a:gd name="T8" fmla="*/ 32 w 48"/>
              <a:gd name="T9" fmla="*/ 0 h 40"/>
              <a:gd name="T10" fmla="*/ 40 w 48"/>
              <a:gd name="T11" fmla="*/ 0 h 40"/>
              <a:gd name="T12" fmla="*/ 0 w 48"/>
              <a:gd name="T13" fmla="*/ 16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16"/>
                </a:moveTo>
                <a:lnTo>
                  <a:pt x="8" y="40"/>
                </a:lnTo>
                <a:lnTo>
                  <a:pt x="48" y="24"/>
                </a:lnTo>
                <a:lnTo>
                  <a:pt x="48" y="16"/>
                </a:lnTo>
                <a:lnTo>
                  <a:pt x="32" y="0"/>
                </a:lnTo>
                <a:lnTo>
                  <a:pt x="40" y="0"/>
                </a:lnTo>
                <a:lnTo>
                  <a:pt x="0" y="16"/>
                </a:lnTo>
                <a:close/>
              </a:path>
            </a:pathLst>
          </a:custGeom>
          <a:solidFill>
            <a:srgbClr val="000000"/>
          </a:solidFill>
          <a:ln w="9525">
            <a:noFill/>
            <a:round/>
            <a:headEnd/>
            <a:tailEnd/>
          </a:ln>
        </p:spPr>
        <p:txBody>
          <a:bodyPr/>
          <a:lstStyle/>
          <a:p>
            <a:endParaRPr lang="zh-CN" altLang="en-US"/>
          </a:p>
        </p:txBody>
      </p:sp>
      <p:sp>
        <p:nvSpPr>
          <p:cNvPr id="26654" name="Freeform 1054"/>
          <p:cNvSpPr>
            <a:spLocks/>
          </p:cNvSpPr>
          <p:nvPr/>
        </p:nvSpPr>
        <p:spPr bwMode="auto">
          <a:xfrm>
            <a:off x="2484438" y="4332288"/>
            <a:ext cx="139700" cy="138112"/>
          </a:xfrm>
          <a:custGeom>
            <a:avLst/>
            <a:gdLst>
              <a:gd name="T0" fmla="*/ 0 w 88"/>
              <a:gd name="T1" fmla="*/ 71 h 87"/>
              <a:gd name="T2" fmla="*/ 16 w 88"/>
              <a:gd name="T3" fmla="*/ 87 h 87"/>
              <a:gd name="T4" fmla="*/ 88 w 88"/>
              <a:gd name="T5" fmla="*/ 15 h 87"/>
              <a:gd name="T6" fmla="*/ 88 w 88"/>
              <a:gd name="T7" fmla="*/ 15 h 87"/>
              <a:gd name="T8" fmla="*/ 72 w 88"/>
              <a:gd name="T9" fmla="*/ 0 h 87"/>
              <a:gd name="T10" fmla="*/ 72 w 88"/>
              <a:gd name="T11" fmla="*/ 0 h 87"/>
              <a:gd name="T12" fmla="*/ 0 w 88"/>
              <a:gd name="T13" fmla="*/ 71 h 87"/>
              <a:gd name="T14" fmla="*/ 0 60000 65536"/>
              <a:gd name="T15" fmla="*/ 0 60000 65536"/>
              <a:gd name="T16" fmla="*/ 0 60000 65536"/>
              <a:gd name="T17" fmla="*/ 0 60000 65536"/>
              <a:gd name="T18" fmla="*/ 0 60000 65536"/>
              <a:gd name="T19" fmla="*/ 0 60000 65536"/>
              <a:gd name="T20" fmla="*/ 0 60000 65536"/>
              <a:gd name="T21" fmla="*/ 0 w 88"/>
              <a:gd name="T22" fmla="*/ 0 h 87"/>
              <a:gd name="T23" fmla="*/ 88 w 88"/>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87">
                <a:moveTo>
                  <a:pt x="0" y="71"/>
                </a:moveTo>
                <a:lnTo>
                  <a:pt x="16" y="87"/>
                </a:lnTo>
                <a:lnTo>
                  <a:pt x="88" y="15"/>
                </a:lnTo>
                <a:lnTo>
                  <a:pt x="72" y="0"/>
                </a:lnTo>
                <a:lnTo>
                  <a:pt x="0" y="71"/>
                </a:lnTo>
                <a:close/>
              </a:path>
            </a:pathLst>
          </a:custGeom>
          <a:solidFill>
            <a:srgbClr val="000000"/>
          </a:solidFill>
          <a:ln w="9525">
            <a:noFill/>
            <a:round/>
            <a:headEnd/>
            <a:tailEnd/>
          </a:ln>
        </p:spPr>
        <p:txBody>
          <a:bodyPr/>
          <a:lstStyle/>
          <a:p>
            <a:endParaRPr lang="zh-CN" altLang="en-US"/>
          </a:p>
        </p:txBody>
      </p:sp>
      <p:sp>
        <p:nvSpPr>
          <p:cNvPr id="26655" name="Freeform 1055"/>
          <p:cNvSpPr>
            <a:spLocks/>
          </p:cNvSpPr>
          <p:nvPr/>
        </p:nvSpPr>
        <p:spPr bwMode="auto">
          <a:xfrm>
            <a:off x="2598738" y="4243388"/>
            <a:ext cx="114300" cy="112712"/>
          </a:xfrm>
          <a:custGeom>
            <a:avLst/>
            <a:gdLst>
              <a:gd name="T0" fmla="*/ 0 w 72"/>
              <a:gd name="T1" fmla="*/ 56 h 71"/>
              <a:gd name="T2" fmla="*/ 16 w 72"/>
              <a:gd name="T3" fmla="*/ 71 h 71"/>
              <a:gd name="T4" fmla="*/ 72 w 72"/>
              <a:gd name="T5" fmla="*/ 16 h 71"/>
              <a:gd name="T6" fmla="*/ 64 w 72"/>
              <a:gd name="T7" fmla="*/ 24 h 71"/>
              <a:gd name="T8" fmla="*/ 64 w 72"/>
              <a:gd name="T9" fmla="*/ 0 h 71"/>
              <a:gd name="T10" fmla="*/ 56 w 72"/>
              <a:gd name="T11" fmla="*/ 0 h 71"/>
              <a:gd name="T12" fmla="*/ 0 w 72"/>
              <a:gd name="T13" fmla="*/ 56 h 71"/>
              <a:gd name="T14" fmla="*/ 0 60000 65536"/>
              <a:gd name="T15" fmla="*/ 0 60000 65536"/>
              <a:gd name="T16" fmla="*/ 0 60000 65536"/>
              <a:gd name="T17" fmla="*/ 0 60000 65536"/>
              <a:gd name="T18" fmla="*/ 0 60000 65536"/>
              <a:gd name="T19" fmla="*/ 0 60000 65536"/>
              <a:gd name="T20" fmla="*/ 0 60000 65536"/>
              <a:gd name="T21" fmla="*/ 0 w 72"/>
              <a:gd name="T22" fmla="*/ 0 h 71"/>
              <a:gd name="T23" fmla="*/ 72 w 7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71">
                <a:moveTo>
                  <a:pt x="0" y="56"/>
                </a:moveTo>
                <a:lnTo>
                  <a:pt x="16" y="71"/>
                </a:lnTo>
                <a:lnTo>
                  <a:pt x="72" y="16"/>
                </a:lnTo>
                <a:lnTo>
                  <a:pt x="64" y="24"/>
                </a:lnTo>
                <a:lnTo>
                  <a:pt x="64" y="0"/>
                </a:lnTo>
                <a:lnTo>
                  <a:pt x="56" y="0"/>
                </a:lnTo>
                <a:lnTo>
                  <a:pt x="0" y="56"/>
                </a:lnTo>
                <a:close/>
              </a:path>
            </a:pathLst>
          </a:custGeom>
          <a:solidFill>
            <a:srgbClr val="000000"/>
          </a:solidFill>
          <a:ln w="9525">
            <a:noFill/>
            <a:round/>
            <a:headEnd/>
            <a:tailEnd/>
          </a:ln>
        </p:spPr>
        <p:txBody>
          <a:bodyPr/>
          <a:lstStyle/>
          <a:p>
            <a:endParaRPr lang="zh-CN" altLang="en-US"/>
          </a:p>
        </p:txBody>
      </p:sp>
      <p:sp>
        <p:nvSpPr>
          <p:cNvPr id="26656" name="Freeform 1056"/>
          <p:cNvSpPr>
            <a:spLocks/>
          </p:cNvSpPr>
          <p:nvPr/>
        </p:nvSpPr>
        <p:spPr bwMode="auto">
          <a:xfrm>
            <a:off x="2700338" y="4243388"/>
            <a:ext cx="63500" cy="38100"/>
          </a:xfrm>
          <a:custGeom>
            <a:avLst/>
            <a:gdLst>
              <a:gd name="T0" fmla="*/ 0 w 40"/>
              <a:gd name="T1" fmla="*/ 0 h 24"/>
              <a:gd name="T2" fmla="*/ 0 w 40"/>
              <a:gd name="T3" fmla="*/ 24 h 24"/>
              <a:gd name="T4" fmla="*/ 32 w 40"/>
              <a:gd name="T5" fmla="*/ 24 h 24"/>
              <a:gd name="T6" fmla="*/ 24 w 40"/>
              <a:gd name="T7" fmla="*/ 16 h 24"/>
              <a:gd name="T8" fmla="*/ 40 w 40"/>
              <a:gd name="T9" fmla="*/ 0 h 24"/>
              <a:gd name="T10" fmla="*/ 32 w 40"/>
              <a:gd name="T11" fmla="*/ 0 h 24"/>
              <a:gd name="T12" fmla="*/ 0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0"/>
                </a:moveTo>
                <a:lnTo>
                  <a:pt x="0" y="24"/>
                </a:lnTo>
                <a:lnTo>
                  <a:pt x="32" y="24"/>
                </a:lnTo>
                <a:lnTo>
                  <a:pt x="24" y="16"/>
                </a:lnTo>
                <a:lnTo>
                  <a:pt x="40" y="0"/>
                </a:lnTo>
                <a:lnTo>
                  <a:pt x="32" y="0"/>
                </a:lnTo>
                <a:lnTo>
                  <a:pt x="0" y="0"/>
                </a:lnTo>
                <a:close/>
              </a:path>
            </a:pathLst>
          </a:custGeom>
          <a:solidFill>
            <a:srgbClr val="000000"/>
          </a:solidFill>
          <a:ln w="9525">
            <a:noFill/>
            <a:round/>
            <a:headEnd/>
            <a:tailEnd/>
          </a:ln>
        </p:spPr>
        <p:txBody>
          <a:bodyPr/>
          <a:lstStyle/>
          <a:p>
            <a:endParaRPr lang="zh-CN" altLang="en-US"/>
          </a:p>
        </p:txBody>
      </p:sp>
      <p:sp>
        <p:nvSpPr>
          <p:cNvPr id="26657" name="Freeform 1057"/>
          <p:cNvSpPr>
            <a:spLocks/>
          </p:cNvSpPr>
          <p:nvPr/>
        </p:nvSpPr>
        <p:spPr bwMode="auto">
          <a:xfrm>
            <a:off x="2738438" y="4243388"/>
            <a:ext cx="76200" cy="76200"/>
          </a:xfrm>
          <a:custGeom>
            <a:avLst/>
            <a:gdLst>
              <a:gd name="T0" fmla="*/ 16 w 48"/>
              <a:gd name="T1" fmla="*/ 0 h 48"/>
              <a:gd name="T2" fmla="*/ 0 w 48"/>
              <a:gd name="T3" fmla="*/ 16 h 48"/>
              <a:gd name="T4" fmla="*/ 32 w 48"/>
              <a:gd name="T5" fmla="*/ 48 h 48"/>
              <a:gd name="T6" fmla="*/ 32 w 48"/>
              <a:gd name="T7" fmla="*/ 48 h 48"/>
              <a:gd name="T8" fmla="*/ 48 w 48"/>
              <a:gd name="T9" fmla="*/ 32 h 48"/>
              <a:gd name="T10" fmla="*/ 48 w 48"/>
              <a:gd name="T11" fmla="*/ 32 h 48"/>
              <a:gd name="T12" fmla="*/ 16 w 48"/>
              <a:gd name="T13" fmla="*/ 0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16" y="0"/>
                </a:moveTo>
                <a:lnTo>
                  <a:pt x="0" y="16"/>
                </a:lnTo>
                <a:lnTo>
                  <a:pt x="32" y="48"/>
                </a:lnTo>
                <a:lnTo>
                  <a:pt x="48" y="32"/>
                </a:lnTo>
                <a:lnTo>
                  <a:pt x="16" y="0"/>
                </a:lnTo>
                <a:close/>
              </a:path>
            </a:pathLst>
          </a:custGeom>
          <a:solidFill>
            <a:srgbClr val="000000"/>
          </a:solidFill>
          <a:ln w="9525">
            <a:noFill/>
            <a:round/>
            <a:headEnd/>
            <a:tailEnd/>
          </a:ln>
        </p:spPr>
        <p:txBody>
          <a:bodyPr/>
          <a:lstStyle/>
          <a:p>
            <a:endParaRPr lang="zh-CN" altLang="en-US"/>
          </a:p>
        </p:txBody>
      </p:sp>
      <p:sp>
        <p:nvSpPr>
          <p:cNvPr id="26658" name="Freeform 1058"/>
          <p:cNvSpPr>
            <a:spLocks/>
          </p:cNvSpPr>
          <p:nvPr/>
        </p:nvSpPr>
        <p:spPr bwMode="auto">
          <a:xfrm>
            <a:off x="2789238" y="4294188"/>
            <a:ext cx="139700" cy="150812"/>
          </a:xfrm>
          <a:custGeom>
            <a:avLst/>
            <a:gdLst>
              <a:gd name="T0" fmla="*/ 16 w 88"/>
              <a:gd name="T1" fmla="*/ 0 h 95"/>
              <a:gd name="T2" fmla="*/ 0 w 88"/>
              <a:gd name="T3" fmla="*/ 16 h 95"/>
              <a:gd name="T4" fmla="*/ 72 w 88"/>
              <a:gd name="T5" fmla="*/ 87 h 95"/>
              <a:gd name="T6" fmla="*/ 80 w 88"/>
              <a:gd name="T7" fmla="*/ 95 h 95"/>
              <a:gd name="T8" fmla="*/ 88 w 88"/>
              <a:gd name="T9" fmla="*/ 71 h 95"/>
              <a:gd name="T10" fmla="*/ 88 w 88"/>
              <a:gd name="T11" fmla="*/ 71 h 95"/>
              <a:gd name="T12" fmla="*/ 16 w 88"/>
              <a:gd name="T13" fmla="*/ 0 h 95"/>
              <a:gd name="T14" fmla="*/ 0 60000 65536"/>
              <a:gd name="T15" fmla="*/ 0 60000 65536"/>
              <a:gd name="T16" fmla="*/ 0 60000 65536"/>
              <a:gd name="T17" fmla="*/ 0 60000 65536"/>
              <a:gd name="T18" fmla="*/ 0 60000 65536"/>
              <a:gd name="T19" fmla="*/ 0 60000 65536"/>
              <a:gd name="T20" fmla="*/ 0 60000 65536"/>
              <a:gd name="T21" fmla="*/ 0 w 88"/>
              <a:gd name="T22" fmla="*/ 0 h 95"/>
              <a:gd name="T23" fmla="*/ 88 w 88"/>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5">
                <a:moveTo>
                  <a:pt x="16" y="0"/>
                </a:moveTo>
                <a:lnTo>
                  <a:pt x="0" y="16"/>
                </a:lnTo>
                <a:lnTo>
                  <a:pt x="72" y="87"/>
                </a:lnTo>
                <a:lnTo>
                  <a:pt x="80" y="95"/>
                </a:lnTo>
                <a:lnTo>
                  <a:pt x="88" y="71"/>
                </a:lnTo>
                <a:lnTo>
                  <a:pt x="16" y="0"/>
                </a:lnTo>
                <a:close/>
              </a:path>
            </a:pathLst>
          </a:custGeom>
          <a:solidFill>
            <a:srgbClr val="000000"/>
          </a:solidFill>
          <a:ln w="9525">
            <a:noFill/>
            <a:round/>
            <a:headEnd/>
            <a:tailEnd/>
          </a:ln>
        </p:spPr>
        <p:txBody>
          <a:bodyPr/>
          <a:lstStyle/>
          <a:p>
            <a:endParaRPr lang="zh-CN" altLang="en-US"/>
          </a:p>
        </p:txBody>
      </p:sp>
      <p:sp>
        <p:nvSpPr>
          <p:cNvPr id="26659" name="Freeform 1059"/>
          <p:cNvSpPr>
            <a:spLocks/>
          </p:cNvSpPr>
          <p:nvPr/>
        </p:nvSpPr>
        <p:spPr bwMode="auto">
          <a:xfrm>
            <a:off x="2916238" y="4406900"/>
            <a:ext cx="139700" cy="88900"/>
          </a:xfrm>
          <a:custGeom>
            <a:avLst/>
            <a:gdLst>
              <a:gd name="T0" fmla="*/ 8 w 88"/>
              <a:gd name="T1" fmla="*/ 0 h 56"/>
              <a:gd name="T2" fmla="*/ 0 w 88"/>
              <a:gd name="T3" fmla="*/ 24 h 56"/>
              <a:gd name="T4" fmla="*/ 80 w 88"/>
              <a:gd name="T5" fmla="*/ 56 h 56"/>
              <a:gd name="T6" fmla="*/ 80 w 88"/>
              <a:gd name="T7" fmla="*/ 56 h 56"/>
              <a:gd name="T8" fmla="*/ 80 w 88"/>
              <a:gd name="T9" fmla="*/ 32 h 56"/>
              <a:gd name="T10" fmla="*/ 88 w 88"/>
              <a:gd name="T11" fmla="*/ 32 h 56"/>
              <a:gd name="T12" fmla="*/ 8 w 88"/>
              <a:gd name="T13" fmla="*/ 0 h 56"/>
              <a:gd name="T14" fmla="*/ 0 60000 65536"/>
              <a:gd name="T15" fmla="*/ 0 60000 65536"/>
              <a:gd name="T16" fmla="*/ 0 60000 65536"/>
              <a:gd name="T17" fmla="*/ 0 60000 65536"/>
              <a:gd name="T18" fmla="*/ 0 60000 65536"/>
              <a:gd name="T19" fmla="*/ 0 60000 65536"/>
              <a:gd name="T20" fmla="*/ 0 60000 65536"/>
              <a:gd name="T21" fmla="*/ 0 w 88"/>
              <a:gd name="T22" fmla="*/ 0 h 56"/>
              <a:gd name="T23" fmla="*/ 88 w 8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56">
                <a:moveTo>
                  <a:pt x="8" y="0"/>
                </a:moveTo>
                <a:lnTo>
                  <a:pt x="0" y="24"/>
                </a:lnTo>
                <a:lnTo>
                  <a:pt x="80" y="56"/>
                </a:lnTo>
                <a:lnTo>
                  <a:pt x="80" y="32"/>
                </a:lnTo>
                <a:lnTo>
                  <a:pt x="88" y="32"/>
                </a:lnTo>
                <a:lnTo>
                  <a:pt x="8" y="0"/>
                </a:lnTo>
                <a:close/>
              </a:path>
            </a:pathLst>
          </a:custGeom>
          <a:solidFill>
            <a:srgbClr val="000000"/>
          </a:solidFill>
          <a:ln w="9525">
            <a:noFill/>
            <a:round/>
            <a:headEnd/>
            <a:tailEnd/>
          </a:ln>
        </p:spPr>
        <p:txBody>
          <a:bodyPr/>
          <a:lstStyle/>
          <a:p>
            <a:endParaRPr lang="zh-CN" altLang="en-US"/>
          </a:p>
        </p:txBody>
      </p:sp>
      <p:sp>
        <p:nvSpPr>
          <p:cNvPr id="26660" name="Rectangle 1060"/>
          <p:cNvSpPr>
            <a:spLocks noChangeArrowheads="1"/>
          </p:cNvSpPr>
          <p:nvPr/>
        </p:nvSpPr>
        <p:spPr bwMode="auto">
          <a:xfrm>
            <a:off x="3333750" y="4470400"/>
            <a:ext cx="25400" cy="38100"/>
          </a:xfrm>
          <a:prstGeom prst="rect">
            <a:avLst/>
          </a:prstGeom>
          <a:solidFill>
            <a:srgbClr val="000000"/>
          </a:solidFill>
          <a:ln w="9525">
            <a:noFill/>
            <a:miter lim="800000"/>
            <a:headEnd/>
            <a:tailEnd/>
          </a:ln>
        </p:spPr>
        <p:txBody>
          <a:bodyPr/>
          <a:lstStyle/>
          <a:p>
            <a:endParaRPr lang="zh-CN" altLang="en-US">
              <a:ea typeface="宋体" charset="-122"/>
            </a:endParaRPr>
          </a:p>
        </p:txBody>
      </p:sp>
      <p:sp>
        <p:nvSpPr>
          <p:cNvPr id="26661" name="Freeform 1061"/>
          <p:cNvSpPr>
            <a:spLocks/>
          </p:cNvSpPr>
          <p:nvPr/>
        </p:nvSpPr>
        <p:spPr bwMode="auto">
          <a:xfrm>
            <a:off x="3043238" y="4457700"/>
            <a:ext cx="290512" cy="50800"/>
          </a:xfrm>
          <a:custGeom>
            <a:avLst/>
            <a:gdLst>
              <a:gd name="T0" fmla="*/ 0 w 183"/>
              <a:gd name="T1" fmla="*/ 0 h 32"/>
              <a:gd name="T2" fmla="*/ 0 w 183"/>
              <a:gd name="T3" fmla="*/ 24 h 32"/>
              <a:gd name="T4" fmla="*/ 183 w 183"/>
              <a:gd name="T5" fmla="*/ 32 h 32"/>
              <a:gd name="T6" fmla="*/ 183 w 183"/>
              <a:gd name="T7" fmla="*/ 8 h 32"/>
              <a:gd name="T8" fmla="*/ 0 w 183"/>
              <a:gd name="T9" fmla="*/ 0 h 32"/>
              <a:gd name="T10" fmla="*/ 0 60000 65536"/>
              <a:gd name="T11" fmla="*/ 0 60000 65536"/>
              <a:gd name="T12" fmla="*/ 0 60000 65536"/>
              <a:gd name="T13" fmla="*/ 0 60000 65536"/>
              <a:gd name="T14" fmla="*/ 0 60000 65536"/>
              <a:gd name="T15" fmla="*/ 0 w 183"/>
              <a:gd name="T16" fmla="*/ 0 h 32"/>
              <a:gd name="T17" fmla="*/ 183 w 183"/>
              <a:gd name="T18" fmla="*/ 32 h 32"/>
            </a:gdLst>
            <a:ahLst/>
            <a:cxnLst>
              <a:cxn ang="T10">
                <a:pos x="T0" y="T1"/>
              </a:cxn>
              <a:cxn ang="T11">
                <a:pos x="T2" y="T3"/>
              </a:cxn>
              <a:cxn ang="T12">
                <a:pos x="T4" y="T5"/>
              </a:cxn>
              <a:cxn ang="T13">
                <a:pos x="T6" y="T7"/>
              </a:cxn>
              <a:cxn ang="T14">
                <a:pos x="T8" y="T9"/>
              </a:cxn>
            </a:cxnLst>
            <a:rect l="T15" t="T16" r="T17" b="T18"/>
            <a:pathLst>
              <a:path w="183" h="32">
                <a:moveTo>
                  <a:pt x="0" y="0"/>
                </a:moveTo>
                <a:lnTo>
                  <a:pt x="0" y="24"/>
                </a:lnTo>
                <a:lnTo>
                  <a:pt x="183" y="32"/>
                </a:lnTo>
                <a:lnTo>
                  <a:pt x="183" y="8"/>
                </a:lnTo>
                <a:lnTo>
                  <a:pt x="0" y="0"/>
                </a:lnTo>
                <a:close/>
              </a:path>
            </a:pathLst>
          </a:custGeom>
          <a:solidFill>
            <a:srgbClr val="000000"/>
          </a:solidFill>
          <a:ln w="9525">
            <a:noFill/>
            <a:round/>
            <a:headEnd/>
            <a:tailEnd/>
          </a:ln>
        </p:spPr>
        <p:txBody>
          <a:bodyPr/>
          <a:lstStyle/>
          <a:p>
            <a:endParaRPr lang="zh-CN" altLang="en-US"/>
          </a:p>
        </p:txBody>
      </p:sp>
      <p:sp>
        <p:nvSpPr>
          <p:cNvPr id="26662" name="Rectangle 1062"/>
          <p:cNvSpPr>
            <a:spLocks noChangeArrowheads="1"/>
          </p:cNvSpPr>
          <p:nvPr/>
        </p:nvSpPr>
        <p:spPr bwMode="auto">
          <a:xfrm>
            <a:off x="1090613" y="4951413"/>
            <a:ext cx="12700"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63" name="Rectangle 1063"/>
          <p:cNvSpPr>
            <a:spLocks noChangeArrowheads="1"/>
          </p:cNvSpPr>
          <p:nvPr/>
        </p:nvSpPr>
        <p:spPr bwMode="auto">
          <a:xfrm>
            <a:off x="1647825" y="4951413"/>
            <a:ext cx="25400"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64" name="Rectangle 1064"/>
          <p:cNvSpPr>
            <a:spLocks noChangeArrowheads="1"/>
          </p:cNvSpPr>
          <p:nvPr/>
        </p:nvSpPr>
        <p:spPr bwMode="auto">
          <a:xfrm>
            <a:off x="1103313" y="4951413"/>
            <a:ext cx="544512"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65" name="Rectangle 1065"/>
          <p:cNvSpPr>
            <a:spLocks noChangeArrowheads="1"/>
          </p:cNvSpPr>
          <p:nvPr/>
        </p:nvSpPr>
        <p:spPr bwMode="auto">
          <a:xfrm>
            <a:off x="1622425" y="3154363"/>
            <a:ext cx="12700"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66" name="Rectangle 1066"/>
          <p:cNvSpPr>
            <a:spLocks noChangeArrowheads="1"/>
          </p:cNvSpPr>
          <p:nvPr/>
        </p:nvSpPr>
        <p:spPr bwMode="auto">
          <a:xfrm>
            <a:off x="1838325" y="3141663"/>
            <a:ext cx="25400"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67" name="Freeform 1067"/>
          <p:cNvSpPr>
            <a:spLocks/>
          </p:cNvSpPr>
          <p:nvPr/>
        </p:nvSpPr>
        <p:spPr bwMode="auto">
          <a:xfrm>
            <a:off x="1635125" y="3141663"/>
            <a:ext cx="203200" cy="50800"/>
          </a:xfrm>
          <a:custGeom>
            <a:avLst/>
            <a:gdLst>
              <a:gd name="T0" fmla="*/ 0 w 128"/>
              <a:gd name="T1" fmla="*/ 8 h 32"/>
              <a:gd name="T2" fmla="*/ 0 w 128"/>
              <a:gd name="T3" fmla="*/ 32 h 32"/>
              <a:gd name="T4" fmla="*/ 128 w 128"/>
              <a:gd name="T5" fmla="*/ 24 h 32"/>
              <a:gd name="T6" fmla="*/ 128 w 128"/>
              <a:gd name="T7" fmla="*/ 0 h 32"/>
              <a:gd name="T8" fmla="*/ 0 w 128"/>
              <a:gd name="T9" fmla="*/ 8 h 32"/>
              <a:gd name="T10" fmla="*/ 0 60000 65536"/>
              <a:gd name="T11" fmla="*/ 0 60000 65536"/>
              <a:gd name="T12" fmla="*/ 0 60000 65536"/>
              <a:gd name="T13" fmla="*/ 0 60000 65536"/>
              <a:gd name="T14" fmla="*/ 0 60000 65536"/>
              <a:gd name="T15" fmla="*/ 0 w 128"/>
              <a:gd name="T16" fmla="*/ 0 h 32"/>
              <a:gd name="T17" fmla="*/ 128 w 128"/>
              <a:gd name="T18" fmla="*/ 32 h 32"/>
            </a:gdLst>
            <a:ahLst/>
            <a:cxnLst>
              <a:cxn ang="T10">
                <a:pos x="T0" y="T1"/>
              </a:cxn>
              <a:cxn ang="T11">
                <a:pos x="T2" y="T3"/>
              </a:cxn>
              <a:cxn ang="T12">
                <a:pos x="T4" y="T5"/>
              </a:cxn>
              <a:cxn ang="T13">
                <a:pos x="T6" y="T7"/>
              </a:cxn>
              <a:cxn ang="T14">
                <a:pos x="T8" y="T9"/>
              </a:cxn>
            </a:cxnLst>
            <a:rect l="T15" t="T16" r="T17" b="T18"/>
            <a:pathLst>
              <a:path w="128" h="32">
                <a:moveTo>
                  <a:pt x="0" y="8"/>
                </a:moveTo>
                <a:lnTo>
                  <a:pt x="0" y="32"/>
                </a:lnTo>
                <a:lnTo>
                  <a:pt x="128" y="24"/>
                </a:lnTo>
                <a:lnTo>
                  <a:pt x="128" y="0"/>
                </a:lnTo>
                <a:lnTo>
                  <a:pt x="0" y="8"/>
                </a:lnTo>
                <a:close/>
              </a:path>
            </a:pathLst>
          </a:custGeom>
          <a:blipFill dpi="0" rotWithShape="0">
            <a:blip r:embed="rId3" cstate="print"/>
            <a:srcRect/>
            <a:tile tx="0" ty="0" sx="100000" sy="100000" flip="none" algn="tl"/>
          </a:blipFill>
          <a:ln w="9525">
            <a:noFill/>
            <a:round/>
            <a:headEnd/>
            <a:tailEnd/>
          </a:ln>
        </p:spPr>
        <p:txBody>
          <a:bodyPr/>
          <a:lstStyle/>
          <a:p>
            <a:endParaRPr lang="zh-CN" altLang="en-US"/>
          </a:p>
        </p:txBody>
      </p:sp>
      <p:sp>
        <p:nvSpPr>
          <p:cNvPr id="26668" name="Rectangle 1068"/>
          <p:cNvSpPr>
            <a:spLocks noChangeArrowheads="1"/>
          </p:cNvSpPr>
          <p:nvPr/>
        </p:nvSpPr>
        <p:spPr bwMode="auto">
          <a:xfrm>
            <a:off x="1749425" y="2951163"/>
            <a:ext cx="12700"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69" name="Rectangle 1069"/>
          <p:cNvSpPr>
            <a:spLocks noChangeArrowheads="1"/>
          </p:cNvSpPr>
          <p:nvPr/>
        </p:nvSpPr>
        <p:spPr bwMode="auto">
          <a:xfrm>
            <a:off x="3397250" y="2951163"/>
            <a:ext cx="25400"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70" name="Rectangle 1070"/>
          <p:cNvSpPr>
            <a:spLocks noChangeArrowheads="1"/>
          </p:cNvSpPr>
          <p:nvPr/>
        </p:nvSpPr>
        <p:spPr bwMode="auto">
          <a:xfrm>
            <a:off x="1762125" y="2951163"/>
            <a:ext cx="1635125" cy="38100"/>
          </a:xfrm>
          <a:prstGeom prst="rect">
            <a:avLst/>
          </a:prstGeom>
          <a:blipFill dpi="0" rotWithShape="0">
            <a:blip r:embed="rId3"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71" name="Rectangle 1071"/>
          <p:cNvSpPr>
            <a:spLocks noChangeArrowheads="1"/>
          </p:cNvSpPr>
          <p:nvPr/>
        </p:nvSpPr>
        <p:spPr bwMode="auto">
          <a:xfrm>
            <a:off x="1851025" y="4495800"/>
            <a:ext cx="38100" cy="12700"/>
          </a:xfrm>
          <a:prstGeom prst="rect">
            <a:avLst/>
          </a:prstGeom>
          <a:blipFill dpi="0" rotWithShape="0">
            <a:blip r:embed="rId4"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72" name="Rectangle 1072"/>
          <p:cNvSpPr>
            <a:spLocks noChangeArrowheads="1"/>
          </p:cNvSpPr>
          <p:nvPr/>
        </p:nvSpPr>
        <p:spPr bwMode="auto">
          <a:xfrm>
            <a:off x="1851025" y="4610100"/>
            <a:ext cx="38100" cy="25400"/>
          </a:xfrm>
          <a:prstGeom prst="rect">
            <a:avLst/>
          </a:prstGeom>
          <a:blipFill dpi="0" rotWithShape="0">
            <a:blip r:embed="rId4"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73" name="Rectangle 1073"/>
          <p:cNvSpPr>
            <a:spLocks noChangeArrowheads="1"/>
          </p:cNvSpPr>
          <p:nvPr/>
        </p:nvSpPr>
        <p:spPr bwMode="auto">
          <a:xfrm>
            <a:off x="1851025" y="4508500"/>
            <a:ext cx="38100" cy="101600"/>
          </a:xfrm>
          <a:prstGeom prst="rect">
            <a:avLst/>
          </a:prstGeom>
          <a:blipFill dpi="0" rotWithShape="0">
            <a:blip r:embed="rId4"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674" name="Rectangle 1074"/>
          <p:cNvSpPr>
            <a:spLocks noChangeArrowheads="1"/>
          </p:cNvSpPr>
          <p:nvPr/>
        </p:nvSpPr>
        <p:spPr bwMode="auto">
          <a:xfrm>
            <a:off x="2105025" y="2622550"/>
            <a:ext cx="1136650" cy="274638"/>
          </a:xfrm>
          <a:prstGeom prst="rect">
            <a:avLst/>
          </a:prstGeom>
          <a:solidFill>
            <a:srgbClr val="CCFFFF"/>
          </a:solid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R-R interval</a:t>
            </a:r>
            <a:endParaRPr lang="en-US" altLang="zh-CN" sz="3200">
              <a:solidFill>
                <a:schemeClr val="tx1"/>
              </a:solidFill>
              <a:ea typeface="宋体" charset="-122"/>
            </a:endParaRPr>
          </a:p>
        </p:txBody>
      </p:sp>
      <p:sp>
        <p:nvSpPr>
          <p:cNvPr id="26675" name="Rectangle 1075"/>
          <p:cNvSpPr>
            <a:spLocks noChangeArrowheads="1"/>
          </p:cNvSpPr>
          <p:nvPr/>
        </p:nvSpPr>
        <p:spPr bwMode="auto">
          <a:xfrm>
            <a:off x="1941513" y="4630738"/>
            <a:ext cx="1295400" cy="274637"/>
          </a:xfrm>
          <a:prstGeom prst="rect">
            <a:avLst/>
          </a:prstGeom>
          <a:solidFill>
            <a:srgbClr val="00FFFF"/>
          </a:solid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 S-T elevation</a:t>
            </a:r>
            <a:endParaRPr lang="en-US" altLang="zh-CN" sz="3200">
              <a:solidFill>
                <a:schemeClr val="tx1"/>
              </a:solidFill>
              <a:ea typeface="宋体" charset="-122"/>
            </a:endParaRPr>
          </a:p>
        </p:txBody>
      </p:sp>
      <p:sp>
        <p:nvSpPr>
          <p:cNvPr id="26676" name="Rectangle 1076"/>
          <p:cNvSpPr>
            <a:spLocks noChangeArrowheads="1"/>
          </p:cNvSpPr>
          <p:nvPr/>
        </p:nvSpPr>
        <p:spPr bwMode="auto">
          <a:xfrm>
            <a:off x="569913" y="5240338"/>
            <a:ext cx="1111250" cy="274637"/>
          </a:xfrm>
          <a:prstGeom prst="rect">
            <a:avLst/>
          </a:prstGeom>
          <a:solidFill>
            <a:srgbClr val="FFCC99"/>
          </a:solid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P-R interval</a:t>
            </a:r>
            <a:endParaRPr lang="en-US" altLang="zh-CN" sz="3200">
              <a:solidFill>
                <a:schemeClr val="tx1"/>
              </a:solidFill>
              <a:ea typeface="宋体" charset="-122"/>
            </a:endParaRPr>
          </a:p>
        </p:txBody>
      </p:sp>
      <p:sp>
        <p:nvSpPr>
          <p:cNvPr id="26677" name="Rectangle 1077"/>
          <p:cNvSpPr>
            <a:spLocks noChangeArrowheads="1"/>
          </p:cNvSpPr>
          <p:nvPr/>
        </p:nvSpPr>
        <p:spPr bwMode="auto">
          <a:xfrm>
            <a:off x="1876425" y="3203575"/>
            <a:ext cx="1263650" cy="274638"/>
          </a:xfrm>
          <a:prstGeom prst="rect">
            <a:avLst/>
          </a:prstGeom>
          <a:solidFill>
            <a:srgbClr val="CCFFCC"/>
          </a:solid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QRS duration</a:t>
            </a:r>
            <a:endParaRPr lang="en-US" altLang="zh-CN" sz="3200">
              <a:solidFill>
                <a:schemeClr val="tx1"/>
              </a:solidFill>
              <a:ea typeface="宋体" charset="-122"/>
            </a:endParaRPr>
          </a:p>
        </p:txBody>
      </p:sp>
      <p:sp>
        <p:nvSpPr>
          <p:cNvPr id="26678" name="Rectangle 1078"/>
          <p:cNvSpPr>
            <a:spLocks noChangeArrowheads="1"/>
          </p:cNvSpPr>
          <p:nvPr/>
        </p:nvSpPr>
        <p:spPr bwMode="auto">
          <a:xfrm>
            <a:off x="2398713" y="3792538"/>
            <a:ext cx="895350" cy="274637"/>
          </a:xfrm>
          <a:prstGeom prst="rect">
            <a:avLst/>
          </a:prstGeom>
          <a:solidFill>
            <a:srgbClr val="FF99CC"/>
          </a:solid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AVF lead</a:t>
            </a:r>
            <a:endParaRPr lang="en-US" altLang="zh-CN" sz="3200">
              <a:solidFill>
                <a:schemeClr val="tx1"/>
              </a:solidFill>
              <a:ea typeface="宋体" charset="-122"/>
            </a:endParaRPr>
          </a:p>
        </p:txBody>
      </p:sp>
      <p:sp>
        <p:nvSpPr>
          <p:cNvPr id="26679" name="Rectangle 1079"/>
          <p:cNvSpPr>
            <a:spLocks noChangeArrowheads="1"/>
          </p:cNvSpPr>
          <p:nvPr/>
        </p:nvSpPr>
        <p:spPr bwMode="auto">
          <a:xfrm>
            <a:off x="152400" y="2971800"/>
            <a:ext cx="1416050" cy="274638"/>
          </a:xfrm>
          <a:prstGeom prst="rect">
            <a:avLst/>
          </a:prstGeom>
          <a:solidFill>
            <a:srgbClr val="FFFF00"/>
          </a:solid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QRS amplitude</a:t>
            </a:r>
            <a:endParaRPr lang="en-US" altLang="zh-CN" sz="3200">
              <a:solidFill>
                <a:schemeClr val="tx1"/>
              </a:solidFill>
              <a:ea typeface="宋体" charset="-122"/>
            </a:endParaRPr>
          </a:p>
        </p:txBody>
      </p:sp>
      <p:sp>
        <p:nvSpPr>
          <p:cNvPr id="26680" name="Freeform 1080"/>
          <p:cNvSpPr>
            <a:spLocks/>
          </p:cNvSpPr>
          <p:nvPr/>
        </p:nvSpPr>
        <p:spPr bwMode="auto">
          <a:xfrm>
            <a:off x="1812925" y="2887663"/>
            <a:ext cx="38100" cy="50800"/>
          </a:xfrm>
          <a:custGeom>
            <a:avLst/>
            <a:gdLst>
              <a:gd name="T0" fmla="*/ 16 w 24"/>
              <a:gd name="T1" fmla="*/ 32 h 32"/>
              <a:gd name="T2" fmla="*/ 24 w 24"/>
              <a:gd name="T3" fmla="*/ 24 h 32"/>
              <a:gd name="T4" fmla="*/ 16 w 24"/>
              <a:gd name="T5" fmla="*/ 0 h 32"/>
              <a:gd name="T6" fmla="*/ 0 w 24"/>
              <a:gd name="T7" fmla="*/ 8 h 32"/>
              <a:gd name="T8" fmla="*/ 16 w 24"/>
              <a:gd name="T9" fmla="*/ 32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16" y="32"/>
                </a:moveTo>
                <a:lnTo>
                  <a:pt x="24" y="24"/>
                </a:lnTo>
                <a:lnTo>
                  <a:pt x="16" y="0"/>
                </a:lnTo>
                <a:lnTo>
                  <a:pt x="0" y="8"/>
                </a:lnTo>
                <a:lnTo>
                  <a:pt x="16" y="32"/>
                </a:lnTo>
                <a:close/>
              </a:path>
            </a:pathLst>
          </a:custGeom>
          <a:solidFill>
            <a:srgbClr val="000000"/>
          </a:solidFill>
          <a:ln w="9525">
            <a:noFill/>
            <a:round/>
            <a:headEnd/>
            <a:tailEnd/>
          </a:ln>
        </p:spPr>
        <p:txBody>
          <a:bodyPr/>
          <a:lstStyle/>
          <a:p>
            <a:endParaRPr lang="zh-CN" altLang="en-US"/>
          </a:p>
        </p:txBody>
      </p:sp>
      <p:sp>
        <p:nvSpPr>
          <p:cNvPr id="26681" name="Freeform 1081"/>
          <p:cNvSpPr>
            <a:spLocks/>
          </p:cNvSpPr>
          <p:nvPr/>
        </p:nvSpPr>
        <p:spPr bwMode="auto">
          <a:xfrm>
            <a:off x="1724025" y="2951163"/>
            <a:ext cx="38100" cy="38100"/>
          </a:xfrm>
          <a:custGeom>
            <a:avLst/>
            <a:gdLst>
              <a:gd name="T0" fmla="*/ 24 w 24"/>
              <a:gd name="T1" fmla="*/ 24 h 24"/>
              <a:gd name="T2" fmla="*/ 16 w 24"/>
              <a:gd name="T3" fmla="*/ 24 h 24"/>
              <a:gd name="T4" fmla="*/ 0 w 24"/>
              <a:gd name="T5" fmla="*/ 8 h 24"/>
              <a:gd name="T6" fmla="*/ 8 w 24"/>
              <a:gd name="T7" fmla="*/ 0 h 24"/>
              <a:gd name="T8" fmla="*/ 24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24"/>
                </a:moveTo>
                <a:lnTo>
                  <a:pt x="16" y="24"/>
                </a:lnTo>
                <a:lnTo>
                  <a:pt x="0" y="8"/>
                </a:lnTo>
                <a:lnTo>
                  <a:pt x="8" y="0"/>
                </a:lnTo>
                <a:lnTo>
                  <a:pt x="24" y="24"/>
                </a:lnTo>
                <a:close/>
              </a:path>
            </a:pathLst>
          </a:custGeom>
          <a:solidFill>
            <a:srgbClr val="000000"/>
          </a:solidFill>
          <a:ln w="9525">
            <a:noFill/>
            <a:round/>
            <a:headEnd/>
            <a:tailEnd/>
          </a:ln>
        </p:spPr>
        <p:txBody>
          <a:bodyPr/>
          <a:lstStyle/>
          <a:p>
            <a:endParaRPr lang="zh-CN" altLang="en-US"/>
          </a:p>
        </p:txBody>
      </p:sp>
      <p:sp>
        <p:nvSpPr>
          <p:cNvPr id="26682" name="Freeform 1082"/>
          <p:cNvSpPr>
            <a:spLocks/>
          </p:cNvSpPr>
          <p:nvPr/>
        </p:nvSpPr>
        <p:spPr bwMode="auto">
          <a:xfrm>
            <a:off x="1736725" y="2900363"/>
            <a:ext cx="101600" cy="88900"/>
          </a:xfrm>
          <a:custGeom>
            <a:avLst/>
            <a:gdLst>
              <a:gd name="T0" fmla="*/ 64 w 64"/>
              <a:gd name="T1" fmla="*/ 24 h 56"/>
              <a:gd name="T2" fmla="*/ 48 w 64"/>
              <a:gd name="T3" fmla="*/ 0 h 56"/>
              <a:gd name="T4" fmla="*/ 0 w 64"/>
              <a:gd name="T5" fmla="*/ 32 h 56"/>
              <a:gd name="T6" fmla="*/ 16 w 64"/>
              <a:gd name="T7" fmla="*/ 56 h 56"/>
              <a:gd name="T8" fmla="*/ 64 w 64"/>
              <a:gd name="T9" fmla="*/ 24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64" y="24"/>
                </a:moveTo>
                <a:lnTo>
                  <a:pt x="48" y="0"/>
                </a:lnTo>
                <a:lnTo>
                  <a:pt x="0" y="32"/>
                </a:lnTo>
                <a:lnTo>
                  <a:pt x="16" y="56"/>
                </a:lnTo>
                <a:lnTo>
                  <a:pt x="64" y="24"/>
                </a:lnTo>
                <a:close/>
              </a:path>
            </a:pathLst>
          </a:custGeom>
          <a:solidFill>
            <a:srgbClr val="000000"/>
          </a:solidFill>
          <a:ln w="9525">
            <a:noFill/>
            <a:round/>
            <a:headEnd/>
            <a:tailEnd/>
          </a:ln>
        </p:spPr>
        <p:txBody>
          <a:bodyPr/>
          <a:lstStyle/>
          <a:p>
            <a:endParaRPr lang="zh-CN" altLang="en-US"/>
          </a:p>
        </p:txBody>
      </p:sp>
      <p:sp>
        <p:nvSpPr>
          <p:cNvPr id="26683" name="Freeform 1083"/>
          <p:cNvSpPr>
            <a:spLocks/>
          </p:cNvSpPr>
          <p:nvPr/>
        </p:nvSpPr>
        <p:spPr bwMode="auto">
          <a:xfrm>
            <a:off x="1812925" y="3001963"/>
            <a:ext cx="38100" cy="38100"/>
          </a:xfrm>
          <a:custGeom>
            <a:avLst/>
            <a:gdLst>
              <a:gd name="T0" fmla="*/ 0 w 24"/>
              <a:gd name="T1" fmla="*/ 24 h 24"/>
              <a:gd name="T2" fmla="*/ 16 w 24"/>
              <a:gd name="T3" fmla="*/ 24 h 24"/>
              <a:gd name="T4" fmla="*/ 24 w 24"/>
              <a:gd name="T5" fmla="*/ 8 h 24"/>
              <a:gd name="T6" fmla="*/ 16 w 24"/>
              <a:gd name="T7" fmla="*/ 0 h 24"/>
              <a:gd name="T8" fmla="*/ 0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24"/>
                </a:moveTo>
                <a:lnTo>
                  <a:pt x="16" y="24"/>
                </a:lnTo>
                <a:lnTo>
                  <a:pt x="24" y="8"/>
                </a:lnTo>
                <a:lnTo>
                  <a:pt x="16" y="0"/>
                </a:lnTo>
                <a:lnTo>
                  <a:pt x="0" y="24"/>
                </a:lnTo>
                <a:close/>
              </a:path>
            </a:pathLst>
          </a:custGeom>
          <a:solidFill>
            <a:srgbClr val="000000"/>
          </a:solidFill>
          <a:ln w="9525">
            <a:noFill/>
            <a:round/>
            <a:headEnd/>
            <a:tailEnd/>
          </a:ln>
        </p:spPr>
        <p:txBody>
          <a:bodyPr/>
          <a:lstStyle/>
          <a:p>
            <a:endParaRPr lang="zh-CN" altLang="en-US"/>
          </a:p>
        </p:txBody>
      </p:sp>
      <p:sp>
        <p:nvSpPr>
          <p:cNvPr id="26684" name="Freeform 1084"/>
          <p:cNvSpPr>
            <a:spLocks/>
          </p:cNvSpPr>
          <p:nvPr/>
        </p:nvSpPr>
        <p:spPr bwMode="auto">
          <a:xfrm>
            <a:off x="1724025" y="2938463"/>
            <a:ext cx="38100" cy="50800"/>
          </a:xfrm>
          <a:custGeom>
            <a:avLst/>
            <a:gdLst>
              <a:gd name="T0" fmla="*/ 8 w 24"/>
              <a:gd name="T1" fmla="*/ 32 h 32"/>
              <a:gd name="T2" fmla="*/ 0 w 24"/>
              <a:gd name="T3" fmla="*/ 24 h 32"/>
              <a:gd name="T4" fmla="*/ 16 w 24"/>
              <a:gd name="T5" fmla="*/ 0 h 32"/>
              <a:gd name="T6" fmla="*/ 24 w 24"/>
              <a:gd name="T7" fmla="*/ 8 h 32"/>
              <a:gd name="T8" fmla="*/ 8 w 24"/>
              <a:gd name="T9" fmla="*/ 32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32"/>
                </a:moveTo>
                <a:lnTo>
                  <a:pt x="0" y="24"/>
                </a:lnTo>
                <a:lnTo>
                  <a:pt x="16" y="0"/>
                </a:lnTo>
                <a:lnTo>
                  <a:pt x="24" y="8"/>
                </a:lnTo>
                <a:lnTo>
                  <a:pt x="8" y="32"/>
                </a:lnTo>
                <a:close/>
              </a:path>
            </a:pathLst>
          </a:custGeom>
          <a:solidFill>
            <a:srgbClr val="000000"/>
          </a:solidFill>
          <a:ln w="9525">
            <a:noFill/>
            <a:round/>
            <a:headEnd/>
            <a:tailEnd/>
          </a:ln>
        </p:spPr>
        <p:txBody>
          <a:bodyPr/>
          <a:lstStyle/>
          <a:p>
            <a:endParaRPr lang="zh-CN" altLang="en-US"/>
          </a:p>
        </p:txBody>
      </p:sp>
      <p:sp>
        <p:nvSpPr>
          <p:cNvPr id="26685" name="Freeform 1085"/>
          <p:cNvSpPr>
            <a:spLocks/>
          </p:cNvSpPr>
          <p:nvPr/>
        </p:nvSpPr>
        <p:spPr bwMode="auto">
          <a:xfrm>
            <a:off x="1736725" y="2951163"/>
            <a:ext cx="101600" cy="88900"/>
          </a:xfrm>
          <a:custGeom>
            <a:avLst/>
            <a:gdLst>
              <a:gd name="T0" fmla="*/ 48 w 64"/>
              <a:gd name="T1" fmla="*/ 56 h 56"/>
              <a:gd name="T2" fmla="*/ 64 w 64"/>
              <a:gd name="T3" fmla="*/ 32 h 56"/>
              <a:gd name="T4" fmla="*/ 16 w 64"/>
              <a:gd name="T5" fmla="*/ 0 h 56"/>
              <a:gd name="T6" fmla="*/ 0 w 64"/>
              <a:gd name="T7" fmla="*/ 24 h 56"/>
              <a:gd name="T8" fmla="*/ 48 w 64"/>
              <a:gd name="T9" fmla="*/ 56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48" y="56"/>
                </a:moveTo>
                <a:lnTo>
                  <a:pt x="64" y="32"/>
                </a:lnTo>
                <a:lnTo>
                  <a:pt x="16" y="0"/>
                </a:lnTo>
                <a:lnTo>
                  <a:pt x="0" y="24"/>
                </a:lnTo>
                <a:lnTo>
                  <a:pt x="48" y="56"/>
                </a:lnTo>
                <a:close/>
              </a:path>
            </a:pathLst>
          </a:custGeom>
          <a:solidFill>
            <a:srgbClr val="000000"/>
          </a:solidFill>
          <a:ln w="9525">
            <a:noFill/>
            <a:round/>
            <a:headEnd/>
            <a:tailEnd/>
          </a:ln>
        </p:spPr>
        <p:txBody>
          <a:bodyPr/>
          <a:lstStyle/>
          <a:p>
            <a:endParaRPr lang="zh-CN" altLang="en-US"/>
          </a:p>
        </p:txBody>
      </p:sp>
      <p:sp>
        <p:nvSpPr>
          <p:cNvPr id="26686" name="Freeform 1086"/>
          <p:cNvSpPr>
            <a:spLocks/>
          </p:cNvSpPr>
          <p:nvPr/>
        </p:nvSpPr>
        <p:spPr bwMode="auto">
          <a:xfrm>
            <a:off x="1698625" y="3078163"/>
            <a:ext cx="38100" cy="50800"/>
          </a:xfrm>
          <a:custGeom>
            <a:avLst/>
            <a:gdLst>
              <a:gd name="T0" fmla="*/ 16 w 24"/>
              <a:gd name="T1" fmla="*/ 32 h 32"/>
              <a:gd name="T2" fmla="*/ 24 w 24"/>
              <a:gd name="T3" fmla="*/ 24 h 32"/>
              <a:gd name="T4" fmla="*/ 16 w 24"/>
              <a:gd name="T5" fmla="*/ 0 h 32"/>
              <a:gd name="T6" fmla="*/ 0 w 24"/>
              <a:gd name="T7" fmla="*/ 8 h 32"/>
              <a:gd name="T8" fmla="*/ 16 w 24"/>
              <a:gd name="T9" fmla="*/ 32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16" y="32"/>
                </a:moveTo>
                <a:lnTo>
                  <a:pt x="24" y="24"/>
                </a:lnTo>
                <a:lnTo>
                  <a:pt x="16" y="0"/>
                </a:lnTo>
                <a:lnTo>
                  <a:pt x="0" y="8"/>
                </a:lnTo>
                <a:lnTo>
                  <a:pt x="16" y="32"/>
                </a:lnTo>
                <a:close/>
              </a:path>
            </a:pathLst>
          </a:custGeom>
          <a:solidFill>
            <a:srgbClr val="000000"/>
          </a:solidFill>
          <a:ln w="9525">
            <a:noFill/>
            <a:round/>
            <a:headEnd/>
            <a:tailEnd/>
          </a:ln>
        </p:spPr>
        <p:txBody>
          <a:bodyPr/>
          <a:lstStyle/>
          <a:p>
            <a:endParaRPr lang="zh-CN" altLang="en-US"/>
          </a:p>
        </p:txBody>
      </p:sp>
      <p:sp>
        <p:nvSpPr>
          <p:cNvPr id="26687" name="Freeform 1087"/>
          <p:cNvSpPr>
            <a:spLocks/>
          </p:cNvSpPr>
          <p:nvPr/>
        </p:nvSpPr>
        <p:spPr bwMode="auto">
          <a:xfrm>
            <a:off x="1597025" y="3141663"/>
            <a:ext cx="38100" cy="38100"/>
          </a:xfrm>
          <a:custGeom>
            <a:avLst/>
            <a:gdLst>
              <a:gd name="T0" fmla="*/ 24 w 24"/>
              <a:gd name="T1" fmla="*/ 24 h 24"/>
              <a:gd name="T2" fmla="*/ 16 w 24"/>
              <a:gd name="T3" fmla="*/ 24 h 24"/>
              <a:gd name="T4" fmla="*/ 0 w 24"/>
              <a:gd name="T5" fmla="*/ 8 h 24"/>
              <a:gd name="T6" fmla="*/ 8 w 24"/>
              <a:gd name="T7" fmla="*/ 0 h 24"/>
              <a:gd name="T8" fmla="*/ 24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24"/>
                </a:moveTo>
                <a:lnTo>
                  <a:pt x="16" y="24"/>
                </a:lnTo>
                <a:lnTo>
                  <a:pt x="0" y="8"/>
                </a:lnTo>
                <a:lnTo>
                  <a:pt x="8" y="0"/>
                </a:lnTo>
                <a:lnTo>
                  <a:pt x="24" y="24"/>
                </a:lnTo>
                <a:close/>
              </a:path>
            </a:pathLst>
          </a:custGeom>
          <a:solidFill>
            <a:srgbClr val="000000"/>
          </a:solidFill>
          <a:ln w="9525">
            <a:noFill/>
            <a:round/>
            <a:headEnd/>
            <a:tailEnd/>
          </a:ln>
        </p:spPr>
        <p:txBody>
          <a:bodyPr/>
          <a:lstStyle/>
          <a:p>
            <a:endParaRPr lang="zh-CN" altLang="en-US"/>
          </a:p>
        </p:txBody>
      </p:sp>
      <p:sp>
        <p:nvSpPr>
          <p:cNvPr id="26688" name="Freeform 1088"/>
          <p:cNvSpPr>
            <a:spLocks/>
          </p:cNvSpPr>
          <p:nvPr/>
        </p:nvSpPr>
        <p:spPr bwMode="auto">
          <a:xfrm>
            <a:off x="1609725" y="3090863"/>
            <a:ext cx="114300" cy="88900"/>
          </a:xfrm>
          <a:custGeom>
            <a:avLst/>
            <a:gdLst>
              <a:gd name="T0" fmla="*/ 72 w 72"/>
              <a:gd name="T1" fmla="*/ 24 h 56"/>
              <a:gd name="T2" fmla="*/ 56 w 72"/>
              <a:gd name="T3" fmla="*/ 0 h 56"/>
              <a:gd name="T4" fmla="*/ 0 w 72"/>
              <a:gd name="T5" fmla="*/ 32 h 56"/>
              <a:gd name="T6" fmla="*/ 16 w 72"/>
              <a:gd name="T7" fmla="*/ 56 h 56"/>
              <a:gd name="T8" fmla="*/ 72 w 72"/>
              <a:gd name="T9" fmla="*/ 24 h 56"/>
              <a:gd name="T10" fmla="*/ 0 60000 65536"/>
              <a:gd name="T11" fmla="*/ 0 60000 65536"/>
              <a:gd name="T12" fmla="*/ 0 60000 65536"/>
              <a:gd name="T13" fmla="*/ 0 60000 65536"/>
              <a:gd name="T14" fmla="*/ 0 60000 65536"/>
              <a:gd name="T15" fmla="*/ 0 w 72"/>
              <a:gd name="T16" fmla="*/ 0 h 56"/>
              <a:gd name="T17" fmla="*/ 72 w 72"/>
              <a:gd name="T18" fmla="*/ 56 h 56"/>
            </a:gdLst>
            <a:ahLst/>
            <a:cxnLst>
              <a:cxn ang="T10">
                <a:pos x="T0" y="T1"/>
              </a:cxn>
              <a:cxn ang="T11">
                <a:pos x="T2" y="T3"/>
              </a:cxn>
              <a:cxn ang="T12">
                <a:pos x="T4" y="T5"/>
              </a:cxn>
              <a:cxn ang="T13">
                <a:pos x="T6" y="T7"/>
              </a:cxn>
              <a:cxn ang="T14">
                <a:pos x="T8" y="T9"/>
              </a:cxn>
            </a:cxnLst>
            <a:rect l="T15" t="T16" r="T17" b="T18"/>
            <a:pathLst>
              <a:path w="72" h="56">
                <a:moveTo>
                  <a:pt x="72" y="24"/>
                </a:moveTo>
                <a:lnTo>
                  <a:pt x="56" y="0"/>
                </a:lnTo>
                <a:lnTo>
                  <a:pt x="0" y="32"/>
                </a:lnTo>
                <a:lnTo>
                  <a:pt x="16" y="56"/>
                </a:lnTo>
                <a:lnTo>
                  <a:pt x="72" y="24"/>
                </a:lnTo>
                <a:close/>
              </a:path>
            </a:pathLst>
          </a:custGeom>
          <a:solidFill>
            <a:srgbClr val="000000"/>
          </a:solidFill>
          <a:ln w="9525">
            <a:noFill/>
            <a:round/>
            <a:headEnd/>
            <a:tailEnd/>
          </a:ln>
        </p:spPr>
        <p:txBody>
          <a:bodyPr/>
          <a:lstStyle/>
          <a:p>
            <a:endParaRPr lang="zh-CN" altLang="en-US"/>
          </a:p>
        </p:txBody>
      </p:sp>
      <p:sp>
        <p:nvSpPr>
          <p:cNvPr id="26689" name="Freeform 1089"/>
          <p:cNvSpPr>
            <a:spLocks/>
          </p:cNvSpPr>
          <p:nvPr/>
        </p:nvSpPr>
        <p:spPr bwMode="auto">
          <a:xfrm>
            <a:off x="1698625" y="3205163"/>
            <a:ext cx="38100" cy="38100"/>
          </a:xfrm>
          <a:custGeom>
            <a:avLst/>
            <a:gdLst>
              <a:gd name="T0" fmla="*/ 0 w 24"/>
              <a:gd name="T1" fmla="*/ 24 h 24"/>
              <a:gd name="T2" fmla="*/ 16 w 24"/>
              <a:gd name="T3" fmla="*/ 24 h 24"/>
              <a:gd name="T4" fmla="*/ 24 w 24"/>
              <a:gd name="T5" fmla="*/ 8 h 24"/>
              <a:gd name="T6" fmla="*/ 16 w 24"/>
              <a:gd name="T7" fmla="*/ 0 h 24"/>
              <a:gd name="T8" fmla="*/ 0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24"/>
                </a:moveTo>
                <a:lnTo>
                  <a:pt x="16" y="24"/>
                </a:lnTo>
                <a:lnTo>
                  <a:pt x="24" y="8"/>
                </a:lnTo>
                <a:lnTo>
                  <a:pt x="16" y="0"/>
                </a:lnTo>
                <a:lnTo>
                  <a:pt x="0" y="24"/>
                </a:lnTo>
                <a:close/>
              </a:path>
            </a:pathLst>
          </a:custGeom>
          <a:solidFill>
            <a:srgbClr val="000000"/>
          </a:solidFill>
          <a:ln w="9525">
            <a:noFill/>
            <a:round/>
            <a:headEnd/>
            <a:tailEnd/>
          </a:ln>
        </p:spPr>
        <p:txBody>
          <a:bodyPr/>
          <a:lstStyle/>
          <a:p>
            <a:endParaRPr lang="zh-CN" altLang="en-US"/>
          </a:p>
        </p:txBody>
      </p:sp>
      <p:sp>
        <p:nvSpPr>
          <p:cNvPr id="26690" name="Freeform 1090"/>
          <p:cNvSpPr>
            <a:spLocks/>
          </p:cNvSpPr>
          <p:nvPr/>
        </p:nvSpPr>
        <p:spPr bwMode="auto">
          <a:xfrm>
            <a:off x="1609725" y="3141663"/>
            <a:ext cx="38100" cy="50800"/>
          </a:xfrm>
          <a:custGeom>
            <a:avLst/>
            <a:gdLst>
              <a:gd name="T0" fmla="*/ 8 w 24"/>
              <a:gd name="T1" fmla="*/ 32 h 32"/>
              <a:gd name="T2" fmla="*/ 0 w 24"/>
              <a:gd name="T3" fmla="*/ 24 h 32"/>
              <a:gd name="T4" fmla="*/ 16 w 24"/>
              <a:gd name="T5" fmla="*/ 0 h 32"/>
              <a:gd name="T6" fmla="*/ 24 w 24"/>
              <a:gd name="T7" fmla="*/ 8 h 32"/>
              <a:gd name="T8" fmla="*/ 8 w 24"/>
              <a:gd name="T9" fmla="*/ 32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32"/>
                </a:moveTo>
                <a:lnTo>
                  <a:pt x="0" y="24"/>
                </a:lnTo>
                <a:lnTo>
                  <a:pt x="16" y="0"/>
                </a:lnTo>
                <a:lnTo>
                  <a:pt x="24" y="8"/>
                </a:lnTo>
                <a:lnTo>
                  <a:pt x="8" y="32"/>
                </a:lnTo>
                <a:close/>
              </a:path>
            </a:pathLst>
          </a:custGeom>
          <a:solidFill>
            <a:srgbClr val="000000"/>
          </a:solidFill>
          <a:ln w="9525">
            <a:noFill/>
            <a:round/>
            <a:headEnd/>
            <a:tailEnd/>
          </a:ln>
        </p:spPr>
        <p:txBody>
          <a:bodyPr/>
          <a:lstStyle/>
          <a:p>
            <a:endParaRPr lang="zh-CN" altLang="en-US"/>
          </a:p>
        </p:txBody>
      </p:sp>
      <p:sp>
        <p:nvSpPr>
          <p:cNvPr id="26691" name="Freeform 1091"/>
          <p:cNvSpPr>
            <a:spLocks/>
          </p:cNvSpPr>
          <p:nvPr/>
        </p:nvSpPr>
        <p:spPr bwMode="auto">
          <a:xfrm>
            <a:off x="1622425" y="3154363"/>
            <a:ext cx="101600" cy="88900"/>
          </a:xfrm>
          <a:custGeom>
            <a:avLst/>
            <a:gdLst>
              <a:gd name="T0" fmla="*/ 48 w 64"/>
              <a:gd name="T1" fmla="*/ 56 h 56"/>
              <a:gd name="T2" fmla="*/ 64 w 64"/>
              <a:gd name="T3" fmla="*/ 32 h 56"/>
              <a:gd name="T4" fmla="*/ 16 w 64"/>
              <a:gd name="T5" fmla="*/ 0 h 56"/>
              <a:gd name="T6" fmla="*/ 0 w 64"/>
              <a:gd name="T7" fmla="*/ 24 h 56"/>
              <a:gd name="T8" fmla="*/ 48 w 64"/>
              <a:gd name="T9" fmla="*/ 56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48" y="56"/>
                </a:moveTo>
                <a:lnTo>
                  <a:pt x="64" y="32"/>
                </a:lnTo>
                <a:lnTo>
                  <a:pt x="16" y="0"/>
                </a:lnTo>
                <a:lnTo>
                  <a:pt x="0" y="24"/>
                </a:lnTo>
                <a:lnTo>
                  <a:pt x="48" y="56"/>
                </a:lnTo>
                <a:close/>
              </a:path>
            </a:pathLst>
          </a:custGeom>
          <a:solidFill>
            <a:srgbClr val="000000"/>
          </a:solidFill>
          <a:ln w="9525">
            <a:noFill/>
            <a:round/>
            <a:headEnd/>
            <a:tailEnd/>
          </a:ln>
        </p:spPr>
        <p:txBody>
          <a:bodyPr/>
          <a:lstStyle/>
          <a:p>
            <a:endParaRPr lang="zh-CN" altLang="en-US"/>
          </a:p>
        </p:txBody>
      </p:sp>
      <p:sp>
        <p:nvSpPr>
          <p:cNvPr id="26692" name="Freeform 1092"/>
          <p:cNvSpPr>
            <a:spLocks/>
          </p:cNvSpPr>
          <p:nvPr/>
        </p:nvSpPr>
        <p:spPr bwMode="auto">
          <a:xfrm>
            <a:off x="1165225" y="4887913"/>
            <a:ext cx="38100" cy="50800"/>
          </a:xfrm>
          <a:custGeom>
            <a:avLst/>
            <a:gdLst>
              <a:gd name="T0" fmla="*/ 16 w 24"/>
              <a:gd name="T1" fmla="*/ 32 h 32"/>
              <a:gd name="T2" fmla="*/ 24 w 24"/>
              <a:gd name="T3" fmla="*/ 24 h 32"/>
              <a:gd name="T4" fmla="*/ 16 w 24"/>
              <a:gd name="T5" fmla="*/ 0 h 32"/>
              <a:gd name="T6" fmla="*/ 0 w 24"/>
              <a:gd name="T7" fmla="*/ 8 h 32"/>
              <a:gd name="T8" fmla="*/ 16 w 24"/>
              <a:gd name="T9" fmla="*/ 32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16" y="32"/>
                </a:moveTo>
                <a:lnTo>
                  <a:pt x="24" y="24"/>
                </a:lnTo>
                <a:lnTo>
                  <a:pt x="16" y="0"/>
                </a:lnTo>
                <a:lnTo>
                  <a:pt x="0" y="8"/>
                </a:lnTo>
                <a:lnTo>
                  <a:pt x="16" y="32"/>
                </a:lnTo>
                <a:close/>
              </a:path>
            </a:pathLst>
          </a:custGeom>
          <a:solidFill>
            <a:srgbClr val="000000"/>
          </a:solidFill>
          <a:ln w="9525">
            <a:noFill/>
            <a:round/>
            <a:headEnd/>
            <a:tailEnd/>
          </a:ln>
        </p:spPr>
        <p:txBody>
          <a:bodyPr/>
          <a:lstStyle/>
          <a:p>
            <a:endParaRPr lang="zh-CN" altLang="en-US"/>
          </a:p>
        </p:txBody>
      </p:sp>
      <p:sp>
        <p:nvSpPr>
          <p:cNvPr id="26693" name="Freeform 1093"/>
          <p:cNvSpPr>
            <a:spLocks/>
          </p:cNvSpPr>
          <p:nvPr/>
        </p:nvSpPr>
        <p:spPr bwMode="auto">
          <a:xfrm>
            <a:off x="1077913" y="4951413"/>
            <a:ext cx="38100" cy="38100"/>
          </a:xfrm>
          <a:custGeom>
            <a:avLst/>
            <a:gdLst>
              <a:gd name="T0" fmla="*/ 24 w 24"/>
              <a:gd name="T1" fmla="*/ 24 h 24"/>
              <a:gd name="T2" fmla="*/ 16 w 24"/>
              <a:gd name="T3" fmla="*/ 24 h 24"/>
              <a:gd name="T4" fmla="*/ 0 w 24"/>
              <a:gd name="T5" fmla="*/ 8 h 24"/>
              <a:gd name="T6" fmla="*/ 8 w 24"/>
              <a:gd name="T7" fmla="*/ 0 h 24"/>
              <a:gd name="T8" fmla="*/ 24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24"/>
                </a:moveTo>
                <a:lnTo>
                  <a:pt x="16" y="24"/>
                </a:lnTo>
                <a:lnTo>
                  <a:pt x="0" y="8"/>
                </a:lnTo>
                <a:lnTo>
                  <a:pt x="8" y="0"/>
                </a:lnTo>
                <a:lnTo>
                  <a:pt x="24" y="24"/>
                </a:lnTo>
                <a:close/>
              </a:path>
            </a:pathLst>
          </a:custGeom>
          <a:solidFill>
            <a:srgbClr val="000000"/>
          </a:solidFill>
          <a:ln w="9525">
            <a:noFill/>
            <a:round/>
            <a:headEnd/>
            <a:tailEnd/>
          </a:ln>
        </p:spPr>
        <p:txBody>
          <a:bodyPr/>
          <a:lstStyle/>
          <a:p>
            <a:endParaRPr lang="zh-CN" altLang="en-US"/>
          </a:p>
        </p:txBody>
      </p:sp>
      <p:sp>
        <p:nvSpPr>
          <p:cNvPr id="26694" name="Freeform 1094"/>
          <p:cNvSpPr>
            <a:spLocks/>
          </p:cNvSpPr>
          <p:nvPr/>
        </p:nvSpPr>
        <p:spPr bwMode="auto">
          <a:xfrm>
            <a:off x="1090613" y="4900613"/>
            <a:ext cx="100012" cy="88900"/>
          </a:xfrm>
          <a:custGeom>
            <a:avLst/>
            <a:gdLst>
              <a:gd name="T0" fmla="*/ 63 w 63"/>
              <a:gd name="T1" fmla="*/ 24 h 56"/>
              <a:gd name="T2" fmla="*/ 47 w 63"/>
              <a:gd name="T3" fmla="*/ 0 h 56"/>
              <a:gd name="T4" fmla="*/ 0 w 63"/>
              <a:gd name="T5" fmla="*/ 32 h 56"/>
              <a:gd name="T6" fmla="*/ 16 w 63"/>
              <a:gd name="T7" fmla="*/ 56 h 56"/>
              <a:gd name="T8" fmla="*/ 63 w 63"/>
              <a:gd name="T9" fmla="*/ 24 h 56"/>
              <a:gd name="T10" fmla="*/ 0 60000 65536"/>
              <a:gd name="T11" fmla="*/ 0 60000 65536"/>
              <a:gd name="T12" fmla="*/ 0 60000 65536"/>
              <a:gd name="T13" fmla="*/ 0 60000 65536"/>
              <a:gd name="T14" fmla="*/ 0 60000 65536"/>
              <a:gd name="T15" fmla="*/ 0 w 63"/>
              <a:gd name="T16" fmla="*/ 0 h 56"/>
              <a:gd name="T17" fmla="*/ 63 w 63"/>
              <a:gd name="T18" fmla="*/ 56 h 56"/>
            </a:gdLst>
            <a:ahLst/>
            <a:cxnLst>
              <a:cxn ang="T10">
                <a:pos x="T0" y="T1"/>
              </a:cxn>
              <a:cxn ang="T11">
                <a:pos x="T2" y="T3"/>
              </a:cxn>
              <a:cxn ang="T12">
                <a:pos x="T4" y="T5"/>
              </a:cxn>
              <a:cxn ang="T13">
                <a:pos x="T6" y="T7"/>
              </a:cxn>
              <a:cxn ang="T14">
                <a:pos x="T8" y="T9"/>
              </a:cxn>
            </a:cxnLst>
            <a:rect l="T15" t="T16" r="T17" b="T18"/>
            <a:pathLst>
              <a:path w="63" h="56">
                <a:moveTo>
                  <a:pt x="63" y="24"/>
                </a:moveTo>
                <a:lnTo>
                  <a:pt x="47" y="0"/>
                </a:lnTo>
                <a:lnTo>
                  <a:pt x="0" y="32"/>
                </a:lnTo>
                <a:lnTo>
                  <a:pt x="16" y="56"/>
                </a:lnTo>
                <a:lnTo>
                  <a:pt x="63" y="24"/>
                </a:lnTo>
                <a:close/>
              </a:path>
            </a:pathLst>
          </a:custGeom>
          <a:solidFill>
            <a:srgbClr val="000000"/>
          </a:solidFill>
          <a:ln w="9525">
            <a:noFill/>
            <a:round/>
            <a:headEnd/>
            <a:tailEnd/>
          </a:ln>
        </p:spPr>
        <p:txBody>
          <a:bodyPr/>
          <a:lstStyle/>
          <a:p>
            <a:endParaRPr lang="zh-CN" altLang="en-US"/>
          </a:p>
        </p:txBody>
      </p:sp>
      <p:sp>
        <p:nvSpPr>
          <p:cNvPr id="26695" name="Freeform 1095"/>
          <p:cNvSpPr>
            <a:spLocks/>
          </p:cNvSpPr>
          <p:nvPr/>
        </p:nvSpPr>
        <p:spPr bwMode="auto">
          <a:xfrm>
            <a:off x="1165225" y="5002213"/>
            <a:ext cx="38100" cy="38100"/>
          </a:xfrm>
          <a:custGeom>
            <a:avLst/>
            <a:gdLst>
              <a:gd name="T0" fmla="*/ 0 w 24"/>
              <a:gd name="T1" fmla="*/ 24 h 24"/>
              <a:gd name="T2" fmla="*/ 16 w 24"/>
              <a:gd name="T3" fmla="*/ 24 h 24"/>
              <a:gd name="T4" fmla="*/ 24 w 24"/>
              <a:gd name="T5" fmla="*/ 8 h 24"/>
              <a:gd name="T6" fmla="*/ 16 w 24"/>
              <a:gd name="T7" fmla="*/ 0 h 24"/>
              <a:gd name="T8" fmla="*/ 0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24"/>
                </a:moveTo>
                <a:lnTo>
                  <a:pt x="16" y="24"/>
                </a:lnTo>
                <a:lnTo>
                  <a:pt x="24" y="8"/>
                </a:lnTo>
                <a:lnTo>
                  <a:pt x="16" y="0"/>
                </a:lnTo>
                <a:lnTo>
                  <a:pt x="0" y="24"/>
                </a:lnTo>
                <a:close/>
              </a:path>
            </a:pathLst>
          </a:custGeom>
          <a:solidFill>
            <a:srgbClr val="000000"/>
          </a:solidFill>
          <a:ln w="9525">
            <a:noFill/>
            <a:round/>
            <a:headEnd/>
            <a:tailEnd/>
          </a:ln>
        </p:spPr>
        <p:txBody>
          <a:bodyPr/>
          <a:lstStyle/>
          <a:p>
            <a:endParaRPr lang="zh-CN" altLang="en-US"/>
          </a:p>
        </p:txBody>
      </p:sp>
      <p:sp>
        <p:nvSpPr>
          <p:cNvPr id="26696" name="Freeform 1096"/>
          <p:cNvSpPr>
            <a:spLocks/>
          </p:cNvSpPr>
          <p:nvPr/>
        </p:nvSpPr>
        <p:spPr bwMode="auto">
          <a:xfrm>
            <a:off x="1077913" y="4938713"/>
            <a:ext cx="38100" cy="50800"/>
          </a:xfrm>
          <a:custGeom>
            <a:avLst/>
            <a:gdLst>
              <a:gd name="T0" fmla="*/ 8 w 24"/>
              <a:gd name="T1" fmla="*/ 32 h 32"/>
              <a:gd name="T2" fmla="*/ 0 w 24"/>
              <a:gd name="T3" fmla="*/ 24 h 32"/>
              <a:gd name="T4" fmla="*/ 16 w 24"/>
              <a:gd name="T5" fmla="*/ 0 h 32"/>
              <a:gd name="T6" fmla="*/ 24 w 24"/>
              <a:gd name="T7" fmla="*/ 8 h 32"/>
              <a:gd name="T8" fmla="*/ 8 w 24"/>
              <a:gd name="T9" fmla="*/ 32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32"/>
                </a:moveTo>
                <a:lnTo>
                  <a:pt x="0" y="24"/>
                </a:lnTo>
                <a:lnTo>
                  <a:pt x="16" y="0"/>
                </a:lnTo>
                <a:lnTo>
                  <a:pt x="24" y="8"/>
                </a:lnTo>
                <a:lnTo>
                  <a:pt x="8" y="32"/>
                </a:lnTo>
                <a:close/>
              </a:path>
            </a:pathLst>
          </a:custGeom>
          <a:solidFill>
            <a:srgbClr val="000000"/>
          </a:solidFill>
          <a:ln w="9525">
            <a:noFill/>
            <a:round/>
            <a:headEnd/>
            <a:tailEnd/>
          </a:ln>
        </p:spPr>
        <p:txBody>
          <a:bodyPr/>
          <a:lstStyle/>
          <a:p>
            <a:endParaRPr lang="zh-CN" altLang="en-US"/>
          </a:p>
        </p:txBody>
      </p:sp>
      <p:sp>
        <p:nvSpPr>
          <p:cNvPr id="26697" name="Freeform 1097"/>
          <p:cNvSpPr>
            <a:spLocks/>
          </p:cNvSpPr>
          <p:nvPr/>
        </p:nvSpPr>
        <p:spPr bwMode="auto">
          <a:xfrm>
            <a:off x="1090613" y="4951413"/>
            <a:ext cx="100012" cy="88900"/>
          </a:xfrm>
          <a:custGeom>
            <a:avLst/>
            <a:gdLst>
              <a:gd name="T0" fmla="*/ 47 w 63"/>
              <a:gd name="T1" fmla="*/ 56 h 56"/>
              <a:gd name="T2" fmla="*/ 63 w 63"/>
              <a:gd name="T3" fmla="*/ 32 h 56"/>
              <a:gd name="T4" fmla="*/ 16 w 63"/>
              <a:gd name="T5" fmla="*/ 0 h 56"/>
              <a:gd name="T6" fmla="*/ 0 w 63"/>
              <a:gd name="T7" fmla="*/ 24 h 56"/>
              <a:gd name="T8" fmla="*/ 47 w 63"/>
              <a:gd name="T9" fmla="*/ 56 h 56"/>
              <a:gd name="T10" fmla="*/ 0 60000 65536"/>
              <a:gd name="T11" fmla="*/ 0 60000 65536"/>
              <a:gd name="T12" fmla="*/ 0 60000 65536"/>
              <a:gd name="T13" fmla="*/ 0 60000 65536"/>
              <a:gd name="T14" fmla="*/ 0 60000 65536"/>
              <a:gd name="T15" fmla="*/ 0 w 63"/>
              <a:gd name="T16" fmla="*/ 0 h 56"/>
              <a:gd name="T17" fmla="*/ 63 w 63"/>
              <a:gd name="T18" fmla="*/ 56 h 56"/>
            </a:gdLst>
            <a:ahLst/>
            <a:cxnLst>
              <a:cxn ang="T10">
                <a:pos x="T0" y="T1"/>
              </a:cxn>
              <a:cxn ang="T11">
                <a:pos x="T2" y="T3"/>
              </a:cxn>
              <a:cxn ang="T12">
                <a:pos x="T4" y="T5"/>
              </a:cxn>
              <a:cxn ang="T13">
                <a:pos x="T6" y="T7"/>
              </a:cxn>
              <a:cxn ang="T14">
                <a:pos x="T8" y="T9"/>
              </a:cxn>
            </a:cxnLst>
            <a:rect l="T15" t="T16" r="T17" b="T18"/>
            <a:pathLst>
              <a:path w="63" h="56">
                <a:moveTo>
                  <a:pt x="47" y="56"/>
                </a:moveTo>
                <a:lnTo>
                  <a:pt x="63" y="32"/>
                </a:lnTo>
                <a:lnTo>
                  <a:pt x="16" y="0"/>
                </a:lnTo>
                <a:lnTo>
                  <a:pt x="0" y="24"/>
                </a:lnTo>
                <a:lnTo>
                  <a:pt x="47" y="56"/>
                </a:lnTo>
                <a:close/>
              </a:path>
            </a:pathLst>
          </a:custGeom>
          <a:solidFill>
            <a:srgbClr val="000000"/>
          </a:solidFill>
          <a:ln w="9525">
            <a:noFill/>
            <a:round/>
            <a:headEnd/>
            <a:tailEnd/>
          </a:ln>
        </p:spPr>
        <p:txBody>
          <a:bodyPr/>
          <a:lstStyle/>
          <a:p>
            <a:endParaRPr lang="zh-CN" altLang="en-US"/>
          </a:p>
        </p:txBody>
      </p:sp>
      <p:sp>
        <p:nvSpPr>
          <p:cNvPr id="26698" name="Freeform 1098"/>
          <p:cNvSpPr>
            <a:spLocks/>
          </p:cNvSpPr>
          <p:nvPr/>
        </p:nvSpPr>
        <p:spPr bwMode="auto">
          <a:xfrm>
            <a:off x="1558925" y="4887913"/>
            <a:ext cx="38100" cy="50800"/>
          </a:xfrm>
          <a:custGeom>
            <a:avLst/>
            <a:gdLst>
              <a:gd name="T0" fmla="*/ 24 w 24"/>
              <a:gd name="T1" fmla="*/ 8 h 32"/>
              <a:gd name="T2" fmla="*/ 16 w 24"/>
              <a:gd name="T3" fmla="*/ 0 h 32"/>
              <a:gd name="T4" fmla="*/ 0 w 24"/>
              <a:gd name="T5" fmla="*/ 24 h 32"/>
              <a:gd name="T6" fmla="*/ 8 w 24"/>
              <a:gd name="T7" fmla="*/ 32 h 32"/>
              <a:gd name="T8" fmla="*/ 24 w 24"/>
              <a:gd name="T9" fmla="*/ 8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24" y="8"/>
                </a:moveTo>
                <a:lnTo>
                  <a:pt x="16" y="0"/>
                </a:lnTo>
                <a:lnTo>
                  <a:pt x="0" y="24"/>
                </a:lnTo>
                <a:lnTo>
                  <a:pt x="8" y="32"/>
                </a:lnTo>
                <a:lnTo>
                  <a:pt x="24" y="8"/>
                </a:lnTo>
                <a:close/>
              </a:path>
            </a:pathLst>
          </a:custGeom>
          <a:solidFill>
            <a:srgbClr val="000000"/>
          </a:solidFill>
          <a:ln w="9525">
            <a:noFill/>
            <a:round/>
            <a:headEnd/>
            <a:tailEnd/>
          </a:ln>
        </p:spPr>
        <p:txBody>
          <a:bodyPr/>
          <a:lstStyle/>
          <a:p>
            <a:endParaRPr lang="zh-CN" altLang="en-US"/>
          </a:p>
        </p:txBody>
      </p:sp>
      <p:sp>
        <p:nvSpPr>
          <p:cNvPr id="26699" name="Freeform 1099"/>
          <p:cNvSpPr>
            <a:spLocks/>
          </p:cNvSpPr>
          <p:nvPr/>
        </p:nvSpPr>
        <p:spPr bwMode="auto">
          <a:xfrm>
            <a:off x="1647825" y="4951413"/>
            <a:ext cx="38100" cy="38100"/>
          </a:xfrm>
          <a:custGeom>
            <a:avLst/>
            <a:gdLst>
              <a:gd name="T0" fmla="*/ 16 w 24"/>
              <a:gd name="T1" fmla="*/ 0 h 24"/>
              <a:gd name="T2" fmla="*/ 24 w 24"/>
              <a:gd name="T3" fmla="*/ 8 h 24"/>
              <a:gd name="T4" fmla="*/ 16 w 24"/>
              <a:gd name="T5" fmla="*/ 24 h 24"/>
              <a:gd name="T6" fmla="*/ 0 w 24"/>
              <a:gd name="T7" fmla="*/ 24 h 24"/>
              <a:gd name="T8" fmla="*/ 16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6" y="0"/>
                </a:moveTo>
                <a:lnTo>
                  <a:pt x="24" y="8"/>
                </a:lnTo>
                <a:lnTo>
                  <a:pt x="16" y="24"/>
                </a:lnTo>
                <a:lnTo>
                  <a:pt x="0" y="24"/>
                </a:lnTo>
                <a:lnTo>
                  <a:pt x="16" y="0"/>
                </a:lnTo>
                <a:close/>
              </a:path>
            </a:pathLst>
          </a:custGeom>
          <a:solidFill>
            <a:srgbClr val="000000"/>
          </a:solidFill>
          <a:ln w="9525">
            <a:noFill/>
            <a:round/>
            <a:headEnd/>
            <a:tailEnd/>
          </a:ln>
        </p:spPr>
        <p:txBody>
          <a:bodyPr/>
          <a:lstStyle/>
          <a:p>
            <a:endParaRPr lang="zh-CN" altLang="en-US"/>
          </a:p>
        </p:txBody>
      </p:sp>
      <p:sp>
        <p:nvSpPr>
          <p:cNvPr id="26700" name="Freeform 1100"/>
          <p:cNvSpPr>
            <a:spLocks/>
          </p:cNvSpPr>
          <p:nvPr/>
        </p:nvSpPr>
        <p:spPr bwMode="auto">
          <a:xfrm>
            <a:off x="1571625" y="4900613"/>
            <a:ext cx="101600" cy="88900"/>
          </a:xfrm>
          <a:custGeom>
            <a:avLst/>
            <a:gdLst>
              <a:gd name="T0" fmla="*/ 16 w 64"/>
              <a:gd name="T1" fmla="*/ 0 h 56"/>
              <a:gd name="T2" fmla="*/ 0 w 64"/>
              <a:gd name="T3" fmla="*/ 24 h 56"/>
              <a:gd name="T4" fmla="*/ 48 w 64"/>
              <a:gd name="T5" fmla="*/ 56 h 56"/>
              <a:gd name="T6" fmla="*/ 64 w 64"/>
              <a:gd name="T7" fmla="*/ 32 h 56"/>
              <a:gd name="T8" fmla="*/ 16 w 64"/>
              <a:gd name="T9" fmla="*/ 0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16" y="0"/>
                </a:moveTo>
                <a:lnTo>
                  <a:pt x="0" y="24"/>
                </a:lnTo>
                <a:lnTo>
                  <a:pt x="48" y="56"/>
                </a:lnTo>
                <a:lnTo>
                  <a:pt x="64" y="32"/>
                </a:lnTo>
                <a:lnTo>
                  <a:pt x="16" y="0"/>
                </a:lnTo>
                <a:close/>
              </a:path>
            </a:pathLst>
          </a:custGeom>
          <a:solidFill>
            <a:srgbClr val="000000"/>
          </a:solidFill>
          <a:ln w="9525">
            <a:noFill/>
            <a:round/>
            <a:headEnd/>
            <a:tailEnd/>
          </a:ln>
        </p:spPr>
        <p:txBody>
          <a:bodyPr/>
          <a:lstStyle/>
          <a:p>
            <a:endParaRPr lang="zh-CN" altLang="en-US"/>
          </a:p>
        </p:txBody>
      </p:sp>
      <p:sp>
        <p:nvSpPr>
          <p:cNvPr id="26701" name="Freeform 1101"/>
          <p:cNvSpPr>
            <a:spLocks/>
          </p:cNvSpPr>
          <p:nvPr/>
        </p:nvSpPr>
        <p:spPr bwMode="auto">
          <a:xfrm>
            <a:off x="1546225" y="5014913"/>
            <a:ext cx="38100" cy="38100"/>
          </a:xfrm>
          <a:custGeom>
            <a:avLst/>
            <a:gdLst>
              <a:gd name="T0" fmla="*/ 8 w 24"/>
              <a:gd name="T1" fmla="*/ 0 h 24"/>
              <a:gd name="T2" fmla="*/ 0 w 24"/>
              <a:gd name="T3" fmla="*/ 8 h 24"/>
              <a:gd name="T4" fmla="*/ 16 w 24"/>
              <a:gd name="T5" fmla="*/ 24 h 24"/>
              <a:gd name="T6" fmla="*/ 24 w 24"/>
              <a:gd name="T7" fmla="*/ 24 h 24"/>
              <a:gd name="T8" fmla="*/ 8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8" y="0"/>
                </a:moveTo>
                <a:lnTo>
                  <a:pt x="0" y="8"/>
                </a:lnTo>
                <a:lnTo>
                  <a:pt x="16" y="24"/>
                </a:lnTo>
                <a:lnTo>
                  <a:pt x="24" y="24"/>
                </a:lnTo>
                <a:lnTo>
                  <a:pt x="8" y="0"/>
                </a:lnTo>
                <a:close/>
              </a:path>
            </a:pathLst>
          </a:custGeom>
          <a:solidFill>
            <a:srgbClr val="000000"/>
          </a:solidFill>
          <a:ln w="9525">
            <a:noFill/>
            <a:round/>
            <a:headEnd/>
            <a:tailEnd/>
          </a:ln>
        </p:spPr>
        <p:txBody>
          <a:bodyPr/>
          <a:lstStyle/>
          <a:p>
            <a:endParaRPr lang="zh-CN" altLang="en-US"/>
          </a:p>
        </p:txBody>
      </p:sp>
      <p:sp>
        <p:nvSpPr>
          <p:cNvPr id="26702" name="Freeform 1102"/>
          <p:cNvSpPr>
            <a:spLocks/>
          </p:cNvSpPr>
          <p:nvPr/>
        </p:nvSpPr>
        <p:spPr bwMode="auto">
          <a:xfrm>
            <a:off x="1647825" y="4951413"/>
            <a:ext cx="38100" cy="50800"/>
          </a:xfrm>
          <a:custGeom>
            <a:avLst/>
            <a:gdLst>
              <a:gd name="T0" fmla="*/ 0 w 24"/>
              <a:gd name="T1" fmla="*/ 8 h 32"/>
              <a:gd name="T2" fmla="*/ 16 w 24"/>
              <a:gd name="T3" fmla="*/ 0 h 32"/>
              <a:gd name="T4" fmla="*/ 24 w 24"/>
              <a:gd name="T5" fmla="*/ 24 h 32"/>
              <a:gd name="T6" fmla="*/ 16 w 24"/>
              <a:gd name="T7" fmla="*/ 32 h 32"/>
              <a:gd name="T8" fmla="*/ 0 w 24"/>
              <a:gd name="T9" fmla="*/ 8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0" y="8"/>
                </a:moveTo>
                <a:lnTo>
                  <a:pt x="16" y="0"/>
                </a:lnTo>
                <a:lnTo>
                  <a:pt x="24" y="24"/>
                </a:lnTo>
                <a:lnTo>
                  <a:pt x="16" y="32"/>
                </a:lnTo>
                <a:lnTo>
                  <a:pt x="0" y="8"/>
                </a:lnTo>
                <a:close/>
              </a:path>
            </a:pathLst>
          </a:custGeom>
          <a:solidFill>
            <a:srgbClr val="000000"/>
          </a:solidFill>
          <a:ln w="9525">
            <a:noFill/>
            <a:round/>
            <a:headEnd/>
            <a:tailEnd/>
          </a:ln>
        </p:spPr>
        <p:txBody>
          <a:bodyPr/>
          <a:lstStyle/>
          <a:p>
            <a:endParaRPr lang="zh-CN" altLang="en-US"/>
          </a:p>
        </p:txBody>
      </p:sp>
      <p:sp>
        <p:nvSpPr>
          <p:cNvPr id="26703" name="Freeform 1103"/>
          <p:cNvSpPr>
            <a:spLocks/>
          </p:cNvSpPr>
          <p:nvPr/>
        </p:nvSpPr>
        <p:spPr bwMode="auto">
          <a:xfrm>
            <a:off x="1558925" y="4964113"/>
            <a:ext cx="114300" cy="88900"/>
          </a:xfrm>
          <a:custGeom>
            <a:avLst/>
            <a:gdLst>
              <a:gd name="T0" fmla="*/ 0 w 72"/>
              <a:gd name="T1" fmla="*/ 32 h 56"/>
              <a:gd name="T2" fmla="*/ 16 w 72"/>
              <a:gd name="T3" fmla="*/ 56 h 56"/>
              <a:gd name="T4" fmla="*/ 72 w 72"/>
              <a:gd name="T5" fmla="*/ 24 h 56"/>
              <a:gd name="T6" fmla="*/ 56 w 72"/>
              <a:gd name="T7" fmla="*/ 0 h 56"/>
              <a:gd name="T8" fmla="*/ 0 w 72"/>
              <a:gd name="T9" fmla="*/ 32 h 56"/>
              <a:gd name="T10" fmla="*/ 0 60000 65536"/>
              <a:gd name="T11" fmla="*/ 0 60000 65536"/>
              <a:gd name="T12" fmla="*/ 0 60000 65536"/>
              <a:gd name="T13" fmla="*/ 0 60000 65536"/>
              <a:gd name="T14" fmla="*/ 0 60000 65536"/>
              <a:gd name="T15" fmla="*/ 0 w 72"/>
              <a:gd name="T16" fmla="*/ 0 h 56"/>
              <a:gd name="T17" fmla="*/ 72 w 72"/>
              <a:gd name="T18" fmla="*/ 56 h 56"/>
            </a:gdLst>
            <a:ahLst/>
            <a:cxnLst>
              <a:cxn ang="T10">
                <a:pos x="T0" y="T1"/>
              </a:cxn>
              <a:cxn ang="T11">
                <a:pos x="T2" y="T3"/>
              </a:cxn>
              <a:cxn ang="T12">
                <a:pos x="T4" y="T5"/>
              </a:cxn>
              <a:cxn ang="T13">
                <a:pos x="T6" y="T7"/>
              </a:cxn>
              <a:cxn ang="T14">
                <a:pos x="T8" y="T9"/>
              </a:cxn>
            </a:cxnLst>
            <a:rect l="T15" t="T16" r="T17" b="T18"/>
            <a:pathLst>
              <a:path w="72" h="56">
                <a:moveTo>
                  <a:pt x="0" y="32"/>
                </a:moveTo>
                <a:lnTo>
                  <a:pt x="16" y="56"/>
                </a:lnTo>
                <a:lnTo>
                  <a:pt x="72" y="24"/>
                </a:lnTo>
                <a:lnTo>
                  <a:pt x="56" y="0"/>
                </a:lnTo>
                <a:lnTo>
                  <a:pt x="0" y="32"/>
                </a:lnTo>
                <a:close/>
              </a:path>
            </a:pathLst>
          </a:custGeom>
          <a:solidFill>
            <a:srgbClr val="000000"/>
          </a:solidFill>
          <a:ln w="9525">
            <a:noFill/>
            <a:round/>
            <a:headEnd/>
            <a:tailEnd/>
          </a:ln>
        </p:spPr>
        <p:txBody>
          <a:bodyPr/>
          <a:lstStyle/>
          <a:p>
            <a:endParaRPr lang="zh-CN" altLang="en-US"/>
          </a:p>
        </p:txBody>
      </p:sp>
      <p:sp>
        <p:nvSpPr>
          <p:cNvPr id="26704" name="Freeform 1104"/>
          <p:cNvSpPr>
            <a:spLocks/>
          </p:cNvSpPr>
          <p:nvPr/>
        </p:nvSpPr>
        <p:spPr bwMode="auto">
          <a:xfrm>
            <a:off x="1749425" y="3090863"/>
            <a:ext cx="38100" cy="50800"/>
          </a:xfrm>
          <a:custGeom>
            <a:avLst/>
            <a:gdLst>
              <a:gd name="T0" fmla="*/ 24 w 24"/>
              <a:gd name="T1" fmla="*/ 8 h 32"/>
              <a:gd name="T2" fmla="*/ 16 w 24"/>
              <a:gd name="T3" fmla="*/ 0 h 32"/>
              <a:gd name="T4" fmla="*/ 0 w 24"/>
              <a:gd name="T5" fmla="*/ 24 h 32"/>
              <a:gd name="T6" fmla="*/ 8 w 24"/>
              <a:gd name="T7" fmla="*/ 32 h 32"/>
              <a:gd name="T8" fmla="*/ 24 w 24"/>
              <a:gd name="T9" fmla="*/ 8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24" y="8"/>
                </a:moveTo>
                <a:lnTo>
                  <a:pt x="16" y="0"/>
                </a:lnTo>
                <a:lnTo>
                  <a:pt x="0" y="24"/>
                </a:lnTo>
                <a:lnTo>
                  <a:pt x="8" y="32"/>
                </a:lnTo>
                <a:lnTo>
                  <a:pt x="24" y="8"/>
                </a:lnTo>
                <a:close/>
              </a:path>
            </a:pathLst>
          </a:custGeom>
          <a:solidFill>
            <a:srgbClr val="000000"/>
          </a:solidFill>
          <a:ln w="9525">
            <a:noFill/>
            <a:round/>
            <a:headEnd/>
            <a:tailEnd/>
          </a:ln>
        </p:spPr>
        <p:txBody>
          <a:bodyPr/>
          <a:lstStyle/>
          <a:p>
            <a:endParaRPr lang="zh-CN" altLang="en-US"/>
          </a:p>
        </p:txBody>
      </p:sp>
      <p:sp>
        <p:nvSpPr>
          <p:cNvPr id="26705" name="Freeform 1105"/>
          <p:cNvSpPr>
            <a:spLocks/>
          </p:cNvSpPr>
          <p:nvPr/>
        </p:nvSpPr>
        <p:spPr bwMode="auto">
          <a:xfrm>
            <a:off x="1851025" y="3154363"/>
            <a:ext cx="38100" cy="38100"/>
          </a:xfrm>
          <a:custGeom>
            <a:avLst/>
            <a:gdLst>
              <a:gd name="T0" fmla="*/ 16 w 24"/>
              <a:gd name="T1" fmla="*/ 0 h 24"/>
              <a:gd name="T2" fmla="*/ 24 w 24"/>
              <a:gd name="T3" fmla="*/ 8 h 24"/>
              <a:gd name="T4" fmla="*/ 16 w 24"/>
              <a:gd name="T5" fmla="*/ 24 h 24"/>
              <a:gd name="T6" fmla="*/ 0 w 24"/>
              <a:gd name="T7" fmla="*/ 24 h 24"/>
              <a:gd name="T8" fmla="*/ 16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6" y="0"/>
                </a:moveTo>
                <a:lnTo>
                  <a:pt x="24" y="8"/>
                </a:lnTo>
                <a:lnTo>
                  <a:pt x="16" y="24"/>
                </a:lnTo>
                <a:lnTo>
                  <a:pt x="0" y="24"/>
                </a:lnTo>
                <a:lnTo>
                  <a:pt x="16" y="0"/>
                </a:lnTo>
                <a:close/>
              </a:path>
            </a:pathLst>
          </a:custGeom>
          <a:solidFill>
            <a:srgbClr val="000000"/>
          </a:solidFill>
          <a:ln w="9525">
            <a:noFill/>
            <a:round/>
            <a:headEnd/>
            <a:tailEnd/>
          </a:ln>
        </p:spPr>
        <p:txBody>
          <a:bodyPr/>
          <a:lstStyle/>
          <a:p>
            <a:endParaRPr lang="zh-CN" altLang="en-US"/>
          </a:p>
        </p:txBody>
      </p:sp>
      <p:sp>
        <p:nvSpPr>
          <p:cNvPr id="26706" name="Freeform 1106"/>
          <p:cNvSpPr>
            <a:spLocks/>
          </p:cNvSpPr>
          <p:nvPr/>
        </p:nvSpPr>
        <p:spPr bwMode="auto">
          <a:xfrm>
            <a:off x="1762125" y="3103563"/>
            <a:ext cx="114300" cy="88900"/>
          </a:xfrm>
          <a:custGeom>
            <a:avLst/>
            <a:gdLst>
              <a:gd name="T0" fmla="*/ 16 w 72"/>
              <a:gd name="T1" fmla="*/ 0 h 56"/>
              <a:gd name="T2" fmla="*/ 0 w 72"/>
              <a:gd name="T3" fmla="*/ 24 h 56"/>
              <a:gd name="T4" fmla="*/ 56 w 72"/>
              <a:gd name="T5" fmla="*/ 56 h 56"/>
              <a:gd name="T6" fmla="*/ 72 w 72"/>
              <a:gd name="T7" fmla="*/ 32 h 56"/>
              <a:gd name="T8" fmla="*/ 16 w 72"/>
              <a:gd name="T9" fmla="*/ 0 h 56"/>
              <a:gd name="T10" fmla="*/ 0 60000 65536"/>
              <a:gd name="T11" fmla="*/ 0 60000 65536"/>
              <a:gd name="T12" fmla="*/ 0 60000 65536"/>
              <a:gd name="T13" fmla="*/ 0 60000 65536"/>
              <a:gd name="T14" fmla="*/ 0 60000 65536"/>
              <a:gd name="T15" fmla="*/ 0 w 72"/>
              <a:gd name="T16" fmla="*/ 0 h 56"/>
              <a:gd name="T17" fmla="*/ 72 w 72"/>
              <a:gd name="T18" fmla="*/ 56 h 56"/>
            </a:gdLst>
            <a:ahLst/>
            <a:cxnLst>
              <a:cxn ang="T10">
                <a:pos x="T0" y="T1"/>
              </a:cxn>
              <a:cxn ang="T11">
                <a:pos x="T2" y="T3"/>
              </a:cxn>
              <a:cxn ang="T12">
                <a:pos x="T4" y="T5"/>
              </a:cxn>
              <a:cxn ang="T13">
                <a:pos x="T6" y="T7"/>
              </a:cxn>
              <a:cxn ang="T14">
                <a:pos x="T8" y="T9"/>
              </a:cxn>
            </a:cxnLst>
            <a:rect l="T15" t="T16" r="T17" b="T18"/>
            <a:pathLst>
              <a:path w="72" h="56">
                <a:moveTo>
                  <a:pt x="16" y="0"/>
                </a:moveTo>
                <a:lnTo>
                  <a:pt x="0" y="24"/>
                </a:lnTo>
                <a:lnTo>
                  <a:pt x="56" y="56"/>
                </a:lnTo>
                <a:lnTo>
                  <a:pt x="72" y="32"/>
                </a:lnTo>
                <a:lnTo>
                  <a:pt x="16" y="0"/>
                </a:lnTo>
                <a:close/>
              </a:path>
            </a:pathLst>
          </a:custGeom>
          <a:solidFill>
            <a:srgbClr val="000000"/>
          </a:solidFill>
          <a:ln w="9525">
            <a:noFill/>
            <a:round/>
            <a:headEnd/>
            <a:tailEnd/>
          </a:ln>
        </p:spPr>
        <p:txBody>
          <a:bodyPr/>
          <a:lstStyle/>
          <a:p>
            <a:endParaRPr lang="zh-CN" altLang="en-US"/>
          </a:p>
        </p:txBody>
      </p:sp>
      <p:sp>
        <p:nvSpPr>
          <p:cNvPr id="26707" name="Freeform 1107"/>
          <p:cNvSpPr>
            <a:spLocks/>
          </p:cNvSpPr>
          <p:nvPr/>
        </p:nvSpPr>
        <p:spPr bwMode="auto">
          <a:xfrm>
            <a:off x="1749425" y="3205163"/>
            <a:ext cx="38100" cy="38100"/>
          </a:xfrm>
          <a:custGeom>
            <a:avLst/>
            <a:gdLst>
              <a:gd name="T0" fmla="*/ 8 w 24"/>
              <a:gd name="T1" fmla="*/ 0 h 24"/>
              <a:gd name="T2" fmla="*/ 0 w 24"/>
              <a:gd name="T3" fmla="*/ 8 h 24"/>
              <a:gd name="T4" fmla="*/ 16 w 24"/>
              <a:gd name="T5" fmla="*/ 24 h 24"/>
              <a:gd name="T6" fmla="*/ 24 w 24"/>
              <a:gd name="T7" fmla="*/ 24 h 24"/>
              <a:gd name="T8" fmla="*/ 8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8" y="0"/>
                </a:moveTo>
                <a:lnTo>
                  <a:pt x="0" y="8"/>
                </a:lnTo>
                <a:lnTo>
                  <a:pt x="16" y="24"/>
                </a:lnTo>
                <a:lnTo>
                  <a:pt x="24" y="24"/>
                </a:lnTo>
                <a:lnTo>
                  <a:pt x="8" y="0"/>
                </a:lnTo>
                <a:close/>
              </a:path>
            </a:pathLst>
          </a:custGeom>
          <a:solidFill>
            <a:srgbClr val="000000"/>
          </a:solidFill>
          <a:ln w="9525">
            <a:noFill/>
            <a:round/>
            <a:headEnd/>
            <a:tailEnd/>
          </a:ln>
        </p:spPr>
        <p:txBody>
          <a:bodyPr/>
          <a:lstStyle/>
          <a:p>
            <a:endParaRPr lang="zh-CN" altLang="en-US"/>
          </a:p>
        </p:txBody>
      </p:sp>
      <p:sp>
        <p:nvSpPr>
          <p:cNvPr id="26708" name="Freeform 1108"/>
          <p:cNvSpPr>
            <a:spLocks/>
          </p:cNvSpPr>
          <p:nvPr/>
        </p:nvSpPr>
        <p:spPr bwMode="auto">
          <a:xfrm>
            <a:off x="1838325" y="3141663"/>
            <a:ext cx="38100" cy="50800"/>
          </a:xfrm>
          <a:custGeom>
            <a:avLst/>
            <a:gdLst>
              <a:gd name="T0" fmla="*/ 0 w 24"/>
              <a:gd name="T1" fmla="*/ 8 h 32"/>
              <a:gd name="T2" fmla="*/ 16 w 24"/>
              <a:gd name="T3" fmla="*/ 0 h 32"/>
              <a:gd name="T4" fmla="*/ 24 w 24"/>
              <a:gd name="T5" fmla="*/ 24 h 32"/>
              <a:gd name="T6" fmla="*/ 16 w 24"/>
              <a:gd name="T7" fmla="*/ 32 h 32"/>
              <a:gd name="T8" fmla="*/ 0 w 24"/>
              <a:gd name="T9" fmla="*/ 8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0" y="8"/>
                </a:moveTo>
                <a:lnTo>
                  <a:pt x="16" y="0"/>
                </a:lnTo>
                <a:lnTo>
                  <a:pt x="24" y="24"/>
                </a:lnTo>
                <a:lnTo>
                  <a:pt x="16" y="32"/>
                </a:lnTo>
                <a:lnTo>
                  <a:pt x="0" y="8"/>
                </a:lnTo>
                <a:close/>
              </a:path>
            </a:pathLst>
          </a:custGeom>
          <a:solidFill>
            <a:srgbClr val="000000"/>
          </a:solidFill>
          <a:ln w="9525">
            <a:noFill/>
            <a:round/>
            <a:headEnd/>
            <a:tailEnd/>
          </a:ln>
        </p:spPr>
        <p:txBody>
          <a:bodyPr/>
          <a:lstStyle/>
          <a:p>
            <a:endParaRPr lang="zh-CN" altLang="en-US"/>
          </a:p>
        </p:txBody>
      </p:sp>
      <p:sp>
        <p:nvSpPr>
          <p:cNvPr id="26709" name="Freeform 1109"/>
          <p:cNvSpPr>
            <a:spLocks/>
          </p:cNvSpPr>
          <p:nvPr/>
        </p:nvSpPr>
        <p:spPr bwMode="auto">
          <a:xfrm>
            <a:off x="1762125" y="3154363"/>
            <a:ext cx="101600" cy="88900"/>
          </a:xfrm>
          <a:custGeom>
            <a:avLst/>
            <a:gdLst>
              <a:gd name="T0" fmla="*/ 0 w 64"/>
              <a:gd name="T1" fmla="*/ 32 h 56"/>
              <a:gd name="T2" fmla="*/ 16 w 64"/>
              <a:gd name="T3" fmla="*/ 56 h 56"/>
              <a:gd name="T4" fmla="*/ 64 w 64"/>
              <a:gd name="T5" fmla="*/ 24 h 56"/>
              <a:gd name="T6" fmla="*/ 48 w 64"/>
              <a:gd name="T7" fmla="*/ 0 h 56"/>
              <a:gd name="T8" fmla="*/ 0 w 64"/>
              <a:gd name="T9" fmla="*/ 32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32"/>
                </a:moveTo>
                <a:lnTo>
                  <a:pt x="16" y="56"/>
                </a:lnTo>
                <a:lnTo>
                  <a:pt x="64" y="24"/>
                </a:lnTo>
                <a:lnTo>
                  <a:pt x="48" y="0"/>
                </a:lnTo>
                <a:lnTo>
                  <a:pt x="0" y="32"/>
                </a:lnTo>
                <a:close/>
              </a:path>
            </a:pathLst>
          </a:custGeom>
          <a:solidFill>
            <a:srgbClr val="000000"/>
          </a:solidFill>
          <a:ln w="9525">
            <a:noFill/>
            <a:round/>
            <a:headEnd/>
            <a:tailEnd/>
          </a:ln>
        </p:spPr>
        <p:txBody>
          <a:bodyPr/>
          <a:lstStyle/>
          <a:p>
            <a:endParaRPr lang="zh-CN" altLang="en-US"/>
          </a:p>
        </p:txBody>
      </p:sp>
      <p:sp>
        <p:nvSpPr>
          <p:cNvPr id="26710" name="Line 1110"/>
          <p:cNvSpPr>
            <a:spLocks noChangeShapeType="1"/>
          </p:cNvSpPr>
          <p:nvPr/>
        </p:nvSpPr>
        <p:spPr bwMode="auto">
          <a:xfrm>
            <a:off x="3321050" y="2900363"/>
            <a:ext cx="76200" cy="63500"/>
          </a:xfrm>
          <a:prstGeom prst="line">
            <a:avLst/>
          </a:prstGeom>
          <a:noFill/>
          <a:ln w="12700">
            <a:solidFill>
              <a:srgbClr val="000000"/>
            </a:solidFill>
            <a:round/>
            <a:headEnd/>
            <a:tailEnd/>
          </a:ln>
        </p:spPr>
        <p:txBody>
          <a:bodyPr/>
          <a:lstStyle/>
          <a:p>
            <a:endParaRPr lang="zh-CN" altLang="en-US"/>
          </a:p>
        </p:txBody>
      </p:sp>
      <p:sp>
        <p:nvSpPr>
          <p:cNvPr id="26711" name="Line 1111"/>
          <p:cNvSpPr>
            <a:spLocks noChangeShapeType="1"/>
          </p:cNvSpPr>
          <p:nvPr/>
        </p:nvSpPr>
        <p:spPr bwMode="auto">
          <a:xfrm flipV="1">
            <a:off x="3321050" y="2963863"/>
            <a:ext cx="76200" cy="50800"/>
          </a:xfrm>
          <a:prstGeom prst="line">
            <a:avLst/>
          </a:prstGeom>
          <a:noFill/>
          <a:ln w="12700">
            <a:solidFill>
              <a:srgbClr val="000000"/>
            </a:solidFill>
            <a:round/>
            <a:headEnd/>
            <a:tailEnd/>
          </a:ln>
        </p:spPr>
        <p:txBody>
          <a:bodyPr/>
          <a:lstStyle/>
          <a:p>
            <a:endParaRPr lang="zh-CN" altLang="en-US"/>
          </a:p>
        </p:txBody>
      </p:sp>
      <p:sp>
        <p:nvSpPr>
          <p:cNvPr id="26712" name="Freeform 1112"/>
          <p:cNvSpPr>
            <a:spLocks/>
          </p:cNvSpPr>
          <p:nvPr/>
        </p:nvSpPr>
        <p:spPr bwMode="auto">
          <a:xfrm>
            <a:off x="1812925" y="4559300"/>
            <a:ext cx="38100" cy="50800"/>
          </a:xfrm>
          <a:custGeom>
            <a:avLst/>
            <a:gdLst>
              <a:gd name="T0" fmla="*/ 24 w 24"/>
              <a:gd name="T1" fmla="*/ 8 h 32"/>
              <a:gd name="T2" fmla="*/ 16 w 24"/>
              <a:gd name="T3" fmla="*/ 0 h 32"/>
              <a:gd name="T4" fmla="*/ 0 w 24"/>
              <a:gd name="T5" fmla="*/ 24 h 32"/>
              <a:gd name="T6" fmla="*/ 8 w 24"/>
              <a:gd name="T7" fmla="*/ 32 h 32"/>
              <a:gd name="T8" fmla="*/ 24 w 24"/>
              <a:gd name="T9" fmla="*/ 8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24" y="8"/>
                </a:moveTo>
                <a:lnTo>
                  <a:pt x="16" y="0"/>
                </a:lnTo>
                <a:lnTo>
                  <a:pt x="0" y="24"/>
                </a:lnTo>
                <a:lnTo>
                  <a:pt x="8" y="32"/>
                </a:lnTo>
                <a:lnTo>
                  <a:pt x="24" y="8"/>
                </a:lnTo>
                <a:close/>
              </a:path>
            </a:pathLst>
          </a:custGeom>
          <a:solidFill>
            <a:srgbClr val="000000"/>
          </a:solidFill>
          <a:ln w="9525">
            <a:noFill/>
            <a:round/>
            <a:headEnd/>
            <a:tailEnd/>
          </a:ln>
        </p:spPr>
        <p:txBody>
          <a:bodyPr/>
          <a:lstStyle/>
          <a:p>
            <a:endParaRPr lang="zh-CN" altLang="en-US"/>
          </a:p>
        </p:txBody>
      </p:sp>
      <p:sp>
        <p:nvSpPr>
          <p:cNvPr id="26713" name="Freeform 1113"/>
          <p:cNvSpPr>
            <a:spLocks/>
          </p:cNvSpPr>
          <p:nvPr/>
        </p:nvSpPr>
        <p:spPr bwMode="auto">
          <a:xfrm>
            <a:off x="1825625" y="4572000"/>
            <a:ext cx="63500" cy="63500"/>
          </a:xfrm>
          <a:custGeom>
            <a:avLst/>
            <a:gdLst>
              <a:gd name="T0" fmla="*/ 16 w 40"/>
              <a:gd name="T1" fmla="*/ 0 h 40"/>
              <a:gd name="T2" fmla="*/ 0 w 40"/>
              <a:gd name="T3" fmla="*/ 24 h 40"/>
              <a:gd name="T4" fmla="*/ 24 w 40"/>
              <a:gd name="T5" fmla="*/ 40 h 40"/>
              <a:gd name="T6" fmla="*/ 32 w 40"/>
              <a:gd name="T7" fmla="*/ 40 h 40"/>
              <a:gd name="T8" fmla="*/ 40 w 40"/>
              <a:gd name="T9" fmla="*/ 32 h 40"/>
              <a:gd name="T10" fmla="*/ 40 w 40"/>
              <a:gd name="T11" fmla="*/ 16 h 40"/>
              <a:gd name="T12" fmla="*/ 16 w 40"/>
              <a:gd name="T13" fmla="*/ 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6" y="0"/>
                </a:moveTo>
                <a:lnTo>
                  <a:pt x="0" y="24"/>
                </a:lnTo>
                <a:lnTo>
                  <a:pt x="24" y="40"/>
                </a:lnTo>
                <a:lnTo>
                  <a:pt x="32" y="40"/>
                </a:lnTo>
                <a:lnTo>
                  <a:pt x="40" y="32"/>
                </a:lnTo>
                <a:lnTo>
                  <a:pt x="40" y="16"/>
                </a:lnTo>
                <a:lnTo>
                  <a:pt x="16" y="0"/>
                </a:lnTo>
                <a:close/>
              </a:path>
            </a:pathLst>
          </a:custGeom>
          <a:solidFill>
            <a:srgbClr val="000000"/>
          </a:solidFill>
          <a:ln w="9525">
            <a:noFill/>
            <a:round/>
            <a:headEnd/>
            <a:tailEnd/>
          </a:ln>
        </p:spPr>
        <p:txBody>
          <a:bodyPr/>
          <a:lstStyle/>
          <a:p>
            <a:endParaRPr lang="zh-CN" altLang="en-US"/>
          </a:p>
        </p:txBody>
      </p:sp>
      <p:sp>
        <p:nvSpPr>
          <p:cNvPr id="26714" name="Freeform 1114"/>
          <p:cNvSpPr>
            <a:spLocks/>
          </p:cNvSpPr>
          <p:nvPr/>
        </p:nvSpPr>
        <p:spPr bwMode="auto">
          <a:xfrm>
            <a:off x="1889125" y="4559300"/>
            <a:ext cx="38100" cy="38100"/>
          </a:xfrm>
          <a:custGeom>
            <a:avLst/>
            <a:gdLst>
              <a:gd name="T0" fmla="*/ 0 w 24"/>
              <a:gd name="T1" fmla="*/ 8 h 24"/>
              <a:gd name="T2" fmla="*/ 8 w 24"/>
              <a:gd name="T3" fmla="*/ 0 h 24"/>
              <a:gd name="T4" fmla="*/ 24 w 24"/>
              <a:gd name="T5" fmla="*/ 16 h 24"/>
              <a:gd name="T6" fmla="*/ 16 w 24"/>
              <a:gd name="T7" fmla="*/ 24 h 24"/>
              <a:gd name="T8" fmla="*/ 0 w 24"/>
              <a:gd name="T9" fmla="*/ 8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8" y="0"/>
                </a:lnTo>
                <a:lnTo>
                  <a:pt x="24" y="16"/>
                </a:lnTo>
                <a:lnTo>
                  <a:pt x="16" y="24"/>
                </a:lnTo>
                <a:lnTo>
                  <a:pt x="0" y="8"/>
                </a:lnTo>
                <a:close/>
              </a:path>
            </a:pathLst>
          </a:custGeom>
          <a:solidFill>
            <a:srgbClr val="000000"/>
          </a:solidFill>
          <a:ln w="9525">
            <a:noFill/>
            <a:round/>
            <a:headEnd/>
            <a:tailEnd/>
          </a:ln>
        </p:spPr>
        <p:txBody>
          <a:bodyPr/>
          <a:lstStyle/>
          <a:p>
            <a:endParaRPr lang="zh-CN" altLang="en-US"/>
          </a:p>
        </p:txBody>
      </p:sp>
      <p:sp>
        <p:nvSpPr>
          <p:cNvPr id="26715" name="Freeform 1115"/>
          <p:cNvSpPr>
            <a:spLocks/>
          </p:cNvSpPr>
          <p:nvPr/>
        </p:nvSpPr>
        <p:spPr bwMode="auto">
          <a:xfrm>
            <a:off x="1863725" y="4572000"/>
            <a:ext cx="50800" cy="50800"/>
          </a:xfrm>
          <a:custGeom>
            <a:avLst/>
            <a:gdLst>
              <a:gd name="T0" fmla="*/ 0 w 32"/>
              <a:gd name="T1" fmla="*/ 16 h 32"/>
              <a:gd name="T2" fmla="*/ 16 w 32"/>
              <a:gd name="T3" fmla="*/ 32 h 32"/>
              <a:gd name="T4" fmla="*/ 32 w 32"/>
              <a:gd name="T5" fmla="*/ 16 h 32"/>
              <a:gd name="T6" fmla="*/ 16 w 32"/>
              <a:gd name="T7" fmla="*/ 0 h 32"/>
              <a:gd name="T8" fmla="*/ 0 w 32"/>
              <a:gd name="T9" fmla="*/ 1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16"/>
                </a:moveTo>
                <a:lnTo>
                  <a:pt x="16" y="32"/>
                </a:lnTo>
                <a:lnTo>
                  <a:pt x="32" y="16"/>
                </a:lnTo>
                <a:lnTo>
                  <a:pt x="16" y="0"/>
                </a:lnTo>
                <a:lnTo>
                  <a:pt x="0" y="16"/>
                </a:lnTo>
                <a:close/>
              </a:path>
            </a:pathLst>
          </a:custGeom>
          <a:solidFill>
            <a:srgbClr val="000000"/>
          </a:solidFill>
          <a:ln w="9525">
            <a:noFill/>
            <a:round/>
            <a:headEnd/>
            <a:tailEnd/>
          </a:ln>
        </p:spPr>
        <p:txBody>
          <a:bodyPr/>
          <a:lstStyle/>
          <a:p>
            <a:endParaRPr lang="zh-CN" altLang="en-US"/>
          </a:p>
        </p:txBody>
      </p:sp>
      <p:sp>
        <p:nvSpPr>
          <p:cNvPr id="26716" name="Freeform 1116"/>
          <p:cNvSpPr>
            <a:spLocks/>
          </p:cNvSpPr>
          <p:nvPr/>
        </p:nvSpPr>
        <p:spPr bwMode="auto">
          <a:xfrm>
            <a:off x="1812925" y="4508500"/>
            <a:ext cx="38100" cy="38100"/>
          </a:xfrm>
          <a:custGeom>
            <a:avLst/>
            <a:gdLst>
              <a:gd name="T0" fmla="*/ 16 w 24"/>
              <a:gd name="T1" fmla="*/ 0 h 24"/>
              <a:gd name="T2" fmla="*/ 0 w 24"/>
              <a:gd name="T3" fmla="*/ 8 h 24"/>
              <a:gd name="T4" fmla="*/ 16 w 24"/>
              <a:gd name="T5" fmla="*/ 24 h 24"/>
              <a:gd name="T6" fmla="*/ 24 w 24"/>
              <a:gd name="T7" fmla="*/ 24 h 24"/>
              <a:gd name="T8" fmla="*/ 16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6" y="0"/>
                </a:moveTo>
                <a:lnTo>
                  <a:pt x="0" y="8"/>
                </a:lnTo>
                <a:lnTo>
                  <a:pt x="16" y="24"/>
                </a:lnTo>
                <a:lnTo>
                  <a:pt x="24" y="24"/>
                </a:lnTo>
                <a:lnTo>
                  <a:pt x="16" y="0"/>
                </a:lnTo>
                <a:close/>
              </a:path>
            </a:pathLst>
          </a:custGeom>
          <a:solidFill>
            <a:srgbClr val="000000"/>
          </a:solidFill>
          <a:ln w="9525">
            <a:noFill/>
            <a:round/>
            <a:headEnd/>
            <a:tailEnd/>
          </a:ln>
        </p:spPr>
        <p:txBody>
          <a:bodyPr/>
          <a:lstStyle/>
          <a:p>
            <a:endParaRPr lang="zh-CN" altLang="en-US"/>
          </a:p>
        </p:txBody>
      </p:sp>
      <p:sp>
        <p:nvSpPr>
          <p:cNvPr id="26717" name="Freeform 1117"/>
          <p:cNvSpPr>
            <a:spLocks/>
          </p:cNvSpPr>
          <p:nvPr/>
        </p:nvSpPr>
        <p:spPr bwMode="auto">
          <a:xfrm>
            <a:off x="1838325" y="4495800"/>
            <a:ext cx="38100" cy="50800"/>
          </a:xfrm>
          <a:custGeom>
            <a:avLst/>
            <a:gdLst>
              <a:gd name="T0" fmla="*/ 0 w 24"/>
              <a:gd name="T1" fmla="*/ 8 h 32"/>
              <a:gd name="T2" fmla="*/ 8 w 24"/>
              <a:gd name="T3" fmla="*/ 32 h 32"/>
              <a:gd name="T4" fmla="*/ 24 w 24"/>
              <a:gd name="T5" fmla="*/ 24 h 32"/>
              <a:gd name="T6" fmla="*/ 24 w 24"/>
              <a:gd name="T7" fmla="*/ 0 h 32"/>
              <a:gd name="T8" fmla="*/ 16 w 24"/>
              <a:gd name="T9" fmla="*/ 0 h 32"/>
              <a:gd name="T10" fmla="*/ 16 w 24"/>
              <a:gd name="T11" fmla="*/ 0 h 32"/>
              <a:gd name="T12" fmla="*/ 0 w 24"/>
              <a:gd name="T13" fmla="*/ 8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32"/>
                </a:lnTo>
                <a:lnTo>
                  <a:pt x="24" y="24"/>
                </a:lnTo>
                <a:lnTo>
                  <a:pt x="24" y="0"/>
                </a:lnTo>
                <a:lnTo>
                  <a:pt x="16" y="0"/>
                </a:lnTo>
                <a:lnTo>
                  <a:pt x="0" y="8"/>
                </a:lnTo>
                <a:close/>
              </a:path>
            </a:pathLst>
          </a:custGeom>
          <a:solidFill>
            <a:srgbClr val="000000"/>
          </a:solidFill>
          <a:ln w="9525">
            <a:noFill/>
            <a:round/>
            <a:headEnd/>
            <a:tailEnd/>
          </a:ln>
        </p:spPr>
        <p:txBody>
          <a:bodyPr/>
          <a:lstStyle/>
          <a:p>
            <a:endParaRPr lang="zh-CN" altLang="en-US"/>
          </a:p>
        </p:txBody>
      </p:sp>
      <p:sp>
        <p:nvSpPr>
          <p:cNvPr id="26718" name="Freeform 1118"/>
          <p:cNvSpPr>
            <a:spLocks/>
          </p:cNvSpPr>
          <p:nvPr/>
        </p:nvSpPr>
        <p:spPr bwMode="auto">
          <a:xfrm>
            <a:off x="1889125" y="4508500"/>
            <a:ext cx="25400" cy="38100"/>
          </a:xfrm>
          <a:custGeom>
            <a:avLst/>
            <a:gdLst>
              <a:gd name="T0" fmla="*/ 8 w 16"/>
              <a:gd name="T1" fmla="*/ 0 h 24"/>
              <a:gd name="T2" fmla="*/ 16 w 16"/>
              <a:gd name="T3" fmla="*/ 8 h 24"/>
              <a:gd name="T4" fmla="*/ 8 w 16"/>
              <a:gd name="T5" fmla="*/ 24 h 24"/>
              <a:gd name="T6" fmla="*/ 0 w 16"/>
              <a:gd name="T7" fmla="*/ 24 h 24"/>
              <a:gd name="T8" fmla="*/ 8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8" y="0"/>
                </a:moveTo>
                <a:lnTo>
                  <a:pt x="16" y="8"/>
                </a:lnTo>
                <a:lnTo>
                  <a:pt x="8" y="24"/>
                </a:lnTo>
                <a:lnTo>
                  <a:pt x="0" y="24"/>
                </a:lnTo>
                <a:lnTo>
                  <a:pt x="8" y="0"/>
                </a:lnTo>
                <a:close/>
              </a:path>
            </a:pathLst>
          </a:custGeom>
          <a:solidFill>
            <a:srgbClr val="000000"/>
          </a:solidFill>
          <a:ln w="9525">
            <a:noFill/>
            <a:round/>
            <a:headEnd/>
            <a:tailEnd/>
          </a:ln>
        </p:spPr>
        <p:txBody>
          <a:bodyPr/>
          <a:lstStyle/>
          <a:p>
            <a:endParaRPr lang="zh-CN" altLang="en-US"/>
          </a:p>
        </p:txBody>
      </p:sp>
      <p:sp>
        <p:nvSpPr>
          <p:cNvPr id="26719" name="Freeform 1119"/>
          <p:cNvSpPr>
            <a:spLocks/>
          </p:cNvSpPr>
          <p:nvPr/>
        </p:nvSpPr>
        <p:spPr bwMode="auto">
          <a:xfrm>
            <a:off x="1863725" y="4495800"/>
            <a:ext cx="38100" cy="50800"/>
          </a:xfrm>
          <a:custGeom>
            <a:avLst/>
            <a:gdLst>
              <a:gd name="T0" fmla="*/ 8 w 24"/>
              <a:gd name="T1" fmla="*/ 0 h 32"/>
              <a:gd name="T2" fmla="*/ 0 w 24"/>
              <a:gd name="T3" fmla="*/ 24 h 32"/>
              <a:gd name="T4" fmla="*/ 16 w 24"/>
              <a:gd name="T5" fmla="*/ 32 h 32"/>
              <a:gd name="T6" fmla="*/ 24 w 24"/>
              <a:gd name="T7" fmla="*/ 8 h 32"/>
              <a:gd name="T8" fmla="*/ 8 w 24"/>
              <a:gd name="T9" fmla="*/ 0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8" y="0"/>
                </a:moveTo>
                <a:lnTo>
                  <a:pt x="0" y="24"/>
                </a:lnTo>
                <a:lnTo>
                  <a:pt x="16" y="32"/>
                </a:lnTo>
                <a:lnTo>
                  <a:pt x="24" y="8"/>
                </a:lnTo>
                <a:lnTo>
                  <a:pt x="8" y="0"/>
                </a:lnTo>
                <a:close/>
              </a:path>
            </a:pathLst>
          </a:custGeom>
          <a:solidFill>
            <a:srgbClr val="000000"/>
          </a:solidFill>
          <a:ln w="9525">
            <a:noFill/>
            <a:round/>
            <a:headEnd/>
            <a:tailEnd/>
          </a:ln>
        </p:spPr>
        <p:txBody>
          <a:bodyPr/>
          <a:lstStyle/>
          <a:p>
            <a:endParaRPr lang="zh-CN" altLang="en-US"/>
          </a:p>
        </p:txBody>
      </p:sp>
      <p:sp>
        <p:nvSpPr>
          <p:cNvPr id="26720" name="Oval 1120"/>
          <p:cNvSpPr>
            <a:spLocks noChangeArrowheads="1"/>
          </p:cNvSpPr>
          <p:nvPr/>
        </p:nvSpPr>
        <p:spPr bwMode="auto">
          <a:xfrm>
            <a:off x="3619500" y="5438775"/>
            <a:ext cx="368300" cy="355600"/>
          </a:xfrm>
          <a:prstGeom prst="ellipse">
            <a:avLst/>
          </a:prstGeom>
          <a:solidFill>
            <a:srgbClr val="FFCC99"/>
          </a:solidFill>
          <a:ln w="12700">
            <a:solidFill>
              <a:srgbClr val="000000"/>
            </a:solidFill>
            <a:round/>
            <a:headEnd/>
            <a:tailEnd/>
          </a:ln>
        </p:spPr>
        <p:txBody>
          <a:bodyPr/>
          <a:lstStyle/>
          <a:p>
            <a:endParaRPr lang="zh-CN" altLang="en-US">
              <a:ea typeface="宋体" charset="-122"/>
            </a:endParaRPr>
          </a:p>
        </p:txBody>
      </p:sp>
      <p:sp>
        <p:nvSpPr>
          <p:cNvPr id="26721" name="Oval 1121"/>
          <p:cNvSpPr>
            <a:spLocks noChangeArrowheads="1"/>
          </p:cNvSpPr>
          <p:nvPr/>
        </p:nvSpPr>
        <p:spPr bwMode="auto">
          <a:xfrm>
            <a:off x="3581400" y="4667250"/>
            <a:ext cx="368300" cy="341313"/>
          </a:xfrm>
          <a:prstGeom prst="ellipse">
            <a:avLst/>
          </a:prstGeom>
          <a:solidFill>
            <a:srgbClr val="00FFFF"/>
          </a:solidFill>
          <a:ln w="12700">
            <a:solidFill>
              <a:srgbClr val="000000"/>
            </a:solidFill>
            <a:round/>
            <a:headEnd/>
            <a:tailEnd/>
          </a:ln>
        </p:spPr>
        <p:txBody>
          <a:bodyPr/>
          <a:lstStyle/>
          <a:p>
            <a:endParaRPr lang="zh-CN" altLang="en-US">
              <a:ea typeface="宋体" charset="-122"/>
            </a:endParaRPr>
          </a:p>
        </p:txBody>
      </p:sp>
      <p:sp>
        <p:nvSpPr>
          <p:cNvPr id="26722" name="Oval 1122"/>
          <p:cNvSpPr>
            <a:spLocks noChangeArrowheads="1"/>
          </p:cNvSpPr>
          <p:nvPr/>
        </p:nvSpPr>
        <p:spPr bwMode="auto">
          <a:xfrm>
            <a:off x="3581400" y="3932238"/>
            <a:ext cx="368300" cy="342900"/>
          </a:xfrm>
          <a:prstGeom prst="ellipse">
            <a:avLst/>
          </a:prstGeom>
          <a:solidFill>
            <a:srgbClr val="FF99CC"/>
          </a:solidFill>
          <a:ln w="12700">
            <a:solidFill>
              <a:srgbClr val="000000"/>
            </a:solidFill>
            <a:round/>
            <a:headEnd/>
            <a:tailEnd/>
          </a:ln>
        </p:spPr>
        <p:txBody>
          <a:bodyPr/>
          <a:lstStyle/>
          <a:p>
            <a:endParaRPr lang="zh-CN" altLang="en-US">
              <a:ea typeface="宋体" charset="-122"/>
            </a:endParaRPr>
          </a:p>
        </p:txBody>
      </p:sp>
      <p:sp>
        <p:nvSpPr>
          <p:cNvPr id="26723" name="Oval 1123"/>
          <p:cNvSpPr>
            <a:spLocks noChangeArrowheads="1"/>
          </p:cNvSpPr>
          <p:nvPr/>
        </p:nvSpPr>
        <p:spPr bwMode="auto">
          <a:xfrm>
            <a:off x="3581400" y="3362325"/>
            <a:ext cx="368300" cy="355600"/>
          </a:xfrm>
          <a:prstGeom prst="ellipse">
            <a:avLst/>
          </a:prstGeom>
          <a:solidFill>
            <a:srgbClr val="CCFFCC"/>
          </a:solidFill>
          <a:ln w="12700">
            <a:solidFill>
              <a:srgbClr val="000000"/>
            </a:solidFill>
            <a:round/>
            <a:headEnd/>
            <a:tailEnd/>
          </a:ln>
        </p:spPr>
        <p:txBody>
          <a:bodyPr/>
          <a:lstStyle/>
          <a:p>
            <a:endParaRPr lang="zh-CN" altLang="en-US">
              <a:ea typeface="宋体" charset="-122"/>
            </a:endParaRPr>
          </a:p>
        </p:txBody>
      </p:sp>
      <p:sp>
        <p:nvSpPr>
          <p:cNvPr id="26724" name="Oval 1124"/>
          <p:cNvSpPr>
            <a:spLocks noChangeArrowheads="1"/>
          </p:cNvSpPr>
          <p:nvPr/>
        </p:nvSpPr>
        <p:spPr bwMode="auto">
          <a:xfrm>
            <a:off x="3581400" y="2743200"/>
            <a:ext cx="368300" cy="354013"/>
          </a:xfrm>
          <a:prstGeom prst="ellipse">
            <a:avLst/>
          </a:prstGeom>
          <a:solidFill>
            <a:srgbClr val="CCFFFF"/>
          </a:solidFill>
          <a:ln w="12700">
            <a:solidFill>
              <a:srgbClr val="000000"/>
            </a:solidFill>
            <a:round/>
            <a:headEnd/>
            <a:tailEnd/>
          </a:ln>
        </p:spPr>
        <p:txBody>
          <a:bodyPr/>
          <a:lstStyle/>
          <a:p>
            <a:endParaRPr lang="zh-CN" altLang="en-US">
              <a:ea typeface="宋体" charset="-122"/>
            </a:endParaRPr>
          </a:p>
        </p:txBody>
      </p:sp>
      <p:sp>
        <p:nvSpPr>
          <p:cNvPr id="26725" name="Oval 1125"/>
          <p:cNvSpPr>
            <a:spLocks noChangeArrowheads="1"/>
          </p:cNvSpPr>
          <p:nvPr/>
        </p:nvSpPr>
        <p:spPr bwMode="auto">
          <a:xfrm>
            <a:off x="3581400" y="2109788"/>
            <a:ext cx="368300" cy="354012"/>
          </a:xfrm>
          <a:prstGeom prst="ellipse">
            <a:avLst/>
          </a:prstGeom>
          <a:solidFill>
            <a:srgbClr val="FFFF00"/>
          </a:solidFill>
          <a:ln w="12700">
            <a:solidFill>
              <a:srgbClr val="000000"/>
            </a:solidFill>
            <a:round/>
            <a:headEnd/>
            <a:tailEnd/>
          </a:ln>
        </p:spPr>
        <p:txBody>
          <a:bodyPr/>
          <a:lstStyle/>
          <a:p>
            <a:endParaRPr lang="zh-CN" altLang="en-US">
              <a:ea typeface="宋体" charset="-122"/>
            </a:endParaRPr>
          </a:p>
        </p:txBody>
      </p:sp>
      <p:sp>
        <p:nvSpPr>
          <p:cNvPr id="26726" name="Oval 1126"/>
          <p:cNvSpPr>
            <a:spLocks noChangeArrowheads="1"/>
          </p:cNvSpPr>
          <p:nvPr/>
        </p:nvSpPr>
        <p:spPr bwMode="auto">
          <a:xfrm>
            <a:off x="4710113" y="2970213"/>
            <a:ext cx="368300" cy="355600"/>
          </a:xfrm>
          <a:prstGeom prst="ellipse">
            <a:avLst/>
          </a:prstGeom>
          <a:blipFill dpi="0" rotWithShape="0">
            <a:blip r:embed="rId5"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27" name="Oval 1127"/>
          <p:cNvSpPr>
            <a:spLocks noChangeArrowheads="1"/>
          </p:cNvSpPr>
          <p:nvPr/>
        </p:nvSpPr>
        <p:spPr bwMode="auto">
          <a:xfrm>
            <a:off x="5838825" y="2995613"/>
            <a:ext cx="366713" cy="341312"/>
          </a:xfrm>
          <a:prstGeom prst="ellipse">
            <a:avLst/>
          </a:prstGeom>
          <a:blipFill dpi="0" rotWithShape="0">
            <a:blip r:embed="rId6"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28" name="Oval 1128"/>
          <p:cNvSpPr>
            <a:spLocks noChangeArrowheads="1"/>
          </p:cNvSpPr>
          <p:nvPr/>
        </p:nvSpPr>
        <p:spPr bwMode="auto">
          <a:xfrm>
            <a:off x="4710113" y="3730625"/>
            <a:ext cx="368300" cy="354013"/>
          </a:xfrm>
          <a:prstGeom prst="ellipse">
            <a:avLst/>
          </a:prstGeom>
          <a:blipFill dpi="0" rotWithShape="0">
            <a:blip r:embed="rId5"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29" name="Oval 1129"/>
          <p:cNvSpPr>
            <a:spLocks noChangeArrowheads="1"/>
          </p:cNvSpPr>
          <p:nvPr/>
        </p:nvSpPr>
        <p:spPr bwMode="auto">
          <a:xfrm>
            <a:off x="5838825" y="3552825"/>
            <a:ext cx="366713" cy="341313"/>
          </a:xfrm>
          <a:prstGeom prst="ellipse">
            <a:avLst/>
          </a:prstGeom>
          <a:blipFill dpi="0" rotWithShape="0">
            <a:blip r:embed="rId6"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30" name="Oval 1130"/>
          <p:cNvSpPr>
            <a:spLocks noChangeArrowheads="1"/>
          </p:cNvSpPr>
          <p:nvPr/>
        </p:nvSpPr>
        <p:spPr bwMode="auto">
          <a:xfrm>
            <a:off x="4710113" y="4489450"/>
            <a:ext cx="368300" cy="341313"/>
          </a:xfrm>
          <a:prstGeom prst="ellipse">
            <a:avLst/>
          </a:prstGeom>
          <a:blipFill dpi="0" rotWithShape="0">
            <a:blip r:embed="rId5"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31" name="Oval 1131"/>
          <p:cNvSpPr>
            <a:spLocks noChangeArrowheads="1"/>
          </p:cNvSpPr>
          <p:nvPr/>
        </p:nvSpPr>
        <p:spPr bwMode="auto">
          <a:xfrm>
            <a:off x="4722813" y="5199063"/>
            <a:ext cx="368300" cy="341312"/>
          </a:xfrm>
          <a:prstGeom prst="ellipse">
            <a:avLst/>
          </a:prstGeom>
          <a:blipFill dpi="0" rotWithShape="0">
            <a:blip r:embed="rId5"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32" name="Oval 1132"/>
          <p:cNvSpPr>
            <a:spLocks noChangeArrowheads="1"/>
          </p:cNvSpPr>
          <p:nvPr/>
        </p:nvSpPr>
        <p:spPr bwMode="auto">
          <a:xfrm>
            <a:off x="5838825" y="5237163"/>
            <a:ext cx="366713" cy="354012"/>
          </a:xfrm>
          <a:prstGeom prst="ellipse">
            <a:avLst/>
          </a:prstGeom>
          <a:blipFill dpi="0" rotWithShape="0">
            <a:blip r:embed="rId6"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33" name="Oval 1133"/>
          <p:cNvSpPr>
            <a:spLocks noChangeArrowheads="1"/>
          </p:cNvSpPr>
          <p:nvPr/>
        </p:nvSpPr>
        <p:spPr bwMode="auto">
          <a:xfrm>
            <a:off x="5838825" y="4667250"/>
            <a:ext cx="366713" cy="341313"/>
          </a:xfrm>
          <a:prstGeom prst="ellipse">
            <a:avLst/>
          </a:prstGeom>
          <a:blipFill dpi="0" rotWithShape="0">
            <a:blip r:embed="rId6"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34" name="Oval 1134"/>
          <p:cNvSpPr>
            <a:spLocks noChangeArrowheads="1"/>
          </p:cNvSpPr>
          <p:nvPr/>
        </p:nvSpPr>
        <p:spPr bwMode="auto">
          <a:xfrm>
            <a:off x="5838825" y="4097338"/>
            <a:ext cx="366713" cy="341312"/>
          </a:xfrm>
          <a:prstGeom prst="ellipse">
            <a:avLst/>
          </a:prstGeom>
          <a:blipFill dpi="0" rotWithShape="0">
            <a:blip r:embed="rId6" cstate="print"/>
            <a:srcRect/>
            <a:tile tx="0" ty="0" sx="100000" sy="100000" flip="none" algn="tl"/>
          </a:blipFill>
          <a:ln w="12700">
            <a:solidFill>
              <a:srgbClr val="000000"/>
            </a:solidFill>
            <a:round/>
            <a:headEnd/>
            <a:tailEnd/>
          </a:ln>
        </p:spPr>
        <p:txBody>
          <a:bodyPr/>
          <a:lstStyle/>
          <a:p>
            <a:endParaRPr lang="zh-CN" altLang="en-US">
              <a:ea typeface="宋体" charset="-122"/>
            </a:endParaRPr>
          </a:p>
        </p:txBody>
      </p:sp>
      <p:sp>
        <p:nvSpPr>
          <p:cNvPr id="26735" name="Rectangle 1135"/>
          <p:cNvSpPr>
            <a:spLocks noChangeArrowheads="1"/>
          </p:cNvSpPr>
          <p:nvPr/>
        </p:nvSpPr>
        <p:spPr bwMode="auto">
          <a:xfrm>
            <a:off x="6402388" y="2938463"/>
            <a:ext cx="1403350" cy="27463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SV tachycardia</a:t>
            </a:r>
            <a:endParaRPr lang="en-US" altLang="zh-CN" sz="3200">
              <a:solidFill>
                <a:schemeClr val="tx1"/>
              </a:solidFill>
              <a:ea typeface="宋体" charset="-122"/>
            </a:endParaRPr>
          </a:p>
        </p:txBody>
      </p:sp>
      <p:sp>
        <p:nvSpPr>
          <p:cNvPr id="26736" name="Rectangle 1136"/>
          <p:cNvSpPr>
            <a:spLocks noChangeArrowheads="1"/>
          </p:cNvSpPr>
          <p:nvPr/>
        </p:nvSpPr>
        <p:spPr bwMode="auto">
          <a:xfrm>
            <a:off x="6402388" y="3495675"/>
            <a:ext cx="165100" cy="274638"/>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V</a:t>
            </a:r>
            <a:endParaRPr lang="en-US" altLang="zh-CN" sz="3200">
              <a:solidFill>
                <a:schemeClr val="tx1"/>
              </a:solidFill>
              <a:ea typeface="宋体" charset="-122"/>
            </a:endParaRPr>
          </a:p>
        </p:txBody>
      </p:sp>
      <p:sp>
        <p:nvSpPr>
          <p:cNvPr id="26737" name="Rectangle 1137"/>
          <p:cNvSpPr>
            <a:spLocks noChangeArrowheads="1"/>
          </p:cNvSpPr>
          <p:nvPr/>
        </p:nvSpPr>
        <p:spPr bwMode="auto">
          <a:xfrm>
            <a:off x="6542088" y="3495675"/>
            <a:ext cx="1987550" cy="274638"/>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entricular tachycardia</a:t>
            </a:r>
            <a:endParaRPr lang="en-US" altLang="zh-CN" sz="3200">
              <a:solidFill>
                <a:schemeClr val="tx1"/>
              </a:solidFill>
              <a:ea typeface="宋体" charset="-122"/>
            </a:endParaRPr>
          </a:p>
        </p:txBody>
      </p:sp>
      <p:sp>
        <p:nvSpPr>
          <p:cNvPr id="26738" name="Rectangle 1138"/>
          <p:cNvSpPr>
            <a:spLocks noChangeArrowheads="1"/>
          </p:cNvSpPr>
          <p:nvPr/>
        </p:nvSpPr>
        <p:spPr bwMode="auto">
          <a:xfrm>
            <a:off x="6402388" y="4052888"/>
            <a:ext cx="139700" cy="27463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L</a:t>
            </a:r>
            <a:endParaRPr lang="en-US" altLang="zh-CN" sz="3200">
              <a:solidFill>
                <a:schemeClr val="tx1"/>
              </a:solidFill>
              <a:ea typeface="宋体" charset="-122"/>
            </a:endParaRPr>
          </a:p>
        </p:txBody>
      </p:sp>
      <p:sp>
        <p:nvSpPr>
          <p:cNvPr id="26739" name="Rectangle 1139"/>
          <p:cNvSpPr>
            <a:spLocks noChangeArrowheads="1"/>
          </p:cNvSpPr>
          <p:nvPr/>
        </p:nvSpPr>
        <p:spPr bwMode="auto">
          <a:xfrm>
            <a:off x="6503988" y="4052888"/>
            <a:ext cx="1339850" cy="27463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V hypertrophy</a:t>
            </a:r>
            <a:endParaRPr lang="en-US" altLang="zh-CN" sz="3200">
              <a:solidFill>
                <a:schemeClr val="tx1"/>
              </a:solidFill>
              <a:ea typeface="宋体" charset="-122"/>
            </a:endParaRPr>
          </a:p>
        </p:txBody>
      </p:sp>
      <p:sp>
        <p:nvSpPr>
          <p:cNvPr id="26740" name="Rectangle 1140"/>
          <p:cNvSpPr>
            <a:spLocks noChangeArrowheads="1"/>
          </p:cNvSpPr>
          <p:nvPr/>
        </p:nvSpPr>
        <p:spPr bwMode="auto">
          <a:xfrm>
            <a:off x="6402388" y="4621213"/>
            <a:ext cx="152400" cy="27463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R</a:t>
            </a:r>
            <a:endParaRPr lang="en-US" altLang="zh-CN" sz="3200">
              <a:solidFill>
                <a:schemeClr val="tx1"/>
              </a:solidFill>
              <a:ea typeface="宋体" charset="-122"/>
            </a:endParaRPr>
          </a:p>
        </p:txBody>
      </p:sp>
      <p:sp>
        <p:nvSpPr>
          <p:cNvPr id="26741" name="Rectangle 1141"/>
          <p:cNvSpPr>
            <a:spLocks noChangeArrowheads="1"/>
          </p:cNvSpPr>
          <p:nvPr/>
        </p:nvSpPr>
        <p:spPr bwMode="auto">
          <a:xfrm>
            <a:off x="6554788" y="4621213"/>
            <a:ext cx="1339850" cy="27463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V hypertrophy</a:t>
            </a:r>
            <a:endParaRPr lang="en-US" altLang="zh-CN" sz="3200">
              <a:solidFill>
                <a:schemeClr val="tx1"/>
              </a:solidFill>
              <a:ea typeface="宋体" charset="-122"/>
            </a:endParaRPr>
          </a:p>
        </p:txBody>
      </p:sp>
      <p:sp>
        <p:nvSpPr>
          <p:cNvPr id="26742" name="Rectangle 1142"/>
          <p:cNvSpPr>
            <a:spLocks noChangeArrowheads="1"/>
          </p:cNvSpPr>
          <p:nvPr/>
        </p:nvSpPr>
        <p:spPr bwMode="auto">
          <a:xfrm>
            <a:off x="6402388" y="5178425"/>
            <a:ext cx="2000250" cy="274638"/>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altLang="zh-CN" sz="1800">
                <a:solidFill>
                  <a:srgbClr val="000000"/>
                </a:solidFill>
                <a:latin typeface="Helvetica" pitchFamily="34" charset="0"/>
                <a:ea typeface="宋体" charset="-122"/>
              </a:rPr>
              <a:t>Myocardial infarction</a:t>
            </a:r>
            <a:endParaRPr lang="en-US" altLang="zh-CN" sz="3200">
              <a:solidFill>
                <a:schemeClr val="tx1"/>
              </a:solidFill>
              <a:ea typeface="宋体" charset="-122"/>
            </a:endParaRPr>
          </a:p>
        </p:txBody>
      </p:sp>
      <p:sp>
        <p:nvSpPr>
          <p:cNvPr id="26743" name="Line 1143"/>
          <p:cNvSpPr>
            <a:spLocks noChangeShapeType="1"/>
          </p:cNvSpPr>
          <p:nvPr/>
        </p:nvSpPr>
        <p:spPr bwMode="auto">
          <a:xfrm>
            <a:off x="3956050" y="2293938"/>
            <a:ext cx="760413" cy="860425"/>
          </a:xfrm>
          <a:prstGeom prst="line">
            <a:avLst/>
          </a:prstGeom>
          <a:noFill/>
          <a:ln w="12700">
            <a:solidFill>
              <a:srgbClr val="000000"/>
            </a:solidFill>
            <a:round/>
            <a:headEnd/>
            <a:tailEnd/>
          </a:ln>
        </p:spPr>
        <p:txBody>
          <a:bodyPr/>
          <a:lstStyle/>
          <a:p>
            <a:endParaRPr lang="zh-CN" altLang="en-US"/>
          </a:p>
        </p:txBody>
      </p:sp>
      <p:sp>
        <p:nvSpPr>
          <p:cNvPr id="26744" name="Line 1144"/>
          <p:cNvSpPr>
            <a:spLocks noChangeShapeType="1"/>
          </p:cNvSpPr>
          <p:nvPr/>
        </p:nvSpPr>
        <p:spPr bwMode="auto">
          <a:xfrm flipH="1" flipV="1">
            <a:off x="3956050" y="2925763"/>
            <a:ext cx="760413" cy="228600"/>
          </a:xfrm>
          <a:prstGeom prst="line">
            <a:avLst/>
          </a:prstGeom>
          <a:noFill/>
          <a:ln w="12700">
            <a:solidFill>
              <a:srgbClr val="000000"/>
            </a:solidFill>
            <a:round/>
            <a:headEnd/>
            <a:tailEnd/>
          </a:ln>
        </p:spPr>
        <p:txBody>
          <a:bodyPr/>
          <a:lstStyle/>
          <a:p>
            <a:endParaRPr lang="zh-CN" altLang="en-US"/>
          </a:p>
        </p:txBody>
      </p:sp>
      <p:sp>
        <p:nvSpPr>
          <p:cNvPr id="26745" name="Line 1145"/>
          <p:cNvSpPr>
            <a:spLocks noChangeShapeType="1"/>
          </p:cNvSpPr>
          <p:nvPr/>
        </p:nvSpPr>
        <p:spPr bwMode="auto">
          <a:xfrm>
            <a:off x="3956050" y="2925763"/>
            <a:ext cx="760413" cy="974725"/>
          </a:xfrm>
          <a:prstGeom prst="line">
            <a:avLst/>
          </a:prstGeom>
          <a:noFill/>
          <a:ln w="12700">
            <a:solidFill>
              <a:srgbClr val="000000"/>
            </a:solidFill>
            <a:round/>
            <a:headEnd/>
            <a:tailEnd/>
          </a:ln>
        </p:spPr>
        <p:txBody>
          <a:bodyPr/>
          <a:lstStyle/>
          <a:p>
            <a:endParaRPr lang="zh-CN" altLang="en-US"/>
          </a:p>
        </p:txBody>
      </p:sp>
      <p:sp>
        <p:nvSpPr>
          <p:cNvPr id="26746" name="Line 1146"/>
          <p:cNvSpPr>
            <a:spLocks noChangeShapeType="1"/>
          </p:cNvSpPr>
          <p:nvPr/>
        </p:nvSpPr>
        <p:spPr bwMode="auto">
          <a:xfrm flipH="1" flipV="1">
            <a:off x="3956050" y="3546475"/>
            <a:ext cx="760413" cy="354013"/>
          </a:xfrm>
          <a:prstGeom prst="line">
            <a:avLst/>
          </a:prstGeom>
          <a:noFill/>
          <a:ln w="12700">
            <a:solidFill>
              <a:srgbClr val="000000"/>
            </a:solidFill>
            <a:round/>
            <a:headEnd/>
            <a:tailEnd/>
          </a:ln>
        </p:spPr>
        <p:txBody>
          <a:bodyPr/>
          <a:lstStyle/>
          <a:p>
            <a:endParaRPr lang="zh-CN" altLang="en-US"/>
          </a:p>
        </p:txBody>
      </p:sp>
      <p:sp>
        <p:nvSpPr>
          <p:cNvPr id="26747" name="Line 1147"/>
          <p:cNvSpPr>
            <a:spLocks noChangeShapeType="1"/>
          </p:cNvSpPr>
          <p:nvPr/>
        </p:nvSpPr>
        <p:spPr bwMode="auto">
          <a:xfrm>
            <a:off x="3956050" y="3546475"/>
            <a:ext cx="760413" cy="1127125"/>
          </a:xfrm>
          <a:prstGeom prst="line">
            <a:avLst/>
          </a:prstGeom>
          <a:noFill/>
          <a:ln w="12700">
            <a:solidFill>
              <a:srgbClr val="000000"/>
            </a:solidFill>
            <a:round/>
            <a:headEnd/>
            <a:tailEnd/>
          </a:ln>
        </p:spPr>
        <p:txBody>
          <a:bodyPr/>
          <a:lstStyle/>
          <a:p>
            <a:endParaRPr lang="zh-CN" altLang="en-US"/>
          </a:p>
        </p:txBody>
      </p:sp>
      <p:sp>
        <p:nvSpPr>
          <p:cNvPr id="26748" name="Line 1148"/>
          <p:cNvSpPr>
            <a:spLocks noChangeShapeType="1"/>
          </p:cNvSpPr>
          <p:nvPr/>
        </p:nvSpPr>
        <p:spPr bwMode="auto">
          <a:xfrm flipH="1" flipV="1">
            <a:off x="3956050" y="4116388"/>
            <a:ext cx="760413" cy="557212"/>
          </a:xfrm>
          <a:prstGeom prst="line">
            <a:avLst/>
          </a:prstGeom>
          <a:noFill/>
          <a:ln w="12700">
            <a:solidFill>
              <a:srgbClr val="000000"/>
            </a:solidFill>
            <a:round/>
            <a:headEnd/>
            <a:tailEnd/>
          </a:ln>
        </p:spPr>
        <p:txBody>
          <a:bodyPr/>
          <a:lstStyle/>
          <a:p>
            <a:endParaRPr lang="zh-CN" altLang="en-US"/>
          </a:p>
        </p:txBody>
      </p:sp>
      <p:sp>
        <p:nvSpPr>
          <p:cNvPr id="26749" name="Line 1149"/>
          <p:cNvSpPr>
            <a:spLocks noChangeShapeType="1"/>
          </p:cNvSpPr>
          <p:nvPr/>
        </p:nvSpPr>
        <p:spPr bwMode="auto">
          <a:xfrm>
            <a:off x="3956050" y="4116388"/>
            <a:ext cx="760413" cy="1252537"/>
          </a:xfrm>
          <a:prstGeom prst="line">
            <a:avLst/>
          </a:prstGeom>
          <a:noFill/>
          <a:ln w="12700">
            <a:solidFill>
              <a:srgbClr val="000000"/>
            </a:solidFill>
            <a:round/>
            <a:headEnd/>
            <a:tailEnd/>
          </a:ln>
        </p:spPr>
        <p:txBody>
          <a:bodyPr/>
          <a:lstStyle/>
          <a:p>
            <a:endParaRPr lang="zh-CN" altLang="en-US"/>
          </a:p>
        </p:txBody>
      </p:sp>
      <p:sp>
        <p:nvSpPr>
          <p:cNvPr id="26750" name="Line 1150"/>
          <p:cNvSpPr>
            <a:spLocks noChangeShapeType="1"/>
          </p:cNvSpPr>
          <p:nvPr/>
        </p:nvSpPr>
        <p:spPr bwMode="auto">
          <a:xfrm flipH="1" flipV="1">
            <a:off x="3956050" y="4837113"/>
            <a:ext cx="760413" cy="531812"/>
          </a:xfrm>
          <a:prstGeom prst="line">
            <a:avLst/>
          </a:prstGeom>
          <a:noFill/>
          <a:ln w="12700">
            <a:solidFill>
              <a:srgbClr val="000000"/>
            </a:solidFill>
            <a:round/>
            <a:headEnd/>
            <a:tailEnd/>
          </a:ln>
        </p:spPr>
        <p:txBody>
          <a:bodyPr/>
          <a:lstStyle/>
          <a:p>
            <a:endParaRPr lang="zh-CN" altLang="en-US"/>
          </a:p>
        </p:txBody>
      </p:sp>
      <p:sp>
        <p:nvSpPr>
          <p:cNvPr id="26751" name="Line 1151"/>
          <p:cNvSpPr>
            <a:spLocks noChangeShapeType="1"/>
          </p:cNvSpPr>
          <p:nvPr/>
        </p:nvSpPr>
        <p:spPr bwMode="auto">
          <a:xfrm flipV="1">
            <a:off x="3956050" y="4660900"/>
            <a:ext cx="760413" cy="176213"/>
          </a:xfrm>
          <a:prstGeom prst="line">
            <a:avLst/>
          </a:prstGeom>
          <a:noFill/>
          <a:ln w="12700">
            <a:solidFill>
              <a:srgbClr val="000000"/>
            </a:solidFill>
            <a:round/>
            <a:headEnd/>
            <a:tailEnd/>
          </a:ln>
        </p:spPr>
        <p:txBody>
          <a:bodyPr/>
          <a:lstStyle/>
          <a:p>
            <a:endParaRPr lang="zh-CN" altLang="en-US"/>
          </a:p>
        </p:txBody>
      </p:sp>
      <p:sp>
        <p:nvSpPr>
          <p:cNvPr id="26752" name="Line 1152"/>
          <p:cNvSpPr>
            <a:spLocks noChangeShapeType="1"/>
          </p:cNvSpPr>
          <p:nvPr/>
        </p:nvSpPr>
        <p:spPr bwMode="auto">
          <a:xfrm flipH="1" flipV="1">
            <a:off x="3968750" y="2925763"/>
            <a:ext cx="747713" cy="1735137"/>
          </a:xfrm>
          <a:prstGeom prst="line">
            <a:avLst/>
          </a:prstGeom>
          <a:noFill/>
          <a:ln w="12700">
            <a:solidFill>
              <a:srgbClr val="000000"/>
            </a:solidFill>
            <a:round/>
            <a:headEnd/>
            <a:tailEnd/>
          </a:ln>
        </p:spPr>
        <p:txBody>
          <a:bodyPr/>
          <a:lstStyle/>
          <a:p>
            <a:endParaRPr lang="zh-CN" altLang="en-US"/>
          </a:p>
        </p:txBody>
      </p:sp>
      <p:sp>
        <p:nvSpPr>
          <p:cNvPr id="26753" name="Line 1153"/>
          <p:cNvSpPr>
            <a:spLocks noChangeShapeType="1"/>
          </p:cNvSpPr>
          <p:nvPr/>
        </p:nvSpPr>
        <p:spPr bwMode="auto">
          <a:xfrm>
            <a:off x="3968750" y="2925763"/>
            <a:ext cx="747713" cy="2443162"/>
          </a:xfrm>
          <a:prstGeom prst="line">
            <a:avLst/>
          </a:prstGeom>
          <a:noFill/>
          <a:ln w="12700">
            <a:solidFill>
              <a:srgbClr val="000000"/>
            </a:solidFill>
            <a:round/>
            <a:headEnd/>
            <a:tailEnd/>
          </a:ln>
        </p:spPr>
        <p:txBody>
          <a:bodyPr/>
          <a:lstStyle/>
          <a:p>
            <a:endParaRPr lang="zh-CN" altLang="en-US"/>
          </a:p>
        </p:txBody>
      </p:sp>
      <p:sp>
        <p:nvSpPr>
          <p:cNvPr id="26754" name="Line 1154"/>
          <p:cNvSpPr>
            <a:spLocks noChangeShapeType="1"/>
          </p:cNvSpPr>
          <p:nvPr/>
        </p:nvSpPr>
        <p:spPr bwMode="auto">
          <a:xfrm flipH="1" flipV="1">
            <a:off x="3956050" y="2293938"/>
            <a:ext cx="760413" cy="3074987"/>
          </a:xfrm>
          <a:prstGeom prst="line">
            <a:avLst/>
          </a:prstGeom>
          <a:noFill/>
          <a:ln w="12700">
            <a:solidFill>
              <a:srgbClr val="000000"/>
            </a:solidFill>
            <a:round/>
            <a:headEnd/>
            <a:tailEnd/>
          </a:ln>
        </p:spPr>
        <p:txBody>
          <a:bodyPr/>
          <a:lstStyle/>
          <a:p>
            <a:endParaRPr lang="zh-CN" altLang="en-US"/>
          </a:p>
        </p:txBody>
      </p:sp>
      <p:sp>
        <p:nvSpPr>
          <p:cNvPr id="26755" name="Line 1155"/>
          <p:cNvSpPr>
            <a:spLocks noChangeShapeType="1"/>
          </p:cNvSpPr>
          <p:nvPr/>
        </p:nvSpPr>
        <p:spPr bwMode="auto">
          <a:xfrm>
            <a:off x="3956050" y="2319338"/>
            <a:ext cx="747713" cy="1581150"/>
          </a:xfrm>
          <a:prstGeom prst="line">
            <a:avLst/>
          </a:prstGeom>
          <a:noFill/>
          <a:ln w="12700">
            <a:solidFill>
              <a:srgbClr val="000000"/>
            </a:solidFill>
            <a:round/>
            <a:headEnd/>
            <a:tailEnd/>
          </a:ln>
        </p:spPr>
        <p:txBody>
          <a:bodyPr/>
          <a:lstStyle/>
          <a:p>
            <a:endParaRPr lang="zh-CN" altLang="en-US"/>
          </a:p>
        </p:txBody>
      </p:sp>
      <p:sp>
        <p:nvSpPr>
          <p:cNvPr id="26756" name="Line 1156"/>
          <p:cNvSpPr>
            <a:spLocks noChangeShapeType="1"/>
          </p:cNvSpPr>
          <p:nvPr/>
        </p:nvSpPr>
        <p:spPr bwMode="auto">
          <a:xfrm flipH="1">
            <a:off x="3956050" y="3900488"/>
            <a:ext cx="747713" cy="228600"/>
          </a:xfrm>
          <a:prstGeom prst="line">
            <a:avLst/>
          </a:prstGeom>
          <a:noFill/>
          <a:ln w="12700">
            <a:solidFill>
              <a:srgbClr val="000000"/>
            </a:solidFill>
            <a:round/>
            <a:headEnd/>
            <a:tailEnd/>
          </a:ln>
        </p:spPr>
        <p:txBody>
          <a:bodyPr/>
          <a:lstStyle/>
          <a:p>
            <a:endParaRPr lang="zh-CN" altLang="en-US"/>
          </a:p>
        </p:txBody>
      </p:sp>
      <p:sp>
        <p:nvSpPr>
          <p:cNvPr id="26757" name="Line 1157"/>
          <p:cNvSpPr>
            <a:spLocks noChangeShapeType="1"/>
          </p:cNvSpPr>
          <p:nvPr/>
        </p:nvSpPr>
        <p:spPr bwMode="auto">
          <a:xfrm flipV="1">
            <a:off x="3956050" y="3141663"/>
            <a:ext cx="747713" cy="987425"/>
          </a:xfrm>
          <a:prstGeom prst="line">
            <a:avLst/>
          </a:prstGeom>
          <a:noFill/>
          <a:ln w="12700">
            <a:solidFill>
              <a:srgbClr val="000000"/>
            </a:solidFill>
            <a:round/>
            <a:headEnd/>
            <a:tailEnd/>
          </a:ln>
        </p:spPr>
        <p:txBody>
          <a:bodyPr/>
          <a:lstStyle/>
          <a:p>
            <a:endParaRPr lang="zh-CN" altLang="en-US"/>
          </a:p>
        </p:txBody>
      </p:sp>
      <p:sp>
        <p:nvSpPr>
          <p:cNvPr id="26758" name="Line 1158"/>
          <p:cNvSpPr>
            <a:spLocks noChangeShapeType="1"/>
          </p:cNvSpPr>
          <p:nvPr/>
        </p:nvSpPr>
        <p:spPr bwMode="auto">
          <a:xfrm flipH="1">
            <a:off x="3956050" y="3141663"/>
            <a:ext cx="747713" cy="1695450"/>
          </a:xfrm>
          <a:prstGeom prst="line">
            <a:avLst/>
          </a:prstGeom>
          <a:noFill/>
          <a:ln w="12700">
            <a:solidFill>
              <a:srgbClr val="000000"/>
            </a:solidFill>
            <a:round/>
            <a:headEnd/>
            <a:tailEnd/>
          </a:ln>
        </p:spPr>
        <p:txBody>
          <a:bodyPr/>
          <a:lstStyle/>
          <a:p>
            <a:endParaRPr lang="zh-CN" altLang="en-US"/>
          </a:p>
        </p:txBody>
      </p:sp>
      <p:sp>
        <p:nvSpPr>
          <p:cNvPr id="26759" name="Line 1159"/>
          <p:cNvSpPr>
            <a:spLocks noChangeShapeType="1"/>
          </p:cNvSpPr>
          <p:nvPr/>
        </p:nvSpPr>
        <p:spPr bwMode="auto">
          <a:xfrm flipV="1">
            <a:off x="3956050" y="3900488"/>
            <a:ext cx="760413" cy="936625"/>
          </a:xfrm>
          <a:prstGeom prst="line">
            <a:avLst/>
          </a:prstGeom>
          <a:noFill/>
          <a:ln w="12700">
            <a:solidFill>
              <a:srgbClr val="000000"/>
            </a:solidFill>
            <a:round/>
            <a:headEnd/>
            <a:tailEnd/>
          </a:ln>
        </p:spPr>
        <p:txBody>
          <a:bodyPr/>
          <a:lstStyle/>
          <a:p>
            <a:endParaRPr lang="zh-CN" altLang="en-US"/>
          </a:p>
        </p:txBody>
      </p:sp>
      <p:sp>
        <p:nvSpPr>
          <p:cNvPr id="26760" name="Line 1160"/>
          <p:cNvSpPr>
            <a:spLocks noChangeShapeType="1"/>
          </p:cNvSpPr>
          <p:nvPr/>
        </p:nvSpPr>
        <p:spPr bwMode="auto">
          <a:xfrm flipH="1" flipV="1">
            <a:off x="3956050" y="3546475"/>
            <a:ext cx="760413" cy="1822450"/>
          </a:xfrm>
          <a:prstGeom prst="line">
            <a:avLst/>
          </a:prstGeom>
          <a:noFill/>
          <a:ln w="12700">
            <a:solidFill>
              <a:srgbClr val="000000"/>
            </a:solidFill>
            <a:round/>
            <a:headEnd/>
            <a:tailEnd/>
          </a:ln>
        </p:spPr>
        <p:txBody>
          <a:bodyPr/>
          <a:lstStyle/>
          <a:p>
            <a:endParaRPr lang="zh-CN" altLang="en-US"/>
          </a:p>
        </p:txBody>
      </p:sp>
      <p:sp>
        <p:nvSpPr>
          <p:cNvPr id="26761" name="Line 1161"/>
          <p:cNvSpPr>
            <a:spLocks noChangeShapeType="1"/>
          </p:cNvSpPr>
          <p:nvPr/>
        </p:nvSpPr>
        <p:spPr bwMode="auto">
          <a:xfrm flipV="1">
            <a:off x="3956050" y="3141663"/>
            <a:ext cx="747713" cy="404812"/>
          </a:xfrm>
          <a:prstGeom prst="line">
            <a:avLst/>
          </a:prstGeom>
          <a:noFill/>
          <a:ln w="12700">
            <a:solidFill>
              <a:srgbClr val="000000"/>
            </a:solidFill>
            <a:round/>
            <a:headEnd/>
            <a:tailEnd/>
          </a:ln>
        </p:spPr>
        <p:txBody>
          <a:bodyPr/>
          <a:lstStyle/>
          <a:p>
            <a:endParaRPr lang="zh-CN" altLang="en-US"/>
          </a:p>
        </p:txBody>
      </p:sp>
      <p:sp>
        <p:nvSpPr>
          <p:cNvPr id="26762" name="Line 1162"/>
          <p:cNvSpPr>
            <a:spLocks noChangeShapeType="1"/>
          </p:cNvSpPr>
          <p:nvPr/>
        </p:nvSpPr>
        <p:spPr bwMode="auto">
          <a:xfrm>
            <a:off x="3968750" y="2319338"/>
            <a:ext cx="747713" cy="2341562"/>
          </a:xfrm>
          <a:prstGeom prst="line">
            <a:avLst/>
          </a:prstGeom>
          <a:noFill/>
          <a:ln w="12700">
            <a:solidFill>
              <a:srgbClr val="000000"/>
            </a:solidFill>
            <a:round/>
            <a:headEnd/>
            <a:tailEnd/>
          </a:ln>
        </p:spPr>
        <p:txBody>
          <a:bodyPr/>
          <a:lstStyle/>
          <a:p>
            <a:endParaRPr lang="zh-CN" altLang="en-US"/>
          </a:p>
        </p:txBody>
      </p:sp>
      <p:sp>
        <p:nvSpPr>
          <p:cNvPr id="26763" name="Line 1163"/>
          <p:cNvSpPr>
            <a:spLocks noChangeShapeType="1"/>
          </p:cNvSpPr>
          <p:nvPr/>
        </p:nvSpPr>
        <p:spPr bwMode="auto">
          <a:xfrm>
            <a:off x="5084763" y="5381625"/>
            <a:ext cx="747712" cy="1588"/>
          </a:xfrm>
          <a:prstGeom prst="line">
            <a:avLst/>
          </a:prstGeom>
          <a:noFill/>
          <a:ln w="12700">
            <a:solidFill>
              <a:srgbClr val="000000"/>
            </a:solidFill>
            <a:round/>
            <a:headEnd/>
            <a:tailEnd/>
          </a:ln>
        </p:spPr>
        <p:txBody>
          <a:bodyPr/>
          <a:lstStyle/>
          <a:p>
            <a:endParaRPr lang="zh-CN" altLang="en-US"/>
          </a:p>
        </p:txBody>
      </p:sp>
      <p:sp>
        <p:nvSpPr>
          <p:cNvPr id="26764" name="Line 1164"/>
          <p:cNvSpPr>
            <a:spLocks noChangeShapeType="1"/>
          </p:cNvSpPr>
          <p:nvPr/>
        </p:nvSpPr>
        <p:spPr bwMode="auto">
          <a:xfrm flipH="1" flipV="1">
            <a:off x="5084763" y="4673600"/>
            <a:ext cx="747712" cy="708025"/>
          </a:xfrm>
          <a:prstGeom prst="line">
            <a:avLst/>
          </a:prstGeom>
          <a:noFill/>
          <a:ln w="12700">
            <a:solidFill>
              <a:srgbClr val="000000"/>
            </a:solidFill>
            <a:round/>
            <a:headEnd/>
            <a:tailEnd/>
          </a:ln>
        </p:spPr>
        <p:txBody>
          <a:bodyPr/>
          <a:lstStyle/>
          <a:p>
            <a:endParaRPr lang="zh-CN" altLang="en-US"/>
          </a:p>
        </p:txBody>
      </p:sp>
      <p:sp>
        <p:nvSpPr>
          <p:cNvPr id="26765" name="Line 1165"/>
          <p:cNvSpPr>
            <a:spLocks noChangeShapeType="1"/>
          </p:cNvSpPr>
          <p:nvPr/>
        </p:nvSpPr>
        <p:spPr bwMode="auto">
          <a:xfrm>
            <a:off x="5084763" y="4673600"/>
            <a:ext cx="747712" cy="163513"/>
          </a:xfrm>
          <a:prstGeom prst="line">
            <a:avLst/>
          </a:prstGeom>
          <a:noFill/>
          <a:ln w="12700">
            <a:solidFill>
              <a:srgbClr val="000000"/>
            </a:solidFill>
            <a:round/>
            <a:headEnd/>
            <a:tailEnd/>
          </a:ln>
        </p:spPr>
        <p:txBody>
          <a:bodyPr/>
          <a:lstStyle/>
          <a:p>
            <a:endParaRPr lang="zh-CN" altLang="en-US"/>
          </a:p>
        </p:txBody>
      </p:sp>
      <p:sp>
        <p:nvSpPr>
          <p:cNvPr id="26766" name="Line 1166"/>
          <p:cNvSpPr>
            <a:spLocks noChangeShapeType="1"/>
          </p:cNvSpPr>
          <p:nvPr/>
        </p:nvSpPr>
        <p:spPr bwMode="auto">
          <a:xfrm flipH="1" flipV="1">
            <a:off x="5084763" y="3900488"/>
            <a:ext cx="747712" cy="936625"/>
          </a:xfrm>
          <a:prstGeom prst="line">
            <a:avLst/>
          </a:prstGeom>
          <a:noFill/>
          <a:ln w="12700">
            <a:solidFill>
              <a:srgbClr val="000000"/>
            </a:solidFill>
            <a:round/>
            <a:headEnd/>
            <a:tailEnd/>
          </a:ln>
        </p:spPr>
        <p:txBody>
          <a:bodyPr/>
          <a:lstStyle/>
          <a:p>
            <a:endParaRPr lang="zh-CN" altLang="en-US"/>
          </a:p>
        </p:txBody>
      </p:sp>
      <p:sp>
        <p:nvSpPr>
          <p:cNvPr id="26767" name="Line 1167"/>
          <p:cNvSpPr>
            <a:spLocks noChangeShapeType="1"/>
          </p:cNvSpPr>
          <p:nvPr/>
        </p:nvSpPr>
        <p:spPr bwMode="auto">
          <a:xfrm>
            <a:off x="5084763" y="3900488"/>
            <a:ext cx="747712" cy="368300"/>
          </a:xfrm>
          <a:prstGeom prst="line">
            <a:avLst/>
          </a:prstGeom>
          <a:noFill/>
          <a:ln w="12700">
            <a:solidFill>
              <a:srgbClr val="000000"/>
            </a:solidFill>
            <a:round/>
            <a:headEnd/>
            <a:tailEnd/>
          </a:ln>
        </p:spPr>
        <p:txBody>
          <a:bodyPr/>
          <a:lstStyle/>
          <a:p>
            <a:endParaRPr lang="zh-CN" altLang="en-US"/>
          </a:p>
        </p:txBody>
      </p:sp>
      <p:sp>
        <p:nvSpPr>
          <p:cNvPr id="26768" name="Line 1168"/>
          <p:cNvSpPr>
            <a:spLocks noChangeShapeType="1"/>
          </p:cNvSpPr>
          <p:nvPr/>
        </p:nvSpPr>
        <p:spPr bwMode="auto">
          <a:xfrm flipH="1" flipV="1">
            <a:off x="5084763" y="3141663"/>
            <a:ext cx="747712" cy="1127125"/>
          </a:xfrm>
          <a:prstGeom prst="line">
            <a:avLst/>
          </a:prstGeom>
          <a:noFill/>
          <a:ln w="12700">
            <a:solidFill>
              <a:srgbClr val="000000"/>
            </a:solidFill>
            <a:round/>
            <a:headEnd/>
            <a:tailEnd/>
          </a:ln>
        </p:spPr>
        <p:txBody>
          <a:bodyPr/>
          <a:lstStyle/>
          <a:p>
            <a:endParaRPr lang="zh-CN" altLang="en-US"/>
          </a:p>
        </p:txBody>
      </p:sp>
      <p:sp>
        <p:nvSpPr>
          <p:cNvPr id="26769" name="Line 1169"/>
          <p:cNvSpPr>
            <a:spLocks noChangeShapeType="1"/>
          </p:cNvSpPr>
          <p:nvPr/>
        </p:nvSpPr>
        <p:spPr bwMode="auto">
          <a:xfrm>
            <a:off x="5084763" y="3141663"/>
            <a:ext cx="760412" cy="582612"/>
          </a:xfrm>
          <a:prstGeom prst="line">
            <a:avLst/>
          </a:prstGeom>
          <a:noFill/>
          <a:ln w="12700">
            <a:solidFill>
              <a:srgbClr val="000000"/>
            </a:solidFill>
            <a:round/>
            <a:headEnd/>
            <a:tailEnd/>
          </a:ln>
        </p:spPr>
        <p:txBody>
          <a:bodyPr/>
          <a:lstStyle/>
          <a:p>
            <a:endParaRPr lang="zh-CN" altLang="en-US"/>
          </a:p>
        </p:txBody>
      </p:sp>
      <p:sp>
        <p:nvSpPr>
          <p:cNvPr id="26770" name="Line 1170"/>
          <p:cNvSpPr>
            <a:spLocks noChangeShapeType="1"/>
          </p:cNvSpPr>
          <p:nvPr/>
        </p:nvSpPr>
        <p:spPr bwMode="auto">
          <a:xfrm flipH="1">
            <a:off x="5084763" y="3724275"/>
            <a:ext cx="760412" cy="176213"/>
          </a:xfrm>
          <a:prstGeom prst="line">
            <a:avLst/>
          </a:prstGeom>
          <a:noFill/>
          <a:ln w="12700">
            <a:solidFill>
              <a:srgbClr val="000000"/>
            </a:solidFill>
            <a:round/>
            <a:headEnd/>
            <a:tailEnd/>
          </a:ln>
        </p:spPr>
        <p:txBody>
          <a:bodyPr/>
          <a:lstStyle/>
          <a:p>
            <a:endParaRPr lang="zh-CN" altLang="en-US"/>
          </a:p>
        </p:txBody>
      </p:sp>
      <p:sp>
        <p:nvSpPr>
          <p:cNvPr id="26771" name="Line 1171"/>
          <p:cNvSpPr>
            <a:spLocks noChangeShapeType="1"/>
          </p:cNvSpPr>
          <p:nvPr/>
        </p:nvSpPr>
        <p:spPr bwMode="auto">
          <a:xfrm>
            <a:off x="5084763" y="3900488"/>
            <a:ext cx="747712" cy="1468437"/>
          </a:xfrm>
          <a:prstGeom prst="line">
            <a:avLst/>
          </a:prstGeom>
          <a:noFill/>
          <a:ln w="12700">
            <a:solidFill>
              <a:srgbClr val="000000"/>
            </a:solidFill>
            <a:round/>
            <a:headEnd/>
            <a:tailEnd/>
          </a:ln>
        </p:spPr>
        <p:txBody>
          <a:bodyPr/>
          <a:lstStyle/>
          <a:p>
            <a:endParaRPr lang="zh-CN" altLang="en-US"/>
          </a:p>
        </p:txBody>
      </p:sp>
      <p:sp>
        <p:nvSpPr>
          <p:cNvPr id="26772" name="Line 1172"/>
          <p:cNvSpPr>
            <a:spLocks noChangeShapeType="1"/>
          </p:cNvSpPr>
          <p:nvPr/>
        </p:nvSpPr>
        <p:spPr bwMode="auto">
          <a:xfrm flipH="1" flipV="1">
            <a:off x="5097463" y="3154363"/>
            <a:ext cx="735012" cy="2214562"/>
          </a:xfrm>
          <a:prstGeom prst="line">
            <a:avLst/>
          </a:prstGeom>
          <a:noFill/>
          <a:ln w="12700">
            <a:solidFill>
              <a:srgbClr val="000000"/>
            </a:solidFill>
            <a:round/>
            <a:headEnd/>
            <a:tailEnd/>
          </a:ln>
        </p:spPr>
        <p:txBody>
          <a:bodyPr/>
          <a:lstStyle/>
          <a:p>
            <a:endParaRPr lang="zh-CN" altLang="en-US"/>
          </a:p>
        </p:txBody>
      </p:sp>
      <p:sp>
        <p:nvSpPr>
          <p:cNvPr id="26773" name="Line 1173"/>
          <p:cNvSpPr>
            <a:spLocks noChangeShapeType="1"/>
          </p:cNvSpPr>
          <p:nvPr/>
        </p:nvSpPr>
        <p:spPr bwMode="auto">
          <a:xfrm>
            <a:off x="5097463" y="3154363"/>
            <a:ext cx="747712" cy="1587"/>
          </a:xfrm>
          <a:prstGeom prst="line">
            <a:avLst/>
          </a:prstGeom>
          <a:noFill/>
          <a:ln w="12700">
            <a:solidFill>
              <a:srgbClr val="000000"/>
            </a:solidFill>
            <a:round/>
            <a:headEnd/>
            <a:tailEnd/>
          </a:ln>
        </p:spPr>
        <p:txBody>
          <a:bodyPr/>
          <a:lstStyle/>
          <a:p>
            <a:endParaRPr lang="zh-CN" altLang="en-US"/>
          </a:p>
        </p:txBody>
      </p:sp>
      <p:sp>
        <p:nvSpPr>
          <p:cNvPr id="26774" name="Line 1174"/>
          <p:cNvSpPr>
            <a:spLocks noChangeShapeType="1"/>
          </p:cNvSpPr>
          <p:nvPr/>
        </p:nvSpPr>
        <p:spPr bwMode="auto">
          <a:xfrm flipH="1">
            <a:off x="5084763" y="3154363"/>
            <a:ext cx="760412" cy="2227262"/>
          </a:xfrm>
          <a:prstGeom prst="line">
            <a:avLst/>
          </a:prstGeom>
          <a:noFill/>
          <a:ln w="12700">
            <a:solidFill>
              <a:srgbClr val="000000"/>
            </a:solidFill>
            <a:round/>
            <a:headEnd/>
            <a:tailEnd/>
          </a:ln>
        </p:spPr>
        <p:txBody>
          <a:bodyPr/>
          <a:lstStyle/>
          <a:p>
            <a:endParaRPr lang="zh-CN" altLang="en-US"/>
          </a:p>
        </p:txBody>
      </p:sp>
      <p:sp>
        <p:nvSpPr>
          <p:cNvPr id="26775" name="Line 1175"/>
          <p:cNvSpPr>
            <a:spLocks noChangeShapeType="1"/>
          </p:cNvSpPr>
          <p:nvPr/>
        </p:nvSpPr>
        <p:spPr bwMode="auto">
          <a:xfrm flipV="1">
            <a:off x="5097463" y="4837113"/>
            <a:ext cx="735012" cy="544512"/>
          </a:xfrm>
          <a:prstGeom prst="line">
            <a:avLst/>
          </a:prstGeom>
          <a:noFill/>
          <a:ln w="12700">
            <a:solidFill>
              <a:srgbClr val="000000"/>
            </a:solidFill>
            <a:round/>
            <a:headEnd/>
            <a:tailEnd/>
          </a:ln>
        </p:spPr>
        <p:txBody>
          <a:bodyPr/>
          <a:lstStyle/>
          <a:p>
            <a:endParaRPr lang="zh-CN" altLang="en-US"/>
          </a:p>
        </p:txBody>
      </p:sp>
      <p:sp>
        <p:nvSpPr>
          <p:cNvPr id="26776" name="Line 1176"/>
          <p:cNvSpPr>
            <a:spLocks noChangeShapeType="1"/>
          </p:cNvSpPr>
          <p:nvPr/>
        </p:nvSpPr>
        <p:spPr bwMode="auto">
          <a:xfrm flipH="1" flipV="1">
            <a:off x="5084763" y="3141663"/>
            <a:ext cx="747712" cy="1695450"/>
          </a:xfrm>
          <a:prstGeom prst="line">
            <a:avLst/>
          </a:prstGeom>
          <a:noFill/>
          <a:ln w="12700">
            <a:solidFill>
              <a:srgbClr val="000000"/>
            </a:solidFill>
            <a:round/>
            <a:headEnd/>
            <a:tailEnd/>
          </a:ln>
        </p:spPr>
        <p:txBody>
          <a:bodyPr/>
          <a:lstStyle/>
          <a:p>
            <a:endParaRPr lang="zh-CN" altLang="en-US"/>
          </a:p>
        </p:txBody>
      </p:sp>
      <p:sp>
        <p:nvSpPr>
          <p:cNvPr id="26777" name="Line 1177"/>
          <p:cNvSpPr>
            <a:spLocks noChangeShapeType="1"/>
          </p:cNvSpPr>
          <p:nvPr/>
        </p:nvSpPr>
        <p:spPr bwMode="auto">
          <a:xfrm flipH="1">
            <a:off x="5097463" y="3154363"/>
            <a:ext cx="747712" cy="1531937"/>
          </a:xfrm>
          <a:prstGeom prst="line">
            <a:avLst/>
          </a:prstGeom>
          <a:noFill/>
          <a:ln w="12700">
            <a:solidFill>
              <a:srgbClr val="000000"/>
            </a:solidFill>
            <a:round/>
            <a:headEnd/>
            <a:tailEnd/>
          </a:ln>
        </p:spPr>
        <p:txBody>
          <a:bodyPr/>
          <a:lstStyle/>
          <a:p>
            <a:endParaRPr lang="zh-CN" altLang="en-US"/>
          </a:p>
        </p:txBody>
      </p:sp>
      <p:sp>
        <p:nvSpPr>
          <p:cNvPr id="26778" name="Line 1178"/>
          <p:cNvSpPr>
            <a:spLocks noChangeShapeType="1"/>
          </p:cNvSpPr>
          <p:nvPr/>
        </p:nvSpPr>
        <p:spPr bwMode="auto">
          <a:xfrm flipV="1">
            <a:off x="5097463" y="4268788"/>
            <a:ext cx="735012" cy="417512"/>
          </a:xfrm>
          <a:prstGeom prst="line">
            <a:avLst/>
          </a:prstGeom>
          <a:noFill/>
          <a:ln w="12700">
            <a:solidFill>
              <a:srgbClr val="000000"/>
            </a:solidFill>
            <a:round/>
            <a:headEnd/>
            <a:tailEnd/>
          </a:ln>
        </p:spPr>
        <p:txBody>
          <a:bodyPr/>
          <a:lstStyle/>
          <a:p>
            <a:endParaRPr lang="zh-CN" altLang="en-US"/>
          </a:p>
        </p:txBody>
      </p:sp>
      <p:sp>
        <p:nvSpPr>
          <p:cNvPr id="26779" name="Line 1179"/>
          <p:cNvSpPr>
            <a:spLocks noChangeShapeType="1"/>
          </p:cNvSpPr>
          <p:nvPr/>
        </p:nvSpPr>
        <p:spPr bwMode="auto">
          <a:xfrm flipH="1">
            <a:off x="5097463" y="4268788"/>
            <a:ext cx="735012" cy="1125537"/>
          </a:xfrm>
          <a:prstGeom prst="line">
            <a:avLst/>
          </a:prstGeom>
          <a:noFill/>
          <a:ln w="12700">
            <a:solidFill>
              <a:srgbClr val="000000"/>
            </a:solidFill>
            <a:round/>
            <a:headEnd/>
            <a:tailEnd/>
          </a:ln>
        </p:spPr>
        <p:txBody>
          <a:bodyPr/>
          <a:lstStyle/>
          <a:p>
            <a:endParaRPr lang="zh-CN" altLang="en-US"/>
          </a:p>
        </p:txBody>
      </p:sp>
      <p:sp>
        <p:nvSpPr>
          <p:cNvPr id="26780" name="Line 1180"/>
          <p:cNvSpPr>
            <a:spLocks noChangeShapeType="1"/>
          </p:cNvSpPr>
          <p:nvPr/>
        </p:nvSpPr>
        <p:spPr bwMode="auto">
          <a:xfrm flipH="1">
            <a:off x="5110163" y="3724275"/>
            <a:ext cx="722312" cy="962025"/>
          </a:xfrm>
          <a:prstGeom prst="line">
            <a:avLst/>
          </a:prstGeom>
          <a:noFill/>
          <a:ln w="12700">
            <a:solidFill>
              <a:srgbClr val="000000"/>
            </a:solidFill>
            <a:round/>
            <a:headEnd/>
            <a:tailEnd/>
          </a:ln>
        </p:spPr>
        <p:txBody>
          <a:bodyPr/>
          <a:lstStyle/>
          <a:p>
            <a:endParaRPr lang="zh-CN" altLang="en-US"/>
          </a:p>
        </p:txBody>
      </p:sp>
      <p:sp>
        <p:nvSpPr>
          <p:cNvPr id="26781" name="Line 1181"/>
          <p:cNvSpPr>
            <a:spLocks noChangeShapeType="1"/>
          </p:cNvSpPr>
          <p:nvPr/>
        </p:nvSpPr>
        <p:spPr bwMode="auto">
          <a:xfrm flipH="1">
            <a:off x="5084763" y="3736975"/>
            <a:ext cx="747712" cy="1644650"/>
          </a:xfrm>
          <a:prstGeom prst="line">
            <a:avLst/>
          </a:prstGeom>
          <a:noFill/>
          <a:ln w="12700">
            <a:solidFill>
              <a:srgbClr val="000000"/>
            </a:solidFill>
            <a:round/>
            <a:headEnd/>
            <a:tailEnd/>
          </a:ln>
        </p:spPr>
        <p:txBody>
          <a:bodyPr/>
          <a:lstStyle/>
          <a:p>
            <a:endParaRPr lang="zh-CN" altLang="en-US"/>
          </a:p>
        </p:txBody>
      </p:sp>
      <p:sp>
        <p:nvSpPr>
          <p:cNvPr id="26782" name="Line 1182"/>
          <p:cNvSpPr>
            <a:spLocks noChangeShapeType="1"/>
          </p:cNvSpPr>
          <p:nvPr/>
        </p:nvSpPr>
        <p:spPr bwMode="auto">
          <a:xfrm flipH="1">
            <a:off x="5097463" y="3141663"/>
            <a:ext cx="747712" cy="771525"/>
          </a:xfrm>
          <a:prstGeom prst="line">
            <a:avLst/>
          </a:prstGeom>
          <a:noFill/>
          <a:ln w="12700">
            <a:solidFill>
              <a:srgbClr val="000000"/>
            </a:solidFill>
            <a:round/>
            <a:headEnd/>
            <a:tailEnd/>
          </a:ln>
        </p:spPr>
        <p:txBody>
          <a:bodyPr/>
          <a:lstStyle/>
          <a:p>
            <a:endParaRPr lang="zh-CN" altLang="en-US"/>
          </a:p>
        </p:txBody>
      </p:sp>
      <p:sp>
        <p:nvSpPr>
          <p:cNvPr id="26783" name="Line 1183"/>
          <p:cNvSpPr>
            <a:spLocks noChangeShapeType="1"/>
          </p:cNvSpPr>
          <p:nvPr/>
        </p:nvSpPr>
        <p:spPr bwMode="auto">
          <a:xfrm flipH="1">
            <a:off x="3994150" y="3141663"/>
            <a:ext cx="709613" cy="2417762"/>
          </a:xfrm>
          <a:prstGeom prst="line">
            <a:avLst/>
          </a:prstGeom>
          <a:noFill/>
          <a:ln w="12700">
            <a:solidFill>
              <a:srgbClr val="000000"/>
            </a:solidFill>
            <a:round/>
            <a:headEnd/>
            <a:tailEnd/>
          </a:ln>
        </p:spPr>
        <p:txBody>
          <a:bodyPr/>
          <a:lstStyle/>
          <a:p>
            <a:endParaRPr lang="zh-CN" altLang="en-US"/>
          </a:p>
        </p:txBody>
      </p:sp>
      <p:sp>
        <p:nvSpPr>
          <p:cNvPr id="26784" name="Line 1184"/>
          <p:cNvSpPr>
            <a:spLocks noChangeShapeType="1"/>
          </p:cNvSpPr>
          <p:nvPr/>
        </p:nvSpPr>
        <p:spPr bwMode="auto">
          <a:xfrm flipV="1">
            <a:off x="3994150" y="3887788"/>
            <a:ext cx="722313" cy="1671637"/>
          </a:xfrm>
          <a:prstGeom prst="line">
            <a:avLst/>
          </a:prstGeom>
          <a:noFill/>
          <a:ln w="12700">
            <a:solidFill>
              <a:srgbClr val="000000"/>
            </a:solidFill>
            <a:round/>
            <a:headEnd/>
            <a:tailEnd/>
          </a:ln>
        </p:spPr>
        <p:txBody>
          <a:bodyPr/>
          <a:lstStyle/>
          <a:p>
            <a:endParaRPr lang="zh-CN" altLang="en-US"/>
          </a:p>
        </p:txBody>
      </p:sp>
      <p:sp>
        <p:nvSpPr>
          <p:cNvPr id="26785" name="Line 1185"/>
          <p:cNvSpPr>
            <a:spLocks noChangeShapeType="1"/>
          </p:cNvSpPr>
          <p:nvPr/>
        </p:nvSpPr>
        <p:spPr bwMode="auto">
          <a:xfrm flipH="1">
            <a:off x="3981450" y="5368925"/>
            <a:ext cx="735013" cy="203200"/>
          </a:xfrm>
          <a:prstGeom prst="line">
            <a:avLst/>
          </a:prstGeom>
          <a:noFill/>
          <a:ln w="12700">
            <a:solidFill>
              <a:srgbClr val="000000"/>
            </a:solidFill>
            <a:round/>
            <a:headEnd/>
            <a:tailEnd/>
          </a:ln>
        </p:spPr>
        <p:txBody>
          <a:bodyPr/>
          <a:lstStyle/>
          <a:p>
            <a:endParaRPr lang="zh-CN" altLang="en-US"/>
          </a:p>
        </p:txBody>
      </p:sp>
      <p:sp>
        <p:nvSpPr>
          <p:cNvPr id="26786" name="Line 1186"/>
          <p:cNvSpPr>
            <a:spLocks noChangeShapeType="1"/>
          </p:cNvSpPr>
          <p:nvPr/>
        </p:nvSpPr>
        <p:spPr bwMode="auto">
          <a:xfrm flipV="1">
            <a:off x="3981450" y="4660900"/>
            <a:ext cx="735013" cy="911225"/>
          </a:xfrm>
          <a:prstGeom prst="line">
            <a:avLst/>
          </a:prstGeom>
          <a:noFill/>
          <a:ln w="12700">
            <a:solidFill>
              <a:srgbClr val="000000"/>
            </a:solidFill>
            <a:round/>
            <a:headEnd/>
            <a:tailEnd/>
          </a:ln>
        </p:spPr>
        <p:txBody>
          <a:bodyPr/>
          <a:lstStyle/>
          <a:p>
            <a:endParaRPr lang="zh-CN" altLang="en-US"/>
          </a:p>
        </p:txBody>
      </p:sp>
      <p:sp>
        <p:nvSpPr>
          <p:cNvPr id="26787" name="Rectangle 1187"/>
          <p:cNvSpPr>
            <a:spLocks noChangeArrowheads="1"/>
          </p:cNvSpPr>
          <p:nvPr/>
        </p:nvSpPr>
        <p:spPr bwMode="auto">
          <a:xfrm>
            <a:off x="417513" y="3398838"/>
            <a:ext cx="38100" cy="12700"/>
          </a:xfrm>
          <a:prstGeom prst="rect">
            <a:avLst/>
          </a:prstGeom>
          <a:blipFill dpi="0" rotWithShape="0">
            <a:blip r:embed="rId4"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788" name="Rectangle 1188"/>
          <p:cNvSpPr>
            <a:spLocks noChangeArrowheads="1"/>
          </p:cNvSpPr>
          <p:nvPr/>
        </p:nvSpPr>
        <p:spPr bwMode="auto">
          <a:xfrm>
            <a:off x="417513" y="5829300"/>
            <a:ext cx="38100" cy="25400"/>
          </a:xfrm>
          <a:prstGeom prst="rect">
            <a:avLst/>
          </a:prstGeom>
          <a:blipFill dpi="0" rotWithShape="0">
            <a:blip r:embed="rId4"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789" name="Rectangle 1189"/>
          <p:cNvSpPr>
            <a:spLocks noChangeArrowheads="1"/>
          </p:cNvSpPr>
          <p:nvPr/>
        </p:nvSpPr>
        <p:spPr bwMode="auto">
          <a:xfrm>
            <a:off x="417513" y="3411538"/>
            <a:ext cx="38100" cy="2417762"/>
          </a:xfrm>
          <a:prstGeom prst="rect">
            <a:avLst/>
          </a:prstGeom>
          <a:blipFill dpi="0" rotWithShape="0">
            <a:blip r:embed="rId4" cstate="print"/>
            <a:srcRect/>
            <a:tile tx="0" ty="0" sx="100000" sy="100000" flip="none" algn="tl"/>
          </a:blipFill>
          <a:ln w="9525">
            <a:noFill/>
            <a:miter lim="800000"/>
            <a:headEnd/>
            <a:tailEnd/>
          </a:ln>
        </p:spPr>
        <p:txBody>
          <a:bodyPr/>
          <a:lstStyle/>
          <a:p>
            <a:endParaRPr lang="zh-CN" altLang="en-US">
              <a:ea typeface="宋体" charset="-122"/>
            </a:endParaRPr>
          </a:p>
        </p:txBody>
      </p:sp>
      <p:sp>
        <p:nvSpPr>
          <p:cNvPr id="26790" name="Freeform 1190"/>
          <p:cNvSpPr>
            <a:spLocks/>
          </p:cNvSpPr>
          <p:nvPr/>
        </p:nvSpPr>
        <p:spPr bwMode="auto">
          <a:xfrm>
            <a:off x="354013" y="3462338"/>
            <a:ext cx="50800" cy="36512"/>
          </a:xfrm>
          <a:custGeom>
            <a:avLst/>
            <a:gdLst>
              <a:gd name="T0" fmla="*/ 8 w 32"/>
              <a:gd name="T1" fmla="*/ 0 h 23"/>
              <a:gd name="T2" fmla="*/ 0 w 32"/>
              <a:gd name="T3" fmla="*/ 15 h 23"/>
              <a:gd name="T4" fmla="*/ 24 w 32"/>
              <a:gd name="T5" fmla="*/ 23 h 23"/>
              <a:gd name="T6" fmla="*/ 32 w 32"/>
              <a:gd name="T7" fmla="*/ 15 h 23"/>
              <a:gd name="T8" fmla="*/ 8 w 32"/>
              <a:gd name="T9" fmla="*/ 0 h 23"/>
              <a:gd name="T10" fmla="*/ 0 60000 65536"/>
              <a:gd name="T11" fmla="*/ 0 60000 65536"/>
              <a:gd name="T12" fmla="*/ 0 60000 65536"/>
              <a:gd name="T13" fmla="*/ 0 60000 65536"/>
              <a:gd name="T14" fmla="*/ 0 60000 65536"/>
              <a:gd name="T15" fmla="*/ 0 w 32"/>
              <a:gd name="T16" fmla="*/ 0 h 23"/>
              <a:gd name="T17" fmla="*/ 32 w 32"/>
              <a:gd name="T18" fmla="*/ 23 h 23"/>
            </a:gdLst>
            <a:ahLst/>
            <a:cxnLst>
              <a:cxn ang="T10">
                <a:pos x="T0" y="T1"/>
              </a:cxn>
              <a:cxn ang="T11">
                <a:pos x="T2" y="T3"/>
              </a:cxn>
              <a:cxn ang="T12">
                <a:pos x="T4" y="T5"/>
              </a:cxn>
              <a:cxn ang="T13">
                <a:pos x="T6" y="T7"/>
              </a:cxn>
              <a:cxn ang="T14">
                <a:pos x="T8" y="T9"/>
              </a:cxn>
            </a:cxnLst>
            <a:rect l="T15" t="T16" r="T17" b="T18"/>
            <a:pathLst>
              <a:path w="32" h="23">
                <a:moveTo>
                  <a:pt x="8" y="0"/>
                </a:moveTo>
                <a:lnTo>
                  <a:pt x="0" y="15"/>
                </a:lnTo>
                <a:lnTo>
                  <a:pt x="24" y="23"/>
                </a:lnTo>
                <a:lnTo>
                  <a:pt x="32" y="15"/>
                </a:lnTo>
                <a:lnTo>
                  <a:pt x="8" y="0"/>
                </a:lnTo>
                <a:close/>
              </a:path>
            </a:pathLst>
          </a:custGeom>
          <a:solidFill>
            <a:srgbClr val="000000"/>
          </a:solidFill>
          <a:ln w="9525">
            <a:noFill/>
            <a:round/>
            <a:headEnd/>
            <a:tailEnd/>
          </a:ln>
        </p:spPr>
        <p:txBody>
          <a:bodyPr/>
          <a:lstStyle/>
          <a:p>
            <a:endParaRPr lang="zh-CN" altLang="en-US"/>
          </a:p>
        </p:txBody>
      </p:sp>
      <p:sp>
        <p:nvSpPr>
          <p:cNvPr id="26791" name="Freeform 1191"/>
          <p:cNvSpPr>
            <a:spLocks/>
          </p:cNvSpPr>
          <p:nvPr/>
        </p:nvSpPr>
        <p:spPr bwMode="auto">
          <a:xfrm>
            <a:off x="417513" y="3373438"/>
            <a:ext cx="38100" cy="38100"/>
          </a:xfrm>
          <a:custGeom>
            <a:avLst/>
            <a:gdLst>
              <a:gd name="T0" fmla="*/ 0 w 24"/>
              <a:gd name="T1" fmla="*/ 8 h 24"/>
              <a:gd name="T2" fmla="*/ 8 w 24"/>
              <a:gd name="T3" fmla="*/ 0 h 24"/>
              <a:gd name="T4" fmla="*/ 24 w 24"/>
              <a:gd name="T5" fmla="*/ 16 h 24"/>
              <a:gd name="T6" fmla="*/ 24 w 24"/>
              <a:gd name="T7" fmla="*/ 24 h 24"/>
              <a:gd name="T8" fmla="*/ 0 w 24"/>
              <a:gd name="T9" fmla="*/ 8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8" y="0"/>
                </a:lnTo>
                <a:lnTo>
                  <a:pt x="24" y="16"/>
                </a:lnTo>
                <a:lnTo>
                  <a:pt x="24" y="24"/>
                </a:lnTo>
                <a:lnTo>
                  <a:pt x="0" y="8"/>
                </a:lnTo>
                <a:close/>
              </a:path>
            </a:pathLst>
          </a:custGeom>
          <a:solidFill>
            <a:srgbClr val="000000"/>
          </a:solidFill>
          <a:ln w="9525">
            <a:noFill/>
            <a:round/>
            <a:headEnd/>
            <a:tailEnd/>
          </a:ln>
        </p:spPr>
        <p:txBody>
          <a:bodyPr/>
          <a:lstStyle/>
          <a:p>
            <a:endParaRPr lang="zh-CN" altLang="en-US"/>
          </a:p>
        </p:txBody>
      </p:sp>
      <p:sp>
        <p:nvSpPr>
          <p:cNvPr id="26792" name="Freeform 1192"/>
          <p:cNvSpPr>
            <a:spLocks/>
          </p:cNvSpPr>
          <p:nvPr/>
        </p:nvSpPr>
        <p:spPr bwMode="auto">
          <a:xfrm>
            <a:off x="366713" y="3386138"/>
            <a:ext cx="88900" cy="100012"/>
          </a:xfrm>
          <a:custGeom>
            <a:avLst/>
            <a:gdLst>
              <a:gd name="T0" fmla="*/ 0 w 56"/>
              <a:gd name="T1" fmla="*/ 48 h 63"/>
              <a:gd name="T2" fmla="*/ 24 w 56"/>
              <a:gd name="T3" fmla="*/ 63 h 63"/>
              <a:gd name="T4" fmla="*/ 56 w 56"/>
              <a:gd name="T5" fmla="*/ 16 h 63"/>
              <a:gd name="T6" fmla="*/ 32 w 56"/>
              <a:gd name="T7" fmla="*/ 0 h 63"/>
              <a:gd name="T8" fmla="*/ 0 w 56"/>
              <a:gd name="T9" fmla="*/ 48 h 63"/>
              <a:gd name="T10" fmla="*/ 0 60000 65536"/>
              <a:gd name="T11" fmla="*/ 0 60000 65536"/>
              <a:gd name="T12" fmla="*/ 0 60000 65536"/>
              <a:gd name="T13" fmla="*/ 0 60000 65536"/>
              <a:gd name="T14" fmla="*/ 0 60000 65536"/>
              <a:gd name="T15" fmla="*/ 0 w 56"/>
              <a:gd name="T16" fmla="*/ 0 h 63"/>
              <a:gd name="T17" fmla="*/ 56 w 56"/>
              <a:gd name="T18" fmla="*/ 63 h 63"/>
            </a:gdLst>
            <a:ahLst/>
            <a:cxnLst>
              <a:cxn ang="T10">
                <a:pos x="T0" y="T1"/>
              </a:cxn>
              <a:cxn ang="T11">
                <a:pos x="T2" y="T3"/>
              </a:cxn>
              <a:cxn ang="T12">
                <a:pos x="T4" y="T5"/>
              </a:cxn>
              <a:cxn ang="T13">
                <a:pos x="T6" y="T7"/>
              </a:cxn>
              <a:cxn ang="T14">
                <a:pos x="T8" y="T9"/>
              </a:cxn>
            </a:cxnLst>
            <a:rect l="T15" t="T16" r="T17" b="T18"/>
            <a:pathLst>
              <a:path w="56" h="63">
                <a:moveTo>
                  <a:pt x="0" y="48"/>
                </a:moveTo>
                <a:lnTo>
                  <a:pt x="24" y="63"/>
                </a:lnTo>
                <a:lnTo>
                  <a:pt x="56" y="16"/>
                </a:lnTo>
                <a:lnTo>
                  <a:pt x="32" y="0"/>
                </a:lnTo>
                <a:lnTo>
                  <a:pt x="0" y="48"/>
                </a:lnTo>
                <a:close/>
              </a:path>
            </a:pathLst>
          </a:custGeom>
          <a:solidFill>
            <a:srgbClr val="000000"/>
          </a:solidFill>
          <a:ln w="9525">
            <a:noFill/>
            <a:round/>
            <a:headEnd/>
            <a:tailEnd/>
          </a:ln>
        </p:spPr>
        <p:txBody>
          <a:bodyPr/>
          <a:lstStyle/>
          <a:p>
            <a:endParaRPr lang="zh-CN" altLang="en-US"/>
          </a:p>
        </p:txBody>
      </p:sp>
      <p:sp>
        <p:nvSpPr>
          <p:cNvPr id="26793" name="Freeform 1193"/>
          <p:cNvSpPr>
            <a:spLocks/>
          </p:cNvSpPr>
          <p:nvPr/>
        </p:nvSpPr>
        <p:spPr bwMode="auto">
          <a:xfrm>
            <a:off x="468313" y="3462338"/>
            <a:ext cx="38100" cy="36512"/>
          </a:xfrm>
          <a:custGeom>
            <a:avLst/>
            <a:gdLst>
              <a:gd name="T0" fmla="*/ 0 w 24"/>
              <a:gd name="T1" fmla="*/ 15 h 23"/>
              <a:gd name="T2" fmla="*/ 8 w 24"/>
              <a:gd name="T3" fmla="*/ 23 h 23"/>
              <a:gd name="T4" fmla="*/ 24 w 24"/>
              <a:gd name="T5" fmla="*/ 15 h 23"/>
              <a:gd name="T6" fmla="*/ 24 w 24"/>
              <a:gd name="T7" fmla="*/ 0 h 23"/>
              <a:gd name="T8" fmla="*/ 0 w 24"/>
              <a:gd name="T9" fmla="*/ 15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5"/>
                </a:moveTo>
                <a:lnTo>
                  <a:pt x="8" y="23"/>
                </a:lnTo>
                <a:lnTo>
                  <a:pt x="24" y="15"/>
                </a:lnTo>
                <a:lnTo>
                  <a:pt x="24" y="0"/>
                </a:lnTo>
                <a:lnTo>
                  <a:pt x="0" y="15"/>
                </a:lnTo>
                <a:close/>
              </a:path>
            </a:pathLst>
          </a:custGeom>
          <a:solidFill>
            <a:srgbClr val="000000"/>
          </a:solidFill>
          <a:ln w="9525">
            <a:noFill/>
            <a:round/>
            <a:headEnd/>
            <a:tailEnd/>
          </a:ln>
        </p:spPr>
        <p:txBody>
          <a:bodyPr/>
          <a:lstStyle/>
          <a:p>
            <a:endParaRPr lang="zh-CN" altLang="en-US"/>
          </a:p>
        </p:txBody>
      </p:sp>
      <p:sp>
        <p:nvSpPr>
          <p:cNvPr id="26794" name="Freeform 1194"/>
          <p:cNvSpPr>
            <a:spLocks/>
          </p:cNvSpPr>
          <p:nvPr/>
        </p:nvSpPr>
        <p:spPr bwMode="auto">
          <a:xfrm>
            <a:off x="404813" y="3373438"/>
            <a:ext cx="50800" cy="38100"/>
          </a:xfrm>
          <a:custGeom>
            <a:avLst/>
            <a:gdLst>
              <a:gd name="T0" fmla="*/ 8 w 32"/>
              <a:gd name="T1" fmla="*/ 24 h 24"/>
              <a:gd name="T2" fmla="*/ 0 w 32"/>
              <a:gd name="T3" fmla="*/ 16 h 24"/>
              <a:gd name="T4" fmla="*/ 24 w 32"/>
              <a:gd name="T5" fmla="*/ 0 h 24"/>
              <a:gd name="T6" fmla="*/ 32 w 32"/>
              <a:gd name="T7" fmla="*/ 8 h 24"/>
              <a:gd name="T8" fmla="*/ 8 w 32"/>
              <a:gd name="T9" fmla="*/ 24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8" y="24"/>
                </a:moveTo>
                <a:lnTo>
                  <a:pt x="0" y="16"/>
                </a:lnTo>
                <a:lnTo>
                  <a:pt x="24" y="0"/>
                </a:lnTo>
                <a:lnTo>
                  <a:pt x="32" y="8"/>
                </a:lnTo>
                <a:lnTo>
                  <a:pt x="8" y="24"/>
                </a:lnTo>
                <a:close/>
              </a:path>
            </a:pathLst>
          </a:custGeom>
          <a:solidFill>
            <a:srgbClr val="000000"/>
          </a:solidFill>
          <a:ln w="9525">
            <a:noFill/>
            <a:round/>
            <a:headEnd/>
            <a:tailEnd/>
          </a:ln>
        </p:spPr>
        <p:txBody>
          <a:bodyPr/>
          <a:lstStyle/>
          <a:p>
            <a:endParaRPr lang="zh-CN" altLang="en-US"/>
          </a:p>
        </p:txBody>
      </p:sp>
      <p:sp>
        <p:nvSpPr>
          <p:cNvPr id="26795" name="Freeform 1195"/>
          <p:cNvSpPr>
            <a:spLocks/>
          </p:cNvSpPr>
          <p:nvPr/>
        </p:nvSpPr>
        <p:spPr bwMode="auto">
          <a:xfrm>
            <a:off x="417513" y="3386138"/>
            <a:ext cx="88900" cy="100012"/>
          </a:xfrm>
          <a:custGeom>
            <a:avLst/>
            <a:gdLst>
              <a:gd name="T0" fmla="*/ 32 w 56"/>
              <a:gd name="T1" fmla="*/ 63 h 63"/>
              <a:gd name="T2" fmla="*/ 56 w 56"/>
              <a:gd name="T3" fmla="*/ 48 h 63"/>
              <a:gd name="T4" fmla="*/ 24 w 56"/>
              <a:gd name="T5" fmla="*/ 0 h 63"/>
              <a:gd name="T6" fmla="*/ 0 w 56"/>
              <a:gd name="T7" fmla="*/ 16 h 63"/>
              <a:gd name="T8" fmla="*/ 32 w 56"/>
              <a:gd name="T9" fmla="*/ 63 h 63"/>
              <a:gd name="T10" fmla="*/ 0 60000 65536"/>
              <a:gd name="T11" fmla="*/ 0 60000 65536"/>
              <a:gd name="T12" fmla="*/ 0 60000 65536"/>
              <a:gd name="T13" fmla="*/ 0 60000 65536"/>
              <a:gd name="T14" fmla="*/ 0 60000 65536"/>
              <a:gd name="T15" fmla="*/ 0 w 56"/>
              <a:gd name="T16" fmla="*/ 0 h 63"/>
              <a:gd name="T17" fmla="*/ 56 w 56"/>
              <a:gd name="T18" fmla="*/ 63 h 63"/>
            </a:gdLst>
            <a:ahLst/>
            <a:cxnLst>
              <a:cxn ang="T10">
                <a:pos x="T0" y="T1"/>
              </a:cxn>
              <a:cxn ang="T11">
                <a:pos x="T2" y="T3"/>
              </a:cxn>
              <a:cxn ang="T12">
                <a:pos x="T4" y="T5"/>
              </a:cxn>
              <a:cxn ang="T13">
                <a:pos x="T6" y="T7"/>
              </a:cxn>
              <a:cxn ang="T14">
                <a:pos x="T8" y="T9"/>
              </a:cxn>
            </a:cxnLst>
            <a:rect l="T15" t="T16" r="T17" b="T18"/>
            <a:pathLst>
              <a:path w="56" h="63">
                <a:moveTo>
                  <a:pt x="32" y="63"/>
                </a:moveTo>
                <a:lnTo>
                  <a:pt x="56" y="48"/>
                </a:lnTo>
                <a:lnTo>
                  <a:pt x="24" y="0"/>
                </a:lnTo>
                <a:lnTo>
                  <a:pt x="0" y="16"/>
                </a:lnTo>
                <a:lnTo>
                  <a:pt x="32" y="63"/>
                </a:lnTo>
                <a:close/>
              </a:path>
            </a:pathLst>
          </a:custGeom>
          <a:solidFill>
            <a:srgbClr val="000000"/>
          </a:solidFill>
          <a:ln w="9525">
            <a:noFill/>
            <a:round/>
            <a:headEnd/>
            <a:tailEnd/>
          </a:ln>
        </p:spPr>
        <p:txBody>
          <a:bodyPr/>
          <a:lstStyle/>
          <a:p>
            <a:endParaRPr lang="zh-CN" altLang="en-US"/>
          </a:p>
        </p:txBody>
      </p:sp>
      <p:sp>
        <p:nvSpPr>
          <p:cNvPr id="26796" name="Freeform 1196"/>
          <p:cNvSpPr>
            <a:spLocks/>
          </p:cNvSpPr>
          <p:nvPr/>
        </p:nvSpPr>
        <p:spPr bwMode="auto">
          <a:xfrm>
            <a:off x="354013" y="5753100"/>
            <a:ext cx="50800" cy="38100"/>
          </a:xfrm>
          <a:custGeom>
            <a:avLst/>
            <a:gdLst>
              <a:gd name="T0" fmla="*/ 32 w 32"/>
              <a:gd name="T1" fmla="*/ 8 h 24"/>
              <a:gd name="T2" fmla="*/ 24 w 32"/>
              <a:gd name="T3" fmla="*/ 0 h 24"/>
              <a:gd name="T4" fmla="*/ 0 w 32"/>
              <a:gd name="T5" fmla="*/ 16 h 24"/>
              <a:gd name="T6" fmla="*/ 8 w 32"/>
              <a:gd name="T7" fmla="*/ 24 h 24"/>
              <a:gd name="T8" fmla="*/ 32 w 32"/>
              <a:gd name="T9" fmla="*/ 8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32" y="8"/>
                </a:moveTo>
                <a:lnTo>
                  <a:pt x="24" y="0"/>
                </a:lnTo>
                <a:lnTo>
                  <a:pt x="0" y="16"/>
                </a:lnTo>
                <a:lnTo>
                  <a:pt x="8" y="24"/>
                </a:lnTo>
                <a:lnTo>
                  <a:pt x="32" y="8"/>
                </a:lnTo>
                <a:close/>
              </a:path>
            </a:pathLst>
          </a:custGeom>
          <a:solidFill>
            <a:srgbClr val="000000"/>
          </a:solidFill>
          <a:ln w="9525">
            <a:noFill/>
            <a:round/>
            <a:headEnd/>
            <a:tailEnd/>
          </a:ln>
        </p:spPr>
        <p:txBody>
          <a:bodyPr/>
          <a:lstStyle/>
          <a:p>
            <a:endParaRPr lang="zh-CN" altLang="en-US"/>
          </a:p>
        </p:txBody>
      </p:sp>
      <p:sp>
        <p:nvSpPr>
          <p:cNvPr id="26797" name="Freeform 1197"/>
          <p:cNvSpPr>
            <a:spLocks/>
          </p:cNvSpPr>
          <p:nvPr/>
        </p:nvSpPr>
        <p:spPr bwMode="auto">
          <a:xfrm>
            <a:off x="417513" y="5842000"/>
            <a:ext cx="38100" cy="38100"/>
          </a:xfrm>
          <a:custGeom>
            <a:avLst/>
            <a:gdLst>
              <a:gd name="T0" fmla="*/ 24 w 24"/>
              <a:gd name="T1" fmla="*/ 0 h 24"/>
              <a:gd name="T2" fmla="*/ 24 w 24"/>
              <a:gd name="T3" fmla="*/ 16 h 24"/>
              <a:gd name="T4" fmla="*/ 8 w 24"/>
              <a:gd name="T5" fmla="*/ 24 h 24"/>
              <a:gd name="T6" fmla="*/ 0 w 24"/>
              <a:gd name="T7" fmla="*/ 16 h 24"/>
              <a:gd name="T8" fmla="*/ 24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0"/>
                </a:moveTo>
                <a:lnTo>
                  <a:pt x="24" y="16"/>
                </a:lnTo>
                <a:lnTo>
                  <a:pt x="8" y="24"/>
                </a:lnTo>
                <a:lnTo>
                  <a:pt x="0" y="16"/>
                </a:lnTo>
                <a:lnTo>
                  <a:pt x="24" y="0"/>
                </a:lnTo>
                <a:close/>
              </a:path>
            </a:pathLst>
          </a:custGeom>
          <a:solidFill>
            <a:srgbClr val="000000"/>
          </a:solidFill>
          <a:ln w="9525">
            <a:noFill/>
            <a:round/>
            <a:headEnd/>
            <a:tailEnd/>
          </a:ln>
        </p:spPr>
        <p:txBody>
          <a:bodyPr/>
          <a:lstStyle/>
          <a:p>
            <a:endParaRPr lang="zh-CN" altLang="en-US"/>
          </a:p>
        </p:txBody>
      </p:sp>
      <p:sp>
        <p:nvSpPr>
          <p:cNvPr id="26798" name="Freeform 1198"/>
          <p:cNvSpPr>
            <a:spLocks/>
          </p:cNvSpPr>
          <p:nvPr/>
        </p:nvSpPr>
        <p:spPr bwMode="auto">
          <a:xfrm>
            <a:off x="366713" y="5765800"/>
            <a:ext cx="88900" cy="101600"/>
          </a:xfrm>
          <a:custGeom>
            <a:avLst/>
            <a:gdLst>
              <a:gd name="T0" fmla="*/ 24 w 56"/>
              <a:gd name="T1" fmla="*/ 0 h 64"/>
              <a:gd name="T2" fmla="*/ 0 w 56"/>
              <a:gd name="T3" fmla="*/ 16 h 64"/>
              <a:gd name="T4" fmla="*/ 32 w 56"/>
              <a:gd name="T5" fmla="*/ 64 h 64"/>
              <a:gd name="T6" fmla="*/ 56 w 56"/>
              <a:gd name="T7" fmla="*/ 48 h 64"/>
              <a:gd name="T8" fmla="*/ 24 w 56"/>
              <a:gd name="T9" fmla="*/ 0 h 64"/>
              <a:gd name="T10" fmla="*/ 0 60000 65536"/>
              <a:gd name="T11" fmla="*/ 0 60000 65536"/>
              <a:gd name="T12" fmla="*/ 0 60000 65536"/>
              <a:gd name="T13" fmla="*/ 0 60000 65536"/>
              <a:gd name="T14" fmla="*/ 0 60000 65536"/>
              <a:gd name="T15" fmla="*/ 0 w 56"/>
              <a:gd name="T16" fmla="*/ 0 h 64"/>
              <a:gd name="T17" fmla="*/ 56 w 56"/>
              <a:gd name="T18" fmla="*/ 64 h 64"/>
            </a:gdLst>
            <a:ahLst/>
            <a:cxnLst>
              <a:cxn ang="T10">
                <a:pos x="T0" y="T1"/>
              </a:cxn>
              <a:cxn ang="T11">
                <a:pos x="T2" y="T3"/>
              </a:cxn>
              <a:cxn ang="T12">
                <a:pos x="T4" y="T5"/>
              </a:cxn>
              <a:cxn ang="T13">
                <a:pos x="T6" y="T7"/>
              </a:cxn>
              <a:cxn ang="T14">
                <a:pos x="T8" y="T9"/>
              </a:cxn>
            </a:cxnLst>
            <a:rect l="T15" t="T16" r="T17" b="T18"/>
            <a:pathLst>
              <a:path w="56" h="64">
                <a:moveTo>
                  <a:pt x="24" y="0"/>
                </a:moveTo>
                <a:lnTo>
                  <a:pt x="0" y="16"/>
                </a:lnTo>
                <a:lnTo>
                  <a:pt x="32" y="64"/>
                </a:lnTo>
                <a:lnTo>
                  <a:pt x="56" y="48"/>
                </a:lnTo>
                <a:lnTo>
                  <a:pt x="24" y="0"/>
                </a:lnTo>
                <a:close/>
              </a:path>
            </a:pathLst>
          </a:custGeom>
          <a:solidFill>
            <a:srgbClr val="000000"/>
          </a:solidFill>
          <a:ln w="9525">
            <a:noFill/>
            <a:round/>
            <a:headEnd/>
            <a:tailEnd/>
          </a:ln>
        </p:spPr>
        <p:txBody>
          <a:bodyPr/>
          <a:lstStyle/>
          <a:p>
            <a:endParaRPr lang="zh-CN" altLang="en-US"/>
          </a:p>
        </p:txBody>
      </p:sp>
      <p:sp>
        <p:nvSpPr>
          <p:cNvPr id="26799" name="Freeform 1199"/>
          <p:cNvSpPr>
            <a:spLocks/>
          </p:cNvSpPr>
          <p:nvPr/>
        </p:nvSpPr>
        <p:spPr bwMode="auto">
          <a:xfrm>
            <a:off x="481013" y="5753100"/>
            <a:ext cx="38100" cy="38100"/>
          </a:xfrm>
          <a:custGeom>
            <a:avLst/>
            <a:gdLst>
              <a:gd name="T0" fmla="*/ 24 w 24"/>
              <a:gd name="T1" fmla="*/ 24 h 24"/>
              <a:gd name="T2" fmla="*/ 24 w 24"/>
              <a:gd name="T3" fmla="*/ 16 h 24"/>
              <a:gd name="T4" fmla="*/ 8 w 24"/>
              <a:gd name="T5" fmla="*/ 0 h 24"/>
              <a:gd name="T6" fmla="*/ 0 w 24"/>
              <a:gd name="T7" fmla="*/ 8 h 24"/>
              <a:gd name="T8" fmla="*/ 24 w 24"/>
              <a:gd name="T9" fmla="*/ 24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24"/>
                </a:moveTo>
                <a:lnTo>
                  <a:pt x="24" y="16"/>
                </a:lnTo>
                <a:lnTo>
                  <a:pt x="8" y="0"/>
                </a:lnTo>
                <a:lnTo>
                  <a:pt x="0" y="8"/>
                </a:lnTo>
                <a:lnTo>
                  <a:pt x="24" y="24"/>
                </a:lnTo>
                <a:close/>
              </a:path>
            </a:pathLst>
          </a:custGeom>
          <a:solidFill>
            <a:srgbClr val="000000"/>
          </a:solidFill>
          <a:ln w="9525">
            <a:noFill/>
            <a:round/>
            <a:headEnd/>
            <a:tailEnd/>
          </a:ln>
        </p:spPr>
        <p:txBody>
          <a:bodyPr/>
          <a:lstStyle/>
          <a:p>
            <a:endParaRPr lang="zh-CN" altLang="en-US"/>
          </a:p>
        </p:txBody>
      </p:sp>
      <p:sp>
        <p:nvSpPr>
          <p:cNvPr id="26800" name="Freeform 1200"/>
          <p:cNvSpPr>
            <a:spLocks/>
          </p:cNvSpPr>
          <p:nvPr/>
        </p:nvSpPr>
        <p:spPr bwMode="auto">
          <a:xfrm>
            <a:off x="417513" y="5842000"/>
            <a:ext cx="50800" cy="38100"/>
          </a:xfrm>
          <a:custGeom>
            <a:avLst/>
            <a:gdLst>
              <a:gd name="T0" fmla="*/ 32 w 32"/>
              <a:gd name="T1" fmla="*/ 16 h 24"/>
              <a:gd name="T2" fmla="*/ 24 w 32"/>
              <a:gd name="T3" fmla="*/ 24 h 24"/>
              <a:gd name="T4" fmla="*/ 0 w 32"/>
              <a:gd name="T5" fmla="*/ 16 h 24"/>
              <a:gd name="T6" fmla="*/ 8 w 32"/>
              <a:gd name="T7" fmla="*/ 0 h 24"/>
              <a:gd name="T8" fmla="*/ 32 w 32"/>
              <a:gd name="T9" fmla="*/ 16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32" y="16"/>
                </a:moveTo>
                <a:lnTo>
                  <a:pt x="24" y="24"/>
                </a:lnTo>
                <a:lnTo>
                  <a:pt x="0" y="16"/>
                </a:lnTo>
                <a:lnTo>
                  <a:pt x="8" y="0"/>
                </a:lnTo>
                <a:lnTo>
                  <a:pt x="32" y="16"/>
                </a:lnTo>
                <a:close/>
              </a:path>
            </a:pathLst>
          </a:custGeom>
          <a:solidFill>
            <a:srgbClr val="000000"/>
          </a:solidFill>
          <a:ln w="9525">
            <a:noFill/>
            <a:round/>
            <a:headEnd/>
            <a:tailEnd/>
          </a:ln>
        </p:spPr>
        <p:txBody>
          <a:bodyPr/>
          <a:lstStyle/>
          <a:p>
            <a:endParaRPr lang="zh-CN" altLang="en-US"/>
          </a:p>
        </p:txBody>
      </p:sp>
      <p:sp>
        <p:nvSpPr>
          <p:cNvPr id="26801" name="Freeform 1201"/>
          <p:cNvSpPr>
            <a:spLocks/>
          </p:cNvSpPr>
          <p:nvPr/>
        </p:nvSpPr>
        <p:spPr bwMode="auto">
          <a:xfrm>
            <a:off x="430213" y="5765800"/>
            <a:ext cx="88900" cy="101600"/>
          </a:xfrm>
          <a:custGeom>
            <a:avLst/>
            <a:gdLst>
              <a:gd name="T0" fmla="*/ 56 w 56"/>
              <a:gd name="T1" fmla="*/ 16 h 64"/>
              <a:gd name="T2" fmla="*/ 32 w 56"/>
              <a:gd name="T3" fmla="*/ 0 h 64"/>
              <a:gd name="T4" fmla="*/ 0 w 56"/>
              <a:gd name="T5" fmla="*/ 48 h 64"/>
              <a:gd name="T6" fmla="*/ 24 w 56"/>
              <a:gd name="T7" fmla="*/ 64 h 64"/>
              <a:gd name="T8" fmla="*/ 56 w 56"/>
              <a:gd name="T9" fmla="*/ 16 h 64"/>
              <a:gd name="T10" fmla="*/ 0 60000 65536"/>
              <a:gd name="T11" fmla="*/ 0 60000 65536"/>
              <a:gd name="T12" fmla="*/ 0 60000 65536"/>
              <a:gd name="T13" fmla="*/ 0 60000 65536"/>
              <a:gd name="T14" fmla="*/ 0 60000 65536"/>
              <a:gd name="T15" fmla="*/ 0 w 56"/>
              <a:gd name="T16" fmla="*/ 0 h 64"/>
              <a:gd name="T17" fmla="*/ 56 w 56"/>
              <a:gd name="T18" fmla="*/ 64 h 64"/>
            </a:gdLst>
            <a:ahLst/>
            <a:cxnLst>
              <a:cxn ang="T10">
                <a:pos x="T0" y="T1"/>
              </a:cxn>
              <a:cxn ang="T11">
                <a:pos x="T2" y="T3"/>
              </a:cxn>
              <a:cxn ang="T12">
                <a:pos x="T4" y="T5"/>
              </a:cxn>
              <a:cxn ang="T13">
                <a:pos x="T6" y="T7"/>
              </a:cxn>
              <a:cxn ang="T14">
                <a:pos x="T8" y="T9"/>
              </a:cxn>
            </a:cxnLst>
            <a:rect l="T15" t="T16" r="T17" b="T18"/>
            <a:pathLst>
              <a:path w="56" h="64">
                <a:moveTo>
                  <a:pt x="56" y="16"/>
                </a:moveTo>
                <a:lnTo>
                  <a:pt x="32" y="0"/>
                </a:lnTo>
                <a:lnTo>
                  <a:pt x="0" y="48"/>
                </a:lnTo>
                <a:lnTo>
                  <a:pt x="24" y="64"/>
                </a:lnTo>
                <a:lnTo>
                  <a:pt x="56" y="16"/>
                </a:lnTo>
                <a:close/>
              </a:path>
            </a:pathLst>
          </a:custGeom>
          <a:solidFill>
            <a:srgbClr val="000000"/>
          </a:solidFill>
          <a:ln w="9525">
            <a:noFill/>
            <a:round/>
            <a:headEnd/>
            <a:tailEnd/>
          </a:ln>
        </p:spPr>
        <p:txBody>
          <a:bodyPr/>
          <a:lstStyle/>
          <a:p>
            <a:endParaRPr lang="zh-CN"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323850" y="73025"/>
            <a:ext cx="427831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Biological Problem</a:t>
            </a:r>
          </a:p>
        </p:txBody>
      </p:sp>
      <p:sp>
        <p:nvSpPr>
          <p:cNvPr id="5122"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5124"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5125"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5126" name="Rectangle 6"/>
          <p:cNvSpPr>
            <a:spLocks/>
          </p:cNvSpPr>
          <p:nvPr/>
        </p:nvSpPr>
        <p:spPr bwMode="auto">
          <a:xfrm>
            <a:off x="898525" y="908050"/>
            <a:ext cx="3924300" cy="431800"/>
          </a:xfrm>
          <a:prstGeom prst="rect">
            <a:avLst/>
          </a:prstGeom>
          <a:noFill/>
          <a:ln w="12700">
            <a:noFill/>
            <a:miter lim="800000"/>
            <a:headEnd type="none" w="med" len="med"/>
            <a:tailEnd type="none" w="med" len="med"/>
          </a:ln>
        </p:spPr>
        <p:txBody>
          <a:bodyPr lIns="0" tIns="0" rIns="40639" bIns="0"/>
          <a:lstStyle/>
          <a:p>
            <a:pPr marL="39688"/>
            <a:r>
              <a:rPr lang="en-US" altLang="zh-CN" sz="2400" b="1">
                <a:solidFill>
                  <a:srgbClr val="FFFFFF"/>
                </a:solidFill>
                <a:latin typeface="Times New Roman" charset="0"/>
                <a:ea typeface="宋体" charset="-122"/>
                <a:cs typeface="Times New Roman" charset="0"/>
                <a:sym typeface="Times New Roman" charset="0"/>
              </a:rPr>
              <a:t>Heart Physiology</a:t>
            </a:r>
          </a:p>
        </p:txBody>
      </p:sp>
      <p:sp>
        <p:nvSpPr>
          <p:cNvPr id="5127" name="Line 7"/>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5128" name="Rectangle 8"/>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pic>
        <p:nvPicPr>
          <p:cNvPr id="5129" name="Picture 9"/>
          <p:cNvPicPr>
            <a:picLocks noChangeArrowheads="1"/>
          </p:cNvPicPr>
          <p:nvPr/>
        </p:nvPicPr>
        <p:blipFill>
          <a:blip r:embed="rId2" cstate="print"/>
          <a:srcRect/>
          <a:stretch>
            <a:fillRect/>
          </a:stretch>
        </p:blipFill>
        <p:spPr bwMode="auto">
          <a:xfrm>
            <a:off x="3098800" y="4368800"/>
            <a:ext cx="5264150" cy="2298700"/>
          </a:xfrm>
          <a:prstGeom prst="rect">
            <a:avLst/>
          </a:prstGeom>
          <a:noFill/>
          <a:ln w="12700">
            <a:noFill/>
            <a:miter lim="800000"/>
            <a:headEnd/>
            <a:tailEnd/>
          </a:ln>
        </p:spPr>
      </p:pic>
      <p:sp>
        <p:nvSpPr>
          <p:cNvPr id="5130" name="Rectangle 10"/>
          <p:cNvSpPr>
            <a:spLocks/>
          </p:cNvSpPr>
          <p:nvPr/>
        </p:nvSpPr>
        <p:spPr bwMode="auto">
          <a:xfrm>
            <a:off x="4937125" y="3824288"/>
            <a:ext cx="1409700" cy="609600"/>
          </a:xfrm>
          <a:prstGeom prst="rect">
            <a:avLst/>
          </a:prstGeom>
          <a:noFill/>
          <a:ln w="12700">
            <a:noFill/>
            <a:miter lim="800000"/>
            <a:headEnd type="none" w="med" len="med"/>
            <a:tailEnd type="none" w="med" len="med"/>
          </a:ln>
        </p:spPr>
        <p:txBody>
          <a:bodyPr lIns="0" tIns="0" rIns="40639" bIns="0"/>
          <a:lstStyle/>
          <a:p>
            <a:pPr marL="39688">
              <a:spcBef>
                <a:spcPts val="2100"/>
              </a:spcBef>
            </a:pPr>
            <a:r>
              <a:rPr lang="en-US" altLang="zh-CN" sz="3600" b="1">
                <a:solidFill>
                  <a:schemeClr val="tx1"/>
                </a:solidFill>
                <a:latin typeface="Times New Roman" charset="0"/>
                <a:ea typeface="宋体" charset="-122"/>
                <a:cs typeface="Times New Roman" charset="0"/>
                <a:sym typeface="Times New Roman" charset="0"/>
              </a:rPr>
              <a:t>ECG</a:t>
            </a:r>
          </a:p>
        </p:txBody>
      </p:sp>
      <p:pic>
        <p:nvPicPr>
          <p:cNvPr id="5131" name="Picture 11"/>
          <p:cNvPicPr>
            <a:picLocks noChangeArrowheads="1"/>
          </p:cNvPicPr>
          <p:nvPr/>
        </p:nvPicPr>
        <p:blipFill>
          <a:blip r:embed="rId3" cstate="print"/>
          <a:srcRect/>
          <a:stretch>
            <a:fillRect/>
          </a:stretch>
        </p:blipFill>
        <p:spPr bwMode="auto">
          <a:xfrm>
            <a:off x="723900" y="1438275"/>
            <a:ext cx="3598863" cy="2479675"/>
          </a:xfrm>
          <a:prstGeom prst="rect">
            <a:avLst/>
          </a:prstGeom>
          <a:noFill/>
          <a:ln w="12700">
            <a:noFill/>
            <a:miter lim="800000"/>
            <a:headEnd/>
            <a:tailEnd/>
          </a:ln>
        </p:spPr>
      </p:pic>
      <p:pic>
        <p:nvPicPr>
          <p:cNvPr id="5132" name="Picture 12"/>
          <p:cNvPicPr>
            <a:picLocks noChangeArrowheads="1"/>
          </p:cNvPicPr>
          <p:nvPr/>
        </p:nvPicPr>
        <p:blipFill>
          <a:blip r:embed="rId4" cstate="print"/>
          <a:srcRect/>
          <a:stretch>
            <a:fillRect/>
          </a:stretch>
        </p:blipFill>
        <p:spPr bwMode="auto">
          <a:xfrm>
            <a:off x="5376863" y="1484313"/>
            <a:ext cx="3243262" cy="2490787"/>
          </a:xfrm>
          <a:prstGeom prst="rect">
            <a:avLst/>
          </a:prstGeom>
          <a:noFill/>
          <a:ln w="12700">
            <a:noFill/>
            <a:miter lim="800000"/>
            <a:headEnd/>
            <a:tailEnd/>
          </a:ln>
        </p:spPr>
      </p:pic>
      <p:sp>
        <p:nvSpPr>
          <p:cNvPr id="5133" name="AutoShape 13"/>
          <p:cNvSpPr>
            <a:spLocks/>
          </p:cNvSpPr>
          <p:nvPr/>
        </p:nvSpPr>
        <p:spPr bwMode="auto">
          <a:xfrm>
            <a:off x="4419600" y="2641600"/>
            <a:ext cx="912813" cy="485775"/>
          </a:xfrm>
          <a:prstGeom prst="rightArrow">
            <a:avLst>
              <a:gd name="adj1" fmla="val 50000"/>
              <a:gd name="adj2" fmla="val 46977"/>
            </a:avLst>
          </a:prstGeom>
          <a:solidFill>
            <a:srgbClr val="FF0000">
              <a:alpha val="49803"/>
            </a:srgbClr>
          </a:solidFill>
          <a:ln w="12700">
            <a:solidFill>
              <a:srgbClr val="FF9900"/>
            </a:solidFill>
            <a:prstDash val="solid"/>
            <a:miter lim="800000"/>
            <a:headEnd type="none" w="med" len="med"/>
            <a:tailEnd type="none" w="med" len="med"/>
          </a:ln>
        </p:spPr>
        <p:txBody>
          <a:bodyPr lIns="0" tIns="0" rIns="0" bIns="0"/>
          <a:lstStyle/>
          <a:p>
            <a:endParaRPr lang="zh-CN" altLang="en-US"/>
          </a:p>
        </p:txBody>
      </p:sp>
      <p:grpSp>
        <p:nvGrpSpPr>
          <p:cNvPr id="3" name="Group 14"/>
          <p:cNvGrpSpPr>
            <a:grpSpLocks/>
          </p:cNvGrpSpPr>
          <p:nvPr/>
        </p:nvGrpSpPr>
        <p:grpSpPr bwMode="auto">
          <a:xfrm>
            <a:off x="5118100" y="5308600"/>
            <a:ext cx="355600" cy="838200"/>
            <a:chOff x="0" y="0"/>
            <a:chExt cx="224" cy="528"/>
          </a:xfrm>
        </p:grpSpPr>
        <p:sp>
          <p:nvSpPr>
            <p:cNvPr id="5135" name="Line 15"/>
            <p:cNvSpPr>
              <a:spLocks noChangeShapeType="1"/>
            </p:cNvSpPr>
            <p:nvPr/>
          </p:nvSpPr>
          <p:spPr bwMode="auto">
            <a:xfrm flipH="1">
              <a:off x="63" y="0"/>
              <a:ext cx="65" cy="488"/>
            </a:xfrm>
            <a:prstGeom prst="line">
              <a:avLst/>
            </a:prstGeom>
            <a:noFill/>
            <a:ln w="50800">
              <a:solidFill>
                <a:srgbClr val="FF0000"/>
              </a:solidFill>
              <a:prstDash val="solid"/>
              <a:round/>
              <a:headEnd type="none" w="med" len="med"/>
              <a:tailEnd type="none" w="med" len="med"/>
            </a:ln>
          </p:spPr>
          <p:txBody>
            <a:bodyPr/>
            <a:lstStyle/>
            <a:p>
              <a:endParaRPr lang="zh-CN" altLang="en-US"/>
            </a:p>
          </p:txBody>
        </p:sp>
        <p:sp>
          <p:nvSpPr>
            <p:cNvPr id="5136" name="Line 16"/>
            <p:cNvSpPr>
              <a:spLocks noChangeShapeType="1"/>
            </p:cNvSpPr>
            <p:nvPr/>
          </p:nvSpPr>
          <p:spPr bwMode="auto">
            <a:xfrm>
              <a:off x="137" y="24"/>
              <a:ext cx="40" cy="481"/>
            </a:xfrm>
            <a:prstGeom prst="line">
              <a:avLst/>
            </a:prstGeom>
            <a:noFill/>
            <a:ln w="50800">
              <a:solidFill>
                <a:srgbClr val="FF0000"/>
              </a:solidFill>
              <a:prstDash val="solid"/>
              <a:round/>
              <a:headEnd type="none" w="med" len="med"/>
              <a:tailEnd type="none" w="med" len="med"/>
            </a:ln>
          </p:spPr>
          <p:txBody>
            <a:bodyPr/>
            <a:lstStyle/>
            <a:p>
              <a:endParaRPr lang="zh-CN" altLang="en-US"/>
            </a:p>
          </p:txBody>
        </p:sp>
        <p:sp>
          <p:nvSpPr>
            <p:cNvPr id="5137" name="Line 17"/>
            <p:cNvSpPr>
              <a:spLocks noChangeShapeType="1"/>
            </p:cNvSpPr>
            <p:nvPr/>
          </p:nvSpPr>
          <p:spPr bwMode="auto">
            <a:xfrm rot="10800000">
              <a:off x="0" y="424"/>
              <a:ext cx="64" cy="56"/>
            </a:xfrm>
            <a:prstGeom prst="line">
              <a:avLst/>
            </a:prstGeom>
            <a:noFill/>
            <a:ln w="50800">
              <a:solidFill>
                <a:srgbClr val="FF0000"/>
              </a:solidFill>
              <a:prstDash val="solid"/>
              <a:round/>
              <a:headEnd type="none" w="med" len="med"/>
              <a:tailEnd type="none" w="med" len="med"/>
            </a:ln>
          </p:spPr>
          <p:txBody>
            <a:bodyPr/>
            <a:lstStyle/>
            <a:p>
              <a:endParaRPr lang="zh-CN" altLang="en-US"/>
            </a:p>
          </p:txBody>
        </p:sp>
        <p:sp>
          <p:nvSpPr>
            <p:cNvPr id="5138" name="Line 18"/>
            <p:cNvSpPr>
              <a:spLocks noChangeShapeType="1"/>
            </p:cNvSpPr>
            <p:nvPr/>
          </p:nvSpPr>
          <p:spPr bwMode="auto">
            <a:xfrm rot="10800000" flipH="1">
              <a:off x="176" y="448"/>
              <a:ext cx="48" cy="80"/>
            </a:xfrm>
            <a:prstGeom prst="line">
              <a:avLst/>
            </a:prstGeom>
            <a:noFill/>
            <a:ln w="12700">
              <a:solidFill>
                <a:srgbClr val="FF0000"/>
              </a:solidFill>
              <a:prstDash val="solid"/>
              <a:round/>
              <a:headEnd type="none" w="med" len="med"/>
              <a:tailEnd type="triangle" w="med" len="med"/>
            </a:ln>
          </p:spPr>
          <p:txBody>
            <a:bodyPr/>
            <a:lstStyle/>
            <a:p>
              <a:endParaRPr lang="zh-CN" altLang="en-US"/>
            </a:p>
          </p:txBody>
        </p:sp>
      </p:grpSp>
      <p:grpSp>
        <p:nvGrpSpPr>
          <p:cNvPr id="4" name="Group 19"/>
          <p:cNvGrpSpPr>
            <a:grpSpLocks/>
          </p:cNvGrpSpPr>
          <p:nvPr/>
        </p:nvGrpSpPr>
        <p:grpSpPr bwMode="auto">
          <a:xfrm rot="15000000" flipH="1">
            <a:off x="1700212" y="2544763"/>
            <a:ext cx="4549775" cy="2190750"/>
            <a:chOff x="0" y="0"/>
            <a:chExt cx="2865" cy="1380"/>
          </a:xfrm>
        </p:grpSpPr>
        <p:sp>
          <p:nvSpPr>
            <p:cNvPr id="5140" name="AutoShape 20"/>
            <p:cNvSpPr>
              <a:spLocks/>
            </p:cNvSpPr>
            <p:nvPr/>
          </p:nvSpPr>
          <p:spPr bwMode="auto">
            <a:xfrm>
              <a:off x="721" y="3"/>
              <a:ext cx="2144" cy="872"/>
            </a:xfrm>
            <a:custGeom>
              <a:avLst/>
              <a:gdLst/>
              <a:ahLst/>
              <a:cxnLst/>
              <a:rect l="0" t="0" r="r" b="b"/>
              <a:pathLst>
                <a:path w="21600" h="21600">
                  <a:moveTo>
                    <a:pt x="0" y="0"/>
                  </a:moveTo>
                  <a:cubicBezTo>
                    <a:pt x="9886" y="2716"/>
                    <a:pt x="17964" y="10793"/>
                    <a:pt x="21600" y="21600"/>
                  </a:cubicBezTo>
                </a:path>
              </a:pathLst>
            </a:custGeom>
            <a:noFill/>
            <a:ln w="50800">
              <a:solidFill>
                <a:srgbClr val="FF0000"/>
              </a:solidFill>
              <a:prstDash val="solid"/>
              <a:miter lim="800000"/>
              <a:headEnd type="oval" w="med" len="med"/>
              <a:tailEnd type="triangle" w="med" len="med"/>
            </a:ln>
          </p:spPr>
          <p:txBody>
            <a:bodyPr lIns="0" tIns="0" rIns="0" bIns="0"/>
            <a:lstStyle/>
            <a:p>
              <a:endParaRPr lang="zh-CN" altLang="en-US"/>
            </a:p>
          </p:txBody>
        </p:sp>
        <p:sp>
          <p:nvSpPr>
            <p:cNvPr id="5141" name="AutoShape 21"/>
            <p:cNvSpPr>
              <a:spLocks/>
            </p:cNvSpPr>
            <p:nvPr/>
          </p:nvSpPr>
          <p:spPr bwMode="auto">
            <a:xfrm>
              <a:off x="0" y="0"/>
              <a:ext cx="2863" cy="1380"/>
            </a:xfrm>
            <a:custGeom>
              <a:avLst/>
              <a:gdLst/>
              <a:ahLst/>
              <a:cxnLst/>
              <a:rect l="0" t="0" r="r" b="b"/>
              <a:pathLst>
                <a:path w="21600" h="21600">
                  <a:moveTo>
                    <a:pt x="5428" y="0"/>
                  </a:moveTo>
                  <a:cubicBezTo>
                    <a:pt x="12829" y="1717"/>
                    <a:pt x="18878" y="6823"/>
                    <a:pt x="21600" y="13655"/>
                  </a:cubicBezTo>
                  <a:lnTo>
                    <a:pt x="0" y="21600"/>
                  </a:lnTo>
                  <a:close/>
                  <a:moveTo>
                    <a:pt x="5428" y="0"/>
                  </a:moveTo>
                </a:path>
              </a:pathLst>
            </a:custGeom>
            <a:noFill/>
            <a:ln w="50800">
              <a:noFill/>
              <a:miter lim="800000"/>
              <a:headEnd type="none" w="med" len="med"/>
              <a:tailEnd type="none" w="med" len="med"/>
            </a:ln>
          </p:spPr>
          <p:txBody>
            <a:bodyPr lIns="0" tIns="0" rIns="0" bIns="0"/>
            <a:lstStyle/>
            <a:p>
              <a:endParaRPr lang="zh-CN" altLang="en-US"/>
            </a:p>
          </p:txBody>
        </p:sp>
        <p:sp>
          <p:nvSpPr>
            <p:cNvPr id="5142" name="Rectangle 22"/>
            <p:cNvSpPr>
              <a:spLocks/>
            </p:cNvSpPr>
            <p:nvPr/>
          </p:nvSpPr>
          <p:spPr bwMode="auto">
            <a:xfrm rot="16200000" flipH="1">
              <a:off x="741" y="-741"/>
              <a:ext cx="1380" cy="2862"/>
            </a:xfrm>
            <a:prstGeom prst="rect">
              <a:avLst/>
            </a:prstGeom>
            <a:noFill/>
            <a:ln w="12700">
              <a:noFill/>
              <a:miter lim="800000"/>
              <a:headEnd type="none" w="med" len="med"/>
              <a:tailEnd type="none" w="med" len="med"/>
            </a:ln>
          </p:spPr>
          <p:txBody>
            <a:bodyPr wrap="none" lIns="0" tIns="0" rIns="0" bIns="0">
              <a:spAutoFit/>
            </a:bodyPr>
            <a:lstStyle/>
            <a:p>
              <a:endParaRPr lang="zh-CN" altLang="en-US"/>
            </a:p>
          </p:txBody>
        </p:sp>
      </p:grpSp>
      <p:grpSp>
        <p:nvGrpSpPr>
          <p:cNvPr id="5" name="Group 23"/>
          <p:cNvGrpSpPr>
            <a:grpSpLocks/>
          </p:cNvGrpSpPr>
          <p:nvPr/>
        </p:nvGrpSpPr>
        <p:grpSpPr bwMode="auto">
          <a:xfrm>
            <a:off x="4635500" y="5892800"/>
            <a:ext cx="508000" cy="114300"/>
            <a:chOff x="0" y="0"/>
            <a:chExt cx="320" cy="72"/>
          </a:xfrm>
        </p:grpSpPr>
        <p:sp>
          <p:nvSpPr>
            <p:cNvPr id="5144" name="Line 24"/>
            <p:cNvSpPr>
              <a:spLocks noChangeShapeType="1"/>
            </p:cNvSpPr>
            <p:nvPr/>
          </p:nvSpPr>
          <p:spPr bwMode="auto">
            <a:xfrm rot="10800000" flipH="1">
              <a:off x="0" y="8"/>
              <a:ext cx="183" cy="56"/>
            </a:xfrm>
            <a:prstGeom prst="line">
              <a:avLst/>
            </a:prstGeom>
            <a:noFill/>
            <a:ln w="50800">
              <a:solidFill>
                <a:srgbClr val="009900"/>
              </a:solidFill>
              <a:prstDash val="solid"/>
              <a:round/>
              <a:headEnd type="none" w="med" len="med"/>
              <a:tailEnd type="none" w="med" len="med"/>
            </a:ln>
          </p:spPr>
          <p:txBody>
            <a:bodyPr/>
            <a:lstStyle/>
            <a:p>
              <a:endParaRPr lang="zh-CN" altLang="en-US"/>
            </a:p>
          </p:txBody>
        </p:sp>
        <p:sp>
          <p:nvSpPr>
            <p:cNvPr id="5145" name="Line 25"/>
            <p:cNvSpPr>
              <a:spLocks noChangeShapeType="1"/>
            </p:cNvSpPr>
            <p:nvPr/>
          </p:nvSpPr>
          <p:spPr bwMode="auto">
            <a:xfrm>
              <a:off x="160" y="0"/>
              <a:ext cx="160" cy="72"/>
            </a:xfrm>
            <a:prstGeom prst="line">
              <a:avLst/>
            </a:prstGeom>
            <a:noFill/>
            <a:ln w="50800">
              <a:solidFill>
                <a:srgbClr val="009900"/>
              </a:solidFill>
              <a:prstDash val="solid"/>
              <a:round/>
              <a:headEnd type="none" w="med" len="med"/>
              <a:tailEnd type="none" w="med" len="med"/>
            </a:ln>
          </p:spPr>
          <p:txBody>
            <a:bodyPr/>
            <a:lstStyle/>
            <a:p>
              <a:endParaRPr lang="zh-CN" altLang="en-US"/>
            </a:p>
          </p:txBody>
        </p:sp>
      </p:grpSp>
      <p:grpSp>
        <p:nvGrpSpPr>
          <p:cNvPr id="6" name="Group 26"/>
          <p:cNvGrpSpPr>
            <a:grpSpLocks/>
          </p:cNvGrpSpPr>
          <p:nvPr/>
        </p:nvGrpSpPr>
        <p:grpSpPr bwMode="auto">
          <a:xfrm rot="15120000" flipH="1">
            <a:off x="1620838" y="2738438"/>
            <a:ext cx="4225925" cy="2422525"/>
            <a:chOff x="0" y="0"/>
            <a:chExt cx="2662" cy="1526"/>
          </a:xfrm>
        </p:grpSpPr>
        <p:sp>
          <p:nvSpPr>
            <p:cNvPr id="5147" name="AutoShape 27"/>
            <p:cNvSpPr>
              <a:spLocks/>
            </p:cNvSpPr>
            <p:nvPr/>
          </p:nvSpPr>
          <p:spPr bwMode="auto">
            <a:xfrm>
              <a:off x="83" y="0"/>
              <a:ext cx="2579" cy="980"/>
            </a:xfrm>
            <a:custGeom>
              <a:avLst/>
              <a:gdLst/>
              <a:ahLst/>
              <a:cxnLst/>
              <a:rect l="0" t="0" r="r" b="b"/>
              <a:pathLst>
                <a:path w="21600" h="21600">
                  <a:moveTo>
                    <a:pt x="0" y="0"/>
                  </a:moveTo>
                  <a:cubicBezTo>
                    <a:pt x="9633" y="390"/>
                    <a:pt x="18154" y="8911"/>
                    <a:pt x="21600" y="21600"/>
                  </a:cubicBezTo>
                </a:path>
              </a:pathLst>
            </a:custGeom>
            <a:noFill/>
            <a:ln w="50800">
              <a:solidFill>
                <a:srgbClr val="009900"/>
              </a:solidFill>
              <a:prstDash val="solid"/>
              <a:miter lim="800000"/>
              <a:headEnd type="oval" w="med" len="med"/>
              <a:tailEnd type="triangle" w="med" len="med"/>
            </a:ln>
          </p:spPr>
          <p:txBody>
            <a:bodyPr lIns="0" tIns="0" rIns="0" bIns="0"/>
            <a:lstStyle/>
            <a:p>
              <a:endParaRPr lang="zh-CN" altLang="en-US"/>
            </a:p>
          </p:txBody>
        </p:sp>
        <p:sp>
          <p:nvSpPr>
            <p:cNvPr id="5148" name="AutoShape 28"/>
            <p:cNvSpPr>
              <a:spLocks/>
            </p:cNvSpPr>
            <p:nvPr/>
          </p:nvSpPr>
          <p:spPr bwMode="auto">
            <a:xfrm>
              <a:off x="0" y="0"/>
              <a:ext cx="2661" cy="1526"/>
            </a:xfrm>
            <a:custGeom>
              <a:avLst/>
              <a:gdLst/>
              <a:ahLst/>
              <a:cxnLst/>
              <a:rect l="0" t="0" r="r" b="b"/>
              <a:pathLst>
                <a:path w="21600" h="21600">
                  <a:moveTo>
                    <a:pt x="664" y="0"/>
                  </a:moveTo>
                  <a:cubicBezTo>
                    <a:pt x="10001" y="250"/>
                    <a:pt x="18260" y="5724"/>
                    <a:pt x="21600" y="13874"/>
                  </a:cubicBezTo>
                  <a:lnTo>
                    <a:pt x="0" y="21600"/>
                  </a:lnTo>
                  <a:close/>
                  <a:moveTo>
                    <a:pt x="664" y="0"/>
                  </a:moveTo>
                </a:path>
              </a:pathLst>
            </a:custGeom>
            <a:noFill/>
            <a:ln w="50800">
              <a:noFill/>
              <a:miter lim="800000"/>
              <a:headEnd type="none" w="med" len="med"/>
              <a:tailEnd type="none" w="med" len="med"/>
            </a:ln>
          </p:spPr>
          <p:txBody>
            <a:bodyPr lIns="0" tIns="0" rIns="0" bIns="0"/>
            <a:lstStyle/>
            <a:p>
              <a:endParaRPr lang="zh-CN" altLang="en-US"/>
            </a:p>
          </p:txBody>
        </p:sp>
        <p:sp>
          <p:nvSpPr>
            <p:cNvPr id="5149" name="Rectangle 29"/>
            <p:cNvSpPr>
              <a:spLocks/>
            </p:cNvSpPr>
            <p:nvPr/>
          </p:nvSpPr>
          <p:spPr bwMode="auto">
            <a:xfrm rot="16200000" flipH="1">
              <a:off x="567" y="-567"/>
              <a:ext cx="1526" cy="2660"/>
            </a:xfrm>
            <a:prstGeom prst="rect">
              <a:avLst/>
            </a:prstGeom>
            <a:noFill/>
            <a:ln w="12700">
              <a:noFill/>
              <a:miter lim="800000"/>
              <a:headEnd type="none" w="med" len="med"/>
              <a:tailEnd type="none" w="med" len="med"/>
            </a:ln>
          </p:spPr>
          <p:txBody>
            <a:bodyPr wrap="none" lIns="0" tIns="0" rIns="0" bIns="0">
              <a:spAutoFit/>
            </a:bodyPr>
            <a:lstStyle/>
            <a:p>
              <a:endParaRPr lang="zh-CN" altLang="en-US"/>
            </a:p>
          </p:txBody>
        </p:sp>
      </p:grpSp>
      <p:grpSp>
        <p:nvGrpSpPr>
          <p:cNvPr id="7" name="Group 30"/>
          <p:cNvGrpSpPr>
            <a:grpSpLocks/>
          </p:cNvGrpSpPr>
          <p:nvPr/>
        </p:nvGrpSpPr>
        <p:grpSpPr bwMode="auto">
          <a:xfrm>
            <a:off x="5448300" y="5740400"/>
            <a:ext cx="965200" cy="292100"/>
            <a:chOff x="0" y="0"/>
            <a:chExt cx="608" cy="183"/>
          </a:xfrm>
        </p:grpSpPr>
        <p:sp>
          <p:nvSpPr>
            <p:cNvPr id="5151" name="Line 31"/>
            <p:cNvSpPr>
              <a:spLocks noChangeShapeType="1"/>
            </p:cNvSpPr>
            <p:nvPr/>
          </p:nvSpPr>
          <p:spPr bwMode="auto">
            <a:xfrm rot="10800000">
              <a:off x="464" y="0"/>
              <a:ext cx="144" cy="144"/>
            </a:xfrm>
            <a:prstGeom prst="line">
              <a:avLst/>
            </a:prstGeom>
            <a:noFill/>
            <a:ln w="50800">
              <a:solidFill>
                <a:srgbClr val="FFCC00"/>
              </a:solidFill>
              <a:prstDash val="solid"/>
              <a:round/>
              <a:headEnd type="none" w="med" len="med"/>
              <a:tailEnd type="none" w="med" len="med"/>
            </a:ln>
          </p:spPr>
          <p:txBody>
            <a:bodyPr/>
            <a:lstStyle/>
            <a:p>
              <a:endParaRPr lang="zh-CN" altLang="en-US"/>
            </a:p>
          </p:txBody>
        </p:sp>
        <p:sp>
          <p:nvSpPr>
            <p:cNvPr id="5152" name="Line 32"/>
            <p:cNvSpPr>
              <a:spLocks noChangeShapeType="1"/>
            </p:cNvSpPr>
            <p:nvPr/>
          </p:nvSpPr>
          <p:spPr bwMode="auto">
            <a:xfrm flipH="1">
              <a:off x="272" y="8"/>
              <a:ext cx="208" cy="103"/>
            </a:xfrm>
            <a:prstGeom prst="line">
              <a:avLst/>
            </a:prstGeom>
            <a:noFill/>
            <a:ln w="50800">
              <a:solidFill>
                <a:srgbClr val="FFCC00"/>
              </a:solidFill>
              <a:prstDash val="solid"/>
              <a:round/>
              <a:headEnd type="none" w="med" len="med"/>
              <a:tailEnd type="none" w="med" len="med"/>
            </a:ln>
          </p:spPr>
          <p:txBody>
            <a:bodyPr/>
            <a:lstStyle/>
            <a:p>
              <a:endParaRPr lang="zh-CN" altLang="en-US"/>
            </a:p>
          </p:txBody>
        </p:sp>
        <p:sp>
          <p:nvSpPr>
            <p:cNvPr id="5153" name="Line 33"/>
            <p:cNvSpPr>
              <a:spLocks noChangeShapeType="1"/>
            </p:cNvSpPr>
            <p:nvPr/>
          </p:nvSpPr>
          <p:spPr bwMode="auto">
            <a:xfrm flipH="1">
              <a:off x="0" y="112"/>
              <a:ext cx="272" cy="71"/>
            </a:xfrm>
            <a:prstGeom prst="line">
              <a:avLst/>
            </a:prstGeom>
            <a:noFill/>
            <a:ln w="50800">
              <a:solidFill>
                <a:srgbClr val="FFCC00"/>
              </a:solidFill>
              <a:prstDash val="solid"/>
              <a:round/>
              <a:headEnd type="none" w="med" len="med"/>
              <a:tailEnd type="none" w="med" len="med"/>
            </a:ln>
          </p:spPr>
          <p:txBody>
            <a:bodyPr/>
            <a:lstStyle/>
            <a:p>
              <a:endParaRPr lang="zh-CN" altLang="en-US"/>
            </a:p>
          </p:txBody>
        </p:sp>
      </p:grpSp>
      <p:grpSp>
        <p:nvGrpSpPr>
          <p:cNvPr id="8" name="Group 34"/>
          <p:cNvGrpSpPr>
            <a:grpSpLocks/>
          </p:cNvGrpSpPr>
          <p:nvPr/>
        </p:nvGrpSpPr>
        <p:grpSpPr bwMode="auto">
          <a:xfrm>
            <a:off x="1195388" y="3692525"/>
            <a:ext cx="4768850" cy="2544763"/>
            <a:chOff x="0" y="0"/>
            <a:chExt cx="3004" cy="1602"/>
          </a:xfrm>
        </p:grpSpPr>
        <p:sp>
          <p:nvSpPr>
            <p:cNvPr id="5155" name="AutoShape 35"/>
            <p:cNvSpPr>
              <a:spLocks/>
            </p:cNvSpPr>
            <p:nvPr/>
          </p:nvSpPr>
          <p:spPr bwMode="auto">
            <a:xfrm>
              <a:off x="1261" y="0"/>
              <a:ext cx="1742" cy="1264"/>
            </a:xfrm>
            <a:custGeom>
              <a:avLst/>
              <a:gdLst/>
              <a:ahLst/>
              <a:cxnLst/>
              <a:rect l="0" t="0" r="r" b="b"/>
              <a:pathLst>
                <a:path w="21600" h="21600">
                  <a:moveTo>
                    <a:pt x="0" y="0"/>
                  </a:moveTo>
                  <a:cubicBezTo>
                    <a:pt x="11194" y="4008"/>
                    <a:pt x="19243" y="12057"/>
                    <a:pt x="21600" y="21600"/>
                  </a:cubicBezTo>
                </a:path>
              </a:pathLst>
            </a:custGeom>
            <a:noFill/>
            <a:ln w="50800">
              <a:solidFill>
                <a:srgbClr val="FFCC00"/>
              </a:solidFill>
              <a:prstDash val="solid"/>
              <a:miter lim="800000"/>
              <a:headEnd type="oval" w="med" len="med"/>
              <a:tailEnd type="triangle" w="med" len="med"/>
            </a:ln>
          </p:spPr>
          <p:txBody>
            <a:bodyPr lIns="0" tIns="0" rIns="0" bIns="0"/>
            <a:lstStyle/>
            <a:p>
              <a:endParaRPr lang="zh-CN" altLang="en-US"/>
            </a:p>
          </p:txBody>
        </p:sp>
        <p:sp>
          <p:nvSpPr>
            <p:cNvPr id="5156" name="AutoShape 36"/>
            <p:cNvSpPr>
              <a:spLocks/>
            </p:cNvSpPr>
            <p:nvPr/>
          </p:nvSpPr>
          <p:spPr bwMode="auto">
            <a:xfrm>
              <a:off x="0" y="0"/>
              <a:ext cx="3003" cy="1602"/>
            </a:xfrm>
            <a:custGeom>
              <a:avLst/>
              <a:gdLst/>
              <a:ahLst/>
              <a:cxnLst/>
              <a:rect l="0" t="0" r="r" b="b"/>
              <a:pathLst>
                <a:path w="21600" h="21600">
                  <a:moveTo>
                    <a:pt x="9073" y="0"/>
                  </a:moveTo>
                  <a:cubicBezTo>
                    <a:pt x="15565" y="3164"/>
                    <a:pt x="20233" y="9518"/>
                    <a:pt x="21600" y="17052"/>
                  </a:cubicBezTo>
                  <a:lnTo>
                    <a:pt x="0" y="21600"/>
                  </a:lnTo>
                  <a:close/>
                  <a:moveTo>
                    <a:pt x="9073" y="0"/>
                  </a:moveTo>
                </a:path>
              </a:pathLst>
            </a:custGeom>
            <a:noFill/>
            <a:ln w="50800">
              <a:noFill/>
              <a:miter lim="800000"/>
              <a:headEnd type="none" w="med" len="med"/>
              <a:tailEnd type="none" w="med" len="med"/>
            </a:ln>
          </p:spPr>
          <p:txBody>
            <a:bodyPr lIns="0" tIns="0" rIns="0" bIns="0"/>
            <a:lstStyle/>
            <a:p>
              <a:endParaRPr lang="zh-CN" altLang="en-US"/>
            </a:p>
          </p:txBody>
        </p:sp>
        <p:sp>
          <p:nvSpPr>
            <p:cNvPr id="5157" name="Rectangle 37"/>
            <p:cNvSpPr>
              <a:spLocks/>
            </p:cNvSpPr>
            <p:nvPr/>
          </p:nvSpPr>
          <p:spPr bwMode="auto">
            <a:xfrm>
              <a:off x="0" y="0"/>
              <a:ext cx="3004" cy="1602"/>
            </a:xfrm>
            <a:prstGeom prst="rect">
              <a:avLst/>
            </a:prstGeom>
            <a:noFill/>
            <a:ln w="12700">
              <a:noFill/>
              <a:miter lim="800000"/>
              <a:headEnd type="none" w="med" len="med"/>
              <a:tailEnd type="none" w="med" len="med"/>
            </a:ln>
          </p:spPr>
          <p:txBody>
            <a:bodyPr wrap="none" lIns="0" tIns="0" rIns="0" bIns="0">
              <a:spAutoFit/>
            </a:bodyPr>
            <a:lstStyle/>
            <a:p>
              <a:endParaRPr lang="zh-CN" altLang="en-US"/>
            </a:p>
          </p:txBody>
        </p:sp>
      </p:grpSp>
      <p:sp>
        <p:nvSpPr>
          <p:cNvPr id="5158" name="Rectangle 38"/>
          <p:cNvSpPr>
            <a:spLocks/>
          </p:cNvSpPr>
          <p:nvPr/>
        </p:nvSpPr>
        <p:spPr bwMode="auto">
          <a:xfrm>
            <a:off x="533400" y="4532313"/>
            <a:ext cx="2794000" cy="546100"/>
          </a:xfrm>
          <a:prstGeom prst="rect">
            <a:avLst/>
          </a:prstGeom>
          <a:noFill/>
          <a:ln w="12700">
            <a:noFill/>
            <a:miter lim="800000"/>
            <a:headEnd type="none" w="med" len="med"/>
            <a:tailEnd type="none" w="med" len="med"/>
          </a:ln>
        </p:spPr>
        <p:txBody>
          <a:bodyPr lIns="0" tIns="0" rIns="40639" bIns="0"/>
          <a:lstStyle/>
          <a:p>
            <a:pPr marL="39688" algn="ctr"/>
            <a:r>
              <a:rPr lang="en-US" altLang="zh-CN" sz="1600">
                <a:solidFill>
                  <a:schemeClr val="tx1"/>
                </a:solidFill>
                <a:latin typeface="Times New Roman" charset="0"/>
                <a:ea typeface="宋体" charset="-122"/>
                <a:cs typeface="Times New Roman" charset="0"/>
                <a:sym typeface="Times New Roman" charset="0"/>
              </a:rPr>
              <a:t>Sequential </a:t>
            </a:r>
            <a:r>
              <a:rPr lang="en-US" altLang="zh-CN" sz="1600" b="1">
                <a:solidFill>
                  <a:srgbClr val="FF3300"/>
                </a:solidFill>
                <a:latin typeface="Times New Roman" charset="0"/>
                <a:ea typeface="宋体" charset="-122"/>
                <a:cs typeface="Times New Roman" charset="0"/>
                <a:sym typeface="Times New Roman" charset="0"/>
              </a:rPr>
              <a:t>atrial activation</a:t>
            </a:r>
          </a:p>
          <a:p>
            <a:pPr marL="39688" algn="ctr"/>
            <a:r>
              <a:rPr lang="en-US" altLang="zh-CN" sz="1600" b="1">
                <a:solidFill>
                  <a:srgbClr val="FF3300"/>
                </a:solidFill>
                <a:latin typeface="Times New Roman" charset="0"/>
                <a:ea typeface="宋体" charset="-122"/>
                <a:cs typeface="Times New Roman" charset="0"/>
                <a:sym typeface="Times New Roman" charset="0"/>
              </a:rPr>
              <a:t> </a:t>
            </a:r>
            <a:r>
              <a:rPr lang="en-US" altLang="zh-CN" sz="1600">
                <a:solidFill>
                  <a:schemeClr val="tx1"/>
                </a:solidFill>
                <a:latin typeface="Times New Roman" charset="0"/>
                <a:ea typeface="宋体" charset="-122"/>
                <a:cs typeface="Times New Roman" charset="0"/>
                <a:sym typeface="Times New Roman" charset="0"/>
              </a:rPr>
              <a:t>(depolarization)</a:t>
            </a:r>
          </a:p>
        </p:txBody>
      </p:sp>
      <p:sp>
        <p:nvSpPr>
          <p:cNvPr id="5159" name="Rectangle 39"/>
          <p:cNvSpPr>
            <a:spLocks/>
          </p:cNvSpPr>
          <p:nvPr/>
        </p:nvSpPr>
        <p:spPr bwMode="auto">
          <a:xfrm>
            <a:off x="341313" y="4011613"/>
            <a:ext cx="3302000" cy="546100"/>
          </a:xfrm>
          <a:prstGeom prst="rect">
            <a:avLst/>
          </a:prstGeom>
          <a:noFill/>
          <a:ln w="12700">
            <a:noFill/>
            <a:miter lim="800000"/>
            <a:headEnd type="none" w="med" len="med"/>
            <a:tailEnd type="none" w="med" len="med"/>
          </a:ln>
        </p:spPr>
        <p:txBody>
          <a:bodyPr lIns="0" tIns="0" rIns="40639" bIns="0"/>
          <a:lstStyle/>
          <a:p>
            <a:pPr marL="39688" algn="ctr"/>
            <a:r>
              <a:rPr lang="en-US" altLang="zh-CN" sz="1600">
                <a:solidFill>
                  <a:schemeClr val="tx1"/>
                </a:solidFill>
                <a:latin typeface="Times New Roman" charset="0"/>
                <a:ea typeface="宋体" charset="-122"/>
                <a:cs typeface="Times New Roman" charset="0"/>
                <a:sym typeface="Times New Roman" charset="0"/>
              </a:rPr>
              <a:t>Simultaneously </a:t>
            </a:r>
            <a:r>
              <a:rPr lang="en-US" altLang="zh-CN" sz="1600" b="1">
                <a:solidFill>
                  <a:srgbClr val="FF3300"/>
                </a:solidFill>
                <a:latin typeface="Times New Roman" charset="0"/>
                <a:ea typeface="宋体" charset="-122"/>
                <a:cs typeface="Times New Roman" charset="0"/>
                <a:sym typeface="Times New Roman" charset="0"/>
              </a:rPr>
              <a:t>ventricular activation </a:t>
            </a:r>
            <a:r>
              <a:rPr lang="en-US" altLang="zh-CN" sz="1600">
                <a:solidFill>
                  <a:schemeClr val="tx1"/>
                </a:solidFill>
                <a:latin typeface="Times New Roman" charset="0"/>
                <a:ea typeface="宋体" charset="-122"/>
                <a:cs typeface="Times New Roman" charset="0"/>
                <a:sym typeface="Times New Roman" charset="0"/>
              </a:rPr>
              <a:t>(depolarization)</a:t>
            </a:r>
          </a:p>
        </p:txBody>
      </p:sp>
      <p:sp>
        <p:nvSpPr>
          <p:cNvPr id="5160" name="Rectangle 40"/>
          <p:cNvSpPr>
            <a:spLocks/>
          </p:cNvSpPr>
          <p:nvPr/>
        </p:nvSpPr>
        <p:spPr bwMode="auto">
          <a:xfrm>
            <a:off x="1778000" y="3935413"/>
            <a:ext cx="2692400" cy="317500"/>
          </a:xfrm>
          <a:prstGeom prst="rect">
            <a:avLst/>
          </a:prstGeom>
          <a:noFill/>
          <a:ln w="12700">
            <a:noFill/>
            <a:miter lim="800000"/>
            <a:headEnd type="none" w="med" len="med"/>
            <a:tailEnd type="none" w="med" len="med"/>
          </a:ln>
        </p:spPr>
        <p:txBody>
          <a:bodyPr lIns="0" tIns="0" rIns="40639" bIns="0"/>
          <a:lstStyle/>
          <a:p>
            <a:pPr marL="39688"/>
            <a:r>
              <a:rPr lang="en-US" altLang="zh-CN" sz="1600" b="1">
                <a:solidFill>
                  <a:srgbClr val="FF3300"/>
                </a:solidFill>
                <a:latin typeface="Times New Roman" charset="0"/>
                <a:ea typeface="宋体" charset="-122"/>
                <a:cs typeface="Times New Roman" charset="0"/>
                <a:sym typeface="Times New Roman" charset="0"/>
              </a:rPr>
              <a:t>ventricular repolarization</a:t>
            </a:r>
          </a:p>
        </p:txBody>
      </p:sp>
      <p:sp>
        <p:nvSpPr>
          <p:cNvPr id="5161" name="Rectangle 41"/>
          <p:cNvSpPr>
            <a:spLocks/>
          </p:cNvSpPr>
          <p:nvPr/>
        </p:nvSpPr>
        <p:spPr bwMode="auto">
          <a:xfrm>
            <a:off x="790575" y="5287963"/>
            <a:ext cx="1866900" cy="774700"/>
          </a:xfrm>
          <a:prstGeom prst="rect">
            <a:avLst/>
          </a:prstGeom>
          <a:noFill/>
          <a:ln w="12700">
            <a:noFill/>
            <a:miter lim="800000"/>
            <a:headEnd type="none" w="med" len="med"/>
            <a:tailEnd type="none" w="med" len="med"/>
          </a:ln>
        </p:spPr>
        <p:txBody>
          <a:bodyPr lIns="0" tIns="0" rIns="40639" bIns="0"/>
          <a:lstStyle/>
          <a:p>
            <a:pPr marL="39688" algn="ctr"/>
            <a:r>
              <a:rPr lang="en-US" altLang="zh-CN" sz="1600" b="1">
                <a:solidFill>
                  <a:srgbClr val="FF3300"/>
                </a:solidFill>
                <a:latin typeface="Times New Roman" charset="0"/>
                <a:ea typeface="宋体" charset="-122"/>
                <a:cs typeface="Times New Roman" charset="0"/>
                <a:sym typeface="Times New Roman" charset="0"/>
              </a:rPr>
              <a:t>After depolarizations</a:t>
            </a:r>
          </a:p>
          <a:p>
            <a:pPr marL="39688" algn="ctr"/>
            <a:r>
              <a:rPr lang="en-US" altLang="zh-CN" sz="1600">
                <a:solidFill>
                  <a:schemeClr val="tx1"/>
                </a:solidFill>
                <a:latin typeface="Times New Roman" charset="0"/>
                <a:ea typeface="宋体" charset="-122"/>
                <a:cs typeface="Times New Roman" charset="0"/>
                <a:sym typeface="Times New Roman" charset="0"/>
              </a:rPr>
              <a:t> in the ventricles</a:t>
            </a:r>
          </a:p>
        </p:txBody>
      </p:sp>
      <p:grpSp>
        <p:nvGrpSpPr>
          <p:cNvPr id="9" name="Group 42"/>
          <p:cNvGrpSpPr>
            <a:grpSpLocks/>
          </p:cNvGrpSpPr>
          <p:nvPr/>
        </p:nvGrpSpPr>
        <p:grpSpPr bwMode="auto">
          <a:xfrm>
            <a:off x="8555038" y="6292850"/>
            <a:ext cx="452437" cy="515938"/>
            <a:chOff x="0" y="0"/>
            <a:chExt cx="285" cy="324"/>
          </a:xfrm>
        </p:grpSpPr>
        <p:grpSp>
          <p:nvGrpSpPr>
            <p:cNvPr id="10" name="Group 43"/>
            <p:cNvGrpSpPr>
              <a:grpSpLocks/>
            </p:cNvGrpSpPr>
            <p:nvPr/>
          </p:nvGrpSpPr>
          <p:grpSpPr bwMode="auto">
            <a:xfrm>
              <a:off x="0" y="0"/>
              <a:ext cx="258" cy="220"/>
              <a:chOff x="0" y="0"/>
              <a:chExt cx="258" cy="220"/>
            </a:xfrm>
          </p:grpSpPr>
          <p:sp>
            <p:nvSpPr>
              <p:cNvPr id="5164" name="AutoShape 44"/>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5165" name="AutoShape 45"/>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5166" name="AutoShape 46"/>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5167" name="Rectangle 47">
              <a:hlinkClick r:id="rId5"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grpSp>
        <p:nvGrpSpPr>
          <p:cNvPr id="11" name="Group 48"/>
          <p:cNvGrpSpPr>
            <a:grpSpLocks/>
          </p:cNvGrpSpPr>
          <p:nvPr/>
        </p:nvGrpSpPr>
        <p:grpSpPr bwMode="auto">
          <a:xfrm>
            <a:off x="6438900" y="5918200"/>
            <a:ext cx="266700" cy="63500"/>
            <a:chOff x="0" y="0"/>
            <a:chExt cx="168" cy="40"/>
          </a:xfrm>
        </p:grpSpPr>
        <p:sp>
          <p:nvSpPr>
            <p:cNvPr id="5169" name="Line 49"/>
            <p:cNvSpPr>
              <a:spLocks noChangeShapeType="1"/>
            </p:cNvSpPr>
            <p:nvPr/>
          </p:nvSpPr>
          <p:spPr bwMode="auto">
            <a:xfrm rot="10800000" flipH="1">
              <a:off x="0" y="0"/>
              <a:ext cx="104" cy="24"/>
            </a:xfrm>
            <a:prstGeom prst="line">
              <a:avLst/>
            </a:prstGeom>
            <a:noFill/>
            <a:ln w="50800">
              <a:solidFill>
                <a:srgbClr val="CC00FF"/>
              </a:solidFill>
              <a:prstDash val="solid"/>
              <a:round/>
              <a:headEnd type="none" w="med" len="med"/>
              <a:tailEnd type="none" w="med" len="med"/>
            </a:ln>
          </p:spPr>
          <p:txBody>
            <a:bodyPr/>
            <a:lstStyle/>
            <a:p>
              <a:endParaRPr lang="zh-CN" altLang="en-US"/>
            </a:p>
          </p:txBody>
        </p:sp>
        <p:sp>
          <p:nvSpPr>
            <p:cNvPr id="5170" name="Line 50"/>
            <p:cNvSpPr>
              <a:spLocks noChangeShapeType="1"/>
            </p:cNvSpPr>
            <p:nvPr/>
          </p:nvSpPr>
          <p:spPr bwMode="auto">
            <a:xfrm>
              <a:off x="104" y="8"/>
              <a:ext cx="64" cy="32"/>
            </a:xfrm>
            <a:prstGeom prst="line">
              <a:avLst/>
            </a:prstGeom>
            <a:noFill/>
            <a:ln w="50800">
              <a:solidFill>
                <a:srgbClr val="CC00FF"/>
              </a:solidFill>
              <a:prstDash val="solid"/>
              <a:round/>
              <a:headEnd type="none" w="med" len="med"/>
              <a:tailEnd type="none" w="med" len="med"/>
            </a:ln>
          </p:spPr>
          <p:txBody>
            <a:bodyPr/>
            <a:lstStyle/>
            <a:p>
              <a:endParaRPr lang="zh-CN" altLang="en-US"/>
            </a:p>
          </p:txBody>
        </p:sp>
      </p:grpSp>
      <p:grpSp>
        <p:nvGrpSpPr>
          <p:cNvPr id="12" name="Group 51"/>
          <p:cNvGrpSpPr>
            <a:grpSpLocks/>
          </p:cNvGrpSpPr>
          <p:nvPr/>
        </p:nvGrpSpPr>
        <p:grpSpPr bwMode="auto">
          <a:xfrm rot="8760000">
            <a:off x="2552700" y="3462338"/>
            <a:ext cx="5624513" cy="3022600"/>
            <a:chOff x="0" y="0"/>
            <a:chExt cx="3542" cy="1903"/>
          </a:xfrm>
        </p:grpSpPr>
        <p:sp>
          <p:nvSpPr>
            <p:cNvPr id="5172" name="AutoShape 52"/>
            <p:cNvSpPr>
              <a:spLocks/>
            </p:cNvSpPr>
            <p:nvPr/>
          </p:nvSpPr>
          <p:spPr bwMode="auto">
            <a:xfrm>
              <a:off x="1488" y="0"/>
              <a:ext cx="2054" cy="1499"/>
            </a:xfrm>
            <a:custGeom>
              <a:avLst/>
              <a:gdLst/>
              <a:ahLst/>
              <a:cxnLst/>
              <a:rect l="0" t="0" r="r" b="b"/>
              <a:pathLst>
                <a:path w="21600" h="21600">
                  <a:moveTo>
                    <a:pt x="0" y="0"/>
                  </a:moveTo>
                  <a:cubicBezTo>
                    <a:pt x="11194" y="4008"/>
                    <a:pt x="19243" y="12057"/>
                    <a:pt x="21600" y="21600"/>
                  </a:cubicBezTo>
                </a:path>
              </a:pathLst>
            </a:custGeom>
            <a:noFill/>
            <a:ln w="50800">
              <a:solidFill>
                <a:srgbClr val="CC66FF"/>
              </a:solidFill>
              <a:prstDash val="solid"/>
              <a:miter lim="800000"/>
              <a:headEnd type="oval" w="med" len="med"/>
              <a:tailEnd type="triangle" w="med" len="med"/>
            </a:ln>
          </p:spPr>
          <p:txBody>
            <a:bodyPr lIns="0" tIns="0" rIns="0" bIns="0"/>
            <a:lstStyle/>
            <a:p>
              <a:endParaRPr lang="zh-CN" altLang="en-US"/>
            </a:p>
          </p:txBody>
        </p:sp>
        <p:sp>
          <p:nvSpPr>
            <p:cNvPr id="5173" name="AutoShape 53"/>
            <p:cNvSpPr>
              <a:spLocks/>
            </p:cNvSpPr>
            <p:nvPr/>
          </p:nvSpPr>
          <p:spPr bwMode="auto">
            <a:xfrm>
              <a:off x="0" y="3"/>
              <a:ext cx="3541" cy="1900"/>
            </a:xfrm>
            <a:custGeom>
              <a:avLst/>
              <a:gdLst/>
              <a:ahLst/>
              <a:cxnLst/>
              <a:rect l="0" t="0" r="r" b="b"/>
              <a:pathLst>
                <a:path w="21600" h="21600">
                  <a:moveTo>
                    <a:pt x="9073" y="0"/>
                  </a:moveTo>
                  <a:cubicBezTo>
                    <a:pt x="15565" y="3164"/>
                    <a:pt x="20233" y="9518"/>
                    <a:pt x="21600" y="17052"/>
                  </a:cubicBezTo>
                  <a:lnTo>
                    <a:pt x="0" y="21600"/>
                  </a:lnTo>
                  <a:close/>
                  <a:moveTo>
                    <a:pt x="9073" y="0"/>
                  </a:moveTo>
                </a:path>
              </a:pathLst>
            </a:custGeom>
            <a:noFill/>
            <a:ln w="50800">
              <a:noFill/>
              <a:miter lim="800000"/>
              <a:headEnd type="none" w="med" len="med"/>
              <a:tailEnd type="none" w="med" len="med"/>
            </a:ln>
          </p:spPr>
          <p:txBody>
            <a:bodyPr lIns="0" tIns="0" rIns="0" bIns="0"/>
            <a:lstStyle/>
            <a:p>
              <a:endParaRPr lang="zh-CN" altLang="en-US"/>
            </a:p>
          </p:txBody>
        </p:sp>
        <p:sp>
          <p:nvSpPr>
            <p:cNvPr id="5174" name="Rectangle 54"/>
            <p:cNvSpPr>
              <a:spLocks/>
            </p:cNvSpPr>
            <p:nvPr/>
          </p:nvSpPr>
          <p:spPr bwMode="auto">
            <a:xfrm rot="10800000">
              <a:off x="0" y="3"/>
              <a:ext cx="3542" cy="1900"/>
            </a:xfrm>
            <a:prstGeom prst="rect">
              <a:avLst/>
            </a:prstGeom>
            <a:noFill/>
            <a:ln w="12700">
              <a:noFill/>
              <a:miter lim="800000"/>
              <a:headEnd type="none" w="med" len="med"/>
              <a:tailEnd type="none" w="med" len="med"/>
            </a:ln>
          </p:spPr>
          <p:txBody>
            <a:bodyPr wrap="none" lIns="0" tIns="0" rIns="0" bIns="0">
              <a:spAutoFit/>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500" fill="hold"/>
                                        <p:tgtEl>
                                          <p:spTgt spid="5131"/>
                                        </p:tgtEl>
                                        <p:attrNameLst>
                                          <p:attrName>ppt_w</p:attrName>
                                        </p:attrNameLst>
                                      </p:cBhvr>
                                      <p:tavLst>
                                        <p:tav tm="0">
                                          <p:val>
                                            <p:fltVal val="0"/>
                                          </p:val>
                                        </p:tav>
                                        <p:tav tm="100000">
                                          <p:val>
                                            <p:strVal val="#ppt_w"/>
                                          </p:val>
                                        </p:tav>
                                      </p:tavLst>
                                    </p:anim>
                                    <p:anim calcmode="lin" valueType="num">
                                      <p:cBhvr>
                                        <p:cTn id="8" dur="500" fill="hold"/>
                                        <p:tgtEl>
                                          <p:spTgt spid="51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3"/>
                                        </p:tgtEl>
                                        <p:attrNameLst>
                                          <p:attrName>style.visibility</p:attrName>
                                        </p:attrNameLst>
                                      </p:cBhvr>
                                      <p:to>
                                        <p:strVal val="visible"/>
                                      </p:to>
                                    </p:set>
                                    <p:anim calcmode="lin" valueType="num">
                                      <p:cBhvr additive="base">
                                        <p:cTn id="13" dur="500" fill="hold"/>
                                        <p:tgtEl>
                                          <p:spTgt spid="5133"/>
                                        </p:tgtEl>
                                        <p:attrNameLst>
                                          <p:attrName>ppt_x</p:attrName>
                                        </p:attrNameLst>
                                      </p:cBhvr>
                                      <p:tavLst>
                                        <p:tav tm="0">
                                          <p:val>
                                            <p:strVal val="0-#ppt_w/2"/>
                                          </p:val>
                                        </p:tav>
                                        <p:tav tm="100000">
                                          <p:val>
                                            <p:strVal val="#ppt_x"/>
                                          </p:val>
                                        </p:tav>
                                      </p:tavLst>
                                    </p:anim>
                                    <p:anim calcmode="lin" valueType="num">
                                      <p:cBhvr additive="base">
                                        <p:cTn id="14" dur="500" fill="hold"/>
                                        <p:tgtEl>
                                          <p:spTgt spid="513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62292352" presetClass="entr" presetSubtype="75723392" fill="hold" nodeType="afterEffect">
                                  <p:stCondLst>
                                    <p:cond delay="500"/>
                                  </p:stCondLst>
                                  <p:childTnLst>
                                    <p:set>
                                      <p:cBhvr>
                                        <p:cTn id="17" dur="1" fill="hold">
                                          <p:stCondLst>
                                            <p:cond delay="499"/>
                                          </p:stCondLst>
                                        </p:cTn>
                                        <p:tgtEl>
                                          <p:spTgt spid="51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2292352" presetClass="entr" presetSubtype="75723216" fill="hold" nodeType="clickEffect">
                                  <p:stCondLst>
                                    <p:cond delay="0"/>
                                  </p:stCondLst>
                                  <p:childTnLst>
                                    <p:set>
                                      <p:cBhvr>
                                        <p:cTn id="21" dur="1" fill="hold">
                                          <p:stCondLst>
                                            <p:cond delay="499"/>
                                          </p:stCondLst>
                                        </p:cTn>
                                        <p:tgtEl>
                                          <p:spTgt spid="5129"/>
                                        </p:tgtEl>
                                        <p:attrNameLst>
                                          <p:attrName>style.visibility</p:attrName>
                                        </p:attrNameLst>
                                      </p:cBhvr>
                                      <p:to>
                                        <p:strVal val="visible"/>
                                      </p:to>
                                    </p:set>
                                  </p:childTnLst>
                                </p:cTn>
                              </p:par>
                            </p:childTnLst>
                          </p:cTn>
                        </p:par>
                        <p:par>
                          <p:cTn id="22" fill="hold">
                            <p:stCondLst>
                              <p:cond delay="500"/>
                            </p:stCondLst>
                            <p:childTnLst>
                              <p:par>
                                <p:cTn id="23" presetID="23" presetClass="entr" presetSubtype="16" fill="hold" grpId="0" nodeType="afterEffect">
                                  <p:stCondLst>
                                    <p:cond delay="500"/>
                                  </p:stCondLst>
                                  <p:childTnLst>
                                    <p:set>
                                      <p:cBhvr>
                                        <p:cTn id="24" dur="1" fill="hold">
                                          <p:stCondLst>
                                            <p:cond delay="0"/>
                                          </p:stCondLst>
                                        </p:cTn>
                                        <p:tgtEl>
                                          <p:spTgt spid="5130"/>
                                        </p:tgtEl>
                                        <p:attrNameLst>
                                          <p:attrName>style.visibility</p:attrName>
                                        </p:attrNameLst>
                                      </p:cBhvr>
                                      <p:to>
                                        <p:strVal val="visible"/>
                                      </p:to>
                                    </p:set>
                                    <p:anim calcmode="lin" valueType="num">
                                      <p:cBhvr>
                                        <p:cTn id="25" dur="500" fill="hold"/>
                                        <p:tgtEl>
                                          <p:spTgt spid="5130"/>
                                        </p:tgtEl>
                                        <p:attrNameLst>
                                          <p:attrName>ppt_w</p:attrName>
                                        </p:attrNameLst>
                                      </p:cBhvr>
                                      <p:tavLst>
                                        <p:tav tm="0">
                                          <p:val>
                                            <p:fltVal val="0"/>
                                          </p:val>
                                        </p:tav>
                                        <p:tav tm="100000">
                                          <p:val>
                                            <p:strVal val="#ppt_w"/>
                                          </p:val>
                                        </p:tav>
                                      </p:tavLst>
                                    </p:anim>
                                    <p:anim calcmode="lin" valueType="num">
                                      <p:cBhvr>
                                        <p:cTn id="26" dur="500" fill="hold"/>
                                        <p:tgtEl>
                                          <p:spTgt spid="513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500"/>
                                  </p:stCondLst>
                                  <p:childTnLst>
                                    <p:set>
                                      <p:cBhvr>
                                        <p:cTn id="35" dur="1" fill="hold">
                                          <p:stCondLst>
                                            <p:cond delay="0"/>
                                          </p:stCondLst>
                                        </p:cTn>
                                        <p:tgtEl>
                                          <p:spTgt spid="5158"/>
                                        </p:tgtEl>
                                        <p:attrNameLst>
                                          <p:attrName>style.visibility</p:attrName>
                                        </p:attrNameLst>
                                      </p:cBhvr>
                                      <p:to>
                                        <p:strVal val="visible"/>
                                      </p:to>
                                    </p:set>
                                    <p:anim calcmode="lin" valueType="num">
                                      <p:cBhvr>
                                        <p:cTn id="36" dur="500" fill="hold"/>
                                        <p:tgtEl>
                                          <p:spTgt spid="5158"/>
                                        </p:tgtEl>
                                        <p:attrNameLst>
                                          <p:attrName>ppt_w</p:attrName>
                                        </p:attrNameLst>
                                      </p:cBhvr>
                                      <p:tavLst>
                                        <p:tav tm="0">
                                          <p:val>
                                            <p:fltVal val="0"/>
                                          </p:val>
                                        </p:tav>
                                        <p:tav tm="100000">
                                          <p:val>
                                            <p:strVal val="#ppt_w"/>
                                          </p:val>
                                        </p:tav>
                                      </p:tavLst>
                                    </p:anim>
                                    <p:anim calcmode="lin" valueType="num">
                                      <p:cBhvr>
                                        <p:cTn id="37" dur="500" fill="hold"/>
                                        <p:tgtEl>
                                          <p:spTgt spid="5158"/>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62292352" presetClass="entr" presetSubtype="75723776" fill="hold" nodeType="afterEffect">
                                  <p:stCondLst>
                                    <p:cond delay="500"/>
                                  </p:stCondLst>
                                  <p:childTnLst>
                                    <p:set>
                                      <p:cBhvr>
                                        <p:cTn id="40" dur="1" fill="hold">
                                          <p:stCondLst>
                                            <p:cond delay="499"/>
                                          </p:stCondLst>
                                        </p:cTn>
                                        <p:tgtEl>
                                          <p:spTgt spid="5"/>
                                        </p:tgtEl>
                                        <p:attrNameLst>
                                          <p:attrName>style.visibility</p:attrName>
                                        </p:attrNameLst>
                                      </p:cBhvr>
                                      <p:to>
                                        <p:strVal val="visible"/>
                                      </p:to>
                                    </p:set>
                                  </p:childTnLst>
                                </p:cTn>
                              </p:par>
                            </p:childTnLst>
                          </p:cTn>
                        </p:par>
                        <p:par>
                          <p:cTn id="41" fill="hold">
                            <p:stCondLst>
                              <p:cond delay="2500"/>
                            </p:stCondLst>
                            <p:childTnLst>
                              <p:par>
                                <p:cTn id="42" presetID="23" presetClass="entr" presetSubtype="16" fill="hold" nodeType="afterEffect">
                                  <p:stCondLst>
                                    <p:cond delay="5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childTnLst>
                          </p:cTn>
                        </p:par>
                        <p:par>
                          <p:cTn id="46" fill="hold">
                            <p:stCondLst>
                              <p:cond delay="3500"/>
                            </p:stCondLst>
                            <p:childTnLst>
                              <p:par>
                                <p:cTn id="47" presetID="23" presetClass="entr" presetSubtype="16" fill="hold" nodeType="afterEffect">
                                  <p:stCondLst>
                                    <p:cond delay="50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3" presetClass="entr" presetSubtype="16" fill="hold" grpId="0" nodeType="afterEffect">
                                  <p:stCondLst>
                                    <p:cond delay="500"/>
                                  </p:stCondLst>
                                  <p:childTnLst>
                                    <p:set>
                                      <p:cBhvr>
                                        <p:cTn id="53" dur="1" fill="hold">
                                          <p:stCondLst>
                                            <p:cond delay="0"/>
                                          </p:stCondLst>
                                        </p:cTn>
                                        <p:tgtEl>
                                          <p:spTgt spid="5159"/>
                                        </p:tgtEl>
                                        <p:attrNameLst>
                                          <p:attrName>style.visibility</p:attrName>
                                        </p:attrNameLst>
                                      </p:cBhvr>
                                      <p:to>
                                        <p:strVal val="visible"/>
                                      </p:to>
                                    </p:set>
                                    <p:anim calcmode="lin" valueType="num">
                                      <p:cBhvr>
                                        <p:cTn id="54" dur="500" fill="hold"/>
                                        <p:tgtEl>
                                          <p:spTgt spid="5159"/>
                                        </p:tgtEl>
                                        <p:attrNameLst>
                                          <p:attrName>ppt_w</p:attrName>
                                        </p:attrNameLst>
                                      </p:cBhvr>
                                      <p:tavLst>
                                        <p:tav tm="0">
                                          <p:val>
                                            <p:fltVal val="0"/>
                                          </p:val>
                                        </p:tav>
                                        <p:tav tm="100000">
                                          <p:val>
                                            <p:strVal val="#ppt_w"/>
                                          </p:val>
                                        </p:tav>
                                      </p:tavLst>
                                    </p:anim>
                                    <p:anim calcmode="lin" valueType="num">
                                      <p:cBhvr>
                                        <p:cTn id="55" dur="500" fill="hold"/>
                                        <p:tgtEl>
                                          <p:spTgt spid="5159"/>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23" presetClass="entr" presetSubtype="16" fill="hold" nodeType="afterEffect">
                                  <p:stCondLst>
                                    <p:cond delay="50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3" presetClass="entr" presetSubtype="16" fill="hold" nodeType="afterEffect">
                                  <p:stCondLst>
                                    <p:cond delay="50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childTnLst>
                                </p:cTn>
                              </p:par>
                            </p:childTnLst>
                          </p:cTn>
                        </p:par>
                        <p:par>
                          <p:cTn id="66" fill="hold">
                            <p:stCondLst>
                              <p:cond delay="7500"/>
                            </p:stCondLst>
                            <p:childTnLst>
                              <p:par>
                                <p:cTn id="67" presetID="23" presetClass="entr" presetSubtype="16" fill="hold" grpId="0" nodeType="afterEffect">
                                  <p:stCondLst>
                                    <p:cond delay="500"/>
                                  </p:stCondLst>
                                  <p:childTnLst>
                                    <p:set>
                                      <p:cBhvr>
                                        <p:cTn id="68" dur="1" fill="hold">
                                          <p:stCondLst>
                                            <p:cond delay="0"/>
                                          </p:stCondLst>
                                        </p:cTn>
                                        <p:tgtEl>
                                          <p:spTgt spid="5160"/>
                                        </p:tgtEl>
                                        <p:attrNameLst>
                                          <p:attrName>style.visibility</p:attrName>
                                        </p:attrNameLst>
                                      </p:cBhvr>
                                      <p:to>
                                        <p:strVal val="visible"/>
                                      </p:to>
                                    </p:set>
                                    <p:anim calcmode="lin" valueType="num">
                                      <p:cBhvr>
                                        <p:cTn id="69" dur="500" fill="hold"/>
                                        <p:tgtEl>
                                          <p:spTgt spid="5160"/>
                                        </p:tgtEl>
                                        <p:attrNameLst>
                                          <p:attrName>ppt_w</p:attrName>
                                        </p:attrNameLst>
                                      </p:cBhvr>
                                      <p:tavLst>
                                        <p:tav tm="0">
                                          <p:val>
                                            <p:fltVal val="0"/>
                                          </p:val>
                                        </p:tav>
                                        <p:tav tm="100000">
                                          <p:val>
                                            <p:strVal val="#ppt_w"/>
                                          </p:val>
                                        </p:tav>
                                      </p:tavLst>
                                    </p:anim>
                                    <p:anim calcmode="lin" valueType="num">
                                      <p:cBhvr>
                                        <p:cTn id="70" dur="500" fill="hold"/>
                                        <p:tgtEl>
                                          <p:spTgt spid="5160"/>
                                        </p:tgtEl>
                                        <p:attrNameLst>
                                          <p:attrName>ppt_h</p:attrName>
                                        </p:attrNameLst>
                                      </p:cBhvr>
                                      <p:tavLst>
                                        <p:tav tm="0">
                                          <p:val>
                                            <p:fltVal val="0"/>
                                          </p:val>
                                        </p:tav>
                                        <p:tav tm="100000">
                                          <p:val>
                                            <p:strVal val="#ppt_h"/>
                                          </p:val>
                                        </p:tav>
                                      </p:tavLst>
                                    </p:anim>
                                  </p:childTnLst>
                                </p:cTn>
                              </p:par>
                            </p:childTnLst>
                          </p:cTn>
                        </p:par>
                        <p:par>
                          <p:cTn id="71" fill="hold">
                            <p:stCondLst>
                              <p:cond delay="8500"/>
                            </p:stCondLst>
                            <p:childTnLst>
                              <p:par>
                                <p:cTn id="72" presetID="23" presetClass="entr" presetSubtype="16" fill="hold" nodeType="after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childTnLst>
                                </p:cTn>
                              </p:par>
                            </p:childTnLst>
                          </p:cTn>
                        </p:par>
                        <p:par>
                          <p:cTn id="76" fill="hold">
                            <p:stCondLst>
                              <p:cond delay="9500"/>
                            </p:stCondLst>
                            <p:childTnLst>
                              <p:par>
                                <p:cTn id="77" presetID="23" presetClass="entr" presetSubtype="16" fill="hold" nodeType="afterEffect">
                                  <p:stCondLst>
                                    <p:cond delay="5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childTnLst>
                                </p:cTn>
                              </p:par>
                            </p:childTnLst>
                          </p:cTn>
                        </p:par>
                        <p:par>
                          <p:cTn id="81" fill="hold">
                            <p:stCondLst>
                              <p:cond delay="10500"/>
                            </p:stCondLst>
                            <p:childTnLst>
                              <p:par>
                                <p:cTn id="82" presetID="23" presetClass="entr" presetSubtype="16" fill="hold" grpId="0" nodeType="afterEffect">
                                  <p:stCondLst>
                                    <p:cond delay="500"/>
                                  </p:stCondLst>
                                  <p:childTnLst>
                                    <p:set>
                                      <p:cBhvr>
                                        <p:cTn id="83" dur="1" fill="hold">
                                          <p:stCondLst>
                                            <p:cond delay="0"/>
                                          </p:stCondLst>
                                        </p:cTn>
                                        <p:tgtEl>
                                          <p:spTgt spid="5161"/>
                                        </p:tgtEl>
                                        <p:attrNameLst>
                                          <p:attrName>style.visibility</p:attrName>
                                        </p:attrNameLst>
                                      </p:cBhvr>
                                      <p:to>
                                        <p:strVal val="visible"/>
                                      </p:to>
                                    </p:set>
                                    <p:anim calcmode="lin" valueType="num">
                                      <p:cBhvr>
                                        <p:cTn id="84" dur="500" fill="hold"/>
                                        <p:tgtEl>
                                          <p:spTgt spid="5161"/>
                                        </p:tgtEl>
                                        <p:attrNameLst>
                                          <p:attrName>ppt_w</p:attrName>
                                        </p:attrNameLst>
                                      </p:cBhvr>
                                      <p:tavLst>
                                        <p:tav tm="0">
                                          <p:val>
                                            <p:fltVal val="0"/>
                                          </p:val>
                                        </p:tav>
                                        <p:tav tm="100000">
                                          <p:val>
                                            <p:strVal val="#ppt_w"/>
                                          </p:val>
                                        </p:tav>
                                      </p:tavLst>
                                    </p:anim>
                                    <p:anim calcmode="lin" valueType="num">
                                      <p:cBhvr>
                                        <p:cTn id="85" dur="500" fill="hold"/>
                                        <p:tgtEl>
                                          <p:spTgt spid="51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utoUpdateAnimBg="0"/>
      <p:bldP spid="5133" grpId="0" animBg="1"/>
      <p:bldP spid="5158" grpId="0" autoUpdateAnimBg="0"/>
      <p:bldP spid="5159" grpId="0" autoUpdateAnimBg="0"/>
      <p:bldP spid="5160" grpId="0" autoUpdateAnimBg="0"/>
      <p:bldP spid="516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026"/>
          <p:cNvSpPr>
            <a:spLocks noGrp="1" noChangeArrowheads="1"/>
          </p:cNvSpPr>
          <p:nvPr>
            <p:ph type="title"/>
          </p:nvPr>
        </p:nvSpPr>
        <p:spPr/>
        <p:txBody>
          <a:bodyPr/>
          <a:lstStyle/>
          <a:p>
            <a:r>
              <a:rPr lang="en-US" altLang="zh-CN">
                <a:ea typeface="宋体" charset="-122"/>
              </a:rPr>
              <a:t>Unipolar Leads</a:t>
            </a:r>
          </a:p>
        </p:txBody>
      </p:sp>
      <p:pic>
        <p:nvPicPr>
          <p:cNvPr id="299012" name="Picture 1028" descr="C:\My Documents\ecg_534.gif"/>
          <p:cNvPicPr>
            <a:picLocks noGrp="1" noChangeAspect="1" noChangeArrowheads="1"/>
          </p:cNvPicPr>
          <p:nvPr>
            <p:ph type="clipArt" sz="half" idx="1"/>
          </p:nvPr>
        </p:nvPicPr>
        <p:blipFill>
          <a:blip r:embed="rId2" cstate="print"/>
          <a:srcRect/>
          <a:stretch>
            <a:fillRect/>
          </a:stretch>
        </p:blipFill>
        <p:spPr>
          <a:xfrm>
            <a:off x="474133" y="2209800"/>
            <a:ext cx="4064000" cy="3419475"/>
          </a:xfrm>
        </p:spPr>
      </p:pic>
      <p:sp>
        <p:nvSpPr>
          <p:cNvPr id="299011" name="Rectangle 1027"/>
          <p:cNvSpPr>
            <a:spLocks noGrp="1" noChangeArrowheads="1"/>
          </p:cNvSpPr>
          <p:nvPr>
            <p:ph type="body" sz="half" idx="2"/>
          </p:nvPr>
        </p:nvSpPr>
        <p:spPr>
          <a:xfrm>
            <a:off x="4605867" y="1981200"/>
            <a:ext cx="3996267" cy="4114800"/>
          </a:xfrm>
        </p:spPr>
        <p:txBody>
          <a:bodyPr>
            <a:normAutofit fontScale="92500"/>
          </a:bodyPr>
          <a:lstStyle/>
          <a:p>
            <a:r>
              <a:rPr lang="en-US" altLang="zh-CN" sz="2400">
                <a:ea typeface="宋体" charset="-122"/>
              </a:rPr>
              <a:t>1 positive electrode &amp; 1 negative “reference point”</a:t>
            </a:r>
          </a:p>
          <a:p>
            <a:pPr lvl="1"/>
            <a:r>
              <a:rPr lang="en-US" altLang="zh-CN" sz="2000">
                <a:ea typeface="宋体" charset="-122"/>
              </a:rPr>
              <a:t>calculated by using summation of 2 negative leads</a:t>
            </a:r>
          </a:p>
          <a:p>
            <a:r>
              <a:rPr lang="en-US" altLang="zh-CN" sz="2400">
                <a:ea typeface="宋体" charset="-122"/>
              </a:rPr>
              <a:t>Augmented Limb Leads</a:t>
            </a:r>
          </a:p>
          <a:p>
            <a:pPr lvl="1"/>
            <a:r>
              <a:rPr lang="en-US" altLang="zh-CN" sz="2000">
                <a:ea typeface="宋体" charset="-122"/>
              </a:rPr>
              <a:t>aVR, aVF, aVL</a:t>
            </a:r>
          </a:p>
          <a:p>
            <a:pPr lvl="1"/>
            <a:r>
              <a:rPr lang="en-US" altLang="zh-CN" sz="2000">
                <a:ea typeface="宋体" charset="-122"/>
              </a:rPr>
              <a:t>view from a vertical plane</a:t>
            </a:r>
          </a:p>
          <a:p>
            <a:r>
              <a:rPr lang="en-US" altLang="zh-CN" sz="2400">
                <a:ea typeface="宋体" charset="-122"/>
              </a:rPr>
              <a:t>Precordial or Chest Leads </a:t>
            </a:r>
          </a:p>
          <a:p>
            <a:pPr lvl="1"/>
            <a:r>
              <a:rPr lang="en-US" altLang="zh-CN" sz="2000">
                <a:ea typeface="宋体" charset="-122"/>
              </a:rPr>
              <a:t>V1-V6</a:t>
            </a:r>
          </a:p>
          <a:p>
            <a:pPr lvl="1"/>
            <a:r>
              <a:rPr lang="en-US" altLang="zh-CN" sz="2000">
                <a:ea typeface="宋体" charset="-122"/>
              </a:rPr>
              <a:t>view from a horizontal plane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323850" y="73025"/>
            <a:ext cx="427831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Biological Problem</a:t>
            </a:r>
          </a:p>
        </p:txBody>
      </p:sp>
      <p:sp>
        <p:nvSpPr>
          <p:cNvPr id="6146"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6148"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6149"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6150" name="Rectangle 6"/>
          <p:cNvSpPr>
            <a:spLocks/>
          </p:cNvSpPr>
          <p:nvPr/>
        </p:nvSpPr>
        <p:spPr bwMode="auto">
          <a:xfrm>
            <a:off x="898525" y="950913"/>
            <a:ext cx="3924300" cy="381000"/>
          </a:xfrm>
          <a:prstGeom prst="rect">
            <a:avLst/>
          </a:prstGeom>
          <a:noFill/>
          <a:ln w="12700">
            <a:noFill/>
            <a:miter lim="800000"/>
            <a:headEnd type="none" w="med" len="med"/>
            <a:tailEnd type="none" w="med" len="med"/>
          </a:ln>
        </p:spPr>
        <p:txBody>
          <a:bodyPr lIns="0" tIns="0" rIns="40639" bIns="0"/>
          <a:lstStyle/>
          <a:p>
            <a:pPr marL="39688"/>
            <a:r>
              <a:rPr lang="en-US" altLang="zh-CN" sz="2000" b="1">
                <a:solidFill>
                  <a:srgbClr val="FFFFFF"/>
                </a:solidFill>
                <a:latin typeface="Times New Roman" charset="0"/>
                <a:ea typeface="宋体" charset="-122"/>
                <a:cs typeface="Times New Roman" charset="0"/>
                <a:sym typeface="Times New Roman" charset="0"/>
              </a:rPr>
              <a:t>ECG wave shape characterization</a:t>
            </a:r>
          </a:p>
        </p:txBody>
      </p:sp>
      <p:sp>
        <p:nvSpPr>
          <p:cNvPr id="6151" name="Line 7"/>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6152" name="Rectangle 8"/>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pic>
        <p:nvPicPr>
          <p:cNvPr id="6153" name="Picture 9"/>
          <p:cNvPicPr>
            <a:picLocks noChangeArrowheads="1"/>
          </p:cNvPicPr>
          <p:nvPr/>
        </p:nvPicPr>
        <p:blipFill>
          <a:blip r:embed="rId2" cstate="print"/>
          <a:srcRect/>
          <a:stretch>
            <a:fillRect/>
          </a:stretch>
        </p:blipFill>
        <p:spPr bwMode="auto">
          <a:xfrm>
            <a:off x="2146300" y="1676400"/>
            <a:ext cx="5041900" cy="1017588"/>
          </a:xfrm>
          <a:prstGeom prst="rect">
            <a:avLst/>
          </a:prstGeom>
          <a:noFill/>
          <a:ln w="12700">
            <a:noFill/>
            <a:miter lim="800000"/>
            <a:headEnd/>
            <a:tailEnd/>
          </a:ln>
        </p:spPr>
      </p:pic>
      <p:pic>
        <p:nvPicPr>
          <p:cNvPr id="6154" name="Picture 10"/>
          <p:cNvPicPr>
            <a:picLocks noChangeArrowheads="1"/>
          </p:cNvPicPr>
          <p:nvPr/>
        </p:nvPicPr>
        <p:blipFill>
          <a:blip r:embed="rId3" cstate="print"/>
          <a:srcRect/>
          <a:stretch>
            <a:fillRect/>
          </a:stretch>
        </p:blipFill>
        <p:spPr bwMode="auto">
          <a:xfrm>
            <a:off x="2143125" y="2959100"/>
            <a:ext cx="5037138" cy="939800"/>
          </a:xfrm>
          <a:prstGeom prst="rect">
            <a:avLst/>
          </a:prstGeom>
          <a:noFill/>
          <a:ln w="12700">
            <a:noFill/>
            <a:miter lim="800000"/>
            <a:headEnd/>
            <a:tailEnd/>
          </a:ln>
        </p:spPr>
      </p:pic>
      <p:pic>
        <p:nvPicPr>
          <p:cNvPr id="6155" name="Picture 11"/>
          <p:cNvPicPr>
            <a:picLocks noChangeArrowheads="1"/>
          </p:cNvPicPr>
          <p:nvPr/>
        </p:nvPicPr>
        <p:blipFill>
          <a:blip r:embed="rId4" cstate="print"/>
          <a:srcRect/>
          <a:stretch>
            <a:fillRect/>
          </a:stretch>
        </p:blipFill>
        <p:spPr bwMode="auto">
          <a:xfrm>
            <a:off x="2152650" y="4227513"/>
            <a:ext cx="5016500" cy="969962"/>
          </a:xfrm>
          <a:prstGeom prst="rect">
            <a:avLst/>
          </a:prstGeom>
          <a:noFill/>
          <a:ln w="12700">
            <a:noFill/>
            <a:miter lim="800000"/>
            <a:headEnd/>
            <a:tailEnd/>
          </a:ln>
        </p:spPr>
      </p:pic>
      <p:pic>
        <p:nvPicPr>
          <p:cNvPr id="6156" name="Picture 12"/>
          <p:cNvPicPr>
            <a:picLocks noChangeArrowheads="1"/>
          </p:cNvPicPr>
          <p:nvPr/>
        </p:nvPicPr>
        <p:blipFill>
          <a:blip r:embed="rId5" cstate="print"/>
          <a:srcRect/>
          <a:stretch>
            <a:fillRect/>
          </a:stretch>
        </p:blipFill>
        <p:spPr bwMode="auto">
          <a:xfrm>
            <a:off x="2152650" y="5489575"/>
            <a:ext cx="5041900" cy="933450"/>
          </a:xfrm>
          <a:prstGeom prst="rect">
            <a:avLst/>
          </a:prstGeom>
          <a:noFill/>
          <a:ln w="12700">
            <a:noFill/>
            <a:miter lim="800000"/>
            <a:headEnd/>
            <a:tailEnd/>
          </a:ln>
        </p:spPr>
      </p:pic>
      <p:sp>
        <p:nvSpPr>
          <p:cNvPr id="6157" name="Rectangle 13"/>
          <p:cNvSpPr>
            <a:spLocks/>
          </p:cNvSpPr>
          <p:nvPr/>
        </p:nvSpPr>
        <p:spPr bwMode="auto">
          <a:xfrm>
            <a:off x="504825" y="3189288"/>
            <a:ext cx="1593850" cy="381000"/>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zh-CN" sz="1200" b="1">
                <a:solidFill>
                  <a:schemeClr val="tx1"/>
                </a:solidFill>
                <a:ea typeface="宋体" charset="-122"/>
                <a:cs typeface="Arial" charset="0"/>
              </a:rPr>
              <a:t>   </a:t>
            </a:r>
            <a:r>
              <a:rPr lang="en-US" altLang="zh-CN" sz="2000" b="1">
                <a:solidFill>
                  <a:schemeClr val="tx1"/>
                </a:solidFill>
                <a:latin typeface="Times New Roman" charset="0"/>
                <a:ea typeface="宋体" charset="-122"/>
                <a:cs typeface="Times New Roman" charset="0"/>
                <a:sym typeface="Times New Roman" charset="0"/>
              </a:rPr>
              <a:t>Arrhythmia</a:t>
            </a:r>
          </a:p>
        </p:txBody>
      </p:sp>
      <p:sp>
        <p:nvSpPr>
          <p:cNvPr id="6158" name="Rectangle 14"/>
          <p:cNvSpPr>
            <a:spLocks/>
          </p:cNvSpPr>
          <p:nvPr/>
        </p:nvSpPr>
        <p:spPr bwMode="auto">
          <a:xfrm>
            <a:off x="593725" y="4402138"/>
            <a:ext cx="1574800" cy="673100"/>
          </a:xfrm>
          <a:prstGeom prst="rect">
            <a:avLst/>
          </a:prstGeom>
          <a:noFill/>
          <a:ln w="12700">
            <a:noFill/>
            <a:miter lim="800000"/>
            <a:headEnd type="none" w="med" len="med"/>
            <a:tailEnd type="none" w="med" len="med"/>
          </a:ln>
        </p:spPr>
        <p:txBody>
          <a:bodyPr lIns="0" tIns="0" rIns="40639" bIns="0"/>
          <a:lstStyle/>
          <a:p>
            <a:pPr marL="39688"/>
            <a:r>
              <a:rPr lang="en-US" altLang="zh-CN" sz="1200" b="1">
                <a:solidFill>
                  <a:schemeClr val="tx1"/>
                </a:solidFill>
                <a:ea typeface="宋体" charset="-122"/>
                <a:cs typeface="Arial" charset="0"/>
              </a:rPr>
              <a:t>  </a:t>
            </a:r>
            <a:r>
              <a:rPr lang="en-US" altLang="zh-CN" sz="2000" b="1">
                <a:solidFill>
                  <a:schemeClr val="tx1"/>
                </a:solidFill>
                <a:latin typeface="Times New Roman" charset="0"/>
                <a:ea typeface="宋体" charset="-122"/>
                <a:cs typeface="Times New Roman" charset="0"/>
                <a:sym typeface="Times New Roman" charset="0"/>
              </a:rPr>
              <a:t>Ventricular </a:t>
            </a:r>
          </a:p>
          <a:p>
            <a:pPr marL="39688"/>
            <a:r>
              <a:rPr lang="en-US" altLang="zh-CN" sz="2000" b="1">
                <a:solidFill>
                  <a:schemeClr val="tx1"/>
                </a:solidFill>
                <a:latin typeface="Times New Roman" charset="0"/>
                <a:ea typeface="宋体" charset="-122"/>
                <a:cs typeface="Times New Roman" charset="0"/>
                <a:sym typeface="Times New Roman" charset="0"/>
              </a:rPr>
              <a:t> Arrhythmia</a:t>
            </a:r>
          </a:p>
        </p:txBody>
      </p:sp>
      <p:sp>
        <p:nvSpPr>
          <p:cNvPr id="6159" name="Rectangle 15"/>
          <p:cNvSpPr>
            <a:spLocks/>
          </p:cNvSpPr>
          <p:nvPr/>
        </p:nvSpPr>
        <p:spPr bwMode="auto">
          <a:xfrm>
            <a:off x="631825" y="5773738"/>
            <a:ext cx="1574800" cy="381000"/>
          </a:xfrm>
          <a:prstGeom prst="rect">
            <a:avLst/>
          </a:prstGeom>
          <a:noFill/>
          <a:ln w="12700">
            <a:noFill/>
            <a:miter lim="800000"/>
            <a:headEnd type="none" w="med" len="med"/>
            <a:tailEnd type="none" w="med" len="med"/>
          </a:ln>
        </p:spPr>
        <p:txBody>
          <a:bodyPr lIns="0" tIns="0" rIns="40639" bIns="0"/>
          <a:lstStyle/>
          <a:p>
            <a:pPr marL="39688"/>
            <a:r>
              <a:rPr lang="en-US" altLang="zh-CN" sz="2000" b="1">
                <a:solidFill>
                  <a:schemeClr val="tx1"/>
                </a:solidFill>
                <a:latin typeface="Times New Roman" charset="0"/>
                <a:ea typeface="宋体" charset="-122"/>
                <a:cs typeface="Times New Roman" charset="0"/>
                <a:sym typeface="Times New Roman" charset="0"/>
              </a:rPr>
              <a:t>Bradycardia</a:t>
            </a:r>
          </a:p>
        </p:txBody>
      </p:sp>
      <p:sp>
        <p:nvSpPr>
          <p:cNvPr id="6160" name="Rectangle 16"/>
          <p:cNvSpPr>
            <a:spLocks/>
          </p:cNvSpPr>
          <p:nvPr/>
        </p:nvSpPr>
        <p:spPr bwMode="auto">
          <a:xfrm>
            <a:off x="695325" y="2001838"/>
            <a:ext cx="1041400" cy="381000"/>
          </a:xfrm>
          <a:prstGeom prst="rect">
            <a:avLst/>
          </a:prstGeom>
          <a:noFill/>
          <a:ln w="12700">
            <a:noFill/>
            <a:miter lim="800000"/>
            <a:headEnd type="none" w="med" len="med"/>
            <a:tailEnd type="none" w="med" len="med"/>
          </a:ln>
        </p:spPr>
        <p:txBody>
          <a:bodyPr lIns="0" tIns="0" rIns="40639" bIns="0"/>
          <a:lstStyle/>
          <a:p>
            <a:pPr marL="39688"/>
            <a:r>
              <a:rPr lang="en-US" altLang="zh-CN" sz="2000" b="1">
                <a:solidFill>
                  <a:schemeClr val="tx1"/>
                </a:solidFill>
                <a:latin typeface="Times New Roman" charset="0"/>
                <a:ea typeface="宋体" charset="-122"/>
                <a:cs typeface="Times New Roman" charset="0"/>
                <a:sym typeface="Times New Roman" charset="0"/>
              </a:rPr>
              <a:t>Normal</a:t>
            </a:r>
          </a:p>
        </p:txBody>
      </p:sp>
      <p:sp>
        <p:nvSpPr>
          <p:cNvPr id="6161" name="Rectangle 17"/>
          <p:cNvSpPr>
            <a:spLocks/>
          </p:cNvSpPr>
          <p:nvPr/>
        </p:nvSpPr>
        <p:spPr bwMode="auto">
          <a:xfrm>
            <a:off x="7551738" y="1849438"/>
            <a:ext cx="1193800" cy="546100"/>
          </a:xfrm>
          <a:prstGeom prst="rect">
            <a:avLst/>
          </a:prstGeom>
          <a:noFill/>
          <a:ln w="12700">
            <a:noFill/>
            <a:miter lim="800000"/>
            <a:headEnd type="none" w="med" len="med"/>
            <a:tailEnd type="none" w="med" len="med"/>
          </a:ln>
        </p:spPr>
        <p:txBody>
          <a:bodyPr lIns="0" tIns="0" rIns="40639" bIns="0"/>
          <a:lstStyle/>
          <a:p>
            <a:pPr marL="39688"/>
            <a:r>
              <a:rPr lang="en-US" altLang="zh-CN" sz="1600">
                <a:solidFill>
                  <a:srgbClr val="FF3300"/>
                </a:solidFill>
                <a:latin typeface="Times New Roman" charset="0"/>
                <a:ea typeface="宋体" charset="-122"/>
                <a:cs typeface="Times New Roman" charset="0"/>
                <a:sym typeface="Times New Roman" charset="0"/>
              </a:rPr>
              <a:t>REGULAR RHYTHM </a:t>
            </a:r>
          </a:p>
        </p:txBody>
      </p:sp>
      <p:sp>
        <p:nvSpPr>
          <p:cNvPr id="6162" name="Rectangle 18"/>
          <p:cNvSpPr>
            <a:spLocks/>
          </p:cNvSpPr>
          <p:nvPr/>
        </p:nvSpPr>
        <p:spPr bwMode="auto">
          <a:xfrm>
            <a:off x="7440613" y="3030538"/>
            <a:ext cx="1435100" cy="546100"/>
          </a:xfrm>
          <a:prstGeom prst="rect">
            <a:avLst/>
          </a:prstGeom>
          <a:noFill/>
          <a:ln w="12700">
            <a:noFill/>
            <a:miter lim="800000"/>
            <a:headEnd type="none" w="med" len="med"/>
            <a:tailEnd type="none" w="med" len="med"/>
          </a:ln>
        </p:spPr>
        <p:txBody>
          <a:bodyPr lIns="0" tIns="0" rIns="40639" bIns="0"/>
          <a:lstStyle/>
          <a:p>
            <a:pPr marL="39688" algn="ctr"/>
            <a:r>
              <a:rPr lang="en-US" altLang="zh-CN" sz="1600">
                <a:solidFill>
                  <a:srgbClr val="009900"/>
                </a:solidFill>
                <a:latin typeface="Times New Roman" charset="0"/>
                <a:ea typeface="宋体" charset="-122"/>
                <a:cs typeface="Times New Roman" charset="0"/>
                <a:sym typeface="Times New Roman" charset="0"/>
              </a:rPr>
              <a:t>IRREGULAR RHYTHM </a:t>
            </a:r>
          </a:p>
        </p:txBody>
      </p:sp>
      <p:sp>
        <p:nvSpPr>
          <p:cNvPr id="6163" name="Rectangle 19"/>
          <p:cNvSpPr>
            <a:spLocks/>
          </p:cNvSpPr>
          <p:nvPr/>
        </p:nvSpPr>
        <p:spPr bwMode="auto">
          <a:xfrm>
            <a:off x="7440613" y="5583238"/>
            <a:ext cx="1549400" cy="546100"/>
          </a:xfrm>
          <a:prstGeom prst="rect">
            <a:avLst/>
          </a:prstGeom>
          <a:noFill/>
          <a:ln w="12700">
            <a:noFill/>
            <a:miter lim="800000"/>
            <a:headEnd type="none" w="med" len="med"/>
            <a:tailEnd type="none" w="med" len="med"/>
          </a:ln>
        </p:spPr>
        <p:txBody>
          <a:bodyPr lIns="0" tIns="0" rIns="40639" bIns="0"/>
          <a:lstStyle/>
          <a:p>
            <a:pPr marL="39688" algn="ctr"/>
            <a:r>
              <a:rPr lang="en-US" altLang="zh-CN" sz="1600">
                <a:solidFill>
                  <a:srgbClr val="CC00FF"/>
                </a:solidFill>
                <a:latin typeface="Times New Roman" charset="0"/>
                <a:ea typeface="宋体" charset="-122"/>
                <a:cs typeface="Times New Roman" charset="0"/>
                <a:sym typeface="Times New Roman" charset="0"/>
              </a:rPr>
              <a:t>REGULAR</a:t>
            </a:r>
            <a:r>
              <a:rPr lang="en-US" altLang="zh-CN" sz="1200">
                <a:solidFill>
                  <a:srgbClr val="CC00FF"/>
                </a:solidFill>
                <a:ea typeface="宋体" charset="-122"/>
                <a:cs typeface="Arial" charset="0"/>
              </a:rPr>
              <a:t> </a:t>
            </a:r>
            <a:r>
              <a:rPr lang="en-US" altLang="zh-CN" sz="1600">
                <a:solidFill>
                  <a:srgbClr val="CC00FF"/>
                </a:solidFill>
                <a:latin typeface="Times New Roman" charset="0"/>
                <a:ea typeface="宋体" charset="-122"/>
                <a:cs typeface="Times New Roman" charset="0"/>
                <a:sym typeface="Times New Roman" charset="0"/>
              </a:rPr>
              <a:t>RHYTHM </a:t>
            </a:r>
          </a:p>
        </p:txBody>
      </p:sp>
      <p:sp>
        <p:nvSpPr>
          <p:cNvPr id="6164" name="Rectangle 20"/>
          <p:cNvSpPr>
            <a:spLocks/>
          </p:cNvSpPr>
          <p:nvPr/>
        </p:nvSpPr>
        <p:spPr bwMode="auto">
          <a:xfrm>
            <a:off x="6985000" y="820738"/>
            <a:ext cx="2171700" cy="889000"/>
          </a:xfrm>
          <a:prstGeom prst="rect">
            <a:avLst/>
          </a:prstGeom>
          <a:noFill/>
          <a:ln w="12700">
            <a:noFill/>
            <a:miter lim="800000"/>
            <a:headEnd type="none" w="med" len="med"/>
            <a:tailEnd type="none" w="med" len="med"/>
          </a:ln>
        </p:spPr>
        <p:txBody>
          <a:bodyPr lIns="0" tIns="0" rIns="40639" bIns="0"/>
          <a:lstStyle/>
          <a:p>
            <a:pPr marL="39688" algn="ctr"/>
            <a:r>
              <a:rPr lang="en-US" altLang="zh-CN" b="1">
                <a:solidFill>
                  <a:srgbClr val="0033CC"/>
                </a:solidFill>
                <a:latin typeface="Times New Roman" charset="0"/>
                <a:ea typeface="宋体" charset="-122"/>
                <a:cs typeface="Times New Roman" charset="0"/>
                <a:sym typeface="Times New Roman" charset="0"/>
              </a:rPr>
              <a:t>Difference In Wave Shape And Frequency :</a:t>
            </a:r>
          </a:p>
        </p:txBody>
      </p:sp>
      <p:sp>
        <p:nvSpPr>
          <p:cNvPr id="6165" name="Rectangle 21"/>
          <p:cNvSpPr>
            <a:spLocks/>
          </p:cNvSpPr>
          <p:nvPr/>
        </p:nvSpPr>
        <p:spPr bwMode="auto">
          <a:xfrm>
            <a:off x="7051675" y="4173538"/>
            <a:ext cx="2184400" cy="1003300"/>
          </a:xfrm>
          <a:prstGeom prst="rect">
            <a:avLst/>
          </a:prstGeom>
          <a:noFill/>
          <a:ln w="12700">
            <a:noFill/>
            <a:miter lim="800000"/>
            <a:headEnd type="none" w="med" len="med"/>
            <a:tailEnd type="none" w="med" len="med"/>
          </a:ln>
        </p:spPr>
        <p:txBody>
          <a:bodyPr lIns="0" tIns="0" rIns="40639" bIns="0"/>
          <a:lstStyle/>
          <a:p>
            <a:pPr marL="39688" algn="ctr"/>
            <a:r>
              <a:rPr lang="en-US" altLang="zh-CN" sz="1600">
                <a:solidFill>
                  <a:srgbClr val="663300"/>
                </a:solidFill>
                <a:latin typeface="Times New Roman" charset="0"/>
                <a:ea typeface="宋体" charset="-122"/>
                <a:cs typeface="Times New Roman" charset="0"/>
                <a:sym typeface="Times New Roman" charset="0"/>
              </a:rPr>
              <a:t>P ,T AND U WAVE </a:t>
            </a:r>
          </a:p>
          <a:p>
            <a:pPr marL="39688" algn="ctr"/>
            <a:r>
              <a:rPr lang="en-US" altLang="zh-CN" sz="1600">
                <a:solidFill>
                  <a:srgbClr val="663300"/>
                </a:solidFill>
                <a:latin typeface="Times New Roman" charset="0"/>
                <a:ea typeface="宋体" charset="-122"/>
                <a:cs typeface="Times New Roman" charset="0"/>
                <a:sym typeface="Times New Roman" charset="0"/>
              </a:rPr>
              <a:t> INDISTINCT.</a:t>
            </a:r>
          </a:p>
          <a:p>
            <a:pPr marL="39688" algn="ctr"/>
            <a:r>
              <a:rPr lang="en-US" altLang="zh-CN" sz="1600">
                <a:solidFill>
                  <a:srgbClr val="663300"/>
                </a:solidFill>
                <a:latin typeface="Times New Roman" charset="0"/>
                <a:ea typeface="宋体" charset="-122"/>
                <a:cs typeface="Times New Roman" charset="0"/>
                <a:sym typeface="Times New Roman" charset="0"/>
              </a:rPr>
              <a:t>IRREGULAR RHYTHM </a:t>
            </a:r>
          </a:p>
        </p:txBody>
      </p:sp>
      <p:grpSp>
        <p:nvGrpSpPr>
          <p:cNvPr id="3" name="Group 22"/>
          <p:cNvGrpSpPr>
            <a:grpSpLocks/>
          </p:cNvGrpSpPr>
          <p:nvPr/>
        </p:nvGrpSpPr>
        <p:grpSpPr bwMode="auto">
          <a:xfrm>
            <a:off x="8555038" y="6292850"/>
            <a:ext cx="452437" cy="515938"/>
            <a:chOff x="0" y="0"/>
            <a:chExt cx="285" cy="324"/>
          </a:xfrm>
        </p:grpSpPr>
        <p:grpSp>
          <p:nvGrpSpPr>
            <p:cNvPr id="4" name="Group 23"/>
            <p:cNvGrpSpPr>
              <a:grpSpLocks/>
            </p:cNvGrpSpPr>
            <p:nvPr/>
          </p:nvGrpSpPr>
          <p:grpSpPr bwMode="auto">
            <a:xfrm>
              <a:off x="0" y="0"/>
              <a:ext cx="258" cy="220"/>
              <a:chOff x="0" y="0"/>
              <a:chExt cx="258" cy="220"/>
            </a:xfrm>
          </p:grpSpPr>
          <p:sp>
            <p:nvSpPr>
              <p:cNvPr id="6168" name="AutoShape 24"/>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6169" name="AutoShape 25"/>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6170" name="AutoShape 26"/>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6171" name="Rectangle 27">
              <a:hlinkClick r:id="rId6"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60"/>
                                        </p:tgtEl>
                                        <p:attrNameLst>
                                          <p:attrName>style.visibility</p:attrName>
                                        </p:attrNameLst>
                                      </p:cBhvr>
                                      <p:to>
                                        <p:strVal val="visible"/>
                                      </p:to>
                                    </p:set>
                                    <p:anim calcmode="lin" valueType="num">
                                      <p:cBhvr>
                                        <p:cTn id="7" dur="500" fill="hold"/>
                                        <p:tgtEl>
                                          <p:spTgt spid="6160"/>
                                        </p:tgtEl>
                                        <p:attrNameLst>
                                          <p:attrName>ppt_w</p:attrName>
                                        </p:attrNameLst>
                                      </p:cBhvr>
                                      <p:tavLst>
                                        <p:tav tm="0">
                                          <p:val>
                                            <p:fltVal val="0"/>
                                          </p:val>
                                        </p:tav>
                                        <p:tav tm="100000">
                                          <p:val>
                                            <p:strVal val="#ppt_w"/>
                                          </p:val>
                                        </p:tav>
                                      </p:tavLst>
                                    </p:anim>
                                    <p:anim calcmode="lin" valueType="num">
                                      <p:cBhvr>
                                        <p:cTn id="8" dur="500" fill="hold"/>
                                        <p:tgtEl>
                                          <p:spTgt spid="616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500" fill="hold"/>
                                        <p:tgtEl>
                                          <p:spTgt spid="6153"/>
                                        </p:tgtEl>
                                        <p:attrNameLst>
                                          <p:attrName>ppt_w</p:attrName>
                                        </p:attrNameLst>
                                      </p:cBhvr>
                                      <p:tavLst>
                                        <p:tav tm="0">
                                          <p:val>
                                            <p:fltVal val="0"/>
                                          </p:val>
                                        </p:tav>
                                        <p:tav tm="100000">
                                          <p:val>
                                            <p:strVal val="#ppt_w"/>
                                          </p:val>
                                        </p:tav>
                                      </p:tavLst>
                                    </p:anim>
                                    <p:anim calcmode="lin" valueType="num">
                                      <p:cBhvr>
                                        <p:cTn id="13" dur="500" fill="hold"/>
                                        <p:tgtEl>
                                          <p:spTgt spid="6153"/>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6157"/>
                                        </p:tgtEl>
                                        <p:attrNameLst>
                                          <p:attrName>style.visibility</p:attrName>
                                        </p:attrNameLst>
                                      </p:cBhvr>
                                      <p:to>
                                        <p:strVal val="visible"/>
                                      </p:to>
                                    </p:set>
                                    <p:anim calcmode="lin" valueType="num">
                                      <p:cBhvr>
                                        <p:cTn id="17" dur="500" fill="hold"/>
                                        <p:tgtEl>
                                          <p:spTgt spid="6157"/>
                                        </p:tgtEl>
                                        <p:attrNameLst>
                                          <p:attrName>ppt_w</p:attrName>
                                        </p:attrNameLst>
                                      </p:cBhvr>
                                      <p:tavLst>
                                        <p:tav tm="0">
                                          <p:val>
                                            <p:fltVal val="0"/>
                                          </p:val>
                                        </p:tav>
                                        <p:tav tm="100000">
                                          <p:val>
                                            <p:strVal val="#ppt_w"/>
                                          </p:val>
                                        </p:tav>
                                      </p:tavLst>
                                    </p:anim>
                                    <p:anim calcmode="lin" valueType="num">
                                      <p:cBhvr>
                                        <p:cTn id="18" dur="500" fill="hold"/>
                                        <p:tgtEl>
                                          <p:spTgt spid="6157"/>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nodeType="afterEffect">
                                  <p:stCondLst>
                                    <p:cond delay="500"/>
                                  </p:stCondLst>
                                  <p:childTnLst>
                                    <p:set>
                                      <p:cBhvr>
                                        <p:cTn id="21" dur="1" fill="hold">
                                          <p:stCondLst>
                                            <p:cond delay="0"/>
                                          </p:stCondLst>
                                        </p:cTn>
                                        <p:tgtEl>
                                          <p:spTgt spid="6154"/>
                                        </p:tgtEl>
                                        <p:attrNameLst>
                                          <p:attrName>style.visibility</p:attrName>
                                        </p:attrNameLst>
                                      </p:cBhvr>
                                      <p:to>
                                        <p:strVal val="visible"/>
                                      </p:to>
                                    </p:set>
                                    <p:anim calcmode="lin" valueType="num">
                                      <p:cBhvr>
                                        <p:cTn id="22" dur="500" fill="hold"/>
                                        <p:tgtEl>
                                          <p:spTgt spid="6154"/>
                                        </p:tgtEl>
                                        <p:attrNameLst>
                                          <p:attrName>ppt_w</p:attrName>
                                        </p:attrNameLst>
                                      </p:cBhvr>
                                      <p:tavLst>
                                        <p:tav tm="0">
                                          <p:val>
                                            <p:fltVal val="0"/>
                                          </p:val>
                                        </p:tav>
                                        <p:tav tm="100000">
                                          <p:val>
                                            <p:strVal val="#ppt_w"/>
                                          </p:val>
                                        </p:tav>
                                      </p:tavLst>
                                    </p:anim>
                                    <p:anim calcmode="lin" valueType="num">
                                      <p:cBhvr>
                                        <p:cTn id="23" dur="500" fill="hold"/>
                                        <p:tgtEl>
                                          <p:spTgt spid="6154"/>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1000"/>
                                  </p:stCondLst>
                                  <p:childTnLst>
                                    <p:set>
                                      <p:cBhvr>
                                        <p:cTn id="26" dur="1" fill="hold">
                                          <p:stCondLst>
                                            <p:cond delay="0"/>
                                          </p:stCondLst>
                                        </p:cTn>
                                        <p:tgtEl>
                                          <p:spTgt spid="6158"/>
                                        </p:tgtEl>
                                        <p:attrNameLst>
                                          <p:attrName>style.visibility</p:attrName>
                                        </p:attrNameLst>
                                      </p:cBhvr>
                                      <p:to>
                                        <p:strVal val="visible"/>
                                      </p:to>
                                    </p:set>
                                    <p:anim calcmode="lin" valueType="num">
                                      <p:cBhvr>
                                        <p:cTn id="27" dur="500" fill="hold"/>
                                        <p:tgtEl>
                                          <p:spTgt spid="6158"/>
                                        </p:tgtEl>
                                        <p:attrNameLst>
                                          <p:attrName>ppt_w</p:attrName>
                                        </p:attrNameLst>
                                      </p:cBhvr>
                                      <p:tavLst>
                                        <p:tav tm="0">
                                          <p:val>
                                            <p:fltVal val="0"/>
                                          </p:val>
                                        </p:tav>
                                        <p:tav tm="100000">
                                          <p:val>
                                            <p:strVal val="#ppt_w"/>
                                          </p:val>
                                        </p:tav>
                                      </p:tavLst>
                                    </p:anim>
                                    <p:anim calcmode="lin" valueType="num">
                                      <p:cBhvr>
                                        <p:cTn id="28" dur="500" fill="hold"/>
                                        <p:tgtEl>
                                          <p:spTgt spid="6158"/>
                                        </p:tgtEl>
                                        <p:attrNameLst>
                                          <p:attrName>ppt_h</p:attrName>
                                        </p:attrNameLst>
                                      </p:cBhvr>
                                      <p:tavLst>
                                        <p:tav tm="0">
                                          <p:val>
                                            <p:fltVal val="0"/>
                                          </p:val>
                                        </p:tav>
                                        <p:tav tm="100000">
                                          <p:val>
                                            <p:strVal val="#ppt_h"/>
                                          </p:val>
                                        </p:tav>
                                      </p:tavLst>
                                    </p:anim>
                                  </p:childTnLst>
                                </p:cTn>
                              </p:par>
                            </p:childTnLst>
                          </p:cTn>
                        </p:par>
                        <p:par>
                          <p:cTn id="29" fill="hold">
                            <p:stCondLst>
                              <p:cond delay="5000"/>
                            </p:stCondLst>
                            <p:childTnLst>
                              <p:par>
                                <p:cTn id="30" presetID="23" presetClass="entr" presetSubtype="16" fill="hold" nodeType="afterEffect">
                                  <p:stCondLst>
                                    <p:cond delay="1000"/>
                                  </p:stCondLst>
                                  <p:childTnLst>
                                    <p:set>
                                      <p:cBhvr>
                                        <p:cTn id="31" dur="1" fill="hold">
                                          <p:stCondLst>
                                            <p:cond delay="0"/>
                                          </p:stCondLst>
                                        </p:cTn>
                                        <p:tgtEl>
                                          <p:spTgt spid="6155"/>
                                        </p:tgtEl>
                                        <p:attrNameLst>
                                          <p:attrName>style.visibility</p:attrName>
                                        </p:attrNameLst>
                                      </p:cBhvr>
                                      <p:to>
                                        <p:strVal val="visible"/>
                                      </p:to>
                                    </p:set>
                                    <p:anim calcmode="lin" valueType="num">
                                      <p:cBhvr>
                                        <p:cTn id="32" dur="500" fill="hold"/>
                                        <p:tgtEl>
                                          <p:spTgt spid="6155"/>
                                        </p:tgtEl>
                                        <p:attrNameLst>
                                          <p:attrName>ppt_w</p:attrName>
                                        </p:attrNameLst>
                                      </p:cBhvr>
                                      <p:tavLst>
                                        <p:tav tm="0">
                                          <p:val>
                                            <p:fltVal val="0"/>
                                          </p:val>
                                        </p:tav>
                                        <p:tav tm="100000">
                                          <p:val>
                                            <p:strVal val="#ppt_w"/>
                                          </p:val>
                                        </p:tav>
                                      </p:tavLst>
                                    </p:anim>
                                    <p:anim calcmode="lin" valueType="num">
                                      <p:cBhvr>
                                        <p:cTn id="33" dur="500" fill="hold"/>
                                        <p:tgtEl>
                                          <p:spTgt spid="6155"/>
                                        </p:tgtEl>
                                        <p:attrNameLst>
                                          <p:attrName>ppt_h</p:attrName>
                                        </p:attrNameLst>
                                      </p:cBhvr>
                                      <p:tavLst>
                                        <p:tav tm="0">
                                          <p:val>
                                            <p:fltVal val="0"/>
                                          </p:val>
                                        </p:tav>
                                        <p:tav tm="100000">
                                          <p:val>
                                            <p:strVal val="#ppt_h"/>
                                          </p:val>
                                        </p:tav>
                                      </p:tavLst>
                                    </p:anim>
                                  </p:childTnLst>
                                </p:cTn>
                              </p:par>
                            </p:childTnLst>
                          </p:cTn>
                        </p:par>
                        <p:par>
                          <p:cTn id="34" fill="hold">
                            <p:stCondLst>
                              <p:cond delay="6500"/>
                            </p:stCondLst>
                            <p:childTnLst>
                              <p:par>
                                <p:cTn id="35" presetID="23" presetClass="entr" presetSubtype="16" fill="hold" grpId="0" nodeType="afterEffect">
                                  <p:stCondLst>
                                    <p:cond delay="1500"/>
                                  </p:stCondLst>
                                  <p:childTnLst>
                                    <p:set>
                                      <p:cBhvr>
                                        <p:cTn id="36" dur="1" fill="hold">
                                          <p:stCondLst>
                                            <p:cond delay="0"/>
                                          </p:stCondLst>
                                        </p:cTn>
                                        <p:tgtEl>
                                          <p:spTgt spid="6159"/>
                                        </p:tgtEl>
                                        <p:attrNameLst>
                                          <p:attrName>style.visibility</p:attrName>
                                        </p:attrNameLst>
                                      </p:cBhvr>
                                      <p:to>
                                        <p:strVal val="visible"/>
                                      </p:to>
                                    </p:set>
                                    <p:anim calcmode="lin" valueType="num">
                                      <p:cBhvr>
                                        <p:cTn id="37" dur="500" fill="hold"/>
                                        <p:tgtEl>
                                          <p:spTgt spid="6159"/>
                                        </p:tgtEl>
                                        <p:attrNameLst>
                                          <p:attrName>ppt_w</p:attrName>
                                        </p:attrNameLst>
                                      </p:cBhvr>
                                      <p:tavLst>
                                        <p:tav tm="0">
                                          <p:val>
                                            <p:fltVal val="0"/>
                                          </p:val>
                                        </p:tav>
                                        <p:tav tm="100000">
                                          <p:val>
                                            <p:strVal val="#ppt_w"/>
                                          </p:val>
                                        </p:tav>
                                      </p:tavLst>
                                    </p:anim>
                                    <p:anim calcmode="lin" valueType="num">
                                      <p:cBhvr>
                                        <p:cTn id="38" dur="500" fill="hold"/>
                                        <p:tgtEl>
                                          <p:spTgt spid="6159"/>
                                        </p:tgtEl>
                                        <p:attrNameLst>
                                          <p:attrName>ppt_h</p:attrName>
                                        </p:attrNameLst>
                                      </p:cBhvr>
                                      <p:tavLst>
                                        <p:tav tm="0">
                                          <p:val>
                                            <p:fltVal val="0"/>
                                          </p:val>
                                        </p:tav>
                                        <p:tav tm="100000">
                                          <p:val>
                                            <p:strVal val="#ppt_h"/>
                                          </p:val>
                                        </p:tav>
                                      </p:tavLst>
                                    </p:anim>
                                  </p:childTnLst>
                                </p:cTn>
                              </p:par>
                            </p:childTnLst>
                          </p:cTn>
                        </p:par>
                        <p:par>
                          <p:cTn id="39" fill="hold">
                            <p:stCondLst>
                              <p:cond delay="8500"/>
                            </p:stCondLst>
                            <p:childTnLst>
                              <p:par>
                                <p:cTn id="40" presetID="23" presetClass="entr" presetSubtype="16" fill="hold" nodeType="afterEffect">
                                  <p:stCondLst>
                                    <p:cond delay="1500"/>
                                  </p:stCondLst>
                                  <p:childTnLst>
                                    <p:set>
                                      <p:cBhvr>
                                        <p:cTn id="41" dur="1" fill="hold">
                                          <p:stCondLst>
                                            <p:cond delay="0"/>
                                          </p:stCondLst>
                                        </p:cTn>
                                        <p:tgtEl>
                                          <p:spTgt spid="6156"/>
                                        </p:tgtEl>
                                        <p:attrNameLst>
                                          <p:attrName>style.visibility</p:attrName>
                                        </p:attrNameLst>
                                      </p:cBhvr>
                                      <p:to>
                                        <p:strVal val="visible"/>
                                      </p:to>
                                    </p:set>
                                    <p:anim calcmode="lin" valueType="num">
                                      <p:cBhvr>
                                        <p:cTn id="42" dur="500" fill="hold"/>
                                        <p:tgtEl>
                                          <p:spTgt spid="6156"/>
                                        </p:tgtEl>
                                        <p:attrNameLst>
                                          <p:attrName>ppt_w</p:attrName>
                                        </p:attrNameLst>
                                      </p:cBhvr>
                                      <p:tavLst>
                                        <p:tav tm="0">
                                          <p:val>
                                            <p:fltVal val="0"/>
                                          </p:val>
                                        </p:tav>
                                        <p:tav tm="100000">
                                          <p:val>
                                            <p:strVal val="#ppt_w"/>
                                          </p:val>
                                        </p:tav>
                                      </p:tavLst>
                                    </p:anim>
                                    <p:anim calcmode="lin" valueType="num">
                                      <p:cBhvr>
                                        <p:cTn id="43" dur="500" fill="hold"/>
                                        <p:tgtEl>
                                          <p:spTgt spid="615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62292736" presetClass="entr" presetSubtype="75974224" fill="hold" grpId="0" nodeType="clickEffect">
                                  <p:stCondLst>
                                    <p:cond delay="0"/>
                                  </p:stCondLst>
                                  <p:childTnLst>
                                    <p:set>
                                      <p:cBhvr>
                                        <p:cTn id="47" dur="1" fill="hold">
                                          <p:stCondLst>
                                            <p:cond delay="499"/>
                                          </p:stCondLst>
                                        </p:cTn>
                                        <p:tgtEl>
                                          <p:spTgt spid="6164"/>
                                        </p:tgtEl>
                                        <p:attrNameLst>
                                          <p:attrName>style.visibility</p:attrName>
                                        </p:attrNameLst>
                                      </p:cBhvr>
                                      <p:to>
                                        <p:strVal val="visible"/>
                                      </p:to>
                                    </p:set>
                                  </p:childTnLst>
                                </p:cTn>
                              </p:par>
                            </p:childTnLst>
                          </p:cTn>
                        </p:par>
                        <p:par>
                          <p:cTn id="48" fill="hold">
                            <p:stCondLst>
                              <p:cond delay="500"/>
                            </p:stCondLst>
                            <p:childTnLst>
                              <p:par>
                                <p:cTn id="49" presetID="62292736" presetClass="entr" presetSubtype="75725264" fill="hold" grpId="0" nodeType="afterEffect">
                                  <p:stCondLst>
                                    <p:cond delay="500"/>
                                  </p:stCondLst>
                                  <p:childTnLst>
                                    <p:set>
                                      <p:cBhvr>
                                        <p:cTn id="50" dur="1" fill="hold">
                                          <p:stCondLst>
                                            <p:cond delay="499"/>
                                          </p:stCondLst>
                                        </p:cTn>
                                        <p:tgtEl>
                                          <p:spTgt spid="6161"/>
                                        </p:tgtEl>
                                        <p:attrNameLst>
                                          <p:attrName>style.visibility</p:attrName>
                                        </p:attrNameLst>
                                      </p:cBhvr>
                                      <p:to>
                                        <p:strVal val="visible"/>
                                      </p:to>
                                    </p:set>
                                  </p:childTnLst>
                                </p:cTn>
                              </p:par>
                            </p:childTnLst>
                          </p:cTn>
                        </p:par>
                        <p:par>
                          <p:cTn id="51" fill="hold">
                            <p:stCondLst>
                              <p:cond delay="1500"/>
                            </p:stCondLst>
                            <p:childTnLst>
                              <p:par>
                                <p:cTn id="52" presetID="62292736" presetClass="entr" presetSubtype="75973968" fill="hold" grpId="0" nodeType="afterEffect">
                                  <p:stCondLst>
                                    <p:cond delay="500"/>
                                  </p:stCondLst>
                                  <p:childTnLst>
                                    <p:set>
                                      <p:cBhvr>
                                        <p:cTn id="53" dur="1" fill="hold">
                                          <p:stCondLst>
                                            <p:cond delay="499"/>
                                          </p:stCondLst>
                                        </p:cTn>
                                        <p:tgtEl>
                                          <p:spTgt spid="6162"/>
                                        </p:tgtEl>
                                        <p:attrNameLst>
                                          <p:attrName>style.visibility</p:attrName>
                                        </p:attrNameLst>
                                      </p:cBhvr>
                                      <p:to>
                                        <p:strVal val="visible"/>
                                      </p:to>
                                    </p:set>
                                  </p:childTnLst>
                                </p:cTn>
                              </p:par>
                            </p:childTnLst>
                          </p:cTn>
                        </p:par>
                        <p:par>
                          <p:cTn id="54" fill="hold">
                            <p:stCondLst>
                              <p:cond delay="2500"/>
                            </p:stCondLst>
                            <p:childTnLst>
                              <p:par>
                                <p:cTn id="55" presetID="62292736" presetClass="entr" presetSubtype="75974312" fill="hold" grpId="0" nodeType="afterEffect">
                                  <p:stCondLst>
                                    <p:cond delay="500"/>
                                  </p:stCondLst>
                                  <p:childTnLst>
                                    <p:set>
                                      <p:cBhvr>
                                        <p:cTn id="56" dur="1" fill="hold">
                                          <p:stCondLst>
                                            <p:cond delay="499"/>
                                          </p:stCondLst>
                                        </p:cTn>
                                        <p:tgtEl>
                                          <p:spTgt spid="6165"/>
                                        </p:tgtEl>
                                        <p:attrNameLst>
                                          <p:attrName>style.visibility</p:attrName>
                                        </p:attrNameLst>
                                      </p:cBhvr>
                                      <p:to>
                                        <p:strVal val="visible"/>
                                      </p:to>
                                    </p:set>
                                  </p:childTnLst>
                                </p:cTn>
                              </p:par>
                            </p:childTnLst>
                          </p:cTn>
                        </p:par>
                        <p:par>
                          <p:cTn id="57" fill="hold">
                            <p:stCondLst>
                              <p:cond delay="3500"/>
                            </p:stCondLst>
                            <p:childTnLst>
                              <p:par>
                                <p:cTn id="58" presetID="62292736" presetClass="entr" presetSubtype="75974096" fill="hold" grpId="0" nodeType="afterEffect">
                                  <p:stCondLst>
                                    <p:cond delay="500"/>
                                  </p:stCondLst>
                                  <p:childTnLst>
                                    <p:set>
                                      <p:cBhvr>
                                        <p:cTn id="59" dur="1" fill="hold">
                                          <p:stCondLst>
                                            <p:cond delay="499"/>
                                          </p:stCondLst>
                                        </p:cTn>
                                        <p:tgtEl>
                                          <p:spTgt spid="6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utoUpdateAnimBg="0"/>
      <p:bldP spid="6158" grpId="0" autoUpdateAnimBg="0"/>
      <p:bldP spid="6159" grpId="0" autoUpdateAnimBg="0"/>
      <p:bldP spid="6160" grpId="0" autoUpdateAnimBg="0"/>
      <p:bldP spid="6161" grpId="0" autoUpdateAnimBg="0"/>
      <p:bldP spid="6162" grpId="0" autoUpdateAnimBg="0"/>
      <p:bldP spid="6163" grpId="0" autoUpdateAnimBg="0"/>
      <p:bldP spid="6164" grpId="0" autoUpdateAnimBg="0"/>
      <p:bldP spid="616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323850" y="73025"/>
            <a:ext cx="8820150" cy="615553"/>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square" lIns="0" tIns="0" rIns="40639" bIns="0">
            <a:spAutoFit/>
          </a:bodyPr>
          <a:lstStyle/>
          <a:p>
            <a:pPr marL="39688"/>
            <a:r>
              <a:rPr lang="en-US" altLang="zh-CN" sz="4000" b="1" dirty="0">
                <a:solidFill>
                  <a:srgbClr val="333399"/>
                </a:solidFill>
                <a:latin typeface="Times New Roman" charset="0"/>
                <a:ea typeface="宋体" charset="-122"/>
                <a:cs typeface="Times New Roman" charset="0"/>
                <a:sym typeface="Times New Roman" charset="0"/>
              </a:rPr>
              <a:t>The </a:t>
            </a:r>
            <a:r>
              <a:rPr lang="en-US" altLang="zh-CN" sz="4000" b="1" dirty="0" smtClean="0">
                <a:solidFill>
                  <a:srgbClr val="333399"/>
                </a:solidFill>
                <a:latin typeface="Times New Roman" charset="0"/>
                <a:ea typeface="宋体" charset="-122"/>
                <a:cs typeface="Times New Roman" charset="0"/>
                <a:sym typeface="Times New Roman" charset="0"/>
              </a:rPr>
              <a:t>Algorithm: time domain statistics</a:t>
            </a:r>
            <a:endParaRPr lang="en-US" altLang="zh-CN" sz="4000" b="1" dirty="0">
              <a:solidFill>
                <a:srgbClr val="333399"/>
              </a:solidFill>
              <a:latin typeface="Times New Roman" charset="0"/>
              <a:ea typeface="宋体" charset="-122"/>
              <a:cs typeface="Times New Roman" charset="0"/>
              <a:sym typeface="Times New Roman" charset="0"/>
            </a:endParaRPr>
          </a:p>
        </p:txBody>
      </p:sp>
      <p:sp>
        <p:nvSpPr>
          <p:cNvPr id="11266"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11268"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11269"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11271" name="Line 7"/>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11272" name="Rectangle 8"/>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grpSp>
        <p:nvGrpSpPr>
          <p:cNvPr id="18" name="Group 63"/>
          <p:cNvGrpSpPr>
            <a:grpSpLocks/>
          </p:cNvGrpSpPr>
          <p:nvPr/>
        </p:nvGrpSpPr>
        <p:grpSpPr bwMode="auto">
          <a:xfrm>
            <a:off x="8555038" y="6292850"/>
            <a:ext cx="452437" cy="515938"/>
            <a:chOff x="0" y="0"/>
            <a:chExt cx="285" cy="324"/>
          </a:xfrm>
        </p:grpSpPr>
        <p:grpSp>
          <p:nvGrpSpPr>
            <p:cNvPr id="19" name="Group 64"/>
            <p:cNvGrpSpPr>
              <a:grpSpLocks/>
            </p:cNvGrpSpPr>
            <p:nvPr/>
          </p:nvGrpSpPr>
          <p:grpSpPr bwMode="auto">
            <a:xfrm>
              <a:off x="0" y="0"/>
              <a:ext cx="258" cy="220"/>
              <a:chOff x="0" y="0"/>
              <a:chExt cx="258" cy="220"/>
            </a:xfrm>
          </p:grpSpPr>
          <p:sp>
            <p:nvSpPr>
              <p:cNvPr id="11329" name="AutoShape 65"/>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1330" name="AutoShape 66"/>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1331" name="AutoShape 67"/>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11332" name="Rectangle 68">
              <a:hlinkClick r:id="rId2"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pic>
        <p:nvPicPr>
          <p:cNvPr id="1026" name="Picture 2"/>
          <p:cNvPicPr>
            <a:picLocks noChangeAspect="1" noChangeArrowheads="1"/>
          </p:cNvPicPr>
          <p:nvPr/>
        </p:nvPicPr>
        <p:blipFill>
          <a:blip r:embed="rId3" cstate="print"/>
          <a:srcRect/>
          <a:stretch>
            <a:fillRect/>
          </a:stretch>
        </p:blipFill>
        <p:spPr bwMode="auto">
          <a:xfrm>
            <a:off x="1524000" y="4114800"/>
            <a:ext cx="6042355" cy="1828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828800" y="1676400"/>
            <a:ext cx="3132667" cy="1066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828800" y="2743200"/>
            <a:ext cx="2436864" cy="98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323850" y="73025"/>
            <a:ext cx="335756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dirty="0">
                <a:solidFill>
                  <a:srgbClr val="333399"/>
                </a:solidFill>
                <a:latin typeface="Times New Roman" charset="0"/>
                <a:ea typeface="宋体" charset="-122"/>
                <a:cs typeface="Times New Roman" charset="0"/>
                <a:sym typeface="Times New Roman" charset="0"/>
              </a:rPr>
              <a:t>The Algorithm</a:t>
            </a:r>
          </a:p>
        </p:txBody>
      </p:sp>
      <p:sp>
        <p:nvSpPr>
          <p:cNvPr id="11266"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11268"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11269"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11270" name="Rectangle 6"/>
          <p:cNvSpPr>
            <a:spLocks/>
          </p:cNvSpPr>
          <p:nvPr/>
        </p:nvSpPr>
        <p:spPr bwMode="auto">
          <a:xfrm>
            <a:off x="898525" y="908050"/>
            <a:ext cx="3924300" cy="431800"/>
          </a:xfrm>
          <a:prstGeom prst="rect">
            <a:avLst/>
          </a:prstGeom>
          <a:noFill/>
          <a:ln w="12700">
            <a:noFill/>
            <a:miter lim="800000"/>
            <a:headEnd type="none" w="med" len="med"/>
            <a:tailEnd type="none" w="med" len="med"/>
          </a:ln>
        </p:spPr>
        <p:txBody>
          <a:bodyPr lIns="0" tIns="0" rIns="40639" bIns="0"/>
          <a:lstStyle/>
          <a:p>
            <a:pPr marL="39688"/>
            <a:r>
              <a:rPr lang="en-US" altLang="zh-CN" sz="2400" b="1">
                <a:solidFill>
                  <a:srgbClr val="FFFFFF"/>
                </a:solidFill>
                <a:latin typeface="Times New Roman" charset="0"/>
                <a:ea typeface="宋体" charset="-122"/>
                <a:cs typeface="Times New Roman" charset="0"/>
                <a:sym typeface="Times New Roman" charset="0"/>
              </a:rPr>
              <a:t>Input Parameters</a:t>
            </a:r>
          </a:p>
        </p:txBody>
      </p:sp>
      <p:sp>
        <p:nvSpPr>
          <p:cNvPr id="11271" name="Line 7"/>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11272" name="Rectangle 8"/>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pic>
        <p:nvPicPr>
          <p:cNvPr id="11273" name="Picture 9"/>
          <p:cNvPicPr>
            <a:picLocks noChangeArrowheads="1"/>
          </p:cNvPicPr>
          <p:nvPr/>
        </p:nvPicPr>
        <p:blipFill>
          <a:blip r:embed="rId2" cstate="print"/>
          <a:srcRect/>
          <a:stretch>
            <a:fillRect/>
          </a:stretch>
        </p:blipFill>
        <p:spPr bwMode="auto">
          <a:xfrm>
            <a:off x="887413" y="2971800"/>
            <a:ext cx="7445375" cy="3687763"/>
          </a:xfrm>
          <a:prstGeom prst="rect">
            <a:avLst/>
          </a:prstGeom>
          <a:noFill/>
          <a:ln w="12700">
            <a:noFill/>
            <a:miter lim="800000"/>
            <a:headEnd/>
            <a:tailEnd/>
          </a:ln>
        </p:spPr>
      </p:pic>
      <p:grpSp>
        <p:nvGrpSpPr>
          <p:cNvPr id="3" name="Group 10"/>
          <p:cNvGrpSpPr>
            <a:grpSpLocks/>
          </p:cNvGrpSpPr>
          <p:nvPr/>
        </p:nvGrpSpPr>
        <p:grpSpPr bwMode="auto">
          <a:xfrm>
            <a:off x="2713038" y="4540250"/>
            <a:ext cx="490537" cy="995363"/>
            <a:chOff x="0" y="0"/>
            <a:chExt cx="309" cy="627"/>
          </a:xfrm>
        </p:grpSpPr>
        <p:sp>
          <p:nvSpPr>
            <p:cNvPr id="11275" name="AutoShape 11"/>
            <p:cNvSpPr>
              <a:spLocks/>
            </p:cNvSpPr>
            <p:nvPr/>
          </p:nvSpPr>
          <p:spPr bwMode="auto">
            <a:xfrm>
              <a:off x="137" y="112"/>
              <a:ext cx="46" cy="227"/>
            </a:xfrm>
            <a:custGeom>
              <a:avLst/>
              <a:gdLst/>
              <a:ahLst/>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0000"/>
            </a:solidFill>
            <a:ln w="12700">
              <a:noFill/>
              <a:miter lim="800000"/>
              <a:headEnd type="none" w="med" len="med"/>
              <a:tailEnd type="none" w="med" len="med"/>
            </a:ln>
          </p:spPr>
          <p:txBody>
            <a:bodyPr lIns="0" tIns="0" rIns="0" bIns="0"/>
            <a:lstStyle/>
            <a:p>
              <a:endParaRPr lang="zh-CN" altLang="en-US"/>
            </a:p>
          </p:txBody>
        </p:sp>
        <p:sp>
          <p:nvSpPr>
            <p:cNvPr id="11276" name="AutoShape 12"/>
            <p:cNvSpPr>
              <a:spLocks/>
            </p:cNvSpPr>
            <p:nvPr/>
          </p:nvSpPr>
          <p:spPr bwMode="auto">
            <a:xfrm rot="10800000" flipH="1">
              <a:off x="137" y="399"/>
              <a:ext cx="46" cy="228"/>
            </a:xfrm>
            <a:custGeom>
              <a:avLst/>
              <a:gdLst/>
              <a:ahLst/>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0000"/>
            </a:solidFill>
            <a:ln w="12700">
              <a:noFill/>
              <a:miter lim="800000"/>
              <a:headEnd type="none" w="med" len="med"/>
              <a:tailEnd type="none" w="med" len="med"/>
            </a:ln>
          </p:spPr>
          <p:txBody>
            <a:bodyPr lIns="0" tIns="0" rIns="0" bIns="0"/>
            <a:lstStyle/>
            <a:p>
              <a:endParaRPr lang="zh-CN" altLang="en-US"/>
            </a:p>
          </p:txBody>
        </p:sp>
        <p:grpSp>
          <p:nvGrpSpPr>
            <p:cNvPr id="4" name="Group 13"/>
            <p:cNvGrpSpPr>
              <a:grpSpLocks/>
            </p:cNvGrpSpPr>
            <p:nvPr/>
          </p:nvGrpSpPr>
          <p:grpSpPr bwMode="auto">
            <a:xfrm>
              <a:off x="0" y="0"/>
              <a:ext cx="309" cy="100"/>
              <a:chOff x="0" y="0"/>
              <a:chExt cx="309" cy="100"/>
            </a:xfrm>
          </p:grpSpPr>
          <p:sp>
            <p:nvSpPr>
              <p:cNvPr id="11278" name="Rectangle 14"/>
              <p:cNvSpPr>
                <a:spLocks/>
              </p:cNvSpPr>
              <p:nvPr/>
            </p:nvSpPr>
            <p:spPr bwMode="auto">
              <a:xfrm>
                <a:off x="7" y="0"/>
                <a:ext cx="30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0000"/>
                    </a:solidFill>
                    <a:latin typeface="Times New Roman" charset="0"/>
                    <a:ea typeface="宋体" charset="-122"/>
                    <a:cs typeface="Times New Roman" charset="0"/>
                    <a:sym typeface="Times New Roman" charset="0"/>
                  </a:rPr>
                  <a:t>d  range</a:t>
                </a:r>
              </a:p>
            </p:txBody>
          </p:sp>
          <p:sp>
            <p:nvSpPr>
              <p:cNvPr id="11279" name="Rectangle 15"/>
              <p:cNvSpPr>
                <a:spLocks/>
              </p:cNvSpPr>
              <p:nvPr/>
            </p:nvSpPr>
            <p:spPr bwMode="auto">
              <a:xfrm>
                <a:off x="0" y="52"/>
                <a:ext cx="55" cy="4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500">
                    <a:solidFill>
                      <a:srgbClr val="FF0000"/>
                    </a:solidFill>
                    <a:latin typeface="Times New Roman" charset="0"/>
                    <a:ea typeface="宋体" charset="-122"/>
                    <a:cs typeface="Times New Roman" charset="0"/>
                    <a:sym typeface="Times New Roman" charset="0"/>
                  </a:rPr>
                  <a:t>0</a:t>
                </a:r>
              </a:p>
            </p:txBody>
          </p:sp>
        </p:grpSp>
      </p:grpSp>
      <p:grpSp>
        <p:nvGrpSpPr>
          <p:cNvPr id="5" name="Group 16"/>
          <p:cNvGrpSpPr>
            <a:grpSpLocks/>
          </p:cNvGrpSpPr>
          <p:nvPr/>
        </p:nvGrpSpPr>
        <p:grpSpPr bwMode="auto">
          <a:xfrm>
            <a:off x="1416050" y="3398838"/>
            <a:ext cx="1430338" cy="2590800"/>
            <a:chOff x="0" y="0"/>
            <a:chExt cx="901" cy="1632"/>
          </a:xfrm>
        </p:grpSpPr>
        <p:sp>
          <p:nvSpPr>
            <p:cNvPr id="11281" name="Rectangle 17"/>
            <p:cNvSpPr>
              <a:spLocks/>
            </p:cNvSpPr>
            <p:nvPr/>
          </p:nvSpPr>
          <p:spPr bwMode="auto">
            <a:xfrm>
              <a:off x="198" y="0"/>
              <a:ext cx="703" cy="2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100">
                  <a:solidFill>
                    <a:schemeClr val="tx1"/>
                  </a:solidFill>
                  <a:latin typeface="Times New Roman" charset="0"/>
                  <a:ea typeface="宋体" charset="-122"/>
                  <a:cs typeface="Times New Roman" charset="0"/>
                  <a:sym typeface="Times New Roman" charset="0"/>
                </a:rPr>
                <a:t>Signal derivative</a:t>
              </a:r>
            </a:p>
            <a:p>
              <a:pPr marL="39688" algn="ctr"/>
              <a:r>
                <a:rPr lang="en-US" altLang="zh-CN" sz="1100">
                  <a:solidFill>
                    <a:schemeClr val="tx1"/>
                  </a:solidFill>
                  <a:latin typeface="Times New Roman" charset="0"/>
                  <a:ea typeface="宋体" charset="-122"/>
                  <a:cs typeface="Times New Roman" charset="0"/>
                  <a:sym typeface="Times New Roman" charset="0"/>
                </a:rPr>
                <a:t>in initial condition</a:t>
              </a:r>
            </a:p>
            <a:p>
              <a:pPr marL="39688" algn="ctr"/>
              <a:r>
                <a:rPr lang="en-US" altLang="zh-CN" sz="1100">
                  <a:solidFill>
                    <a:schemeClr val="tx1"/>
                  </a:solidFill>
                  <a:latin typeface="Times New Roman" charset="0"/>
                  <a:ea typeface="宋体" charset="-122"/>
                  <a:cs typeface="Times New Roman" charset="0"/>
                  <a:sym typeface="Times New Roman" charset="0"/>
                </a:rPr>
                <a:t>point</a:t>
              </a:r>
            </a:p>
          </p:txBody>
        </p:sp>
        <p:sp>
          <p:nvSpPr>
            <p:cNvPr id="11282" name="AutoShape 18"/>
            <p:cNvSpPr>
              <a:spLocks/>
            </p:cNvSpPr>
            <p:nvPr/>
          </p:nvSpPr>
          <p:spPr bwMode="auto">
            <a:xfrm>
              <a:off x="533" y="351"/>
              <a:ext cx="46" cy="228"/>
            </a:xfrm>
            <a:custGeom>
              <a:avLst/>
              <a:gdLst/>
              <a:ahLst/>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000000"/>
            </a:solidFill>
            <a:ln w="12700">
              <a:noFill/>
              <a:miter lim="800000"/>
              <a:headEnd type="none" w="med" len="med"/>
              <a:tailEnd type="none" w="med" len="med"/>
            </a:ln>
          </p:spPr>
          <p:txBody>
            <a:bodyPr lIns="0" tIns="0" rIns="0" bIns="0"/>
            <a:lstStyle/>
            <a:p>
              <a:endParaRPr lang="zh-CN" altLang="en-US"/>
            </a:p>
          </p:txBody>
        </p:sp>
        <p:grpSp>
          <p:nvGrpSpPr>
            <p:cNvPr id="6" name="Group 19"/>
            <p:cNvGrpSpPr>
              <a:grpSpLocks/>
            </p:cNvGrpSpPr>
            <p:nvPr/>
          </p:nvGrpSpPr>
          <p:grpSpPr bwMode="auto">
            <a:xfrm>
              <a:off x="0" y="576"/>
              <a:ext cx="612" cy="1056"/>
              <a:chOff x="0" y="0"/>
              <a:chExt cx="612" cy="1055"/>
            </a:xfrm>
          </p:grpSpPr>
          <p:sp>
            <p:nvSpPr>
              <p:cNvPr id="11284" name="Line 20"/>
              <p:cNvSpPr>
                <a:spLocks noChangeShapeType="1"/>
              </p:cNvSpPr>
              <p:nvPr/>
            </p:nvSpPr>
            <p:spPr bwMode="auto">
              <a:xfrm flipH="1">
                <a:off x="59" y="26"/>
                <a:ext cx="494" cy="1003"/>
              </a:xfrm>
              <a:prstGeom prst="line">
                <a:avLst/>
              </a:prstGeom>
              <a:noFill/>
              <a:ln w="12700">
                <a:solidFill>
                  <a:schemeClr val="tx1"/>
                </a:solidFill>
                <a:prstDash val="solid"/>
                <a:round/>
                <a:headEnd type="none" w="med" len="med"/>
                <a:tailEnd type="none" w="med" len="med"/>
              </a:ln>
            </p:spPr>
            <p:txBody>
              <a:bodyPr/>
              <a:lstStyle/>
              <a:p>
                <a:endParaRPr lang="zh-CN" altLang="en-US"/>
              </a:p>
            </p:txBody>
          </p:sp>
          <p:sp>
            <p:nvSpPr>
              <p:cNvPr id="11285" name="Line 21"/>
              <p:cNvSpPr>
                <a:spLocks noChangeShapeType="1"/>
              </p:cNvSpPr>
              <p:nvPr/>
            </p:nvSpPr>
            <p:spPr bwMode="auto">
              <a:xfrm flipH="1">
                <a:off x="0" y="53"/>
                <a:ext cx="612" cy="935"/>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1286" name="Line 22"/>
              <p:cNvSpPr>
                <a:spLocks noChangeShapeType="1"/>
              </p:cNvSpPr>
              <p:nvPr/>
            </p:nvSpPr>
            <p:spPr bwMode="auto">
              <a:xfrm flipH="1">
                <a:off x="122" y="0"/>
                <a:ext cx="368" cy="1055"/>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grpSp>
      <p:grpSp>
        <p:nvGrpSpPr>
          <p:cNvPr id="7" name="Group 23"/>
          <p:cNvGrpSpPr>
            <a:grpSpLocks/>
          </p:cNvGrpSpPr>
          <p:nvPr/>
        </p:nvGrpSpPr>
        <p:grpSpPr bwMode="auto">
          <a:xfrm>
            <a:off x="1930400" y="5145088"/>
            <a:ext cx="3708400" cy="1127125"/>
            <a:chOff x="0" y="0"/>
            <a:chExt cx="2336" cy="710"/>
          </a:xfrm>
        </p:grpSpPr>
        <p:grpSp>
          <p:nvGrpSpPr>
            <p:cNvPr id="8" name="Group 24"/>
            <p:cNvGrpSpPr>
              <a:grpSpLocks/>
            </p:cNvGrpSpPr>
            <p:nvPr/>
          </p:nvGrpSpPr>
          <p:grpSpPr bwMode="auto">
            <a:xfrm>
              <a:off x="0" y="0"/>
              <a:ext cx="2336" cy="710"/>
              <a:chOff x="0" y="0"/>
              <a:chExt cx="2336" cy="710"/>
            </a:xfrm>
          </p:grpSpPr>
          <p:sp>
            <p:nvSpPr>
              <p:cNvPr id="11289" name="Line 25"/>
              <p:cNvSpPr>
                <a:spLocks noChangeShapeType="1"/>
              </p:cNvSpPr>
              <p:nvPr/>
            </p:nvSpPr>
            <p:spPr bwMode="auto">
              <a:xfrm flipH="1">
                <a:off x="0" y="0"/>
                <a:ext cx="0" cy="710"/>
              </a:xfrm>
              <a:prstGeom prst="line">
                <a:avLst/>
              </a:prstGeom>
              <a:noFill/>
              <a:ln w="12700">
                <a:solidFill>
                  <a:schemeClr val="tx1"/>
                </a:solidFill>
                <a:prstDash val="dash"/>
                <a:round/>
                <a:headEnd type="none" w="med" len="med"/>
                <a:tailEnd type="none" w="med" len="med"/>
              </a:ln>
            </p:spPr>
            <p:txBody>
              <a:bodyPr/>
              <a:lstStyle/>
              <a:p>
                <a:endParaRPr lang="zh-CN" altLang="en-US"/>
              </a:p>
            </p:txBody>
          </p:sp>
          <p:sp>
            <p:nvSpPr>
              <p:cNvPr id="11290" name="Line 26"/>
              <p:cNvSpPr>
                <a:spLocks noChangeShapeType="1"/>
              </p:cNvSpPr>
              <p:nvPr/>
            </p:nvSpPr>
            <p:spPr bwMode="auto">
              <a:xfrm>
                <a:off x="2335" y="5"/>
                <a:ext cx="1" cy="700"/>
              </a:xfrm>
              <a:prstGeom prst="line">
                <a:avLst/>
              </a:prstGeom>
              <a:noFill/>
              <a:ln w="12700">
                <a:solidFill>
                  <a:schemeClr val="tx1"/>
                </a:solidFill>
                <a:prstDash val="dash"/>
                <a:round/>
                <a:headEnd type="none" w="med" len="med"/>
                <a:tailEnd type="none" w="med" len="med"/>
              </a:ln>
            </p:spPr>
            <p:txBody>
              <a:bodyPr/>
              <a:lstStyle/>
              <a:p>
                <a:endParaRPr lang="zh-CN" altLang="en-US"/>
              </a:p>
            </p:txBody>
          </p:sp>
          <p:sp>
            <p:nvSpPr>
              <p:cNvPr id="11291" name="Line 27"/>
              <p:cNvSpPr>
                <a:spLocks noChangeShapeType="1"/>
              </p:cNvSpPr>
              <p:nvPr/>
            </p:nvSpPr>
            <p:spPr bwMode="auto">
              <a:xfrm>
                <a:off x="7" y="659"/>
                <a:ext cx="2318" cy="1"/>
              </a:xfrm>
              <a:prstGeom prst="line">
                <a:avLst/>
              </a:prstGeom>
              <a:noFill/>
              <a:ln w="12700">
                <a:solidFill>
                  <a:schemeClr val="tx1"/>
                </a:solidFill>
                <a:prstDash val="solid"/>
                <a:round/>
                <a:headEnd type="stealth" w="sm" len="med"/>
                <a:tailEnd type="stealth" w="sm" len="med"/>
              </a:ln>
            </p:spPr>
            <p:txBody>
              <a:bodyPr/>
              <a:lstStyle/>
              <a:p>
                <a:endParaRPr lang="zh-CN" altLang="en-US"/>
              </a:p>
            </p:txBody>
          </p:sp>
        </p:grpSp>
        <p:sp>
          <p:nvSpPr>
            <p:cNvPr id="11292" name="Rectangle 28"/>
            <p:cNvSpPr>
              <a:spLocks/>
            </p:cNvSpPr>
            <p:nvPr/>
          </p:nvSpPr>
          <p:spPr bwMode="auto">
            <a:xfrm>
              <a:off x="564" y="575"/>
              <a:ext cx="1146" cy="8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800">
                  <a:solidFill>
                    <a:schemeClr val="tx1"/>
                  </a:solidFill>
                  <a:latin typeface="Times New Roman" charset="0"/>
                  <a:ea typeface="宋体" charset="-122"/>
                  <a:cs typeface="Times New Roman" charset="0"/>
                  <a:sym typeface="Times New Roman" charset="0"/>
                </a:rPr>
                <a:t>Minimum Distance between trajectories</a:t>
              </a:r>
            </a:p>
          </p:txBody>
        </p:sp>
      </p:grpSp>
      <p:sp>
        <p:nvSpPr>
          <p:cNvPr id="11293" name="Line 29"/>
          <p:cNvSpPr>
            <a:spLocks noChangeShapeType="1"/>
          </p:cNvSpPr>
          <p:nvPr/>
        </p:nvSpPr>
        <p:spPr bwMode="auto">
          <a:xfrm>
            <a:off x="1341438" y="5126038"/>
            <a:ext cx="6926262" cy="1587"/>
          </a:xfrm>
          <a:prstGeom prst="line">
            <a:avLst/>
          </a:prstGeom>
          <a:noFill/>
          <a:ln w="12700">
            <a:solidFill>
              <a:srgbClr val="FF0000"/>
            </a:solidFill>
            <a:prstDash val="solid"/>
            <a:round/>
            <a:headEnd type="none" w="med" len="med"/>
            <a:tailEnd type="none" w="med" len="med"/>
          </a:ln>
        </p:spPr>
        <p:txBody>
          <a:bodyPr/>
          <a:lstStyle/>
          <a:p>
            <a:endParaRPr lang="zh-CN" altLang="en-US"/>
          </a:p>
        </p:txBody>
      </p:sp>
      <p:grpSp>
        <p:nvGrpSpPr>
          <p:cNvPr id="9" name="Group 30"/>
          <p:cNvGrpSpPr>
            <a:grpSpLocks/>
          </p:cNvGrpSpPr>
          <p:nvPr/>
        </p:nvGrpSpPr>
        <p:grpSpPr bwMode="auto">
          <a:xfrm>
            <a:off x="1339850" y="5089525"/>
            <a:ext cx="6927850" cy="73025"/>
            <a:chOff x="0" y="0"/>
            <a:chExt cx="4364" cy="45"/>
          </a:xfrm>
        </p:grpSpPr>
        <p:sp>
          <p:nvSpPr>
            <p:cNvPr id="11295" name="Line 31"/>
            <p:cNvSpPr>
              <a:spLocks noChangeShapeType="1"/>
            </p:cNvSpPr>
            <p:nvPr/>
          </p:nvSpPr>
          <p:spPr bwMode="auto">
            <a:xfrm>
              <a:off x="0" y="45"/>
              <a:ext cx="4363" cy="0"/>
            </a:xfrm>
            <a:prstGeom prst="line">
              <a:avLst/>
            </a:prstGeom>
            <a:noFill/>
            <a:ln w="12700">
              <a:solidFill>
                <a:srgbClr val="FF0000"/>
              </a:solidFill>
              <a:prstDash val="lgDash"/>
              <a:round/>
              <a:headEnd type="none" w="med" len="med"/>
              <a:tailEnd type="none" w="med" len="med"/>
            </a:ln>
          </p:spPr>
          <p:txBody>
            <a:bodyPr/>
            <a:lstStyle/>
            <a:p>
              <a:endParaRPr lang="zh-CN" altLang="en-US"/>
            </a:p>
          </p:txBody>
        </p:sp>
        <p:sp>
          <p:nvSpPr>
            <p:cNvPr id="11296" name="Line 32"/>
            <p:cNvSpPr>
              <a:spLocks noChangeShapeType="1"/>
            </p:cNvSpPr>
            <p:nvPr/>
          </p:nvSpPr>
          <p:spPr bwMode="auto">
            <a:xfrm>
              <a:off x="1" y="0"/>
              <a:ext cx="4363" cy="0"/>
            </a:xfrm>
            <a:prstGeom prst="line">
              <a:avLst/>
            </a:prstGeom>
            <a:noFill/>
            <a:ln w="12700">
              <a:solidFill>
                <a:srgbClr val="FF0000"/>
              </a:solidFill>
              <a:prstDash val="lgDash"/>
              <a:round/>
              <a:headEnd type="none" w="med" len="med"/>
              <a:tailEnd type="none" w="med" len="med"/>
            </a:ln>
          </p:spPr>
          <p:txBody>
            <a:bodyPr/>
            <a:lstStyle/>
            <a:p>
              <a:endParaRPr lang="zh-CN" altLang="en-US"/>
            </a:p>
          </p:txBody>
        </p:sp>
      </p:grpSp>
      <p:sp>
        <p:nvSpPr>
          <p:cNvPr id="11297" name="Line 33"/>
          <p:cNvSpPr>
            <a:spLocks noChangeShapeType="1"/>
          </p:cNvSpPr>
          <p:nvPr/>
        </p:nvSpPr>
        <p:spPr bwMode="auto">
          <a:xfrm>
            <a:off x="1343025" y="5461000"/>
            <a:ext cx="6927850" cy="1588"/>
          </a:xfrm>
          <a:prstGeom prst="line">
            <a:avLst/>
          </a:prstGeom>
          <a:noFill/>
          <a:ln w="12700">
            <a:solidFill>
              <a:srgbClr val="00FF00"/>
            </a:solidFill>
            <a:prstDash val="solid"/>
            <a:round/>
            <a:headEnd type="none" w="med" len="med"/>
            <a:tailEnd type="none" w="med" len="med"/>
          </a:ln>
        </p:spPr>
        <p:txBody>
          <a:bodyPr/>
          <a:lstStyle/>
          <a:p>
            <a:endParaRPr lang="zh-CN" altLang="en-US"/>
          </a:p>
        </p:txBody>
      </p:sp>
      <p:grpSp>
        <p:nvGrpSpPr>
          <p:cNvPr id="10" name="Group 34"/>
          <p:cNvGrpSpPr>
            <a:grpSpLocks/>
          </p:cNvGrpSpPr>
          <p:nvPr/>
        </p:nvGrpSpPr>
        <p:grpSpPr bwMode="auto">
          <a:xfrm>
            <a:off x="1341438" y="5424488"/>
            <a:ext cx="6929437" cy="73025"/>
            <a:chOff x="0" y="0"/>
            <a:chExt cx="4365" cy="46"/>
          </a:xfrm>
        </p:grpSpPr>
        <p:sp>
          <p:nvSpPr>
            <p:cNvPr id="11299" name="Line 35"/>
            <p:cNvSpPr>
              <a:spLocks noChangeShapeType="1"/>
            </p:cNvSpPr>
            <p:nvPr/>
          </p:nvSpPr>
          <p:spPr bwMode="auto">
            <a:xfrm>
              <a:off x="0" y="45"/>
              <a:ext cx="4364" cy="1"/>
            </a:xfrm>
            <a:prstGeom prst="line">
              <a:avLst/>
            </a:prstGeom>
            <a:noFill/>
            <a:ln w="12700">
              <a:solidFill>
                <a:srgbClr val="00FF00"/>
              </a:solidFill>
              <a:prstDash val="lgDash"/>
              <a:round/>
              <a:headEnd type="none" w="med" len="med"/>
              <a:tailEnd type="none" w="med" len="med"/>
            </a:ln>
          </p:spPr>
          <p:txBody>
            <a:bodyPr/>
            <a:lstStyle/>
            <a:p>
              <a:endParaRPr lang="zh-CN" altLang="en-US"/>
            </a:p>
          </p:txBody>
        </p:sp>
        <p:sp>
          <p:nvSpPr>
            <p:cNvPr id="11300" name="Line 36"/>
            <p:cNvSpPr>
              <a:spLocks noChangeShapeType="1"/>
            </p:cNvSpPr>
            <p:nvPr/>
          </p:nvSpPr>
          <p:spPr bwMode="auto">
            <a:xfrm>
              <a:off x="1" y="0"/>
              <a:ext cx="4364" cy="1"/>
            </a:xfrm>
            <a:prstGeom prst="line">
              <a:avLst/>
            </a:prstGeom>
            <a:noFill/>
            <a:ln w="12700">
              <a:solidFill>
                <a:srgbClr val="00FF00"/>
              </a:solidFill>
              <a:prstDash val="lgDash"/>
              <a:round/>
              <a:headEnd type="none" w="med" len="med"/>
              <a:tailEnd type="none" w="med" len="med"/>
            </a:ln>
          </p:spPr>
          <p:txBody>
            <a:bodyPr/>
            <a:lstStyle/>
            <a:p>
              <a:endParaRPr lang="zh-CN" altLang="en-US"/>
            </a:p>
          </p:txBody>
        </p:sp>
      </p:grpSp>
      <p:sp>
        <p:nvSpPr>
          <p:cNvPr id="11301" name="Line 37"/>
          <p:cNvSpPr>
            <a:spLocks noChangeShapeType="1"/>
          </p:cNvSpPr>
          <p:nvPr/>
        </p:nvSpPr>
        <p:spPr bwMode="auto">
          <a:xfrm>
            <a:off x="1343025" y="5643563"/>
            <a:ext cx="6927850" cy="1587"/>
          </a:xfrm>
          <a:prstGeom prst="line">
            <a:avLst/>
          </a:prstGeom>
          <a:noFill/>
          <a:ln w="12700">
            <a:solidFill>
              <a:srgbClr val="FFFF00"/>
            </a:solidFill>
            <a:prstDash val="solid"/>
            <a:round/>
            <a:headEnd type="none" w="med" len="med"/>
            <a:tailEnd type="none" w="med" len="med"/>
          </a:ln>
        </p:spPr>
        <p:txBody>
          <a:bodyPr/>
          <a:lstStyle/>
          <a:p>
            <a:endParaRPr lang="zh-CN" altLang="en-US"/>
          </a:p>
        </p:txBody>
      </p:sp>
      <p:grpSp>
        <p:nvGrpSpPr>
          <p:cNvPr id="11" name="Group 38"/>
          <p:cNvGrpSpPr>
            <a:grpSpLocks/>
          </p:cNvGrpSpPr>
          <p:nvPr/>
        </p:nvGrpSpPr>
        <p:grpSpPr bwMode="auto">
          <a:xfrm>
            <a:off x="1341438" y="5608638"/>
            <a:ext cx="6929437" cy="71437"/>
            <a:chOff x="0" y="0"/>
            <a:chExt cx="4365" cy="45"/>
          </a:xfrm>
        </p:grpSpPr>
        <p:sp>
          <p:nvSpPr>
            <p:cNvPr id="11303" name="Line 39"/>
            <p:cNvSpPr>
              <a:spLocks noChangeShapeType="1"/>
            </p:cNvSpPr>
            <p:nvPr/>
          </p:nvSpPr>
          <p:spPr bwMode="auto">
            <a:xfrm>
              <a:off x="0" y="44"/>
              <a:ext cx="4364" cy="1"/>
            </a:xfrm>
            <a:prstGeom prst="line">
              <a:avLst/>
            </a:prstGeom>
            <a:noFill/>
            <a:ln w="12700">
              <a:solidFill>
                <a:srgbClr val="FFFF00"/>
              </a:solidFill>
              <a:prstDash val="lgDash"/>
              <a:round/>
              <a:headEnd type="none" w="med" len="med"/>
              <a:tailEnd type="none" w="med" len="med"/>
            </a:ln>
          </p:spPr>
          <p:txBody>
            <a:bodyPr/>
            <a:lstStyle/>
            <a:p>
              <a:endParaRPr lang="zh-CN" altLang="en-US"/>
            </a:p>
          </p:txBody>
        </p:sp>
        <p:sp>
          <p:nvSpPr>
            <p:cNvPr id="11304" name="Line 40"/>
            <p:cNvSpPr>
              <a:spLocks noChangeShapeType="1"/>
            </p:cNvSpPr>
            <p:nvPr/>
          </p:nvSpPr>
          <p:spPr bwMode="auto">
            <a:xfrm>
              <a:off x="1" y="0"/>
              <a:ext cx="4364" cy="1"/>
            </a:xfrm>
            <a:prstGeom prst="line">
              <a:avLst/>
            </a:prstGeom>
            <a:noFill/>
            <a:ln w="12700">
              <a:solidFill>
                <a:srgbClr val="FFFF00"/>
              </a:solidFill>
              <a:prstDash val="lgDash"/>
              <a:round/>
              <a:headEnd type="none" w="med" len="med"/>
              <a:tailEnd type="none" w="med" len="med"/>
            </a:ln>
          </p:spPr>
          <p:txBody>
            <a:bodyPr/>
            <a:lstStyle/>
            <a:p>
              <a:endParaRPr lang="zh-CN" altLang="en-US"/>
            </a:p>
          </p:txBody>
        </p:sp>
      </p:grpSp>
      <p:sp>
        <p:nvSpPr>
          <p:cNvPr id="11305" name="Oval 41"/>
          <p:cNvSpPr>
            <a:spLocks/>
          </p:cNvSpPr>
          <p:nvPr/>
        </p:nvSpPr>
        <p:spPr bwMode="auto">
          <a:xfrm>
            <a:off x="1885950" y="5084763"/>
            <a:ext cx="82550" cy="65087"/>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zh-CN" altLang="en-US"/>
          </a:p>
        </p:txBody>
      </p:sp>
      <p:sp>
        <p:nvSpPr>
          <p:cNvPr id="11306" name="Oval 42"/>
          <p:cNvSpPr>
            <a:spLocks/>
          </p:cNvSpPr>
          <p:nvPr/>
        </p:nvSpPr>
        <p:spPr bwMode="auto">
          <a:xfrm>
            <a:off x="1768475" y="5427663"/>
            <a:ext cx="84138" cy="65087"/>
          </a:xfrm>
          <a:prstGeom prst="ellipse">
            <a:avLst/>
          </a:prstGeom>
          <a:solidFill>
            <a:srgbClr val="00FF00"/>
          </a:solidFill>
          <a:ln w="12700">
            <a:solidFill>
              <a:schemeClr val="tx1"/>
            </a:solidFill>
            <a:prstDash val="solid"/>
            <a:round/>
            <a:headEnd type="none" w="med" len="med"/>
            <a:tailEnd type="none" w="med" len="med"/>
          </a:ln>
        </p:spPr>
        <p:txBody>
          <a:bodyPr lIns="0" tIns="0" rIns="0" bIns="0"/>
          <a:lstStyle/>
          <a:p>
            <a:endParaRPr lang="zh-CN" altLang="en-US"/>
          </a:p>
        </p:txBody>
      </p:sp>
      <p:sp>
        <p:nvSpPr>
          <p:cNvPr id="11307" name="Oval 43"/>
          <p:cNvSpPr>
            <a:spLocks/>
          </p:cNvSpPr>
          <p:nvPr/>
        </p:nvSpPr>
        <p:spPr bwMode="auto">
          <a:xfrm>
            <a:off x="1714500" y="5610225"/>
            <a:ext cx="84138" cy="63500"/>
          </a:xfrm>
          <a:prstGeom prst="ellipse">
            <a:avLst/>
          </a:prstGeom>
          <a:solidFill>
            <a:srgbClr val="FFFF00"/>
          </a:solidFill>
          <a:ln w="12700">
            <a:solidFill>
              <a:schemeClr val="tx1"/>
            </a:solidFill>
            <a:prstDash val="solid"/>
            <a:round/>
            <a:headEnd type="none" w="med" len="med"/>
            <a:tailEnd type="none" w="med" len="med"/>
          </a:ln>
        </p:spPr>
        <p:txBody>
          <a:bodyPr lIns="0" tIns="0" rIns="0" bIns="0"/>
          <a:lstStyle/>
          <a:p>
            <a:endParaRPr lang="zh-CN" altLang="en-US"/>
          </a:p>
        </p:txBody>
      </p:sp>
      <p:sp>
        <p:nvSpPr>
          <p:cNvPr id="11308" name="Oval 44"/>
          <p:cNvSpPr>
            <a:spLocks/>
          </p:cNvSpPr>
          <p:nvPr/>
        </p:nvSpPr>
        <p:spPr bwMode="auto">
          <a:xfrm>
            <a:off x="5592763" y="5130800"/>
            <a:ext cx="82550" cy="65088"/>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zh-CN" altLang="en-US"/>
          </a:p>
        </p:txBody>
      </p:sp>
      <p:grpSp>
        <p:nvGrpSpPr>
          <p:cNvPr id="12" name="Group 45"/>
          <p:cNvGrpSpPr>
            <a:grpSpLocks/>
          </p:cNvGrpSpPr>
          <p:nvPr/>
        </p:nvGrpSpPr>
        <p:grpSpPr bwMode="auto">
          <a:xfrm>
            <a:off x="2014538" y="1403350"/>
            <a:ext cx="1619250" cy="749300"/>
            <a:chOff x="0" y="0"/>
            <a:chExt cx="1020" cy="472"/>
          </a:xfrm>
        </p:grpSpPr>
        <p:sp>
          <p:nvSpPr>
            <p:cNvPr id="11310" name="Rectangle 46"/>
            <p:cNvSpPr>
              <a:spLocks/>
            </p:cNvSpPr>
            <p:nvPr/>
          </p:nvSpPr>
          <p:spPr bwMode="auto">
            <a:xfrm>
              <a:off x="0" y="0"/>
              <a:ext cx="1020" cy="472"/>
            </a:xfrm>
            <a:prstGeom prst="rect">
              <a:avLst/>
            </a:prstGeom>
            <a:solidFill>
              <a:srgbClr val="FFFFFF"/>
            </a:solidFill>
            <a:ln w="12700">
              <a:noFill/>
              <a:miter lim="800000"/>
              <a:headEnd type="none" w="med" len="med"/>
              <a:tailEnd type="none" w="med" len="med"/>
            </a:ln>
          </p:spPr>
          <p:txBody>
            <a:bodyPr lIns="0" tIns="0" rIns="0" bIns="0"/>
            <a:lstStyle/>
            <a:p>
              <a:endParaRPr lang="zh-CN" altLang="en-US"/>
            </a:p>
          </p:txBody>
        </p:sp>
        <p:sp>
          <p:nvSpPr>
            <p:cNvPr id="11311" name="Rectangle 47"/>
            <p:cNvSpPr>
              <a:spLocks/>
            </p:cNvSpPr>
            <p:nvPr/>
          </p:nvSpPr>
          <p:spPr bwMode="auto">
            <a:xfrm>
              <a:off x="163" y="72"/>
              <a:ext cx="693" cy="328"/>
            </a:xfrm>
            <a:prstGeom prst="rect">
              <a:avLst/>
            </a:prstGeom>
            <a:noFill/>
            <a:ln w="12700">
              <a:noFill/>
              <a:miter lim="800000"/>
              <a:headEnd type="none" w="med" len="med"/>
              <a:tailEnd type="none" w="med" len="med"/>
            </a:ln>
          </p:spPr>
          <p:txBody>
            <a:bodyPr wrap="none" lIns="0" tIns="0" rIns="40639" bIns="0" anchor="ctr">
              <a:spAutoFit/>
            </a:bodyPr>
            <a:lstStyle/>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Three Initial</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Conditions</a:t>
              </a:r>
            </a:p>
          </p:txBody>
        </p:sp>
      </p:grpSp>
      <p:grpSp>
        <p:nvGrpSpPr>
          <p:cNvPr id="13" name="Group 48"/>
          <p:cNvGrpSpPr>
            <a:grpSpLocks/>
          </p:cNvGrpSpPr>
          <p:nvPr/>
        </p:nvGrpSpPr>
        <p:grpSpPr bwMode="auto">
          <a:xfrm>
            <a:off x="3814763" y="1403350"/>
            <a:ext cx="1619250" cy="749300"/>
            <a:chOff x="0" y="0"/>
            <a:chExt cx="1020" cy="472"/>
          </a:xfrm>
        </p:grpSpPr>
        <p:sp>
          <p:nvSpPr>
            <p:cNvPr id="11313" name="Rectangle 49"/>
            <p:cNvSpPr>
              <a:spLocks/>
            </p:cNvSpPr>
            <p:nvPr/>
          </p:nvSpPr>
          <p:spPr bwMode="auto">
            <a:xfrm>
              <a:off x="0" y="0"/>
              <a:ext cx="1020" cy="472"/>
            </a:xfrm>
            <a:prstGeom prst="rect">
              <a:avLst/>
            </a:prstGeom>
            <a:solidFill>
              <a:srgbClr val="FFFFFF"/>
            </a:solidFill>
            <a:ln w="12700">
              <a:noFill/>
              <a:miter lim="800000"/>
              <a:headEnd type="none" w="med" len="med"/>
              <a:tailEnd type="none" w="med" len="med"/>
            </a:ln>
          </p:spPr>
          <p:txBody>
            <a:bodyPr lIns="0" tIns="0" rIns="0" bIns="0"/>
            <a:lstStyle/>
            <a:p>
              <a:endParaRPr lang="zh-CN" altLang="en-US"/>
            </a:p>
          </p:txBody>
        </p:sp>
        <p:sp>
          <p:nvSpPr>
            <p:cNvPr id="11314" name="Rectangle 50"/>
            <p:cNvSpPr>
              <a:spLocks/>
            </p:cNvSpPr>
            <p:nvPr/>
          </p:nvSpPr>
          <p:spPr bwMode="auto">
            <a:xfrm>
              <a:off x="262" y="128"/>
              <a:ext cx="495" cy="216"/>
            </a:xfrm>
            <a:prstGeom prst="rect">
              <a:avLst/>
            </a:prstGeom>
            <a:noFill/>
            <a:ln w="12700">
              <a:noFill/>
              <a:miter lim="800000"/>
              <a:headEnd type="none" w="med" len="med"/>
              <a:tailEnd type="none" w="med" len="med"/>
            </a:ln>
          </p:spPr>
          <p:txBody>
            <a:bodyPr wrap="none" lIns="0" tIns="0" rIns="40639" bIns="0" anchor="ctr">
              <a:spAutoFit/>
            </a:bodyPr>
            <a:lstStyle/>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d</a:t>
              </a:r>
              <a:r>
                <a:rPr lang="en-US" altLang="zh-CN" sz="1500" baseline="-250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0</a:t>
              </a: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 range</a:t>
              </a:r>
            </a:p>
          </p:txBody>
        </p:sp>
      </p:grpSp>
      <p:grpSp>
        <p:nvGrpSpPr>
          <p:cNvPr id="14" name="Group 51"/>
          <p:cNvGrpSpPr>
            <a:grpSpLocks/>
          </p:cNvGrpSpPr>
          <p:nvPr/>
        </p:nvGrpSpPr>
        <p:grpSpPr bwMode="auto">
          <a:xfrm>
            <a:off x="5607050" y="1403350"/>
            <a:ext cx="1630363" cy="749300"/>
            <a:chOff x="0" y="0"/>
            <a:chExt cx="1027" cy="472"/>
          </a:xfrm>
        </p:grpSpPr>
        <p:sp>
          <p:nvSpPr>
            <p:cNvPr id="11316" name="Rectangle 52"/>
            <p:cNvSpPr>
              <a:spLocks/>
            </p:cNvSpPr>
            <p:nvPr/>
          </p:nvSpPr>
          <p:spPr bwMode="auto">
            <a:xfrm>
              <a:off x="3" y="0"/>
              <a:ext cx="1020" cy="472"/>
            </a:xfrm>
            <a:prstGeom prst="rect">
              <a:avLst/>
            </a:prstGeom>
            <a:solidFill>
              <a:srgbClr val="FFFFFF"/>
            </a:solidFill>
            <a:ln w="12700">
              <a:noFill/>
              <a:miter lim="800000"/>
              <a:headEnd type="none" w="med" len="med"/>
              <a:tailEnd type="none" w="med" len="med"/>
            </a:ln>
          </p:spPr>
          <p:txBody>
            <a:bodyPr lIns="0" tIns="0" rIns="0" bIns="0"/>
            <a:lstStyle/>
            <a:p>
              <a:endParaRPr lang="zh-CN" altLang="en-US"/>
            </a:p>
          </p:txBody>
        </p:sp>
        <p:sp>
          <p:nvSpPr>
            <p:cNvPr id="11317" name="Rectangle 53"/>
            <p:cNvSpPr>
              <a:spLocks/>
            </p:cNvSpPr>
            <p:nvPr/>
          </p:nvSpPr>
          <p:spPr bwMode="auto">
            <a:xfrm>
              <a:off x="0" y="72"/>
              <a:ext cx="1027" cy="328"/>
            </a:xfrm>
            <a:prstGeom prst="rect">
              <a:avLst/>
            </a:prstGeom>
            <a:noFill/>
            <a:ln w="12700">
              <a:noFill/>
              <a:miter lim="800000"/>
              <a:headEnd type="none" w="med" len="med"/>
              <a:tailEnd type="none" w="med" len="med"/>
            </a:ln>
          </p:spPr>
          <p:txBody>
            <a:bodyPr wrap="none" lIns="0" tIns="0" rIns="40639" bIns="0" anchor="ctr">
              <a:spAutoFit/>
            </a:bodyPr>
            <a:lstStyle/>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Signal derivative</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at the starting point</a:t>
              </a:r>
            </a:p>
          </p:txBody>
        </p:sp>
      </p:grpSp>
      <p:grpSp>
        <p:nvGrpSpPr>
          <p:cNvPr id="15" name="Group 54"/>
          <p:cNvGrpSpPr>
            <a:grpSpLocks/>
          </p:cNvGrpSpPr>
          <p:nvPr/>
        </p:nvGrpSpPr>
        <p:grpSpPr bwMode="auto">
          <a:xfrm>
            <a:off x="1984375" y="2190750"/>
            <a:ext cx="1677988" cy="747713"/>
            <a:chOff x="0" y="0"/>
            <a:chExt cx="1057" cy="471"/>
          </a:xfrm>
        </p:grpSpPr>
        <p:sp>
          <p:nvSpPr>
            <p:cNvPr id="11319" name="Rectangle 55"/>
            <p:cNvSpPr>
              <a:spLocks/>
            </p:cNvSpPr>
            <p:nvPr/>
          </p:nvSpPr>
          <p:spPr bwMode="auto">
            <a:xfrm>
              <a:off x="18" y="0"/>
              <a:ext cx="1020" cy="471"/>
            </a:xfrm>
            <a:prstGeom prst="rect">
              <a:avLst/>
            </a:prstGeom>
            <a:solidFill>
              <a:srgbClr val="FFFFFF"/>
            </a:solidFill>
            <a:ln w="12700">
              <a:noFill/>
              <a:miter lim="800000"/>
              <a:headEnd type="none" w="med" len="med"/>
              <a:tailEnd type="none" w="med" len="med"/>
            </a:ln>
          </p:spPr>
          <p:txBody>
            <a:bodyPr lIns="0" tIns="0" rIns="0" bIns="0"/>
            <a:lstStyle/>
            <a:p>
              <a:endParaRPr lang="zh-CN" altLang="en-US"/>
            </a:p>
          </p:txBody>
        </p:sp>
        <p:sp>
          <p:nvSpPr>
            <p:cNvPr id="11320" name="Rectangle 56"/>
            <p:cNvSpPr>
              <a:spLocks/>
            </p:cNvSpPr>
            <p:nvPr/>
          </p:nvSpPr>
          <p:spPr bwMode="auto">
            <a:xfrm>
              <a:off x="0" y="3"/>
              <a:ext cx="1057" cy="464"/>
            </a:xfrm>
            <a:prstGeom prst="rect">
              <a:avLst/>
            </a:prstGeom>
            <a:noFill/>
            <a:ln w="12700">
              <a:noFill/>
              <a:miter lim="800000"/>
              <a:headEnd type="none" w="med" len="med"/>
              <a:tailEnd type="none" w="med" len="med"/>
            </a:ln>
          </p:spPr>
          <p:txBody>
            <a:bodyPr wrap="none" lIns="0" tIns="0" rIns="40639" bIns="0" anchor="ctr">
              <a:spAutoFit/>
            </a:bodyPr>
            <a:lstStyle/>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Number of Samples</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 for</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Trajectors</a:t>
              </a:r>
            </a:p>
          </p:txBody>
        </p:sp>
      </p:grpSp>
      <p:grpSp>
        <p:nvGrpSpPr>
          <p:cNvPr id="16" name="Group 57"/>
          <p:cNvGrpSpPr>
            <a:grpSpLocks/>
          </p:cNvGrpSpPr>
          <p:nvPr/>
        </p:nvGrpSpPr>
        <p:grpSpPr bwMode="auto">
          <a:xfrm>
            <a:off x="3808413" y="2190750"/>
            <a:ext cx="1630362" cy="749300"/>
            <a:chOff x="0" y="0"/>
            <a:chExt cx="1027" cy="472"/>
          </a:xfrm>
        </p:grpSpPr>
        <p:sp>
          <p:nvSpPr>
            <p:cNvPr id="11322" name="Rectangle 58"/>
            <p:cNvSpPr>
              <a:spLocks/>
            </p:cNvSpPr>
            <p:nvPr/>
          </p:nvSpPr>
          <p:spPr bwMode="auto">
            <a:xfrm>
              <a:off x="3" y="0"/>
              <a:ext cx="1020" cy="472"/>
            </a:xfrm>
            <a:prstGeom prst="rect">
              <a:avLst/>
            </a:prstGeom>
            <a:solidFill>
              <a:srgbClr val="FFFFFF"/>
            </a:solidFill>
            <a:ln w="12700">
              <a:noFill/>
              <a:miter lim="800000"/>
              <a:headEnd type="none" w="med" len="med"/>
              <a:tailEnd type="none" w="med" len="med"/>
            </a:ln>
          </p:spPr>
          <p:txBody>
            <a:bodyPr lIns="0" tIns="0" rIns="0" bIns="0"/>
            <a:lstStyle/>
            <a:p>
              <a:endParaRPr lang="zh-CN" altLang="en-US"/>
            </a:p>
          </p:txBody>
        </p:sp>
        <p:sp>
          <p:nvSpPr>
            <p:cNvPr id="11323" name="Rectangle 59"/>
            <p:cNvSpPr>
              <a:spLocks/>
            </p:cNvSpPr>
            <p:nvPr/>
          </p:nvSpPr>
          <p:spPr bwMode="auto">
            <a:xfrm>
              <a:off x="0" y="4"/>
              <a:ext cx="1027" cy="464"/>
            </a:xfrm>
            <a:prstGeom prst="rect">
              <a:avLst/>
            </a:prstGeom>
            <a:noFill/>
            <a:ln w="12700">
              <a:noFill/>
              <a:miter lim="800000"/>
              <a:headEnd type="none" w="med" len="med"/>
              <a:tailEnd type="none" w="med" len="med"/>
            </a:ln>
          </p:spPr>
          <p:txBody>
            <a:bodyPr wrap="none" lIns="0" tIns="0" rIns="40639" bIns="0" anchor="ctr">
              <a:spAutoFit/>
            </a:bodyPr>
            <a:lstStyle/>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Minimum Distance</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between</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Trajectories</a:t>
              </a:r>
            </a:p>
          </p:txBody>
        </p:sp>
      </p:grpSp>
      <p:grpSp>
        <p:nvGrpSpPr>
          <p:cNvPr id="17" name="Group 60"/>
          <p:cNvGrpSpPr>
            <a:grpSpLocks/>
          </p:cNvGrpSpPr>
          <p:nvPr/>
        </p:nvGrpSpPr>
        <p:grpSpPr bwMode="auto">
          <a:xfrm>
            <a:off x="5613400" y="2190750"/>
            <a:ext cx="1619250" cy="749300"/>
            <a:chOff x="0" y="0"/>
            <a:chExt cx="1020" cy="472"/>
          </a:xfrm>
        </p:grpSpPr>
        <p:sp>
          <p:nvSpPr>
            <p:cNvPr id="11325" name="Rectangle 61"/>
            <p:cNvSpPr>
              <a:spLocks/>
            </p:cNvSpPr>
            <p:nvPr/>
          </p:nvSpPr>
          <p:spPr bwMode="auto">
            <a:xfrm>
              <a:off x="0" y="0"/>
              <a:ext cx="1020" cy="472"/>
            </a:xfrm>
            <a:prstGeom prst="rect">
              <a:avLst/>
            </a:prstGeom>
            <a:solidFill>
              <a:srgbClr val="FFFFFF"/>
            </a:solidFill>
            <a:ln w="12700">
              <a:noFill/>
              <a:miter lim="800000"/>
              <a:headEnd type="none" w="med" len="med"/>
              <a:tailEnd type="none" w="med" len="med"/>
            </a:ln>
          </p:spPr>
          <p:txBody>
            <a:bodyPr lIns="0" tIns="0" rIns="0" bIns="0"/>
            <a:lstStyle/>
            <a:p>
              <a:endParaRPr lang="zh-CN" altLang="en-US"/>
            </a:p>
          </p:txBody>
        </p:sp>
        <p:sp>
          <p:nvSpPr>
            <p:cNvPr id="11326" name="Rectangle 62"/>
            <p:cNvSpPr>
              <a:spLocks/>
            </p:cNvSpPr>
            <p:nvPr/>
          </p:nvSpPr>
          <p:spPr bwMode="auto">
            <a:xfrm>
              <a:off x="1" y="72"/>
              <a:ext cx="1017" cy="328"/>
            </a:xfrm>
            <a:prstGeom prst="rect">
              <a:avLst/>
            </a:prstGeom>
            <a:noFill/>
            <a:ln w="12700">
              <a:noFill/>
              <a:miter lim="800000"/>
              <a:headEnd type="none" w="med" len="med"/>
              <a:tailEnd type="none" w="med" len="med"/>
            </a:ln>
          </p:spPr>
          <p:txBody>
            <a:bodyPr wrap="none" lIns="0" tIns="0" rIns="40639" bIns="0" anchor="ctr">
              <a:spAutoFit/>
            </a:bodyPr>
            <a:lstStyle/>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Number of couples</a:t>
              </a:r>
            </a:p>
            <a:p>
              <a:pPr marL="39688" algn="ctr"/>
              <a:r>
                <a:rPr lang="en-US" altLang="zh-CN" sz="1500">
                  <a:solidFill>
                    <a:srgbClr val="808080"/>
                  </a:solidFill>
                  <a:effectLst>
                    <a:outerShdw blurRad="38100" dist="38100" dir="2700000" algn="tl">
                      <a:srgbClr val="000000"/>
                    </a:outerShdw>
                  </a:effectLst>
                  <a:latin typeface="Times New Roman" charset="0"/>
                  <a:ea typeface="宋体" charset="-122"/>
                  <a:cs typeface="Times New Roman" charset="0"/>
                  <a:sym typeface="Times New Roman" charset="0"/>
                </a:rPr>
                <a:t>of trajectories</a:t>
              </a:r>
            </a:p>
          </p:txBody>
        </p:sp>
      </p:grpSp>
      <p:grpSp>
        <p:nvGrpSpPr>
          <p:cNvPr id="18" name="Group 63"/>
          <p:cNvGrpSpPr>
            <a:grpSpLocks/>
          </p:cNvGrpSpPr>
          <p:nvPr/>
        </p:nvGrpSpPr>
        <p:grpSpPr bwMode="auto">
          <a:xfrm>
            <a:off x="8555038" y="6292850"/>
            <a:ext cx="452437" cy="515938"/>
            <a:chOff x="0" y="0"/>
            <a:chExt cx="285" cy="324"/>
          </a:xfrm>
        </p:grpSpPr>
        <p:grpSp>
          <p:nvGrpSpPr>
            <p:cNvPr id="19" name="Group 64"/>
            <p:cNvGrpSpPr>
              <a:grpSpLocks/>
            </p:cNvGrpSpPr>
            <p:nvPr/>
          </p:nvGrpSpPr>
          <p:grpSpPr bwMode="auto">
            <a:xfrm>
              <a:off x="0" y="0"/>
              <a:ext cx="258" cy="220"/>
              <a:chOff x="0" y="0"/>
              <a:chExt cx="258" cy="220"/>
            </a:xfrm>
          </p:grpSpPr>
          <p:sp>
            <p:nvSpPr>
              <p:cNvPr id="11329" name="AutoShape 65"/>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1330" name="AutoShape 66"/>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1331" name="AutoShape 67"/>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11332" name="Rectangle 68">
              <a:hlinkClick r:id="rId3"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2294656" presetClass="entr" presetSubtype="76631680" fill="hold" nodeType="afterEffect">
                                  <p:stCondLst>
                                    <p:cond delay="500"/>
                                  </p:stCondLst>
                                  <p:childTnLst>
                                    <p:set>
                                      <p:cBhvr>
                                        <p:cTn id="6" dur="1" fill="hold">
                                          <p:stCondLst>
                                            <p:cond delay="499"/>
                                          </p:stCondLst>
                                        </p:cTn>
                                        <p:tgtEl>
                                          <p:spTgt spid="11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62294656" presetClass="entr" presetSubtype="76689536" fill="hold" grpId="0" nodeType="afterEffect">
                                  <p:stCondLst>
                                    <p:cond delay="1000"/>
                                  </p:stCondLst>
                                  <p:childTnLst>
                                    <p:set>
                                      <p:cBhvr>
                                        <p:cTn id="15" dur="1" fill="hold">
                                          <p:stCondLst>
                                            <p:cond delay="499"/>
                                          </p:stCondLst>
                                        </p:cTn>
                                        <p:tgtEl>
                                          <p:spTgt spid="11293"/>
                                        </p:tgtEl>
                                        <p:attrNameLst>
                                          <p:attrName>style.visibility</p:attrName>
                                        </p:attrNameLst>
                                      </p:cBhvr>
                                      <p:to>
                                        <p:strVal val="visible"/>
                                      </p:to>
                                    </p:set>
                                  </p:childTnLst>
                                </p:cTn>
                              </p:par>
                            </p:childTnLst>
                          </p:cTn>
                        </p:par>
                        <p:par>
                          <p:cTn id="16" fill="hold">
                            <p:stCondLst>
                              <p:cond delay="2000"/>
                            </p:stCondLst>
                            <p:childTnLst>
                              <p:par>
                                <p:cTn id="17" presetID="62294656" presetClass="entr" presetSubtype="76689616" fill="hold" grpId="0" nodeType="afterEffect">
                                  <p:stCondLst>
                                    <p:cond delay="1000"/>
                                  </p:stCondLst>
                                  <p:childTnLst>
                                    <p:set>
                                      <p:cBhvr>
                                        <p:cTn id="18" dur="1" fill="hold">
                                          <p:stCondLst>
                                            <p:cond delay="499"/>
                                          </p:stCondLst>
                                        </p:cTn>
                                        <p:tgtEl>
                                          <p:spTgt spid="11297"/>
                                        </p:tgtEl>
                                        <p:attrNameLst>
                                          <p:attrName>style.visibility</p:attrName>
                                        </p:attrNameLst>
                                      </p:cBhvr>
                                      <p:to>
                                        <p:strVal val="visible"/>
                                      </p:to>
                                    </p:set>
                                  </p:childTnLst>
                                </p:cTn>
                              </p:par>
                            </p:childTnLst>
                          </p:cTn>
                        </p:par>
                        <p:par>
                          <p:cTn id="19" fill="hold">
                            <p:stCondLst>
                              <p:cond delay="3500"/>
                            </p:stCondLst>
                            <p:childTnLst>
                              <p:par>
                                <p:cTn id="20" presetID="62294656" presetClass="entr" presetSubtype="76689744" fill="hold" grpId="0" nodeType="afterEffect">
                                  <p:stCondLst>
                                    <p:cond delay="1000"/>
                                  </p:stCondLst>
                                  <p:childTnLst>
                                    <p:set>
                                      <p:cBhvr>
                                        <p:cTn id="21" dur="1" fill="hold">
                                          <p:stCondLst>
                                            <p:cond delay="499"/>
                                          </p:stCondLst>
                                        </p:cTn>
                                        <p:tgtEl>
                                          <p:spTgt spid="1130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62294656" presetClass="entr" presetSubtype="76631592" fill="hold" nodeType="afterEffect">
                                  <p:stCondLst>
                                    <p:cond delay="2000"/>
                                  </p:stCondLst>
                                  <p:childTnLst>
                                    <p:set>
                                      <p:cBhvr>
                                        <p:cTn id="30" dur="1" fill="hold">
                                          <p:stCondLst>
                                            <p:cond delay="499"/>
                                          </p:stCondLst>
                                        </p:cTn>
                                        <p:tgtEl>
                                          <p:spTgt spid="3"/>
                                        </p:tgtEl>
                                        <p:attrNameLst>
                                          <p:attrName>style.visibility</p:attrName>
                                        </p:attrNameLst>
                                      </p:cBhvr>
                                      <p:to>
                                        <p:strVal val="visible"/>
                                      </p:to>
                                    </p:set>
                                  </p:childTnLst>
                                </p:cTn>
                              </p:par>
                            </p:childTnLst>
                          </p:cTn>
                        </p:par>
                        <p:par>
                          <p:cTn id="31" fill="hold">
                            <p:stCondLst>
                              <p:cond delay="3000"/>
                            </p:stCondLst>
                            <p:childTnLst>
                              <p:par>
                                <p:cTn id="32" presetID="62294656" presetClass="entr" presetSubtype="76689664" fill="hold" nodeType="afterEffect">
                                  <p:stCondLst>
                                    <p:cond delay="1000"/>
                                  </p:stCondLst>
                                  <p:childTnLst>
                                    <p:set>
                                      <p:cBhvr>
                                        <p:cTn id="33" dur="1" fill="hold">
                                          <p:stCondLst>
                                            <p:cond delay="499"/>
                                          </p:stCondLst>
                                        </p:cTn>
                                        <p:tgtEl>
                                          <p:spTgt spid="9"/>
                                        </p:tgtEl>
                                        <p:attrNameLst>
                                          <p:attrName>style.visibility</p:attrName>
                                        </p:attrNameLst>
                                      </p:cBhvr>
                                      <p:to>
                                        <p:strVal val="visible"/>
                                      </p:to>
                                    </p:set>
                                  </p:childTnLst>
                                </p:cTn>
                              </p:par>
                            </p:childTnLst>
                          </p:cTn>
                        </p:par>
                        <p:par>
                          <p:cTn id="34" fill="hold">
                            <p:stCondLst>
                              <p:cond delay="4500"/>
                            </p:stCondLst>
                            <p:childTnLst>
                              <p:par>
                                <p:cTn id="35" presetID="62294656" presetClass="entr" presetSubtype="76689704" fill="hold" nodeType="afterEffect">
                                  <p:stCondLst>
                                    <p:cond delay="1000"/>
                                  </p:stCondLst>
                                  <p:childTnLst>
                                    <p:set>
                                      <p:cBhvr>
                                        <p:cTn id="36" dur="1" fill="hold">
                                          <p:stCondLst>
                                            <p:cond delay="499"/>
                                          </p:stCondLst>
                                        </p:cTn>
                                        <p:tgtEl>
                                          <p:spTgt spid="10"/>
                                        </p:tgtEl>
                                        <p:attrNameLst>
                                          <p:attrName>style.visibility</p:attrName>
                                        </p:attrNameLst>
                                      </p:cBhvr>
                                      <p:to>
                                        <p:strVal val="visible"/>
                                      </p:to>
                                    </p:set>
                                  </p:childTnLst>
                                </p:cTn>
                              </p:par>
                            </p:childTnLst>
                          </p:cTn>
                        </p:par>
                        <p:par>
                          <p:cTn id="37" fill="hold">
                            <p:stCondLst>
                              <p:cond delay="6000"/>
                            </p:stCondLst>
                            <p:childTnLst>
                              <p:par>
                                <p:cTn id="38" presetID="62294656" presetClass="entr" presetSubtype="76689792" fill="hold" nodeType="afterEffect">
                                  <p:stCondLst>
                                    <p:cond delay="1000"/>
                                  </p:stCondLst>
                                  <p:childTnLst>
                                    <p:set>
                                      <p:cBhvr>
                                        <p:cTn id="39" dur="1" fill="hold">
                                          <p:stCondLst>
                                            <p:cond delay="499"/>
                                          </p:stCondLst>
                                        </p:cTn>
                                        <p:tgtEl>
                                          <p:spTgt spid="11"/>
                                        </p:tgtEl>
                                        <p:attrNameLst>
                                          <p:attrName>style.visibility</p:attrName>
                                        </p:attrNameLst>
                                      </p:cBhvr>
                                      <p:to>
                                        <p:strVal val="visible"/>
                                      </p:to>
                                    </p:set>
                                  </p:childTnLst>
                                </p:cTn>
                              </p:par>
                            </p:childTnLst>
                          </p:cTn>
                        </p:par>
                        <p:par>
                          <p:cTn id="40" fill="hold">
                            <p:stCondLst>
                              <p:cond delay="7500"/>
                            </p:stCondLst>
                            <p:childTnLst>
                              <p:par>
                                <p:cTn id="41" presetID="23" presetClass="entr" presetSubtype="32" fill="hold" grpId="0" nodeType="afterEffect">
                                  <p:stCondLst>
                                    <p:cond delay="1000"/>
                                  </p:stCondLst>
                                  <p:childTnLst>
                                    <p:set>
                                      <p:cBhvr>
                                        <p:cTn id="42" dur="1" fill="hold">
                                          <p:stCondLst>
                                            <p:cond delay="0"/>
                                          </p:stCondLst>
                                        </p:cTn>
                                        <p:tgtEl>
                                          <p:spTgt spid="11305"/>
                                        </p:tgtEl>
                                        <p:attrNameLst>
                                          <p:attrName>style.visibility</p:attrName>
                                        </p:attrNameLst>
                                      </p:cBhvr>
                                      <p:to>
                                        <p:strVal val="visible"/>
                                      </p:to>
                                    </p:set>
                                    <p:anim calcmode="lin" valueType="num">
                                      <p:cBhvr>
                                        <p:cTn id="43" dur="500" fill="hold"/>
                                        <p:tgtEl>
                                          <p:spTgt spid="11305"/>
                                        </p:tgtEl>
                                        <p:attrNameLst>
                                          <p:attrName>ppt_w</p:attrName>
                                        </p:attrNameLst>
                                      </p:cBhvr>
                                      <p:tavLst>
                                        <p:tav tm="0">
                                          <p:val>
                                            <p:strVal val="4*#ppt_w"/>
                                          </p:val>
                                        </p:tav>
                                        <p:tav tm="100000">
                                          <p:val>
                                            <p:strVal val="#ppt_w"/>
                                          </p:val>
                                        </p:tav>
                                      </p:tavLst>
                                    </p:anim>
                                    <p:anim calcmode="lin" valueType="num">
                                      <p:cBhvr>
                                        <p:cTn id="44" dur="500" fill="hold"/>
                                        <p:tgtEl>
                                          <p:spTgt spid="11305"/>
                                        </p:tgtEl>
                                        <p:attrNameLst>
                                          <p:attrName>ppt_h</p:attrName>
                                        </p:attrNameLst>
                                      </p:cBhvr>
                                      <p:tavLst>
                                        <p:tav tm="0">
                                          <p:val>
                                            <p:strVal val="4*#ppt_h"/>
                                          </p:val>
                                        </p:tav>
                                        <p:tav tm="100000">
                                          <p:val>
                                            <p:strVal val="#ppt_h"/>
                                          </p:val>
                                        </p:tav>
                                      </p:tavLst>
                                    </p:anim>
                                  </p:childTnLst>
                                </p:cTn>
                              </p:par>
                            </p:childTnLst>
                          </p:cTn>
                        </p:par>
                        <p:par>
                          <p:cTn id="45" fill="hold">
                            <p:stCondLst>
                              <p:cond delay="9000"/>
                            </p:stCondLst>
                            <p:childTnLst>
                              <p:par>
                                <p:cTn id="46" presetID="23" presetClass="entr" presetSubtype="32" fill="hold" grpId="0" nodeType="afterEffect">
                                  <p:stCondLst>
                                    <p:cond delay="1000"/>
                                  </p:stCondLst>
                                  <p:childTnLst>
                                    <p:set>
                                      <p:cBhvr>
                                        <p:cTn id="47" dur="1" fill="hold">
                                          <p:stCondLst>
                                            <p:cond delay="0"/>
                                          </p:stCondLst>
                                        </p:cTn>
                                        <p:tgtEl>
                                          <p:spTgt spid="11306"/>
                                        </p:tgtEl>
                                        <p:attrNameLst>
                                          <p:attrName>style.visibility</p:attrName>
                                        </p:attrNameLst>
                                      </p:cBhvr>
                                      <p:to>
                                        <p:strVal val="visible"/>
                                      </p:to>
                                    </p:set>
                                    <p:anim calcmode="lin" valueType="num">
                                      <p:cBhvr>
                                        <p:cTn id="48" dur="500" fill="hold"/>
                                        <p:tgtEl>
                                          <p:spTgt spid="11306"/>
                                        </p:tgtEl>
                                        <p:attrNameLst>
                                          <p:attrName>ppt_w</p:attrName>
                                        </p:attrNameLst>
                                      </p:cBhvr>
                                      <p:tavLst>
                                        <p:tav tm="0">
                                          <p:val>
                                            <p:strVal val="4*#ppt_w"/>
                                          </p:val>
                                        </p:tav>
                                        <p:tav tm="100000">
                                          <p:val>
                                            <p:strVal val="#ppt_w"/>
                                          </p:val>
                                        </p:tav>
                                      </p:tavLst>
                                    </p:anim>
                                    <p:anim calcmode="lin" valueType="num">
                                      <p:cBhvr>
                                        <p:cTn id="49" dur="500" fill="hold"/>
                                        <p:tgtEl>
                                          <p:spTgt spid="11306"/>
                                        </p:tgtEl>
                                        <p:attrNameLst>
                                          <p:attrName>ppt_h</p:attrName>
                                        </p:attrNameLst>
                                      </p:cBhvr>
                                      <p:tavLst>
                                        <p:tav tm="0">
                                          <p:val>
                                            <p:strVal val="4*#ppt_h"/>
                                          </p:val>
                                        </p:tav>
                                        <p:tav tm="100000">
                                          <p:val>
                                            <p:strVal val="#ppt_h"/>
                                          </p:val>
                                        </p:tav>
                                      </p:tavLst>
                                    </p:anim>
                                  </p:childTnLst>
                                </p:cTn>
                              </p:par>
                            </p:childTnLst>
                          </p:cTn>
                        </p:par>
                        <p:par>
                          <p:cTn id="50" fill="hold">
                            <p:stCondLst>
                              <p:cond delay="10500"/>
                            </p:stCondLst>
                            <p:childTnLst>
                              <p:par>
                                <p:cTn id="51" presetID="23" presetClass="entr" presetSubtype="32" fill="hold" grpId="0" nodeType="afterEffect">
                                  <p:stCondLst>
                                    <p:cond delay="1000"/>
                                  </p:stCondLst>
                                  <p:childTnLst>
                                    <p:set>
                                      <p:cBhvr>
                                        <p:cTn id="52" dur="1" fill="hold">
                                          <p:stCondLst>
                                            <p:cond delay="0"/>
                                          </p:stCondLst>
                                        </p:cTn>
                                        <p:tgtEl>
                                          <p:spTgt spid="11307"/>
                                        </p:tgtEl>
                                        <p:attrNameLst>
                                          <p:attrName>style.visibility</p:attrName>
                                        </p:attrNameLst>
                                      </p:cBhvr>
                                      <p:to>
                                        <p:strVal val="visible"/>
                                      </p:to>
                                    </p:set>
                                    <p:anim calcmode="lin" valueType="num">
                                      <p:cBhvr>
                                        <p:cTn id="53" dur="500" fill="hold"/>
                                        <p:tgtEl>
                                          <p:spTgt spid="11307"/>
                                        </p:tgtEl>
                                        <p:attrNameLst>
                                          <p:attrName>ppt_w</p:attrName>
                                        </p:attrNameLst>
                                      </p:cBhvr>
                                      <p:tavLst>
                                        <p:tav tm="0">
                                          <p:val>
                                            <p:strVal val="4*#ppt_w"/>
                                          </p:val>
                                        </p:tav>
                                        <p:tav tm="100000">
                                          <p:val>
                                            <p:strVal val="#ppt_w"/>
                                          </p:val>
                                        </p:tav>
                                      </p:tavLst>
                                    </p:anim>
                                    <p:anim calcmode="lin" valueType="num">
                                      <p:cBhvr>
                                        <p:cTn id="54" dur="500" fill="hold"/>
                                        <p:tgtEl>
                                          <p:spTgt spid="11307"/>
                                        </p:tgtEl>
                                        <p:attrNameLst>
                                          <p:attrName>ppt_h</p:attrName>
                                        </p:attrNameLst>
                                      </p:cBhvr>
                                      <p:tavLst>
                                        <p:tav tm="0">
                                          <p:val>
                                            <p:strVal val="4*#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62294656" presetClass="entr" presetSubtype="76631976" fill="hold" nodeType="afterEffect">
                                  <p:stCondLst>
                                    <p:cond delay="1000"/>
                                  </p:stCondLst>
                                  <p:childTnLst>
                                    <p:set>
                                      <p:cBhvr>
                                        <p:cTn id="63" dur="1" fill="hold">
                                          <p:stCondLst>
                                            <p:cond delay="499"/>
                                          </p:stCondLst>
                                        </p:cTn>
                                        <p:tgtEl>
                                          <p:spTgt spid="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childTnLst>
                                </p:cTn>
                              </p:par>
                            </p:childTnLst>
                          </p:cTn>
                        </p:par>
                        <p:par>
                          <p:cTn id="76" fill="hold">
                            <p:stCondLst>
                              <p:cond delay="500"/>
                            </p:stCondLst>
                            <p:childTnLst>
                              <p:par>
                                <p:cTn id="77" presetID="62294656" presetClass="entr" presetSubtype="76689960" fill="hold" grpId="0" nodeType="afterEffect">
                                  <p:stCondLst>
                                    <p:cond delay="2000"/>
                                  </p:stCondLst>
                                  <p:childTnLst>
                                    <p:set>
                                      <p:cBhvr>
                                        <p:cTn id="78" dur="1" fill="hold">
                                          <p:stCondLst>
                                            <p:cond delay="499"/>
                                          </p:stCondLst>
                                        </p:cTn>
                                        <p:tgtEl>
                                          <p:spTgt spid="11308"/>
                                        </p:tgtEl>
                                        <p:attrNameLst>
                                          <p:attrName>style.visibility</p:attrName>
                                        </p:attrNameLst>
                                      </p:cBhvr>
                                      <p:to>
                                        <p:strVal val="visible"/>
                                      </p:to>
                                    </p:set>
                                  </p:childTnLst>
                                </p:cTn>
                              </p:par>
                            </p:childTnLst>
                          </p:cTn>
                        </p:par>
                        <p:par>
                          <p:cTn id="79" fill="hold">
                            <p:stCondLst>
                              <p:cond delay="3000"/>
                            </p:stCondLst>
                            <p:childTnLst>
                              <p:par>
                                <p:cTn id="80" presetID="2" presetClass="entr" presetSubtype="4" fill="hold" nodeType="afterEffect">
                                  <p:stCondLst>
                                    <p:cond delay="50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ppt_x"/>
                                          </p:val>
                                        </p:tav>
                                        <p:tav tm="100000">
                                          <p:val>
                                            <p:strVal val="#ppt_x"/>
                                          </p:val>
                                        </p:tav>
                                      </p:tavLst>
                                    </p:anim>
                                    <p:anim calcmode="lin" valueType="num">
                                      <p:cBhvr additive="base">
                                        <p:cTn id="8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animBg="1"/>
      <p:bldP spid="11297" grpId="0" animBg="1"/>
      <p:bldP spid="11301" grpId="0" animBg="1"/>
      <p:bldP spid="11305" grpId="0" animBg="1"/>
      <p:bldP spid="11306" grpId="0" animBg="1"/>
      <p:bldP spid="11307" grpId="0" animBg="1"/>
      <p:bldP spid="113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323850" y="73025"/>
            <a:ext cx="335756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The Algorithm</a:t>
            </a:r>
          </a:p>
        </p:txBody>
      </p:sp>
      <p:sp>
        <p:nvSpPr>
          <p:cNvPr id="14338"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14340"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14341"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14342" name="Rectangle 6"/>
          <p:cNvSpPr>
            <a:spLocks/>
          </p:cNvSpPr>
          <p:nvPr/>
        </p:nvSpPr>
        <p:spPr bwMode="auto">
          <a:xfrm>
            <a:off x="898525" y="908050"/>
            <a:ext cx="3924300" cy="495300"/>
          </a:xfrm>
          <a:prstGeom prst="rect">
            <a:avLst/>
          </a:prstGeom>
          <a:noFill/>
          <a:ln w="12700">
            <a:noFill/>
            <a:miter lim="800000"/>
            <a:headEnd type="none" w="med" len="med"/>
            <a:tailEnd type="none" w="med" len="med"/>
          </a:ln>
        </p:spPr>
        <p:txBody>
          <a:bodyPr lIns="0" tIns="0" rIns="40639" bIns="0"/>
          <a:lstStyle/>
          <a:p>
            <a:pPr marL="39688"/>
            <a:r>
              <a:rPr lang="en-US" altLang="zh-CN" sz="2400" b="1">
                <a:solidFill>
                  <a:srgbClr val="FFFFFF"/>
                </a:solidFill>
                <a:latin typeface="Times New Roman" charset="0"/>
                <a:ea typeface="宋体" charset="-122"/>
                <a:cs typeface="Times New Roman" charset="0"/>
                <a:sym typeface="Times New Roman" charset="0"/>
              </a:rPr>
              <a:t>From Discrete Map to d</a:t>
            </a:r>
            <a:r>
              <a:rPr lang="en-US" altLang="zh-CN" sz="2400" b="1" baseline="-25000">
                <a:solidFill>
                  <a:srgbClr val="FFFFFF"/>
                </a:solidFill>
                <a:latin typeface="Times New Roman" charset="0"/>
                <a:ea typeface="宋体" charset="-122"/>
                <a:cs typeface="Times New Roman" charset="0"/>
                <a:sym typeface="Times New Roman" charset="0"/>
              </a:rPr>
              <a:t>j</a:t>
            </a:r>
          </a:p>
        </p:txBody>
      </p:sp>
      <p:sp>
        <p:nvSpPr>
          <p:cNvPr id="14343" name="Line 7"/>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14344" name="Rectangle 8"/>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grpSp>
        <p:nvGrpSpPr>
          <p:cNvPr id="3" name="Group 9"/>
          <p:cNvGrpSpPr>
            <a:grpSpLocks/>
          </p:cNvGrpSpPr>
          <p:nvPr/>
        </p:nvGrpSpPr>
        <p:grpSpPr bwMode="auto">
          <a:xfrm>
            <a:off x="1795463" y="1627188"/>
            <a:ext cx="1366837" cy="827087"/>
            <a:chOff x="0" y="0"/>
            <a:chExt cx="861" cy="521"/>
          </a:xfrm>
        </p:grpSpPr>
        <p:sp>
          <p:nvSpPr>
            <p:cNvPr id="14346" name="AutoShape 10"/>
            <p:cNvSpPr>
              <a:spLocks/>
            </p:cNvSpPr>
            <p:nvPr/>
          </p:nvSpPr>
          <p:spPr bwMode="auto">
            <a:xfrm>
              <a:off x="0" y="0"/>
              <a:ext cx="861" cy="521"/>
            </a:xfrm>
            <a:custGeom>
              <a:avLst/>
              <a:gdLst/>
              <a:ahLst/>
              <a:cxnLst/>
              <a:rect l="0" t="0" r="r" b="b"/>
              <a:pathLst>
                <a:path w="21600" h="21600">
                  <a:moveTo>
                    <a:pt x="1634" y="0"/>
                  </a:moveTo>
                  <a:cubicBezTo>
                    <a:pt x="731" y="0"/>
                    <a:pt x="0" y="1209"/>
                    <a:pt x="0" y="2700"/>
                  </a:cubicBezTo>
                  <a:lnTo>
                    <a:pt x="0" y="18900"/>
                  </a:lnTo>
                  <a:cubicBezTo>
                    <a:pt x="0" y="20391"/>
                    <a:pt x="731" y="21600"/>
                    <a:pt x="1634" y="21600"/>
                  </a:cubicBezTo>
                  <a:lnTo>
                    <a:pt x="19966" y="21600"/>
                  </a:lnTo>
                  <a:cubicBezTo>
                    <a:pt x="20869" y="21600"/>
                    <a:pt x="21600" y="20391"/>
                    <a:pt x="21600" y="18900"/>
                  </a:cubicBezTo>
                  <a:lnTo>
                    <a:pt x="21600" y="2700"/>
                  </a:lnTo>
                  <a:cubicBezTo>
                    <a:pt x="21600" y="1209"/>
                    <a:pt x="20869" y="0"/>
                    <a:pt x="19966" y="0"/>
                  </a:cubicBezTo>
                  <a:close/>
                  <a:moveTo>
                    <a:pt x="1634" y="0"/>
                  </a:moveTo>
                </a:path>
              </a:pathLst>
            </a:custGeom>
            <a:gradFill rotWithShape="0">
              <a:gsLst>
                <a:gs pos="0">
                  <a:srgbClr val="BBE0E3"/>
                </a:gs>
                <a:gs pos="100000">
                  <a:srgbClr val="000000"/>
                </a:gs>
              </a:gsLst>
              <a:lin ang="2700000" scaled="1"/>
            </a:gradFill>
            <a:ln w="12700">
              <a:noFill/>
              <a:miter lim="800000"/>
              <a:headEnd type="none" w="med" len="med"/>
              <a:tailEnd type="none" w="med" len="med"/>
            </a:ln>
            <a:effectLst>
              <a:outerShdw dist="12700" dir="2700000" algn="ctr" rotWithShape="0">
                <a:srgbClr val="000000">
                  <a:alpha val="75000"/>
                </a:srgbClr>
              </a:outerShdw>
            </a:effectLst>
          </p:spPr>
          <p:txBody>
            <a:bodyPr lIns="0" tIns="0" rIns="0" bIns="0"/>
            <a:lstStyle/>
            <a:p>
              <a:endParaRPr lang="zh-CN" altLang="en-US"/>
            </a:p>
          </p:txBody>
        </p:sp>
        <p:sp>
          <p:nvSpPr>
            <p:cNvPr id="14347" name="Rectangle 11"/>
            <p:cNvSpPr>
              <a:spLocks/>
            </p:cNvSpPr>
            <p:nvPr/>
          </p:nvSpPr>
          <p:spPr bwMode="auto">
            <a:xfrm>
              <a:off x="183" y="84"/>
              <a:ext cx="497"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Discrete</a:t>
              </a:r>
            </a:p>
            <a:p>
              <a:pPr marL="39688" algn="ctr"/>
              <a:r>
                <a:rPr lang="en-US" altLang="zh-CN" sz="1700">
                  <a:solidFill>
                    <a:srgbClr val="FFFFFF"/>
                  </a:solidFill>
                  <a:latin typeface="Times New Roman" charset="0"/>
                  <a:ea typeface="宋体" charset="-122"/>
                  <a:cs typeface="Times New Roman" charset="0"/>
                  <a:sym typeface="Times New Roman" charset="0"/>
                </a:rPr>
                <a:t>Map #1</a:t>
              </a:r>
            </a:p>
          </p:txBody>
        </p:sp>
      </p:grpSp>
      <p:grpSp>
        <p:nvGrpSpPr>
          <p:cNvPr id="4" name="Group 12"/>
          <p:cNvGrpSpPr>
            <a:grpSpLocks/>
          </p:cNvGrpSpPr>
          <p:nvPr/>
        </p:nvGrpSpPr>
        <p:grpSpPr bwMode="auto">
          <a:xfrm>
            <a:off x="4084638" y="1511300"/>
            <a:ext cx="1657350" cy="1066800"/>
            <a:chOff x="0" y="0"/>
            <a:chExt cx="1043" cy="672"/>
          </a:xfrm>
        </p:grpSpPr>
        <p:sp>
          <p:nvSpPr>
            <p:cNvPr id="14349" name="Oval 13"/>
            <p:cNvSpPr>
              <a:spLocks/>
            </p:cNvSpPr>
            <p:nvPr/>
          </p:nvSpPr>
          <p:spPr bwMode="auto">
            <a:xfrm>
              <a:off x="0" y="0"/>
              <a:ext cx="1043" cy="672"/>
            </a:xfrm>
            <a:prstGeom prst="ellipse">
              <a:avLst/>
            </a:prstGeom>
            <a:gradFill rotWithShape="0">
              <a:gsLst>
                <a:gs pos="0">
                  <a:srgbClr val="000000"/>
                </a:gs>
                <a:gs pos="100000">
                  <a:srgbClr val="99FF66"/>
                </a:gs>
              </a:gsLst>
              <a:lin ang="2700000" scaled="1"/>
            </a:gradFill>
            <a:ln w="12700">
              <a:noFill/>
              <a:round/>
              <a:headEnd type="none" w="med" len="med"/>
              <a:tailEnd type="none" w="med" len="med"/>
            </a:ln>
            <a:effectLst>
              <a:outerShdw dist="12700" dir="2700000" algn="ctr" rotWithShape="0">
                <a:srgbClr val="5B993D">
                  <a:alpha val="75000"/>
                </a:srgbClr>
              </a:outerShdw>
            </a:effectLst>
          </p:spPr>
          <p:txBody>
            <a:bodyPr lIns="0" tIns="0" rIns="0" bIns="0"/>
            <a:lstStyle/>
            <a:p>
              <a:endParaRPr lang="zh-CN" altLang="en-US"/>
            </a:p>
          </p:txBody>
        </p:sp>
        <p:sp>
          <p:nvSpPr>
            <p:cNvPr id="14350" name="Rectangle 14"/>
            <p:cNvSpPr>
              <a:spLocks/>
            </p:cNvSpPr>
            <p:nvPr/>
          </p:nvSpPr>
          <p:spPr bwMode="auto">
            <a:xfrm>
              <a:off x="122" y="185"/>
              <a:ext cx="799"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Matrix of</a:t>
              </a:r>
            </a:p>
            <a:p>
              <a:pPr marL="39688" algn="ctr"/>
              <a:r>
                <a:rPr lang="en-US" altLang="zh-CN" sz="1700">
                  <a:solidFill>
                    <a:srgbClr val="FFFFFF"/>
                  </a:solidFill>
                  <a:latin typeface="Times New Roman" charset="0"/>
                  <a:ea typeface="宋体" charset="-122"/>
                  <a:cs typeface="Times New Roman" charset="0"/>
                  <a:sym typeface="Times New Roman" charset="0"/>
                </a:rPr>
                <a:t>Difference #1</a:t>
              </a:r>
            </a:p>
          </p:txBody>
        </p:sp>
      </p:grpSp>
      <p:pic>
        <p:nvPicPr>
          <p:cNvPr id="14351" name="Picture 15"/>
          <p:cNvPicPr>
            <a:picLocks noChangeArrowheads="1"/>
          </p:cNvPicPr>
          <p:nvPr/>
        </p:nvPicPr>
        <p:blipFill>
          <a:blip r:embed="rId2" cstate="print"/>
          <a:srcRect/>
          <a:stretch>
            <a:fillRect/>
          </a:stretch>
        </p:blipFill>
        <p:spPr bwMode="auto">
          <a:xfrm>
            <a:off x="3232150" y="1636713"/>
            <a:ext cx="803275" cy="360362"/>
          </a:xfrm>
          <a:prstGeom prst="rect">
            <a:avLst/>
          </a:prstGeom>
          <a:noFill/>
          <a:ln w="12700">
            <a:noFill/>
            <a:miter lim="800000"/>
            <a:headEnd/>
            <a:tailEnd/>
          </a:ln>
        </p:spPr>
      </p:pic>
      <p:pic>
        <p:nvPicPr>
          <p:cNvPr id="14352" name="Picture 16"/>
          <p:cNvPicPr>
            <a:picLocks noChangeArrowheads="1"/>
          </p:cNvPicPr>
          <p:nvPr/>
        </p:nvPicPr>
        <p:blipFill>
          <a:blip r:embed="rId2" cstate="print"/>
          <a:srcRect/>
          <a:stretch>
            <a:fillRect/>
          </a:stretch>
        </p:blipFill>
        <p:spPr bwMode="auto">
          <a:xfrm>
            <a:off x="3232150" y="2846388"/>
            <a:ext cx="803275" cy="360362"/>
          </a:xfrm>
          <a:prstGeom prst="rect">
            <a:avLst/>
          </a:prstGeom>
          <a:noFill/>
          <a:ln w="12700">
            <a:noFill/>
            <a:miter lim="800000"/>
            <a:headEnd/>
            <a:tailEnd/>
          </a:ln>
        </p:spPr>
      </p:pic>
      <p:pic>
        <p:nvPicPr>
          <p:cNvPr id="14353" name="Picture 17"/>
          <p:cNvPicPr>
            <a:picLocks noChangeArrowheads="1"/>
          </p:cNvPicPr>
          <p:nvPr/>
        </p:nvPicPr>
        <p:blipFill>
          <a:blip r:embed="rId2" cstate="print"/>
          <a:srcRect/>
          <a:stretch>
            <a:fillRect/>
          </a:stretch>
        </p:blipFill>
        <p:spPr bwMode="auto">
          <a:xfrm>
            <a:off x="3232150" y="4076700"/>
            <a:ext cx="803275" cy="360363"/>
          </a:xfrm>
          <a:prstGeom prst="rect">
            <a:avLst/>
          </a:prstGeom>
          <a:noFill/>
          <a:ln w="12700">
            <a:noFill/>
            <a:miter lim="800000"/>
            <a:headEnd/>
            <a:tailEnd/>
          </a:ln>
        </p:spPr>
      </p:pic>
      <p:grpSp>
        <p:nvGrpSpPr>
          <p:cNvPr id="5" name="Group 18"/>
          <p:cNvGrpSpPr>
            <a:grpSpLocks/>
          </p:cNvGrpSpPr>
          <p:nvPr/>
        </p:nvGrpSpPr>
        <p:grpSpPr bwMode="auto">
          <a:xfrm>
            <a:off x="6697663" y="1865313"/>
            <a:ext cx="382587" cy="352425"/>
            <a:chOff x="0" y="0"/>
            <a:chExt cx="241" cy="222"/>
          </a:xfrm>
        </p:grpSpPr>
        <p:sp>
          <p:nvSpPr>
            <p:cNvPr id="14355" name="Rectangle 19"/>
            <p:cNvSpPr>
              <a:spLocks/>
            </p:cNvSpPr>
            <p:nvPr/>
          </p:nvSpPr>
          <p:spPr bwMode="auto">
            <a:xfrm>
              <a:off x="0" y="0"/>
              <a:ext cx="241" cy="152"/>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  1</a:t>
              </a:r>
            </a:p>
          </p:txBody>
        </p:sp>
        <p:sp>
          <p:nvSpPr>
            <p:cNvPr id="14356" name="Rectangle 20"/>
            <p:cNvSpPr>
              <a:spLocks/>
            </p:cNvSpPr>
            <p:nvPr/>
          </p:nvSpPr>
          <p:spPr bwMode="auto">
            <a:xfrm>
              <a:off x="76" y="102"/>
              <a:ext cx="65" cy="12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300">
                  <a:solidFill>
                    <a:srgbClr val="FFFFFF"/>
                  </a:solidFill>
                  <a:latin typeface="Times New Roman" charset="0"/>
                  <a:ea typeface="宋体" charset="-122"/>
                  <a:cs typeface="Times New Roman" charset="0"/>
                  <a:sym typeface="Times New Roman" charset="0"/>
                </a:rPr>
                <a:t>j</a:t>
              </a:r>
            </a:p>
          </p:txBody>
        </p:sp>
      </p:grpSp>
      <p:grpSp>
        <p:nvGrpSpPr>
          <p:cNvPr id="6" name="Group 21"/>
          <p:cNvGrpSpPr>
            <a:grpSpLocks/>
          </p:cNvGrpSpPr>
          <p:nvPr/>
        </p:nvGrpSpPr>
        <p:grpSpPr bwMode="auto">
          <a:xfrm>
            <a:off x="6700838" y="4365625"/>
            <a:ext cx="382587" cy="352425"/>
            <a:chOff x="0" y="0"/>
            <a:chExt cx="241" cy="222"/>
          </a:xfrm>
        </p:grpSpPr>
        <p:sp>
          <p:nvSpPr>
            <p:cNvPr id="14358" name="Rectangle 22"/>
            <p:cNvSpPr>
              <a:spLocks/>
            </p:cNvSpPr>
            <p:nvPr/>
          </p:nvSpPr>
          <p:spPr bwMode="auto">
            <a:xfrm>
              <a:off x="0" y="0"/>
              <a:ext cx="241" cy="152"/>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  3</a:t>
              </a:r>
            </a:p>
          </p:txBody>
        </p:sp>
        <p:sp>
          <p:nvSpPr>
            <p:cNvPr id="14359" name="Rectangle 23"/>
            <p:cNvSpPr>
              <a:spLocks/>
            </p:cNvSpPr>
            <p:nvPr/>
          </p:nvSpPr>
          <p:spPr bwMode="auto">
            <a:xfrm>
              <a:off x="76" y="102"/>
              <a:ext cx="65" cy="12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300">
                  <a:solidFill>
                    <a:srgbClr val="FFFFFF"/>
                  </a:solidFill>
                  <a:latin typeface="Times New Roman" charset="0"/>
                  <a:ea typeface="宋体" charset="-122"/>
                  <a:cs typeface="Times New Roman" charset="0"/>
                  <a:sym typeface="Times New Roman" charset="0"/>
                </a:rPr>
                <a:t>j</a:t>
              </a:r>
            </a:p>
          </p:txBody>
        </p:sp>
      </p:grpSp>
      <p:grpSp>
        <p:nvGrpSpPr>
          <p:cNvPr id="7" name="Group 24"/>
          <p:cNvGrpSpPr>
            <a:grpSpLocks/>
          </p:cNvGrpSpPr>
          <p:nvPr/>
        </p:nvGrpSpPr>
        <p:grpSpPr bwMode="auto">
          <a:xfrm>
            <a:off x="6710363" y="3082925"/>
            <a:ext cx="382587" cy="352425"/>
            <a:chOff x="0" y="0"/>
            <a:chExt cx="241" cy="222"/>
          </a:xfrm>
        </p:grpSpPr>
        <p:sp>
          <p:nvSpPr>
            <p:cNvPr id="14361" name="Rectangle 25"/>
            <p:cNvSpPr>
              <a:spLocks/>
            </p:cNvSpPr>
            <p:nvPr/>
          </p:nvSpPr>
          <p:spPr bwMode="auto">
            <a:xfrm>
              <a:off x="0" y="0"/>
              <a:ext cx="241" cy="152"/>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  2</a:t>
              </a:r>
            </a:p>
          </p:txBody>
        </p:sp>
        <p:sp>
          <p:nvSpPr>
            <p:cNvPr id="14362" name="Rectangle 26"/>
            <p:cNvSpPr>
              <a:spLocks/>
            </p:cNvSpPr>
            <p:nvPr/>
          </p:nvSpPr>
          <p:spPr bwMode="auto">
            <a:xfrm>
              <a:off x="76" y="102"/>
              <a:ext cx="65" cy="12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300">
                  <a:solidFill>
                    <a:srgbClr val="FFFFFF"/>
                  </a:solidFill>
                  <a:latin typeface="Times New Roman" charset="0"/>
                  <a:ea typeface="宋体" charset="-122"/>
                  <a:cs typeface="Times New Roman" charset="0"/>
                  <a:sym typeface="Times New Roman" charset="0"/>
                </a:rPr>
                <a:t>j</a:t>
              </a:r>
            </a:p>
          </p:txBody>
        </p:sp>
      </p:grpSp>
      <p:grpSp>
        <p:nvGrpSpPr>
          <p:cNvPr id="8" name="Group 27"/>
          <p:cNvGrpSpPr>
            <a:grpSpLocks/>
          </p:cNvGrpSpPr>
          <p:nvPr/>
        </p:nvGrpSpPr>
        <p:grpSpPr bwMode="auto">
          <a:xfrm>
            <a:off x="4081463" y="5638800"/>
            <a:ext cx="1658937" cy="1065213"/>
            <a:chOff x="0" y="0"/>
            <a:chExt cx="1045" cy="671"/>
          </a:xfrm>
        </p:grpSpPr>
        <p:sp>
          <p:nvSpPr>
            <p:cNvPr id="14364" name="Oval 28"/>
            <p:cNvSpPr>
              <a:spLocks/>
            </p:cNvSpPr>
            <p:nvPr/>
          </p:nvSpPr>
          <p:spPr bwMode="auto">
            <a:xfrm>
              <a:off x="0" y="0"/>
              <a:ext cx="1045" cy="671"/>
            </a:xfrm>
            <a:prstGeom prst="ellipse">
              <a:avLst/>
            </a:prstGeom>
            <a:gradFill rotWithShape="0">
              <a:gsLst>
                <a:gs pos="0">
                  <a:srgbClr val="FF3300"/>
                </a:gs>
                <a:gs pos="100000">
                  <a:srgbClr val="000000"/>
                </a:gs>
              </a:gsLst>
              <a:lin ang="2700000" scaled="1"/>
            </a:gradFill>
            <a:ln w="12700">
              <a:noFill/>
              <a:round/>
              <a:headEnd type="none" w="med" len="med"/>
              <a:tailEnd type="none" w="med" len="med"/>
            </a:ln>
            <a:effectLst>
              <a:outerShdw dist="12700" dir="2700000" algn="ctr" rotWithShape="0">
                <a:srgbClr val="000000">
                  <a:alpha val="75000"/>
                </a:srgbClr>
              </a:outerShdw>
            </a:effectLst>
          </p:spPr>
          <p:txBody>
            <a:bodyPr lIns="0" tIns="0" rIns="0" bIns="0"/>
            <a:lstStyle/>
            <a:p>
              <a:endParaRPr lang="zh-CN" altLang="en-US"/>
            </a:p>
          </p:txBody>
        </p:sp>
        <p:sp>
          <p:nvSpPr>
            <p:cNvPr id="14365" name="Rectangle 29"/>
            <p:cNvSpPr>
              <a:spLocks/>
            </p:cNvSpPr>
            <p:nvPr/>
          </p:nvSpPr>
          <p:spPr bwMode="auto">
            <a:xfrm>
              <a:off x="135" y="170"/>
              <a:ext cx="775"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Total Matrix</a:t>
              </a:r>
            </a:p>
            <a:p>
              <a:pPr marL="39688" algn="ctr"/>
              <a:r>
                <a:rPr lang="en-US" altLang="zh-CN" sz="1700">
                  <a:solidFill>
                    <a:srgbClr val="FFFFFF"/>
                  </a:solidFill>
                  <a:latin typeface="Times New Roman" charset="0"/>
                  <a:ea typeface="宋体" charset="-122"/>
                  <a:cs typeface="Times New Roman" charset="0"/>
                  <a:sym typeface="Times New Roman" charset="0"/>
                </a:rPr>
                <a:t>of Difference</a:t>
              </a:r>
            </a:p>
          </p:txBody>
        </p:sp>
      </p:grpSp>
      <p:grpSp>
        <p:nvGrpSpPr>
          <p:cNvPr id="9" name="Group 30"/>
          <p:cNvGrpSpPr>
            <a:grpSpLocks/>
          </p:cNvGrpSpPr>
          <p:nvPr/>
        </p:nvGrpSpPr>
        <p:grpSpPr bwMode="auto">
          <a:xfrm>
            <a:off x="6767513" y="5992813"/>
            <a:ext cx="817562" cy="344487"/>
            <a:chOff x="0" y="0"/>
            <a:chExt cx="514" cy="217"/>
          </a:xfrm>
        </p:grpSpPr>
        <p:sp>
          <p:nvSpPr>
            <p:cNvPr id="14367" name="Rectangle 31"/>
            <p:cNvSpPr>
              <a:spLocks/>
            </p:cNvSpPr>
            <p:nvPr/>
          </p:nvSpPr>
          <p:spPr bwMode="auto">
            <a:xfrm>
              <a:off x="0" y="0"/>
              <a:ext cx="514" cy="152"/>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  Totale</a:t>
              </a:r>
            </a:p>
          </p:txBody>
        </p:sp>
        <p:sp>
          <p:nvSpPr>
            <p:cNvPr id="14368" name="Rectangle 32"/>
            <p:cNvSpPr>
              <a:spLocks/>
            </p:cNvSpPr>
            <p:nvPr/>
          </p:nvSpPr>
          <p:spPr bwMode="auto">
            <a:xfrm>
              <a:off x="55" y="97"/>
              <a:ext cx="64" cy="12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300">
                  <a:solidFill>
                    <a:srgbClr val="FFFFFF"/>
                  </a:solidFill>
                  <a:latin typeface="Times New Roman" charset="0"/>
                  <a:ea typeface="宋体" charset="-122"/>
                  <a:cs typeface="Times New Roman" charset="0"/>
                  <a:sym typeface="Times New Roman" charset="0"/>
                </a:rPr>
                <a:t>j</a:t>
              </a:r>
            </a:p>
          </p:txBody>
        </p:sp>
      </p:grpSp>
      <p:sp>
        <p:nvSpPr>
          <p:cNvPr id="14369" name="AutoShape 33"/>
          <p:cNvSpPr>
            <a:spLocks/>
          </p:cNvSpPr>
          <p:nvPr/>
        </p:nvSpPr>
        <p:spPr bwMode="auto">
          <a:xfrm>
            <a:off x="3184525" y="1997075"/>
            <a:ext cx="900113"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grpSp>
        <p:nvGrpSpPr>
          <p:cNvPr id="10" name="Group 34"/>
          <p:cNvGrpSpPr>
            <a:grpSpLocks/>
          </p:cNvGrpSpPr>
          <p:nvPr/>
        </p:nvGrpSpPr>
        <p:grpSpPr bwMode="auto">
          <a:xfrm>
            <a:off x="1795463" y="2838450"/>
            <a:ext cx="1366837" cy="827088"/>
            <a:chOff x="0" y="0"/>
            <a:chExt cx="861" cy="521"/>
          </a:xfrm>
        </p:grpSpPr>
        <p:sp>
          <p:nvSpPr>
            <p:cNvPr id="14371" name="AutoShape 35"/>
            <p:cNvSpPr>
              <a:spLocks/>
            </p:cNvSpPr>
            <p:nvPr/>
          </p:nvSpPr>
          <p:spPr bwMode="auto">
            <a:xfrm>
              <a:off x="0" y="0"/>
              <a:ext cx="861" cy="521"/>
            </a:xfrm>
            <a:custGeom>
              <a:avLst/>
              <a:gdLst/>
              <a:ahLst/>
              <a:cxnLst/>
              <a:rect l="0" t="0" r="r" b="b"/>
              <a:pathLst>
                <a:path w="21600" h="21600">
                  <a:moveTo>
                    <a:pt x="1634" y="0"/>
                  </a:moveTo>
                  <a:cubicBezTo>
                    <a:pt x="731" y="0"/>
                    <a:pt x="0" y="1209"/>
                    <a:pt x="0" y="2700"/>
                  </a:cubicBezTo>
                  <a:lnTo>
                    <a:pt x="0" y="18900"/>
                  </a:lnTo>
                  <a:cubicBezTo>
                    <a:pt x="0" y="20391"/>
                    <a:pt x="731" y="21600"/>
                    <a:pt x="1634" y="21600"/>
                  </a:cubicBezTo>
                  <a:lnTo>
                    <a:pt x="19966" y="21600"/>
                  </a:lnTo>
                  <a:cubicBezTo>
                    <a:pt x="20869" y="21600"/>
                    <a:pt x="21600" y="20391"/>
                    <a:pt x="21600" y="18900"/>
                  </a:cubicBezTo>
                  <a:lnTo>
                    <a:pt x="21600" y="2700"/>
                  </a:lnTo>
                  <a:cubicBezTo>
                    <a:pt x="21600" y="1209"/>
                    <a:pt x="20869" y="0"/>
                    <a:pt x="19966" y="0"/>
                  </a:cubicBezTo>
                  <a:close/>
                  <a:moveTo>
                    <a:pt x="1634" y="0"/>
                  </a:moveTo>
                </a:path>
              </a:pathLst>
            </a:custGeom>
            <a:gradFill rotWithShape="0">
              <a:gsLst>
                <a:gs pos="0">
                  <a:srgbClr val="BBE0E3"/>
                </a:gs>
                <a:gs pos="100000">
                  <a:srgbClr val="000000"/>
                </a:gs>
              </a:gsLst>
              <a:lin ang="2700000" scaled="1"/>
            </a:gradFill>
            <a:ln w="12700">
              <a:noFill/>
              <a:miter lim="800000"/>
              <a:headEnd type="none" w="med" len="med"/>
              <a:tailEnd type="none" w="med" len="med"/>
            </a:ln>
            <a:effectLst>
              <a:outerShdw dist="12700" dir="2700000" algn="ctr" rotWithShape="0">
                <a:srgbClr val="000000">
                  <a:alpha val="75000"/>
                </a:srgbClr>
              </a:outerShdw>
            </a:effectLst>
          </p:spPr>
          <p:txBody>
            <a:bodyPr lIns="0" tIns="0" rIns="0" bIns="0"/>
            <a:lstStyle/>
            <a:p>
              <a:endParaRPr lang="zh-CN" altLang="en-US"/>
            </a:p>
          </p:txBody>
        </p:sp>
        <p:sp>
          <p:nvSpPr>
            <p:cNvPr id="14372" name="Rectangle 36"/>
            <p:cNvSpPr>
              <a:spLocks/>
            </p:cNvSpPr>
            <p:nvPr/>
          </p:nvSpPr>
          <p:spPr bwMode="auto">
            <a:xfrm>
              <a:off x="183" y="84"/>
              <a:ext cx="497"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Discrete</a:t>
              </a:r>
            </a:p>
            <a:p>
              <a:pPr marL="39688" algn="ctr"/>
              <a:r>
                <a:rPr lang="en-US" altLang="zh-CN" sz="1700">
                  <a:solidFill>
                    <a:srgbClr val="FFFFFF"/>
                  </a:solidFill>
                  <a:latin typeface="Times New Roman" charset="0"/>
                  <a:ea typeface="宋体" charset="-122"/>
                  <a:cs typeface="Times New Roman" charset="0"/>
                  <a:sym typeface="Times New Roman" charset="0"/>
                </a:rPr>
                <a:t>Map #2</a:t>
              </a:r>
            </a:p>
          </p:txBody>
        </p:sp>
      </p:grpSp>
      <p:grpSp>
        <p:nvGrpSpPr>
          <p:cNvPr id="11" name="Group 37"/>
          <p:cNvGrpSpPr>
            <a:grpSpLocks/>
          </p:cNvGrpSpPr>
          <p:nvPr/>
        </p:nvGrpSpPr>
        <p:grpSpPr bwMode="auto">
          <a:xfrm>
            <a:off x="1795463" y="4078288"/>
            <a:ext cx="1366837" cy="827087"/>
            <a:chOff x="0" y="0"/>
            <a:chExt cx="861" cy="521"/>
          </a:xfrm>
        </p:grpSpPr>
        <p:sp>
          <p:nvSpPr>
            <p:cNvPr id="14374" name="AutoShape 38"/>
            <p:cNvSpPr>
              <a:spLocks/>
            </p:cNvSpPr>
            <p:nvPr/>
          </p:nvSpPr>
          <p:spPr bwMode="auto">
            <a:xfrm>
              <a:off x="0" y="0"/>
              <a:ext cx="861" cy="521"/>
            </a:xfrm>
            <a:custGeom>
              <a:avLst/>
              <a:gdLst/>
              <a:ahLst/>
              <a:cxnLst/>
              <a:rect l="0" t="0" r="r" b="b"/>
              <a:pathLst>
                <a:path w="21600" h="21600">
                  <a:moveTo>
                    <a:pt x="1634" y="0"/>
                  </a:moveTo>
                  <a:cubicBezTo>
                    <a:pt x="731" y="0"/>
                    <a:pt x="0" y="1209"/>
                    <a:pt x="0" y="2700"/>
                  </a:cubicBezTo>
                  <a:lnTo>
                    <a:pt x="0" y="18900"/>
                  </a:lnTo>
                  <a:cubicBezTo>
                    <a:pt x="0" y="20391"/>
                    <a:pt x="731" y="21600"/>
                    <a:pt x="1634" y="21600"/>
                  </a:cubicBezTo>
                  <a:lnTo>
                    <a:pt x="19966" y="21600"/>
                  </a:lnTo>
                  <a:cubicBezTo>
                    <a:pt x="20869" y="21600"/>
                    <a:pt x="21600" y="20391"/>
                    <a:pt x="21600" y="18900"/>
                  </a:cubicBezTo>
                  <a:lnTo>
                    <a:pt x="21600" y="2700"/>
                  </a:lnTo>
                  <a:cubicBezTo>
                    <a:pt x="21600" y="1209"/>
                    <a:pt x="20869" y="0"/>
                    <a:pt x="19966" y="0"/>
                  </a:cubicBezTo>
                  <a:close/>
                  <a:moveTo>
                    <a:pt x="1634" y="0"/>
                  </a:moveTo>
                </a:path>
              </a:pathLst>
            </a:custGeom>
            <a:gradFill rotWithShape="0">
              <a:gsLst>
                <a:gs pos="0">
                  <a:srgbClr val="BBE0E3"/>
                </a:gs>
                <a:gs pos="100000">
                  <a:srgbClr val="000000"/>
                </a:gs>
              </a:gsLst>
              <a:lin ang="2700000" scaled="1"/>
            </a:gradFill>
            <a:ln w="12700">
              <a:noFill/>
              <a:miter lim="800000"/>
              <a:headEnd type="none" w="med" len="med"/>
              <a:tailEnd type="none" w="med" len="med"/>
            </a:ln>
            <a:effectLst>
              <a:outerShdw dist="12700" dir="2700000" algn="ctr" rotWithShape="0">
                <a:srgbClr val="000000">
                  <a:alpha val="75000"/>
                </a:srgbClr>
              </a:outerShdw>
            </a:effectLst>
          </p:spPr>
          <p:txBody>
            <a:bodyPr lIns="0" tIns="0" rIns="0" bIns="0"/>
            <a:lstStyle/>
            <a:p>
              <a:endParaRPr lang="zh-CN" altLang="en-US"/>
            </a:p>
          </p:txBody>
        </p:sp>
        <p:sp>
          <p:nvSpPr>
            <p:cNvPr id="14375" name="Rectangle 39"/>
            <p:cNvSpPr>
              <a:spLocks/>
            </p:cNvSpPr>
            <p:nvPr/>
          </p:nvSpPr>
          <p:spPr bwMode="auto">
            <a:xfrm>
              <a:off x="183" y="84"/>
              <a:ext cx="497"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Discrete</a:t>
              </a:r>
            </a:p>
            <a:p>
              <a:pPr marL="39688" algn="ctr"/>
              <a:r>
                <a:rPr lang="en-US" altLang="zh-CN" sz="1700">
                  <a:solidFill>
                    <a:srgbClr val="FFFFFF"/>
                  </a:solidFill>
                  <a:latin typeface="Times New Roman" charset="0"/>
                  <a:ea typeface="宋体" charset="-122"/>
                  <a:cs typeface="Times New Roman" charset="0"/>
                  <a:sym typeface="Times New Roman" charset="0"/>
                </a:rPr>
                <a:t>Map #3</a:t>
              </a:r>
            </a:p>
          </p:txBody>
        </p:sp>
      </p:grpSp>
      <p:grpSp>
        <p:nvGrpSpPr>
          <p:cNvPr id="12" name="Group 40"/>
          <p:cNvGrpSpPr>
            <a:grpSpLocks/>
          </p:cNvGrpSpPr>
          <p:nvPr/>
        </p:nvGrpSpPr>
        <p:grpSpPr bwMode="auto">
          <a:xfrm>
            <a:off x="4084638" y="2717800"/>
            <a:ext cx="1657350" cy="1066800"/>
            <a:chOff x="0" y="0"/>
            <a:chExt cx="1043" cy="672"/>
          </a:xfrm>
        </p:grpSpPr>
        <p:sp>
          <p:nvSpPr>
            <p:cNvPr id="14377" name="Oval 41"/>
            <p:cNvSpPr>
              <a:spLocks/>
            </p:cNvSpPr>
            <p:nvPr/>
          </p:nvSpPr>
          <p:spPr bwMode="auto">
            <a:xfrm>
              <a:off x="0" y="0"/>
              <a:ext cx="1043" cy="672"/>
            </a:xfrm>
            <a:prstGeom prst="ellipse">
              <a:avLst/>
            </a:prstGeom>
            <a:gradFill rotWithShape="0">
              <a:gsLst>
                <a:gs pos="0">
                  <a:srgbClr val="000000"/>
                </a:gs>
                <a:gs pos="100000">
                  <a:srgbClr val="99FF66"/>
                </a:gs>
              </a:gsLst>
              <a:lin ang="2700000" scaled="1"/>
            </a:gradFill>
            <a:ln w="12700">
              <a:noFill/>
              <a:round/>
              <a:headEnd type="none" w="med" len="med"/>
              <a:tailEnd type="none" w="med" len="med"/>
            </a:ln>
            <a:effectLst>
              <a:outerShdw dist="12700" dir="2700000" algn="ctr" rotWithShape="0">
                <a:srgbClr val="5B993D">
                  <a:alpha val="75000"/>
                </a:srgbClr>
              </a:outerShdw>
            </a:effectLst>
          </p:spPr>
          <p:txBody>
            <a:bodyPr lIns="0" tIns="0" rIns="0" bIns="0"/>
            <a:lstStyle/>
            <a:p>
              <a:endParaRPr lang="zh-CN" altLang="en-US"/>
            </a:p>
          </p:txBody>
        </p:sp>
        <p:sp>
          <p:nvSpPr>
            <p:cNvPr id="14378" name="Rectangle 42"/>
            <p:cNvSpPr>
              <a:spLocks/>
            </p:cNvSpPr>
            <p:nvPr/>
          </p:nvSpPr>
          <p:spPr bwMode="auto">
            <a:xfrm>
              <a:off x="122" y="185"/>
              <a:ext cx="799"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Matrix of</a:t>
              </a:r>
            </a:p>
            <a:p>
              <a:pPr marL="39688" algn="ctr"/>
              <a:r>
                <a:rPr lang="en-US" altLang="zh-CN" sz="1700">
                  <a:solidFill>
                    <a:srgbClr val="FFFFFF"/>
                  </a:solidFill>
                  <a:latin typeface="Times New Roman" charset="0"/>
                  <a:ea typeface="宋体" charset="-122"/>
                  <a:cs typeface="Times New Roman" charset="0"/>
                  <a:sym typeface="Times New Roman" charset="0"/>
                </a:rPr>
                <a:t>Difference #2</a:t>
              </a:r>
            </a:p>
          </p:txBody>
        </p:sp>
      </p:grpSp>
      <p:grpSp>
        <p:nvGrpSpPr>
          <p:cNvPr id="13" name="Group 43"/>
          <p:cNvGrpSpPr>
            <a:grpSpLocks/>
          </p:cNvGrpSpPr>
          <p:nvPr/>
        </p:nvGrpSpPr>
        <p:grpSpPr bwMode="auto">
          <a:xfrm>
            <a:off x="4084638" y="3959225"/>
            <a:ext cx="1657350" cy="1066800"/>
            <a:chOff x="0" y="0"/>
            <a:chExt cx="1043" cy="672"/>
          </a:xfrm>
        </p:grpSpPr>
        <p:sp>
          <p:nvSpPr>
            <p:cNvPr id="14380" name="Oval 44"/>
            <p:cNvSpPr>
              <a:spLocks/>
            </p:cNvSpPr>
            <p:nvPr/>
          </p:nvSpPr>
          <p:spPr bwMode="auto">
            <a:xfrm>
              <a:off x="0" y="0"/>
              <a:ext cx="1043" cy="672"/>
            </a:xfrm>
            <a:prstGeom prst="ellipse">
              <a:avLst/>
            </a:prstGeom>
            <a:gradFill rotWithShape="0">
              <a:gsLst>
                <a:gs pos="0">
                  <a:srgbClr val="000000"/>
                </a:gs>
                <a:gs pos="100000">
                  <a:srgbClr val="99FF66"/>
                </a:gs>
              </a:gsLst>
              <a:lin ang="2700000" scaled="1"/>
            </a:gradFill>
            <a:ln w="12700">
              <a:noFill/>
              <a:round/>
              <a:headEnd type="none" w="med" len="med"/>
              <a:tailEnd type="none" w="med" len="med"/>
            </a:ln>
            <a:effectLst>
              <a:outerShdw dist="12700" dir="2700000" algn="ctr" rotWithShape="0">
                <a:srgbClr val="5B993D">
                  <a:alpha val="75000"/>
                </a:srgbClr>
              </a:outerShdw>
            </a:effectLst>
          </p:spPr>
          <p:txBody>
            <a:bodyPr lIns="0" tIns="0" rIns="0" bIns="0"/>
            <a:lstStyle/>
            <a:p>
              <a:endParaRPr lang="zh-CN" altLang="en-US"/>
            </a:p>
          </p:txBody>
        </p:sp>
        <p:sp>
          <p:nvSpPr>
            <p:cNvPr id="14381" name="Rectangle 45"/>
            <p:cNvSpPr>
              <a:spLocks/>
            </p:cNvSpPr>
            <p:nvPr/>
          </p:nvSpPr>
          <p:spPr bwMode="auto">
            <a:xfrm>
              <a:off x="122" y="185"/>
              <a:ext cx="799" cy="312"/>
            </a:xfrm>
            <a:prstGeom prst="rect">
              <a:avLst/>
            </a:prstGeom>
            <a:noFill/>
            <a:ln w="12700">
              <a:noFill/>
              <a:miter lim="800000"/>
              <a:headEnd type="none" w="med" len="med"/>
              <a:tailEnd type="none" w="med" len="med"/>
            </a:ln>
            <a:effectLst>
              <a:outerShdw dist="12700" dir="18900000" algn="ctr" rotWithShape="0">
                <a:srgbClr val="000000">
                  <a:alpha val="50000"/>
                </a:srgbClr>
              </a:outerShdw>
            </a:effectLst>
          </p:spPr>
          <p:txBody>
            <a:bodyPr wrap="none" lIns="0" tIns="0" rIns="40639" bIns="0" anchorCtr="1">
              <a:spAutoFit/>
            </a:bodyPr>
            <a:lstStyle/>
            <a:p>
              <a:pPr marL="39688" algn="ctr"/>
              <a:r>
                <a:rPr lang="en-US" altLang="zh-CN" sz="1700">
                  <a:solidFill>
                    <a:srgbClr val="FFFFFF"/>
                  </a:solidFill>
                  <a:latin typeface="Times New Roman" charset="0"/>
                  <a:ea typeface="宋体" charset="-122"/>
                  <a:cs typeface="Times New Roman" charset="0"/>
                  <a:sym typeface="Times New Roman" charset="0"/>
                </a:rPr>
                <a:t>Matrix of</a:t>
              </a:r>
            </a:p>
            <a:p>
              <a:pPr marL="39688" algn="ctr"/>
              <a:r>
                <a:rPr lang="en-US" altLang="zh-CN" sz="1700">
                  <a:solidFill>
                    <a:srgbClr val="FFFFFF"/>
                  </a:solidFill>
                  <a:latin typeface="Times New Roman" charset="0"/>
                  <a:ea typeface="宋体" charset="-122"/>
                  <a:cs typeface="Times New Roman" charset="0"/>
                  <a:sym typeface="Times New Roman" charset="0"/>
                </a:rPr>
                <a:t>Difference #3</a:t>
              </a:r>
            </a:p>
          </p:txBody>
        </p:sp>
      </p:grpSp>
      <p:sp>
        <p:nvSpPr>
          <p:cNvPr id="14382" name="AutoShape 46"/>
          <p:cNvSpPr>
            <a:spLocks/>
          </p:cNvSpPr>
          <p:nvPr/>
        </p:nvSpPr>
        <p:spPr bwMode="auto">
          <a:xfrm>
            <a:off x="3184525" y="3208338"/>
            <a:ext cx="900113"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3" name="AutoShape 47"/>
          <p:cNvSpPr>
            <a:spLocks/>
          </p:cNvSpPr>
          <p:nvPr/>
        </p:nvSpPr>
        <p:spPr bwMode="auto">
          <a:xfrm>
            <a:off x="3184525" y="4438650"/>
            <a:ext cx="900113"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4" name="AutoShape 48"/>
          <p:cNvSpPr>
            <a:spLocks/>
          </p:cNvSpPr>
          <p:nvPr/>
        </p:nvSpPr>
        <p:spPr bwMode="auto">
          <a:xfrm>
            <a:off x="5776913" y="1998663"/>
            <a:ext cx="900112"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5" name="AutoShape 49"/>
          <p:cNvSpPr>
            <a:spLocks/>
          </p:cNvSpPr>
          <p:nvPr/>
        </p:nvSpPr>
        <p:spPr bwMode="auto">
          <a:xfrm>
            <a:off x="5776913" y="3203575"/>
            <a:ext cx="900112"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6" name="AutoShape 50"/>
          <p:cNvSpPr>
            <a:spLocks/>
          </p:cNvSpPr>
          <p:nvPr/>
        </p:nvSpPr>
        <p:spPr bwMode="auto">
          <a:xfrm>
            <a:off x="5776913" y="4435475"/>
            <a:ext cx="900112"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7" name="AutoShape 51"/>
          <p:cNvSpPr>
            <a:spLocks/>
          </p:cNvSpPr>
          <p:nvPr/>
        </p:nvSpPr>
        <p:spPr bwMode="auto">
          <a:xfrm>
            <a:off x="5821363" y="6121400"/>
            <a:ext cx="900112" cy="107950"/>
          </a:xfrm>
          <a:prstGeom prst="rightArrow">
            <a:avLst>
              <a:gd name="adj1" fmla="val 50000"/>
              <a:gd name="adj2" fmla="val 208456"/>
            </a:avLst>
          </a:prstGeom>
          <a:gradFill rotWithShape="0">
            <a:gsLst>
              <a:gs pos="0">
                <a:srgbClr val="FFFF7B"/>
              </a:gs>
              <a:gs pos="100000">
                <a:srgbClr val="767638"/>
              </a:gs>
            </a:gsLst>
            <a:lin ang="540000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8" name="AutoShape 52"/>
          <p:cNvSpPr>
            <a:spLocks/>
          </p:cNvSpPr>
          <p:nvPr/>
        </p:nvSpPr>
        <p:spPr bwMode="auto">
          <a:xfrm rot="5400000">
            <a:off x="4645025" y="5062538"/>
            <a:ext cx="534987" cy="554038"/>
          </a:xfrm>
          <a:prstGeom prst="rightArrow">
            <a:avLst>
              <a:gd name="adj1" fmla="val 50000"/>
              <a:gd name="adj2" fmla="val 25000"/>
            </a:avLst>
          </a:prstGeom>
          <a:gradFill rotWithShape="0">
            <a:gsLst>
              <a:gs pos="0">
                <a:srgbClr val="767638"/>
              </a:gs>
              <a:gs pos="100000">
                <a:srgbClr val="FFFF7B"/>
              </a:gs>
            </a:gsLst>
            <a:lin ang="0" scaled="1"/>
          </a:gra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89" name="AutoShape 53"/>
          <p:cNvSpPr>
            <a:spLocks/>
          </p:cNvSpPr>
          <p:nvPr/>
        </p:nvSpPr>
        <p:spPr bwMode="auto">
          <a:xfrm>
            <a:off x="4083050" y="1481138"/>
            <a:ext cx="1681163" cy="3571875"/>
          </a:xfrm>
          <a:custGeom>
            <a:avLst/>
            <a:gdLst/>
            <a:ahLst/>
            <a:cxnLst/>
            <a:rect l="0" t="0" r="r" b="b"/>
            <a:pathLst>
              <a:path w="21600" h="21600">
                <a:moveTo>
                  <a:pt x="2700" y="0"/>
                </a:moveTo>
                <a:cubicBezTo>
                  <a:pt x="1209" y="0"/>
                  <a:pt x="0" y="569"/>
                  <a:pt x="0" y="1271"/>
                </a:cubicBezTo>
                <a:lnTo>
                  <a:pt x="0" y="20329"/>
                </a:lnTo>
                <a:cubicBezTo>
                  <a:pt x="0" y="21031"/>
                  <a:pt x="1209" y="21600"/>
                  <a:pt x="2700" y="21600"/>
                </a:cubicBezTo>
                <a:lnTo>
                  <a:pt x="18900" y="21600"/>
                </a:lnTo>
                <a:cubicBezTo>
                  <a:pt x="20391" y="21600"/>
                  <a:pt x="21600" y="21031"/>
                  <a:pt x="21600" y="20329"/>
                </a:cubicBezTo>
                <a:lnTo>
                  <a:pt x="21600" y="1271"/>
                </a:lnTo>
                <a:cubicBezTo>
                  <a:pt x="21600" y="569"/>
                  <a:pt x="20391" y="0"/>
                  <a:pt x="18900" y="0"/>
                </a:cubicBezTo>
                <a:close/>
                <a:moveTo>
                  <a:pt x="2700" y="0"/>
                </a:moveTo>
              </a:path>
            </a:pathLst>
          </a:custGeom>
          <a:noFill/>
          <a:ln w="12700">
            <a:solidFill>
              <a:srgbClr val="008080"/>
            </a:solidFill>
            <a:prstDash val="solid"/>
            <a:miter lim="800000"/>
            <a:headEnd type="none" w="med" len="med"/>
            <a:tailEnd type="none" w="med" len="med"/>
          </a:ln>
        </p:spPr>
        <p:txBody>
          <a:bodyPr lIns="0" tIns="0" rIns="0" bIns="0"/>
          <a:lstStyle/>
          <a:p>
            <a:endParaRPr lang="zh-CN" altLang="en-US"/>
          </a:p>
        </p:txBody>
      </p:sp>
      <p:grpSp>
        <p:nvGrpSpPr>
          <p:cNvPr id="14" name="Group 54"/>
          <p:cNvGrpSpPr>
            <a:grpSpLocks/>
          </p:cNvGrpSpPr>
          <p:nvPr/>
        </p:nvGrpSpPr>
        <p:grpSpPr bwMode="auto">
          <a:xfrm>
            <a:off x="8555038" y="6292850"/>
            <a:ext cx="452437" cy="515938"/>
            <a:chOff x="0" y="0"/>
            <a:chExt cx="285" cy="324"/>
          </a:xfrm>
        </p:grpSpPr>
        <p:grpSp>
          <p:nvGrpSpPr>
            <p:cNvPr id="15" name="Group 55"/>
            <p:cNvGrpSpPr>
              <a:grpSpLocks/>
            </p:cNvGrpSpPr>
            <p:nvPr/>
          </p:nvGrpSpPr>
          <p:grpSpPr bwMode="auto">
            <a:xfrm>
              <a:off x="0" y="0"/>
              <a:ext cx="258" cy="220"/>
              <a:chOff x="0" y="0"/>
              <a:chExt cx="258" cy="220"/>
            </a:xfrm>
          </p:grpSpPr>
          <p:sp>
            <p:nvSpPr>
              <p:cNvPr id="14392" name="AutoShape 56"/>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93" name="AutoShape 57"/>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4394" name="AutoShape 58"/>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14395" name="Rectangle 59">
              <a:hlinkClick r:id="rId3"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rrowheads="1"/>
          </p:cNvPicPr>
          <p:nvPr/>
        </p:nvPicPr>
        <p:blipFill>
          <a:blip r:embed="rId2" cstate="print"/>
          <a:srcRect/>
          <a:stretch>
            <a:fillRect/>
          </a:stretch>
        </p:blipFill>
        <p:spPr bwMode="auto">
          <a:xfrm>
            <a:off x="1038225" y="1498600"/>
            <a:ext cx="6477000" cy="2806700"/>
          </a:xfrm>
          <a:prstGeom prst="rect">
            <a:avLst/>
          </a:prstGeom>
          <a:noFill/>
          <a:ln w="12700">
            <a:noFill/>
            <a:miter lim="800000"/>
            <a:headEnd/>
            <a:tailEnd/>
          </a:ln>
        </p:spPr>
      </p:pic>
      <p:grpSp>
        <p:nvGrpSpPr>
          <p:cNvPr id="2" name="Group 2"/>
          <p:cNvGrpSpPr>
            <a:grpSpLocks/>
          </p:cNvGrpSpPr>
          <p:nvPr/>
        </p:nvGrpSpPr>
        <p:grpSpPr bwMode="auto">
          <a:xfrm>
            <a:off x="1285875" y="3267075"/>
            <a:ext cx="3968750" cy="3429000"/>
            <a:chOff x="0" y="0"/>
            <a:chExt cx="2500" cy="2160"/>
          </a:xfrm>
        </p:grpSpPr>
        <p:sp>
          <p:nvSpPr>
            <p:cNvPr id="15363" name="Oval 3"/>
            <p:cNvSpPr>
              <a:spLocks/>
            </p:cNvSpPr>
            <p:nvPr/>
          </p:nvSpPr>
          <p:spPr bwMode="auto">
            <a:xfrm>
              <a:off x="1" y="138"/>
              <a:ext cx="2499" cy="2022"/>
            </a:xfrm>
            <a:prstGeom prst="ellipse">
              <a:avLst/>
            </a:prstGeom>
            <a:solidFill>
              <a:srgbClr val="FFFFFF">
                <a:alpha val="49803"/>
              </a:srgbClr>
            </a:solidFill>
            <a:ln w="12700">
              <a:solidFill>
                <a:schemeClr val="tx1"/>
              </a:solidFill>
              <a:prstDash val="sysDot"/>
              <a:round/>
              <a:headEnd type="none" w="med" len="med"/>
              <a:tailEnd type="none" w="med" len="med"/>
            </a:ln>
          </p:spPr>
          <p:txBody>
            <a:bodyPr lIns="0" tIns="0" rIns="0" bIns="0"/>
            <a:lstStyle/>
            <a:p>
              <a:endParaRPr lang="zh-CN" altLang="en-US"/>
            </a:p>
          </p:txBody>
        </p:sp>
        <p:sp>
          <p:nvSpPr>
            <p:cNvPr id="15364" name="Line 4"/>
            <p:cNvSpPr>
              <a:spLocks noChangeShapeType="1"/>
            </p:cNvSpPr>
            <p:nvPr/>
          </p:nvSpPr>
          <p:spPr bwMode="auto">
            <a:xfrm>
              <a:off x="138" y="3"/>
              <a:ext cx="1184" cy="135"/>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5365" name="Line 5"/>
            <p:cNvSpPr>
              <a:spLocks noChangeShapeType="1"/>
            </p:cNvSpPr>
            <p:nvPr/>
          </p:nvSpPr>
          <p:spPr bwMode="auto">
            <a:xfrm flipH="1">
              <a:off x="0" y="0"/>
              <a:ext cx="138" cy="1089"/>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sp>
        <p:nvSpPr>
          <p:cNvPr id="15366" name="Rectangle 6"/>
          <p:cNvSpPr>
            <a:spLocks/>
          </p:cNvSpPr>
          <p:nvPr/>
        </p:nvSpPr>
        <p:spPr bwMode="auto">
          <a:xfrm>
            <a:off x="323850" y="73025"/>
            <a:ext cx="400526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Parametric Study</a:t>
            </a:r>
          </a:p>
        </p:txBody>
      </p:sp>
      <p:sp>
        <p:nvSpPr>
          <p:cNvPr id="15367" name="Line 7"/>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3" name="Group 8"/>
          <p:cNvGrpSpPr>
            <a:grpSpLocks/>
          </p:cNvGrpSpPr>
          <p:nvPr/>
        </p:nvGrpSpPr>
        <p:grpSpPr bwMode="auto">
          <a:xfrm>
            <a:off x="762000" y="981075"/>
            <a:ext cx="4267200" cy="384175"/>
            <a:chOff x="0" y="0"/>
            <a:chExt cx="2688" cy="242"/>
          </a:xfrm>
        </p:grpSpPr>
        <p:sp>
          <p:nvSpPr>
            <p:cNvPr id="15369" name="Rectangle 9"/>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15370" name="Oval 10"/>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15371" name="Rectangle 11"/>
          <p:cNvSpPr>
            <a:spLocks/>
          </p:cNvSpPr>
          <p:nvPr/>
        </p:nvSpPr>
        <p:spPr bwMode="auto">
          <a:xfrm>
            <a:off x="898525" y="908050"/>
            <a:ext cx="3924300" cy="431800"/>
          </a:xfrm>
          <a:prstGeom prst="rect">
            <a:avLst/>
          </a:prstGeom>
          <a:noFill/>
          <a:ln w="12700">
            <a:noFill/>
            <a:miter lim="800000"/>
            <a:headEnd type="none" w="med" len="med"/>
            <a:tailEnd type="none" w="med" len="med"/>
          </a:ln>
        </p:spPr>
        <p:txBody>
          <a:bodyPr lIns="0" tIns="0" rIns="40639" bIns="0"/>
          <a:lstStyle/>
          <a:p>
            <a:pPr marL="39688"/>
            <a:r>
              <a:rPr lang="en-US" altLang="zh-CN" sz="2400" b="1">
                <a:solidFill>
                  <a:srgbClr val="FFFFFF"/>
                </a:solidFill>
                <a:latin typeface="Times New Roman" charset="0"/>
                <a:ea typeface="宋体" charset="-122"/>
                <a:cs typeface="Times New Roman" charset="0"/>
                <a:sym typeface="Times New Roman" charset="0"/>
              </a:rPr>
              <a:t>Initial Condition</a:t>
            </a:r>
          </a:p>
        </p:txBody>
      </p:sp>
      <p:sp>
        <p:nvSpPr>
          <p:cNvPr id="15372" name="Line 12"/>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15373" name="Rectangle 13"/>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pic>
        <p:nvPicPr>
          <p:cNvPr id="15374" name="Picture 14"/>
          <p:cNvPicPr>
            <a:picLocks noChangeArrowheads="1"/>
          </p:cNvPicPr>
          <p:nvPr/>
        </p:nvPicPr>
        <p:blipFill>
          <a:blip r:embed="rId3" cstate="print"/>
          <a:srcRect/>
          <a:stretch>
            <a:fillRect/>
          </a:stretch>
        </p:blipFill>
        <p:spPr bwMode="auto">
          <a:xfrm>
            <a:off x="1819275" y="4006850"/>
            <a:ext cx="2879725" cy="2159000"/>
          </a:xfrm>
          <a:prstGeom prst="rect">
            <a:avLst/>
          </a:prstGeom>
          <a:noFill/>
          <a:ln w="12700">
            <a:noFill/>
            <a:miter lim="800000"/>
            <a:headEnd/>
            <a:tailEnd/>
          </a:ln>
        </p:spPr>
      </p:pic>
      <p:grpSp>
        <p:nvGrpSpPr>
          <p:cNvPr id="4" name="Group 15"/>
          <p:cNvGrpSpPr>
            <a:grpSpLocks/>
          </p:cNvGrpSpPr>
          <p:nvPr/>
        </p:nvGrpSpPr>
        <p:grpSpPr bwMode="auto">
          <a:xfrm>
            <a:off x="1473200" y="3225800"/>
            <a:ext cx="7121525" cy="3209925"/>
            <a:chOff x="0" y="0"/>
            <a:chExt cx="4486" cy="2022"/>
          </a:xfrm>
        </p:grpSpPr>
        <p:sp>
          <p:nvSpPr>
            <p:cNvPr id="15376" name="Oval 16"/>
            <p:cNvSpPr>
              <a:spLocks/>
            </p:cNvSpPr>
            <p:nvPr/>
          </p:nvSpPr>
          <p:spPr bwMode="auto">
            <a:xfrm>
              <a:off x="1987" y="0"/>
              <a:ext cx="2499" cy="2022"/>
            </a:xfrm>
            <a:prstGeom prst="ellipse">
              <a:avLst/>
            </a:prstGeom>
            <a:solidFill>
              <a:srgbClr val="FFFFFF">
                <a:alpha val="49803"/>
              </a:srgbClr>
            </a:solidFill>
            <a:ln w="12700">
              <a:solidFill>
                <a:schemeClr val="tx1"/>
              </a:solidFill>
              <a:prstDash val="sysDot"/>
              <a:round/>
              <a:headEnd type="none" w="med" len="med"/>
              <a:tailEnd type="none" w="med" len="med"/>
            </a:ln>
          </p:spPr>
          <p:txBody>
            <a:bodyPr lIns="0" tIns="0" rIns="0" bIns="0"/>
            <a:lstStyle/>
            <a:p>
              <a:endParaRPr lang="zh-CN" altLang="en-US"/>
            </a:p>
          </p:txBody>
        </p:sp>
        <p:sp>
          <p:nvSpPr>
            <p:cNvPr id="15377" name="Line 17"/>
            <p:cNvSpPr>
              <a:spLocks noChangeShapeType="1"/>
            </p:cNvSpPr>
            <p:nvPr/>
          </p:nvSpPr>
          <p:spPr bwMode="auto">
            <a:xfrm rot="10800000" flipH="1">
              <a:off x="0" y="3"/>
              <a:ext cx="3134" cy="146"/>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5378" name="Line 18"/>
            <p:cNvSpPr>
              <a:spLocks noChangeShapeType="1"/>
            </p:cNvSpPr>
            <p:nvPr/>
          </p:nvSpPr>
          <p:spPr bwMode="auto">
            <a:xfrm>
              <a:off x="0" y="149"/>
              <a:ext cx="2401" cy="1614"/>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pic>
        <p:nvPicPr>
          <p:cNvPr id="15379" name="Picture 19"/>
          <p:cNvPicPr>
            <a:picLocks noChangeArrowheads="1"/>
          </p:cNvPicPr>
          <p:nvPr/>
        </p:nvPicPr>
        <p:blipFill>
          <a:blip r:embed="rId4" cstate="print"/>
          <a:srcRect/>
          <a:stretch>
            <a:fillRect/>
          </a:stretch>
        </p:blipFill>
        <p:spPr bwMode="auto">
          <a:xfrm>
            <a:off x="5191125" y="3729038"/>
            <a:ext cx="2849563" cy="2184400"/>
          </a:xfrm>
          <a:prstGeom prst="rect">
            <a:avLst/>
          </a:prstGeom>
          <a:noFill/>
          <a:ln w="12700">
            <a:noFill/>
            <a:miter lim="800000"/>
            <a:headEnd/>
            <a:tailEnd/>
          </a:ln>
        </p:spPr>
      </p:pic>
      <p:grpSp>
        <p:nvGrpSpPr>
          <p:cNvPr id="5" name="Group 20"/>
          <p:cNvGrpSpPr>
            <a:grpSpLocks/>
          </p:cNvGrpSpPr>
          <p:nvPr/>
        </p:nvGrpSpPr>
        <p:grpSpPr bwMode="auto">
          <a:xfrm>
            <a:off x="1500188" y="3333750"/>
            <a:ext cx="5045075" cy="3341688"/>
            <a:chOff x="0" y="0"/>
            <a:chExt cx="3178" cy="2105"/>
          </a:xfrm>
        </p:grpSpPr>
        <p:sp>
          <p:nvSpPr>
            <p:cNvPr id="15381" name="Oval 21"/>
            <p:cNvSpPr>
              <a:spLocks/>
            </p:cNvSpPr>
            <p:nvPr/>
          </p:nvSpPr>
          <p:spPr bwMode="auto">
            <a:xfrm>
              <a:off x="679" y="51"/>
              <a:ext cx="2499" cy="2054"/>
            </a:xfrm>
            <a:prstGeom prst="ellipse">
              <a:avLst/>
            </a:prstGeom>
            <a:solidFill>
              <a:srgbClr val="FFFFFF">
                <a:alpha val="49803"/>
              </a:srgbClr>
            </a:solidFill>
            <a:ln w="12700">
              <a:solidFill>
                <a:schemeClr val="tx1"/>
              </a:solidFill>
              <a:prstDash val="sysDot"/>
              <a:round/>
              <a:headEnd type="none" w="med" len="med"/>
              <a:tailEnd type="none" w="med" len="med"/>
            </a:ln>
          </p:spPr>
          <p:txBody>
            <a:bodyPr lIns="0" tIns="0" rIns="0" bIns="0"/>
            <a:lstStyle/>
            <a:p>
              <a:endParaRPr lang="zh-CN" altLang="en-US"/>
            </a:p>
          </p:txBody>
        </p:sp>
        <p:sp>
          <p:nvSpPr>
            <p:cNvPr id="15382" name="Line 22"/>
            <p:cNvSpPr>
              <a:spLocks noChangeShapeType="1"/>
            </p:cNvSpPr>
            <p:nvPr/>
          </p:nvSpPr>
          <p:spPr bwMode="auto">
            <a:xfrm>
              <a:off x="0" y="3"/>
              <a:ext cx="2022" cy="47"/>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5383" name="Line 23"/>
            <p:cNvSpPr>
              <a:spLocks noChangeShapeType="1"/>
            </p:cNvSpPr>
            <p:nvPr/>
          </p:nvSpPr>
          <p:spPr bwMode="auto">
            <a:xfrm>
              <a:off x="0" y="0"/>
              <a:ext cx="798" cy="1517"/>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pic>
        <p:nvPicPr>
          <p:cNvPr id="15384" name="Picture 24"/>
          <p:cNvPicPr>
            <a:picLocks noChangeArrowheads="1"/>
          </p:cNvPicPr>
          <p:nvPr/>
        </p:nvPicPr>
        <p:blipFill>
          <a:blip r:embed="rId5" cstate="print"/>
          <a:srcRect/>
          <a:stretch>
            <a:fillRect/>
          </a:stretch>
        </p:blipFill>
        <p:spPr bwMode="auto">
          <a:xfrm>
            <a:off x="3130550" y="3979863"/>
            <a:ext cx="2879725" cy="2159000"/>
          </a:xfrm>
          <a:prstGeom prst="rect">
            <a:avLst/>
          </a:prstGeom>
          <a:noFill/>
          <a:ln w="12700">
            <a:noFill/>
            <a:miter lim="800000"/>
            <a:headEnd/>
            <a:tailEnd/>
          </a:ln>
        </p:spPr>
      </p:pic>
      <p:sp>
        <p:nvSpPr>
          <p:cNvPr id="15385" name="AutoShape 25"/>
          <p:cNvSpPr>
            <a:spLocks/>
          </p:cNvSpPr>
          <p:nvPr/>
        </p:nvSpPr>
        <p:spPr bwMode="auto">
          <a:xfrm rot="2700000">
            <a:off x="3278187" y="3806826"/>
            <a:ext cx="2519363" cy="2519362"/>
          </a:xfrm>
          <a:custGeom>
            <a:avLst/>
            <a:gdLst/>
            <a:ahLst/>
            <a:cxnLst/>
            <a:rect l="0" t="0" r="r" b="b"/>
            <a:pathLst>
              <a:path w="21600" h="21600">
                <a:moveTo>
                  <a:pt x="10203" y="0"/>
                </a:moveTo>
                <a:lnTo>
                  <a:pt x="10203" y="10222"/>
                </a:lnTo>
                <a:lnTo>
                  <a:pt x="0" y="10222"/>
                </a:lnTo>
                <a:lnTo>
                  <a:pt x="0" y="11378"/>
                </a:lnTo>
                <a:lnTo>
                  <a:pt x="10203" y="11378"/>
                </a:lnTo>
                <a:lnTo>
                  <a:pt x="10203" y="21600"/>
                </a:lnTo>
                <a:lnTo>
                  <a:pt x="11397" y="21600"/>
                </a:lnTo>
                <a:lnTo>
                  <a:pt x="11397" y="11378"/>
                </a:lnTo>
                <a:lnTo>
                  <a:pt x="21600" y="11378"/>
                </a:lnTo>
                <a:lnTo>
                  <a:pt x="21600" y="10222"/>
                </a:lnTo>
                <a:lnTo>
                  <a:pt x="11397" y="10222"/>
                </a:lnTo>
                <a:lnTo>
                  <a:pt x="11397" y="0"/>
                </a:lnTo>
                <a:close/>
                <a:moveTo>
                  <a:pt x="10203" y="0"/>
                </a:moveTo>
              </a:path>
            </a:pathLst>
          </a:custGeom>
          <a:solidFill>
            <a:srgbClr val="FF0000">
              <a:alpha val="59999"/>
            </a:srgbClr>
          </a:solidFill>
          <a:ln w="12700">
            <a:noFill/>
            <a:miter lim="800000"/>
            <a:headEnd type="none" w="med" len="med"/>
            <a:tailEnd type="none" w="med" len="med"/>
          </a:ln>
        </p:spPr>
        <p:txBody>
          <a:bodyPr lIns="0" tIns="0" rIns="0" bIns="0"/>
          <a:lstStyle/>
          <a:p>
            <a:endParaRPr lang="zh-CN" altLang="en-US"/>
          </a:p>
        </p:txBody>
      </p:sp>
      <p:grpSp>
        <p:nvGrpSpPr>
          <p:cNvPr id="6" name="Group 26"/>
          <p:cNvGrpSpPr>
            <a:grpSpLocks/>
          </p:cNvGrpSpPr>
          <p:nvPr/>
        </p:nvGrpSpPr>
        <p:grpSpPr bwMode="auto">
          <a:xfrm>
            <a:off x="8555038" y="6292850"/>
            <a:ext cx="452437" cy="515938"/>
            <a:chOff x="0" y="0"/>
            <a:chExt cx="285" cy="324"/>
          </a:xfrm>
        </p:grpSpPr>
        <p:grpSp>
          <p:nvGrpSpPr>
            <p:cNvPr id="7" name="Group 27"/>
            <p:cNvGrpSpPr>
              <a:grpSpLocks/>
            </p:cNvGrpSpPr>
            <p:nvPr/>
          </p:nvGrpSpPr>
          <p:grpSpPr bwMode="auto">
            <a:xfrm>
              <a:off x="0" y="0"/>
              <a:ext cx="258" cy="220"/>
              <a:chOff x="0" y="0"/>
              <a:chExt cx="258" cy="220"/>
            </a:xfrm>
          </p:grpSpPr>
          <p:sp>
            <p:nvSpPr>
              <p:cNvPr id="15388" name="AutoShape 28"/>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5389" name="AutoShape 29"/>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5390" name="AutoShape 30"/>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15391" name="Rectangle 31">
              <a:hlinkClick r:id="rId6"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sp>
        <p:nvSpPr>
          <p:cNvPr id="15392" name="Rectangle 32"/>
          <p:cNvSpPr>
            <a:spLocks/>
          </p:cNvSpPr>
          <p:nvPr/>
        </p:nvSpPr>
        <p:spPr bwMode="auto">
          <a:xfrm>
            <a:off x="6769100" y="4368800"/>
            <a:ext cx="1485900" cy="2133600"/>
          </a:xfrm>
          <a:prstGeom prst="rect">
            <a:avLst/>
          </a:prstGeom>
          <a:noFill/>
          <a:ln w="12700">
            <a:noFill/>
            <a:miter lim="800000"/>
            <a:headEnd type="none" w="med" len="med"/>
            <a:tailEnd type="none" w="med" len="med"/>
          </a:ln>
        </p:spPr>
        <p:txBody>
          <a:bodyPr lIns="0" tIns="0" rIns="40639" bIns="0"/>
          <a:lstStyle/>
          <a:p>
            <a:pPr marL="39688" algn="ctr">
              <a:spcBef>
                <a:spcPts val="1150"/>
              </a:spcBef>
            </a:pPr>
            <a:r>
              <a:rPr lang="en-US" altLang="zh-CN" sz="2000"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In P-wave choose the points in order </a:t>
            </a:r>
            <a:r>
              <a:rPr lang="en-US" altLang="zh-CN" sz="2000" b="1" u="sng">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to extract</a:t>
            </a:r>
            <a:r>
              <a:rPr lang="en-US" altLang="zh-CN" sz="2000"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  </a:t>
            </a:r>
            <a:r>
              <a:rPr lang="en-US" altLang="zh-CN" sz="2000" b="1">
                <a:solidFill>
                  <a:srgbClr val="FF9900"/>
                </a:solidFill>
                <a:effectLst>
                  <a:outerShdw blurRad="38100" dist="38100" dir="2700000" algn="tl">
                    <a:srgbClr val="000000"/>
                  </a:outerShdw>
                </a:effectLst>
                <a:latin typeface="Times New Roman" charset="0"/>
                <a:ea typeface="宋体" charset="-122"/>
                <a:cs typeface="Times New Roman" charset="0"/>
                <a:sym typeface="Times New Roman" charset="0"/>
              </a:rPr>
              <a:t>coherent trajectories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992896" presetClass="entr" presetSubtype="62213544" fill="hold" nodeType="clickEffect">
                                  <p:stCondLst>
                                    <p:cond delay="0"/>
                                  </p:stCondLst>
                                  <p:childTnLst>
                                    <p:set>
                                      <p:cBhvr>
                                        <p:cTn id="6" dur="1" fill="hold">
                                          <p:stCondLst>
                                            <p:cond delay="499"/>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9"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childTnLst>
                          </p:cTn>
                        </p:par>
                        <p:par>
                          <p:cTn id="12" fill="hold">
                            <p:stCondLst>
                              <p:cond delay="500"/>
                            </p:stCondLst>
                            <p:childTnLst>
                              <p:par>
                                <p:cTn id="13" presetID="76992896" presetClass="entr" presetSubtype="77046736" fill="hold" nodeType="afterEffect">
                                  <p:stCondLst>
                                    <p:cond delay="1000"/>
                                  </p:stCondLst>
                                  <p:childTnLst>
                                    <p:set>
                                      <p:cBhvr>
                                        <p:cTn id="14" dur="1" fill="hold">
                                          <p:stCondLst>
                                            <p:cond delay="499"/>
                                          </p:stCondLst>
                                        </p:cTn>
                                        <p:tgtEl>
                                          <p:spTgt spid="153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upLeft)">
                                      <p:cBhvr>
                                        <p:cTn id="19" dur="500"/>
                                        <p:tgtEl>
                                          <p:spTgt spid="2"/>
                                        </p:tgtEl>
                                      </p:cBhvr>
                                    </p:animEffect>
                                  </p:childTnLst>
                                </p:cTn>
                              </p:par>
                            </p:childTnLst>
                          </p:cTn>
                        </p:par>
                        <p:par>
                          <p:cTn id="20" fill="hold">
                            <p:stCondLst>
                              <p:cond delay="500"/>
                            </p:stCondLst>
                            <p:childTnLst>
                              <p:par>
                                <p:cTn id="21" presetID="76992896" presetClass="entr" presetSubtype="77046480" fill="hold" nodeType="afterEffect">
                                  <p:stCondLst>
                                    <p:cond delay="1000"/>
                                  </p:stCondLst>
                                  <p:childTnLst>
                                    <p:set>
                                      <p:cBhvr>
                                        <p:cTn id="22" dur="1" fill="hold">
                                          <p:stCondLst>
                                            <p:cond delay="499"/>
                                          </p:stCondLst>
                                        </p:cTn>
                                        <p:tgtEl>
                                          <p:spTgt spid="153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Left)">
                                      <p:cBhvr>
                                        <p:cTn id="27" dur="500"/>
                                        <p:tgtEl>
                                          <p:spTgt spid="5"/>
                                        </p:tgtEl>
                                      </p:cBhvr>
                                    </p:animEffect>
                                  </p:childTnLst>
                                </p:cTn>
                              </p:par>
                            </p:childTnLst>
                          </p:cTn>
                        </p:par>
                        <p:par>
                          <p:cTn id="28" fill="hold">
                            <p:stCondLst>
                              <p:cond delay="500"/>
                            </p:stCondLst>
                            <p:childTnLst>
                              <p:par>
                                <p:cTn id="29" presetID="76992896" presetClass="entr" presetSubtype="77046912" fill="hold" nodeType="afterEffect">
                                  <p:stCondLst>
                                    <p:cond delay="1000"/>
                                  </p:stCondLst>
                                  <p:childTnLst>
                                    <p:set>
                                      <p:cBhvr>
                                        <p:cTn id="30" dur="1" fill="hold">
                                          <p:stCondLst>
                                            <p:cond delay="499"/>
                                          </p:stCondLst>
                                        </p:cTn>
                                        <p:tgtEl>
                                          <p:spTgt spid="15384"/>
                                        </p:tgtEl>
                                        <p:attrNameLst>
                                          <p:attrName>style.visibility</p:attrName>
                                        </p:attrNameLst>
                                      </p:cBhvr>
                                      <p:to>
                                        <p:strVal val="visible"/>
                                      </p:to>
                                    </p:set>
                                  </p:childTnLst>
                                </p:cTn>
                              </p:par>
                            </p:childTnLst>
                          </p:cTn>
                        </p:par>
                        <p:par>
                          <p:cTn id="31" fill="hold">
                            <p:stCondLst>
                              <p:cond delay="2000"/>
                            </p:stCondLst>
                            <p:childTnLst>
                              <p:par>
                                <p:cTn id="32" presetID="76992896" presetClass="entr" presetSubtype="77046952" fill="hold" grpId="0" nodeType="afterEffect">
                                  <p:stCondLst>
                                    <p:cond delay="1000"/>
                                  </p:stCondLst>
                                  <p:childTnLst>
                                    <p:set>
                                      <p:cBhvr>
                                        <p:cTn id="33" dur="1" fill="hold">
                                          <p:stCondLst>
                                            <p:cond delay="499"/>
                                          </p:stCondLst>
                                        </p:cTn>
                                        <p:tgtEl>
                                          <p:spTgt spid="15385"/>
                                        </p:tgtEl>
                                        <p:attrNameLst>
                                          <p:attrName>style.visibility</p:attrName>
                                        </p:attrNameLst>
                                      </p:cBhvr>
                                      <p:to>
                                        <p:strVal val="visible"/>
                                      </p:to>
                                    </p:set>
                                  </p:childTnLst>
                                </p:cTn>
                              </p:par>
                            </p:childTnLst>
                          </p:cTn>
                        </p:par>
                        <p:par>
                          <p:cTn id="34" fill="hold">
                            <p:stCondLst>
                              <p:cond delay="3500"/>
                            </p:stCondLst>
                            <p:childTnLst>
                              <p:par>
                                <p:cTn id="35" presetID="76992896" presetClass="entr" presetSubtype="77047040" fill="hold" grpId="0" nodeType="afterEffect">
                                  <p:stCondLst>
                                    <p:cond delay="1500"/>
                                  </p:stCondLst>
                                  <p:childTnLst>
                                    <p:set>
                                      <p:cBhvr>
                                        <p:cTn id="36" dur="1" fill="hold">
                                          <p:stCondLst>
                                            <p:cond delay="499"/>
                                          </p:stCondLst>
                                        </p:cTn>
                                        <p:tgtEl>
                                          <p:spTgt spid="15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5" grpId="0" animBg="1"/>
      <p:bldP spid="1539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2" cstate="print"/>
          <a:srcRect/>
          <a:stretch>
            <a:fillRect/>
          </a:stretch>
        </p:blipFill>
        <p:spPr bwMode="auto">
          <a:xfrm>
            <a:off x="1035050" y="1497013"/>
            <a:ext cx="6478588" cy="2806700"/>
          </a:xfrm>
          <a:prstGeom prst="rect">
            <a:avLst/>
          </a:prstGeom>
          <a:noFill/>
          <a:ln w="12700">
            <a:noFill/>
            <a:miter lim="800000"/>
            <a:headEnd/>
            <a:tailEnd/>
          </a:ln>
        </p:spPr>
      </p:pic>
      <p:sp>
        <p:nvSpPr>
          <p:cNvPr id="16386" name="Rectangle 2"/>
          <p:cNvSpPr>
            <a:spLocks/>
          </p:cNvSpPr>
          <p:nvPr/>
        </p:nvSpPr>
        <p:spPr bwMode="auto">
          <a:xfrm>
            <a:off x="323850" y="73025"/>
            <a:ext cx="400526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Parametric Study</a:t>
            </a:r>
          </a:p>
        </p:txBody>
      </p:sp>
      <p:sp>
        <p:nvSpPr>
          <p:cNvPr id="16387" name="Line 3"/>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4"/>
          <p:cNvGrpSpPr>
            <a:grpSpLocks/>
          </p:cNvGrpSpPr>
          <p:nvPr/>
        </p:nvGrpSpPr>
        <p:grpSpPr bwMode="auto">
          <a:xfrm>
            <a:off x="762000" y="981075"/>
            <a:ext cx="4267200" cy="384175"/>
            <a:chOff x="0" y="0"/>
            <a:chExt cx="2688" cy="242"/>
          </a:xfrm>
        </p:grpSpPr>
        <p:sp>
          <p:nvSpPr>
            <p:cNvPr id="16389" name="Rectangle 5"/>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16390" name="Oval 6"/>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16391" name="Rectangle 7"/>
          <p:cNvSpPr>
            <a:spLocks/>
          </p:cNvSpPr>
          <p:nvPr/>
        </p:nvSpPr>
        <p:spPr bwMode="auto">
          <a:xfrm>
            <a:off x="898525" y="908050"/>
            <a:ext cx="3924300" cy="431800"/>
          </a:xfrm>
          <a:prstGeom prst="rect">
            <a:avLst/>
          </a:prstGeom>
          <a:noFill/>
          <a:ln w="12700">
            <a:noFill/>
            <a:miter lim="800000"/>
            <a:headEnd type="none" w="med" len="med"/>
            <a:tailEnd type="none" w="med" len="med"/>
          </a:ln>
        </p:spPr>
        <p:txBody>
          <a:bodyPr lIns="0" tIns="0" rIns="40639" bIns="0"/>
          <a:lstStyle/>
          <a:p>
            <a:pPr marL="39688"/>
            <a:r>
              <a:rPr lang="en-US" altLang="zh-CN" sz="2400" b="1">
                <a:solidFill>
                  <a:srgbClr val="FFFFFF"/>
                </a:solidFill>
                <a:latin typeface="Times New Roman" charset="0"/>
                <a:ea typeface="宋体" charset="-122"/>
                <a:cs typeface="Times New Roman" charset="0"/>
                <a:sym typeface="Times New Roman" charset="0"/>
              </a:rPr>
              <a:t>Extraction of dj parameters</a:t>
            </a:r>
          </a:p>
        </p:txBody>
      </p:sp>
      <p:sp>
        <p:nvSpPr>
          <p:cNvPr id="16392" name="Line 8"/>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16393" name="Rectangle 9"/>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grpSp>
        <p:nvGrpSpPr>
          <p:cNvPr id="3" name="Group 10"/>
          <p:cNvGrpSpPr>
            <a:grpSpLocks/>
          </p:cNvGrpSpPr>
          <p:nvPr/>
        </p:nvGrpSpPr>
        <p:grpSpPr bwMode="auto">
          <a:xfrm>
            <a:off x="1276350" y="3328988"/>
            <a:ext cx="3968750" cy="3429000"/>
            <a:chOff x="0" y="0"/>
            <a:chExt cx="2500" cy="2160"/>
          </a:xfrm>
        </p:grpSpPr>
        <p:sp>
          <p:nvSpPr>
            <p:cNvPr id="16395" name="Oval 11"/>
            <p:cNvSpPr>
              <a:spLocks/>
            </p:cNvSpPr>
            <p:nvPr/>
          </p:nvSpPr>
          <p:spPr bwMode="auto">
            <a:xfrm>
              <a:off x="1" y="138"/>
              <a:ext cx="2499" cy="2022"/>
            </a:xfrm>
            <a:prstGeom prst="ellipse">
              <a:avLst/>
            </a:prstGeom>
            <a:solidFill>
              <a:srgbClr val="FFFFFF">
                <a:alpha val="49803"/>
              </a:srgbClr>
            </a:solidFill>
            <a:ln w="12700">
              <a:solidFill>
                <a:schemeClr val="tx1"/>
              </a:solidFill>
              <a:prstDash val="sysDot"/>
              <a:round/>
              <a:headEnd type="none" w="med" len="med"/>
              <a:tailEnd type="none" w="med" len="med"/>
            </a:ln>
          </p:spPr>
          <p:txBody>
            <a:bodyPr lIns="0" tIns="0" rIns="0" bIns="0"/>
            <a:lstStyle/>
            <a:p>
              <a:endParaRPr lang="zh-CN" altLang="en-US"/>
            </a:p>
          </p:txBody>
        </p:sp>
        <p:sp>
          <p:nvSpPr>
            <p:cNvPr id="16396" name="Line 12"/>
            <p:cNvSpPr>
              <a:spLocks noChangeShapeType="1"/>
            </p:cNvSpPr>
            <p:nvPr/>
          </p:nvSpPr>
          <p:spPr bwMode="auto">
            <a:xfrm>
              <a:off x="138" y="3"/>
              <a:ext cx="1184" cy="135"/>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6397" name="Line 13"/>
            <p:cNvSpPr>
              <a:spLocks noChangeShapeType="1"/>
            </p:cNvSpPr>
            <p:nvPr/>
          </p:nvSpPr>
          <p:spPr bwMode="auto">
            <a:xfrm flipH="1">
              <a:off x="0" y="0"/>
              <a:ext cx="138" cy="1089"/>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pic>
        <p:nvPicPr>
          <p:cNvPr id="16398" name="Picture 14"/>
          <p:cNvPicPr>
            <a:picLocks noChangeArrowheads="1"/>
          </p:cNvPicPr>
          <p:nvPr/>
        </p:nvPicPr>
        <p:blipFill>
          <a:blip r:embed="rId3" cstate="print"/>
          <a:srcRect/>
          <a:stretch>
            <a:fillRect/>
          </a:stretch>
        </p:blipFill>
        <p:spPr bwMode="auto">
          <a:xfrm>
            <a:off x="1844675" y="4052888"/>
            <a:ext cx="2828925" cy="2185987"/>
          </a:xfrm>
          <a:prstGeom prst="rect">
            <a:avLst/>
          </a:prstGeom>
          <a:noFill/>
          <a:ln w="12700">
            <a:noFill/>
            <a:miter lim="800000"/>
            <a:headEnd/>
            <a:tailEnd/>
          </a:ln>
        </p:spPr>
      </p:pic>
      <p:grpSp>
        <p:nvGrpSpPr>
          <p:cNvPr id="4" name="Group 15"/>
          <p:cNvGrpSpPr>
            <a:grpSpLocks/>
          </p:cNvGrpSpPr>
          <p:nvPr/>
        </p:nvGrpSpPr>
        <p:grpSpPr bwMode="auto">
          <a:xfrm>
            <a:off x="2749550" y="2767013"/>
            <a:ext cx="3967163" cy="3529012"/>
            <a:chOff x="0" y="0"/>
            <a:chExt cx="2499" cy="2223"/>
          </a:xfrm>
        </p:grpSpPr>
        <p:sp>
          <p:nvSpPr>
            <p:cNvPr id="16400" name="Oval 16"/>
            <p:cNvSpPr>
              <a:spLocks/>
            </p:cNvSpPr>
            <p:nvPr/>
          </p:nvSpPr>
          <p:spPr bwMode="auto">
            <a:xfrm>
              <a:off x="0" y="169"/>
              <a:ext cx="2499" cy="2054"/>
            </a:xfrm>
            <a:prstGeom prst="ellipse">
              <a:avLst/>
            </a:prstGeom>
            <a:solidFill>
              <a:srgbClr val="FFFFFF">
                <a:alpha val="49803"/>
              </a:srgbClr>
            </a:solidFill>
            <a:ln w="12700">
              <a:solidFill>
                <a:schemeClr val="tx1"/>
              </a:solidFill>
              <a:prstDash val="sysDot"/>
              <a:round/>
              <a:headEnd type="none" w="med" len="med"/>
              <a:tailEnd type="none" w="med" len="med"/>
            </a:ln>
          </p:spPr>
          <p:txBody>
            <a:bodyPr lIns="0" tIns="0" rIns="0" bIns="0"/>
            <a:lstStyle/>
            <a:p>
              <a:endParaRPr lang="zh-CN" altLang="en-US"/>
            </a:p>
          </p:txBody>
        </p:sp>
        <p:sp>
          <p:nvSpPr>
            <p:cNvPr id="16401" name="Line 17"/>
            <p:cNvSpPr>
              <a:spLocks noChangeShapeType="1"/>
            </p:cNvSpPr>
            <p:nvPr/>
          </p:nvSpPr>
          <p:spPr bwMode="auto">
            <a:xfrm>
              <a:off x="260" y="0"/>
              <a:ext cx="1257" cy="192"/>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6402" name="Line 18"/>
            <p:cNvSpPr>
              <a:spLocks noChangeShapeType="1"/>
            </p:cNvSpPr>
            <p:nvPr/>
          </p:nvSpPr>
          <p:spPr bwMode="auto">
            <a:xfrm flipH="1">
              <a:off x="34" y="0"/>
              <a:ext cx="226" cy="957"/>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pic>
        <p:nvPicPr>
          <p:cNvPr id="16403" name="Picture 19"/>
          <p:cNvPicPr>
            <a:picLocks noChangeArrowheads="1"/>
          </p:cNvPicPr>
          <p:nvPr/>
        </p:nvPicPr>
        <p:blipFill>
          <a:blip r:embed="rId4" cstate="print"/>
          <a:srcRect/>
          <a:stretch>
            <a:fillRect/>
          </a:stretch>
        </p:blipFill>
        <p:spPr bwMode="auto">
          <a:xfrm>
            <a:off x="3286125" y="3579813"/>
            <a:ext cx="2832100" cy="2187575"/>
          </a:xfrm>
          <a:prstGeom prst="rect">
            <a:avLst/>
          </a:prstGeom>
          <a:noFill/>
          <a:ln w="12700">
            <a:noFill/>
            <a:miter lim="800000"/>
            <a:headEnd/>
            <a:tailEnd/>
          </a:ln>
        </p:spPr>
      </p:pic>
      <p:grpSp>
        <p:nvGrpSpPr>
          <p:cNvPr id="5" name="Group 20"/>
          <p:cNvGrpSpPr>
            <a:grpSpLocks/>
          </p:cNvGrpSpPr>
          <p:nvPr/>
        </p:nvGrpSpPr>
        <p:grpSpPr bwMode="auto">
          <a:xfrm>
            <a:off x="1473200" y="3225800"/>
            <a:ext cx="7121525" cy="3209925"/>
            <a:chOff x="0" y="0"/>
            <a:chExt cx="4486" cy="2022"/>
          </a:xfrm>
        </p:grpSpPr>
        <p:sp>
          <p:nvSpPr>
            <p:cNvPr id="16405" name="Oval 21"/>
            <p:cNvSpPr>
              <a:spLocks/>
            </p:cNvSpPr>
            <p:nvPr/>
          </p:nvSpPr>
          <p:spPr bwMode="auto">
            <a:xfrm>
              <a:off x="1987" y="0"/>
              <a:ext cx="2499" cy="2022"/>
            </a:xfrm>
            <a:prstGeom prst="ellipse">
              <a:avLst/>
            </a:prstGeom>
            <a:solidFill>
              <a:srgbClr val="FFFFFF">
                <a:alpha val="49803"/>
              </a:srgbClr>
            </a:solidFill>
            <a:ln w="12700">
              <a:solidFill>
                <a:schemeClr val="tx1"/>
              </a:solidFill>
              <a:prstDash val="sysDot"/>
              <a:round/>
              <a:headEnd type="none" w="med" len="med"/>
              <a:tailEnd type="none" w="med" len="med"/>
            </a:ln>
          </p:spPr>
          <p:txBody>
            <a:bodyPr lIns="0" tIns="0" rIns="0" bIns="0"/>
            <a:lstStyle/>
            <a:p>
              <a:endParaRPr lang="zh-CN" altLang="en-US"/>
            </a:p>
          </p:txBody>
        </p:sp>
        <p:sp>
          <p:nvSpPr>
            <p:cNvPr id="16406" name="Line 22"/>
            <p:cNvSpPr>
              <a:spLocks noChangeShapeType="1"/>
            </p:cNvSpPr>
            <p:nvPr/>
          </p:nvSpPr>
          <p:spPr bwMode="auto">
            <a:xfrm rot="10800000" flipH="1">
              <a:off x="0" y="3"/>
              <a:ext cx="3134" cy="146"/>
            </a:xfrm>
            <a:prstGeom prst="line">
              <a:avLst/>
            </a:prstGeom>
            <a:noFill/>
            <a:ln w="12700">
              <a:solidFill>
                <a:schemeClr val="tx1"/>
              </a:solidFill>
              <a:prstDash val="sysDot"/>
              <a:round/>
              <a:headEnd type="none" w="med" len="med"/>
              <a:tailEnd type="none" w="med" len="med"/>
            </a:ln>
          </p:spPr>
          <p:txBody>
            <a:bodyPr/>
            <a:lstStyle/>
            <a:p>
              <a:endParaRPr lang="zh-CN" altLang="en-US"/>
            </a:p>
          </p:txBody>
        </p:sp>
        <p:sp>
          <p:nvSpPr>
            <p:cNvPr id="16407" name="Line 23"/>
            <p:cNvSpPr>
              <a:spLocks noChangeShapeType="1"/>
            </p:cNvSpPr>
            <p:nvPr/>
          </p:nvSpPr>
          <p:spPr bwMode="auto">
            <a:xfrm>
              <a:off x="0" y="149"/>
              <a:ext cx="2401" cy="1614"/>
            </a:xfrm>
            <a:prstGeom prst="line">
              <a:avLst/>
            </a:prstGeom>
            <a:noFill/>
            <a:ln w="12700">
              <a:solidFill>
                <a:schemeClr val="tx1"/>
              </a:solidFill>
              <a:prstDash val="sysDot"/>
              <a:round/>
              <a:headEnd type="none" w="med" len="med"/>
              <a:tailEnd type="none" w="med" len="med"/>
            </a:ln>
          </p:spPr>
          <p:txBody>
            <a:bodyPr/>
            <a:lstStyle/>
            <a:p>
              <a:endParaRPr lang="zh-CN" altLang="en-US"/>
            </a:p>
          </p:txBody>
        </p:sp>
      </p:grpSp>
      <p:pic>
        <p:nvPicPr>
          <p:cNvPr id="16408" name="Picture 24"/>
          <p:cNvPicPr>
            <a:picLocks noChangeArrowheads="1"/>
          </p:cNvPicPr>
          <p:nvPr/>
        </p:nvPicPr>
        <p:blipFill>
          <a:blip r:embed="rId5" cstate="print"/>
          <a:srcRect/>
          <a:stretch>
            <a:fillRect/>
          </a:stretch>
        </p:blipFill>
        <p:spPr bwMode="auto">
          <a:xfrm>
            <a:off x="5197475" y="3727450"/>
            <a:ext cx="2832100" cy="2187575"/>
          </a:xfrm>
          <a:prstGeom prst="rect">
            <a:avLst/>
          </a:prstGeom>
          <a:noFill/>
          <a:ln w="12700">
            <a:noFill/>
            <a:miter lim="800000"/>
            <a:headEnd/>
            <a:tailEnd/>
          </a:ln>
        </p:spPr>
      </p:pic>
      <p:pic>
        <p:nvPicPr>
          <p:cNvPr id="16409" name="Picture 25"/>
          <p:cNvPicPr>
            <a:picLocks noChangeArrowheads="1"/>
          </p:cNvPicPr>
          <p:nvPr/>
        </p:nvPicPr>
        <p:blipFill>
          <a:blip r:embed="rId6" cstate="print"/>
          <a:srcRect/>
          <a:stretch>
            <a:fillRect/>
          </a:stretch>
        </p:blipFill>
        <p:spPr bwMode="auto">
          <a:xfrm>
            <a:off x="4318000" y="4425950"/>
            <a:ext cx="2767013" cy="2206625"/>
          </a:xfrm>
          <a:prstGeom prst="rect">
            <a:avLst/>
          </a:prstGeom>
          <a:noFill/>
          <a:ln w="12700">
            <a:noFill/>
            <a:miter lim="800000"/>
            <a:headEnd/>
            <a:tailEnd/>
          </a:ln>
        </p:spPr>
      </p:pic>
      <p:pic>
        <p:nvPicPr>
          <p:cNvPr id="16410" name="Picture 26"/>
          <p:cNvPicPr>
            <a:picLocks noChangeArrowheads="1"/>
          </p:cNvPicPr>
          <p:nvPr/>
        </p:nvPicPr>
        <p:blipFill>
          <a:blip r:embed="rId7" cstate="print"/>
          <a:srcRect/>
          <a:stretch>
            <a:fillRect/>
          </a:stretch>
        </p:blipFill>
        <p:spPr bwMode="auto">
          <a:xfrm>
            <a:off x="1035050" y="4425950"/>
            <a:ext cx="2840038" cy="2195513"/>
          </a:xfrm>
          <a:prstGeom prst="rect">
            <a:avLst/>
          </a:prstGeom>
          <a:noFill/>
          <a:ln w="12700">
            <a:noFill/>
            <a:miter lim="800000"/>
            <a:headEnd/>
            <a:tailEnd/>
          </a:ln>
        </p:spPr>
      </p:pic>
      <p:sp>
        <p:nvSpPr>
          <p:cNvPr id="16411" name="Rectangle 27"/>
          <p:cNvSpPr>
            <a:spLocks/>
          </p:cNvSpPr>
          <p:nvPr/>
        </p:nvSpPr>
        <p:spPr bwMode="auto">
          <a:xfrm>
            <a:off x="7099300" y="4302125"/>
            <a:ext cx="1549400" cy="2489200"/>
          </a:xfrm>
          <a:prstGeom prst="rect">
            <a:avLst/>
          </a:prstGeom>
          <a:noFill/>
          <a:ln w="12700">
            <a:noFill/>
            <a:miter lim="800000"/>
            <a:headEnd type="none" w="med" len="med"/>
            <a:tailEnd type="none" w="med" len="med"/>
          </a:ln>
        </p:spPr>
        <p:txBody>
          <a:bodyPr lIns="0" tIns="0" rIns="40639" bIns="0"/>
          <a:lstStyle/>
          <a:p>
            <a:pPr marL="39688" algn="ctr">
              <a:spcBef>
                <a:spcPts val="1050"/>
              </a:spcBef>
            </a:pPr>
            <a:r>
              <a:rPr lang="en-US" altLang="zh-CN"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From points in </a:t>
            </a:r>
            <a:r>
              <a:rPr lang="en-US" altLang="zh-CN" b="1" u="sng">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P-wave</a:t>
            </a:r>
            <a:r>
              <a:rPr lang="en-US" altLang="zh-CN"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 extract dj that have </a:t>
            </a:r>
            <a:r>
              <a:rPr lang="en-US" altLang="zh-CN" b="1">
                <a:solidFill>
                  <a:srgbClr val="FF9900"/>
                </a:solidFill>
                <a:effectLst>
                  <a:outerShdw blurRad="38100" dist="38100" dir="2700000" algn="tl">
                    <a:srgbClr val="000000"/>
                  </a:outerShdw>
                </a:effectLst>
                <a:latin typeface="Times New Roman" charset="0"/>
                <a:ea typeface="宋体" charset="-122"/>
                <a:cs typeface="Times New Roman" charset="0"/>
                <a:sym typeface="Times New Roman" charset="0"/>
              </a:rPr>
              <a:t>asymptotic behaviour</a:t>
            </a:r>
            <a:r>
              <a:rPr lang="en-US" altLang="zh-CN"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 and present </a:t>
            </a:r>
            <a:r>
              <a:rPr lang="en-US" altLang="zh-CN" b="1">
                <a:solidFill>
                  <a:srgbClr val="FF9900"/>
                </a:solidFill>
                <a:effectLst>
                  <a:outerShdw blurRad="38100" dist="38100" dir="2700000" algn="tl">
                    <a:srgbClr val="000000"/>
                  </a:outerShdw>
                </a:effectLst>
                <a:latin typeface="Times New Roman" charset="0"/>
                <a:ea typeface="宋体" charset="-122"/>
                <a:cs typeface="Times New Roman" charset="0"/>
                <a:sym typeface="Times New Roman" charset="0"/>
              </a:rPr>
              <a:t>limited oscillation</a:t>
            </a:r>
          </a:p>
        </p:txBody>
      </p:sp>
      <p:grpSp>
        <p:nvGrpSpPr>
          <p:cNvPr id="6" name="Group 28"/>
          <p:cNvGrpSpPr>
            <a:grpSpLocks/>
          </p:cNvGrpSpPr>
          <p:nvPr/>
        </p:nvGrpSpPr>
        <p:grpSpPr bwMode="auto">
          <a:xfrm>
            <a:off x="8555038" y="6292850"/>
            <a:ext cx="452437" cy="515938"/>
            <a:chOff x="0" y="0"/>
            <a:chExt cx="285" cy="324"/>
          </a:xfrm>
        </p:grpSpPr>
        <p:grpSp>
          <p:nvGrpSpPr>
            <p:cNvPr id="7" name="Group 29"/>
            <p:cNvGrpSpPr>
              <a:grpSpLocks/>
            </p:cNvGrpSpPr>
            <p:nvPr/>
          </p:nvGrpSpPr>
          <p:grpSpPr bwMode="auto">
            <a:xfrm>
              <a:off x="0" y="0"/>
              <a:ext cx="258" cy="220"/>
              <a:chOff x="0" y="0"/>
              <a:chExt cx="258" cy="220"/>
            </a:xfrm>
          </p:grpSpPr>
          <p:sp>
            <p:nvSpPr>
              <p:cNvPr id="16414" name="AutoShape 30"/>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6415" name="AutoShape 31"/>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16416" name="AutoShape 32"/>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16417" name="Rectangle 33">
              <a:hlinkClick r:id="rId8"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6993280" presetClass="entr" presetSubtype="62213760" fill="hold" nodeType="afterEffect">
                                  <p:stCondLst>
                                    <p:cond delay="1000"/>
                                  </p:stCondLst>
                                  <p:childTnLst>
                                    <p:set>
                                      <p:cBhvr>
                                        <p:cTn id="6" dur="1" fill="hold">
                                          <p:stCondLst>
                                            <p:cond delay="499"/>
                                          </p:stCondLst>
                                        </p:cTn>
                                        <p:tgtEl>
                                          <p:spTgt spid="1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9"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Left)">
                                      <p:cBhvr>
                                        <p:cTn id="11" dur="500"/>
                                        <p:tgtEl>
                                          <p:spTgt spid="5"/>
                                        </p:tgtEl>
                                      </p:cBhvr>
                                    </p:animEffect>
                                  </p:childTnLst>
                                </p:cTn>
                              </p:par>
                            </p:childTnLst>
                          </p:cTn>
                        </p:par>
                        <p:par>
                          <p:cTn id="12" fill="hold">
                            <p:stCondLst>
                              <p:cond delay="500"/>
                            </p:stCondLst>
                            <p:childTnLst>
                              <p:par>
                                <p:cTn id="13" presetID="76993280" presetClass="entr" presetSubtype="77049168" fill="hold" nodeType="afterEffect">
                                  <p:stCondLst>
                                    <p:cond delay="1000"/>
                                  </p:stCondLst>
                                  <p:childTnLst>
                                    <p:set>
                                      <p:cBhvr>
                                        <p:cTn id="14" dur="1" fill="hold">
                                          <p:stCondLst>
                                            <p:cond delay="499"/>
                                          </p:stCondLst>
                                        </p:cTn>
                                        <p:tgtEl>
                                          <p:spTgt spid="164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upLeft)">
                                      <p:cBhvr>
                                        <p:cTn id="19" dur="500"/>
                                        <p:tgtEl>
                                          <p:spTgt spid="3"/>
                                        </p:tgtEl>
                                      </p:cBhvr>
                                    </p:animEffect>
                                  </p:childTnLst>
                                </p:cTn>
                              </p:par>
                            </p:childTnLst>
                          </p:cTn>
                        </p:par>
                        <p:par>
                          <p:cTn id="20" fill="hold">
                            <p:stCondLst>
                              <p:cond delay="500"/>
                            </p:stCondLst>
                            <p:childTnLst>
                              <p:par>
                                <p:cTn id="21" presetID="76993280" presetClass="entr" presetSubtype="77048656" fill="hold" nodeType="afterEffect">
                                  <p:stCondLst>
                                    <p:cond delay="1000"/>
                                  </p:stCondLst>
                                  <p:childTnLst>
                                    <p:set>
                                      <p:cBhvr>
                                        <p:cTn id="22" dur="1" fill="hold">
                                          <p:stCondLst>
                                            <p:cond delay="499"/>
                                          </p:stCondLst>
                                        </p:cTn>
                                        <p:tgtEl>
                                          <p:spTgt spid="163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Left)">
                                      <p:cBhvr>
                                        <p:cTn id="27" dur="500"/>
                                        <p:tgtEl>
                                          <p:spTgt spid="4"/>
                                        </p:tgtEl>
                                      </p:cBhvr>
                                    </p:animEffect>
                                  </p:childTnLst>
                                </p:cTn>
                              </p:par>
                            </p:childTnLst>
                          </p:cTn>
                        </p:par>
                        <p:par>
                          <p:cTn id="28" fill="hold">
                            <p:stCondLst>
                              <p:cond delay="500"/>
                            </p:stCondLst>
                            <p:childTnLst>
                              <p:par>
                                <p:cTn id="29" presetID="76993280" presetClass="entr" presetSubtype="77048912" fill="hold" nodeType="afterEffect">
                                  <p:stCondLst>
                                    <p:cond delay="1000"/>
                                  </p:stCondLst>
                                  <p:childTnLst>
                                    <p:set>
                                      <p:cBhvr>
                                        <p:cTn id="30" dur="1" fill="hold">
                                          <p:stCondLst>
                                            <p:cond delay="499"/>
                                          </p:stCondLst>
                                        </p:cTn>
                                        <p:tgtEl>
                                          <p:spTgt spid="16403"/>
                                        </p:tgtEl>
                                        <p:attrNameLst>
                                          <p:attrName>style.visibility</p:attrName>
                                        </p:attrNameLst>
                                      </p:cBhvr>
                                      <p:to>
                                        <p:strVal val="visible"/>
                                      </p:to>
                                    </p:set>
                                  </p:childTnLst>
                                </p:cTn>
                              </p:par>
                            </p:childTnLst>
                          </p:cTn>
                        </p:par>
                        <p:par>
                          <p:cTn id="31" fill="hold">
                            <p:stCondLst>
                              <p:cond delay="2000"/>
                            </p:stCondLst>
                            <p:childTnLst>
                              <p:par>
                                <p:cTn id="32" presetID="76993280" presetClass="entr" presetSubtype="77049472" fill="hold" grpId="0" nodeType="afterEffect">
                                  <p:stCondLst>
                                    <p:cond delay="500"/>
                                  </p:stCondLst>
                                  <p:childTnLst>
                                    <p:set>
                                      <p:cBhvr>
                                        <p:cTn id="33" dur="1" fill="hold">
                                          <p:stCondLst>
                                            <p:cond delay="499"/>
                                          </p:stCondLst>
                                        </p:cTn>
                                        <p:tgtEl>
                                          <p:spTgt spid="16411"/>
                                        </p:tgtEl>
                                        <p:attrNameLst>
                                          <p:attrName>style.visibility</p:attrName>
                                        </p:attrNameLst>
                                      </p:cBhvr>
                                      <p:to>
                                        <p:strVal val="visible"/>
                                      </p:to>
                                    </p:set>
                                  </p:childTnLst>
                                </p:cTn>
                              </p:par>
                            </p:childTnLst>
                          </p:cTn>
                        </p:par>
                        <p:par>
                          <p:cTn id="34" fill="hold">
                            <p:stCondLst>
                              <p:cond delay="3000"/>
                            </p:stCondLst>
                            <p:childTnLst>
                              <p:par>
                                <p:cTn id="35" presetID="76993280" presetClass="entr" presetSubtype="77049296" fill="hold" nodeType="afterEffect">
                                  <p:stCondLst>
                                    <p:cond delay="500"/>
                                  </p:stCondLst>
                                  <p:childTnLst>
                                    <p:set>
                                      <p:cBhvr>
                                        <p:cTn id="36" dur="1" fill="hold">
                                          <p:stCondLst>
                                            <p:cond delay="499"/>
                                          </p:stCondLst>
                                        </p:cTn>
                                        <p:tgtEl>
                                          <p:spTgt spid="16409"/>
                                        </p:tgtEl>
                                        <p:attrNameLst>
                                          <p:attrName>style.visibility</p:attrName>
                                        </p:attrNameLst>
                                      </p:cBhvr>
                                      <p:to>
                                        <p:strVal val="visible"/>
                                      </p:to>
                                    </p:set>
                                  </p:childTnLst>
                                </p:cTn>
                              </p:par>
                            </p:childTnLst>
                          </p:cTn>
                        </p:par>
                        <p:par>
                          <p:cTn id="37" fill="hold">
                            <p:stCondLst>
                              <p:cond delay="4000"/>
                            </p:stCondLst>
                            <p:childTnLst>
                              <p:par>
                                <p:cTn id="38" presetID="76993280" presetClass="entr" presetSubtype="77049344" fill="hold" nodeType="afterEffect">
                                  <p:stCondLst>
                                    <p:cond delay="500"/>
                                  </p:stCondLst>
                                  <p:childTnLst>
                                    <p:set>
                                      <p:cBhvr>
                                        <p:cTn id="39" dur="1" fill="hold">
                                          <p:stCondLst>
                                            <p:cond delay="499"/>
                                          </p:stCondLst>
                                        </p:cTn>
                                        <p:tgtEl>
                                          <p:spTgt spid="16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1835150" y="1544638"/>
            <a:ext cx="3497263" cy="5019675"/>
          </a:xfrm>
          <a:prstGeom prst="rect">
            <a:avLst/>
          </a:prstGeom>
          <a:solidFill>
            <a:srgbClr val="B2B2B2"/>
          </a:solidFill>
          <a:ln w="12700">
            <a:solidFill>
              <a:srgbClr val="FFFFFF"/>
            </a:solidFill>
            <a:prstDash val="solid"/>
            <a:miter lim="800000"/>
            <a:headEnd type="none" w="med" len="med"/>
            <a:tailEnd type="none" w="med" len="med"/>
          </a:ln>
          <a:effectLst>
            <a:outerShdw dist="12700" dir="13500000" algn="ctr" rotWithShape="0">
              <a:srgbClr val="999999">
                <a:alpha val="75000"/>
              </a:srgbClr>
            </a:outerShdw>
          </a:effectLst>
        </p:spPr>
        <p:txBody>
          <a:bodyPr lIns="0" tIns="0" rIns="0" bIns="0"/>
          <a:lstStyle/>
          <a:p>
            <a:endParaRPr lang="zh-CN" altLang="en-US"/>
          </a:p>
        </p:txBody>
      </p:sp>
      <p:sp>
        <p:nvSpPr>
          <p:cNvPr id="21506" name="Rectangle 2"/>
          <p:cNvSpPr>
            <a:spLocks/>
          </p:cNvSpPr>
          <p:nvPr/>
        </p:nvSpPr>
        <p:spPr bwMode="auto">
          <a:xfrm>
            <a:off x="323850" y="73025"/>
            <a:ext cx="1735138"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Results</a:t>
            </a:r>
          </a:p>
        </p:txBody>
      </p:sp>
      <p:sp>
        <p:nvSpPr>
          <p:cNvPr id="21507" name="Line 3"/>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4"/>
          <p:cNvGrpSpPr>
            <a:grpSpLocks/>
          </p:cNvGrpSpPr>
          <p:nvPr/>
        </p:nvGrpSpPr>
        <p:grpSpPr bwMode="auto">
          <a:xfrm>
            <a:off x="762000" y="981075"/>
            <a:ext cx="4267200" cy="384175"/>
            <a:chOff x="0" y="0"/>
            <a:chExt cx="2688" cy="242"/>
          </a:xfrm>
        </p:grpSpPr>
        <p:sp>
          <p:nvSpPr>
            <p:cNvPr id="21509" name="Rectangle 5"/>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21510" name="Oval 6"/>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21511" name="Rectangle 7"/>
          <p:cNvSpPr>
            <a:spLocks/>
          </p:cNvSpPr>
          <p:nvPr/>
        </p:nvSpPr>
        <p:spPr bwMode="auto">
          <a:xfrm>
            <a:off x="898525" y="908050"/>
            <a:ext cx="3924300" cy="495300"/>
          </a:xfrm>
          <a:prstGeom prst="rect">
            <a:avLst/>
          </a:prstGeom>
          <a:noFill/>
          <a:ln w="12700">
            <a:noFill/>
            <a:miter lim="800000"/>
            <a:headEnd type="none" w="med" len="med"/>
            <a:tailEnd type="none" w="med" len="med"/>
          </a:ln>
        </p:spPr>
        <p:txBody>
          <a:bodyPr lIns="0" tIns="0" rIns="40639" bIns="0"/>
          <a:lstStyle/>
          <a:p>
            <a:pPr marL="39688"/>
            <a:r>
              <a:rPr lang="en-US" altLang="zh-CN" sz="2400" b="1">
                <a:solidFill>
                  <a:srgbClr val="FFFFFF"/>
                </a:solidFill>
                <a:latin typeface="Times New Roman" charset="0"/>
                <a:ea typeface="宋体" charset="-122"/>
                <a:cs typeface="Times New Roman" charset="0"/>
                <a:sym typeface="Times New Roman" charset="0"/>
              </a:rPr>
              <a:t>Trend of d</a:t>
            </a:r>
            <a:r>
              <a:rPr lang="en-US" altLang="zh-CN" sz="2400" b="1" baseline="-25000">
                <a:solidFill>
                  <a:srgbClr val="FFFFFF"/>
                </a:solidFill>
                <a:latin typeface="Times New Roman" charset="0"/>
                <a:ea typeface="宋体" charset="-122"/>
                <a:cs typeface="Times New Roman" charset="0"/>
                <a:sym typeface="Times New Roman" charset="0"/>
              </a:rPr>
              <a:t>j</a:t>
            </a:r>
          </a:p>
        </p:txBody>
      </p:sp>
      <p:sp>
        <p:nvSpPr>
          <p:cNvPr id="21512" name="Line 8"/>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21513" name="Rectangle 9"/>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grpSp>
        <p:nvGrpSpPr>
          <p:cNvPr id="3" name="Group 10"/>
          <p:cNvGrpSpPr>
            <a:grpSpLocks/>
          </p:cNvGrpSpPr>
          <p:nvPr/>
        </p:nvGrpSpPr>
        <p:grpSpPr bwMode="auto">
          <a:xfrm>
            <a:off x="3379788" y="1609725"/>
            <a:ext cx="206375" cy="317500"/>
            <a:chOff x="0" y="0"/>
            <a:chExt cx="130" cy="199"/>
          </a:xfrm>
        </p:grpSpPr>
        <p:sp>
          <p:nvSpPr>
            <p:cNvPr id="21515" name="Rectangle 11"/>
            <p:cNvSpPr>
              <a:spLocks/>
            </p:cNvSpPr>
            <p:nvPr/>
          </p:nvSpPr>
          <p:spPr bwMode="auto">
            <a:xfrm>
              <a:off x="0" y="0"/>
              <a:ext cx="93" cy="12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400">
                  <a:solidFill>
                    <a:srgbClr val="FFFFFF"/>
                  </a:solidFill>
                  <a:latin typeface="Times New Roman" charset="0"/>
                  <a:ea typeface="宋体" charset="-122"/>
                  <a:cs typeface="Times New Roman" charset="0"/>
                  <a:sym typeface="Times New Roman" charset="0"/>
                </a:rPr>
                <a:t>d</a:t>
              </a:r>
            </a:p>
          </p:txBody>
        </p:sp>
        <p:sp>
          <p:nvSpPr>
            <p:cNvPr id="21516" name="Rectangle 12"/>
            <p:cNvSpPr>
              <a:spLocks/>
            </p:cNvSpPr>
            <p:nvPr/>
          </p:nvSpPr>
          <p:spPr bwMode="auto">
            <a:xfrm>
              <a:off x="70" y="87"/>
              <a:ext cx="60" cy="112"/>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100">
                  <a:solidFill>
                    <a:srgbClr val="FFFFFF"/>
                  </a:solidFill>
                  <a:latin typeface="Times New Roman" charset="0"/>
                  <a:ea typeface="宋体" charset="-122"/>
                  <a:cs typeface="Times New Roman" charset="0"/>
                  <a:sym typeface="Times New Roman" charset="0"/>
                </a:rPr>
                <a:t>j</a:t>
              </a:r>
            </a:p>
          </p:txBody>
        </p:sp>
      </p:grpSp>
      <p:sp>
        <p:nvSpPr>
          <p:cNvPr id="21517" name="Rectangle 13"/>
          <p:cNvSpPr>
            <a:spLocks/>
          </p:cNvSpPr>
          <p:nvPr/>
        </p:nvSpPr>
        <p:spPr bwMode="auto">
          <a:xfrm>
            <a:off x="1077913" y="2530475"/>
            <a:ext cx="407987" cy="254000"/>
          </a:xfrm>
          <a:prstGeom prst="rect">
            <a:avLst/>
          </a:prstGeom>
          <a:noFill/>
          <a:ln w="12700">
            <a:noFill/>
            <a:miter lim="800000"/>
            <a:headEnd type="none" w="med" len="med"/>
            <a:tailEnd type="none" w="med" len="med"/>
          </a:ln>
          <a:effectLst>
            <a:outerShdw dist="12700" dir="13500000" algn="ctr" rotWithShape="0">
              <a:srgbClr val="808080">
                <a:alpha val="75000"/>
              </a:srgbClr>
            </a:outerShdw>
          </a:effectLst>
        </p:spPr>
        <p:txBody>
          <a:bodyPr wrap="none" lIns="0" tIns="0" rIns="40639" bIns="0" anchorCtr="1">
            <a:spAutoFit/>
          </a:bodyPr>
          <a:lstStyle/>
          <a:p>
            <a:pPr marL="39688" algn="ctr"/>
            <a:r>
              <a:rPr lang="en-US" altLang="zh-CN" sz="900">
                <a:solidFill>
                  <a:schemeClr val="tx1"/>
                </a:solidFill>
                <a:latin typeface="Times New Roman" charset="0"/>
                <a:ea typeface="宋体" charset="-122"/>
                <a:cs typeface="Times New Roman" charset="0"/>
                <a:sym typeface="Times New Roman" charset="0"/>
              </a:rPr>
              <a:t>Normal</a:t>
            </a:r>
          </a:p>
          <a:p>
            <a:pPr marL="39688" algn="ctr"/>
            <a:endParaRPr lang="en-US" altLang="zh-CN" sz="900">
              <a:solidFill>
                <a:schemeClr val="tx1"/>
              </a:solidFill>
              <a:latin typeface="Times New Roman" charset="0"/>
              <a:ea typeface="宋体" charset="-122"/>
              <a:cs typeface="Times New Roman" charset="0"/>
              <a:sym typeface="Times New Roman" charset="0"/>
            </a:endParaRPr>
          </a:p>
        </p:txBody>
      </p:sp>
      <p:sp>
        <p:nvSpPr>
          <p:cNvPr id="21518" name="Rectangle 14"/>
          <p:cNvSpPr>
            <a:spLocks/>
          </p:cNvSpPr>
          <p:nvPr/>
        </p:nvSpPr>
        <p:spPr bwMode="auto">
          <a:xfrm>
            <a:off x="628650" y="4108450"/>
            <a:ext cx="1263650" cy="279400"/>
          </a:xfrm>
          <a:prstGeom prst="rect">
            <a:avLst/>
          </a:prstGeom>
          <a:noFill/>
          <a:ln w="12700">
            <a:noFill/>
            <a:miter lim="800000"/>
            <a:headEnd type="none" w="med" len="med"/>
            <a:tailEnd type="none" w="med" len="med"/>
          </a:ln>
          <a:effectLst>
            <a:outerShdw dist="12700" dir="13500000" algn="ctr" rotWithShape="0">
              <a:srgbClr val="808080">
                <a:alpha val="75000"/>
              </a:srgbClr>
            </a:outerShdw>
          </a:effectLst>
        </p:spPr>
        <p:txBody>
          <a:bodyPr wrap="none" lIns="0" tIns="0" rIns="40639" bIns="0" anchorCtr="1">
            <a:spAutoFit/>
          </a:bodyPr>
          <a:lstStyle/>
          <a:p>
            <a:pPr marL="39688" algn="ctr"/>
            <a:r>
              <a:rPr lang="en-US" altLang="zh-CN" sz="2000">
                <a:solidFill>
                  <a:srgbClr val="99FF66"/>
                </a:solidFill>
                <a:latin typeface="Times New Roman" charset="0"/>
                <a:ea typeface="宋体" charset="-122"/>
                <a:cs typeface="Times New Roman" charset="0"/>
                <a:sym typeface="Times New Roman" charset="0"/>
              </a:rPr>
              <a:t>Arrhythmia</a:t>
            </a:r>
          </a:p>
        </p:txBody>
      </p:sp>
      <p:sp>
        <p:nvSpPr>
          <p:cNvPr id="21519" name="Rectangle 15"/>
          <p:cNvSpPr>
            <a:spLocks/>
          </p:cNvSpPr>
          <p:nvPr/>
        </p:nvSpPr>
        <p:spPr bwMode="auto">
          <a:xfrm>
            <a:off x="803275" y="5367338"/>
            <a:ext cx="898525" cy="635000"/>
          </a:xfrm>
          <a:prstGeom prst="rect">
            <a:avLst/>
          </a:prstGeom>
          <a:noFill/>
          <a:ln w="12700">
            <a:noFill/>
            <a:miter lim="800000"/>
            <a:headEnd type="none" w="med" len="med"/>
            <a:tailEnd type="none" w="med" len="med"/>
          </a:ln>
          <a:effectLst>
            <a:outerShdw dist="12700" dir="13500000" algn="ctr" rotWithShape="0">
              <a:srgbClr val="808080">
                <a:alpha val="75000"/>
              </a:srgbClr>
            </a:outerShdw>
          </a:effectLst>
        </p:spPr>
        <p:txBody>
          <a:bodyPr wrap="none" lIns="0" tIns="0" rIns="40639" bIns="0" anchorCtr="1">
            <a:spAutoFit/>
          </a:bodyPr>
          <a:lstStyle/>
          <a:p>
            <a:pPr marL="39688" algn="ctr"/>
            <a:r>
              <a:rPr lang="en-US" altLang="zh-CN" sz="1400">
                <a:solidFill>
                  <a:srgbClr val="FFFF7B"/>
                </a:solidFill>
                <a:latin typeface="Times New Roman" charset="0"/>
                <a:ea typeface="宋体" charset="-122"/>
                <a:cs typeface="Times New Roman" charset="0"/>
                <a:sym typeface="Times New Roman" charset="0"/>
              </a:rPr>
              <a:t>Ventricular</a:t>
            </a:r>
          </a:p>
          <a:p>
            <a:pPr marL="39688" algn="ctr"/>
            <a:r>
              <a:rPr lang="en-US" altLang="zh-CN" sz="1400">
                <a:solidFill>
                  <a:srgbClr val="FFFF7B"/>
                </a:solidFill>
                <a:latin typeface="Times New Roman" charset="0"/>
                <a:ea typeface="宋体" charset="-122"/>
                <a:cs typeface="Times New Roman" charset="0"/>
                <a:sym typeface="Times New Roman" charset="0"/>
              </a:rPr>
              <a:t>Arrhythmia</a:t>
            </a:r>
          </a:p>
          <a:p>
            <a:pPr marL="39688" algn="ctr"/>
            <a:endParaRPr lang="en-US" altLang="zh-CN" sz="1400">
              <a:solidFill>
                <a:srgbClr val="FFFF7B"/>
              </a:solidFill>
              <a:latin typeface="Times New Roman" charset="0"/>
              <a:ea typeface="宋体" charset="-122"/>
              <a:cs typeface="Times New Roman" charset="0"/>
              <a:sym typeface="Times New Roman" charset="0"/>
            </a:endParaRPr>
          </a:p>
        </p:txBody>
      </p:sp>
      <p:sp>
        <p:nvSpPr>
          <p:cNvPr id="21520" name="Rectangle 16"/>
          <p:cNvSpPr>
            <a:spLocks/>
          </p:cNvSpPr>
          <p:nvPr/>
        </p:nvSpPr>
        <p:spPr bwMode="auto">
          <a:xfrm>
            <a:off x="6972300" y="5797550"/>
            <a:ext cx="633413" cy="54610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900">
                <a:solidFill>
                  <a:srgbClr val="FFFFFF"/>
                </a:solidFill>
                <a:latin typeface="Times New Roman" charset="0"/>
                <a:ea typeface="宋体" charset="-122"/>
                <a:cs typeface="Times New Roman" charset="0"/>
                <a:sym typeface="Times New Roman" charset="0"/>
              </a:rPr>
              <a:t>Initial</a:t>
            </a:r>
          </a:p>
          <a:p>
            <a:pPr marL="39688" algn="ctr"/>
            <a:r>
              <a:rPr lang="en-US" altLang="zh-CN" sz="1900">
                <a:solidFill>
                  <a:srgbClr val="FFFFFF"/>
                </a:solidFill>
                <a:latin typeface="Times New Roman" charset="0"/>
                <a:ea typeface="宋体" charset="-122"/>
                <a:cs typeface="Times New Roman" charset="0"/>
                <a:sym typeface="Times New Roman" charset="0"/>
              </a:rPr>
              <a:t>Slope</a:t>
            </a:r>
          </a:p>
        </p:txBody>
      </p:sp>
      <p:pic>
        <p:nvPicPr>
          <p:cNvPr id="21521" name="Picture 17"/>
          <p:cNvPicPr>
            <a:picLocks noChangeArrowheads="1"/>
          </p:cNvPicPr>
          <p:nvPr/>
        </p:nvPicPr>
        <p:blipFill>
          <a:blip r:embed="rId2" cstate="print"/>
          <a:srcRect/>
          <a:stretch>
            <a:fillRect/>
          </a:stretch>
        </p:blipFill>
        <p:spPr bwMode="auto">
          <a:xfrm>
            <a:off x="5664200" y="2784475"/>
            <a:ext cx="3238500" cy="1439863"/>
          </a:xfrm>
          <a:prstGeom prst="rect">
            <a:avLst/>
          </a:prstGeom>
          <a:noFill/>
          <a:ln w="12700">
            <a:noFill/>
            <a:miter lim="800000"/>
            <a:headEnd/>
            <a:tailEnd/>
          </a:ln>
        </p:spPr>
      </p:pic>
      <p:pic>
        <p:nvPicPr>
          <p:cNvPr id="21522" name="Picture 18"/>
          <p:cNvPicPr>
            <a:picLocks noChangeArrowheads="1"/>
          </p:cNvPicPr>
          <p:nvPr/>
        </p:nvPicPr>
        <p:blipFill>
          <a:blip r:embed="rId3" cstate="print"/>
          <a:srcRect/>
          <a:stretch>
            <a:fillRect/>
          </a:stretch>
        </p:blipFill>
        <p:spPr bwMode="auto">
          <a:xfrm>
            <a:off x="1968500" y="3451225"/>
            <a:ext cx="3238500" cy="1439863"/>
          </a:xfrm>
          <a:prstGeom prst="rect">
            <a:avLst/>
          </a:prstGeom>
          <a:noFill/>
          <a:ln w="12700">
            <a:noFill/>
            <a:miter lim="800000"/>
            <a:headEnd/>
            <a:tailEnd/>
          </a:ln>
        </p:spPr>
      </p:pic>
      <p:pic>
        <p:nvPicPr>
          <p:cNvPr id="21523" name="Picture 19"/>
          <p:cNvPicPr>
            <a:picLocks noChangeArrowheads="1"/>
          </p:cNvPicPr>
          <p:nvPr/>
        </p:nvPicPr>
        <p:blipFill>
          <a:blip r:embed="rId4" cstate="print"/>
          <a:srcRect/>
          <a:stretch>
            <a:fillRect/>
          </a:stretch>
        </p:blipFill>
        <p:spPr bwMode="auto">
          <a:xfrm>
            <a:off x="1968500" y="4954588"/>
            <a:ext cx="3238500" cy="1439862"/>
          </a:xfrm>
          <a:prstGeom prst="rect">
            <a:avLst/>
          </a:prstGeom>
          <a:noFill/>
          <a:ln w="12700">
            <a:noFill/>
            <a:miter lim="800000"/>
            <a:headEnd/>
            <a:tailEnd/>
          </a:ln>
        </p:spPr>
      </p:pic>
      <p:pic>
        <p:nvPicPr>
          <p:cNvPr id="21524" name="Picture 20"/>
          <p:cNvPicPr>
            <a:picLocks noChangeArrowheads="1"/>
          </p:cNvPicPr>
          <p:nvPr/>
        </p:nvPicPr>
        <p:blipFill>
          <a:blip r:embed="rId5" cstate="print"/>
          <a:srcRect/>
          <a:stretch>
            <a:fillRect/>
          </a:stretch>
        </p:blipFill>
        <p:spPr bwMode="auto">
          <a:xfrm>
            <a:off x="1968500" y="1963738"/>
            <a:ext cx="3238500" cy="1439862"/>
          </a:xfrm>
          <a:prstGeom prst="rect">
            <a:avLst/>
          </a:prstGeom>
          <a:noFill/>
          <a:ln w="12700">
            <a:noFill/>
            <a:miter lim="800000"/>
            <a:headEnd/>
            <a:tailEnd/>
          </a:ln>
        </p:spPr>
      </p:pic>
      <p:pic>
        <p:nvPicPr>
          <p:cNvPr id="21525" name="Picture 21"/>
          <p:cNvPicPr>
            <a:picLocks noChangeArrowheads="1"/>
          </p:cNvPicPr>
          <p:nvPr/>
        </p:nvPicPr>
        <p:blipFill>
          <a:blip r:embed="rId6" cstate="print"/>
          <a:srcRect/>
          <a:stretch>
            <a:fillRect/>
          </a:stretch>
        </p:blipFill>
        <p:spPr bwMode="auto">
          <a:xfrm>
            <a:off x="5662613" y="4289425"/>
            <a:ext cx="3238500" cy="1439863"/>
          </a:xfrm>
          <a:prstGeom prst="rect">
            <a:avLst/>
          </a:prstGeom>
          <a:noFill/>
          <a:ln w="12700">
            <a:noFill/>
            <a:miter lim="800000"/>
            <a:headEnd/>
            <a:tailEnd/>
          </a:ln>
        </p:spPr>
      </p:pic>
      <p:sp>
        <p:nvSpPr>
          <p:cNvPr id="21526" name="Rectangle 22"/>
          <p:cNvSpPr>
            <a:spLocks/>
          </p:cNvSpPr>
          <p:nvPr/>
        </p:nvSpPr>
        <p:spPr bwMode="auto">
          <a:xfrm>
            <a:off x="5810250" y="1695450"/>
            <a:ext cx="3048000" cy="939800"/>
          </a:xfrm>
          <a:prstGeom prst="rect">
            <a:avLst/>
          </a:prstGeom>
          <a:noFill/>
          <a:ln w="12700">
            <a:noFill/>
            <a:miter lim="800000"/>
            <a:headEnd type="none" w="med" len="med"/>
            <a:tailEnd type="none" w="med" len="med"/>
          </a:ln>
        </p:spPr>
        <p:txBody>
          <a:bodyPr lIns="0" tIns="0" rIns="40639" bIns="0"/>
          <a:lstStyle/>
          <a:p>
            <a:pPr marL="39688">
              <a:spcBef>
                <a:spcPts val="1050"/>
              </a:spcBef>
            </a:pPr>
            <a:r>
              <a:rPr lang="en-US" altLang="zh-CN">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d</a:t>
            </a:r>
            <a:r>
              <a:rPr lang="en-US" altLang="zh-CN" baseline="-25000">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j</a:t>
            </a:r>
            <a:r>
              <a:rPr lang="en-US" altLang="zh-CN">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 have a </a:t>
            </a:r>
            <a:r>
              <a:rPr lang="en-US" altLang="zh-CN"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similar trend</a:t>
            </a:r>
            <a:r>
              <a:rPr lang="en-US" altLang="zh-CN">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 for the three cases but with </a:t>
            </a:r>
            <a:r>
              <a:rPr lang="en-US" altLang="zh-CN" b="1">
                <a:solidFill>
                  <a:srgbClr val="333399"/>
                </a:solidFill>
                <a:effectLst>
                  <a:outerShdw blurRad="38100" dist="38100" dir="2700000" algn="tl">
                    <a:srgbClr val="000000"/>
                  </a:outerShdw>
                </a:effectLst>
                <a:latin typeface="Times New Roman" charset="0"/>
                <a:ea typeface="宋体" charset="-122"/>
                <a:cs typeface="Times New Roman" charset="0"/>
                <a:sym typeface="Times New Roman" charset="0"/>
              </a:rPr>
              <a:t>different value</a:t>
            </a:r>
            <a:r>
              <a:rPr lang="en-US" altLang="zh-CN" b="1">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a:t>
            </a:r>
          </a:p>
        </p:txBody>
      </p:sp>
      <p:grpSp>
        <p:nvGrpSpPr>
          <p:cNvPr id="4" name="Group 23"/>
          <p:cNvGrpSpPr>
            <a:grpSpLocks/>
          </p:cNvGrpSpPr>
          <p:nvPr/>
        </p:nvGrpSpPr>
        <p:grpSpPr bwMode="auto">
          <a:xfrm>
            <a:off x="8555038" y="6292850"/>
            <a:ext cx="449262" cy="515938"/>
            <a:chOff x="0" y="0"/>
            <a:chExt cx="283" cy="324"/>
          </a:xfrm>
        </p:grpSpPr>
        <p:grpSp>
          <p:nvGrpSpPr>
            <p:cNvPr id="5" name="Group 24"/>
            <p:cNvGrpSpPr>
              <a:grpSpLocks/>
            </p:cNvGrpSpPr>
            <p:nvPr/>
          </p:nvGrpSpPr>
          <p:grpSpPr bwMode="auto">
            <a:xfrm>
              <a:off x="0" y="0"/>
              <a:ext cx="258" cy="220"/>
              <a:chOff x="0" y="0"/>
              <a:chExt cx="258" cy="220"/>
            </a:xfrm>
          </p:grpSpPr>
          <p:sp>
            <p:nvSpPr>
              <p:cNvPr id="21529" name="AutoShape 25"/>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21530" name="AutoShape 26"/>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21531" name="AutoShape 27"/>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21532" name="Rectangle 28">
              <a:hlinkClick r:id="rId7" action="ppaction://hlinksldjump"/>
            </p:cNvPr>
            <p:cNvSpPr>
              <a:spLocks/>
            </p:cNvSpPr>
            <p:nvPr/>
          </p:nvSpPr>
          <p:spPr bwMode="auto">
            <a:xfrm>
              <a:off x="5" y="236"/>
              <a:ext cx="278"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Results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995200" presetClass="entr" presetSubtype="77445760" fill="hold" grpId="0" nodeType="clickEffect">
                                  <p:stCondLst>
                                    <p:cond delay="0"/>
                                  </p:stCondLst>
                                  <p:childTnLst>
                                    <p:set>
                                      <p:cBhvr>
                                        <p:cTn id="6" dur="1" fill="hold">
                                          <p:stCondLst>
                                            <p:cond delay="499"/>
                                          </p:stCondLst>
                                        </p:cTn>
                                        <p:tgtEl>
                                          <p:spTgt spid="21517"/>
                                        </p:tgtEl>
                                        <p:attrNameLst>
                                          <p:attrName>style.visibility</p:attrName>
                                        </p:attrNameLst>
                                      </p:cBhvr>
                                      <p:to>
                                        <p:strVal val="visible"/>
                                      </p:to>
                                    </p:set>
                                  </p:childTnLst>
                                </p:cTn>
                              </p:par>
                            </p:childTnLst>
                          </p:cTn>
                        </p:par>
                        <p:par>
                          <p:cTn id="7" fill="hold">
                            <p:stCondLst>
                              <p:cond delay="500"/>
                            </p:stCondLst>
                            <p:childTnLst>
                              <p:par>
                                <p:cTn id="8" presetID="76995200" presetClass="entr" presetSubtype="77446528" fill="hold" nodeType="afterEffect">
                                  <p:stCondLst>
                                    <p:cond delay="500"/>
                                  </p:stCondLst>
                                  <p:childTnLst>
                                    <p:set>
                                      <p:cBhvr>
                                        <p:cTn id="9" dur="1" fill="hold">
                                          <p:stCondLst>
                                            <p:cond delay="499"/>
                                          </p:stCondLst>
                                        </p:cTn>
                                        <p:tgtEl>
                                          <p:spTgt spid="21524"/>
                                        </p:tgtEl>
                                        <p:attrNameLst>
                                          <p:attrName>style.visibility</p:attrName>
                                        </p:attrNameLst>
                                      </p:cBhvr>
                                      <p:to>
                                        <p:strVal val="visible"/>
                                      </p:to>
                                    </p:set>
                                  </p:childTnLst>
                                </p:cTn>
                              </p:par>
                            </p:childTnLst>
                          </p:cTn>
                        </p:par>
                        <p:par>
                          <p:cTn id="10" fill="hold">
                            <p:stCondLst>
                              <p:cond delay="1500"/>
                            </p:stCondLst>
                            <p:childTnLst>
                              <p:par>
                                <p:cTn id="11" presetID="76995200" presetClass="entr" presetSubtype="77444480" fill="hold" nodeType="afterEffect">
                                  <p:stCondLst>
                                    <p:cond delay="50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6995200" presetClass="entr" presetSubtype="77445888" fill="hold" grpId="0" nodeType="clickEffect">
                                  <p:stCondLst>
                                    <p:cond delay="0"/>
                                  </p:stCondLst>
                                  <p:childTnLst>
                                    <p:set>
                                      <p:cBhvr>
                                        <p:cTn id="16" dur="1" fill="hold">
                                          <p:stCondLst>
                                            <p:cond delay="499"/>
                                          </p:stCondLst>
                                        </p:cTn>
                                        <p:tgtEl>
                                          <p:spTgt spid="21518"/>
                                        </p:tgtEl>
                                        <p:attrNameLst>
                                          <p:attrName>style.visibility</p:attrName>
                                        </p:attrNameLst>
                                      </p:cBhvr>
                                      <p:to>
                                        <p:strVal val="visible"/>
                                      </p:to>
                                    </p:set>
                                  </p:childTnLst>
                                </p:cTn>
                              </p:par>
                            </p:childTnLst>
                          </p:cTn>
                        </p:par>
                        <p:par>
                          <p:cTn id="17" fill="hold">
                            <p:stCondLst>
                              <p:cond delay="500"/>
                            </p:stCondLst>
                            <p:childTnLst>
                              <p:par>
                                <p:cTn id="18" presetID="76995200" presetClass="entr" presetSubtype="77446312" fill="hold" nodeType="afterEffect">
                                  <p:stCondLst>
                                    <p:cond delay="500"/>
                                  </p:stCondLst>
                                  <p:childTnLst>
                                    <p:set>
                                      <p:cBhvr>
                                        <p:cTn id="19" dur="1" fill="hold">
                                          <p:stCondLst>
                                            <p:cond delay="499"/>
                                          </p:stCondLst>
                                        </p:cTn>
                                        <p:tgtEl>
                                          <p:spTgt spid="215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76995200" presetClass="entr" presetSubtype="77446016" fill="hold" grpId="0" nodeType="clickEffect">
                                  <p:stCondLst>
                                    <p:cond delay="0"/>
                                  </p:stCondLst>
                                  <p:childTnLst>
                                    <p:set>
                                      <p:cBhvr>
                                        <p:cTn id="23" dur="1" fill="hold">
                                          <p:stCondLst>
                                            <p:cond delay="499"/>
                                          </p:stCondLst>
                                        </p:cTn>
                                        <p:tgtEl>
                                          <p:spTgt spid="21519"/>
                                        </p:tgtEl>
                                        <p:attrNameLst>
                                          <p:attrName>style.visibility</p:attrName>
                                        </p:attrNameLst>
                                      </p:cBhvr>
                                      <p:to>
                                        <p:strVal val="visible"/>
                                      </p:to>
                                    </p:set>
                                  </p:childTnLst>
                                </p:cTn>
                              </p:par>
                            </p:childTnLst>
                          </p:cTn>
                        </p:par>
                        <p:par>
                          <p:cTn id="24" fill="hold">
                            <p:stCondLst>
                              <p:cond delay="500"/>
                            </p:stCondLst>
                            <p:childTnLst>
                              <p:par>
                                <p:cTn id="25" presetID="76995200" presetClass="entr" presetSubtype="77446480" fill="hold" nodeType="afterEffect">
                                  <p:stCondLst>
                                    <p:cond delay="500"/>
                                  </p:stCondLst>
                                  <p:childTnLst>
                                    <p:set>
                                      <p:cBhvr>
                                        <p:cTn id="26" dur="1" fill="hold">
                                          <p:stCondLst>
                                            <p:cond delay="499"/>
                                          </p:stCondLst>
                                        </p:cTn>
                                        <p:tgtEl>
                                          <p:spTgt spid="21523"/>
                                        </p:tgtEl>
                                        <p:attrNameLst>
                                          <p:attrName>style.visibility</p:attrName>
                                        </p:attrNameLst>
                                      </p:cBhvr>
                                      <p:to>
                                        <p:strVal val="visible"/>
                                      </p:to>
                                    </p:set>
                                  </p:childTnLst>
                                </p:cTn>
                              </p:par>
                            </p:childTnLst>
                          </p:cTn>
                        </p:par>
                        <p:par>
                          <p:cTn id="27" fill="hold">
                            <p:stCondLst>
                              <p:cond delay="1500"/>
                            </p:stCondLst>
                            <p:childTnLst>
                              <p:par>
                                <p:cTn id="28" presetID="76995200" presetClass="entr" presetSubtype="69481128" fill="hold" grpId="0" nodeType="afterEffect">
                                  <p:stCondLst>
                                    <p:cond delay="500"/>
                                  </p:stCondLst>
                                  <p:childTnLst>
                                    <p:set>
                                      <p:cBhvr>
                                        <p:cTn id="29" dur="1" fill="hold">
                                          <p:stCondLst>
                                            <p:cond delay="499"/>
                                          </p:stCondLst>
                                        </p:cTn>
                                        <p:tgtEl>
                                          <p:spTgt spid="21505"/>
                                        </p:tgtEl>
                                        <p:attrNameLst>
                                          <p:attrName>style.visibility</p:attrName>
                                        </p:attrNameLst>
                                      </p:cBhvr>
                                      <p:to>
                                        <p:strVal val="visible"/>
                                      </p:to>
                                    </p:set>
                                  </p:childTnLst>
                                </p:cTn>
                              </p:par>
                            </p:childTnLst>
                          </p:cTn>
                        </p:par>
                        <p:par>
                          <p:cTn id="30" fill="hold">
                            <p:stCondLst>
                              <p:cond delay="2500"/>
                            </p:stCondLst>
                            <p:childTnLst>
                              <p:par>
                                <p:cTn id="31" presetID="76995200" presetClass="entr" presetSubtype="77446400" fill="hold" nodeType="afterEffect">
                                  <p:stCondLst>
                                    <p:cond delay="1500"/>
                                  </p:stCondLst>
                                  <p:childTnLst>
                                    <p:set>
                                      <p:cBhvr>
                                        <p:cTn id="32" dur="1" fill="hold">
                                          <p:stCondLst>
                                            <p:cond delay="499"/>
                                          </p:stCondLst>
                                        </p:cTn>
                                        <p:tgtEl>
                                          <p:spTgt spid="215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26"/>
                                        </p:tgtEl>
                                        <p:attrNameLst>
                                          <p:attrName>style.visibility</p:attrName>
                                        </p:attrNameLst>
                                      </p:cBhvr>
                                      <p:to>
                                        <p:strVal val="visible"/>
                                      </p:to>
                                    </p:set>
                                    <p:anim calcmode="lin" valueType="num">
                                      <p:cBhvr>
                                        <p:cTn id="37" dur="500" fill="hold"/>
                                        <p:tgtEl>
                                          <p:spTgt spid="21526"/>
                                        </p:tgtEl>
                                        <p:attrNameLst>
                                          <p:attrName>ppt_w</p:attrName>
                                        </p:attrNameLst>
                                      </p:cBhvr>
                                      <p:tavLst>
                                        <p:tav tm="0">
                                          <p:val>
                                            <p:fltVal val="0"/>
                                          </p:val>
                                        </p:tav>
                                        <p:tav tm="100000">
                                          <p:val>
                                            <p:strVal val="#ppt_w"/>
                                          </p:val>
                                        </p:tav>
                                      </p:tavLst>
                                    </p:anim>
                                    <p:anim calcmode="lin" valueType="num">
                                      <p:cBhvr>
                                        <p:cTn id="38" dur="500" fill="hold"/>
                                        <p:tgtEl>
                                          <p:spTgt spid="2152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520"/>
                                        </p:tgtEl>
                                        <p:attrNameLst>
                                          <p:attrName>style.visibility</p:attrName>
                                        </p:attrNameLst>
                                      </p:cBhvr>
                                      <p:to>
                                        <p:strVal val="visible"/>
                                      </p:to>
                                    </p:set>
                                    <p:anim calcmode="lin" valueType="num">
                                      <p:cBhvr>
                                        <p:cTn id="43" dur="500" fill="hold"/>
                                        <p:tgtEl>
                                          <p:spTgt spid="21520"/>
                                        </p:tgtEl>
                                        <p:attrNameLst>
                                          <p:attrName>ppt_w</p:attrName>
                                        </p:attrNameLst>
                                      </p:cBhvr>
                                      <p:tavLst>
                                        <p:tav tm="0">
                                          <p:val>
                                            <p:fltVal val="0"/>
                                          </p:val>
                                        </p:tav>
                                        <p:tav tm="100000">
                                          <p:val>
                                            <p:strVal val="#ppt_w"/>
                                          </p:val>
                                        </p:tav>
                                      </p:tavLst>
                                    </p:anim>
                                    <p:anim calcmode="lin" valueType="num">
                                      <p:cBhvr>
                                        <p:cTn id="44" dur="500" fill="hold"/>
                                        <p:tgtEl>
                                          <p:spTgt spid="21520"/>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3" presetClass="entr" presetSubtype="16" fill="hold" nodeType="afterEffect">
                                  <p:stCondLst>
                                    <p:cond delay="500"/>
                                  </p:stCondLst>
                                  <p:childTnLst>
                                    <p:set>
                                      <p:cBhvr>
                                        <p:cTn id="47" dur="1" fill="hold">
                                          <p:stCondLst>
                                            <p:cond delay="0"/>
                                          </p:stCondLst>
                                        </p:cTn>
                                        <p:tgtEl>
                                          <p:spTgt spid="21525"/>
                                        </p:tgtEl>
                                        <p:attrNameLst>
                                          <p:attrName>style.visibility</p:attrName>
                                        </p:attrNameLst>
                                      </p:cBhvr>
                                      <p:to>
                                        <p:strVal val="visible"/>
                                      </p:to>
                                    </p:set>
                                    <p:anim calcmode="lin" valueType="num">
                                      <p:cBhvr>
                                        <p:cTn id="48" dur="500" fill="hold"/>
                                        <p:tgtEl>
                                          <p:spTgt spid="21525"/>
                                        </p:tgtEl>
                                        <p:attrNameLst>
                                          <p:attrName>ppt_w</p:attrName>
                                        </p:attrNameLst>
                                      </p:cBhvr>
                                      <p:tavLst>
                                        <p:tav tm="0">
                                          <p:val>
                                            <p:fltVal val="0"/>
                                          </p:val>
                                        </p:tav>
                                        <p:tav tm="100000">
                                          <p:val>
                                            <p:strVal val="#ppt_w"/>
                                          </p:val>
                                        </p:tav>
                                      </p:tavLst>
                                    </p:anim>
                                    <p:anim calcmode="lin" valueType="num">
                                      <p:cBhvr>
                                        <p:cTn id="49" dur="500" fill="hold"/>
                                        <p:tgtEl>
                                          <p:spTgt spid="215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21517" grpId="0" autoUpdateAnimBg="0"/>
      <p:bldP spid="21518" grpId="0" autoUpdateAnimBg="0"/>
      <p:bldP spid="21519" grpId="0" autoUpdateAnimBg="0"/>
      <p:bldP spid="21520" grpId="0" autoUpdateAnimBg="0"/>
      <p:bldP spid="2152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1952625" y="6324600"/>
            <a:ext cx="4067175" cy="409575"/>
          </a:xfrm>
          <a:prstGeom prst="roundRect">
            <a:avLst>
              <a:gd name="adj" fmla="val 16667"/>
            </a:avLst>
          </a:prstGeom>
          <a:solidFill>
            <a:srgbClr val="FFFFFF"/>
          </a:solidFill>
          <a:ln w="12700">
            <a:noFill/>
            <a:round/>
            <a:headEnd type="none" w="med" len="med"/>
            <a:tailEnd type="none" w="med" len="med"/>
          </a:ln>
        </p:spPr>
        <p:txBody>
          <a:bodyPr lIns="0" tIns="0" rIns="0" bIns="0"/>
          <a:lstStyle/>
          <a:p>
            <a:endParaRPr lang="zh-CN" altLang="en-US"/>
          </a:p>
        </p:txBody>
      </p:sp>
      <p:sp>
        <p:nvSpPr>
          <p:cNvPr id="25602" name="Rectangle 2"/>
          <p:cNvSpPr>
            <a:spLocks/>
          </p:cNvSpPr>
          <p:nvPr/>
        </p:nvSpPr>
        <p:spPr bwMode="auto">
          <a:xfrm>
            <a:off x="323850" y="73025"/>
            <a:ext cx="1735138"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Results</a:t>
            </a:r>
          </a:p>
        </p:txBody>
      </p:sp>
      <p:sp>
        <p:nvSpPr>
          <p:cNvPr id="25603" name="Line 3"/>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4"/>
          <p:cNvGrpSpPr>
            <a:grpSpLocks/>
          </p:cNvGrpSpPr>
          <p:nvPr/>
        </p:nvGrpSpPr>
        <p:grpSpPr bwMode="auto">
          <a:xfrm>
            <a:off x="762000" y="981075"/>
            <a:ext cx="4267200" cy="384175"/>
            <a:chOff x="0" y="0"/>
            <a:chExt cx="2688" cy="242"/>
          </a:xfrm>
        </p:grpSpPr>
        <p:sp>
          <p:nvSpPr>
            <p:cNvPr id="25605" name="Rectangle 5"/>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25606" name="Oval 6"/>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25607" name="Rectangle 7"/>
          <p:cNvSpPr>
            <a:spLocks/>
          </p:cNvSpPr>
          <p:nvPr/>
        </p:nvSpPr>
        <p:spPr bwMode="auto">
          <a:xfrm>
            <a:off x="898525" y="908050"/>
            <a:ext cx="3924300" cy="495300"/>
          </a:xfrm>
          <a:prstGeom prst="rect">
            <a:avLst/>
          </a:prstGeom>
          <a:noFill/>
          <a:ln w="12700">
            <a:noFill/>
            <a:miter lim="800000"/>
            <a:headEnd type="none" w="med" len="med"/>
            <a:tailEnd type="none" w="med" len="med"/>
          </a:ln>
        </p:spPr>
        <p:txBody>
          <a:bodyPr lIns="0" tIns="0" rIns="40639" bIns="0"/>
          <a:lstStyle/>
          <a:p>
            <a:pPr marL="39688"/>
            <a:r>
              <a:rPr lang="en-US" altLang="zh-CN" sz="2400">
                <a:solidFill>
                  <a:srgbClr val="FFFFFF"/>
                </a:solidFill>
                <a:latin typeface="Times New Roman" charset="0"/>
                <a:ea typeface="宋体" charset="-122"/>
                <a:cs typeface="Times New Roman" charset="0"/>
                <a:sym typeface="Times New Roman" charset="0"/>
              </a:rPr>
              <a:t>(d</a:t>
            </a:r>
            <a:r>
              <a:rPr lang="en-US" altLang="zh-CN" sz="2400" baseline="-25000">
                <a:solidFill>
                  <a:srgbClr val="FFFFFF"/>
                </a:solidFill>
                <a:latin typeface="Times New Roman" charset="0"/>
                <a:ea typeface="宋体" charset="-122"/>
                <a:cs typeface="Times New Roman" charset="0"/>
                <a:sym typeface="Times New Roman" charset="0"/>
              </a:rPr>
              <a:t>∞</a:t>
            </a:r>
            <a:r>
              <a:rPr lang="en-US" altLang="zh-CN" sz="2400">
                <a:solidFill>
                  <a:srgbClr val="FFFFFF"/>
                </a:solidFill>
                <a:latin typeface="Times New Roman" charset="0"/>
                <a:ea typeface="宋体" charset="-122"/>
                <a:cs typeface="Times New Roman" charset="0"/>
                <a:sym typeface="Times New Roman" charset="0"/>
              </a:rPr>
              <a:t> - λ</a:t>
            </a:r>
            <a:r>
              <a:rPr lang="en-US" altLang="zh-CN" sz="2400" baseline="-25000">
                <a:solidFill>
                  <a:srgbClr val="FFFFFF"/>
                </a:solidFill>
                <a:latin typeface="Times New Roman" charset="0"/>
                <a:ea typeface="宋体" charset="-122"/>
                <a:cs typeface="Times New Roman" charset="0"/>
                <a:sym typeface="Times New Roman" charset="0"/>
              </a:rPr>
              <a:t>MAX</a:t>
            </a:r>
            <a:r>
              <a:rPr lang="en-US" altLang="zh-CN" sz="2400">
                <a:solidFill>
                  <a:srgbClr val="FFFFFF"/>
                </a:solidFill>
                <a:latin typeface="Times New Roman" charset="0"/>
                <a:ea typeface="宋体" charset="-122"/>
                <a:cs typeface="Times New Roman" charset="0"/>
                <a:sym typeface="Times New Roman" charset="0"/>
              </a:rPr>
              <a:t>) </a:t>
            </a:r>
            <a:r>
              <a:rPr lang="en-US" altLang="zh-CN">
                <a:solidFill>
                  <a:srgbClr val="BBE0E3"/>
                </a:solidFill>
                <a:effectLst>
                  <a:outerShdw blurRad="38100" dist="38100" dir="2700000" algn="tl">
                    <a:srgbClr val="000000"/>
                  </a:outerShdw>
                </a:effectLst>
                <a:latin typeface="Times New Roman" charset="0"/>
                <a:ea typeface="宋体" charset="-122"/>
                <a:cs typeface="Times New Roman" charset="0"/>
                <a:sym typeface="Times New Roman" charset="0"/>
              </a:rPr>
              <a:t>vs</a:t>
            </a:r>
            <a:r>
              <a:rPr lang="en-US" altLang="zh-CN" sz="2400">
                <a:solidFill>
                  <a:srgbClr val="FFFFFF"/>
                </a:solidFill>
                <a:latin typeface="Times New Roman" charset="0"/>
                <a:ea typeface="宋体" charset="-122"/>
                <a:cs typeface="Times New Roman" charset="0"/>
                <a:sym typeface="Times New Roman" charset="0"/>
              </a:rPr>
              <a:t> Power</a:t>
            </a:r>
            <a:r>
              <a:rPr lang="en-US" altLang="zh-CN" sz="2400" baseline="-25000">
                <a:solidFill>
                  <a:srgbClr val="FFFFFF"/>
                </a:solidFill>
                <a:latin typeface="Times New Roman" charset="0"/>
                <a:ea typeface="宋体" charset="-122"/>
                <a:cs typeface="Times New Roman" charset="0"/>
                <a:sym typeface="Times New Roman" charset="0"/>
              </a:rPr>
              <a:t>2</a:t>
            </a:r>
          </a:p>
        </p:txBody>
      </p:sp>
      <p:sp>
        <p:nvSpPr>
          <p:cNvPr id="25608" name="Line 8"/>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25609" name="Rectangle 9"/>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pic>
        <p:nvPicPr>
          <p:cNvPr id="25610" name="Picture 10"/>
          <p:cNvPicPr>
            <a:picLocks noChangeArrowheads="1"/>
          </p:cNvPicPr>
          <p:nvPr/>
        </p:nvPicPr>
        <p:blipFill>
          <a:blip r:embed="rId2" cstate="print"/>
          <a:srcRect/>
          <a:stretch>
            <a:fillRect/>
          </a:stretch>
        </p:blipFill>
        <p:spPr bwMode="auto">
          <a:xfrm>
            <a:off x="4030663" y="3868738"/>
            <a:ext cx="3062287" cy="2362200"/>
          </a:xfrm>
          <a:prstGeom prst="rect">
            <a:avLst/>
          </a:prstGeom>
          <a:noFill/>
          <a:ln w="12700">
            <a:noFill/>
            <a:miter lim="800000"/>
            <a:headEnd/>
            <a:tailEnd/>
          </a:ln>
        </p:spPr>
      </p:pic>
      <p:pic>
        <p:nvPicPr>
          <p:cNvPr id="25611" name="Picture 11"/>
          <p:cNvPicPr>
            <a:picLocks noChangeArrowheads="1"/>
          </p:cNvPicPr>
          <p:nvPr/>
        </p:nvPicPr>
        <p:blipFill>
          <a:blip r:embed="rId3" cstate="print"/>
          <a:srcRect/>
          <a:stretch>
            <a:fillRect/>
          </a:stretch>
        </p:blipFill>
        <p:spPr bwMode="auto">
          <a:xfrm>
            <a:off x="4030663" y="1438275"/>
            <a:ext cx="3062287" cy="2376488"/>
          </a:xfrm>
          <a:prstGeom prst="rect">
            <a:avLst/>
          </a:prstGeom>
          <a:noFill/>
          <a:ln w="12700">
            <a:noFill/>
            <a:miter lim="800000"/>
            <a:headEnd/>
            <a:tailEnd/>
          </a:ln>
        </p:spPr>
      </p:pic>
      <p:pic>
        <p:nvPicPr>
          <p:cNvPr id="25612" name="Picture 12"/>
          <p:cNvPicPr>
            <a:picLocks noChangeArrowheads="1"/>
          </p:cNvPicPr>
          <p:nvPr/>
        </p:nvPicPr>
        <p:blipFill>
          <a:blip r:embed="rId4" cstate="print"/>
          <a:srcRect/>
          <a:stretch>
            <a:fillRect/>
          </a:stretch>
        </p:blipFill>
        <p:spPr bwMode="auto">
          <a:xfrm>
            <a:off x="896938" y="3868738"/>
            <a:ext cx="3063875" cy="2362200"/>
          </a:xfrm>
          <a:prstGeom prst="rect">
            <a:avLst/>
          </a:prstGeom>
          <a:noFill/>
          <a:ln w="12700">
            <a:noFill/>
            <a:miter lim="800000"/>
            <a:headEnd/>
            <a:tailEnd/>
          </a:ln>
        </p:spPr>
      </p:pic>
      <p:pic>
        <p:nvPicPr>
          <p:cNvPr id="25613" name="Picture 13"/>
          <p:cNvPicPr>
            <a:picLocks noChangeArrowheads="1"/>
          </p:cNvPicPr>
          <p:nvPr/>
        </p:nvPicPr>
        <p:blipFill>
          <a:blip r:embed="rId5" cstate="print"/>
          <a:srcRect/>
          <a:stretch>
            <a:fillRect/>
          </a:stretch>
        </p:blipFill>
        <p:spPr bwMode="auto">
          <a:xfrm>
            <a:off x="2900363" y="6315075"/>
            <a:ext cx="2190750" cy="400050"/>
          </a:xfrm>
          <a:prstGeom prst="rect">
            <a:avLst/>
          </a:prstGeom>
          <a:noFill/>
          <a:ln w="12700">
            <a:noFill/>
            <a:miter lim="800000"/>
            <a:headEnd/>
            <a:tailEnd/>
          </a:ln>
        </p:spPr>
      </p:pic>
      <p:sp>
        <p:nvSpPr>
          <p:cNvPr id="25614" name="AutoShape 14"/>
          <p:cNvSpPr>
            <a:spLocks/>
          </p:cNvSpPr>
          <p:nvPr/>
        </p:nvSpPr>
        <p:spPr bwMode="auto">
          <a:xfrm>
            <a:off x="4244975" y="1755775"/>
            <a:ext cx="1565275" cy="1779588"/>
          </a:xfrm>
          <a:custGeom>
            <a:avLst/>
            <a:gdLst/>
            <a:ahLst/>
            <a:cxnLst/>
            <a:rect l="0" t="0" r="r" b="b"/>
            <a:pathLst>
              <a:path w="21600" h="21600">
                <a:moveTo>
                  <a:pt x="0" y="0"/>
                </a:moveTo>
                <a:lnTo>
                  <a:pt x="18029" y="0"/>
                </a:lnTo>
                <a:lnTo>
                  <a:pt x="21600" y="9307"/>
                </a:lnTo>
                <a:lnTo>
                  <a:pt x="21030" y="21600"/>
                </a:lnTo>
                <a:lnTo>
                  <a:pt x="0" y="21600"/>
                </a:lnTo>
                <a:lnTo>
                  <a:pt x="0" y="0"/>
                </a:lnTo>
                <a:close/>
                <a:moveTo>
                  <a:pt x="0" y="0"/>
                </a:moveTo>
              </a:path>
            </a:pathLst>
          </a:custGeom>
          <a:solidFill>
            <a:srgbClr val="00FF00">
              <a:alpha val="44705"/>
            </a:srgbClr>
          </a:solidFill>
          <a:ln w="12700">
            <a:noFill/>
            <a:miter lim="800000"/>
            <a:headEnd type="none" w="med" len="med"/>
            <a:tailEnd type="none" w="med" len="med"/>
          </a:ln>
        </p:spPr>
        <p:txBody>
          <a:bodyPr lIns="0" tIns="0" rIns="0" bIns="0"/>
          <a:lstStyle/>
          <a:p>
            <a:endParaRPr lang="zh-CN" altLang="en-US"/>
          </a:p>
        </p:txBody>
      </p:sp>
      <p:sp>
        <p:nvSpPr>
          <p:cNvPr id="25615" name="AutoShape 15"/>
          <p:cNvSpPr>
            <a:spLocks/>
          </p:cNvSpPr>
          <p:nvPr/>
        </p:nvSpPr>
        <p:spPr bwMode="auto">
          <a:xfrm>
            <a:off x="5553075" y="1760538"/>
            <a:ext cx="1433513" cy="1770062"/>
          </a:xfrm>
          <a:custGeom>
            <a:avLst/>
            <a:gdLst/>
            <a:ahLst/>
            <a:cxnLst/>
            <a:rect l="0" t="0" r="r" b="b"/>
            <a:pathLst>
              <a:path w="21600" h="21600">
                <a:moveTo>
                  <a:pt x="0" y="0"/>
                </a:moveTo>
                <a:lnTo>
                  <a:pt x="21600" y="0"/>
                </a:lnTo>
                <a:lnTo>
                  <a:pt x="21480" y="12185"/>
                </a:lnTo>
                <a:lnTo>
                  <a:pt x="21480" y="21600"/>
                </a:lnTo>
                <a:lnTo>
                  <a:pt x="11338" y="21600"/>
                </a:lnTo>
                <a:lnTo>
                  <a:pt x="14041" y="11100"/>
                </a:lnTo>
                <a:lnTo>
                  <a:pt x="9161" y="10229"/>
                </a:lnTo>
                <a:lnTo>
                  <a:pt x="3851" y="9299"/>
                </a:lnTo>
                <a:lnTo>
                  <a:pt x="0" y="0"/>
                </a:lnTo>
                <a:close/>
                <a:moveTo>
                  <a:pt x="0" y="0"/>
                </a:moveTo>
              </a:path>
            </a:pathLst>
          </a:custGeom>
          <a:solidFill>
            <a:srgbClr val="FF3300">
              <a:alpha val="44705"/>
            </a:srgbClr>
          </a:solidFill>
          <a:ln w="12700">
            <a:noFill/>
            <a:miter lim="800000"/>
            <a:headEnd type="none" w="med" len="med"/>
            <a:tailEnd type="none" w="med" len="med"/>
          </a:ln>
        </p:spPr>
        <p:txBody>
          <a:bodyPr lIns="0" tIns="0" rIns="0" bIns="0"/>
          <a:lstStyle/>
          <a:p>
            <a:endParaRPr lang="zh-CN" altLang="en-US"/>
          </a:p>
        </p:txBody>
      </p:sp>
      <p:sp>
        <p:nvSpPr>
          <p:cNvPr id="25616" name="AutoShape 16"/>
          <p:cNvSpPr>
            <a:spLocks/>
          </p:cNvSpPr>
          <p:nvPr/>
        </p:nvSpPr>
        <p:spPr bwMode="auto">
          <a:xfrm>
            <a:off x="5767388" y="2522538"/>
            <a:ext cx="717550" cy="1014412"/>
          </a:xfrm>
          <a:custGeom>
            <a:avLst/>
            <a:gdLst/>
            <a:ahLst/>
            <a:cxnLst/>
            <a:rect l="0" t="0" r="r" b="b"/>
            <a:pathLst>
              <a:path w="21600" h="21600">
                <a:moveTo>
                  <a:pt x="1290" y="0"/>
                </a:moveTo>
                <a:lnTo>
                  <a:pt x="21600" y="3144"/>
                </a:lnTo>
                <a:lnTo>
                  <a:pt x="18494" y="13690"/>
                </a:lnTo>
                <a:lnTo>
                  <a:pt x="16152" y="21600"/>
                </a:lnTo>
                <a:lnTo>
                  <a:pt x="0" y="21600"/>
                </a:lnTo>
                <a:lnTo>
                  <a:pt x="1290" y="0"/>
                </a:lnTo>
                <a:close/>
                <a:moveTo>
                  <a:pt x="1290" y="0"/>
                </a:moveTo>
              </a:path>
            </a:pathLst>
          </a:custGeom>
          <a:solidFill>
            <a:srgbClr val="FFFF00">
              <a:alpha val="44705"/>
            </a:srgbClr>
          </a:solidFill>
          <a:ln w="12700">
            <a:noFill/>
            <a:miter lim="800000"/>
            <a:headEnd type="none" w="med" len="med"/>
            <a:tailEnd type="none" w="med" len="med"/>
          </a:ln>
        </p:spPr>
        <p:txBody>
          <a:bodyPr lIns="0" tIns="0" rIns="0" bIns="0"/>
          <a:lstStyle/>
          <a:p>
            <a:endParaRPr lang="zh-CN" altLang="en-US"/>
          </a:p>
        </p:txBody>
      </p:sp>
      <p:sp>
        <p:nvSpPr>
          <p:cNvPr id="25617" name="AutoShape 17"/>
          <p:cNvSpPr>
            <a:spLocks/>
          </p:cNvSpPr>
          <p:nvPr/>
        </p:nvSpPr>
        <p:spPr bwMode="auto">
          <a:xfrm>
            <a:off x="4243388" y="4176713"/>
            <a:ext cx="1636712" cy="1779587"/>
          </a:xfrm>
          <a:custGeom>
            <a:avLst/>
            <a:gdLst/>
            <a:ahLst/>
            <a:cxnLst/>
            <a:rect l="0" t="0" r="r" b="b"/>
            <a:pathLst>
              <a:path w="21600" h="21600">
                <a:moveTo>
                  <a:pt x="0" y="0"/>
                </a:moveTo>
                <a:lnTo>
                  <a:pt x="17242" y="0"/>
                </a:lnTo>
                <a:lnTo>
                  <a:pt x="20657" y="9307"/>
                </a:lnTo>
                <a:lnTo>
                  <a:pt x="21600" y="21581"/>
                </a:lnTo>
                <a:lnTo>
                  <a:pt x="0" y="21600"/>
                </a:lnTo>
                <a:lnTo>
                  <a:pt x="0" y="0"/>
                </a:lnTo>
                <a:close/>
                <a:moveTo>
                  <a:pt x="0" y="0"/>
                </a:moveTo>
              </a:path>
            </a:pathLst>
          </a:custGeom>
          <a:solidFill>
            <a:srgbClr val="00FF00">
              <a:alpha val="44705"/>
            </a:srgbClr>
          </a:solidFill>
          <a:ln w="12700">
            <a:noFill/>
            <a:miter lim="800000"/>
            <a:headEnd type="none" w="med" len="med"/>
            <a:tailEnd type="none" w="med" len="med"/>
          </a:ln>
        </p:spPr>
        <p:txBody>
          <a:bodyPr lIns="0" tIns="0" rIns="0" bIns="0"/>
          <a:lstStyle/>
          <a:p>
            <a:endParaRPr lang="zh-CN" altLang="en-US"/>
          </a:p>
        </p:txBody>
      </p:sp>
      <p:sp>
        <p:nvSpPr>
          <p:cNvPr id="25618" name="AutoShape 18"/>
          <p:cNvSpPr>
            <a:spLocks/>
          </p:cNvSpPr>
          <p:nvPr/>
        </p:nvSpPr>
        <p:spPr bwMode="auto">
          <a:xfrm>
            <a:off x="5551488" y="4181475"/>
            <a:ext cx="1433512" cy="1770063"/>
          </a:xfrm>
          <a:custGeom>
            <a:avLst/>
            <a:gdLst/>
            <a:ahLst/>
            <a:cxnLst/>
            <a:rect l="0" t="0" r="r" b="b"/>
            <a:pathLst>
              <a:path w="21600" h="21600">
                <a:moveTo>
                  <a:pt x="0" y="0"/>
                </a:moveTo>
                <a:lnTo>
                  <a:pt x="21600" y="0"/>
                </a:lnTo>
                <a:lnTo>
                  <a:pt x="21480" y="12185"/>
                </a:lnTo>
                <a:lnTo>
                  <a:pt x="21480" y="21600"/>
                </a:lnTo>
                <a:lnTo>
                  <a:pt x="11338" y="21600"/>
                </a:lnTo>
                <a:lnTo>
                  <a:pt x="10908" y="16989"/>
                </a:lnTo>
                <a:lnTo>
                  <a:pt x="9759" y="11294"/>
                </a:lnTo>
                <a:lnTo>
                  <a:pt x="3851" y="9299"/>
                </a:lnTo>
                <a:lnTo>
                  <a:pt x="0" y="0"/>
                </a:lnTo>
                <a:close/>
                <a:moveTo>
                  <a:pt x="0" y="0"/>
                </a:moveTo>
              </a:path>
            </a:pathLst>
          </a:custGeom>
          <a:solidFill>
            <a:srgbClr val="FF3300">
              <a:alpha val="44705"/>
            </a:srgbClr>
          </a:solidFill>
          <a:ln w="12700">
            <a:noFill/>
            <a:miter lim="800000"/>
            <a:headEnd type="none" w="med" len="med"/>
            <a:tailEnd type="none" w="med" len="med"/>
          </a:ln>
        </p:spPr>
        <p:txBody>
          <a:bodyPr lIns="0" tIns="0" rIns="0" bIns="0"/>
          <a:lstStyle/>
          <a:p>
            <a:endParaRPr lang="zh-CN" altLang="en-US"/>
          </a:p>
        </p:txBody>
      </p:sp>
      <p:sp>
        <p:nvSpPr>
          <p:cNvPr id="25619" name="AutoShape 19"/>
          <p:cNvSpPr>
            <a:spLocks/>
          </p:cNvSpPr>
          <p:nvPr/>
        </p:nvSpPr>
        <p:spPr bwMode="auto">
          <a:xfrm>
            <a:off x="5808663" y="4940300"/>
            <a:ext cx="493712" cy="1016000"/>
          </a:xfrm>
          <a:custGeom>
            <a:avLst/>
            <a:gdLst/>
            <a:ahLst/>
            <a:cxnLst/>
            <a:rect l="0" t="0" r="r" b="b"/>
            <a:pathLst>
              <a:path w="21600" h="21600">
                <a:moveTo>
                  <a:pt x="0" y="0"/>
                </a:moveTo>
                <a:lnTo>
                  <a:pt x="17155" y="3578"/>
                </a:lnTo>
                <a:lnTo>
                  <a:pt x="20489" y="13804"/>
                </a:lnTo>
                <a:lnTo>
                  <a:pt x="21600" y="21566"/>
                </a:lnTo>
                <a:lnTo>
                  <a:pt x="3125" y="21600"/>
                </a:lnTo>
                <a:lnTo>
                  <a:pt x="0" y="0"/>
                </a:lnTo>
                <a:close/>
                <a:moveTo>
                  <a:pt x="0" y="0"/>
                </a:moveTo>
              </a:path>
            </a:pathLst>
          </a:custGeom>
          <a:solidFill>
            <a:srgbClr val="FFFF00">
              <a:alpha val="44705"/>
            </a:srgbClr>
          </a:solidFill>
          <a:ln w="12700">
            <a:noFill/>
            <a:miter lim="800000"/>
            <a:headEnd type="none" w="med" len="med"/>
            <a:tailEnd type="none" w="med" len="med"/>
          </a:ln>
        </p:spPr>
        <p:txBody>
          <a:bodyPr lIns="0" tIns="0" rIns="0" bIns="0"/>
          <a:lstStyle/>
          <a:p>
            <a:endParaRPr lang="zh-CN" altLang="en-US"/>
          </a:p>
        </p:txBody>
      </p:sp>
      <p:sp>
        <p:nvSpPr>
          <p:cNvPr id="25620" name="AutoShape 20"/>
          <p:cNvSpPr>
            <a:spLocks/>
          </p:cNvSpPr>
          <p:nvPr/>
        </p:nvSpPr>
        <p:spPr bwMode="auto">
          <a:xfrm>
            <a:off x="1098550" y="4181475"/>
            <a:ext cx="1619250" cy="1779588"/>
          </a:xfrm>
          <a:custGeom>
            <a:avLst/>
            <a:gdLst/>
            <a:ahLst/>
            <a:cxnLst/>
            <a:rect l="0" t="0" r="r" b="b"/>
            <a:pathLst>
              <a:path w="21600" h="21600">
                <a:moveTo>
                  <a:pt x="0" y="0"/>
                </a:moveTo>
                <a:lnTo>
                  <a:pt x="14379" y="58"/>
                </a:lnTo>
                <a:lnTo>
                  <a:pt x="21600" y="9480"/>
                </a:lnTo>
                <a:lnTo>
                  <a:pt x="20329" y="21600"/>
                </a:lnTo>
                <a:lnTo>
                  <a:pt x="0" y="21600"/>
                </a:lnTo>
                <a:lnTo>
                  <a:pt x="0" y="0"/>
                </a:lnTo>
                <a:close/>
                <a:moveTo>
                  <a:pt x="0" y="0"/>
                </a:moveTo>
              </a:path>
            </a:pathLst>
          </a:custGeom>
          <a:solidFill>
            <a:srgbClr val="00FF00">
              <a:alpha val="44705"/>
            </a:srgbClr>
          </a:solidFill>
          <a:ln w="12700">
            <a:noFill/>
            <a:miter lim="800000"/>
            <a:headEnd type="none" w="med" len="med"/>
            <a:tailEnd type="none" w="med" len="med"/>
          </a:ln>
        </p:spPr>
        <p:txBody>
          <a:bodyPr lIns="0" tIns="0" rIns="0" bIns="0"/>
          <a:lstStyle/>
          <a:p>
            <a:endParaRPr lang="zh-CN" altLang="en-US"/>
          </a:p>
        </p:txBody>
      </p:sp>
      <p:sp>
        <p:nvSpPr>
          <p:cNvPr id="25621" name="AutoShape 21"/>
          <p:cNvSpPr>
            <a:spLocks/>
          </p:cNvSpPr>
          <p:nvPr/>
        </p:nvSpPr>
        <p:spPr bwMode="auto">
          <a:xfrm>
            <a:off x="2171700" y="4184650"/>
            <a:ext cx="1668463" cy="1774825"/>
          </a:xfrm>
          <a:custGeom>
            <a:avLst/>
            <a:gdLst/>
            <a:ahLst/>
            <a:cxnLst/>
            <a:rect l="0" t="0" r="r" b="b"/>
            <a:pathLst>
              <a:path w="21600" h="21600">
                <a:moveTo>
                  <a:pt x="0" y="0"/>
                </a:moveTo>
                <a:lnTo>
                  <a:pt x="21600" y="19"/>
                </a:lnTo>
                <a:lnTo>
                  <a:pt x="21497" y="12172"/>
                </a:lnTo>
                <a:lnTo>
                  <a:pt x="21497" y="21561"/>
                </a:lnTo>
                <a:lnTo>
                  <a:pt x="8632" y="21600"/>
                </a:lnTo>
                <a:lnTo>
                  <a:pt x="8961" y="16847"/>
                </a:lnTo>
                <a:lnTo>
                  <a:pt x="9454" y="11515"/>
                </a:lnTo>
                <a:lnTo>
                  <a:pt x="9659" y="9931"/>
                </a:lnTo>
                <a:lnTo>
                  <a:pt x="7029" y="9428"/>
                </a:lnTo>
                <a:lnTo>
                  <a:pt x="0" y="0"/>
                </a:lnTo>
                <a:close/>
                <a:moveTo>
                  <a:pt x="0" y="0"/>
                </a:moveTo>
              </a:path>
            </a:pathLst>
          </a:custGeom>
          <a:solidFill>
            <a:srgbClr val="FF3300">
              <a:alpha val="44705"/>
            </a:srgbClr>
          </a:solidFill>
          <a:ln w="12700">
            <a:noFill/>
            <a:miter lim="800000"/>
            <a:headEnd type="none" w="med" len="med"/>
            <a:tailEnd type="none" w="med" len="med"/>
          </a:ln>
        </p:spPr>
        <p:txBody>
          <a:bodyPr lIns="0" tIns="0" rIns="0" bIns="0"/>
          <a:lstStyle/>
          <a:p>
            <a:endParaRPr lang="zh-CN" altLang="en-US"/>
          </a:p>
        </p:txBody>
      </p:sp>
      <p:sp>
        <p:nvSpPr>
          <p:cNvPr id="25622" name="AutoShape 22"/>
          <p:cNvSpPr>
            <a:spLocks/>
          </p:cNvSpPr>
          <p:nvPr/>
        </p:nvSpPr>
        <p:spPr bwMode="auto">
          <a:xfrm>
            <a:off x="2620963" y="4959350"/>
            <a:ext cx="292100" cy="1000125"/>
          </a:xfrm>
          <a:custGeom>
            <a:avLst/>
            <a:gdLst/>
            <a:ahLst/>
            <a:cxnLst/>
            <a:rect l="0" t="0" r="r" b="b"/>
            <a:pathLst>
              <a:path w="21600" h="21600">
                <a:moveTo>
                  <a:pt x="7161" y="0"/>
                </a:moveTo>
                <a:lnTo>
                  <a:pt x="21600" y="891"/>
                </a:lnTo>
                <a:lnTo>
                  <a:pt x="17961" y="12343"/>
                </a:lnTo>
                <a:lnTo>
                  <a:pt x="16317" y="21600"/>
                </a:lnTo>
                <a:lnTo>
                  <a:pt x="0" y="21600"/>
                </a:lnTo>
                <a:lnTo>
                  <a:pt x="4578" y="6446"/>
                </a:lnTo>
                <a:lnTo>
                  <a:pt x="7161" y="0"/>
                </a:lnTo>
                <a:close/>
                <a:moveTo>
                  <a:pt x="7161" y="0"/>
                </a:moveTo>
              </a:path>
            </a:pathLst>
          </a:custGeom>
          <a:solidFill>
            <a:srgbClr val="FFFF00">
              <a:alpha val="44705"/>
            </a:srgbClr>
          </a:solidFill>
          <a:ln w="12700">
            <a:noFill/>
            <a:miter lim="800000"/>
            <a:headEnd type="none" w="med" len="med"/>
            <a:tailEnd type="none" w="med" len="med"/>
          </a:ln>
        </p:spPr>
        <p:txBody>
          <a:bodyPr lIns="0" tIns="0" rIns="0" bIns="0"/>
          <a:lstStyle/>
          <a:p>
            <a:endParaRPr lang="zh-CN" altLang="en-US"/>
          </a:p>
        </p:txBody>
      </p:sp>
      <p:pic>
        <p:nvPicPr>
          <p:cNvPr id="25623" name="Picture 23"/>
          <p:cNvPicPr>
            <a:picLocks noChangeArrowheads="1"/>
          </p:cNvPicPr>
          <p:nvPr/>
        </p:nvPicPr>
        <p:blipFill>
          <a:blip r:embed="rId6" cstate="print"/>
          <a:srcRect/>
          <a:stretch>
            <a:fillRect/>
          </a:stretch>
        </p:blipFill>
        <p:spPr bwMode="auto">
          <a:xfrm>
            <a:off x="896938" y="1438275"/>
            <a:ext cx="3063875" cy="2374900"/>
          </a:xfrm>
          <a:prstGeom prst="rect">
            <a:avLst/>
          </a:prstGeom>
          <a:noFill/>
          <a:ln w="12700">
            <a:noFill/>
            <a:miter lim="800000"/>
            <a:headEnd/>
            <a:tailEnd/>
          </a:ln>
        </p:spPr>
      </p:pic>
      <p:sp>
        <p:nvSpPr>
          <p:cNvPr id="25624" name="AutoShape 24"/>
          <p:cNvSpPr>
            <a:spLocks/>
          </p:cNvSpPr>
          <p:nvPr/>
        </p:nvSpPr>
        <p:spPr bwMode="auto">
          <a:xfrm>
            <a:off x="1116013" y="1765300"/>
            <a:ext cx="1884362" cy="1779588"/>
          </a:xfrm>
          <a:custGeom>
            <a:avLst/>
            <a:gdLst/>
            <a:ahLst/>
            <a:cxnLst/>
            <a:rect l="0" t="0" r="r" b="b"/>
            <a:pathLst>
              <a:path w="21600" h="21600">
                <a:moveTo>
                  <a:pt x="0" y="21600"/>
                </a:moveTo>
                <a:lnTo>
                  <a:pt x="14976" y="21600"/>
                </a:lnTo>
                <a:lnTo>
                  <a:pt x="21600" y="21581"/>
                </a:lnTo>
                <a:lnTo>
                  <a:pt x="18688" y="10636"/>
                </a:lnTo>
                <a:lnTo>
                  <a:pt x="16778" y="9904"/>
                </a:lnTo>
                <a:lnTo>
                  <a:pt x="15486" y="5337"/>
                </a:lnTo>
                <a:lnTo>
                  <a:pt x="14103" y="19"/>
                </a:lnTo>
                <a:lnTo>
                  <a:pt x="0" y="0"/>
                </a:lnTo>
                <a:lnTo>
                  <a:pt x="0" y="21600"/>
                </a:lnTo>
                <a:close/>
                <a:moveTo>
                  <a:pt x="0" y="21600"/>
                </a:moveTo>
              </a:path>
            </a:pathLst>
          </a:custGeom>
          <a:solidFill>
            <a:srgbClr val="00FF00">
              <a:alpha val="44705"/>
            </a:srgbClr>
          </a:solidFill>
          <a:ln w="12700">
            <a:noFill/>
            <a:miter lim="800000"/>
            <a:headEnd type="none" w="med" len="med"/>
            <a:tailEnd type="none" w="med" len="med"/>
          </a:ln>
        </p:spPr>
        <p:txBody>
          <a:bodyPr lIns="0" tIns="0" rIns="0" bIns="0"/>
          <a:lstStyle/>
          <a:p>
            <a:endParaRPr lang="zh-CN" altLang="en-US"/>
          </a:p>
        </p:txBody>
      </p:sp>
      <p:sp>
        <p:nvSpPr>
          <p:cNvPr id="25625" name="AutoShape 25"/>
          <p:cNvSpPr>
            <a:spLocks/>
          </p:cNvSpPr>
          <p:nvPr/>
        </p:nvSpPr>
        <p:spPr bwMode="auto">
          <a:xfrm>
            <a:off x="2741613" y="1770063"/>
            <a:ext cx="1116012" cy="1771650"/>
          </a:xfrm>
          <a:custGeom>
            <a:avLst/>
            <a:gdLst/>
            <a:ahLst/>
            <a:cxnLst/>
            <a:rect l="0" t="0" r="r" b="b"/>
            <a:pathLst>
              <a:path w="21600" h="21600">
                <a:moveTo>
                  <a:pt x="4978" y="21600"/>
                </a:moveTo>
                <a:lnTo>
                  <a:pt x="21600" y="21581"/>
                </a:lnTo>
                <a:lnTo>
                  <a:pt x="21446" y="9406"/>
                </a:lnTo>
                <a:lnTo>
                  <a:pt x="21446" y="0"/>
                </a:lnTo>
                <a:lnTo>
                  <a:pt x="8419" y="0"/>
                </a:lnTo>
                <a:lnTo>
                  <a:pt x="7497" y="5342"/>
                </a:lnTo>
                <a:lnTo>
                  <a:pt x="5100" y="8265"/>
                </a:lnTo>
                <a:lnTo>
                  <a:pt x="0" y="10529"/>
                </a:lnTo>
                <a:lnTo>
                  <a:pt x="4978" y="21600"/>
                </a:lnTo>
                <a:close/>
                <a:moveTo>
                  <a:pt x="4978" y="21600"/>
                </a:moveTo>
              </a:path>
            </a:pathLst>
          </a:custGeom>
          <a:solidFill>
            <a:srgbClr val="FF3300">
              <a:alpha val="44705"/>
            </a:srgbClr>
          </a:solidFill>
          <a:ln w="12700">
            <a:noFill/>
            <a:miter lim="800000"/>
            <a:headEnd type="none" w="med" len="med"/>
            <a:tailEnd type="none" w="med" len="med"/>
          </a:ln>
        </p:spPr>
        <p:txBody>
          <a:bodyPr lIns="0" tIns="0" rIns="0" bIns="0"/>
          <a:lstStyle/>
          <a:p>
            <a:endParaRPr lang="zh-CN" altLang="en-US"/>
          </a:p>
        </p:txBody>
      </p:sp>
      <p:sp>
        <p:nvSpPr>
          <p:cNvPr id="25626" name="AutoShape 26"/>
          <p:cNvSpPr>
            <a:spLocks/>
          </p:cNvSpPr>
          <p:nvPr/>
        </p:nvSpPr>
        <p:spPr bwMode="auto">
          <a:xfrm>
            <a:off x="2346325" y="1766888"/>
            <a:ext cx="828675" cy="871537"/>
          </a:xfrm>
          <a:custGeom>
            <a:avLst/>
            <a:gdLst/>
            <a:ahLst/>
            <a:cxnLst/>
            <a:rect l="0" t="0" r="r" b="b"/>
            <a:pathLst>
              <a:path w="21600" h="21600">
                <a:moveTo>
                  <a:pt x="6083" y="20380"/>
                </a:moveTo>
                <a:lnTo>
                  <a:pt x="10345" y="21600"/>
                </a:lnTo>
                <a:lnTo>
                  <a:pt x="17545" y="16525"/>
                </a:lnTo>
                <a:lnTo>
                  <a:pt x="20400" y="10702"/>
                </a:lnTo>
                <a:lnTo>
                  <a:pt x="21600" y="0"/>
                </a:lnTo>
                <a:lnTo>
                  <a:pt x="0" y="0"/>
                </a:lnTo>
                <a:lnTo>
                  <a:pt x="3145" y="10820"/>
                </a:lnTo>
                <a:lnTo>
                  <a:pt x="6083" y="20380"/>
                </a:lnTo>
                <a:close/>
                <a:moveTo>
                  <a:pt x="6083" y="20380"/>
                </a:moveTo>
              </a:path>
            </a:pathLst>
          </a:custGeom>
          <a:solidFill>
            <a:srgbClr val="FFFF00">
              <a:alpha val="44705"/>
            </a:srgbClr>
          </a:solidFill>
          <a:ln w="12700">
            <a:noFill/>
            <a:miter lim="800000"/>
            <a:headEnd type="none" w="med" len="med"/>
            <a:tailEnd type="none" w="med" len="med"/>
          </a:ln>
        </p:spPr>
        <p:txBody>
          <a:bodyPr lIns="0" tIns="0" rIns="0" bIns="0"/>
          <a:lstStyle/>
          <a:p>
            <a:endParaRPr lang="zh-CN" altLang="en-US"/>
          </a:p>
        </p:txBody>
      </p:sp>
      <p:sp>
        <p:nvSpPr>
          <p:cNvPr id="25627" name="Oval 27"/>
          <p:cNvSpPr>
            <a:spLocks/>
          </p:cNvSpPr>
          <p:nvPr/>
        </p:nvSpPr>
        <p:spPr bwMode="auto">
          <a:xfrm rot="2400000">
            <a:off x="1581150" y="2308225"/>
            <a:ext cx="1639888" cy="1150938"/>
          </a:xfrm>
          <a:prstGeom prst="ellipse">
            <a:avLst/>
          </a:prstGeom>
          <a:solidFill>
            <a:srgbClr val="00FF00">
              <a:alpha val="44705"/>
            </a:srgbClr>
          </a:solidFill>
          <a:ln w="12700">
            <a:noFill/>
            <a:round/>
            <a:headEnd type="none" w="med" len="med"/>
            <a:tailEnd type="none" w="med" len="med"/>
          </a:ln>
        </p:spPr>
        <p:txBody>
          <a:bodyPr lIns="0" tIns="0" rIns="0" bIns="0"/>
          <a:lstStyle/>
          <a:p>
            <a:endParaRPr lang="zh-CN" altLang="en-US"/>
          </a:p>
        </p:txBody>
      </p:sp>
      <p:sp>
        <p:nvSpPr>
          <p:cNvPr id="25628" name="Oval 28"/>
          <p:cNvSpPr>
            <a:spLocks/>
          </p:cNvSpPr>
          <p:nvPr/>
        </p:nvSpPr>
        <p:spPr bwMode="auto">
          <a:xfrm rot="239999">
            <a:off x="2362200" y="1825625"/>
            <a:ext cx="1262063" cy="657225"/>
          </a:xfrm>
          <a:prstGeom prst="ellipse">
            <a:avLst/>
          </a:prstGeom>
          <a:solidFill>
            <a:srgbClr val="FFFF00">
              <a:alpha val="44705"/>
            </a:srgbClr>
          </a:solidFill>
          <a:ln w="12700">
            <a:noFill/>
            <a:round/>
            <a:headEnd type="none" w="med" len="med"/>
            <a:tailEnd type="none" w="med" len="med"/>
          </a:ln>
        </p:spPr>
        <p:txBody>
          <a:bodyPr lIns="0" tIns="0" rIns="0" bIns="0"/>
          <a:lstStyle/>
          <a:p>
            <a:endParaRPr lang="zh-CN" altLang="en-US"/>
          </a:p>
        </p:txBody>
      </p:sp>
      <p:sp>
        <p:nvSpPr>
          <p:cNvPr id="25629" name="Oval 29"/>
          <p:cNvSpPr>
            <a:spLocks/>
          </p:cNvSpPr>
          <p:nvPr/>
        </p:nvSpPr>
        <p:spPr bwMode="auto">
          <a:xfrm>
            <a:off x="2843213" y="2247900"/>
            <a:ext cx="771525" cy="1152525"/>
          </a:xfrm>
          <a:prstGeom prst="ellipse">
            <a:avLst/>
          </a:prstGeom>
          <a:solidFill>
            <a:srgbClr val="FF3300">
              <a:alpha val="44705"/>
            </a:srgbClr>
          </a:solidFill>
          <a:ln w="12700">
            <a:noFill/>
            <a:round/>
            <a:headEnd type="none" w="med" len="med"/>
            <a:tailEnd type="none" w="med" len="med"/>
          </a:ln>
        </p:spPr>
        <p:txBody>
          <a:bodyPr lIns="0" tIns="0" rIns="0" bIns="0"/>
          <a:lstStyle/>
          <a:p>
            <a:endParaRPr lang="zh-CN" altLang="en-US"/>
          </a:p>
        </p:txBody>
      </p:sp>
      <p:pic>
        <p:nvPicPr>
          <p:cNvPr id="25630" name="Picture 30"/>
          <p:cNvPicPr>
            <a:picLocks noChangeArrowheads="1"/>
          </p:cNvPicPr>
          <p:nvPr/>
        </p:nvPicPr>
        <p:blipFill>
          <a:blip r:embed="rId7" cstate="print"/>
          <a:srcRect/>
          <a:stretch>
            <a:fillRect/>
          </a:stretch>
        </p:blipFill>
        <p:spPr bwMode="auto">
          <a:xfrm>
            <a:off x="896938" y="1438275"/>
            <a:ext cx="3063875" cy="2374900"/>
          </a:xfrm>
          <a:prstGeom prst="rect">
            <a:avLst/>
          </a:prstGeom>
          <a:noFill/>
          <a:ln w="12700">
            <a:noFill/>
            <a:miter lim="800000"/>
            <a:headEnd/>
            <a:tailEnd/>
          </a:ln>
        </p:spPr>
      </p:pic>
      <p:sp>
        <p:nvSpPr>
          <p:cNvPr id="25631" name="AutoShape 31"/>
          <p:cNvSpPr>
            <a:spLocks/>
          </p:cNvSpPr>
          <p:nvPr/>
        </p:nvSpPr>
        <p:spPr bwMode="auto">
          <a:xfrm>
            <a:off x="1100138" y="1754188"/>
            <a:ext cx="1565275" cy="1779587"/>
          </a:xfrm>
          <a:custGeom>
            <a:avLst/>
            <a:gdLst/>
            <a:ahLst/>
            <a:cxnLst/>
            <a:rect l="0" t="0" r="r" b="b"/>
            <a:pathLst>
              <a:path w="21600" h="21600">
                <a:moveTo>
                  <a:pt x="0" y="0"/>
                </a:moveTo>
                <a:lnTo>
                  <a:pt x="18029" y="0"/>
                </a:lnTo>
                <a:lnTo>
                  <a:pt x="21600" y="9307"/>
                </a:lnTo>
                <a:lnTo>
                  <a:pt x="18840" y="15627"/>
                </a:lnTo>
                <a:lnTo>
                  <a:pt x="19519" y="21600"/>
                </a:lnTo>
                <a:lnTo>
                  <a:pt x="0" y="21600"/>
                </a:lnTo>
                <a:lnTo>
                  <a:pt x="0" y="0"/>
                </a:lnTo>
                <a:close/>
                <a:moveTo>
                  <a:pt x="0" y="0"/>
                </a:moveTo>
              </a:path>
            </a:pathLst>
          </a:custGeom>
          <a:solidFill>
            <a:srgbClr val="00FF00">
              <a:alpha val="44705"/>
            </a:srgbClr>
          </a:solidFill>
          <a:ln w="12700">
            <a:noFill/>
            <a:miter lim="800000"/>
            <a:headEnd type="none" w="med" len="med"/>
            <a:tailEnd type="none" w="med" len="med"/>
          </a:ln>
        </p:spPr>
        <p:txBody>
          <a:bodyPr lIns="0" tIns="0" rIns="0" bIns="0"/>
          <a:lstStyle/>
          <a:p>
            <a:endParaRPr lang="zh-CN" altLang="en-US"/>
          </a:p>
        </p:txBody>
      </p:sp>
      <p:sp>
        <p:nvSpPr>
          <p:cNvPr id="25632" name="AutoShape 32"/>
          <p:cNvSpPr>
            <a:spLocks/>
          </p:cNvSpPr>
          <p:nvPr/>
        </p:nvSpPr>
        <p:spPr bwMode="auto">
          <a:xfrm>
            <a:off x="2408238" y="1758950"/>
            <a:ext cx="1433512" cy="1773238"/>
          </a:xfrm>
          <a:custGeom>
            <a:avLst/>
            <a:gdLst/>
            <a:ahLst/>
            <a:cxnLst/>
            <a:rect l="0" t="0" r="r" b="b"/>
            <a:pathLst>
              <a:path w="21600" h="21600">
                <a:moveTo>
                  <a:pt x="0" y="0"/>
                </a:moveTo>
                <a:lnTo>
                  <a:pt x="21600" y="0"/>
                </a:lnTo>
                <a:lnTo>
                  <a:pt x="21480" y="12163"/>
                </a:lnTo>
                <a:lnTo>
                  <a:pt x="21480" y="21561"/>
                </a:lnTo>
                <a:lnTo>
                  <a:pt x="8707" y="21600"/>
                </a:lnTo>
                <a:lnTo>
                  <a:pt x="8133" y="13826"/>
                </a:lnTo>
                <a:lnTo>
                  <a:pt x="6100" y="9649"/>
                </a:lnTo>
                <a:lnTo>
                  <a:pt x="3851" y="9282"/>
                </a:lnTo>
                <a:lnTo>
                  <a:pt x="0" y="0"/>
                </a:lnTo>
                <a:close/>
                <a:moveTo>
                  <a:pt x="0" y="0"/>
                </a:moveTo>
              </a:path>
            </a:pathLst>
          </a:custGeom>
          <a:solidFill>
            <a:srgbClr val="FF3300">
              <a:alpha val="44705"/>
            </a:srgbClr>
          </a:solidFill>
          <a:ln w="12700">
            <a:noFill/>
            <a:miter lim="800000"/>
            <a:headEnd type="none" w="med" len="med"/>
            <a:tailEnd type="none" w="med" len="med"/>
          </a:ln>
        </p:spPr>
        <p:txBody>
          <a:bodyPr lIns="0" tIns="0" rIns="0" bIns="0"/>
          <a:lstStyle/>
          <a:p>
            <a:endParaRPr lang="zh-CN" altLang="en-US"/>
          </a:p>
        </p:txBody>
      </p:sp>
      <p:sp>
        <p:nvSpPr>
          <p:cNvPr id="25633" name="AutoShape 33"/>
          <p:cNvSpPr>
            <a:spLocks/>
          </p:cNvSpPr>
          <p:nvPr/>
        </p:nvSpPr>
        <p:spPr bwMode="auto">
          <a:xfrm>
            <a:off x="2462213" y="2520950"/>
            <a:ext cx="523875" cy="1012825"/>
          </a:xfrm>
          <a:custGeom>
            <a:avLst/>
            <a:gdLst/>
            <a:ahLst/>
            <a:cxnLst/>
            <a:rect l="0" t="0" r="r" b="b"/>
            <a:pathLst>
              <a:path w="21600" h="21600">
                <a:moveTo>
                  <a:pt x="8378" y="0"/>
                </a:moveTo>
                <a:lnTo>
                  <a:pt x="14531" y="677"/>
                </a:lnTo>
                <a:lnTo>
                  <a:pt x="19964" y="7990"/>
                </a:lnTo>
                <a:lnTo>
                  <a:pt x="21600" y="21600"/>
                </a:lnTo>
                <a:lnTo>
                  <a:pt x="2160" y="21566"/>
                </a:lnTo>
                <a:lnTo>
                  <a:pt x="0" y="11139"/>
                </a:lnTo>
                <a:lnTo>
                  <a:pt x="8378" y="0"/>
                </a:lnTo>
                <a:close/>
                <a:moveTo>
                  <a:pt x="8378" y="0"/>
                </a:moveTo>
              </a:path>
            </a:pathLst>
          </a:custGeom>
          <a:solidFill>
            <a:srgbClr val="FFFF00">
              <a:alpha val="44705"/>
            </a:srgbClr>
          </a:solidFill>
          <a:ln w="12700">
            <a:noFill/>
            <a:miter lim="800000"/>
            <a:headEnd type="none" w="med" len="med"/>
            <a:tailEnd type="none" w="med" len="med"/>
          </a:ln>
        </p:spPr>
        <p:txBody>
          <a:bodyPr lIns="0" tIns="0" rIns="0" bIns="0"/>
          <a:lstStyle/>
          <a:p>
            <a:endParaRPr lang="zh-CN" altLang="en-US"/>
          </a:p>
        </p:txBody>
      </p:sp>
      <p:sp>
        <p:nvSpPr>
          <p:cNvPr id="25634" name="Rectangle 34"/>
          <p:cNvSpPr>
            <a:spLocks/>
          </p:cNvSpPr>
          <p:nvPr/>
        </p:nvSpPr>
        <p:spPr bwMode="auto">
          <a:xfrm>
            <a:off x="1890713" y="1436688"/>
            <a:ext cx="242887" cy="19050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300">
                <a:solidFill>
                  <a:schemeClr val="tx1"/>
                </a:solidFill>
                <a:latin typeface="Times New Roman" charset="0"/>
                <a:ea typeface="宋体" charset="-122"/>
                <a:cs typeface="Times New Roman" charset="0"/>
                <a:sym typeface="Times New Roman" charset="0"/>
              </a:rPr>
              <a:t>|   |</a:t>
            </a:r>
          </a:p>
        </p:txBody>
      </p:sp>
      <p:grpSp>
        <p:nvGrpSpPr>
          <p:cNvPr id="3" name="Group 35"/>
          <p:cNvGrpSpPr>
            <a:grpSpLocks/>
          </p:cNvGrpSpPr>
          <p:nvPr/>
        </p:nvGrpSpPr>
        <p:grpSpPr bwMode="auto">
          <a:xfrm>
            <a:off x="7288213" y="2481263"/>
            <a:ext cx="800100" cy="495300"/>
            <a:chOff x="0" y="0"/>
            <a:chExt cx="504" cy="312"/>
          </a:xfrm>
        </p:grpSpPr>
        <p:sp>
          <p:nvSpPr>
            <p:cNvPr id="25636" name="AutoShape 36"/>
            <p:cNvSpPr>
              <a:spLocks/>
            </p:cNvSpPr>
            <p:nvPr/>
          </p:nvSpPr>
          <p:spPr bwMode="auto">
            <a:xfrm>
              <a:off x="0" y="0"/>
              <a:ext cx="504" cy="312"/>
            </a:xfrm>
            <a:prstGeom prst="roundRect">
              <a:avLst>
                <a:gd name="adj" fmla="val 16667"/>
              </a:avLst>
            </a:prstGeom>
            <a:solidFill>
              <a:srgbClr val="FFFF00">
                <a:alpha val="44705"/>
              </a:srgbClr>
            </a:solidFill>
            <a:ln w="12700">
              <a:noFill/>
              <a:round/>
              <a:headEnd type="none" w="med" len="med"/>
              <a:tailEnd type="none" w="med" len="med"/>
            </a:ln>
          </p:spPr>
          <p:txBody>
            <a:bodyPr lIns="0" tIns="0" rIns="0" bIns="0"/>
            <a:lstStyle/>
            <a:p>
              <a:endParaRPr lang="zh-CN" altLang="en-US"/>
            </a:p>
          </p:txBody>
        </p:sp>
        <p:sp>
          <p:nvSpPr>
            <p:cNvPr id="25637" name="Rectangle 37"/>
            <p:cNvSpPr>
              <a:spLocks/>
            </p:cNvSpPr>
            <p:nvPr/>
          </p:nvSpPr>
          <p:spPr bwMode="auto">
            <a:xfrm>
              <a:off x="1" y="44"/>
              <a:ext cx="501" cy="224"/>
            </a:xfrm>
            <a:prstGeom prst="rect">
              <a:avLst/>
            </a:prstGeom>
            <a:noFill/>
            <a:ln w="12700">
              <a:noFill/>
              <a:miter lim="800000"/>
              <a:headEnd type="none" w="med" len="med"/>
              <a:tailEnd type="none" w="med" len="med"/>
            </a:ln>
          </p:spPr>
          <p:txBody>
            <a:bodyPr wrap="none" lIns="38100" tIns="38100" rIns="88677" bIns="38100" anchor="ctr">
              <a:spAutoFit/>
            </a:bodyPr>
            <a:lstStyle/>
            <a:p>
              <a:pPr marL="11113" algn="ctr"/>
              <a:r>
                <a:rPr lang="en-US" altLang="zh-CN" sz="1000" b="1">
                  <a:solidFill>
                    <a:schemeClr val="tx1"/>
                  </a:solidFill>
                  <a:latin typeface="Times New Roman" charset="0"/>
                  <a:ea typeface="宋体" charset="-122"/>
                  <a:cs typeface="Times New Roman" charset="0"/>
                  <a:sym typeface="Times New Roman" charset="0"/>
                </a:rPr>
                <a:t>Ventricular</a:t>
              </a:r>
            </a:p>
            <a:p>
              <a:pPr marL="11113" algn="ctr"/>
              <a:r>
                <a:rPr lang="en-US" altLang="zh-CN" sz="1000" b="1">
                  <a:solidFill>
                    <a:schemeClr val="tx1"/>
                  </a:solidFill>
                  <a:latin typeface="Times New Roman" charset="0"/>
                  <a:ea typeface="宋体" charset="-122"/>
                  <a:cs typeface="Times New Roman" charset="0"/>
                  <a:sym typeface="Times New Roman" charset="0"/>
                </a:rPr>
                <a:t>Arrhythmia</a:t>
              </a:r>
            </a:p>
          </p:txBody>
        </p:sp>
      </p:grpSp>
      <p:grpSp>
        <p:nvGrpSpPr>
          <p:cNvPr id="4" name="Group 38"/>
          <p:cNvGrpSpPr>
            <a:grpSpLocks/>
          </p:cNvGrpSpPr>
          <p:nvPr/>
        </p:nvGrpSpPr>
        <p:grpSpPr bwMode="auto">
          <a:xfrm>
            <a:off x="7288213" y="1949450"/>
            <a:ext cx="798512" cy="496888"/>
            <a:chOff x="0" y="0"/>
            <a:chExt cx="503" cy="313"/>
          </a:xfrm>
        </p:grpSpPr>
        <p:sp>
          <p:nvSpPr>
            <p:cNvPr id="25639" name="AutoShape 39"/>
            <p:cNvSpPr>
              <a:spLocks/>
            </p:cNvSpPr>
            <p:nvPr/>
          </p:nvSpPr>
          <p:spPr bwMode="auto">
            <a:xfrm>
              <a:off x="0" y="0"/>
              <a:ext cx="503" cy="313"/>
            </a:xfrm>
            <a:prstGeom prst="roundRect">
              <a:avLst>
                <a:gd name="adj" fmla="val 16667"/>
              </a:avLst>
            </a:prstGeom>
            <a:solidFill>
              <a:srgbClr val="00FF00">
                <a:alpha val="44705"/>
              </a:srgbClr>
            </a:solidFill>
            <a:ln w="12700">
              <a:noFill/>
              <a:round/>
              <a:headEnd type="none" w="med" len="med"/>
              <a:tailEnd type="none" w="med" len="med"/>
            </a:ln>
          </p:spPr>
          <p:txBody>
            <a:bodyPr lIns="0" tIns="0" rIns="0" bIns="0"/>
            <a:lstStyle/>
            <a:p>
              <a:endParaRPr lang="zh-CN" altLang="en-US"/>
            </a:p>
          </p:txBody>
        </p:sp>
        <p:sp>
          <p:nvSpPr>
            <p:cNvPr id="25640" name="Rectangle 40"/>
            <p:cNvSpPr>
              <a:spLocks/>
            </p:cNvSpPr>
            <p:nvPr/>
          </p:nvSpPr>
          <p:spPr bwMode="auto">
            <a:xfrm>
              <a:off x="0" y="88"/>
              <a:ext cx="502" cy="136"/>
            </a:xfrm>
            <a:prstGeom prst="rect">
              <a:avLst/>
            </a:prstGeom>
            <a:noFill/>
            <a:ln w="12700">
              <a:noFill/>
              <a:miter lim="800000"/>
              <a:headEnd type="none" w="med" len="med"/>
              <a:tailEnd type="none" w="med" len="med"/>
            </a:ln>
          </p:spPr>
          <p:txBody>
            <a:bodyPr wrap="none" lIns="38100" tIns="38100" rIns="88663" bIns="38100" anchor="ctr">
              <a:spAutoFit/>
            </a:bodyPr>
            <a:lstStyle/>
            <a:p>
              <a:pPr marL="11113" algn="ctr"/>
              <a:r>
                <a:rPr lang="en-US" altLang="zh-CN" sz="1000" b="1">
                  <a:solidFill>
                    <a:schemeClr val="tx1"/>
                  </a:solidFill>
                  <a:latin typeface="Times New Roman" charset="0"/>
                  <a:ea typeface="宋体" charset="-122"/>
                  <a:cs typeface="Times New Roman" charset="0"/>
                  <a:sym typeface="Times New Roman" charset="0"/>
                </a:rPr>
                <a:t>Arrhythmia</a:t>
              </a:r>
            </a:p>
          </p:txBody>
        </p:sp>
      </p:grpSp>
      <p:grpSp>
        <p:nvGrpSpPr>
          <p:cNvPr id="5" name="Group 41"/>
          <p:cNvGrpSpPr>
            <a:grpSpLocks/>
          </p:cNvGrpSpPr>
          <p:nvPr/>
        </p:nvGrpSpPr>
        <p:grpSpPr bwMode="auto">
          <a:xfrm>
            <a:off x="7288213" y="1417638"/>
            <a:ext cx="798512" cy="496887"/>
            <a:chOff x="0" y="0"/>
            <a:chExt cx="503" cy="313"/>
          </a:xfrm>
        </p:grpSpPr>
        <p:sp>
          <p:nvSpPr>
            <p:cNvPr id="25642" name="AutoShape 42"/>
            <p:cNvSpPr>
              <a:spLocks/>
            </p:cNvSpPr>
            <p:nvPr/>
          </p:nvSpPr>
          <p:spPr bwMode="auto">
            <a:xfrm>
              <a:off x="0" y="0"/>
              <a:ext cx="503" cy="313"/>
            </a:xfrm>
            <a:prstGeom prst="roundRect">
              <a:avLst>
                <a:gd name="adj" fmla="val 16667"/>
              </a:avLst>
            </a:prstGeom>
            <a:solidFill>
              <a:srgbClr val="FF3300">
                <a:alpha val="44705"/>
              </a:srgbClr>
            </a:solidFill>
            <a:ln w="12700">
              <a:noFill/>
              <a:round/>
              <a:headEnd type="none" w="med" len="med"/>
              <a:tailEnd type="none" w="med" len="med"/>
            </a:ln>
          </p:spPr>
          <p:txBody>
            <a:bodyPr lIns="0" tIns="0" rIns="0" bIns="0"/>
            <a:lstStyle/>
            <a:p>
              <a:endParaRPr lang="zh-CN" altLang="en-US"/>
            </a:p>
          </p:txBody>
        </p:sp>
        <p:sp>
          <p:nvSpPr>
            <p:cNvPr id="25643" name="Rectangle 43"/>
            <p:cNvSpPr>
              <a:spLocks/>
            </p:cNvSpPr>
            <p:nvPr/>
          </p:nvSpPr>
          <p:spPr bwMode="auto">
            <a:xfrm>
              <a:off x="76" y="88"/>
              <a:ext cx="350" cy="136"/>
            </a:xfrm>
            <a:prstGeom prst="rect">
              <a:avLst/>
            </a:prstGeom>
            <a:noFill/>
            <a:ln w="12700">
              <a:noFill/>
              <a:miter lim="800000"/>
              <a:headEnd type="none" w="med" len="med"/>
              <a:tailEnd type="none" w="med" len="med"/>
            </a:ln>
          </p:spPr>
          <p:txBody>
            <a:bodyPr wrap="none" lIns="38100" tIns="38100" rIns="88663" bIns="38100" anchor="ctr">
              <a:spAutoFit/>
            </a:bodyPr>
            <a:lstStyle/>
            <a:p>
              <a:pPr marL="11113" algn="ctr"/>
              <a:r>
                <a:rPr lang="en-US" altLang="zh-CN" sz="1000" b="1">
                  <a:solidFill>
                    <a:schemeClr val="tx1"/>
                  </a:solidFill>
                  <a:latin typeface="Times New Roman" charset="0"/>
                  <a:ea typeface="宋体" charset="-122"/>
                  <a:cs typeface="Times New Roman" charset="0"/>
                  <a:sym typeface="Times New Roman" charset="0"/>
                </a:rPr>
                <a:t>Normal</a:t>
              </a:r>
            </a:p>
          </p:txBody>
        </p:sp>
      </p:grpSp>
      <p:pic>
        <p:nvPicPr>
          <p:cNvPr id="25644" name="Picture 44"/>
          <p:cNvPicPr>
            <a:picLocks noChangeArrowheads="1"/>
          </p:cNvPicPr>
          <p:nvPr/>
        </p:nvPicPr>
        <p:blipFill>
          <a:blip r:embed="rId8" cstate="print"/>
          <a:srcRect/>
          <a:stretch>
            <a:fillRect/>
          </a:stretch>
        </p:blipFill>
        <p:spPr bwMode="auto">
          <a:xfrm>
            <a:off x="7197725" y="3868738"/>
            <a:ext cx="1493838" cy="1471612"/>
          </a:xfrm>
          <a:prstGeom prst="rect">
            <a:avLst/>
          </a:prstGeom>
          <a:noFill/>
          <a:ln w="12700">
            <a:noFill/>
            <a:miter lim="800000"/>
            <a:headEnd/>
            <a:tailEnd/>
          </a:ln>
        </p:spPr>
      </p:pic>
      <p:grpSp>
        <p:nvGrpSpPr>
          <p:cNvPr id="6" name="Group 45"/>
          <p:cNvGrpSpPr>
            <a:grpSpLocks/>
          </p:cNvGrpSpPr>
          <p:nvPr/>
        </p:nvGrpSpPr>
        <p:grpSpPr bwMode="auto">
          <a:xfrm>
            <a:off x="8555038" y="6292850"/>
            <a:ext cx="449262" cy="515938"/>
            <a:chOff x="0" y="0"/>
            <a:chExt cx="283" cy="324"/>
          </a:xfrm>
        </p:grpSpPr>
        <p:grpSp>
          <p:nvGrpSpPr>
            <p:cNvPr id="7" name="Group 46"/>
            <p:cNvGrpSpPr>
              <a:grpSpLocks/>
            </p:cNvGrpSpPr>
            <p:nvPr/>
          </p:nvGrpSpPr>
          <p:grpSpPr bwMode="auto">
            <a:xfrm>
              <a:off x="0" y="0"/>
              <a:ext cx="258" cy="220"/>
              <a:chOff x="0" y="0"/>
              <a:chExt cx="258" cy="220"/>
            </a:xfrm>
          </p:grpSpPr>
          <p:sp>
            <p:nvSpPr>
              <p:cNvPr id="25647" name="AutoShape 47"/>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25648" name="AutoShape 48"/>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25649" name="AutoShape 49"/>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25650" name="Rectangle 50">
              <a:hlinkClick r:id="rId9" action="ppaction://hlinksldjump"/>
            </p:cNvPr>
            <p:cNvSpPr>
              <a:spLocks/>
            </p:cNvSpPr>
            <p:nvPr/>
          </p:nvSpPr>
          <p:spPr bwMode="auto">
            <a:xfrm>
              <a:off x="5" y="236"/>
              <a:ext cx="278"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Results</a:t>
              </a:r>
            </a:p>
          </p:txBody>
        </p:sp>
      </p:grpSp>
      <p:grpSp>
        <p:nvGrpSpPr>
          <p:cNvPr id="8" name="Group 51"/>
          <p:cNvGrpSpPr>
            <a:grpSpLocks/>
          </p:cNvGrpSpPr>
          <p:nvPr/>
        </p:nvGrpSpPr>
        <p:grpSpPr bwMode="auto">
          <a:xfrm>
            <a:off x="7116763" y="3033713"/>
            <a:ext cx="1828800" cy="776287"/>
            <a:chOff x="0" y="0"/>
            <a:chExt cx="1152" cy="489"/>
          </a:xfrm>
        </p:grpSpPr>
        <p:sp>
          <p:nvSpPr>
            <p:cNvPr id="25652" name="AutoShape 52"/>
            <p:cNvSpPr>
              <a:spLocks/>
            </p:cNvSpPr>
            <p:nvPr/>
          </p:nvSpPr>
          <p:spPr bwMode="auto">
            <a:xfrm>
              <a:off x="34" y="0"/>
              <a:ext cx="1083" cy="489"/>
            </a:xfrm>
            <a:prstGeom prst="roundRect">
              <a:avLst>
                <a:gd name="adj" fmla="val 16667"/>
              </a:avLst>
            </a:prstGeom>
            <a:solidFill>
              <a:srgbClr val="333399">
                <a:alpha val="44705"/>
              </a:srgbClr>
            </a:solidFill>
            <a:ln w="12700">
              <a:noFill/>
              <a:round/>
              <a:headEnd type="none" w="med" len="med"/>
              <a:tailEnd type="none" w="med" len="med"/>
            </a:ln>
          </p:spPr>
          <p:txBody>
            <a:bodyPr lIns="0" tIns="0" rIns="0" bIns="0"/>
            <a:lstStyle/>
            <a:p>
              <a:endParaRPr lang="zh-CN" altLang="en-US"/>
            </a:p>
          </p:txBody>
        </p:sp>
        <p:sp>
          <p:nvSpPr>
            <p:cNvPr id="25653" name="Rectangle 53"/>
            <p:cNvSpPr>
              <a:spLocks/>
            </p:cNvSpPr>
            <p:nvPr/>
          </p:nvSpPr>
          <p:spPr bwMode="auto">
            <a:xfrm>
              <a:off x="0" y="76"/>
              <a:ext cx="1152" cy="336"/>
            </a:xfrm>
            <a:prstGeom prst="rect">
              <a:avLst/>
            </a:prstGeom>
            <a:noFill/>
            <a:ln w="12700">
              <a:noFill/>
              <a:miter lim="800000"/>
              <a:headEnd type="none" w="med" len="med"/>
              <a:tailEnd type="none" w="med" len="med"/>
            </a:ln>
          </p:spPr>
          <p:txBody>
            <a:bodyPr wrap="none" lIns="38100" tIns="38100" rIns="89425" bIns="38100" anchor="ctr">
              <a:spAutoFit/>
            </a:bodyPr>
            <a:lstStyle/>
            <a:p>
              <a:pPr marL="12700" algn="ctr"/>
              <a:r>
                <a:rPr lang="en-US" altLang="zh-CN" sz="1500" b="1">
                  <a:solidFill>
                    <a:srgbClr val="FFFFFF"/>
                  </a:solidFill>
                  <a:latin typeface="Times New Roman" charset="0"/>
                  <a:ea typeface="宋体" charset="-122"/>
                  <a:cs typeface="Times New Roman" charset="0"/>
                  <a:sym typeface="Times New Roman" charset="0"/>
                </a:rPr>
                <a:t>Best proportionality </a:t>
              </a:r>
            </a:p>
            <a:p>
              <a:pPr marL="12700" algn="ctr"/>
              <a:r>
                <a:rPr lang="en-US" altLang="zh-CN" sz="1500" b="1">
                  <a:solidFill>
                    <a:srgbClr val="FFFFFF"/>
                  </a:solidFill>
                  <a:latin typeface="Times New Roman" charset="0"/>
                  <a:ea typeface="宋体" charset="-122"/>
                  <a:cs typeface="Times New Roman" charset="0"/>
                  <a:sym typeface="Times New Roman" charset="0"/>
                </a:rPr>
                <a:t>between </a:t>
              </a:r>
              <a:r>
                <a:rPr lang="en-US" altLang="zh-CN" sz="1500" b="1">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|d</a:t>
              </a:r>
              <a:r>
                <a:rPr lang="en-US" altLang="zh-CN" sz="1500" b="1" baseline="-25000">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 </a:t>
              </a:r>
              <a:r>
                <a:rPr lang="en-US" altLang="zh-CN" sz="1500" b="1">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a:t>
              </a:r>
              <a:r>
                <a:rPr lang="en-US" altLang="zh-CN" sz="1500" b="1">
                  <a:solidFill>
                    <a:srgbClr val="FFFFFF"/>
                  </a:solidFill>
                  <a:latin typeface="Times New Roman" charset="0"/>
                  <a:ea typeface="宋体" charset="-122"/>
                  <a:cs typeface="Times New Roman" charset="0"/>
                  <a:sym typeface="Times New Roman" charset="0"/>
                </a:rPr>
                <a:t> and λ</a:t>
              </a:r>
              <a:r>
                <a:rPr lang="en-US" altLang="zh-CN" sz="1000" b="1">
                  <a:solidFill>
                    <a:schemeClr val="tx1"/>
                  </a:solidFill>
                  <a:latin typeface="Times New Roman" charset="0"/>
                  <a:ea typeface="宋体" charset="-122"/>
                  <a:cs typeface="Times New Roman" charset="0"/>
                  <a:sym typeface="Times New Roman"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29"/>
                                        </p:tgtEl>
                                        <p:attrNameLst>
                                          <p:attrName>style.visibility</p:attrName>
                                        </p:attrNameLst>
                                      </p:cBhvr>
                                      <p:to>
                                        <p:strVal val="visible"/>
                                      </p:to>
                                    </p:set>
                                    <p:anim calcmode="lin" valueType="num">
                                      <p:cBhvr>
                                        <p:cTn id="7" dur="500" fill="hold"/>
                                        <p:tgtEl>
                                          <p:spTgt spid="25629"/>
                                        </p:tgtEl>
                                        <p:attrNameLst>
                                          <p:attrName>ppt_w</p:attrName>
                                        </p:attrNameLst>
                                      </p:cBhvr>
                                      <p:tavLst>
                                        <p:tav tm="0">
                                          <p:val>
                                            <p:fltVal val="0"/>
                                          </p:val>
                                        </p:tav>
                                        <p:tav tm="100000">
                                          <p:val>
                                            <p:strVal val="#ppt_w"/>
                                          </p:val>
                                        </p:tav>
                                      </p:tavLst>
                                    </p:anim>
                                    <p:anim calcmode="lin" valueType="num">
                                      <p:cBhvr>
                                        <p:cTn id="8" dur="500" fill="hold"/>
                                        <p:tgtEl>
                                          <p:spTgt spid="256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5627"/>
                                        </p:tgtEl>
                                        <p:attrNameLst>
                                          <p:attrName>style.visibility</p:attrName>
                                        </p:attrNameLst>
                                      </p:cBhvr>
                                      <p:to>
                                        <p:strVal val="visible"/>
                                      </p:to>
                                    </p:set>
                                    <p:anim calcmode="lin" valueType="num">
                                      <p:cBhvr>
                                        <p:cTn id="18" dur="500" fill="hold"/>
                                        <p:tgtEl>
                                          <p:spTgt spid="25627"/>
                                        </p:tgtEl>
                                        <p:attrNameLst>
                                          <p:attrName>ppt_w</p:attrName>
                                        </p:attrNameLst>
                                      </p:cBhvr>
                                      <p:tavLst>
                                        <p:tav tm="0">
                                          <p:val>
                                            <p:fltVal val="0"/>
                                          </p:val>
                                        </p:tav>
                                        <p:tav tm="100000">
                                          <p:val>
                                            <p:strVal val="#ppt_w"/>
                                          </p:val>
                                        </p:tav>
                                      </p:tavLst>
                                    </p:anim>
                                    <p:anim calcmode="lin" valueType="num">
                                      <p:cBhvr>
                                        <p:cTn id="19" dur="500" fill="hold"/>
                                        <p:tgtEl>
                                          <p:spTgt spid="25627"/>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5628"/>
                                        </p:tgtEl>
                                        <p:attrNameLst>
                                          <p:attrName>style.visibility</p:attrName>
                                        </p:attrNameLst>
                                      </p:cBhvr>
                                      <p:to>
                                        <p:strVal val="visible"/>
                                      </p:to>
                                    </p:set>
                                    <p:anim calcmode="lin" valueType="num">
                                      <p:cBhvr>
                                        <p:cTn id="29" dur="500" fill="hold"/>
                                        <p:tgtEl>
                                          <p:spTgt spid="25628"/>
                                        </p:tgtEl>
                                        <p:attrNameLst>
                                          <p:attrName>ppt_w</p:attrName>
                                        </p:attrNameLst>
                                      </p:cBhvr>
                                      <p:tavLst>
                                        <p:tav tm="0">
                                          <p:val>
                                            <p:fltVal val="0"/>
                                          </p:val>
                                        </p:tav>
                                        <p:tav tm="100000">
                                          <p:val>
                                            <p:strVal val="#ppt_w"/>
                                          </p:val>
                                        </p:tav>
                                      </p:tavLst>
                                    </p:anim>
                                    <p:anim calcmode="lin" valueType="num">
                                      <p:cBhvr>
                                        <p:cTn id="30" dur="500" fill="hold"/>
                                        <p:tgtEl>
                                          <p:spTgt spid="25628"/>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nodeType="afterEffect">
                                  <p:stCondLst>
                                    <p:cond delay="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77500800" presetClass="entr" presetSubtype="77842128" fill="hold" grpId="0" nodeType="afterEffect">
                                  <p:stCondLst>
                                    <p:cond delay="500"/>
                                  </p:stCondLst>
                                  <p:childTnLst>
                                    <p:set>
                                      <p:cBhvr>
                                        <p:cTn id="38" dur="1" fill="hold">
                                          <p:stCondLst>
                                            <p:cond delay="499"/>
                                          </p:stCondLst>
                                        </p:cTn>
                                        <p:tgtEl>
                                          <p:spTgt spid="25615"/>
                                        </p:tgtEl>
                                        <p:attrNameLst>
                                          <p:attrName>style.visibility</p:attrName>
                                        </p:attrNameLst>
                                      </p:cBhvr>
                                      <p:to>
                                        <p:strVal val="visible"/>
                                      </p:to>
                                    </p:set>
                                  </p:childTnLst>
                                </p:cTn>
                              </p:par>
                            </p:childTnLst>
                          </p:cTn>
                        </p:par>
                        <p:par>
                          <p:cTn id="39" fill="hold">
                            <p:stCondLst>
                              <p:cond delay="2500"/>
                            </p:stCondLst>
                            <p:childTnLst>
                              <p:par>
                                <p:cTn id="40" presetID="77500800" presetClass="entr" presetSubtype="77842176" fill="hold" grpId="0" nodeType="afterEffect">
                                  <p:stCondLst>
                                    <p:cond delay="500"/>
                                  </p:stCondLst>
                                  <p:childTnLst>
                                    <p:set>
                                      <p:cBhvr>
                                        <p:cTn id="41" dur="1" fill="hold">
                                          <p:stCondLst>
                                            <p:cond delay="499"/>
                                          </p:stCondLst>
                                        </p:cTn>
                                        <p:tgtEl>
                                          <p:spTgt spid="25625"/>
                                        </p:tgtEl>
                                        <p:attrNameLst>
                                          <p:attrName>style.visibility</p:attrName>
                                        </p:attrNameLst>
                                      </p:cBhvr>
                                      <p:to>
                                        <p:strVal val="visible"/>
                                      </p:to>
                                    </p:set>
                                  </p:childTnLst>
                                </p:cTn>
                              </p:par>
                            </p:childTnLst>
                          </p:cTn>
                        </p:par>
                        <p:par>
                          <p:cTn id="42" fill="hold">
                            <p:stCondLst>
                              <p:cond delay="3500"/>
                            </p:stCondLst>
                            <p:childTnLst>
                              <p:par>
                                <p:cTn id="43" presetID="77500800" presetClass="entr" presetSubtype="77842000" fill="hold" grpId="0" nodeType="afterEffect">
                                  <p:stCondLst>
                                    <p:cond delay="500"/>
                                  </p:stCondLst>
                                  <p:childTnLst>
                                    <p:set>
                                      <p:cBhvr>
                                        <p:cTn id="44" dur="1" fill="hold">
                                          <p:stCondLst>
                                            <p:cond delay="499"/>
                                          </p:stCondLst>
                                        </p:cTn>
                                        <p:tgtEl>
                                          <p:spTgt spid="25621"/>
                                        </p:tgtEl>
                                        <p:attrNameLst>
                                          <p:attrName>style.visibility</p:attrName>
                                        </p:attrNameLst>
                                      </p:cBhvr>
                                      <p:to>
                                        <p:strVal val="visible"/>
                                      </p:to>
                                    </p:set>
                                  </p:childTnLst>
                                </p:cTn>
                              </p:par>
                            </p:childTnLst>
                          </p:cTn>
                        </p:par>
                        <p:par>
                          <p:cTn id="45" fill="hold">
                            <p:stCondLst>
                              <p:cond delay="4500"/>
                            </p:stCondLst>
                            <p:childTnLst>
                              <p:par>
                                <p:cTn id="46" presetID="77500800" presetClass="entr" presetSubtype="77841664" fill="hold" grpId="0" nodeType="afterEffect">
                                  <p:stCondLst>
                                    <p:cond delay="500"/>
                                  </p:stCondLst>
                                  <p:childTnLst>
                                    <p:set>
                                      <p:cBhvr>
                                        <p:cTn id="47" dur="1" fill="hold">
                                          <p:stCondLst>
                                            <p:cond delay="499"/>
                                          </p:stCondLst>
                                        </p:cTn>
                                        <p:tgtEl>
                                          <p:spTgt spid="25618"/>
                                        </p:tgtEl>
                                        <p:attrNameLst>
                                          <p:attrName>style.visibility</p:attrName>
                                        </p:attrNameLst>
                                      </p:cBhvr>
                                      <p:to>
                                        <p:strVal val="visible"/>
                                      </p:to>
                                    </p:set>
                                  </p:childTnLst>
                                </p:cTn>
                              </p:par>
                            </p:childTnLst>
                          </p:cTn>
                        </p:par>
                        <p:par>
                          <p:cTn id="48" fill="hold">
                            <p:stCondLst>
                              <p:cond delay="5500"/>
                            </p:stCondLst>
                            <p:childTnLst>
                              <p:par>
                                <p:cTn id="49" presetID="77500800" presetClass="entr" presetSubtype="77841488" fill="hold" grpId="0" nodeType="afterEffect">
                                  <p:stCondLst>
                                    <p:cond delay="500"/>
                                  </p:stCondLst>
                                  <p:childTnLst>
                                    <p:set>
                                      <p:cBhvr>
                                        <p:cTn id="50" dur="1" fill="hold">
                                          <p:stCondLst>
                                            <p:cond delay="499"/>
                                          </p:stCondLst>
                                        </p:cTn>
                                        <p:tgtEl>
                                          <p:spTgt spid="25624"/>
                                        </p:tgtEl>
                                        <p:attrNameLst>
                                          <p:attrName>style.visibility</p:attrName>
                                        </p:attrNameLst>
                                      </p:cBhvr>
                                      <p:to>
                                        <p:strVal val="visible"/>
                                      </p:to>
                                    </p:set>
                                  </p:childTnLst>
                                </p:cTn>
                              </p:par>
                            </p:childTnLst>
                          </p:cTn>
                        </p:par>
                        <p:par>
                          <p:cTn id="51" fill="hold">
                            <p:stCondLst>
                              <p:cond delay="6500"/>
                            </p:stCondLst>
                            <p:childTnLst>
                              <p:par>
                                <p:cTn id="52" presetID="77500800" presetClass="entr" presetSubtype="77841448" fill="hold" grpId="0" nodeType="afterEffect">
                                  <p:stCondLst>
                                    <p:cond delay="500"/>
                                  </p:stCondLst>
                                  <p:childTnLst>
                                    <p:set>
                                      <p:cBhvr>
                                        <p:cTn id="53" dur="1" fill="hold">
                                          <p:stCondLst>
                                            <p:cond delay="499"/>
                                          </p:stCondLst>
                                        </p:cTn>
                                        <p:tgtEl>
                                          <p:spTgt spid="25614"/>
                                        </p:tgtEl>
                                        <p:attrNameLst>
                                          <p:attrName>style.visibility</p:attrName>
                                        </p:attrNameLst>
                                      </p:cBhvr>
                                      <p:to>
                                        <p:strVal val="visible"/>
                                      </p:to>
                                    </p:set>
                                  </p:childTnLst>
                                </p:cTn>
                              </p:par>
                            </p:childTnLst>
                          </p:cTn>
                        </p:par>
                        <p:par>
                          <p:cTn id="54" fill="hold">
                            <p:stCondLst>
                              <p:cond delay="7500"/>
                            </p:stCondLst>
                            <p:childTnLst>
                              <p:par>
                                <p:cTn id="55" presetID="77500800" presetClass="entr" presetSubtype="77842088" fill="hold" grpId="0" nodeType="afterEffect">
                                  <p:stCondLst>
                                    <p:cond delay="500"/>
                                  </p:stCondLst>
                                  <p:childTnLst>
                                    <p:set>
                                      <p:cBhvr>
                                        <p:cTn id="56" dur="1" fill="hold">
                                          <p:stCondLst>
                                            <p:cond delay="499"/>
                                          </p:stCondLst>
                                        </p:cTn>
                                        <p:tgtEl>
                                          <p:spTgt spid="25620"/>
                                        </p:tgtEl>
                                        <p:attrNameLst>
                                          <p:attrName>style.visibility</p:attrName>
                                        </p:attrNameLst>
                                      </p:cBhvr>
                                      <p:to>
                                        <p:strVal val="visible"/>
                                      </p:to>
                                    </p:set>
                                  </p:childTnLst>
                                </p:cTn>
                              </p:par>
                            </p:childTnLst>
                          </p:cTn>
                        </p:par>
                        <p:par>
                          <p:cTn id="57" fill="hold">
                            <p:stCondLst>
                              <p:cond delay="8500"/>
                            </p:stCondLst>
                            <p:childTnLst>
                              <p:par>
                                <p:cTn id="58" presetID="77500800" presetClass="entr" presetSubtype="77841616" fill="hold" grpId="0" nodeType="afterEffect">
                                  <p:stCondLst>
                                    <p:cond delay="500"/>
                                  </p:stCondLst>
                                  <p:childTnLst>
                                    <p:set>
                                      <p:cBhvr>
                                        <p:cTn id="59" dur="1" fill="hold">
                                          <p:stCondLst>
                                            <p:cond delay="499"/>
                                          </p:stCondLst>
                                        </p:cTn>
                                        <p:tgtEl>
                                          <p:spTgt spid="25617"/>
                                        </p:tgtEl>
                                        <p:attrNameLst>
                                          <p:attrName>style.visibility</p:attrName>
                                        </p:attrNameLst>
                                      </p:cBhvr>
                                      <p:to>
                                        <p:strVal val="visible"/>
                                      </p:to>
                                    </p:set>
                                  </p:childTnLst>
                                </p:cTn>
                              </p:par>
                            </p:childTnLst>
                          </p:cTn>
                        </p:par>
                        <p:par>
                          <p:cTn id="60" fill="hold">
                            <p:stCondLst>
                              <p:cond delay="9500"/>
                            </p:stCondLst>
                            <p:childTnLst>
                              <p:par>
                                <p:cTn id="61" presetID="77500800" presetClass="entr" presetSubtype="77842216" fill="hold" grpId="0" nodeType="afterEffect">
                                  <p:stCondLst>
                                    <p:cond delay="1000"/>
                                  </p:stCondLst>
                                  <p:childTnLst>
                                    <p:set>
                                      <p:cBhvr>
                                        <p:cTn id="62" dur="1" fill="hold">
                                          <p:stCondLst>
                                            <p:cond delay="499"/>
                                          </p:stCondLst>
                                        </p:cTn>
                                        <p:tgtEl>
                                          <p:spTgt spid="25626"/>
                                        </p:tgtEl>
                                        <p:attrNameLst>
                                          <p:attrName>style.visibility</p:attrName>
                                        </p:attrNameLst>
                                      </p:cBhvr>
                                      <p:to>
                                        <p:strVal val="visible"/>
                                      </p:to>
                                    </p:set>
                                  </p:childTnLst>
                                </p:cTn>
                              </p:par>
                            </p:childTnLst>
                          </p:cTn>
                        </p:par>
                        <p:par>
                          <p:cTn id="63" fill="hold">
                            <p:stCondLst>
                              <p:cond delay="11000"/>
                            </p:stCondLst>
                            <p:childTnLst>
                              <p:par>
                                <p:cTn id="64" presetID="77500800" presetClass="entr" presetSubtype="77841576" fill="hold" grpId="0" nodeType="afterEffect">
                                  <p:stCondLst>
                                    <p:cond delay="1000"/>
                                  </p:stCondLst>
                                  <p:childTnLst>
                                    <p:set>
                                      <p:cBhvr>
                                        <p:cTn id="65" dur="1" fill="hold">
                                          <p:stCondLst>
                                            <p:cond delay="499"/>
                                          </p:stCondLst>
                                        </p:cTn>
                                        <p:tgtEl>
                                          <p:spTgt spid="25616"/>
                                        </p:tgtEl>
                                        <p:attrNameLst>
                                          <p:attrName>style.visibility</p:attrName>
                                        </p:attrNameLst>
                                      </p:cBhvr>
                                      <p:to>
                                        <p:strVal val="visible"/>
                                      </p:to>
                                    </p:set>
                                  </p:childTnLst>
                                </p:cTn>
                              </p:par>
                            </p:childTnLst>
                          </p:cTn>
                        </p:par>
                        <p:par>
                          <p:cTn id="66" fill="hold">
                            <p:stCondLst>
                              <p:cond delay="12500"/>
                            </p:stCondLst>
                            <p:childTnLst>
                              <p:par>
                                <p:cTn id="67" presetID="77500800" presetClass="entr" presetSubtype="77841960" fill="hold" grpId="0" nodeType="afterEffect">
                                  <p:stCondLst>
                                    <p:cond delay="1000"/>
                                  </p:stCondLst>
                                  <p:childTnLst>
                                    <p:set>
                                      <p:cBhvr>
                                        <p:cTn id="68" dur="1" fill="hold">
                                          <p:stCondLst>
                                            <p:cond delay="499"/>
                                          </p:stCondLst>
                                        </p:cTn>
                                        <p:tgtEl>
                                          <p:spTgt spid="25622"/>
                                        </p:tgtEl>
                                        <p:attrNameLst>
                                          <p:attrName>style.visibility</p:attrName>
                                        </p:attrNameLst>
                                      </p:cBhvr>
                                      <p:to>
                                        <p:strVal val="visible"/>
                                      </p:to>
                                    </p:set>
                                  </p:childTnLst>
                                </p:cTn>
                              </p:par>
                            </p:childTnLst>
                          </p:cTn>
                        </p:par>
                        <p:par>
                          <p:cTn id="69" fill="hold">
                            <p:stCondLst>
                              <p:cond delay="14000"/>
                            </p:stCondLst>
                            <p:childTnLst>
                              <p:par>
                                <p:cTn id="70" presetID="77500800" presetClass="entr" presetSubtype="77841704" fill="hold" grpId="0" nodeType="afterEffect">
                                  <p:stCondLst>
                                    <p:cond delay="1000"/>
                                  </p:stCondLst>
                                  <p:childTnLst>
                                    <p:set>
                                      <p:cBhvr>
                                        <p:cTn id="71" dur="1" fill="hold">
                                          <p:stCondLst>
                                            <p:cond delay="499"/>
                                          </p:stCondLst>
                                        </p:cTn>
                                        <p:tgtEl>
                                          <p:spTgt spid="256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25630"/>
                                        </p:tgtEl>
                                        <p:attrNameLst>
                                          <p:attrName>style.visibility</p:attrName>
                                        </p:attrNameLst>
                                      </p:cBhvr>
                                      <p:to>
                                        <p:strVal val="visible"/>
                                      </p:to>
                                    </p:set>
                                    <p:anim calcmode="lin" valueType="num">
                                      <p:cBhvr>
                                        <p:cTn id="76" dur="500" fill="hold"/>
                                        <p:tgtEl>
                                          <p:spTgt spid="25630"/>
                                        </p:tgtEl>
                                        <p:attrNameLst>
                                          <p:attrName>ppt_w</p:attrName>
                                        </p:attrNameLst>
                                      </p:cBhvr>
                                      <p:tavLst>
                                        <p:tav tm="0">
                                          <p:val>
                                            <p:fltVal val="0"/>
                                          </p:val>
                                        </p:tav>
                                        <p:tav tm="100000">
                                          <p:val>
                                            <p:strVal val="#ppt_w"/>
                                          </p:val>
                                        </p:tav>
                                      </p:tavLst>
                                    </p:anim>
                                    <p:anim calcmode="lin" valueType="num">
                                      <p:cBhvr>
                                        <p:cTn id="77" dur="500" fill="hold"/>
                                        <p:tgtEl>
                                          <p:spTgt spid="25630"/>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77500800" presetClass="entr" presetSubtype="77842728" fill="hold" grpId="0" nodeType="afterEffect">
                                  <p:stCondLst>
                                    <p:cond delay="500"/>
                                  </p:stCondLst>
                                  <p:childTnLst>
                                    <p:set>
                                      <p:cBhvr>
                                        <p:cTn id="80" dur="1" fill="hold">
                                          <p:stCondLst>
                                            <p:cond delay="499"/>
                                          </p:stCondLst>
                                        </p:cTn>
                                        <p:tgtEl>
                                          <p:spTgt spid="25632"/>
                                        </p:tgtEl>
                                        <p:attrNameLst>
                                          <p:attrName>style.visibility</p:attrName>
                                        </p:attrNameLst>
                                      </p:cBhvr>
                                      <p:to>
                                        <p:strVal val="visible"/>
                                      </p:to>
                                    </p:set>
                                  </p:childTnLst>
                                </p:cTn>
                              </p:par>
                            </p:childTnLst>
                          </p:cTn>
                        </p:par>
                        <p:par>
                          <p:cTn id="81" fill="hold">
                            <p:stCondLst>
                              <p:cond delay="1500"/>
                            </p:stCondLst>
                            <p:childTnLst>
                              <p:par>
                                <p:cTn id="82" presetID="77500800" presetClass="entr" presetSubtype="77842688" fill="hold" grpId="0" nodeType="afterEffect">
                                  <p:stCondLst>
                                    <p:cond delay="500"/>
                                  </p:stCondLst>
                                  <p:childTnLst>
                                    <p:set>
                                      <p:cBhvr>
                                        <p:cTn id="83" dur="1" fill="hold">
                                          <p:stCondLst>
                                            <p:cond delay="499"/>
                                          </p:stCondLst>
                                        </p:cTn>
                                        <p:tgtEl>
                                          <p:spTgt spid="25631"/>
                                        </p:tgtEl>
                                        <p:attrNameLst>
                                          <p:attrName>style.visibility</p:attrName>
                                        </p:attrNameLst>
                                      </p:cBhvr>
                                      <p:to>
                                        <p:strVal val="visible"/>
                                      </p:to>
                                    </p:set>
                                  </p:childTnLst>
                                </p:cTn>
                              </p:par>
                            </p:childTnLst>
                          </p:cTn>
                        </p:par>
                        <p:par>
                          <p:cTn id="84" fill="hold">
                            <p:stCondLst>
                              <p:cond delay="2500"/>
                            </p:stCondLst>
                            <p:childTnLst>
                              <p:par>
                                <p:cTn id="85" presetID="77500800" presetClass="entr" presetSubtype="77842768" fill="hold" grpId="0" nodeType="afterEffect">
                                  <p:stCondLst>
                                    <p:cond delay="1000"/>
                                  </p:stCondLst>
                                  <p:childTnLst>
                                    <p:set>
                                      <p:cBhvr>
                                        <p:cTn id="86" dur="1" fill="hold">
                                          <p:stCondLst>
                                            <p:cond delay="499"/>
                                          </p:stCondLst>
                                        </p:cTn>
                                        <p:tgtEl>
                                          <p:spTgt spid="25633"/>
                                        </p:tgtEl>
                                        <p:attrNameLst>
                                          <p:attrName>style.visibility</p:attrName>
                                        </p:attrNameLst>
                                      </p:cBhvr>
                                      <p:to>
                                        <p:strVal val="visible"/>
                                      </p:to>
                                    </p:set>
                                  </p:childTnLst>
                                </p:cTn>
                              </p:par>
                            </p:childTnLst>
                          </p:cTn>
                        </p:par>
                        <p:par>
                          <p:cTn id="87" fill="hold">
                            <p:stCondLst>
                              <p:cond delay="4000"/>
                            </p:stCondLst>
                            <p:childTnLst>
                              <p:par>
                                <p:cTn id="88" presetID="23" presetClass="entr" presetSubtype="16" fill="hold" nodeType="afterEffect">
                                  <p:stCondLst>
                                    <p:cond delay="500"/>
                                  </p:stCondLst>
                                  <p:childTnLst>
                                    <p:set>
                                      <p:cBhvr>
                                        <p:cTn id="89" dur="1" fill="hold">
                                          <p:stCondLst>
                                            <p:cond delay="0"/>
                                          </p:stCondLst>
                                        </p:cTn>
                                        <p:tgtEl>
                                          <p:spTgt spid="8"/>
                                        </p:tgtEl>
                                        <p:attrNameLst>
                                          <p:attrName>style.visibility</p:attrName>
                                        </p:attrNameLst>
                                      </p:cBhvr>
                                      <p:to>
                                        <p:strVal val="visible"/>
                                      </p:to>
                                    </p:set>
                                    <p:anim calcmode="lin" valueType="num">
                                      <p:cBhvr>
                                        <p:cTn id="90" dur="500" fill="hold"/>
                                        <p:tgtEl>
                                          <p:spTgt spid="8"/>
                                        </p:tgtEl>
                                        <p:attrNameLst>
                                          <p:attrName>ppt_w</p:attrName>
                                        </p:attrNameLst>
                                      </p:cBhvr>
                                      <p:tavLst>
                                        <p:tav tm="0">
                                          <p:val>
                                            <p:fltVal val="0"/>
                                          </p:val>
                                        </p:tav>
                                        <p:tav tm="100000">
                                          <p:val>
                                            <p:strVal val="#ppt_w"/>
                                          </p:val>
                                        </p:tav>
                                      </p:tavLst>
                                    </p:anim>
                                    <p:anim calcmode="lin" valueType="num">
                                      <p:cBhvr>
                                        <p:cTn id="9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5" grpId="0" animBg="1"/>
      <p:bldP spid="25616" grpId="0" animBg="1"/>
      <p:bldP spid="25617" grpId="0" animBg="1"/>
      <p:bldP spid="25618" grpId="0" animBg="1"/>
      <p:bldP spid="25619" grpId="0" animBg="1"/>
      <p:bldP spid="25620" grpId="0" animBg="1"/>
      <p:bldP spid="25621" grpId="0" animBg="1"/>
      <p:bldP spid="25622" grpId="0" animBg="1"/>
      <p:bldP spid="25624" grpId="0" animBg="1"/>
      <p:bldP spid="25625" grpId="0" animBg="1"/>
      <p:bldP spid="25626" grpId="0" animBg="1"/>
      <p:bldP spid="25627" grpId="0" animBg="1"/>
      <p:bldP spid="25628" grpId="0" animBg="1"/>
      <p:bldP spid="25629" grpId="0" animBg="1"/>
      <p:bldP spid="25631" grpId="0" animBg="1"/>
      <p:bldP spid="25632" grpId="0" animBg="1"/>
      <p:bldP spid="256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323850" y="73025"/>
            <a:ext cx="4618038"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Future Development</a:t>
            </a:r>
          </a:p>
        </p:txBody>
      </p:sp>
      <p:sp>
        <p:nvSpPr>
          <p:cNvPr id="30722"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30724"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30725"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30726" name="Line 6"/>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30727" name="Rectangle 7"/>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grpSp>
        <p:nvGrpSpPr>
          <p:cNvPr id="3" name="Group 8"/>
          <p:cNvGrpSpPr>
            <a:grpSpLocks/>
          </p:cNvGrpSpPr>
          <p:nvPr/>
        </p:nvGrpSpPr>
        <p:grpSpPr bwMode="auto">
          <a:xfrm>
            <a:off x="1079500" y="4251325"/>
            <a:ext cx="2749550" cy="368300"/>
            <a:chOff x="0" y="0"/>
            <a:chExt cx="1731" cy="231"/>
          </a:xfrm>
        </p:grpSpPr>
        <p:sp>
          <p:nvSpPr>
            <p:cNvPr id="30729" name="AutoShape 9"/>
            <p:cNvSpPr>
              <a:spLocks/>
            </p:cNvSpPr>
            <p:nvPr/>
          </p:nvSpPr>
          <p:spPr bwMode="auto">
            <a:xfrm>
              <a:off x="0" y="14"/>
              <a:ext cx="1731" cy="217"/>
            </a:xfrm>
            <a:custGeom>
              <a:avLst/>
              <a:gdLst/>
              <a:ahLst/>
              <a:cxnLst/>
              <a:rect l="0" t="0" r="r" b="b"/>
              <a:pathLst>
                <a:path w="21600" h="21600">
                  <a:moveTo>
                    <a:pt x="0" y="0"/>
                  </a:moveTo>
                  <a:lnTo>
                    <a:pt x="0" y="21600"/>
                  </a:lnTo>
                  <a:lnTo>
                    <a:pt x="18900" y="21600"/>
                  </a:lnTo>
                  <a:lnTo>
                    <a:pt x="21600" y="18900"/>
                  </a:lnTo>
                  <a:lnTo>
                    <a:pt x="21600" y="0"/>
                  </a:lnTo>
                  <a:close/>
                  <a:moveTo>
                    <a:pt x="0" y="0"/>
                  </a:moveTo>
                </a:path>
              </a:pathLst>
            </a:custGeom>
            <a:solidFill>
              <a:srgbClr val="FF3300"/>
            </a:solidFill>
            <a:ln w="12700">
              <a:noFill/>
              <a:miter lim="800000"/>
              <a:headEnd type="none" w="med" len="med"/>
              <a:tailEnd type="none" w="med" len="med"/>
            </a:ln>
            <a:effectLst>
              <a:outerShdw dist="12700" dir="2700000" algn="ctr" rotWithShape="0">
                <a:srgbClr val="991E00">
                  <a:alpha val="75000"/>
                </a:srgbClr>
              </a:outerShdw>
            </a:effectLst>
          </p:spPr>
          <p:txBody>
            <a:bodyPr lIns="0" tIns="0" rIns="0" bIns="0"/>
            <a:lstStyle/>
            <a:p>
              <a:endParaRPr lang="zh-CN" altLang="en-US"/>
            </a:p>
          </p:txBody>
        </p:sp>
        <p:sp>
          <p:nvSpPr>
            <p:cNvPr id="30730" name="AutoShape 10"/>
            <p:cNvSpPr>
              <a:spLocks/>
            </p:cNvSpPr>
            <p:nvPr/>
          </p:nvSpPr>
          <p:spPr bwMode="auto">
            <a:xfrm>
              <a:off x="1514" y="204"/>
              <a:ext cx="217" cy="27"/>
            </a:xfrm>
            <a:custGeom>
              <a:avLst/>
              <a:gdLst/>
              <a:ahLst/>
              <a:cxnLst/>
              <a:rect l="0" t="0" r="r" b="b"/>
              <a:pathLst>
                <a:path w="21600" h="21600">
                  <a:moveTo>
                    <a:pt x="0" y="21600"/>
                  </a:moveTo>
                  <a:lnTo>
                    <a:pt x="5584" y="736"/>
                  </a:lnTo>
                  <a:cubicBezTo>
                    <a:pt x="7752" y="4048"/>
                    <a:pt x="13496" y="4048"/>
                    <a:pt x="21600" y="0"/>
                  </a:cubicBezTo>
                  <a:close/>
                  <a:moveTo>
                    <a:pt x="0" y="21600"/>
                  </a:moveTo>
                </a:path>
              </a:pathLst>
            </a:custGeom>
            <a:solidFill>
              <a:srgbClr val="CC2800"/>
            </a:solidFill>
            <a:ln w="12700">
              <a:noFill/>
              <a:miter lim="800000"/>
              <a:headEnd type="none" w="med" len="med"/>
              <a:tailEnd type="none" w="med" len="med"/>
            </a:ln>
          </p:spPr>
          <p:txBody>
            <a:bodyPr lIns="0" tIns="0" rIns="0" bIns="0"/>
            <a:lstStyle/>
            <a:p>
              <a:endParaRPr lang="zh-CN" altLang="en-US"/>
            </a:p>
          </p:txBody>
        </p:sp>
        <p:sp>
          <p:nvSpPr>
            <p:cNvPr id="30731" name="Rectangle 11"/>
            <p:cNvSpPr>
              <a:spLocks/>
            </p:cNvSpPr>
            <p:nvPr/>
          </p:nvSpPr>
          <p:spPr bwMode="auto">
            <a:xfrm>
              <a:off x="169" y="0"/>
              <a:ext cx="1392" cy="224"/>
            </a:xfrm>
            <a:prstGeom prst="rect">
              <a:avLst/>
            </a:prstGeom>
            <a:noFill/>
            <a:ln w="12700">
              <a:noFill/>
              <a:miter lim="800000"/>
              <a:headEnd type="none" w="med" len="med"/>
              <a:tailEnd type="none" w="med" len="med"/>
            </a:ln>
          </p:spPr>
          <p:txBody>
            <a:bodyPr wrap="none" lIns="38100" tIns="38100" bIns="38100" anchor="ctr">
              <a:spAutoFit/>
            </a:bodyPr>
            <a:lstStyle/>
            <a:p>
              <a:pPr marL="14288" algn="ctr"/>
              <a:r>
                <a:rPr lang="en-US" altLang="zh-CN" sz="2000">
                  <a:solidFill>
                    <a:schemeClr val="tx1"/>
                  </a:solidFill>
                  <a:latin typeface="Times New Roman" charset="0"/>
                  <a:ea typeface="宋体" charset="-122"/>
                  <a:cs typeface="Times New Roman" charset="0"/>
                  <a:sym typeface="Times New Roman" charset="0"/>
                </a:rPr>
                <a:t>Operator Dependent</a:t>
              </a:r>
            </a:p>
          </p:txBody>
        </p:sp>
      </p:grpSp>
      <p:sp>
        <p:nvSpPr>
          <p:cNvPr id="30732" name="Rectangle 12"/>
          <p:cNvSpPr>
            <a:spLocks/>
          </p:cNvSpPr>
          <p:nvPr/>
        </p:nvSpPr>
        <p:spPr bwMode="auto">
          <a:xfrm>
            <a:off x="5203825" y="3937000"/>
            <a:ext cx="928688" cy="622300"/>
          </a:xfrm>
          <a:prstGeom prst="rect">
            <a:avLst/>
          </a:prstGeom>
          <a:noFill/>
          <a:ln w="12700">
            <a:noFill/>
            <a:miter lim="800000"/>
            <a:headEnd type="none" w="med" len="med"/>
            <a:tailEnd type="none" w="med" len="med"/>
          </a:ln>
        </p:spPr>
        <p:txBody>
          <a:bodyPr wrap="none" lIns="0" tIns="0" rIns="40639" bIns="0">
            <a:spAutoFit/>
          </a:bodyPr>
          <a:lstStyle/>
          <a:p>
            <a:pPr marL="39688"/>
            <a:r>
              <a:rPr lang="en-US" altLang="zh-CN">
                <a:solidFill>
                  <a:srgbClr val="8072AC"/>
                </a:solidFill>
                <a:effectLst>
                  <a:outerShdw blurRad="38100" dist="38100" dir="2700000" algn="tl">
                    <a:srgbClr val="000000"/>
                  </a:outerShdw>
                </a:effectLst>
                <a:latin typeface="Times New Roman" charset="0"/>
                <a:ea typeface="宋体" charset="-122"/>
                <a:cs typeface="Times New Roman" charset="0"/>
                <a:sym typeface="Times New Roman" charset="0"/>
              </a:rPr>
              <a:t>Possible</a:t>
            </a:r>
          </a:p>
          <a:p>
            <a:pPr marL="39688"/>
            <a:r>
              <a:rPr lang="en-US" altLang="zh-CN">
                <a:solidFill>
                  <a:srgbClr val="8072AC"/>
                </a:solidFill>
                <a:effectLst>
                  <a:outerShdw blurRad="38100" dist="38100" dir="2700000" algn="tl">
                    <a:srgbClr val="000000"/>
                  </a:outerShdw>
                </a:effectLst>
                <a:latin typeface="Times New Roman" charset="0"/>
                <a:ea typeface="宋体" charset="-122"/>
                <a:cs typeface="Times New Roman" charset="0"/>
                <a:sym typeface="Times New Roman" charset="0"/>
              </a:rPr>
              <a:t>Solution</a:t>
            </a:r>
          </a:p>
        </p:txBody>
      </p:sp>
      <p:grpSp>
        <p:nvGrpSpPr>
          <p:cNvPr id="4" name="Group 13"/>
          <p:cNvGrpSpPr>
            <a:grpSpLocks/>
          </p:cNvGrpSpPr>
          <p:nvPr/>
        </p:nvGrpSpPr>
        <p:grpSpPr bwMode="auto">
          <a:xfrm>
            <a:off x="8555038" y="6292850"/>
            <a:ext cx="452437" cy="515938"/>
            <a:chOff x="0" y="0"/>
            <a:chExt cx="285" cy="324"/>
          </a:xfrm>
        </p:grpSpPr>
        <p:grpSp>
          <p:nvGrpSpPr>
            <p:cNvPr id="5" name="Group 14"/>
            <p:cNvGrpSpPr>
              <a:grpSpLocks/>
            </p:cNvGrpSpPr>
            <p:nvPr/>
          </p:nvGrpSpPr>
          <p:grpSpPr bwMode="auto">
            <a:xfrm>
              <a:off x="0" y="0"/>
              <a:ext cx="258" cy="220"/>
              <a:chOff x="0" y="0"/>
              <a:chExt cx="258" cy="220"/>
            </a:xfrm>
          </p:grpSpPr>
          <p:sp>
            <p:nvSpPr>
              <p:cNvPr id="30735" name="AutoShape 15"/>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30736" name="AutoShape 16"/>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30737" name="AutoShape 17"/>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30738" name="Rectangle 18">
              <a:hlinkClick r:id="rId2"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grpSp>
        <p:nvGrpSpPr>
          <p:cNvPr id="6" name="Group 19"/>
          <p:cNvGrpSpPr>
            <a:grpSpLocks/>
          </p:cNvGrpSpPr>
          <p:nvPr/>
        </p:nvGrpSpPr>
        <p:grpSpPr bwMode="auto">
          <a:xfrm>
            <a:off x="1244600" y="1612900"/>
            <a:ext cx="838200" cy="838200"/>
            <a:chOff x="0" y="0"/>
            <a:chExt cx="528" cy="528"/>
          </a:xfrm>
        </p:grpSpPr>
        <p:sp>
          <p:nvSpPr>
            <p:cNvPr id="30740" name="Oval 20"/>
            <p:cNvSpPr>
              <a:spLocks/>
            </p:cNvSpPr>
            <p:nvPr/>
          </p:nvSpPr>
          <p:spPr bwMode="auto">
            <a:xfrm>
              <a:off x="0" y="0"/>
              <a:ext cx="528" cy="528"/>
            </a:xfrm>
            <a:prstGeom prst="ellipse">
              <a:avLst/>
            </a:prstGeom>
            <a:solidFill>
              <a:schemeClr val="accent1"/>
            </a:solidFill>
            <a:ln w="12700">
              <a:noFill/>
              <a:round/>
              <a:headEnd type="none" w="med" len="med"/>
              <a:tailEnd type="none" w="med" len="med"/>
            </a:ln>
            <a:effectLst>
              <a:outerShdw dist="12700" dir="2700000" algn="ctr" rotWithShape="0">
                <a:srgbClr val="708688">
                  <a:alpha val="75000"/>
                </a:srgbClr>
              </a:outerShdw>
            </a:effectLst>
          </p:spPr>
          <p:txBody>
            <a:bodyPr lIns="0" tIns="0" rIns="0" bIns="0"/>
            <a:lstStyle/>
            <a:p>
              <a:endParaRPr lang="zh-CN" altLang="en-US"/>
            </a:p>
          </p:txBody>
        </p:sp>
        <p:sp>
          <p:nvSpPr>
            <p:cNvPr id="30741" name="Rectangle 21"/>
            <p:cNvSpPr>
              <a:spLocks/>
            </p:cNvSpPr>
            <p:nvPr/>
          </p:nvSpPr>
          <p:spPr bwMode="auto">
            <a:xfrm>
              <a:off x="165" y="93"/>
              <a:ext cx="175" cy="32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3500">
                  <a:solidFill>
                    <a:srgbClr val="FFFFFF"/>
                  </a:solidFill>
                  <a:latin typeface="Times New Roman" charset="0"/>
                  <a:ea typeface="宋体" charset="-122"/>
                  <a:cs typeface="Times New Roman" charset="0"/>
                  <a:sym typeface="Times New Roman" charset="0"/>
                </a:rPr>
                <a:t>1</a:t>
              </a:r>
            </a:p>
          </p:txBody>
        </p:sp>
      </p:grpSp>
      <p:grpSp>
        <p:nvGrpSpPr>
          <p:cNvPr id="7" name="Group 22"/>
          <p:cNvGrpSpPr>
            <a:grpSpLocks/>
          </p:cNvGrpSpPr>
          <p:nvPr/>
        </p:nvGrpSpPr>
        <p:grpSpPr bwMode="auto">
          <a:xfrm>
            <a:off x="7761288" y="1169988"/>
            <a:ext cx="838200" cy="838200"/>
            <a:chOff x="0" y="0"/>
            <a:chExt cx="528" cy="528"/>
          </a:xfrm>
        </p:grpSpPr>
        <p:sp>
          <p:nvSpPr>
            <p:cNvPr id="30743" name="Oval 23"/>
            <p:cNvSpPr>
              <a:spLocks/>
            </p:cNvSpPr>
            <p:nvPr/>
          </p:nvSpPr>
          <p:spPr bwMode="auto">
            <a:xfrm>
              <a:off x="0" y="0"/>
              <a:ext cx="528" cy="528"/>
            </a:xfrm>
            <a:prstGeom prst="ellipse">
              <a:avLst/>
            </a:prstGeom>
            <a:solidFill>
              <a:schemeClr val="accent1"/>
            </a:solidFill>
            <a:ln w="12700">
              <a:noFill/>
              <a:round/>
              <a:headEnd type="none" w="med" len="med"/>
              <a:tailEnd type="none" w="med" len="med"/>
            </a:ln>
            <a:effectLst>
              <a:outerShdw dist="12700" dir="2700000" algn="ctr" rotWithShape="0">
                <a:srgbClr val="708688">
                  <a:alpha val="75000"/>
                </a:srgbClr>
              </a:outerShdw>
            </a:effectLst>
          </p:spPr>
          <p:txBody>
            <a:bodyPr lIns="0" tIns="0" rIns="0" bIns="0"/>
            <a:lstStyle/>
            <a:p>
              <a:endParaRPr lang="zh-CN" altLang="en-US"/>
            </a:p>
          </p:txBody>
        </p:sp>
        <p:sp>
          <p:nvSpPr>
            <p:cNvPr id="30744" name="Rectangle 24"/>
            <p:cNvSpPr>
              <a:spLocks/>
            </p:cNvSpPr>
            <p:nvPr/>
          </p:nvSpPr>
          <p:spPr bwMode="auto">
            <a:xfrm>
              <a:off x="181" y="85"/>
              <a:ext cx="175" cy="32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3500">
                  <a:solidFill>
                    <a:srgbClr val="FFFFFF"/>
                  </a:solidFill>
                  <a:latin typeface="Times New Roman" charset="0"/>
                  <a:ea typeface="宋体" charset="-122"/>
                  <a:cs typeface="Times New Roman" charset="0"/>
                  <a:sym typeface="Times New Roman" charset="0"/>
                </a:rPr>
                <a:t>2</a:t>
              </a:r>
            </a:p>
          </p:txBody>
        </p:sp>
      </p:grpSp>
      <p:grpSp>
        <p:nvGrpSpPr>
          <p:cNvPr id="8" name="Group 25"/>
          <p:cNvGrpSpPr>
            <a:grpSpLocks/>
          </p:cNvGrpSpPr>
          <p:nvPr/>
        </p:nvGrpSpPr>
        <p:grpSpPr bwMode="auto">
          <a:xfrm>
            <a:off x="965200" y="3098800"/>
            <a:ext cx="3416300" cy="850900"/>
            <a:chOff x="0" y="0"/>
            <a:chExt cx="2152" cy="536"/>
          </a:xfrm>
        </p:grpSpPr>
        <p:sp>
          <p:nvSpPr>
            <p:cNvPr id="30746" name="AutoShape 26"/>
            <p:cNvSpPr>
              <a:spLocks/>
            </p:cNvSpPr>
            <p:nvPr/>
          </p:nvSpPr>
          <p:spPr bwMode="auto">
            <a:xfrm>
              <a:off x="0" y="0"/>
              <a:ext cx="2152" cy="536"/>
            </a:xfrm>
            <a:prstGeom prst="roundRect">
              <a:avLst>
                <a:gd name="adj" fmla="val 16667"/>
              </a:avLst>
            </a:prstGeom>
            <a:gradFill rotWithShape="0">
              <a:gsLst>
                <a:gs pos="0">
                  <a:srgbClr val="660066"/>
                </a:gs>
                <a:gs pos="100000">
                  <a:srgbClr val="000000"/>
                </a:gs>
              </a:gsLst>
              <a:lin ang="2700000" scaled="1"/>
            </a:gradFill>
            <a:ln w="12700">
              <a:solidFill>
                <a:schemeClr val="tx1"/>
              </a:solidFill>
              <a:prstDash val="solid"/>
              <a:round/>
              <a:headEnd type="none" w="med" len="med"/>
              <a:tailEnd type="none" w="med" len="med"/>
            </a:ln>
          </p:spPr>
          <p:txBody>
            <a:bodyPr lIns="0" tIns="0" rIns="0" bIns="0"/>
            <a:lstStyle/>
            <a:p>
              <a:endParaRPr lang="zh-CN" altLang="en-US"/>
            </a:p>
          </p:txBody>
        </p:sp>
        <p:sp>
          <p:nvSpPr>
            <p:cNvPr id="30747" name="Rectangle 27"/>
            <p:cNvSpPr>
              <a:spLocks/>
            </p:cNvSpPr>
            <p:nvPr/>
          </p:nvSpPr>
          <p:spPr bwMode="auto">
            <a:xfrm>
              <a:off x="65" y="80"/>
              <a:ext cx="2021" cy="376"/>
            </a:xfrm>
            <a:prstGeom prst="rect">
              <a:avLst/>
            </a:prstGeom>
            <a:noFill/>
            <a:ln w="12700">
              <a:noFill/>
              <a:miter lim="800000"/>
              <a:headEnd type="none" w="med" len="med"/>
              <a:tailEnd type="none" w="med" len="med"/>
            </a:ln>
          </p:spPr>
          <p:txBody>
            <a:bodyPr wrap="none" lIns="38100" tIns="38100" rIns="90328" bIns="38100" anchor="ctr">
              <a:spAutoFit/>
            </a:bodyPr>
            <a:lstStyle/>
            <a:p>
              <a:pPr marL="12700" algn="ctr"/>
              <a:r>
                <a:rPr lang="en-US" altLang="zh-CN" b="1">
                  <a:solidFill>
                    <a:srgbClr val="FFFFFF"/>
                  </a:solidFill>
                  <a:latin typeface="Times New Roman" charset="0"/>
                  <a:ea typeface="宋体" charset="-122"/>
                  <a:cs typeface="Times New Roman" charset="0"/>
                  <a:sym typeface="Times New Roman" charset="0"/>
                </a:rPr>
                <a:t>Initial conditions obtained by</a:t>
              </a:r>
            </a:p>
            <a:p>
              <a:pPr marL="12700" algn="ctr"/>
              <a:r>
                <a:rPr lang="en-US" altLang="zh-CN" b="1">
                  <a:solidFill>
                    <a:schemeClr val="tx1"/>
                  </a:solidFill>
                  <a:latin typeface="Times New Roman" charset="0"/>
                  <a:ea typeface="宋体" charset="-122"/>
                  <a:cs typeface="Times New Roman" charset="0"/>
                  <a:sym typeface="Times New Roman" charset="0"/>
                </a:rPr>
                <a:t> </a:t>
              </a:r>
              <a:r>
                <a:rPr lang="en-US" altLang="zh-CN" b="1" i="1" u="sng">
                  <a:solidFill>
                    <a:srgbClr val="FF0000"/>
                  </a:solidFill>
                  <a:latin typeface="Times New Roman" charset="0"/>
                  <a:ea typeface="宋体" charset="-122"/>
                  <a:cs typeface="Times New Roman" charset="0"/>
                  <a:sym typeface="Times New Roman" charset="0"/>
                </a:rPr>
                <a:t>visual inspection</a:t>
              </a:r>
              <a:r>
                <a:rPr lang="en-US" altLang="zh-CN" b="1">
                  <a:solidFill>
                    <a:schemeClr val="tx1"/>
                  </a:solidFill>
                  <a:latin typeface="Times New Roman" charset="0"/>
                  <a:ea typeface="宋体" charset="-122"/>
                  <a:cs typeface="Times New Roman" charset="0"/>
                  <a:sym typeface="Times New Roman" charset="0"/>
                </a:rPr>
                <a:t> </a:t>
              </a:r>
              <a:r>
                <a:rPr lang="en-US" altLang="zh-CN" b="1">
                  <a:solidFill>
                    <a:srgbClr val="FFFFFF"/>
                  </a:solidFill>
                  <a:latin typeface="Times New Roman" charset="0"/>
                  <a:ea typeface="宋体" charset="-122"/>
                  <a:cs typeface="Times New Roman" charset="0"/>
                  <a:sym typeface="Times New Roman" charset="0"/>
                </a:rPr>
                <a:t>on the P-wave</a:t>
              </a:r>
            </a:p>
          </p:txBody>
        </p:sp>
      </p:grpSp>
      <p:sp>
        <p:nvSpPr>
          <p:cNvPr id="30748" name="AutoShape 28"/>
          <p:cNvSpPr>
            <a:spLocks/>
          </p:cNvSpPr>
          <p:nvPr/>
        </p:nvSpPr>
        <p:spPr bwMode="auto">
          <a:xfrm>
            <a:off x="1955800" y="2413000"/>
            <a:ext cx="215900" cy="609600"/>
          </a:xfrm>
          <a:custGeom>
            <a:avLst/>
            <a:gdLst/>
            <a:ahLst/>
            <a:cxnLst/>
            <a:rect l="0" t="0" r="r" b="b"/>
            <a:pathLst>
              <a:path w="21600" h="21600">
                <a:moveTo>
                  <a:pt x="0" y="0"/>
                </a:moveTo>
                <a:lnTo>
                  <a:pt x="8894" y="2700"/>
                </a:lnTo>
                <a:lnTo>
                  <a:pt x="16518" y="5850"/>
                </a:lnTo>
                <a:lnTo>
                  <a:pt x="20329" y="9450"/>
                </a:lnTo>
                <a:lnTo>
                  <a:pt x="21600" y="13950"/>
                </a:lnTo>
                <a:lnTo>
                  <a:pt x="21600" y="21600"/>
                </a:lnTo>
              </a:path>
            </a:pathLst>
          </a:custGeom>
          <a:noFill/>
          <a:ln w="50800">
            <a:solidFill>
              <a:srgbClr val="FF0000"/>
            </a:solidFill>
            <a:prstDash val="solid"/>
            <a:miter lim="800000"/>
            <a:headEnd type="none" w="med" len="med"/>
            <a:tailEnd type="triangle" w="med" len="med"/>
          </a:ln>
        </p:spPr>
        <p:txBody>
          <a:bodyPr lIns="0" tIns="0" rIns="0" bIns="0"/>
          <a:lstStyle/>
          <a:p>
            <a:endParaRPr lang="zh-CN" altLang="en-US"/>
          </a:p>
        </p:txBody>
      </p:sp>
      <p:sp>
        <p:nvSpPr>
          <p:cNvPr id="30749" name="AutoShape 29"/>
          <p:cNvSpPr>
            <a:spLocks/>
          </p:cNvSpPr>
          <p:nvPr/>
        </p:nvSpPr>
        <p:spPr bwMode="auto">
          <a:xfrm>
            <a:off x="1917700" y="3835400"/>
            <a:ext cx="266700" cy="393700"/>
          </a:xfrm>
          <a:custGeom>
            <a:avLst/>
            <a:gdLst/>
            <a:ahLst/>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0000"/>
          </a:solidFill>
          <a:ln w="12700">
            <a:solidFill>
              <a:srgbClr val="FF0000"/>
            </a:solidFill>
            <a:prstDash val="solid"/>
            <a:miter lim="800000"/>
            <a:headEnd type="none" w="med" len="med"/>
            <a:tailEnd type="none" w="med" len="med"/>
          </a:ln>
        </p:spPr>
        <p:txBody>
          <a:bodyPr lIns="0" tIns="0" rIns="0" bIns="0"/>
          <a:lstStyle/>
          <a:p>
            <a:endParaRPr lang="zh-CN" altLang="en-US"/>
          </a:p>
        </p:txBody>
      </p:sp>
      <p:grpSp>
        <p:nvGrpSpPr>
          <p:cNvPr id="9" name="Group 30"/>
          <p:cNvGrpSpPr>
            <a:grpSpLocks/>
          </p:cNvGrpSpPr>
          <p:nvPr/>
        </p:nvGrpSpPr>
        <p:grpSpPr bwMode="auto">
          <a:xfrm>
            <a:off x="4419600" y="3327400"/>
            <a:ext cx="838200" cy="2078038"/>
            <a:chOff x="0" y="0"/>
            <a:chExt cx="528" cy="1309"/>
          </a:xfrm>
        </p:grpSpPr>
        <p:sp>
          <p:nvSpPr>
            <p:cNvPr id="30751" name="AutoShape 31"/>
            <p:cNvSpPr>
              <a:spLocks/>
            </p:cNvSpPr>
            <p:nvPr/>
          </p:nvSpPr>
          <p:spPr bwMode="auto">
            <a:xfrm>
              <a:off x="0" y="0"/>
              <a:ext cx="528" cy="1309"/>
            </a:xfrm>
            <a:custGeom>
              <a:avLst/>
              <a:gdLst/>
              <a:ahLst/>
              <a:cxnLst/>
              <a:rect l="0" t="0" r="r" b="b"/>
              <a:pathLst>
                <a:path w="21600" h="21600">
                  <a:moveTo>
                    <a:pt x="0" y="0"/>
                  </a:moveTo>
                  <a:cubicBezTo>
                    <a:pt x="11929" y="0"/>
                    <a:pt x="21600" y="3454"/>
                    <a:pt x="21600" y="7715"/>
                  </a:cubicBezTo>
                  <a:lnTo>
                    <a:pt x="21600" y="12123"/>
                  </a:lnTo>
                  <a:cubicBezTo>
                    <a:pt x="21600" y="15392"/>
                    <a:pt x="15830" y="18307"/>
                    <a:pt x="7201" y="19396"/>
                  </a:cubicBezTo>
                  <a:lnTo>
                    <a:pt x="7200" y="21600"/>
                  </a:lnTo>
                  <a:lnTo>
                    <a:pt x="0" y="17633"/>
                  </a:lnTo>
                  <a:lnTo>
                    <a:pt x="7200" y="12783"/>
                  </a:lnTo>
                  <a:lnTo>
                    <a:pt x="7201" y="14988"/>
                  </a:lnTo>
                  <a:cubicBezTo>
                    <a:pt x="13710" y="14166"/>
                    <a:pt x="18727" y="12282"/>
                    <a:pt x="20700" y="9919"/>
                  </a:cubicBezTo>
                  <a:cubicBezTo>
                    <a:pt x="17970" y="6649"/>
                    <a:pt x="9552" y="4408"/>
                    <a:pt x="0" y="4408"/>
                  </a:cubicBezTo>
                  <a:close/>
                  <a:moveTo>
                    <a:pt x="0" y="0"/>
                  </a:moveTo>
                </a:path>
              </a:pathLst>
            </a:custGeom>
            <a:solidFill>
              <a:schemeClr val="accent1"/>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30752" name="AutoShape 32"/>
            <p:cNvSpPr>
              <a:spLocks/>
            </p:cNvSpPr>
            <p:nvPr/>
          </p:nvSpPr>
          <p:spPr bwMode="auto">
            <a:xfrm>
              <a:off x="0" y="0"/>
              <a:ext cx="528" cy="734"/>
            </a:xfrm>
            <a:custGeom>
              <a:avLst/>
              <a:gdLst/>
              <a:ahLst/>
              <a:cxnLst/>
              <a:rect l="0" t="0" r="r" b="b"/>
              <a:pathLst>
                <a:path w="21600" h="21600">
                  <a:moveTo>
                    <a:pt x="0" y="0"/>
                  </a:moveTo>
                  <a:cubicBezTo>
                    <a:pt x="11929" y="0"/>
                    <a:pt x="21600" y="6154"/>
                    <a:pt x="21600" y="13745"/>
                  </a:cubicBezTo>
                  <a:lnTo>
                    <a:pt x="21600" y="21600"/>
                  </a:lnTo>
                  <a:cubicBezTo>
                    <a:pt x="21600" y="14009"/>
                    <a:pt x="11929" y="7855"/>
                    <a:pt x="0" y="7855"/>
                  </a:cubicBezTo>
                  <a:close/>
                  <a:moveTo>
                    <a:pt x="0" y="0"/>
                  </a:moveTo>
                </a:path>
              </a:pathLst>
            </a:custGeom>
            <a:solidFill>
              <a:srgbClr val="95B3B5"/>
            </a:solidFill>
            <a:ln w="12700">
              <a:noFill/>
              <a:miter lim="800000"/>
              <a:headEnd type="none" w="med" len="med"/>
              <a:tailEnd type="none" w="med" len="med"/>
            </a:ln>
          </p:spPr>
          <p:txBody>
            <a:bodyPr lIns="0" tIns="0" rIns="0" bIns="0"/>
            <a:lstStyle/>
            <a:p>
              <a:endParaRPr lang="zh-CN" altLang="en-US"/>
            </a:p>
          </p:txBody>
        </p:sp>
        <p:sp>
          <p:nvSpPr>
            <p:cNvPr id="30753" name="AutoShape 33"/>
            <p:cNvSpPr>
              <a:spLocks/>
            </p:cNvSpPr>
            <p:nvPr/>
          </p:nvSpPr>
          <p:spPr bwMode="auto">
            <a:xfrm>
              <a:off x="505" y="601"/>
              <a:ext cx="23" cy="133"/>
            </a:xfrm>
            <a:custGeom>
              <a:avLst/>
              <a:gdLst/>
              <a:ahLst/>
              <a:cxnLst/>
              <a:rect l="0" t="0" r="r" b="b"/>
              <a:pathLst>
                <a:path w="21600" h="21600">
                  <a:moveTo>
                    <a:pt x="21600" y="21600"/>
                  </a:moveTo>
                  <a:cubicBezTo>
                    <a:pt x="21600" y="14285"/>
                    <a:pt x="14324" y="7010"/>
                    <a:pt x="0" y="0"/>
                  </a:cubicBezTo>
                </a:path>
              </a:pathLst>
            </a:custGeom>
            <a:noFill/>
            <a:ln w="12700">
              <a:solidFill>
                <a:schemeClr val="tx1"/>
              </a:solidFill>
              <a:prstDash val="solid"/>
              <a:miter lim="800000"/>
              <a:headEnd type="none" w="med" len="med"/>
              <a:tailEnd type="none" w="med" len="med"/>
            </a:ln>
          </p:spPr>
          <p:txBody>
            <a:bodyPr lIns="0" tIns="0" rIns="0" bIns="0"/>
            <a:lstStyle/>
            <a:p>
              <a:endParaRPr lang="zh-CN" altLang="en-US"/>
            </a:p>
          </p:txBody>
        </p:sp>
      </p:grpSp>
      <p:grpSp>
        <p:nvGrpSpPr>
          <p:cNvPr id="10" name="Group 34"/>
          <p:cNvGrpSpPr>
            <a:grpSpLocks/>
          </p:cNvGrpSpPr>
          <p:nvPr/>
        </p:nvGrpSpPr>
        <p:grpSpPr bwMode="auto">
          <a:xfrm>
            <a:off x="1206500" y="5956300"/>
            <a:ext cx="3949700" cy="457200"/>
            <a:chOff x="0" y="0"/>
            <a:chExt cx="2488" cy="288"/>
          </a:xfrm>
        </p:grpSpPr>
        <p:sp>
          <p:nvSpPr>
            <p:cNvPr id="30755" name="AutoShape 35"/>
            <p:cNvSpPr>
              <a:spLocks/>
            </p:cNvSpPr>
            <p:nvPr/>
          </p:nvSpPr>
          <p:spPr bwMode="auto">
            <a:xfrm>
              <a:off x="0" y="0"/>
              <a:ext cx="2488" cy="288"/>
            </a:xfrm>
            <a:prstGeom prst="roundRect">
              <a:avLst>
                <a:gd name="adj" fmla="val 16667"/>
              </a:avLst>
            </a:prstGeom>
            <a:gradFill rotWithShape="0">
              <a:gsLst>
                <a:gs pos="0">
                  <a:srgbClr val="FFFF7B"/>
                </a:gs>
                <a:gs pos="100000">
                  <a:srgbClr val="767638"/>
                </a:gs>
              </a:gsLst>
              <a:lin ang="5400000" scaled="1"/>
            </a:gradFill>
            <a:ln w="12700">
              <a:noFill/>
              <a:round/>
              <a:headEnd type="none" w="med" len="med"/>
              <a:tailEnd type="none" w="med" len="med"/>
            </a:ln>
            <a:effectLst>
              <a:outerShdw dist="12700" dir="2700000" algn="ctr" rotWithShape="0">
                <a:srgbClr val="999949">
                  <a:alpha val="75000"/>
                </a:srgbClr>
              </a:outerShdw>
            </a:effectLst>
          </p:spPr>
          <p:txBody>
            <a:bodyPr lIns="0" tIns="0" rIns="0" bIns="0"/>
            <a:lstStyle/>
            <a:p>
              <a:endParaRPr lang="zh-CN" altLang="en-US"/>
            </a:p>
          </p:txBody>
        </p:sp>
        <p:sp>
          <p:nvSpPr>
            <p:cNvPr id="30756" name="Rectangle 36"/>
            <p:cNvSpPr>
              <a:spLocks/>
            </p:cNvSpPr>
            <p:nvPr/>
          </p:nvSpPr>
          <p:spPr bwMode="auto">
            <a:xfrm>
              <a:off x="48" y="40"/>
              <a:ext cx="2391" cy="208"/>
            </a:xfrm>
            <a:prstGeom prst="rect">
              <a:avLst/>
            </a:prstGeom>
            <a:noFill/>
            <a:ln w="12700">
              <a:noFill/>
              <a:miter lim="800000"/>
              <a:headEnd type="none" w="med" len="med"/>
              <a:tailEnd type="none" w="med" len="med"/>
            </a:ln>
          </p:spPr>
          <p:txBody>
            <a:bodyPr wrap="none" lIns="38100" tIns="38100" rIns="90923" bIns="38100" anchor="ctr">
              <a:spAutoFit/>
            </a:bodyPr>
            <a:lstStyle/>
            <a:p>
              <a:pPr marL="14288" algn="ctr"/>
              <a:r>
                <a:rPr lang="en-US" altLang="zh-CN" b="1">
                  <a:solidFill>
                    <a:schemeClr val="tx1"/>
                  </a:solidFill>
                  <a:latin typeface="Times New Roman" charset="0"/>
                  <a:ea typeface="宋体" charset="-122"/>
                  <a:cs typeface="Times New Roman" charset="0"/>
                  <a:sym typeface="Times New Roman" charset="0"/>
                </a:rPr>
                <a:t>Automatic search of initial conditions</a:t>
              </a:r>
            </a:p>
          </p:txBody>
        </p:sp>
      </p:grpSp>
      <p:grpSp>
        <p:nvGrpSpPr>
          <p:cNvPr id="11" name="Group 37"/>
          <p:cNvGrpSpPr>
            <a:grpSpLocks/>
          </p:cNvGrpSpPr>
          <p:nvPr/>
        </p:nvGrpSpPr>
        <p:grpSpPr bwMode="auto">
          <a:xfrm>
            <a:off x="863600" y="4921250"/>
            <a:ext cx="3517900" cy="596900"/>
            <a:chOff x="0" y="0"/>
            <a:chExt cx="2216" cy="376"/>
          </a:xfrm>
        </p:grpSpPr>
        <p:sp>
          <p:nvSpPr>
            <p:cNvPr id="30758" name="AutoShape 38"/>
            <p:cNvSpPr>
              <a:spLocks/>
            </p:cNvSpPr>
            <p:nvPr/>
          </p:nvSpPr>
          <p:spPr bwMode="auto">
            <a:xfrm>
              <a:off x="0" y="20"/>
              <a:ext cx="2216" cy="336"/>
            </a:xfrm>
            <a:prstGeom prst="roundRect">
              <a:avLst>
                <a:gd name="adj" fmla="val 16667"/>
              </a:avLst>
            </a:prstGeom>
            <a:solidFill>
              <a:schemeClr val="accent1"/>
            </a:solidFill>
            <a:ln w="12700">
              <a:noFill/>
              <a:round/>
              <a:headEnd type="none" w="med" len="med"/>
              <a:tailEnd type="none" w="med" len="med"/>
            </a:ln>
            <a:effectLst>
              <a:outerShdw dist="12700" dir="2700000" algn="ctr" rotWithShape="0">
                <a:srgbClr val="708688">
                  <a:alpha val="75000"/>
                </a:srgbClr>
              </a:outerShdw>
            </a:effectLst>
          </p:spPr>
          <p:txBody>
            <a:bodyPr lIns="0" tIns="0" rIns="0" bIns="0"/>
            <a:lstStyle/>
            <a:p>
              <a:endParaRPr lang="zh-CN" altLang="en-US"/>
            </a:p>
          </p:txBody>
        </p:sp>
        <p:sp>
          <p:nvSpPr>
            <p:cNvPr id="30759" name="Rectangle 39"/>
            <p:cNvSpPr>
              <a:spLocks/>
            </p:cNvSpPr>
            <p:nvPr/>
          </p:nvSpPr>
          <p:spPr bwMode="auto">
            <a:xfrm>
              <a:off x="253" y="0"/>
              <a:ext cx="1709" cy="376"/>
            </a:xfrm>
            <a:prstGeom prst="rect">
              <a:avLst/>
            </a:prstGeom>
            <a:noFill/>
            <a:ln w="12700">
              <a:noFill/>
              <a:miter lim="800000"/>
              <a:headEnd type="none" w="med" len="med"/>
              <a:tailEnd type="none" w="med" len="med"/>
            </a:ln>
          </p:spPr>
          <p:txBody>
            <a:bodyPr wrap="none" lIns="38100" tIns="38100" rIns="90763" bIns="38100" anchor="ctr">
              <a:spAutoFit/>
            </a:bodyPr>
            <a:lstStyle/>
            <a:p>
              <a:pPr marL="14288" algn="ctr"/>
              <a:r>
                <a:rPr lang="en-US" altLang="zh-CN">
                  <a:solidFill>
                    <a:schemeClr val="tx1"/>
                  </a:solidFill>
                  <a:latin typeface="Times New Roman" charset="0"/>
                  <a:ea typeface="宋体" charset="-122"/>
                  <a:cs typeface="Times New Roman" charset="0"/>
                  <a:sym typeface="Times New Roman" charset="0"/>
                </a:rPr>
                <a:t>Neural Network for </a:t>
              </a:r>
              <a:r>
                <a:rPr lang="en-US" altLang="zh-CN" b="1">
                  <a:solidFill>
                    <a:srgbClr val="CCCC00"/>
                  </a:solidFill>
                  <a:latin typeface="Times New Roman" charset="0"/>
                  <a:ea typeface="宋体" charset="-122"/>
                  <a:cs typeface="Times New Roman" charset="0"/>
                  <a:sym typeface="Times New Roman" charset="0"/>
                </a:rPr>
                <a:t>P-wave</a:t>
              </a:r>
            </a:p>
            <a:p>
              <a:pPr marL="14288" algn="ctr"/>
              <a:r>
                <a:rPr lang="en-US" altLang="zh-CN" b="1">
                  <a:solidFill>
                    <a:srgbClr val="CCCC00"/>
                  </a:solidFill>
                  <a:latin typeface="Times New Roman" charset="0"/>
                  <a:ea typeface="宋体" charset="-122"/>
                  <a:cs typeface="Times New Roman" charset="0"/>
                  <a:sym typeface="Times New Roman" charset="0"/>
                </a:rPr>
                <a:t>recognition</a:t>
              </a:r>
            </a:p>
          </p:txBody>
        </p:sp>
      </p:grpSp>
      <p:sp>
        <p:nvSpPr>
          <p:cNvPr id="30760" name="AutoShape 40"/>
          <p:cNvSpPr>
            <a:spLocks/>
          </p:cNvSpPr>
          <p:nvPr/>
        </p:nvSpPr>
        <p:spPr bwMode="auto">
          <a:xfrm>
            <a:off x="2084388" y="5475288"/>
            <a:ext cx="317500" cy="431800"/>
          </a:xfrm>
          <a:custGeom>
            <a:avLst/>
            <a:gdLst/>
            <a:ahLst/>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gradFill rotWithShape="0">
            <a:gsLst>
              <a:gs pos="0">
                <a:srgbClr val="FFFF7B"/>
              </a:gs>
              <a:gs pos="100000">
                <a:srgbClr val="767638"/>
              </a:gs>
            </a:gsLst>
            <a:lin ang="5400000" scaled="1"/>
          </a:gradFill>
          <a:ln w="12700">
            <a:noFill/>
            <a:miter lim="800000"/>
            <a:headEnd type="none" w="med" len="med"/>
            <a:tailEnd type="none" w="med" len="med"/>
          </a:ln>
          <a:effectLst>
            <a:outerShdw dist="12700" dir="2700000" algn="ctr" rotWithShape="0">
              <a:srgbClr val="999949">
                <a:alpha val="75000"/>
              </a:srgbClr>
            </a:outerShdw>
          </a:effectLst>
        </p:spPr>
        <p:txBody>
          <a:bodyPr lIns="0" tIns="0" rIns="0" bIns="0"/>
          <a:lstStyle/>
          <a:p>
            <a:endParaRPr lang="zh-CN" altLang="en-US"/>
          </a:p>
        </p:txBody>
      </p:sp>
      <p:sp>
        <p:nvSpPr>
          <p:cNvPr id="30761" name="AutoShape 41"/>
          <p:cNvSpPr>
            <a:spLocks/>
          </p:cNvSpPr>
          <p:nvPr/>
        </p:nvSpPr>
        <p:spPr bwMode="auto">
          <a:xfrm flipH="1">
            <a:off x="7469188" y="1779588"/>
            <a:ext cx="215900" cy="609600"/>
          </a:xfrm>
          <a:custGeom>
            <a:avLst/>
            <a:gdLst/>
            <a:ahLst/>
            <a:cxnLst/>
            <a:rect l="0" t="0" r="r" b="b"/>
            <a:pathLst>
              <a:path w="21600" h="21600">
                <a:moveTo>
                  <a:pt x="0" y="0"/>
                </a:moveTo>
                <a:lnTo>
                  <a:pt x="8894" y="2700"/>
                </a:lnTo>
                <a:lnTo>
                  <a:pt x="16518" y="5850"/>
                </a:lnTo>
                <a:lnTo>
                  <a:pt x="20329" y="9450"/>
                </a:lnTo>
                <a:lnTo>
                  <a:pt x="21600" y="13950"/>
                </a:lnTo>
                <a:lnTo>
                  <a:pt x="21600" y="21600"/>
                </a:lnTo>
              </a:path>
            </a:pathLst>
          </a:custGeom>
          <a:noFill/>
          <a:ln w="50800">
            <a:solidFill>
              <a:srgbClr val="FF0000"/>
            </a:solidFill>
            <a:prstDash val="solid"/>
            <a:miter lim="800000"/>
            <a:headEnd type="none" w="med" len="med"/>
            <a:tailEnd type="triangle" w="med" len="med"/>
          </a:ln>
        </p:spPr>
        <p:txBody>
          <a:bodyPr lIns="0" tIns="0" rIns="0" bIns="0"/>
          <a:lstStyle/>
          <a:p>
            <a:endParaRPr lang="zh-CN" altLang="en-US"/>
          </a:p>
        </p:txBody>
      </p:sp>
      <p:grpSp>
        <p:nvGrpSpPr>
          <p:cNvPr id="12" name="Group 42"/>
          <p:cNvGrpSpPr>
            <a:grpSpLocks/>
          </p:cNvGrpSpPr>
          <p:nvPr/>
        </p:nvGrpSpPr>
        <p:grpSpPr bwMode="auto">
          <a:xfrm>
            <a:off x="5378450" y="2414588"/>
            <a:ext cx="3430588" cy="850900"/>
            <a:chOff x="0" y="0"/>
            <a:chExt cx="2160" cy="536"/>
          </a:xfrm>
        </p:grpSpPr>
        <p:sp>
          <p:nvSpPr>
            <p:cNvPr id="30763" name="AutoShape 43"/>
            <p:cNvSpPr>
              <a:spLocks/>
            </p:cNvSpPr>
            <p:nvPr/>
          </p:nvSpPr>
          <p:spPr bwMode="auto">
            <a:xfrm>
              <a:off x="4" y="0"/>
              <a:ext cx="2152" cy="536"/>
            </a:xfrm>
            <a:prstGeom prst="roundRect">
              <a:avLst>
                <a:gd name="adj" fmla="val 16667"/>
              </a:avLst>
            </a:prstGeom>
            <a:gradFill rotWithShape="0">
              <a:gsLst>
                <a:gs pos="0">
                  <a:srgbClr val="660066"/>
                </a:gs>
                <a:gs pos="100000">
                  <a:srgbClr val="000000"/>
                </a:gs>
              </a:gsLst>
              <a:lin ang="2700000" scaled="1"/>
            </a:gradFill>
            <a:ln w="12700">
              <a:solidFill>
                <a:schemeClr val="tx1"/>
              </a:solidFill>
              <a:prstDash val="solid"/>
              <a:round/>
              <a:headEnd type="none" w="med" len="med"/>
              <a:tailEnd type="none" w="med" len="med"/>
            </a:ln>
          </p:spPr>
          <p:txBody>
            <a:bodyPr lIns="0" tIns="0" rIns="0" bIns="0"/>
            <a:lstStyle/>
            <a:p>
              <a:endParaRPr lang="zh-CN" altLang="en-US"/>
            </a:p>
          </p:txBody>
        </p:sp>
        <p:sp>
          <p:nvSpPr>
            <p:cNvPr id="30764" name="Rectangle 44"/>
            <p:cNvSpPr>
              <a:spLocks/>
            </p:cNvSpPr>
            <p:nvPr/>
          </p:nvSpPr>
          <p:spPr bwMode="auto">
            <a:xfrm>
              <a:off x="0" y="80"/>
              <a:ext cx="2160" cy="376"/>
            </a:xfrm>
            <a:prstGeom prst="rect">
              <a:avLst/>
            </a:prstGeom>
            <a:noFill/>
            <a:ln w="12700">
              <a:noFill/>
              <a:miter lim="800000"/>
              <a:headEnd type="none" w="med" len="med"/>
              <a:tailEnd type="none" w="med" len="med"/>
            </a:ln>
          </p:spPr>
          <p:txBody>
            <a:bodyPr wrap="none" lIns="38100" tIns="38100" rIns="90328" bIns="38100" anchor="ctr">
              <a:spAutoFit/>
            </a:bodyPr>
            <a:lstStyle/>
            <a:p>
              <a:pPr marL="12700" algn="ctr"/>
              <a:r>
                <a:rPr lang="en-US" altLang="zh-CN" b="1">
                  <a:solidFill>
                    <a:srgbClr val="FFFFFF"/>
                  </a:solidFill>
                  <a:latin typeface="Times New Roman" charset="0"/>
                  <a:ea typeface="宋体" charset="-122"/>
                  <a:cs typeface="Times New Roman" charset="0"/>
                  <a:sym typeface="Times New Roman" charset="0"/>
                </a:rPr>
                <a:t>Algoritm of Automatic clustering </a:t>
              </a:r>
            </a:p>
            <a:p>
              <a:pPr marL="12700" algn="ctr"/>
              <a:r>
                <a:rPr lang="en-US" altLang="zh-CN" b="1">
                  <a:solidFill>
                    <a:srgbClr val="FFFFFF"/>
                  </a:solidFill>
                  <a:latin typeface="Times New Roman" charset="0"/>
                  <a:ea typeface="宋体" charset="-122"/>
                  <a:cs typeface="Times New Roman" charset="0"/>
                  <a:sym typeface="Times New Roman" charset="0"/>
                </a:rPr>
                <a:t>for 3D graphics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30748"/>
                                        </p:tgtEl>
                                        <p:attrNameLst>
                                          <p:attrName>style.visibility</p:attrName>
                                        </p:attrNameLst>
                                      </p:cBhvr>
                                      <p:to>
                                        <p:strVal val="visible"/>
                                      </p:to>
                                    </p:set>
                                    <p:anim calcmode="lin" valueType="num">
                                      <p:cBhvr>
                                        <p:cTn id="12" dur="500" fill="hold"/>
                                        <p:tgtEl>
                                          <p:spTgt spid="30748"/>
                                        </p:tgtEl>
                                        <p:attrNameLst>
                                          <p:attrName>ppt_w</p:attrName>
                                        </p:attrNameLst>
                                      </p:cBhvr>
                                      <p:tavLst>
                                        <p:tav tm="0">
                                          <p:val>
                                            <p:fltVal val="0"/>
                                          </p:val>
                                        </p:tav>
                                        <p:tav tm="100000">
                                          <p:val>
                                            <p:strVal val="#ppt_w"/>
                                          </p:val>
                                        </p:tav>
                                      </p:tavLst>
                                    </p:anim>
                                    <p:anim calcmode="lin" valueType="num">
                                      <p:cBhvr>
                                        <p:cTn id="13" dur="500" fill="hold"/>
                                        <p:tgtEl>
                                          <p:spTgt spid="30748"/>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77502720" presetClass="entr" presetSubtype="77880960" fill="hold" nodeType="afterEffect">
                                  <p:stCondLst>
                                    <p:cond delay="500"/>
                                  </p:stCondLst>
                                  <p:childTnLst>
                                    <p:set>
                                      <p:cBhvr>
                                        <p:cTn id="16" dur="1" fill="hold">
                                          <p:stCondLst>
                                            <p:cond delay="499"/>
                                          </p:stCondLst>
                                        </p:cTn>
                                        <p:tgtEl>
                                          <p:spTgt spid="8"/>
                                        </p:tgtEl>
                                        <p:attrNameLst>
                                          <p:attrName>style.visibility</p:attrName>
                                        </p:attrNameLst>
                                      </p:cBhvr>
                                      <p:to>
                                        <p:strVal val="visible"/>
                                      </p:to>
                                    </p:set>
                                  </p:childTnLst>
                                </p:cTn>
                              </p:par>
                            </p:childTnLst>
                          </p:cTn>
                        </p:par>
                        <p:par>
                          <p:cTn id="17" fill="hold">
                            <p:stCondLst>
                              <p:cond delay="2500"/>
                            </p:stCondLst>
                            <p:childTnLst>
                              <p:par>
                                <p:cTn id="18" presetID="2" presetClass="entr" presetSubtype="1" fill="hold" grpId="0" nodeType="afterEffect">
                                  <p:stCondLst>
                                    <p:cond delay="1000"/>
                                  </p:stCondLst>
                                  <p:childTnLst>
                                    <p:set>
                                      <p:cBhvr>
                                        <p:cTn id="19" dur="1" fill="hold">
                                          <p:stCondLst>
                                            <p:cond delay="0"/>
                                          </p:stCondLst>
                                        </p:cTn>
                                        <p:tgtEl>
                                          <p:spTgt spid="30749"/>
                                        </p:tgtEl>
                                        <p:attrNameLst>
                                          <p:attrName>style.visibility</p:attrName>
                                        </p:attrNameLst>
                                      </p:cBhvr>
                                      <p:to>
                                        <p:strVal val="visible"/>
                                      </p:to>
                                    </p:set>
                                    <p:anim calcmode="lin" valueType="num">
                                      <p:cBhvr additive="base">
                                        <p:cTn id="20" dur="500" fill="hold"/>
                                        <p:tgtEl>
                                          <p:spTgt spid="30749"/>
                                        </p:tgtEl>
                                        <p:attrNameLst>
                                          <p:attrName>ppt_x</p:attrName>
                                        </p:attrNameLst>
                                      </p:cBhvr>
                                      <p:tavLst>
                                        <p:tav tm="0">
                                          <p:val>
                                            <p:strVal val="#ppt_x"/>
                                          </p:val>
                                        </p:tav>
                                        <p:tav tm="100000">
                                          <p:val>
                                            <p:strVal val="#ppt_x"/>
                                          </p:val>
                                        </p:tav>
                                      </p:tavLst>
                                    </p:anim>
                                    <p:anim calcmode="lin" valueType="num">
                                      <p:cBhvr additive="base">
                                        <p:cTn id="21" dur="500" fill="hold"/>
                                        <p:tgtEl>
                                          <p:spTgt spid="30749"/>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1" fill="hold" nodeType="afterEffect">
                                  <p:stCondLst>
                                    <p:cond delay="1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out)">
                                      <p:cBhvr>
                                        <p:cTn id="31" dur="500"/>
                                        <p:tgtEl>
                                          <p:spTgt spid="9"/>
                                        </p:tgtEl>
                                      </p:cBhvr>
                                    </p:animEffect>
                                  </p:childTnLst>
                                </p:cTn>
                              </p:par>
                            </p:childTnLst>
                          </p:cTn>
                        </p:par>
                        <p:par>
                          <p:cTn id="32" fill="hold">
                            <p:stCondLst>
                              <p:cond delay="500"/>
                            </p:stCondLst>
                            <p:childTnLst>
                              <p:par>
                                <p:cTn id="33" presetID="23" presetClass="entr" presetSubtype="16" fill="hold" grpId="0" nodeType="afterEffect">
                                  <p:stCondLst>
                                    <p:cond delay="500"/>
                                  </p:stCondLst>
                                  <p:childTnLst>
                                    <p:set>
                                      <p:cBhvr>
                                        <p:cTn id="34" dur="1" fill="hold">
                                          <p:stCondLst>
                                            <p:cond delay="0"/>
                                          </p:stCondLst>
                                        </p:cTn>
                                        <p:tgtEl>
                                          <p:spTgt spid="30732"/>
                                        </p:tgtEl>
                                        <p:attrNameLst>
                                          <p:attrName>style.visibility</p:attrName>
                                        </p:attrNameLst>
                                      </p:cBhvr>
                                      <p:to>
                                        <p:strVal val="visible"/>
                                      </p:to>
                                    </p:set>
                                    <p:anim calcmode="lin" valueType="num">
                                      <p:cBhvr>
                                        <p:cTn id="35" dur="500" fill="hold"/>
                                        <p:tgtEl>
                                          <p:spTgt spid="30732"/>
                                        </p:tgtEl>
                                        <p:attrNameLst>
                                          <p:attrName>ppt_w</p:attrName>
                                        </p:attrNameLst>
                                      </p:cBhvr>
                                      <p:tavLst>
                                        <p:tav tm="0">
                                          <p:val>
                                            <p:fltVal val="0"/>
                                          </p:val>
                                        </p:tav>
                                        <p:tav tm="100000">
                                          <p:val>
                                            <p:strVal val="#ppt_w"/>
                                          </p:val>
                                        </p:tav>
                                      </p:tavLst>
                                    </p:anim>
                                    <p:anim calcmode="lin" valueType="num">
                                      <p:cBhvr>
                                        <p:cTn id="36" dur="500" fill="hold"/>
                                        <p:tgtEl>
                                          <p:spTgt spid="30732"/>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77502720" presetClass="entr" presetSubtype="78360656" fill="hold" nodeType="afterEffect">
                                  <p:stCondLst>
                                    <p:cond delay="500"/>
                                  </p:stCondLst>
                                  <p:childTnLst>
                                    <p:set>
                                      <p:cBhvr>
                                        <p:cTn id="39" dur="1" fill="hold">
                                          <p:stCondLst>
                                            <p:cond delay="499"/>
                                          </p:stCondLst>
                                        </p:cTn>
                                        <p:tgtEl>
                                          <p:spTgt spid="11"/>
                                        </p:tgtEl>
                                        <p:attrNameLst>
                                          <p:attrName>style.visibility</p:attrName>
                                        </p:attrNameLst>
                                      </p:cBhvr>
                                      <p:to>
                                        <p:strVal val="visible"/>
                                      </p:to>
                                    </p:set>
                                  </p:childTnLst>
                                </p:cTn>
                              </p:par>
                            </p:childTnLst>
                          </p:cTn>
                        </p:par>
                        <p:par>
                          <p:cTn id="40" fill="hold">
                            <p:stCondLst>
                              <p:cond delay="2500"/>
                            </p:stCondLst>
                            <p:childTnLst>
                              <p:par>
                                <p:cTn id="41" presetID="2" presetClass="entr" presetSubtype="1" fill="hold" grpId="0" nodeType="afterEffect">
                                  <p:stCondLst>
                                    <p:cond delay="500"/>
                                  </p:stCondLst>
                                  <p:childTnLst>
                                    <p:set>
                                      <p:cBhvr>
                                        <p:cTn id="42" dur="1" fill="hold">
                                          <p:stCondLst>
                                            <p:cond delay="0"/>
                                          </p:stCondLst>
                                        </p:cTn>
                                        <p:tgtEl>
                                          <p:spTgt spid="30760"/>
                                        </p:tgtEl>
                                        <p:attrNameLst>
                                          <p:attrName>style.visibility</p:attrName>
                                        </p:attrNameLst>
                                      </p:cBhvr>
                                      <p:to>
                                        <p:strVal val="visible"/>
                                      </p:to>
                                    </p:set>
                                    <p:anim calcmode="lin" valueType="num">
                                      <p:cBhvr additive="base">
                                        <p:cTn id="43" dur="500" fill="hold"/>
                                        <p:tgtEl>
                                          <p:spTgt spid="30760"/>
                                        </p:tgtEl>
                                        <p:attrNameLst>
                                          <p:attrName>ppt_x</p:attrName>
                                        </p:attrNameLst>
                                      </p:cBhvr>
                                      <p:tavLst>
                                        <p:tav tm="0">
                                          <p:val>
                                            <p:strVal val="#ppt_x"/>
                                          </p:val>
                                        </p:tav>
                                        <p:tav tm="100000">
                                          <p:val>
                                            <p:strVal val="#ppt_x"/>
                                          </p:val>
                                        </p:tav>
                                      </p:tavLst>
                                    </p:anim>
                                    <p:anim calcmode="lin" valueType="num">
                                      <p:cBhvr additive="base">
                                        <p:cTn id="44" dur="500" fill="hold"/>
                                        <p:tgtEl>
                                          <p:spTgt spid="30760"/>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 presetClass="entr" presetSubtype="1" fill="hold" nodeType="afterEffect">
                                  <p:stCondLst>
                                    <p:cond delay="10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childTnLst>
                                </p:cTn>
                              </p:par>
                            </p:childTnLst>
                          </p:cTn>
                        </p:par>
                        <p:par>
                          <p:cTn id="56" fill="hold">
                            <p:stCondLst>
                              <p:cond delay="500"/>
                            </p:stCondLst>
                            <p:childTnLst>
                              <p:par>
                                <p:cTn id="57" presetID="23" presetClass="entr" presetSubtype="16" fill="hold" grpId="0" nodeType="afterEffect">
                                  <p:stCondLst>
                                    <p:cond delay="500"/>
                                  </p:stCondLst>
                                  <p:childTnLst>
                                    <p:set>
                                      <p:cBhvr>
                                        <p:cTn id="58" dur="1" fill="hold">
                                          <p:stCondLst>
                                            <p:cond delay="0"/>
                                          </p:stCondLst>
                                        </p:cTn>
                                        <p:tgtEl>
                                          <p:spTgt spid="30761"/>
                                        </p:tgtEl>
                                        <p:attrNameLst>
                                          <p:attrName>style.visibility</p:attrName>
                                        </p:attrNameLst>
                                      </p:cBhvr>
                                      <p:to>
                                        <p:strVal val="visible"/>
                                      </p:to>
                                    </p:set>
                                    <p:anim calcmode="lin" valueType="num">
                                      <p:cBhvr>
                                        <p:cTn id="59" dur="500" fill="hold"/>
                                        <p:tgtEl>
                                          <p:spTgt spid="30761"/>
                                        </p:tgtEl>
                                        <p:attrNameLst>
                                          <p:attrName>ppt_w</p:attrName>
                                        </p:attrNameLst>
                                      </p:cBhvr>
                                      <p:tavLst>
                                        <p:tav tm="0">
                                          <p:val>
                                            <p:fltVal val="0"/>
                                          </p:val>
                                        </p:tav>
                                        <p:tav tm="100000">
                                          <p:val>
                                            <p:strVal val="#ppt_w"/>
                                          </p:val>
                                        </p:tav>
                                      </p:tavLst>
                                    </p:anim>
                                    <p:anim calcmode="lin" valueType="num">
                                      <p:cBhvr>
                                        <p:cTn id="60" dur="500" fill="hold"/>
                                        <p:tgtEl>
                                          <p:spTgt spid="30761"/>
                                        </p:tgtEl>
                                        <p:attrNameLst>
                                          <p:attrName>ppt_h</p:attrName>
                                        </p:attrNameLst>
                                      </p:cBhvr>
                                      <p:tavLst>
                                        <p:tav tm="0">
                                          <p:val>
                                            <p:fltVal val="0"/>
                                          </p:val>
                                        </p:tav>
                                        <p:tav tm="100000">
                                          <p:val>
                                            <p:strVal val="#ppt_h"/>
                                          </p:val>
                                        </p:tav>
                                      </p:tavLst>
                                    </p:anim>
                                  </p:childTnLst>
                                </p:cTn>
                              </p:par>
                            </p:childTnLst>
                          </p:cTn>
                        </p:par>
                        <p:par>
                          <p:cTn id="61" fill="hold">
                            <p:stCondLst>
                              <p:cond delay="1500"/>
                            </p:stCondLst>
                            <p:childTnLst>
                              <p:par>
                                <p:cTn id="62" presetID="77502720" presetClass="entr" presetSubtype="78361088" fill="hold" nodeType="afterEffect">
                                  <p:stCondLst>
                                    <p:cond delay="500"/>
                                  </p:stCondLst>
                                  <p:childTnLst>
                                    <p:set>
                                      <p:cBhvr>
                                        <p:cTn id="63"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utoUpdateAnimBg="0"/>
      <p:bldP spid="30748" grpId="0" animBg="1"/>
      <p:bldP spid="30749" grpId="0" animBg="1"/>
      <p:bldP spid="30760" grpId="0" animBg="1"/>
      <p:bldP spid="3076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323850" y="73025"/>
            <a:ext cx="2779713" cy="673100"/>
          </a:xfrm>
          <a:prstGeom prst="rect">
            <a:avLst/>
          </a:prstGeom>
          <a:noFill/>
          <a:ln w="12700">
            <a:noFill/>
            <a:miter lim="800000"/>
            <a:headEnd type="none" w="med" len="med"/>
            <a:tailEnd type="none" w="med" len="med"/>
          </a:ln>
          <a:effectLst>
            <a:outerShdw dist="38099" dir="2700000" algn="ctr" rotWithShape="0">
              <a:schemeClr val="bg2">
                <a:alpha val="75000"/>
              </a:schemeClr>
            </a:outerShdw>
          </a:effectLst>
        </p:spPr>
        <p:txBody>
          <a:bodyPr wrap="none" lIns="0" tIns="0" rIns="40639" bIns="0">
            <a:spAutoFit/>
          </a:bodyPr>
          <a:lstStyle/>
          <a:p>
            <a:pPr marL="39688"/>
            <a:r>
              <a:rPr lang="en-US" altLang="zh-CN" sz="4000" b="1">
                <a:solidFill>
                  <a:srgbClr val="333399"/>
                </a:solidFill>
                <a:latin typeface="Times New Roman" charset="0"/>
                <a:ea typeface="宋体" charset="-122"/>
                <a:cs typeface="Times New Roman" charset="0"/>
                <a:sym typeface="Times New Roman" charset="0"/>
              </a:rPr>
              <a:t>Conclusions</a:t>
            </a:r>
          </a:p>
        </p:txBody>
      </p:sp>
      <p:sp>
        <p:nvSpPr>
          <p:cNvPr id="31746" name="Line 2"/>
          <p:cNvSpPr>
            <a:spLocks noChangeShapeType="1"/>
          </p:cNvSpPr>
          <p:nvPr/>
        </p:nvSpPr>
        <p:spPr bwMode="auto">
          <a:xfrm>
            <a:off x="685800" y="0"/>
            <a:ext cx="1588" cy="228600"/>
          </a:xfrm>
          <a:prstGeom prst="line">
            <a:avLst/>
          </a:prstGeom>
          <a:noFill/>
          <a:ln w="12700">
            <a:solidFill>
              <a:srgbClr val="CC0000"/>
            </a:solidFill>
            <a:prstDash val="solid"/>
            <a:round/>
            <a:headEnd type="none" w="med" len="med"/>
            <a:tailEnd type="none" w="med" len="med"/>
          </a:ln>
        </p:spPr>
        <p:txBody>
          <a:bodyPr/>
          <a:lstStyle/>
          <a:p>
            <a:endParaRPr lang="zh-CN" altLang="en-US"/>
          </a:p>
        </p:txBody>
      </p:sp>
      <p:grpSp>
        <p:nvGrpSpPr>
          <p:cNvPr id="2" name="Group 3"/>
          <p:cNvGrpSpPr>
            <a:grpSpLocks/>
          </p:cNvGrpSpPr>
          <p:nvPr/>
        </p:nvGrpSpPr>
        <p:grpSpPr bwMode="auto">
          <a:xfrm>
            <a:off x="762000" y="981075"/>
            <a:ext cx="4267200" cy="384175"/>
            <a:chOff x="0" y="0"/>
            <a:chExt cx="2688" cy="242"/>
          </a:xfrm>
        </p:grpSpPr>
        <p:sp>
          <p:nvSpPr>
            <p:cNvPr id="31748" name="Rectangle 4"/>
            <p:cNvSpPr>
              <a:spLocks/>
            </p:cNvSpPr>
            <p:nvPr/>
          </p:nvSpPr>
          <p:spPr bwMode="auto">
            <a:xfrm>
              <a:off x="0" y="2"/>
              <a:ext cx="2533" cy="240"/>
            </a:xfrm>
            <a:prstGeom prst="rect">
              <a:avLst/>
            </a:prstGeom>
            <a:gradFill rotWithShape="0">
              <a:gsLst>
                <a:gs pos="0">
                  <a:srgbClr val="FF6600"/>
                </a:gs>
                <a:gs pos="100000">
                  <a:srgbClr val="FFCC66"/>
                </a:gs>
              </a:gsLst>
              <a:lin ang="0" scaled="1"/>
            </a:gradFill>
            <a:ln w="12700">
              <a:noFill/>
              <a:miter lim="800000"/>
              <a:headEnd type="none" w="med" len="med"/>
              <a:tailEnd type="none" w="med" len="med"/>
            </a:ln>
          </p:spPr>
          <p:txBody>
            <a:bodyPr lIns="0" tIns="0" rIns="0" bIns="0"/>
            <a:lstStyle/>
            <a:p>
              <a:endParaRPr lang="zh-CN" altLang="en-US"/>
            </a:p>
          </p:txBody>
        </p:sp>
        <p:sp>
          <p:nvSpPr>
            <p:cNvPr id="31749" name="Oval 5"/>
            <p:cNvSpPr>
              <a:spLocks/>
            </p:cNvSpPr>
            <p:nvPr/>
          </p:nvSpPr>
          <p:spPr bwMode="auto">
            <a:xfrm>
              <a:off x="2378" y="0"/>
              <a:ext cx="310" cy="240"/>
            </a:xfrm>
            <a:prstGeom prst="ellipse">
              <a:avLst/>
            </a:prstGeom>
            <a:solidFill>
              <a:srgbClr val="FFCC66"/>
            </a:solidFill>
            <a:ln w="12700">
              <a:noFill/>
              <a:round/>
              <a:headEnd type="none" w="med" len="med"/>
              <a:tailEnd type="none" w="med" len="med"/>
            </a:ln>
          </p:spPr>
          <p:txBody>
            <a:bodyPr lIns="0" tIns="0" rIns="0" bIns="0"/>
            <a:lstStyle/>
            <a:p>
              <a:endParaRPr lang="zh-CN" altLang="en-US"/>
            </a:p>
          </p:txBody>
        </p:sp>
      </p:grpSp>
      <p:sp>
        <p:nvSpPr>
          <p:cNvPr id="31750" name="Line 6"/>
          <p:cNvSpPr>
            <a:spLocks noChangeShapeType="1"/>
          </p:cNvSpPr>
          <p:nvPr/>
        </p:nvSpPr>
        <p:spPr bwMode="auto">
          <a:xfrm>
            <a:off x="685800" y="685800"/>
            <a:ext cx="1588" cy="6189663"/>
          </a:xfrm>
          <a:prstGeom prst="line">
            <a:avLst/>
          </a:prstGeom>
          <a:noFill/>
          <a:ln w="12700">
            <a:solidFill>
              <a:srgbClr val="CC0000"/>
            </a:solidFill>
            <a:prstDash val="solid"/>
            <a:round/>
            <a:headEnd type="none" w="med" len="med"/>
            <a:tailEnd type="none" w="med" len="med"/>
          </a:ln>
        </p:spPr>
        <p:txBody>
          <a:bodyPr/>
          <a:lstStyle/>
          <a:p>
            <a:endParaRPr lang="zh-CN" altLang="en-US"/>
          </a:p>
        </p:txBody>
      </p:sp>
      <p:sp>
        <p:nvSpPr>
          <p:cNvPr id="31751" name="Rectangle 7"/>
          <p:cNvSpPr>
            <a:spLocks/>
          </p:cNvSpPr>
          <p:nvPr/>
        </p:nvSpPr>
        <p:spPr bwMode="auto">
          <a:xfrm>
            <a:off x="0" y="762000"/>
            <a:ext cx="7197725" cy="130175"/>
          </a:xfrm>
          <a:prstGeom prst="rect">
            <a:avLst/>
          </a:prstGeom>
          <a:gradFill rotWithShape="0">
            <a:gsLst>
              <a:gs pos="0">
                <a:srgbClr val="333399"/>
              </a:gs>
              <a:gs pos="100000">
                <a:srgbClr val="009999"/>
              </a:gs>
            </a:gsLst>
            <a:lin ang="0" scaled="1"/>
          </a:gradFill>
          <a:ln w="12700">
            <a:noFill/>
            <a:miter lim="800000"/>
            <a:headEnd type="none" w="med" len="med"/>
            <a:tailEnd type="none" w="med" len="med"/>
          </a:ln>
        </p:spPr>
        <p:txBody>
          <a:bodyPr lIns="0" tIns="0" rIns="0" bIns="0"/>
          <a:lstStyle/>
          <a:p>
            <a:endParaRPr lang="zh-CN" altLang="en-US"/>
          </a:p>
        </p:txBody>
      </p:sp>
      <p:sp>
        <p:nvSpPr>
          <p:cNvPr id="31752" name="AutoShape 8"/>
          <p:cNvSpPr>
            <a:spLocks/>
          </p:cNvSpPr>
          <p:nvPr/>
        </p:nvSpPr>
        <p:spPr bwMode="auto">
          <a:xfrm>
            <a:off x="2360613" y="4602163"/>
            <a:ext cx="812800" cy="866775"/>
          </a:xfrm>
          <a:custGeom>
            <a:avLst/>
            <a:gdLst/>
            <a:ahLst/>
            <a:cxnLst/>
            <a:rect l="0" t="0" r="r" b="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moveTo>
                  <a:pt x="21600" y="6079"/>
                </a:moveTo>
              </a:path>
            </a:pathLst>
          </a:custGeom>
          <a:gradFill rotWithShape="0">
            <a:gsLst>
              <a:gs pos="0">
                <a:srgbClr val="FFFF7B"/>
              </a:gs>
              <a:gs pos="100000">
                <a:srgbClr val="767638"/>
              </a:gs>
            </a:gsLst>
            <a:lin ang="5400000" scaled="1"/>
          </a:gradFill>
          <a:ln w="12700">
            <a:noFill/>
            <a:miter lim="800000"/>
            <a:headEnd type="none" w="med" len="med"/>
            <a:tailEnd type="none" w="med" len="med"/>
          </a:ln>
          <a:effectLst>
            <a:outerShdw dist="12700" dir="2700000" algn="ctr" rotWithShape="0">
              <a:srgbClr val="999949">
                <a:alpha val="75000"/>
              </a:srgbClr>
            </a:outerShdw>
          </a:effectLst>
        </p:spPr>
        <p:txBody>
          <a:bodyPr lIns="0" tIns="0" rIns="0" bIns="0"/>
          <a:lstStyle/>
          <a:p>
            <a:endParaRPr lang="zh-CN" altLang="en-US"/>
          </a:p>
        </p:txBody>
      </p:sp>
      <p:grpSp>
        <p:nvGrpSpPr>
          <p:cNvPr id="3" name="Group 9"/>
          <p:cNvGrpSpPr>
            <a:grpSpLocks/>
          </p:cNvGrpSpPr>
          <p:nvPr/>
        </p:nvGrpSpPr>
        <p:grpSpPr bwMode="auto">
          <a:xfrm rot="10800000" flipH="1">
            <a:off x="2338388" y="5618163"/>
            <a:ext cx="814387" cy="828675"/>
            <a:chOff x="0" y="0"/>
            <a:chExt cx="513" cy="522"/>
          </a:xfrm>
        </p:grpSpPr>
        <p:sp>
          <p:nvSpPr>
            <p:cNvPr id="31754" name="AutoShape 10"/>
            <p:cNvSpPr>
              <a:spLocks/>
            </p:cNvSpPr>
            <p:nvPr/>
          </p:nvSpPr>
          <p:spPr bwMode="auto">
            <a:xfrm>
              <a:off x="0" y="0"/>
              <a:ext cx="513" cy="522"/>
            </a:xfrm>
            <a:custGeom>
              <a:avLst/>
              <a:gdLst/>
              <a:ahLst/>
              <a:cxnLst/>
              <a:rect l="0" t="0" r="r" b="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moveTo>
                    <a:pt x="21600" y="6079"/>
                  </a:moveTo>
                </a:path>
              </a:pathLst>
            </a:custGeom>
            <a:gradFill rotWithShape="0">
              <a:gsLst>
                <a:gs pos="0">
                  <a:srgbClr val="FFFF7B"/>
                </a:gs>
                <a:gs pos="100000">
                  <a:srgbClr val="767638"/>
                </a:gs>
              </a:gsLst>
              <a:lin ang="5400000" scaled="1"/>
            </a:gradFill>
            <a:ln w="12700">
              <a:noFill/>
              <a:miter lim="800000"/>
              <a:headEnd type="none" w="med" len="med"/>
              <a:tailEnd type="none" w="med" len="med"/>
            </a:ln>
            <a:effectLst>
              <a:outerShdw dist="12700" dir="2700000" algn="ctr" rotWithShape="0">
                <a:srgbClr val="999949">
                  <a:alpha val="75000"/>
                </a:srgbClr>
              </a:outerShdw>
            </a:effectLst>
          </p:spPr>
          <p:txBody>
            <a:bodyPr lIns="0" tIns="0" rIns="0" bIns="0"/>
            <a:lstStyle/>
            <a:p>
              <a:endParaRPr lang="zh-CN" altLang="en-US"/>
            </a:p>
          </p:txBody>
        </p:sp>
        <p:sp>
          <p:nvSpPr>
            <p:cNvPr id="31755" name="Rectangle 11"/>
            <p:cNvSpPr>
              <a:spLocks/>
            </p:cNvSpPr>
            <p:nvPr/>
          </p:nvSpPr>
          <p:spPr bwMode="auto">
            <a:xfrm flipH="1">
              <a:off x="283" y="40"/>
              <a:ext cx="162" cy="208"/>
            </a:xfrm>
            <a:prstGeom prst="rect">
              <a:avLst/>
            </a:prstGeom>
            <a:noFill/>
            <a:ln w="12700">
              <a:noFill/>
              <a:miter lim="800000"/>
              <a:headEnd type="none" w="med" len="med"/>
              <a:tailEnd type="none" w="med" len="med"/>
            </a:ln>
          </p:spPr>
          <p:txBody>
            <a:bodyPr wrap="none" lIns="25400" tIns="25400" rIns="38832" bIns="25400" anchor="ctr">
              <a:spAutoFit/>
            </a:bodyPr>
            <a:lstStyle/>
            <a:p>
              <a:pPr marL="25400" algn="ctr"/>
              <a:r>
                <a:rPr lang="en-US" altLang="zh-CN" sz="2000">
                  <a:solidFill>
                    <a:schemeClr val="tx1"/>
                  </a:solidFill>
                  <a:ea typeface="宋体" charset="-122"/>
                  <a:cs typeface="Arial" charset="0"/>
                </a:rPr>
                <a:t>  </a:t>
              </a:r>
            </a:p>
          </p:txBody>
        </p:sp>
      </p:grpSp>
      <p:sp>
        <p:nvSpPr>
          <p:cNvPr id="31756" name="AutoShape 12"/>
          <p:cNvSpPr>
            <a:spLocks/>
          </p:cNvSpPr>
          <p:nvPr/>
        </p:nvSpPr>
        <p:spPr bwMode="auto">
          <a:xfrm rot="-9360000">
            <a:off x="5681663" y="6229350"/>
            <a:ext cx="544512" cy="339725"/>
          </a:xfrm>
          <a:prstGeom prst="leftArrow">
            <a:avLst>
              <a:gd name="adj1" fmla="val 50000"/>
              <a:gd name="adj2" fmla="val 40070"/>
            </a:avLst>
          </a:prstGeom>
          <a:gradFill rotWithShape="0">
            <a:gsLst>
              <a:gs pos="0">
                <a:srgbClr val="BBE0E3"/>
              </a:gs>
              <a:gs pos="100000">
                <a:srgbClr val="000000"/>
              </a:gs>
            </a:gsLst>
            <a:lin ang="1440000" scaled="1"/>
          </a:gradFill>
          <a:ln w="12700">
            <a:noFill/>
            <a:miter lim="800000"/>
            <a:headEnd type="none" w="med" len="med"/>
            <a:tailEnd type="none" w="med" len="med"/>
          </a:ln>
          <a:effectLst>
            <a:outerShdw dist="12700" dir="2700000" algn="ctr" rotWithShape="0">
              <a:srgbClr val="000000">
                <a:alpha val="75000"/>
              </a:srgbClr>
            </a:outerShdw>
          </a:effectLst>
        </p:spPr>
        <p:txBody>
          <a:bodyPr lIns="0" tIns="0" rIns="0" bIns="0"/>
          <a:lstStyle/>
          <a:p>
            <a:endParaRPr lang="zh-CN" altLang="en-US"/>
          </a:p>
        </p:txBody>
      </p:sp>
      <p:grpSp>
        <p:nvGrpSpPr>
          <p:cNvPr id="4" name="Group 13"/>
          <p:cNvGrpSpPr>
            <a:grpSpLocks/>
          </p:cNvGrpSpPr>
          <p:nvPr/>
        </p:nvGrpSpPr>
        <p:grpSpPr bwMode="auto">
          <a:xfrm rot="9600000">
            <a:off x="5692775" y="5745163"/>
            <a:ext cx="544513" cy="339725"/>
            <a:chOff x="0" y="0"/>
            <a:chExt cx="343" cy="214"/>
          </a:xfrm>
        </p:grpSpPr>
        <p:sp>
          <p:nvSpPr>
            <p:cNvPr id="31758" name="AutoShape 14"/>
            <p:cNvSpPr>
              <a:spLocks/>
            </p:cNvSpPr>
            <p:nvPr/>
          </p:nvSpPr>
          <p:spPr bwMode="auto">
            <a:xfrm>
              <a:off x="0" y="0"/>
              <a:ext cx="343" cy="214"/>
            </a:xfrm>
            <a:prstGeom prst="leftArrow">
              <a:avLst>
                <a:gd name="adj1" fmla="val 50000"/>
                <a:gd name="adj2" fmla="val 40070"/>
              </a:avLst>
            </a:prstGeom>
            <a:gradFill rotWithShape="0">
              <a:gsLst>
                <a:gs pos="0">
                  <a:srgbClr val="000000"/>
                </a:gs>
                <a:gs pos="100000">
                  <a:srgbClr val="BBE0E3"/>
                </a:gs>
              </a:gsLst>
              <a:lin ang="0" scaled="1"/>
            </a:gradFill>
            <a:ln w="12700">
              <a:noFill/>
              <a:miter lim="800000"/>
              <a:headEnd type="none" w="med" len="med"/>
              <a:tailEnd type="none" w="med" len="med"/>
            </a:ln>
            <a:effectLst>
              <a:outerShdw dist="12700" dir="2700000" algn="ctr" rotWithShape="0">
                <a:srgbClr val="000000">
                  <a:alpha val="75000"/>
                </a:srgbClr>
              </a:outerShdw>
            </a:effectLst>
          </p:spPr>
          <p:txBody>
            <a:bodyPr lIns="0" tIns="0" rIns="0" bIns="0"/>
            <a:lstStyle/>
            <a:p>
              <a:endParaRPr lang="zh-CN" altLang="en-US"/>
            </a:p>
          </p:txBody>
        </p:sp>
        <p:sp>
          <p:nvSpPr>
            <p:cNvPr id="31759" name="Rectangle 15"/>
            <p:cNvSpPr>
              <a:spLocks/>
            </p:cNvSpPr>
            <p:nvPr/>
          </p:nvSpPr>
          <p:spPr bwMode="auto">
            <a:xfrm rot="10800000">
              <a:off x="43" y="53"/>
              <a:ext cx="300" cy="107"/>
            </a:xfrm>
            <a:prstGeom prst="rect">
              <a:avLst/>
            </a:prstGeom>
            <a:noFill/>
            <a:ln w="12700">
              <a:noFill/>
              <a:miter lim="800000"/>
              <a:headEnd type="none" w="med" len="med"/>
              <a:tailEnd type="none" w="med" len="med"/>
            </a:ln>
          </p:spPr>
          <p:txBody>
            <a:bodyPr wrap="none" lIns="0" tIns="0" rIns="0" bIns="0">
              <a:spAutoFit/>
            </a:bodyPr>
            <a:lstStyle/>
            <a:p>
              <a:endParaRPr lang="zh-CN" altLang="en-US"/>
            </a:p>
          </p:txBody>
        </p:sp>
      </p:grpSp>
      <p:sp>
        <p:nvSpPr>
          <p:cNvPr id="31760" name="Rectangle 16"/>
          <p:cNvSpPr>
            <a:spLocks/>
          </p:cNvSpPr>
          <p:nvPr/>
        </p:nvSpPr>
        <p:spPr bwMode="auto">
          <a:xfrm>
            <a:off x="928688" y="5364163"/>
            <a:ext cx="1265237" cy="27940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2000">
                <a:solidFill>
                  <a:schemeClr val="tx1"/>
                </a:solidFill>
                <a:latin typeface="Times New Roman" charset="0"/>
                <a:ea typeface="宋体" charset="-122"/>
                <a:cs typeface="Times New Roman" charset="0"/>
                <a:sym typeface="Times New Roman" charset="0"/>
              </a:rPr>
              <a:t>Application</a:t>
            </a:r>
          </a:p>
        </p:txBody>
      </p:sp>
      <p:sp>
        <p:nvSpPr>
          <p:cNvPr id="31761" name="Rectangle 17"/>
          <p:cNvSpPr>
            <a:spLocks/>
          </p:cNvSpPr>
          <p:nvPr/>
        </p:nvSpPr>
        <p:spPr bwMode="auto">
          <a:xfrm>
            <a:off x="3014663" y="5840413"/>
            <a:ext cx="2681287" cy="62230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2100">
                <a:solidFill>
                  <a:schemeClr val="tx1"/>
                </a:solidFill>
                <a:latin typeface="Times New Roman" charset="0"/>
                <a:ea typeface="宋体" charset="-122"/>
                <a:cs typeface="Times New Roman" charset="0"/>
                <a:sym typeface="Times New Roman" charset="0"/>
              </a:rPr>
              <a:t>Biomedical Application:</a:t>
            </a:r>
          </a:p>
          <a:p>
            <a:pPr marL="39688" algn="ctr"/>
            <a:r>
              <a:rPr lang="en-US" altLang="zh-CN" sz="2100">
                <a:solidFill>
                  <a:schemeClr val="tx1"/>
                </a:solidFill>
                <a:latin typeface="Times New Roman" charset="0"/>
                <a:ea typeface="宋体" charset="-122"/>
                <a:cs typeface="Times New Roman" charset="0"/>
                <a:sym typeface="Times New Roman" charset="0"/>
              </a:rPr>
              <a:t>Automatic Diagnostic</a:t>
            </a:r>
          </a:p>
        </p:txBody>
      </p:sp>
      <p:sp>
        <p:nvSpPr>
          <p:cNvPr id="31762" name="Rectangle 18"/>
          <p:cNvSpPr>
            <a:spLocks/>
          </p:cNvSpPr>
          <p:nvPr/>
        </p:nvSpPr>
        <p:spPr bwMode="auto">
          <a:xfrm>
            <a:off x="3179763" y="4729163"/>
            <a:ext cx="1843087" cy="279400"/>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2000">
                <a:solidFill>
                  <a:schemeClr val="tx1"/>
                </a:solidFill>
                <a:latin typeface="Times New Roman" charset="0"/>
                <a:ea typeface="宋体" charset="-122"/>
                <a:cs typeface="Times New Roman" charset="0"/>
                <a:sym typeface="Times New Roman" charset="0"/>
              </a:rPr>
              <a:t>Theoretical study</a:t>
            </a:r>
          </a:p>
        </p:txBody>
      </p:sp>
      <p:sp>
        <p:nvSpPr>
          <p:cNvPr id="31763" name="Rectangle 19"/>
          <p:cNvSpPr>
            <a:spLocks/>
          </p:cNvSpPr>
          <p:nvPr/>
        </p:nvSpPr>
        <p:spPr bwMode="auto">
          <a:xfrm>
            <a:off x="6732588" y="5559425"/>
            <a:ext cx="452437" cy="279400"/>
          </a:xfrm>
          <a:prstGeom prst="rect">
            <a:avLst/>
          </a:prstGeom>
          <a:noFill/>
          <a:ln w="12700">
            <a:noFill/>
            <a:miter lim="800000"/>
            <a:headEnd type="none" w="med" len="med"/>
            <a:tailEnd type="none" w="med" len="med"/>
          </a:ln>
          <a:effectLst>
            <a:outerShdw dist="12700" dir="2700000" algn="ctr" rotWithShape="0">
              <a:srgbClr val="5B993D">
                <a:alpha val="75000"/>
              </a:srgbClr>
            </a:outerShdw>
          </a:effectLst>
        </p:spPr>
        <p:txBody>
          <a:bodyPr wrap="none" lIns="0" tIns="0" rIns="40639" bIns="0" anchorCtr="1">
            <a:spAutoFit/>
          </a:bodyPr>
          <a:lstStyle/>
          <a:p>
            <a:pPr marL="39688" algn="ctr"/>
            <a:r>
              <a:rPr lang="en-US" altLang="zh-CN" sz="1000">
                <a:solidFill>
                  <a:srgbClr val="99FF66"/>
                </a:solidFill>
                <a:latin typeface="Times New Roman" charset="0"/>
                <a:ea typeface="宋体" charset="-122"/>
                <a:cs typeface="Times New Roman" charset="0"/>
                <a:sym typeface="Times New Roman" charset="0"/>
              </a:rPr>
              <a:t>healthy</a:t>
            </a:r>
          </a:p>
          <a:p>
            <a:pPr marL="39688" algn="ctr"/>
            <a:endParaRPr lang="en-US" altLang="zh-CN" sz="1000">
              <a:solidFill>
                <a:srgbClr val="99FF66"/>
              </a:solidFill>
              <a:latin typeface="Times New Roman" charset="0"/>
              <a:ea typeface="宋体" charset="-122"/>
              <a:cs typeface="Times New Roman" charset="0"/>
              <a:sym typeface="Times New Roman" charset="0"/>
            </a:endParaRPr>
          </a:p>
        </p:txBody>
      </p:sp>
      <p:sp>
        <p:nvSpPr>
          <p:cNvPr id="31764" name="Rectangle 20"/>
          <p:cNvSpPr>
            <a:spLocks/>
          </p:cNvSpPr>
          <p:nvPr/>
        </p:nvSpPr>
        <p:spPr bwMode="auto">
          <a:xfrm>
            <a:off x="6446838" y="6296025"/>
            <a:ext cx="681037" cy="368300"/>
          </a:xfrm>
          <a:prstGeom prst="rect">
            <a:avLst/>
          </a:prstGeom>
          <a:noFill/>
          <a:ln w="12700">
            <a:noFill/>
            <a:miter lim="800000"/>
            <a:headEnd type="none" w="med" len="med"/>
            <a:tailEnd type="none" w="med" len="med"/>
          </a:ln>
          <a:effectLst>
            <a:outerShdw dist="12700" dir="2700000" algn="ctr" rotWithShape="0">
              <a:srgbClr val="000000">
                <a:alpha val="75000"/>
              </a:srgbClr>
            </a:outerShdw>
          </a:effectLst>
        </p:spPr>
        <p:txBody>
          <a:bodyPr wrap="none" lIns="0" tIns="0" rIns="40639" bIns="0" anchorCtr="1">
            <a:spAutoFit/>
          </a:bodyPr>
          <a:lstStyle/>
          <a:p>
            <a:pPr marL="39688" algn="ctr"/>
            <a:r>
              <a:rPr lang="en-US" altLang="zh-CN" sz="1100">
                <a:solidFill>
                  <a:schemeClr val="tx1"/>
                </a:solidFill>
                <a:latin typeface="Times New Roman" charset="0"/>
                <a:ea typeface="宋体" charset="-122"/>
                <a:cs typeface="Times New Roman" charset="0"/>
                <a:sym typeface="Times New Roman" charset="0"/>
              </a:rPr>
              <a:t> </a:t>
            </a:r>
            <a:r>
              <a:rPr lang="en-US" altLang="zh-CN" sz="1100">
                <a:solidFill>
                  <a:srgbClr val="FF0000"/>
                </a:solidFill>
                <a:latin typeface="Times New Roman" charset="0"/>
                <a:ea typeface="宋体" charset="-122"/>
                <a:cs typeface="Times New Roman" charset="0"/>
                <a:sym typeface="Times New Roman" charset="0"/>
              </a:rPr>
              <a:t>unhealthy</a:t>
            </a:r>
            <a:endParaRPr lang="en-US" altLang="zh-CN" sz="1100">
              <a:solidFill>
                <a:schemeClr val="tx1"/>
              </a:solidFill>
              <a:latin typeface="Times New Roman" charset="0"/>
              <a:ea typeface="宋体" charset="-122"/>
              <a:cs typeface="Times New Roman" charset="0"/>
              <a:sym typeface="Times New Roman" charset="0"/>
            </a:endParaRPr>
          </a:p>
          <a:p>
            <a:pPr marL="39688" algn="ctr"/>
            <a:endParaRPr lang="en-US" altLang="zh-CN" sz="1100">
              <a:solidFill>
                <a:schemeClr val="tx1"/>
              </a:solidFill>
              <a:latin typeface="Times New Roman" charset="0"/>
              <a:ea typeface="宋体" charset="-122"/>
              <a:cs typeface="Times New Roman" charset="0"/>
              <a:sym typeface="Times New Roman" charset="0"/>
            </a:endParaRPr>
          </a:p>
        </p:txBody>
      </p:sp>
      <p:grpSp>
        <p:nvGrpSpPr>
          <p:cNvPr id="5" name="Group 21"/>
          <p:cNvGrpSpPr>
            <a:grpSpLocks/>
          </p:cNvGrpSpPr>
          <p:nvPr/>
        </p:nvGrpSpPr>
        <p:grpSpPr bwMode="auto">
          <a:xfrm>
            <a:off x="8555038" y="6292850"/>
            <a:ext cx="452437" cy="515938"/>
            <a:chOff x="0" y="0"/>
            <a:chExt cx="285" cy="324"/>
          </a:xfrm>
        </p:grpSpPr>
        <p:grpSp>
          <p:nvGrpSpPr>
            <p:cNvPr id="6" name="Group 22"/>
            <p:cNvGrpSpPr>
              <a:grpSpLocks/>
            </p:cNvGrpSpPr>
            <p:nvPr/>
          </p:nvGrpSpPr>
          <p:grpSpPr bwMode="auto">
            <a:xfrm>
              <a:off x="0" y="0"/>
              <a:ext cx="258" cy="220"/>
              <a:chOff x="0" y="0"/>
              <a:chExt cx="258" cy="220"/>
            </a:xfrm>
          </p:grpSpPr>
          <p:sp>
            <p:nvSpPr>
              <p:cNvPr id="31767" name="AutoShape 23"/>
              <p:cNvSpPr>
                <a:spLocks/>
              </p:cNvSpPr>
              <p:nvPr/>
            </p:nvSpPr>
            <p:spPr bwMode="auto">
              <a:xfrm>
                <a:off x="143" y="0"/>
                <a:ext cx="115" cy="100"/>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31768" name="AutoShape 24"/>
              <p:cNvSpPr>
                <a:spLocks/>
              </p:cNvSpPr>
              <p:nvPr/>
            </p:nvSpPr>
            <p:spPr bwMode="auto">
              <a:xfrm>
                <a:off x="0" y="41"/>
                <a:ext cx="137" cy="121"/>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sp>
            <p:nvSpPr>
              <p:cNvPr id="31769" name="AutoShape 25"/>
              <p:cNvSpPr>
                <a:spLocks/>
              </p:cNvSpPr>
              <p:nvPr/>
            </p:nvSpPr>
            <p:spPr bwMode="auto">
              <a:xfrm>
                <a:off x="89" y="86"/>
                <a:ext cx="153" cy="134"/>
              </a:xfrm>
              <a:custGeom>
                <a:avLst/>
                <a:gdLst/>
                <a:ahLst/>
                <a:cxnLst/>
                <a:rect l="0" t="0" r="r" b="b"/>
                <a:pathLst>
                  <a:path w="21600" h="21600">
                    <a:moveTo>
                      <a:pt x="9674" y="1641"/>
                    </a:moveTo>
                    <a:lnTo>
                      <a:pt x="10288" y="0"/>
                    </a:lnTo>
                    <a:lnTo>
                      <a:pt x="11619" y="0"/>
                    </a:lnTo>
                    <a:lnTo>
                      <a:pt x="12284" y="1693"/>
                    </a:lnTo>
                    <a:lnTo>
                      <a:pt x="13051" y="1847"/>
                    </a:lnTo>
                    <a:lnTo>
                      <a:pt x="14281" y="513"/>
                    </a:lnTo>
                    <a:lnTo>
                      <a:pt x="15509" y="1026"/>
                    </a:lnTo>
                    <a:lnTo>
                      <a:pt x="15560" y="2822"/>
                    </a:lnTo>
                    <a:lnTo>
                      <a:pt x="16379" y="3438"/>
                    </a:lnTo>
                    <a:lnTo>
                      <a:pt x="17863" y="2668"/>
                    </a:lnTo>
                    <a:lnTo>
                      <a:pt x="18887" y="3592"/>
                    </a:lnTo>
                    <a:lnTo>
                      <a:pt x="18170" y="5233"/>
                    </a:lnTo>
                    <a:lnTo>
                      <a:pt x="18734" y="6003"/>
                    </a:lnTo>
                    <a:lnTo>
                      <a:pt x="20371" y="5952"/>
                    </a:lnTo>
                    <a:lnTo>
                      <a:pt x="20832" y="7132"/>
                    </a:lnTo>
                    <a:lnTo>
                      <a:pt x="19706" y="8106"/>
                    </a:lnTo>
                    <a:lnTo>
                      <a:pt x="20064" y="9646"/>
                    </a:lnTo>
                    <a:lnTo>
                      <a:pt x="21600" y="10210"/>
                    </a:lnTo>
                    <a:lnTo>
                      <a:pt x="21548" y="11544"/>
                    </a:lnTo>
                    <a:lnTo>
                      <a:pt x="20115" y="12109"/>
                    </a:lnTo>
                    <a:lnTo>
                      <a:pt x="19911" y="13083"/>
                    </a:lnTo>
                    <a:lnTo>
                      <a:pt x="21037" y="14160"/>
                    </a:lnTo>
                    <a:lnTo>
                      <a:pt x="20576" y="15289"/>
                    </a:lnTo>
                    <a:lnTo>
                      <a:pt x="18989" y="15392"/>
                    </a:lnTo>
                    <a:lnTo>
                      <a:pt x="18375" y="16367"/>
                    </a:lnTo>
                    <a:lnTo>
                      <a:pt x="19092" y="17854"/>
                    </a:lnTo>
                    <a:lnTo>
                      <a:pt x="18068" y="18727"/>
                    </a:lnTo>
                    <a:lnTo>
                      <a:pt x="16737" y="18213"/>
                    </a:lnTo>
                    <a:lnTo>
                      <a:pt x="15407" y="18932"/>
                    </a:lnTo>
                    <a:lnTo>
                      <a:pt x="15253" y="20779"/>
                    </a:lnTo>
                    <a:lnTo>
                      <a:pt x="14127" y="21087"/>
                    </a:lnTo>
                    <a:lnTo>
                      <a:pt x="13001" y="19856"/>
                    </a:lnTo>
                    <a:lnTo>
                      <a:pt x="12233" y="20112"/>
                    </a:lnTo>
                    <a:lnTo>
                      <a:pt x="11721" y="21600"/>
                    </a:lnTo>
                    <a:lnTo>
                      <a:pt x="10185" y="21600"/>
                    </a:lnTo>
                    <a:lnTo>
                      <a:pt x="9725" y="20061"/>
                    </a:lnTo>
                    <a:lnTo>
                      <a:pt x="8240" y="19702"/>
                    </a:lnTo>
                    <a:lnTo>
                      <a:pt x="7114" y="20932"/>
                    </a:lnTo>
                    <a:lnTo>
                      <a:pt x="5886" y="20420"/>
                    </a:lnTo>
                    <a:lnTo>
                      <a:pt x="5937" y="18522"/>
                    </a:lnTo>
                    <a:lnTo>
                      <a:pt x="5169" y="18060"/>
                    </a:lnTo>
                    <a:lnTo>
                      <a:pt x="3378" y="18778"/>
                    </a:lnTo>
                    <a:lnTo>
                      <a:pt x="2610" y="17803"/>
                    </a:lnTo>
                    <a:lnTo>
                      <a:pt x="3378" y="16110"/>
                    </a:lnTo>
                    <a:lnTo>
                      <a:pt x="2917" y="15392"/>
                    </a:lnTo>
                    <a:lnTo>
                      <a:pt x="921" y="15443"/>
                    </a:lnTo>
                    <a:lnTo>
                      <a:pt x="511" y="14160"/>
                    </a:lnTo>
                    <a:lnTo>
                      <a:pt x="1945" y="12826"/>
                    </a:lnTo>
                    <a:lnTo>
                      <a:pt x="1893" y="12109"/>
                    </a:lnTo>
                    <a:lnTo>
                      <a:pt x="0" y="11339"/>
                    </a:lnTo>
                    <a:lnTo>
                      <a:pt x="51" y="9954"/>
                    </a:lnTo>
                    <a:lnTo>
                      <a:pt x="1945" y="9235"/>
                    </a:lnTo>
                    <a:lnTo>
                      <a:pt x="2098" y="8517"/>
                    </a:lnTo>
                    <a:lnTo>
                      <a:pt x="614" y="7081"/>
                    </a:lnTo>
                    <a:lnTo>
                      <a:pt x="1125" y="5798"/>
                    </a:lnTo>
                    <a:lnTo>
                      <a:pt x="3173" y="5901"/>
                    </a:lnTo>
                    <a:lnTo>
                      <a:pt x="3582" y="5336"/>
                    </a:lnTo>
                    <a:lnTo>
                      <a:pt x="2815" y="3438"/>
                    </a:lnTo>
                    <a:lnTo>
                      <a:pt x="3736" y="2514"/>
                    </a:lnTo>
                    <a:lnTo>
                      <a:pt x="5527" y="3335"/>
                    </a:lnTo>
                    <a:lnTo>
                      <a:pt x="6039" y="2975"/>
                    </a:lnTo>
                    <a:lnTo>
                      <a:pt x="6090" y="1180"/>
                    </a:lnTo>
                    <a:lnTo>
                      <a:pt x="7217" y="615"/>
                    </a:lnTo>
                    <a:lnTo>
                      <a:pt x="8497" y="1950"/>
                    </a:lnTo>
                    <a:lnTo>
                      <a:pt x="9674" y="1641"/>
                    </a:lnTo>
                    <a:close/>
                    <a:moveTo>
                      <a:pt x="10800" y="14348"/>
                    </a:moveTo>
                    <a:lnTo>
                      <a:pt x="11157" y="14314"/>
                    </a:lnTo>
                    <a:lnTo>
                      <a:pt x="11516" y="14280"/>
                    </a:lnTo>
                    <a:lnTo>
                      <a:pt x="11874" y="14194"/>
                    </a:lnTo>
                    <a:lnTo>
                      <a:pt x="12199" y="14092"/>
                    </a:lnTo>
                    <a:lnTo>
                      <a:pt x="12488" y="13921"/>
                    </a:lnTo>
                    <a:lnTo>
                      <a:pt x="12796" y="13733"/>
                    </a:lnTo>
                    <a:lnTo>
                      <a:pt x="13085" y="13528"/>
                    </a:lnTo>
                    <a:lnTo>
                      <a:pt x="13308" y="13305"/>
                    </a:lnTo>
                    <a:lnTo>
                      <a:pt x="13547" y="13031"/>
                    </a:lnTo>
                    <a:lnTo>
                      <a:pt x="13768" y="12775"/>
                    </a:lnTo>
                    <a:lnTo>
                      <a:pt x="13939" y="12485"/>
                    </a:lnTo>
                    <a:lnTo>
                      <a:pt x="14093" y="12194"/>
                    </a:lnTo>
                    <a:lnTo>
                      <a:pt x="14195" y="11851"/>
                    </a:lnTo>
                    <a:lnTo>
                      <a:pt x="14297" y="11492"/>
                    </a:lnTo>
                    <a:lnTo>
                      <a:pt x="14365" y="11134"/>
                    </a:lnTo>
                    <a:lnTo>
                      <a:pt x="14365" y="10774"/>
                    </a:lnTo>
                    <a:lnTo>
                      <a:pt x="14365" y="10415"/>
                    </a:lnTo>
                    <a:lnTo>
                      <a:pt x="14297" y="10056"/>
                    </a:lnTo>
                    <a:lnTo>
                      <a:pt x="14195" y="9731"/>
                    </a:lnTo>
                    <a:lnTo>
                      <a:pt x="14093" y="9389"/>
                    </a:lnTo>
                    <a:lnTo>
                      <a:pt x="13939" y="9064"/>
                    </a:lnTo>
                    <a:lnTo>
                      <a:pt x="13768" y="8773"/>
                    </a:lnTo>
                    <a:lnTo>
                      <a:pt x="13547" y="8517"/>
                    </a:lnTo>
                    <a:lnTo>
                      <a:pt x="13308" y="8243"/>
                    </a:lnTo>
                    <a:lnTo>
                      <a:pt x="13085" y="8021"/>
                    </a:lnTo>
                    <a:lnTo>
                      <a:pt x="12796" y="7815"/>
                    </a:lnTo>
                    <a:lnTo>
                      <a:pt x="12488" y="7662"/>
                    </a:lnTo>
                    <a:lnTo>
                      <a:pt x="12199" y="7491"/>
                    </a:lnTo>
                    <a:lnTo>
                      <a:pt x="11874" y="7354"/>
                    </a:lnTo>
                    <a:lnTo>
                      <a:pt x="11516" y="7303"/>
                    </a:lnTo>
                    <a:lnTo>
                      <a:pt x="11157" y="7234"/>
                    </a:lnTo>
                    <a:lnTo>
                      <a:pt x="10800" y="7234"/>
                    </a:lnTo>
                    <a:lnTo>
                      <a:pt x="10425" y="7234"/>
                    </a:lnTo>
                    <a:lnTo>
                      <a:pt x="10066" y="7303"/>
                    </a:lnTo>
                    <a:lnTo>
                      <a:pt x="9742" y="7354"/>
                    </a:lnTo>
                    <a:lnTo>
                      <a:pt x="9417" y="7491"/>
                    </a:lnTo>
                    <a:lnTo>
                      <a:pt x="9128" y="7662"/>
                    </a:lnTo>
                    <a:lnTo>
                      <a:pt x="8820" y="7815"/>
                    </a:lnTo>
                    <a:lnTo>
                      <a:pt x="8531" y="8021"/>
                    </a:lnTo>
                    <a:lnTo>
                      <a:pt x="8274" y="8243"/>
                    </a:lnTo>
                    <a:lnTo>
                      <a:pt x="8035" y="8517"/>
                    </a:lnTo>
                    <a:lnTo>
                      <a:pt x="7848" y="8773"/>
                    </a:lnTo>
                    <a:lnTo>
                      <a:pt x="7677" y="9064"/>
                    </a:lnTo>
                    <a:lnTo>
                      <a:pt x="7524" y="9389"/>
                    </a:lnTo>
                    <a:lnTo>
                      <a:pt x="7387" y="9731"/>
                    </a:lnTo>
                    <a:lnTo>
                      <a:pt x="7319" y="10056"/>
                    </a:lnTo>
                    <a:lnTo>
                      <a:pt x="7251" y="10415"/>
                    </a:lnTo>
                    <a:lnTo>
                      <a:pt x="7251" y="10774"/>
                    </a:lnTo>
                    <a:lnTo>
                      <a:pt x="7251" y="11134"/>
                    </a:lnTo>
                    <a:lnTo>
                      <a:pt x="7319" y="11492"/>
                    </a:lnTo>
                    <a:lnTo>
                      <a:pt x="7387" y="11851"/>
                    </a:lnTo>
                    <a:lnTo>
                      <a:pt x="7524" y="12194"/>
                    </a:lnTo>
                    <a:lnTo>
                      <a:pt x="7677" y="12485"/>
                    </a:lnTo>
                    <a:lnTo>
                      <a:pt x="7848" y="12775"/>
                    </a:lnTo>
                    <a:lnTo>
                      <a:pt x="8035" y="13031"/>
                    </a:lnTo>
                    <a:lnTo>
                      <a:pt x="8274" y="13305"/>
                    </a:lnTo>
                    <a:lnTo>
                      <a:pt x="8531" y="13528"/>
                    </a:lnTo>
                    <a:lnTo>
                      <a:pt x="8820" y="13733"/>
                    </a:lnTo>
                    <a:lnTo>
                      <a:pt x="9128" y="13921"/>
                    </a:lnTo>
                    <a:lnTo>
                      <a:pt x="9417" y="14092"/>
                    </a:lnTo>
                    <a:lnTo>
                      <a:pt x="9742" y="14194"/>
                    </a:lnTo>
                    <a:lnTo>
                      <a:pt x="10066" y="14280"/>
                    </a:lnTo>
                    <a:lnTo>
                      <a:pt x="10425" y="14314"/>
                    </a:lnTo>
                    <a:lnTo>
                      <a:pt x="10800" y="14348"/>
                    </a:lnTo>
                    <a:close/>
                    <a:moveTo>
                      <a:pt x="10800" y="14348"/>
                    </a:moveTo>
                  </a:path>
                </a:pathLst>
              </a:custGeom>
              <a:solidFill>
                <a:srgbClr val="C0C0C0"/>
              </a:solidFill>
              <a:ln w="12700">
                <a:solidFill>
                  <a:schemeClr val="tx1"/>
                </a:solidFill>
                <a:prstDash val="solid"/>
                <a:miter lim="800000"/>
                <a:headEnd type="none" w="med" len="med"/>
                <a:tailEnd type="none" w="med" len="med"/>
              </a:ln>
            </p:spPr>
            <p:txBody>
              <a:bodyPr lIns="0" tIns="0" rIns="0" bIns="0"/>
              <a:lstStyle/>
              <a:p>
                <a:endParaRPr lang="zh-CN" altLang="en-US"/>
              </a:p>
            </p:txBody>
          </p:sp>
        </p:grpSp>
        <p:sp>
          <p:nvSpPr>
            <p:cNvPr id="31770" name="Rectangle 26">
              <a:hlinkClick r:id="rId2" action="ppaction://hlinksldjump"/>
            </p:cNvPr>
            <p:cNvSpPr>
              <a:spLocks/>
            </p:cNvSpPr>
            <p:nvPr/>
          </p:nvSpPr>
          <p:spPr bwMode="auto">
            <a:xfrm>
              <a:off x="3" y="236"/>
              <a:ext cx="282" cy="88"/>
            </a:xfrm>
            <a:prstGeom prst="rect">
              <a:avLst/>
            </a:prstGeom>
            <a:noFill/>
            <a:ln w="12700">
              <a:noFill/>
              <a:miter lim="800000"/>
              <a:headEnd type="none" w="med" len="med"/>
              <a:tailEnd type="none" w="med" len="med"/>
            </a:ln>
          </p:spPr>
          <p:txBody>
            <a:bodyPr wrap="none" lIns="0" tIns="0" rIns="40639" bIns="0" anchorCtr="1">
              <a:spAutoFit/>
            </a:bodyPr>
            <a:lstStyle/>
            <a:p>
              <a:pPr marL="39688" algn="ctr"/>
              <a:r>
                <a:rPr lang="en-US" altLang="zh-CN" sz="1000">
                  <a:solidFill>
                    <a:srgbClr val="FFFFFF"/>
                  </a:solidFill>
                  <a:latin typeface="Times New Roman" charset="0"/>
                  <a:ea typeface="宋体" charset="-122"/>
                  <a:cs typeface="Times New Roman" charset="0"/>
                  <a:sym typeface="Times New Roman" charset="0"/>
                </a:rPr>
                <a:t>Outline</a:t>
              </a:r>
            </a:p>
          </p:txBody>
        </p:sp>
      </p:grpSp>
      <p:grpSp>
        <p:nvGrpSpPr>
          <p:cNvPr id="7" name="Group 27"/>
          <p:cNvGrpSpPr>
            <a:grpSpLocks/>
          </p:cNvGrpSpPr>
          <p:nvPr/>
        </p:nvGrpSpPr>
        <p:grpSpPr bwMode="auto">
          <a:xfrm>
            <a:off x="901700" y="3416300"/>
            <a:ext cx="8001000" cy="1079500"/>
            <a:chOff x="0" y="0"/>
            <a:chExt cx="5040" cy="680"/>
          </a:xfrm>
        </p:grpSpPr>
        <p:sp>
          <p:nvSpPr>
            <p:cNvPr id="31772" name="Rectangle 28"/>
            <p:cNvSpPr>
              <a:spLocks/>
            </p:cNvSpPr>
            <p:nvPr/>
          </p:nvSpPr>
          <p:spPr bwMode="auto">
            <a:xfrm>
              <a:off x="0" y="0"/>
              <a:ext cx="5040" cy="680"/>
            </a:xfrm>
            <a:prstGeom prst="rect">
              <a:avLst/>
            </a:prstGeom>
            <a:noFill/>
            <a:ln w="12700">
              <a:solidFill>
                <a:srgbClr val="FFFFFF"/>
              </a:solidFill>
              <a:prstDash val="solid"/>
              <a:miter lim="800000"/>
              <a:headEnd type="none" w="med" len="med"/>
              <a:tailEnd type="none" w="med" len="med"/>
            </a:ln>
            <a:effectLst>
              <a:outerShdw dist="12700" dir="13500000" algn="ctr" rotWithShape="0">
                <a:srgbClr val="999999">
                  <a:alpha val="75000"/>
                </a:srgbClr>
              </a:outerShdw>
            </a:effectLst>
          </p:spPr>
          <p:txBody>
            <a:bodyPr lIns="0" tIns="0" rIns="0" bIns="0"/>
            <a:lstStyle/>
            <a:p>
              <a:endParaRPr lang="zh-CN" altLang="en-US"/>
            </a:p>
          </p:txBody>
        </p:sp>
        <p:sp>
          <p:nvSpPr>
            <p:cNvPr id="31773" name="Rectangle 29"/>
            <p:cNvSpPr>
              <a:spLocks/>
            </p:cNvSpPr>
            <p:nvPr/>
          </p:nvSpPr>
          <p:spPr bwMode="auto">
            <a:xfrm>
              <a:off x="54" y="76"/>
              <a:ext cx="4923" cy="528"/>
            </a:xfrm>
            <a:prstGeom prst="rect">
              <a:avLst/>
            </a:prstGeom>
            <a:noFill/>
            <a:ln w="12700">
              <a:noFill/>
              <a:miter lim="800000"/>
              <a:headEnd type="none" w="med" len="med"/>
              <a:tailEnd type="none" w="med" len="med"/>
            </a:ln>
          </p:spPr>
          <p:txBody>
            <a:bodyPr wrap="none" lIns="0" tIns="0" rIns="40639" bIns="0">
              <a:spAutoFit/>
            </a:bodyPr>
            <a:lstStyle/>
            <a:p>
              <a:pPr marL="39688" algn="ctr"/>
              <a:r>
                <a:rPr lang="en-US" altLang="zh-CN" sz="2400">
                  <a:solidFill>
                    <a:schemeClr val="tx1"/>
                  </a:solidFill>
                  <a:latin typeface="Times New Roman" charset="0"/>
                  <a:ea typeface="宋体" charset="-122"/>
                  <a:cs typeface="Times New Roman" charset="0"/>
                  <a:sym typeface="Times New Roman" charset="0"/>
                </a:rPr>
                <a:t>The study of the </a:t>
              </a:r>
              <a:r>
                <a:rPr lang="en-US" altLang="zh-CN" sz="2400">
                  <a:solidFill>
                    <a:srgbClr val="333399"/>
                  </a:solidFill>
                  <a:latin typeface="Times New Roman" charset="0"/>
                  <a:ea typeface="宋体" charset="-122"/>
                  <a:cs typeface="Times New Roman" charset="0"/>
                  <a:sym typeface="Times New Roman" charset="0"/>
                </a:rPr>
                <a:t>d</a:t>
              </a:r>
              <a:r>
                <a:rPr lang="en-US" altLang="zh-CN" sz="2400" baseline="-25000">
                  <a:solidFill>
                    <a:srgbClr val="333399"/>
                  </a:solidFill>
                  <a:latin typeface="Times New Roman" charset="0"/>
                  <a:ea typeface="宋体" charset="-122"/>
                  <a:cs typeface="Times New Roman" charset="0"/>
                  <a:sym typeface="Times New Roman" charset="0"/>
                </a:rPr>
                <a:t>∞</a:t>
              </a:r>
              <a:r>
                <a:rPr lang="en-US" altLang="zh-CN" sz="2400">
                  <a:solidFill>
                    <a:schemeClr val="tx1"/>
                  </a:solidFill>
                  <a:latin typeface="Times New Roman" charset="0"/>
                  <a:ea typeface="宋体" charset="-122"/>
                  <a:cs typeface="Times New Roman" charset="0"/>
                  <a:sym typeface="Times New Roman" charset="0"/>
                </a:rPr>
                <a:t> and the </a:t>
              </a:r>
              <a:r>
                <a:rPr lang="en-US" altLang="zh-CN" sz="2400">
                  <a:solidFill>
                    <a:srgbClr val="333399"/>
                  </a:solidFill>
                  <a:latin typeface="Times New Roman" charset="0"/>
                  <a:ea typeface="宋体" charset="-122"/>
                  <a:cs typeface="Times New Roman" charset="0"/>
                  <a:sym typeface="Times New Roman" charset="0"/>
                </a:rPr>
                <a:t>Lyapunov</a:t>
              </a:r>
              <a:r>
                <a:rPr lang="en-US" altLang="zh-CN" sz="2400">
                  <a:solidFill>
                    <a:schemeClr val="tx1"/>
                  </a:solidFill>
                  <a:latin typeface="Times New Roman" charset="0"/>
                  <a:ea typeface="宋体" charset="-122"/>
                  <a:cs typeface="Times New Roman" charset="0"/>
                  <a:sym typeface="Times New Roman" charset="0"/>
                </a:rPr>
                <a:t> </a:t>
              </a:r>
              <a:r>
                <a:rPr lang="en-US" altLang="zh-CN" sz="2400">
                  <a:solidFill>
                    <a:srgbClr val="333399"/>
                  </a:solidFill>
                  <a:latin typeface="Times New Roman" charset="0"/>
                  <a:ea typeface="宋体" charset="-122"/>
                  <a:cs typeface="Times New Roman" charset="0"/>
                  <a:sym typeface="Times New Roman" charset="0"/>
                </a:rPr>
                <a:t>Exponent</a:t>
              </a:r>
              <a:r>
                <a:rPr lang="en-US" altLang="zh-CN" sz="2400">
                  <a:solidFill>
                    <a:schemeClr val="tx1"/>
                  </a:solidFill>
                  <a:latin typeface="Times New Roman" charset="0"/>
                  <a:ea typeface="宋体" charset="-122"/>
                  <a:cs typeface="Times New Roman" charset="0"/>
                  <a:sym typeface="Times New Roman" charset="0"/>
                </a:rPr>
                <a:t> are performed</a:t>
              </a:r>
            </a:p>
            <a:p>
              <a:pPr marL="39688" algn="ctr"/>
              <a:r>
                <a:rPr lang="en-US" altLang="zh-CN" sz="2400">
                  <a:solidFill>
                    <a:schemeClr val="tx1"/>
                  </a:solidFill>
                  <a:latin typeface="Times New Roman" charset="0"/>
                  <a:ea typeface="宋体" charset="-122"/>
                  <a:cs typeface="Times New Roman" charset="0"/>
                  <a:sym typeface="Times New Roman" charset="0"/>
                </a:rPr>
                <a:t> simultaneously</a:t>
              </a:r>
            </a:p>
          </p:txBody>
        </p:sp>
      </p:grpSp>
      <p:sp>
        <p:nvSpPr>
          <p:cNvPr id="31774" name="Rectangle 30"/>
          <p:cNvSpPr>
            <a:spLocks/>
          </p:cNvSpPr>
          <p:nvPr/>
        </p:nvSpPr>
        <p:spPr bwMode="auto">
          <a:xfrm>
            <a:off x="901700" y="1460500"/>
            <a:ext cx="7785100" cy="901700"/>
          </a:xfrm>
          <a:prstGeom prst="rect">
            <a:avLst/>
          </a:prstGeom>
          <a:noFill/>
          <a:ln w="12700">
            <a:noFill/>
            <a:miter lim="800000"/>
            <a:headEnd type="none" w="med" len="med"/>
            <a:tailEnd type="none" w="med" len="med"/>
          </a:ln>
        </p:spPr>
        <p:txBody>
          <a:bodyPr lIns="0" tIns="0" rIns="40639" bIns="0"/>
          <a:lstStyle/>
          <a:p>
            <a:pPr marL="39688" algn="ctr">
              <a:spcBef>
                <a:spcPts val="1350"/>
              </a:spcBef>
            </a:pPr>
            <a:r>
              <a:rPr lang="en-US" altLang="zh-CN" sz="2400" b="1">
                <a:solidFill>
                  <a:srgbClr val="333399"/>
                </a:solidFill>
                <a:latin typeface="Times New Roman" charset="0"/>
                <a:ea typeface="宋体" charset="-122"/>
                <a:cs typeface="Times New Roman" charset="0"/>
                <a:sym typeface="Times New Roman" charset="0"/>
              </a:rPr>
              <a:t>The asymptotic distance between trajectories,</a:t>
            </a:r>
            <a:r>
              <a:rPr lang="en-US" altLang="zh-CN" sz="2400" b="1">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 </a:t>
            </a:r>
            <a:r>
              <a:rPr lang="en-US" altLang="zh-CN" sz="2400" b="1">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d</a:t>
            </a:r>
            <a:r>
              <a:rPr lang="en-US" altLang="zh-CN" sz="2400" b="1" baseline="-25000">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a:t>
            </a:r>
            <a:r>
              <a:rPr lang="en-US" altLang="zh-CN" sz="2400" b="1">
                <a:solidFill>
                  <a:srgbClr val="333399"/>
                </a:solidFill>
                <a:latin typeface="Times New Roman" charset="0"/>
                <a:ea typeface="宋体" charset="-122"/>
                <a:cs typeface="Times New Roman" charset="0"/>
                <a:sym typeface="Times New Roman" charset="0"/>
              </a:rPr>
              <a:t>, has been obtained from computation of</a:t>
            </a:r>
            <a:r>
              <a:rPr lang="en-US" altLang="zh-CN" sz="2400" b="1">
                <a:solidFill>
                  <a:schemeClr val="tx1"/>
                </a:solidFill>
                <a:effectLst>
                  <a:outerShdw blurRad="38100" dist="38100" dir="2700000" algn="tl">
                    <a:srgbClr val="FFFFFF"/>
                  </a:outerShdw>
                </a:effectLst>
                <a:latin typeface="Times New Roman" charset="0"/>
                <a:ea typeface="宋体" charset="-122"/>
                <a:cs typeface="Times New Roman" charset="0"/>
                <a:sym typeface="Times New Roman" charset="0"/>
              </a:rPr>
              <a:t> </a:t>
            </a:r>
            <a:r>
              <a:rPr lang="en-US" altLang="zh-CN" sz="2400" b="1">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d</a:t>
            </a:r>
            <a:r>
              <a:rPr lang="en-US" altLang="zh-CN" sz="2400" b="1" baseline="-25000">
                <a:solidFill>
                  <a:srgbClr val="FF0000"/>
                </a:solidFill>
                <a:effectLst>
                  <a:outerShdw blurRad="38100" dist="38100" dir="2700000" algn="tl">
                    <a:srgbClr val="000000"/>
                  </a:outerShdw>
                </a:effectLst>
                <a:latin typeface="Times New Roman" charset="0"/>
                <a:ea typeface="宋体" charset="-122"/>
                <a:cs typeface="Times New Roman" charset="0"/>
                <a:sym typeface="Times New Roman" charset="0"/>
              </a:rPr>
              <a:t>j</a:t>
            </a:r>
          </a:p>
        </p:txBody>
      </p:sp>
      <p:sp>
        <p:nvSpPr>
          <p:cNvPr id="31775" name="Rectangle 31"/>
          <p:cNvSpPr>
            <a:spLocks/>
          </p:cNvSpPr>
          <p:nvPr/>
        </p:nvSpPr>
        <p:spPr bwMode="auto">
          <a:xfrm>
            <a:off x="1092200" y="2451100"/>
            <a:ext cx="6985000" cy="774700"/>
          </a:xfrm>
          <a:prstGeom prst="rect">
            <a:avLst/>
          </a:prstGeom>
          <a:noFill/>
          <a:ln w="12700">
            <a:noFill/>
            <a:miter lim="800000"/>
            <a:headEnd type="none" w="med" len="med"/>
            <a:tailEnd type="none" w="med" len="med"/>
          </a:ln>
        </p:spPr>
        <p:txBody>
          <a:bodyPr lIns="0" tIns="0" rIns="40639" bIns="0"/>
          <a:lstStyle/>
          <a:p>
            <a:pPr marL="39688" algn="ctr">
              <a:spcBef>
                <a:spcPts val="1350"/>
              </a:spcBef>
            </a:pPr>
            <a:r>
              <a:rPr lang="en-US" altLang="zh-CN" sz="2400">
                <a:solidFill>
                  <a:srgbClr val="FF9900"/>
                </a:solidFill>
                <a:effectLst>
                  <a:outerShdw blurRad="38100" dist="38100" dir="2700000" algn="tl">
                    <a:srgbClr val="000000"/>
                  </a:outerShdw>
                </a:effectLst>
                <a:latin typeface="Times New Roman" charset="0"/>
                <a:ea typeface="宋体" charset="-122"/>
                <a:cs typeface="Times New Roman" charset="0"/>
                <a:sym typeface="Times New Roman" charset="0"/>
              </a:rPr>
              <a:t>dj trend is similar to one reported in literature on Chaotic System</a:t>
            </a:r>
          </a:p>
        </p:txBody>
      </p:sp>
      <p:sp>
        <p:nvSpPr>
          <p:cNvPr id="31776" name="Rectangle 32"/>
          <p:cNvSpPr>
            <a:spLocks/>
          </p:cNvSpPr>
          <p:nvPr/>
        </p:nvSpPr>
        <p:spPr bwMode="auto">
          <a:xfrm>
            <a:off x="5473700" y="4686300"/>
            <a:ext cx="3022600" cy="800100"/>
          </a:xfrm>
          <a:prstGeom prst="rect">
            <a:avLst/>
          </a:prstGeom>
          <a:noFill/>
          <a:ln w="12700">
            <a:noFill/>
            <a:miter lim="800000"/>
            <a:headEnd type="none" w="med" len="med"/>
            <a:tailEnd type="none" w="med" len="med"/>
          </a:ln>
        </p:spPr>
        <p:txBody>
          <a:bodyPr lIns="0" tIns="0" rIns="40639" bIns="0"/>
          <a:lstStyle/>
          <a:p>
            <a:pPr marL="39688"/>
            <a:r>
              <a:rPr lang="en-US" altLang="zh-CN" sz="2400">
                <a:solidFill>
                  <a:srgbClr val="FF0000"/>
                </a:solidFill>
                <a:ea typeface="宋体" charset="-122"/>
                <a:cs typeface="Arial" charset="0"/>
              </a:rPr>
              <a:t>Need more medical statistics and inputs!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74"/>
                                        </p:tgtEl>
                                        <p:attrNameLst>
                                          <p:attrName>style.visibility</p:attrName>
                                        </p:attrNameLst>
                                      </p:cBhvr>
                                      <p:to>
                                        <p:strVal val="visible"/>
                                      </p:to>
                                    </p:set>
                                    <p:anim calcmode="lin" valueType="num">
                                      <p:cBhvr additive="base">
                                        <p:cTn id="7" dur="500" fill="hold"/>
                                        <p:tgtEl>
                                          <p:spTgt spid="31774"/>
                                        </p:tgtEl>
                                        <p:attrNameLst>
                                          <p:attrName>ppt_x</p:attrName>
                                        </p:attrNameLst>
                                      </p:cBhvr>
                                      <p:tavLst>
                                        <p:tav tm="0">
                                          <p:val>
                                            <p:strVal val="#ppt_x"/>
                                          </p:val>
                                        </p:tav>
                                        <p:tav tm="100000">
                                          <p:val>
                                            <p:strVal val="#ppt_x"/>
                                          </p:val>
                                        </p:tav>
                                      </p:tavLst>
                                    </p:anim>
                                    <p:anim calcmode="lin" valueType="num">
                                      <p:cBhvr additive="base">
                                        <p:cTn id="8" dur="500" fill="hold"/>
                                        <p:tgtEl>
                                          <p:spTgt spid="317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1775"/>
                                        </p:tgtEl>
                                        <p:attrNameLst>
                                          <p:attrName>style.visibility</p:attrName>
                                        </p:attrNameLst>
                                      </p:cBhvr>
                                      <p:to>
                                        <p:strVal val="visible"/>
                                      </p:to>
                                    </p:set>
                                    <p:anim calcmode="lin" valueType="num">
                                      <p:cBhvr additive="base">
                                        <p:cTn id="13" dur="500" fill="hold"/>
                                        <p:tgtEl>
                                          <p:spTgt spid="31775"/>
                                        </p:tgtEl>
                                        <p:attrNameLst>
                                          <p:attrName>ppt_x</p:attrName>
                                        </p:attrNameLst>
                                      </p:cBhvr>
                                      <p:tavLst>
                                        <p:tav tm="0">
                                          <p:val>
                                            <p:strVal val="#ppt_x"/>
                                          </p:val>
                                        </p:tav>
                                        <p:tav tm="100000">
                                          <p:val>
                                            <p:strVal val="#ppt_x"/>
                                          </p:val>
                                        </p:tav>
                                      </p:tavLst>
                                    </p:anim>
                                    <p:anim calcmode="lin" valueType="num">
                                      <p:cBhvr additive="base">
                                        <p:cTn id="14" dur="500" fill="hold"/>
                                        <p:tgtEl>
                                          <p:spTgt spid="3177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7503104" presetClass="entr" presetSubtype="78363432"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1760"/>
                                        </p:tgtEl>
                                        <p:attrNameLst>
                                          <p:attrName>style.visibility</p:attrName>
                                        </p:attrNameLst>
                                      </p:cBhvr>
                                      <p:to>
                                        <p:strVal val="visible"/>
                                      </p:to>
                                    </p:set>
                                    <p:anim calcmode="lin" valueType="num">
                                      <p:cBhvr>
                                        <p:cTn id="23" dur="500" fill="hold"/>
                                        <p:tgtEl>
                                          <p:spTgt spid="31760"/>
                                        </p:tgtEl>
                                        <p:attrNameLst>
                                          <p:attrName>ppt_w</p:attrName>
                                        </p:attrNameLst>
                                      </p:cBhvr>
                                      <p:tavLst>
                                        <p:tav tm="0">
                                          <p:val>
                                            <p:fltVal val="0"/>
                                          </p:val>
                                        </p:tav>
                                        <p:tav tm="100000">
                                          <p:val>
                                            <p:strVal val="#ppt_w"/>
                                          </p:val>
                                        </p:tav>
                                      </p:tavLst>
                                    </p:anim>
                                    <p:anim calcmode="lin" valueType="num">
                                      <p:cBhvr>
                                        <p:cTn id="24" dur="500" fill="hold"/>
                                        <p:tgtEl>
                                          <p:spTgt spid="31760"/>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grpId="0" nodeType="afterEffect">
                                  <p:stCondLst>
                                    <p:cond delay="500"/>
                                  </p:stCondLst>
                                  <p:childTnLst>
                                    <p:set>
                                      <p:cBhvr>
                                        <p:cTn id="27" dur="1" fill="hold">
                                          <p:stCondLst>
                                            <p:cond delay="0"/>
                                          </p:stCondLst>
                                        </p:cTn>
                                        <p:tgtEl>
                                          <p:spTgt spid="31752"/>
                                        </p:tgtEl>
                                        <p:attrNameLst>
                                          <p:attrName>style.visibility</p:attrName>
                                        </p:attrNameLst>
                                      </p:cBhvr>
                                      <p:to>
                                        <p:strVal val="visible"/>
                                      </p:to>
                                    </p:set>
                                    <p:anim calcmode="lin" valueType="num">
                                      <p:cBhvr>
                                        <p:cTn id="28" dur="500" fill="hold"/>
                                        <p:tgtEl>
                                          <p:spTgt spid="31752"/>
                                        </p:tgtEl>
                                        <p:attrNameLst>
                                          <p:attrName>ppt_w</p:attrName>
                                        </p:attrNameLst>
                                      </p:cBhvr>
                                      <p:tavLst>
                                        <p:tav tm="0">
                                          <p:val>
                                            <p:fltVal val="0"/>
                                          </p:val>
                                        </p:tav>
                                        <p:tav tm="100000">
                                          <p:val>
                                            <p:strVal val="#ppt_w"/>
                                          </p:val>
                                        </p:tav>
                                      </p:tavLst>
                                    </p:anim>
                                    <p:anim calcmode="lin" valueType="num">
                                      <p:cBhvr>
                                        <p:cTn id="29" dur="500" fill="hold"/>
                                        <p:tgtEl>
                                          <p:spTgt spid="31752"/>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 presetClass="entr" presetSubtype="8" fill="hold" grpId="0" nodeType="afterEffect">
                                  <p:stCondLst>
                                    <p:cond delay="1000"/>
                                  </p:stCondLst>
                                  <p:childTnLst>
                                    <p:set>
                                      <p:cBhvr>
                                        <p:cTn id="32" dur="1" fill="hold">
                                          <p:stCondLst>
                                            <p:cond delay="0"/>
                                          </p:stCondLst>
                                        </p:cTn>
                                        <p:tgtEl>
                                          <p:spTgt spid="31762"/>
                                        </p:tgtEl>
                                        <p:attrNameLst>
                                          <p:attrName>style.visibility</p:attrName>
                                        </p:attrNameLst>
                                      </p:cBhvr>
                                      <p:to>
                                        <p:strVal val="visible"/>
                                      </p:to>
                                    </p:set>
                                    <p:anim calcmode="lin" valueType="num">
                                      <p:cBhvr additive="base">
                                        <p:cTn id="33" dur="500" fill="hold"/>
                                        <p:tgtEl>
                                          <p:spTgt spid="31762"/>
                                        </p:tgtEl>
                                        <p:attrNameLst>
                                          <p:attrName>ppt_x</p:attrName>
                                        </p:attrNameLst>
                                      </p:cBhvr>
                                      <p:tavLst>
                                        <p:tav tm="0">
                                          <p:val>
                                            <p:strVal val="0-#ppt_w/2"/>
                                          </p:val>
                                        </p:tav>
                                        <p:tav tm="100000">
                                          <p:val>
                                            <p:strVal val="#ppt_x"/>
                                          </p:val>
                                        </p:tav>
                                      </p:tavLst>
                                    </p:anim>
                                    <p:anim calcmode="lin" valueType="num">
                                      <p:cBhvr additive="base">
                                        <p:cTn id="34" dur="500" fill="hold"/>
                                        <p:tgtEl>
                                          <p:spTgt spid="3176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 presetClass="entr" presetSubtype="8" fill="hold" grpId="0" nodeType="afterEffect">
                                  <p:stCondLst>
                                    <p:cond delay="500"/>
                                  </p:stCondLst>
                                  <p:childTnLst>
                                    <p:set>
                                      <p:cBhvr>
                                        <p:cTn id="43" dur="1" fill="hold">
                                          <p:stCondLst>
                                            <p:cond delay="0"/>
                                          </p:stCondLst>
                                        </p:cTn>
                                        <p:tgtEl>
                                          <p:spTgt spid="31761"/>
                                        </p:tgtEl>
                                        <p:attrNameLst>
                                          <p:attrName>style.visibility</p:attrName>
                                        </p:attrNameLst>
                                      </p:cBhvr>
                                      <p:to>
                                        <p:strVal val="visible"/>
                                      </p:to>
                                    </p:set>
                                    <p:anim calcmode="lin" valueType="num">
                                      <p:cBhvr additive="base">
                                        <p:cTn id="44" dur="500" fill="hold"/>
                                        <p:tgtEl>
                                          <p:spTgt spid="31761"/>
                                        </p:tgtEl>
                                        <p:attrNameLst>
                                          <p:attrName>ppt_x</p:attrName>
                                        </p:attrNameLst>
                                      </p:cBhvr>
                                      <p:tavLst>
                                        <p:tav tm="0">
                                          <p:val>
                                            <p:strVal val="0-#ppt_w/2"/>
                                          </p:val>
                                        </p:tav>
                                        <p:tav tm="100000">
                                          <p:val>
                                            <p:strVal val="#ppt_x"/>
                                          </p:val>
                                        </p:tav>
                                      </p:tavLst>
                                    </p:anim>
                                    <p:anim calcmode="lin" valueType="num">
                                      <p:cBhvr additive="base">
                                        <p:cTn id="45" dur="500" fill="hold"/>
                                        <p:tgtEl>
                                          <p:spTgt spid="31761"/>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3" presetClass="entr" presetSubtype="16" fill="hold" nodeType="afterEffect">
                                  <p:stCondLst>
                                    <p:cond delay="50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childTnLst>
                                </p:cTn>
                              </p:par>
                            </p:childTnLst>
                          </p:cTn>
                        </p:par>
                        <p:par>
                          <p:cTn id="51" fill="hold">
                            <p:stCondLst>
                              <p:cond delay="2500"/>
                            </p:stCondLst>
                            <p:childTnLst>
                              <p:par>
                                <p:cTn id="52" presetID="23" presetClass="entr" presetSubtype="16" fill="hold" grpId="0" nodeType="afterEffect">
                                  <p:stCondLst>
                                    <p:cond delay="1000"/>
                                  </p:stCondLst>
                                  <p:childTnLst>
                                    <p:set>
                                      <p:cBhvr>
                                        <p:cTn id="53" dur="1" fill="hold">
                                          <p:stCondLst>
                                            <p:cond delay="0"/>
                                          </p:stCondLst>
                                        </p:cTn>
                                        <p:tgtEl>
                                          <p:spTgt spid="31763"/>
                                        </p:tgtEl>
                                        <p:attrNameLst>
                                          <p:attrName>style.visibility</p:attrName>
                                        </p:attrNameLst>
                                      </p:cBhvr>
                                      <p:to>
                                        <p:strVal val="visible"/>
                                      </p:to>
                                    </p:set>
                                    <p:anim calcmode="lin" valueType="num">
                                      <p:cBhvr>
                                        <p:cTn id="54" dur="500" fill="hold"/>
                                        <p:tgtEl>
                                          <p:spTgt spid="31763"/>
                                        </p:tgtEl>
                                        <p:attrNameLst>
                                          <p:attrName>ppt_w</p:attrName>
                                        </p:attrNameLst>
                                      </p:cBhvr>
                                      <p:tavLst>
                                        <p:tav tm="0">
                                          <p:val>
                                            <p:fltVal val="0"/>
                                          </p:val>
                                        </p:tav>
                                        <p:tav tm="100000">
                                          <p:val>
                                            <p:strVal val="#ppt_w"/>
                                          </p:val>
                                        </p:tav>
                                      </p:tavLst>
                                    </p:anim>
                                    <p:anim calcmode="lin" valueType="num">
                                      <p:cBhvr>
                                        <p:cTn id="55" dur="500" fill="hold"/>
                                        <p:tgtEl>
                                          <p:spTgt spid="31763"/>
                                        </p:tgtEl>
                                        <p:attrNameLst>
                                          <p:attrName>ppt_h</p:attrName>
                                        </p:attrNameLst>
                                      </p:cBhvr>
                                      <p:tavLst>
                                        <p:tav tm="0">
                                          <p:val>
                                            <p:fltVal val="0"/>
                                          </p:val>
                                        </p:tav>
                                        <p:tav tm="100000">
                                          <p:val>
                                            <p:strVal val="#ppt_h"/>
                                          </p:val>
                                        </p:tav>
                                      </p:tavLst>
                                    </p:anim>
                                  </p:childTnLst>
                                </p:cTn>
                              </p:par>
                            </p:childTnLst>
                          </p:cTn>
                        </p:par>
                        <p:par>
                          <p:cTn id="56" fill="hold">
                            <p:stCondLst>
                              <p:cond delay="4000"/>
                            </p:stCondLst>
                            <p:childTnLst>
                              <p:par>
                                <p:cTn id="57" presetID="23" presetClass="entr" presetSubtype="16" fill="hold" grpId="0" nodeType="afterEffect">
                                  <p:stCondLst>
                                    <p:cond delay="1500"/>
                                  </p:stCondLst>
                                  <p:childTnLst>
                                    <p:set>
                                      <p:cBhvr>
                                        <p:cTn id="58" dur="1" fill="hold">
                                          <p:stCondLst>
                                            <p:cond delay="0"/>
                                          </p:stCondLst>
                                        </p:cTn>
                                        <p:tgtEl>
                                          <p:spTgt spid="31756"/>
                                        </p:tgtEl>
                                        <p:attrNameLst>
                                          <p:attrName>style.visibility</p:attrName>
                                        </p:attrNameLst>
                                      </p:cBhvr>
                                      <p:to>
                                        <p:strVal val="visible"/>
                                      </p:to>
                                    </p:set>
                                    <p:anim calcmode="lin" valueType="num">
                                      <p:cBhvr>
                                        <p:cTn id="59" dur="500" fill="hold"/>
                                        <p:tgtEl>
                                          <p:spTgt spid="31756"/>
                                        </p:tgtEl>
                                        <p:attrNameLst>
                                          <p:attrName>ppt_w</p:attrName>
                                        </p:attrNameLst>
                                      </p:cBhvr>
                                      <p:tavLst>
                                        <p:tav tm="0">
                                          <p:val>
                                            <p:fltVal val="0"/>
                                          </p:val>
                                        </p:tav>
                                        <p:tav tm="100000">
                                          <p:val>
                                            <p:strVal val="#ppt_w"/>
                                          </p:val>
                                        </p:tav>
                                      </p:tavLst>
                                    </p:anim>
                                    <p:anim calcmode="lin" valueType="num">
                                      <p:cBhvr>
                                        <p:cTn id="60" dur="500" fill="hold"/>
                                        <p:tgtEl>
                                          <p:spTgt spid="31756"/>
                                        </p:tgtEl>
                                        <p:attrNameLst>
                                          <p:attrName>ppt_h</p:attrName>
                                        </p:attrNameLst>
                                      </p:cBhvr>
                                      <p:tavLst>
                                        <p:tav tm="0">
                                          <p:val>
                                            <p:fltVal val="0"/>
                                          </p:val>
                                        </p:tav>
                                        <p:tav tm="100000">
                                          <p:val>
                                            <p:strVal val="#ppt_h"/>
                                          </p:val>
                                        </p:tav>
                                      </p:tavLst>
                                    </p:anim>
                                  </p:childTnLst>
                                </p:cTn>
                              </p:par>
                            </p:childTnLst>
                          </p:cTn>
                        </p:par>
                        <p:par>
                          <p:cTn id="61" fill="hold">
                            <p:stCondLst>
                              <p:cond delay="6000"/>
                            </p:stCondLst>
                            <p:childTnLst>
                              <p:par>
                                <p:cTn id="62" presetID="23" presetClass="entr" presetSubtype="16" fill="hold" grpId="0" nodeType="afterEffect">
                                  <p:stCondLst>
                                    <p:cond delay="2000"/>
                                  </p:stCondLst>
                                  <p:childTnLst>
                                    <p:set>
                                      <p:cBhvr>
                                        <p:cTn id="63" dur="1" fill="hold">
                                          <p:stCondLst>
                                            <p:cond delay="0"/>
                                          </p:stCondLst>
                                        </p:cTn>
                                        <p:tgtEl>
                                          <p:spTgt spid="31764"/>
                                        </p:tgtEl>
                                        <p:attrNameLst>
                                          <p:attrName>style.visibility</p:attrName>
                                        </p:attrNameLst>
                                      </p:cBhvr>
                                      <p:to>
                                        <p:strVal val="visible"/>
                                      </p:to>
                                    </p:set>
                                    <p:anim calcmode="lin" valueType="num">
                                      <p:cBhvr>
                                        <p:cTn id="64" dur="500" fill="hold"/>
                                        <p:tgtEl>
                                          <p:spTgt spid="31764"/>
                                        </p:tgtEl>
                                        <p:attrNameLst>
                                          <p:attrName>ppt_w</p:attrName>
                                        </p:attrNameLst>
                                      </p:cBhvr>
                                      <p:tavLst>
                                        <p:tav tm="0">
                                          <p:val>
                                            <p:fltVal val="0"/>
                                          </p:val>
                                        </p:tav>
                                        <p:tav tm="100000">
                                          <p:val>
                                            <p:strVal val="#ppt_w"/>
                                          </p:val>
                                        </p:tav>
                                      </p:tavLst>
                                    </p:anim>
                                    <p:anim calcmode="lin" valueType="num">
                                      <p:cBhvr>
                                        <p:cTn id="65" dur="500" fill="hold"/>
                                        <p:tgtEl>
                                          <p:spTgt spid="31764"/>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iterate type="lt">
                                    <p:tmAbs val="75"/>
                                  </p:iterate>
                                  <p:childTnLst>
                                    <p:set>
                                      <p:cBhvr>
                                        <p:cTn id="69" dur="1" fill="hold">
                                          <p:stCondLst>
                                            <p:cond delay="74"/>
                                          </p:stCondLst>
                                        </p:cTn>
                                        <p:tgtEl>
                                          <p:spTgt spid="31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6" grpId="0" animBg="1"/>
      <p:bldP spid="31760" grpId="0" autoUpdateAnimBg="0"/>
      <p:bldP spid="31761" grpId="0" autoUpdateAnimBg="0"/>
      <p:bldP spid="31762" grpId="0" autoUpdateAnimBg="0"/>
      <p:bldP spid="31763" grpId="0" autoUpdateAnimBg="0"/>
      <p:bldP spid="31764" grpId="0" autoUpdateAnimBg="0"/>
      <p:bldP spid="31774" grpId="0" autoUpdateAnimBg="0"/>
      <p:bldP spid="31775" grpId="0" autoUpdateAnimBg="0"/>
      <p:bldP spid="3177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noFill/>
          <a:ln/>
        </p:spPr>
        <p:txBody>
          <a:bodyPr>
            <a:normAutofit fontScale="90000"/>
          </a:bodyPr>
          <a:lstStyle/>
          <a:p>
            <a:r>
              <a:rPr lang="en-US" altLang="zh-CN">
                <a:ea typeface="宋体" charset="-122"/>
              </a:rPr>
              <a:t>Waveform Components: </a:t>
            </a:r>
            <a:br>
              <a:rPr lang="en-US" altLang="zh-CN">
                <a:ea typeface="宋体" charset="-122"/>
              </a:rPr>
            </a:br>
            <a:r>
              <a:rPr lang="en-US" altLang="zh-CN">
                <a:ea typeface="宋体" charset="-122"/>
              </a:rPr>
              <a:t>R Wave</a:t>
            </a:r>
          </a:p>
        </p:txBody>
      </p:sp>
      <p:pic>
        <p:nvPicPr>
          <p:cNvPr id="279555" name="Picture 3"/>
          <p:cNvPicPr>
            <a:picLocks noChangeArrowheads="1"/>
          </p:cNvPicPr>
          <p:nvPr/>
        </p:nvPicPr>
        <p:blipFill>
          <a:blip r:embed="rId2" cstate="print"/>
          <a:srcRect/>
          <a:stretch>
            <a:fillRect/>
          </a:stretch>
        </p:blipFill>
        <p:spPr bwMode="auto">
          <a:xfrm>
            <a:off x="3759200" y="2286000"/>
            <a:ext cx="1790700" cy="3200400"/>
          </a:xfrm>
          <a:prstGeom prst="rect">
            <a:avLst/>
          </a:prstGeom>
          <a:noFill/>
          <a:ln w="9525">
            <a:noFill/>
            <a:miter lim="800000"/>
            <a:headEnd/>
            <a:tailEnd/>
          </a:ln>
          <a:effectLst/>
        </p:spPr>
      </p:pic>
      <p:sp>
        <p:nvSpPr>
          <p:cNvPr id="279556" name="Text Box 4"/>
          <p:cNvSpPr txBox="1">
            <a:spLocks noChangeArrowheads="1"/>
          </p:cNvSpPr>
          <p:nvPr/>
        </p:nvSpPr>
        <p:spPr bwMode="auto">
          <a:xfrm>
            <a:off x="745067" y="2514601"/>
            <a:ext cx="2844800" cy="1311275"/>
          </a:xfrm>
          <a:prstGeom prst="rect">
            <a:avLst/>
          </a:prstGeom>
          <a:solidFill>
            <a:schemeClr val="accent1"/>
          </a:solidFill>
          <a:ln w="12700">
            <a:noFill/>
            <a:miter lim="800000"/>
            <a:headEnd/>
            <a:tailEnd/>
          </a:ln>
          <a:effectLst/>
        </p:spPr>
        <p:txBody>
          <a:bodyPr>
            <a:spAutoFit/>
          </a:bodyPr>
          <a:lstStyle/>
          <a:p>
            <a:pPr>
              <a:spcBef>
                <a:spcPct val="50000"/>
              </a:spcBef>
            </a:pPr>
            <a:r>
              <a:rPr lang="en-US" altLang="zh-CN" sz="2000">
                <a:ea typeface="宋体" charset="-122"/>
              </a:rPr>
              <a:t>First positive deflection; R wave includes the downstroke returning to the baseline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p:txBody>
          <a:bodyPr>
            <a:normAutofit fontScale="90000"/>
          </a:bodyPr>
          <a:lstStyle/>
          <a:p>
            <a:pPr eaLnBrk="1" hangingPunct="1"/>
            <a:r>
              <a:rPr lang="en-US" altLang="zh-CN" sz="4000" smtClean="0">
                <a:ea typeface="ＭＳ Ｐゴシック" pitchFamily="34" charset="-128"/>
              </a:rPr>
              <a:t>Attribute Selection: Information Gain</a:t>
            </a:r>
          </a:p>
        </p:txBody>
      </p:sp>
      <p:sp>
        <p:nvSpPr>
          <p:cNvPr id="2054" name="Content Placeholder 2"/>
          <p:cNvSpPr>
            <a:spLocks noGrp="1"/>
          </p:cNvSpPr>
          <p:nvPr>
            <p:ph idx="1"/>
          </p:nvPr>
        </p:nvSpPr>
        <p:spPr/>
        <p:txBody>
          <a:bodyPr>
            <a:normAutofit lnSpcReduction="10000"/>
          </a:bodyPr>
          <a:lstStyle/>
          <a:p>
            <a:pPr eaLnBrk="1" hangingPunct="1">
              <a:lnSpc>
                <a:spcPct val="90000"/>
              </a:lnSpc>
            </a:pPr>
            <a:r>
              <a:rPr lang="en-US" altLang="zh-CN" sz="2700" dirty="0" smtClean="0">
                <a:ea typeface="ＭＳ Ｐゴシック" pitchFamily="34" charset="-128"/>
              </a:rPr>
              <a:t>Select the attribute with the highest information gain</a:t>
            </a:r>
          </a:p>
          <a:p>
            <a:pPr eaLnBrk="1" hangingPunct="1">
              <a:lnSpc>
                <a:spcPct val="90000"/>
              </a:lnSpc>
            </a:pPr>
            <a:r>
              <a:rPr lang="en-US" altLang="zh-CN" sz="2700" dirty="0" smtClean="0">
                <a:ea typeface="ＭＳ Ｐゴシック" pitchFamily="34" charset="-128"/>
              </a:rPr>
              <a:t>Let p</a:t>
            </a:r>
            <a:r>
              <a:rPr lang="en-US" altLang="zh-CN" sz="2700" baseline="-25000" dirty="0" smtClean="0">
                <a:ea typeface="ＭＳ Ｐゴシック" pitchFamily="34" charset="-128"/>
              </a:rPr>
              <a:t>i</a:t>
            </a:r>
            <a:r>
              <a:rPr lang="en-US" altLang="zh-CN" sz="2700" dirty="0" smtClean="0">
                <a:ea typeface="ＭＳ Ｐゴシック" pitchFamily="34" charset="-128"/>
              </a:rPr>
              <a:t> be the probability that an arbitrary </a:t>
            </a:r>
            <a:r>
              <a:rPr lang="en-US" altLang="zh-CN" sz="2700" dirty="0" err="1" smtClean="0">
                <a:ea typeface="ＭＳ Ｐゴシック" pitchFamily="34" charset="-128"/>
              </a:rPr>
              <a:t>tuple</a:t>
            </a:r>
            <a:r>
              <a:rPr lang="en-US" altLang="zh-CN" sz="2700" dirty="0" smtClean="0">
                <a:ea typeface="ＭＳ Ｐゴシック" pitchFamily="34" charset="-128"/>
              </a:rPr>
              <a:t> in D belongs to class </a:t>
            </a:r>
            <a:r>
              <a:rPr lang="en-US" altLang="zh-CN" sz="2700" dirty="0" err="1" smtClean="0">
                <a:ea typeface="ＭＳ Ｐゴシック" pitchFamily="34" charset="-128"/>
              </a:rPr>
              <a:t>C</a:t>
            </a:r>
            <a:r>
              <a:rPr lang="en-US" altLang="zh-CN" sz="2700" baseline="-25000" dirty="0" err="1" smtClean="0">
                <a:ea typeface="ＭＳ Ｐゴシック" pitchFamily="34" charset="-128"/>
              </a:rPr>
              <a:t>i</a:t>
            </a:r>
            <a:r>
              <a:rPr lang="en-US" altLang="zh-CN" sz="2700" dirty="0" smtClean="0">
                <a:ea typeface="ＭＳ Ｐゴシック" pitchFamily="34" charset="-128"/>
              </a:rPr>
              <a:t>, estimated by |</a:t>
            </a:r>
            <a:r>
              <a:rPr lang="en-US" altLang="zh-CN" sz="2700" dirty="0" err="1" smtClean="0">
                <a:ea typeface="ＭＳ Ｐゴシック" pitchFamily="34" charset="-128"/>
              </a:rPr>
              <a:t>C</a:t>
            </a:r>
            <a:r>
              <a:rPr lang="en-US" altLang="zh-CN" sz="2700" baseline="-25000" dirty="0" err="1" smtClean="0">
                <a:ea typeface="ＭＳ Ｐゴシック" pitchFamily="34" charset="-128"/>
              </a:rPr>
              <a:t>i</a:t>
            </a:r>
            <a:r>
              <a:rPr lang="en-US" altLang="zh-CN" sz="2700" baseline="-25000" dirty="0" smtClean="0">
                <a:ea typeface="ＭＳ Ｐゴシック" pitchFamily="34" charset="-128"/>
              </a:rPr>
              <a:t>, D</a:t>
            </a:r>
            <a:r>
              <a:rPr lang="en-US" altLang="zh-CN" sz="2700" dirty="0" smtClean="0">
                <a:ea typeface="ＭＳ Ｐゴシック" pitchFamily="34" charset="-128"/>
              </a:rPr>
              <a:t>|/|D</a:t>
            </a:r>
          </a:p>
          <a:p>
            <a:pPr eaLnBrk="1" hangingPunct="1">
              <a:lnSpc>
                <a:spcPct val="90000"/>
              </a:lnSpc>
            </a:pPr>
            <a:r>
              <a:rPr lang="en-US" altLang="zh-CN" sz="2700" dirty="0" smtClean="0">
                <a:ea typeface="ＭＳ Ｐゴシック" pitchFamily="34" charset="-128"/>
              </a:rPr>
              <a:t>Expected information (entropy) needed to classify a </a:t>
            </a:r>
            <a:r>
              <a:rPr lang="en-US" altLang="zh-CN" sz="2700" dirty="0" err="1" smtClean="0">
                <a:ea typeface="ＭＳ Ｐゴシック" pitchFamily="34" charset="-128"/>
              </a:rPr>
              <a:t>tuple</a:t>
            </a:r>
            <a:r>
              <a:rPr lang="en-US" altLang="zh-CN" sz="2700" dirty="0" smtClean="0">
                <a:ea typeface="ＭＳ Ｐゴシック" pitchFamily="34" charset="-128"/>
              </a:rPr>
              <a:t> in D:</a:t>
            </a:r>
          </a:p>
          <a:p>
            <a:pPr eaLnBrk="1" hangingPunct="1">
              <a:lnSpc>
                <a:spcPct val="90000"/>
              </a:lnSpc>
            </a:pPr>
            <a:endParaRPr lang="en-US" altLang="zh-CN" sz="2700" dirty="0" smtClean="0">
              <a:ea typeface="ＭＳ Ｐゴシック" pitchFamily="34" charset="-128"/>
            </a:endParaRPr>
          </a:p>
          <a:p>
            <a:pPr eaLnBrk="1" hangingPunct="1">
              <a:lnSpc>
                <a:spcPct val="90000"/>
              </a:lnSpc>
            </a:pPr>
            <a:r>
              <a:rPr lang="en-US" altLang="zh-CN" sz="2700" dirty="0" smtClean="0">
                <a:ea typeface="ＭＳ Ｐゴシック" pitchFamily="34" charset="-128"/>
              </a:rPr>
              <a:t>Information needed (after using A to split D into v partitions) to classify D:</a:t>
            </a:r>
          </a:p>
          <a:p>
            <a:pPr eaLnBrk="1" hangingPunct="1">
              <a:lnSpc>
                <a:spcPct val="90000"/>
              </a:lnSpc>
            </a:pPr>
            <a:endParaRPr lang="en-US" altLang="zh-CN" sz="2700" dirty="0" smtClean="0">
              <a:ea typeface="ＭＳ Ｐゴシック" pitchFamily="34" charset="-128"/>
            </a:endParaRPr>
          </a:p>
          <a:p>
            <a:pPr eaLnBrk="1" hangingPunct="1">
              <a:lnSpc>
                <a:spcPct val="90000"/>
              </a:lnSpc>
            </a:pPr>
            <a:endParaRPr lang="en-US" altLang="zh-CN" sz="2700" dirty="0" smtClean="0">
              <a:ea typeface="ＭＳ Ｐゴシック" pitchFamily="34" charset="-128"/>
            </a:endParaRPr>
          </a:p>
          <a:p>
            <a:pPr eaLnBrk="1" hangingPunct="1">
              <a:lnSpc>
                <a:spcPct val="90000"/>
              </a:lnSpc>
            </a:pPr>
            <a:r>
              <a:rPr lang="en-US" altLang="zh-CN" sz="2700" dirty="0" smtClean="0">
                <a:ea typeface="ＭＳ Ｐゴシック" pitchFamily="34" charset="-128"/>
              </a:rPr>
              <a:t>Information gained by branching on attribute A </a:t>
            </a:r>
          </a:p>
          <a:p>
            <a:pPr eaLnBrk="1" hangingPunct="1">
              <a:lnSpc>
                <a:spcPct val="90000"/>
              </a:lnSpc>
            </a:pPr>
            <a:endParaRPr lang="en-US" altLang="zh-CN" sz="2700" dirty="0" smtClean="0">
              <a:ea typeface="ＭＳ Ｐゴシック" pitchFamily="34" charset="-128"/>
            </a:endParaRPr>
          </a:p>
          <a:p>
            <a:pPr eaLnBrk="1" hangingPunct="1">
              <a:lnSpc>
                <a:spcPct val="90000"/>
              </a:lnSpc>
            </a:pPr>
            <a:endParaRPr lang="en-US" altLang="zh-CN" sz="2700" dirty="0" smtClean="0">
              <a:ea typeface="ＭＳ Ｐゴシック" pitchFamily="34" charset="-128"/>
            </a:endParaRPr>
          </a:p>
        </p:txBody>
      </p:sp>
      <p:graphicFrame>
        <p:nvGraphicFramePr>
          <p:cNvPr id="2050" name="Object 2"/>
          <p:cNvGraphicFramePr>
            <a:graphicFrameLocks noChangeAspect="1"/>
          </p:cNvGraphicFramePr>
          <p:nvPr/>
        </p:nvGraphicFramePr>
        <p:xfrm>
          <a:off x="3087688" y="2895600"/>
          <a:ext cx="3160712" cy="850900"/>
        </p:xfrm>
        <a:graphic>
          <a:graphicData uri="http://schemas.openxmlformats.org/presentationml/2006/ole">
            <p:oleObj spid="_x0000_s10242" name="Equation" r:id="rId3" imgW="1536700" imgH="431800" progId="Equation.3">
              <p:embed/>
            </p:oleObj>
          </a:graphicData>
        </a:graphic>
      </p:graphicFrame>
      <p:graphicFrame>
        <p:nvGraphicFramePr>
          <p:cNvPr id="2051" name="Object 3"/>
          <p:cNvGraphicFramePr>
            <a:graphicFrameLocks noChangeAspect="1"/>
          </p:cNvGraphicFramePr>
          <p:nvPr/>
        </p:nvGraphicFramePr>
        <p:xfrm>
          <a:off x="4419600" y="4191000"/>
          <a:ext cx="3084512" cy="949325"/>
        </p:xfrm>
        <a:graphic>
          <a:graphicData uri="http://schemas.openxmlformats.org/presentationml/2006/ole">
            <p:oleObj spid="_x0000_s10243" name="Equation" r:id="rId4" imgW="1663700" imgH="457200" progId="Equation.3">
              <p:embed/>
            </p:oleObj>
          </a:graphicData>
        </a:graphic>
      </p:graphicFrame>
      <p:graphicFrame>
        <p:nvGraphicFramePr>
          <p:cNvPr id="2052" name="Object 4"/>
          <p:cNvGraphicFramePr>
            <a:graphicFrameLocks noChangeAspect="1"/>
          </p:cNvGraphicFramePr>
          <p:nvPr/>
        </p:nvGraphicFramePr>
        <p:xfrm>
          <a:off x="2955925" y="5692775"/>
          <a:ext cx="4511675" cy="479425"/>
        </p:xfrm>
        <a:graphic>
          <a:graphicData uri="http://schemas.openxmlformats.org/presentationml/2006/ole">
            <p:oleObj spid="_x0000_s10244" name="Equation" r:id="rId5" imgW="1803400" imgH="17780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181600" y="5486400"/>
            <a:ext cx="3810000" cy="990600"/>
          </a:xfrm>
          <a:prstGeom prst="rect">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71" name="Rectangle 3"/>
          <p:cNvSpPr>
            <a:spLocks noGrp="1" noChangeArrowheads="1"/>
          </p:cNvSpPr>
          <p:nvPr>
            <p:ph type="title"/>
          </p:nvPr>
        </p:nvSpPr>
        <p:spPr/>
        <p:txBody>
          <a:bodyPr>
            <a:normAutofit fontScale="90000"/>
          </a:bodyPr>
          <a:lstStyle/>
          <a:p>
            <a:pPr eaLnBrk="1" hangingPunct="1"/>
            <a:r>
              <a:rPr lang="en-US" altLang="zh-CN" sz="4000" smtClean="0">
                <a:ea typeface="ＭＳ Ｐゴシック" pitchFamily="34" charset="-128"/>
              </a:rPr>
              <a:t>Classification Function of Ensemble Classifier</a:t>
            </a:r>
          </a:p>
        </p:txBody>
      </p:sp>
      <p:sp>
        <p:nvSpPr>
          <p:cNvPr id="32773" name="Oval 4"/>
          <p:cNvSpPr>
            <a:spLocks noChangeArrowheads="1"/>
          </p:cNvSpPr>
          <p:nvPr/>
        </p:nvSpPr>
        <p:spPr bwMode="auto">
          <a:xfrm>
            <a:off x="1447800" y="1981200"/>
            <a:ext cx="304800" cy="304800"/>
          </a:xfrm>
          <a:prstGeom prst="ellips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74" name="Oval 5"/>
          <p:cNvSpPr>
            <a:spLocks noChangeArrowheads="1"/>
          </p:cNvSpPr>
          <p:nvPr/>
        </p:nvSpPr>
        <p:spPr bwMode="auto">
          <a:xfrm>
            <a:off x="1752600" y="2590800"/>
            <a:ext cx="304800" cy="304800"/>
          </a:xfrm>
          <a:prstGeom prst="ellipse">
            <a:avLst/>
          </a:prstGeom>
          <a:solidFill>
            <a:schemeClr val="hlink"/>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75" name="Oval 6"/>
          <p:cNvSpPr>
            <a:spLocks noChangeArrowheads="1"/>
          </p:cNvSpPr>
          <p:nvPr/>
        </p:nvSpPr>
        <p:spPr bwMode="auto">
          <a:xfrm>
            <a:off x="1143000" y="2590800"/>
            <a:ext cx="304800" cy="304800"/>
          </a:xfrm>
          <a:prstGeom prst="ellipse">
            <a:avLst/>
          </a:prstGeom>
          <a:solidFill>
            <a:schemeClr val="accent2"/>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76" name="Line 7"/>
          <p:cNvSpPr>
            <a:spLocks noChangeShapeType="1"/>
          </p:cNvSpPr>
          <p:nvPr/>
        </p:nvSpPr>
        <p:spPr bwMode="auto">
          <a:xfrm flipH="1">
            <a:off x="13716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77" name="Line 8"/>
          <p:cNvSpPr>
            <a:spLocks noChangeShapeType="1"/>
          </p:cNvSpPr>
          <p:nvPr/>
        </p:nvSpPr>
        <p:spPr bwMode="auto">
          <a:xfrm>
            <a:off x="16764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78" name="Oval 9"/>
          <p:cNvSpPr>
            <a:spLocks noChangeArrowheads="1"/>
          </p:cNvSpPr>
          <p:nvPr/>
        </p:nvSpPr>
        <p:spPr bwMode="auto">
          <a:xfrm>
            <a:off x="3124200" y="1981200"/>
            <a:ext cx="304800" cy="304800"/>
          </a:xfrm>
          <a:prstGeom prst="ellips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79" name="Oval 10"/>
          <p:cNvSpPr>
            <a:spLocks noChangeArrowheads="1"/>
          </p:cNvSpPr>
          <p:nvPr/>
        </p:nvSpPr>
        <p:spPr bwMode="auto">
          <a:xfrm>
            <a:off x="3429000" y="2590800"/>
            <a:ext cx="304800" cy="304800"/>
          </a:xfrm>
          <a:prstGeom prst="ellipse">
            <a:avLst/>
          </a:prstGeom>
          <a:solidFill>
            <a:schemeClr val="hlink"/>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80" name="Oval 11"/>
          <p:cNvSpPr>
            <a:spLocks noChangeArrowheads="1"/>
          </p:cNvSpPr>
          <p:nvPr/>
        </p:nvSpPr>
        <p:spPr bwMode="auto">
          <a:xfrm>
            <a:off x="2819400" y="2590800"/>
            <a:ext cx="304800" cy="304800"/>
          </a:xfrm>
          <a:prstGeom prst="ellipse">
            <a:avLst/>
          </a:prstGeom>
          <a:solidFill>
            <a:schemeClr val="accent2"/>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81" name="Line 12"/>
          <p:cNvSpPr>
            <a:spLocks noChangeShapeType="1"/>
          </p:cNvSpPr>
          <p:nvPr/>
        </p:nvSpPr>
        <p:spPr bwMode="auto">
          <a:xfrm flipH="1">
            <a:off x="30480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82" name="Line 13"/>
          <p:cNvSpPr>
            <a:spLocks noChangeShapeType="1"/>
          </p:cNvSpPr>
          <p:nvPr/>
        </p:nvSpPr>
        <p:spPr bwMode="auto">
          <a:xfrm>
            <a:off x="33528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83" name="Oval 14"/>
          <p:cNvSpPr>
            <a:spLocks noChangeArrowheads="1"/>
          </p:cNvSpPr>
          <p:nvPr/>
        </p:nvSpPr>
        <p:spPr bwMode="auto">
          <a:xfrm>
            <a:off x="4648200" y="1981200"/>
            <a:ext cx="304800" cy="304800"/>
          </a:xfrm>
          <a:prstGeom prst="ellips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84" name="Oval 15"/>
          <p:cNvSpPr>
            <a:spLocks noChangeArrowheads="1"/>
          </p:cNvSpPr>
          <p:nvPr/>
        </p:nvSpPr>
        <p:spPr bwMode="auto">
          <a:xfrm>
            <a:off x="4953000" y="2590800"/>
            <a:ext cx="304800" cy="304800"/>
          </a:xfrm>
          <a:prstGeom prst="ellipse">
            <a:avLst/>
          </a:prstGeom>
          <a:solidFill>
            <a:schemeClr val="hlink"/>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85" name="Oval 16"/>
          <p:cNvSpPr>
            <a:spLocks noChangeArrowheads="1"/>
          </p:cNvSpPr>
          <p:nvPr/>
        </p:nvSpPr>
        <p:spPr bwMode="auto">
          <a:xfrm>
            <a:off x="4343400" y="2590800"/>
            <a:ext cx="304800" cy="304800"/>
          </a:xfrm>
          <a:prstGeom prst="ellipse">
            <a:avLst/>
          </a:prstGeom>
          <a:solidFill>
            <a:schemeClr val="accent2"/>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86" name="Line 17"/>
          <p:cNvSpPr>
            <a:spLocks noChangeShapeType="1"/>
          </p:cNvSpPr>
          <p:nvPr/>
        </p:nvSpPr>
        <p:spPr bwMode="auto">
          <a:xfrm flipH="1">
            <a:off x="45720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87" name="Line 18"/>
          <p:cNvSpPr>
            <a:spLocks noChangeShapeType="1"/>
          </p:cNvSpPr>
          <p:nvPr/>
        </p:nvSpPr>
        <p:spPr bwMode="auto">
          <a:xfrm>
            <a:off x="48768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88" name="Oval 19"/>
          <p:cNvSpPr>
            <a:spLocks noChangeArrowheads="1"/>
          </p:cNvSpPr>
          <p:nvPr/>
        </p:nvSpPr>
        <p:spPr bwMode="auto">
          <a:xfrm>
            <a:off x="6858000" y="1981200"/>
            <a:ext cx="304800" cy="304800"/>
          </a:xfrm>
          <a:prstGeom prst="ellips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89" name="Oval 20"/>
          <p:cNvSpPr>
            <a:spLocks noChangeArrowheads="1"/>
          </p:cNvSpPr>
          <p:nvPr/>
        </p:nvSpPr>
        <p:spPr bwMode="auto">
          <a:xfrm>
            <a:off x="7162800" y="2590800"/>
            <a:ext cx="304800" cy="304800"/>
          </a:xfrm>
          <a:prstGeom prst="ellipse">
            <a:avLst/>
          </a:prstGeom>
          <a:solidFill>
            <a:schemeClr val="hlink"/>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90" name="Oval 21"/>
          <p:cNvSpPr>
            <a:spLocks noChangeArrowheads="1"/>
          </p:cNvSpPr>
          <p:nvPr/>
        </p:nvSpPr>
        <p:spPr bwMode="auto">
          <a:xfrm>
            <a:off x="6553200" y="2590800"/>
            <a:ext cx="304800" cy="304800"/>
          </a:xfrm>
          <a:prstGeom prst="ellipse">
            <a:avLst/>
          </a:prstGeom>
          <a:solidFill>
            <a:schemeClr val="accent2"/>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91" name="Line 22"/>
          <p:cNvSpPr>
            <a:spLocks noChangeShapeType="1"/>
          </p:cNvSpPr>
          <p:nvPr/>
        </p:nvSpPr>
        <p:spPr bwMode="auto">
          <a:xfrm flipH="1">
            <a:off x="67818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92" name="Line 23"/>
          <p:cNvSpPr>
            <a:spLocks noChangeShapeType="1"/>
          </p:cNvSpPr>
          <p:nvPr/>
        </p:nvSpPr>
        <p:spPr bwMode="auto">
          <a:xfrm>
            <a:off x="7086600" y="2286000"/>
            <a:ext cx="15240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93" name="Line 24"/>
          <p:cNvSpPr>
            <a:spLocks noChangeShapeType="1"/>
          </p:cNvSpPr>
          <p:nvPr/>
        </p:nvSpPr>
        <p:spPr bwMode="auto">
          <a:xfrm>
            <a:off x="1676400" y="3200400"/>
            <a:ext cx="1828800" cy="12954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94" name="Oval 25"/>
          <p:cNvSpPr>
            <a:spLocks noChangeArrowheads="1"/>
          </p:cNvSpPr>
          <p:nvPr/>
        </p:nvSpPr>
        <p:spPr bwMode="auto">
          <a:xfrm>
            <a:off x="3505200" y="4343400"/>
            <a:ext cx="762000" cy="762000"/>
          </a:xfrm>
          <a:prstGeom prst="ellipse">
            <a:avLst/>
          </a:prstGeom>
          <a:solidFill>
            <a:schemeClr val="accent2"/>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32795" name="Rectangle 26"/>
          <p:cNvSpPr>
            <a:spLocks noChangeArrowheads="1"/>
          </p:cNvSpPr>
          <p:nvPr/>
        </p:nvSpPr>
        <p:spPr bwMode="auto">
          <a:xfrm>
            <a:off x="3657600" y="4433888"/>
            <a:ext cx="438150" cy="519112"/>
          </a:xfrm>
          <a:prstGeom prst="rect">
            <a:avLst/>
          </a:prstGeom>
          <a:noFill/>
          <a:ln w="9525">
            <a:noFill/>
            <a:miter lim="800000"/>
            <a:headEnd/>
            <a:tailEnd/>
          </a:ln>
        </p:spPr>
        <p:txBody>
          <a:bodyPr wrap="none">
            <a:spAutoFit/>
          </a:bodyPr>
          <a:lstStyle/>
          <a:p>
            <a:r>
              <a:rPr lang="en-US" altLang="ko-KR" sz="2800" b="1">
                <a:latin typeface="Times New Roman" pitchFamily="18" charset="0"/>
                <a:cs typeface="Times New Roman" pitchFamily="18" charset="0"/>
                <a:sym typeface="Symbol" pitchFamily="18" charset="2"/>
              </a:rPr>
              <a:t></a:t>
            </a:r>
          </a:p>
        </p:txBody>
      </p:sp>
      <p:sp>
        <p:nvSpPr>
          <p:cNvPr id="32796" name="Text Box 27"/>
          <p:cNvSpPr txBox="1">
            <a:spLocks noChangeArrowheads="1"/>
          </p:cNvSpPr>
          <p:nvPr/>
        </p:nvSpPr>
        <p:spPr bwMode="auto">
          <a:xfrm>
            <a:off x="4343400" y="4495800"/>
            <a:ext cx="1323975" cy="701675"/>
          </a:xfrm>
          <a:prstGeom prst="rect">
            <a:avLst/>
          </a:prstGeom>
          <a:noFill/>
          <a:ln w="9525">
            <a:noFill/>
            <a:miter lim="800000"/>
            <a:headEnd/>
            <a:tailEnd/>
          </a:ln>
        </p:spPr>
        <p:txBody>
          <a:bodyPr wrap="none">
            <a:spAutoFit/>
          </a:bodyPr>
          <a:lstStyle/>
          <a:p>
            <a:pPr algn="ctr"/>
            <a:r>
              <a:rPr lang="en-US" altLang="zh-CN" sz="2000">
                <a:latin typeface="Calibri" pitchFamily="34" charset="0"/>
              </a:rPr>
              <a:t>Weighted </a:t>
            </a:r>
          </a:p>
          <a:p>
            <a:pPr algn="ctr"/>
            <a:r>
              <a:rPr lang="en-US" altLang="zh-CN" sz="2000">
                <a:latin typeface="Calibri" pitchFamily="34" charset="0"/>
              </a:rPr>
              <a:t>Sum</a:t>
            </a:r>
          </a:p>
        </p:txBody>
      </p:sp>
      <p:sp>
        <p:nvSpPr>
          <p:cNvPr id="32797" name="Line 28"/>
          <p:cNvSpPr>
            <a:spLocks noChangeShapeType="1"/>
          </p:cNvSpPr>
          <p:nvPr/>
        </p:nvSpPr>
        <p:spPr bwMode="auto">
          <a:xfrm>
            <a:off x="3581400" y="3200400"/>
            <a:ext cx="152400" cy="1066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98" name="Line 29"/>
          <p:cNvSpPr>
            <a:spLocks noChangeShapeType="1"/>
          </p:cNvSpPr>
          <p:nvPr/>
        </p:nvSpPr>
        <p:spPr bwMode="auto">
          <a:xfrm flipH="1">
            <a:off x="4038600" y="3124200"/>
            <a:ext cx="762000" cy="11430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799" name="Line 30"/>
          <p:cNvSpPr>
            <a:spLocks noChangeShapeType="1"/>
          </p:cNvSpPr>
          <p:nvPr/>
        </p:nvSpPr>
        <p:spPr bwMode="auto">
          <a:xfrm flipH="1">
            <a:off x="4267200" y="3048000"/>
            <a:ext cx="2667000" cy="13716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800" name="Text Box 31"/>
          <p:cNvSpPr txBox="1">
            <a:spLocks noChangeArrowheads="1"/>
          </p:cNvSpPr>
          <p:nvPr/>
        </p:nvSpPr>
        <p:spPr bwMode="auto">
          <a:xfrm>
            <a:off x="1371600" y="3276600"/>
            <a:ext cx="831850" cy="457200"/>
          </a:xfrm>
          <a:prstGeom prst="rect">
            <a:avLst/>
          </a:prstGeom>
          <a:noFill/>
          <a:ln w="9525">
            <a:noFill/>
            <a:miter lim="800000"/>
            <a:headEnd/>
            <a:tailEnd/>
          </a:ln>
        </p:spPr>
        <p:txBody>
          <a:bodyPr wrap="none">
            <a:spAutoFit/>
          </a:bodyPr>
          <a:lstStyle/>
          <a:p>
            <a:r>
              <a:rPr lang="en-US" altLang="zh-CN" sz="2400">
                <a:latin typeface="Calibri" pitchFamily="34" charset="0"/>
              </a:rPr>
              <a:t>f</a:t>
            </a:r>
            <a:r>
              <a:rPr lang="en-US" altLang="zh-CN" sz="2800" baseline="-25000">
                <a:latin typeface="Calibri" pitchFamily="34" charset="0"/>
              </a:rPr>
              <a:t>1</a:t>
            </a:r>
            <a:r>
              <a:rPr lang="en-US" altLang="zh-CN" sz="2400">
                <a:latin typeface="Calibri" pitchFamily="34" charset="0"/>
              </a:rPr>
              <a:t>(</a:t>
            </a:r>
            <a:r>
              <a:rPr lang="en-US" altLang="zh-CN" sz="2400" b="1">
                <a:latin typeface="Calibri" pitchFamily="34" charset="0"/>
              </a:rPr>
              <a:t>x</a:t>
            </a:r>
            <a:r>
              <a:rPr lang="en-US" altLang="zh-CN" sz="2400">
                <a:latin typeface="Calibri" pitchFamily="34" charset="0"/>
              </a:rPr>
              <a:t>)</a:t>
            </a:r>
          </a:p>
        </p:txBody>
      </p:sp>
      <p:sp>
        <p:nvSpPr>
          <p:cNvPr id="32801" name="Rectangle 32"/>
          <p:cNvSpPr>
            <a:spLocks noChangeArrowheads="1"/>
          </p:cNvSpPr>
          <p:nvPr/>
        </p:nvSpPr>
        <p:spPr bwMode="auto">
          <a:xfrm>
            <a:off x="3525838" y="5761038"/>
            <a:ext cx="419100" cy="457200"/>
          </a:xfrm>
          <a:prstGeom prst="rect">
            <a:avLst/>
          </a:prstGeom>
          <a:noFill/>
          <a:ln w="9525">
            <a:noFill/>
            <a:miter lim="800000"/>
            <a:headEnd/>
            <a:tailEnd/>
          </a:ln>
        </p:spPr>
        <p:txBody>
          <a:bodyPr wrap="none">
            <a:spAutoFit/>
          </a:bodyPr>
          <a:lstStyle/>
          <a:p>
            <a:r>
              <a:rPr lang="en-US" altLang="zh-CN" sz="2400">
                <a:latin typeface="Calibri" pitchFamily="34" charset="0"/>
              </a:rPr>
              <a:t>a</a:t>
            </a:r>
            <a:r>
              <a:rPr lang="en-US" altLang="ko-KR" sz="3200" b="1" baseline="-25000">
                <a:latin typeface="Times New Roman" pitchFamily="18" charset="0"/>
                <a:cs typeface="Times New Roman" pitchFamily="18" charset="0"/>
                <a:sym typeface="Symbol" pitchFamily="18" charset="2"/>
              </a:rPr>
              <a:t>i</a:t>
            </a:r>
            <a:endParaRPr lang="en-US" altLang="zh-CN" sz="3200" b="1" baseline="-25000">
              <a:latin typeface="Times New Roman" pitchFamily="18" charset="0"/>
              <a:cs typeface="Times New Roman" pitchFamily="18" charset="0"/>
              <a:sym typeface="Symbol" pitchFamily="18" charset="2"/>
            </a:endParaRPr>
          </a:p>
        </p:txBody>
      </p:sp>
      <p:sp>
        <p:nvSpPr>
          <p:cNvPr id="32802" name="Text Box 33"/>
          <p:cNvSpPr txBox="1">
            <a:spLocks noChangeArrowheads="1"/>
          </p:cNvSpPr>
          <p:nvPr/>
        </p:nvSpPr>
        <p:spPr bwMode="auto">
          <a:xfrm>
            <a:off x="2859088" y="3124200"/>
            <a:ext cx="831850" cy="457200"/>
          </a:xfrm>
          <a:prstGeom prst="rect">
            <a:avLst/>
          </a:prstGeom>
          <a:noFill/>
          <a:ln w="9525">
            <a:noFill/>
            <a:miter lim="800000"/>
            <a:headEnd/>
            <a:tailEnd/>
          </a:ln>
        </p:spPr>
        <p:txBody>
          <a:bodyPr wrap="none">
            <a:spAutoFit/>
          </a:bodyPr>
          <a:lstStyle/>
          <a:p>
            <a:r>
              <a:rPr lang="en-US" altLang="zh-CN" sz="2400">
                <a:latin typeface="Calibri" pitchFamily="34" charset="0"/>
              </a:rPr>
              <a:t>f</a:t>
            </a:r>
            <a:r>
              <a:rPr lang="en-US" altLang="zh-CN" sz="2800" baseline="-25000">
                <a:latin typeface="Calibri" pitchFamily="34" charset="0"/>
              </a:rPr>
              <a:t>2</a:t>
            </a:r>
            <a:r>
              <a:rPr lang="en-US" altLang="zh-CN" sz="2400">
                <a:latin typeface="Calibri" pitchFamily="34" charset="0"/>
              </a:rPr>
              <a:t>(</a:t>
            </a:r>
            <a:r>
              <a:rPr lang="en-US" altLang="zh-CN" sz="2400" b="1">
                <a:latin typeface="Calibri" pitchFamily="34" charset="0"/>
              </a:rPr>
              <a:t>x</a:t>
            </a:r>
            <a:r>
              <a:rPr lang="en-US" altLang="zh-CN" sz="2400">
                <a:latin typeface="Calibri" pitchFamily="34" charset="0"/>
              </a:rPr>
              <a:t>)</a:t>
            </a:r>
          </a:p>
        </p:txBody>
      </p:sp>
      <p:sp>
        <p:nvSpPr>
          <p:cNvPr id="32803" name="Text Box 34"/>
          <p:cNvSpPr txBox="1">
            <a:spLocks noChangeArrowheads="1"/>
          </p:cNvSpPr>
          <p:nvPr/>
        </p:nvSpPr>
        <p:spPr bwMode="auto">
          <a:xfrm>
            <a:off x="4687888" y="3124200"/>
            <a:ext cx="831850" cy="457200"/>
          </a:xfrm>
          <a:prstGeom prst="rect">
            <a:avLst/>
          </a:prstGeom>
          <a:noFill/>
          <a:ln w="9525">
            <a:noFill/>
            <a:miter lim="800000"/>
            <a:headEnd/>
            <a:tailEnd/>
          </a:ln>
        </p:spPr>
        <p:txBody>
          <a:bodyPr wrap="none">
            <a:spAutoFit/>
          </a:bodyPr>
          <a:lstStyle/>
          <a:p>
            <a:r>
              <a:rPr lang="en-US" altLang="zh-CN" sz="2400">
                <a:latin typeface="Calibri" pitchFamily="34" charset="0"/>
              </a:rPr>
              <a:t>f</a:t>
            </a:r>
            <a:r>
              <a:rPr lang="en-US" altLang="zh-CN" sz="2800" baseline="-25000">
                <a:latin typeface="Calibri" pitchFamily="34" charset="0"/>
              </a:rPr>
              <a:t>3</a:t>
            </a:r>
            <a:r>
              <a:rPr lang="en-US" altLang="zh-CN" sz="2400">
                <a:latin typeface="Calibri" pitchFamily="34" charset="0"/>
              </a:rPr>
              <a:t>(</a:t>
            </a:r>
            <a:r>
              <a:rPr lang="en-US" altLang="zh-CN" sz="2400" b="1">
                <a:latin typeface="Calibri" pitchFamily="34" charset="0"/>
              </a:rPr>
              <a:t>x</a:t>
            </a:r>
            <a:r>
              <a:rPr lang="en-US" altLang="zh-CN" sz="2400">
                <a:latin typeface="Calibri" pitchFamily="34" charset="0"/>
              </a:rPr>
              <a:t>)</a:t>
            </a:r>
          </a:p>
        </p:txBody>
      </p:sp>
      <p:sp>
        <p:nvSpPr>
          <p:cNvPr id="32804" name="Text Box 35"/>
          <p:cNvSpPr txBox="1">
            <a:spLocks noChangeArrowheads="1"/>
          </p:cNvSpPr>
          <p:nvPr/>
        </p:nvSpPr>
        <p:spPr bwMode="auto">
          <a:xfrm>
            <a:off x="6288088" y="3276600"/>
            <a:ext cx="835025" cy="457200"/>
          </a:xfrm>
          <a:prstGeom prst="rect">
            <a:avLst/>
          </a:prstGeom>
          <a:noFill/>
          <a:ln w="9525">
            <a:noFill/>
            <a:miter lim="800000"/>
            <a:headEnd/>
            <a:tailEnd/>
          </a:ln>
        </p:spPr>
        <p:txBody>
          <a:bodyPr wrap="none">
            <a:spAutoFit/>
          </a:bodyPr>
          <a:lstStyle/>
          <a:p>
            <a:r>
              <a:rPr lang="en-US" altLang="zh-CN" sz="2400">
                <a:latin typeface="Calibri" pitchFamily="34" charset="0"/>
              </a:rPr>
              <a:t>f</a:t>
            </a:r>
            <a:r>
              <a:rPr lang="en-US" altLang="zh-CN" sz="2800" baseline="-25000">
                <a:latin typeface="Calibri" pitchFamily="34" charset="0"/>
              </a:rPr>
              <a:t>n</a:t>
            </a:r>
            <a:r>
              <a:rPr lang="en-US" altLang="zh-CN" sz="2400">
                <a:latin typeface="Calibri" pitchFamily="34" charset="0"/>
              </a:rPr>
              <a:t>(</a:t>
            </a:r>
            <a:r>
              <a:rPr lang="en-US" altLang="zh-CN" sz="2400" b="1">
                <a:latin typeface="Calibri" pitchFamily="34" charset="0"/>
              </a:rPr>
              <a:t>x</a:t>
            </a:r>
            <a:r>
              <a:rPr lang="en-US" altLang="zh-CN" sz="2400">
                <a:latin typeface="Calibri" pitchFamily="34" charset="0"/>
              </a:rPr>
              <a:t>)</a:t>
            </a:r>
          </a:p>
        </p:txBody>
      </p:sp>
      <p:sp>
        <p:nvSpPr>
          <p:cNvPr id="32805" name="Line 36"/>
          <p:cNvSpPr>
            <a:spLocks noChangeShapeType="1"/>
          </p:cNvSpPr>
          <p:nvPr/>
        </p:nvSpPr>
        <p:spPr bwMode="auto">
          <a:xfrm flipH="1">
            <a:off x="3810000" y="5105400"/>
            <a:ext cx="76200" cy="6096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2806" name="Text Box 37"/>
          <p:cNvSpPr txBox="1">
            <a:spLocks noChangeArrowheads="1"/>
          </p:cNvSpPr>
          <p:nvPr/>
        </p:nvSpPr>
        <p:spPr bwMode="auto">
          <a:xfrm>
            <a:off x="2138363" y="5794375"/>
            <a:ext cx="1079500" cy="457200"/>
          </a:xfrm>
          <a:prstGeom prst="rect">
            <a:avLst/>
          </a:prstGeom>
          <a:noFill/>
          <a:ln w="9525">
            <a:noFill/>
            <a:miter lim="800000"/>
            <a:headEnd/>
            <a:tailEnd/>
          </a:ln>
        </p:spPr>
        <p:txBody>
          <a:bodyPr wrap="none">
            <a:spAutoFit/>
          </a:bodyPr>
          <a:lstStyle/>
          <a:p>
            <a:r>
              <a:rPr lang="en-US" altLang="zh-CN" sz="2400">
                <a:latin typeface="Calibri" pitchFamily="34" charset="0"/>
              </a:rPr>
              <a:t>f(x) = </a:t>
            </a:r>
          </a:p>
        </p:txBody>
      </p:sp>
      <p:sp>
        <p:nvSpPr>
          <p:cNvPr id="32807" name="Rectangle 38"/>
          <p:cNvSpPr>
            <a:spLocks noChangeArrowheads="1"/>
          </p:cNvSpPr>
          <p:nvPr/>
        </p:nvSpPr>
        <p:spPr bwMode="auto">
          <a:xfrm>
            <a:off x="3068638" y="5715000"/>
            <a:ext cx="512762" cy="579438"/>
          </a:xfrm>
          <a:prstGeom prst="rect">
            <a:avLst/>
          </a:prstGeom>
          <a:noFill/>
          <a:ln w="9525">
            <a:noFill/>
            <a:miter lim="800000"/>
            <a:headEnd/>
            <a:tailEnd/>
          </a:ln>
        </p:spPr>
        <p:txBody>
          <a:bodyPr wrap="none">
            <a:spAutoFit/>
          </a:bodyPr>
          <a:lstStyle/>
          <a:p>
            <a:r>
              <a:rPr lang="en-US" altLang="ko-KR" sz="2800" b="1">
                <a:latin typeface="Times New Roman" pitchFamily="18" charset="0"/>
                <a:cs typeface="Times New Roman" pitchFamily="18" charset="0"/>
                <a:sym typeface="Symbol" pitchFamily="18" charset="2"/>
              </a:rPr>
              <a:t></a:t>
            </a:r>
            <a:r>
              <a:rPr lang="en-US" altLang="ko-KR" sz="3200" b="1" baseline="-25000">
                <a:latin typeface="Times New Roman" pitchFamily="18" charset="0"/>
                <a:cs typeface="Times New Roman" pitchFamily="18" charset="0"/>
                <a:sym typeface="Symbol" pitchFamily="18" charset="2"/>
              </a:rPr>
              <a:t>i</a:t>
            </a:r>
            <a:endParaRPr lang="en-US" altLang="ko-KR" sz="2800" b="1">
              <a:latin typeface="Times New Roman" pitchFamily="18" charset="0"/>
              <a:cs typeface="Times New Roman" pitchFamily="18" charset="0"/>
              <a:sym typeface="Symbol" pitchFamily="18" charset="2"/>
            </a:endParaRPr>
          </a:p>
        </p:txBody>
      </p:sp>
      <p:sp>
        <p:nvSpPr>
          <p:cNvPr id="32808" name="Text Box 39"/>
          <p:cNvSpPr txBox="1">
            <a:spLocks noChangeArrowheads="1"/>
          </p:cNvSpPr>
          <p:nvPr/>
        </p:nvSpPr>
        <p:spPr bwMode="auto">
          <a:xfrm>
            <a:off x="3830638" y="5761038"/>
            <a:ext cx="741362" cy="457200"/>
          </a:xfrm>
          <a:prstGeom prst="rect">
            <a:avLst/>
          </a:prstGeom>
          <a:noFill/>
          <a:ln w="9525">
            <a:noFill/>
            <a:miter lim="800000"/>
            <a:headEnd/>
            <a:tailEnd/>
          </a:ln>
        </p:spPr>
        <p:txBody>
          <a:bodyPr wrap="none">
            <a:spAutoFit/>
          </a:bodyPr>
          <a:lstStyle/>
          <a:p>
            <a:r>
              <a:rPr lang="en-US" altLang="zh-CN" sz="2400">
                <a:latin typeface="Calibri" pitchFamily="34" charset="0"/>
              </a:rPr>
              <a:t>f</a:t>
            </a:r>
            <a:r>
              <a:rPr lang="en-US" altLang="ko-KR" sz="3200" b="1" baseline="-25000">
                <a:latin typeface="Times New Roman" pitchFamily="18" charset="0"/>
                <a:cs typeface="Times New Roman" pitchFamily="18" charset="0"/>
                <a:sym typeface="Symbol" pitchFamily="18" charset="2"/>
              </a:rPr>
              <a:t>i</a:t>
            </a:r>
            <a:r>
              <a:rPr lang="en-US" altLang="zh-CN" sz="2400">
                <a:latin typeface="Calibri" pitchFamily="34" charset="0"/>
              </a:rPr>
              <a:t>(x)</a:t>
            </a:r>
          </a:p>
        </p:txBody>
      </p:sp>
      <p:sp>
        <p:nvSpPr>
          <p:cNvPr id="32809" name="Rectangle 40"/>
          <p:cNvSpPr>
            <a:spLocks noChangeArrowheads="1"/>
          </p:cNvSpPr>
          <p:nvPr/>
        </p:nvSpPr>
        <p:spPr bwMode="auto">
          <a:xfrm>
            <a:off x="5189538" y="5394325"/>
            <a:ext cx="3773487" cy="1311275"/>
          </a:xfrm>
          <a:prstGeom prst="rect">
            <a:avLst/>
          </a:prstGeom>
          <a:noFill/>
          <a:ln w="9525">
            <a:noFill/>
            <a:miter lim="800000"/>
            <a:headEnd/>
            <a:tailEnd/>
          </a:ln>
        </p:spPr>
        <p:txBody>
          <a:bodyPr wrap="none">
            <a:spAutoFit/>
          </a:bodyPr>
          <a:lstStyle/>
          <a:p>
            <a:r>
              <a:rPr lang="en-US" altLang="zh-CN" sz="2400">
                <a:latin typeface="Calibri" pitchFamily="34" charset="0"/>
              </a:rPr>
              <a:t>   </a:t>
            </a:r>
            <a:r>
              <a:rPr lang="en-US" altLang="zh-CN" sz="2400">
                <a:solidFill>
                  <a:schemeClr val="hlink"/>
                </a:solidFill>
                <a:latin typeface="Calibri" pitchFamily="34" charset="0"/>
              </a:rPr>
              <a:t>a</a:t>
            </a:r>
            <a:r>
              <a:rPr lang="en-US" altLang="ko-KR" sz="3200" b="1" baseline="-25000">
                <a:solidFill>
                  <a:schemeClr val="hlink"/>
                </a:solidFill>
                <a:latin typeface="Times New Roman" pitchFamily="18" charset="0"/>
                <a:cs typeface="Times New Roman" pitchFamily="18" charset="0"/>
                <a:sym typeface="Symbol" pitchFamily="18" charset="2"/>
              </a:rPr>
              <a:t>i</a:t>
            </a:r>
            <a:r>
              <a:rPr lang="en-US" altLang="ko-KR" sz="3200" b="1" baseline="-25000">
                <a:latin typeface="Times New Roman" pitchFamily="18" charset="0"/>
                <a:cs typeface="Times New Roman" pitchFamily="18" charset="0"/>
                <a:sym typeface="Symbol" pitchFamily="18" charset="2"/>
              </a:rPr>
              <a:t> </a:t>
            </a:r>
            <a:r>
              <a:rPr lang="en-US" altLang="ko-KR" sz="3200" b="1">
                <a:latin typeface="Times New Roman" pitchFamily="18" charset="0"/>
                <a:cs typeface="Times New Roman" pitchFamily="18" charset="0"/>
                <a:sym typeface="Symbol" pitchFamily="18" charset="2"/>
              </a:rPr>
              <a:t>: </a:t>
            </a:r>
            <a:r>
              <a:rPr lang="en-US" altLang="ko-KR" sz="2400">
                <a:latin typeface="Times New Roman" pitchFamily="18" charset="0"/>
                <a:cs typeface="Times New Roman" pitchFamily="18" charset="0"/>
                <a:sym typeface="Symbol" pitchFamily="18" charset="2"/>
              </a:rPr>
              <a:t>weight for Tree </a:t>
            </a:r>
            <a:r>
              <a:rPr lang="en-US" altLang="ko-KR" sz="2400" b="1">
                <a:solidFill>
                  <a:schemeClr val="hlink"/>
                </a:solidFill>
                <a:latin typeface="Times New Roman" pitchFamily="18" charset="0"/>
                <a:cs typeface="Times New Roman" pitchFamily="18" charset="0"/>
                <a:sym typeface="Symbol" pitchFamily="18" charset="2"/>
              </a:rPr>
              <a:t>i</a:t>
            </a:r>
          </a:p>
          <a:p>
            <a:r>
              <a:rPr lang="en-US" altLang="zh-CN" sz="2400">
                <a:solidFill>
                  <a:schemeClr val="hlink"/>
                </a:solidFill>
                <a:latin typeface="Calibri" pitchFamily="34" charset="0"/>
              </a:rPr>
              <a:t>f</a:t>
            </a:r>
            <a:r>
              <a:rPr lang="en-US" altLang="ko-KR" sz="3200" b="1" baseline="-25000">
                <a:solidFill>
                  <a:schemeClr val="hlink"/>
                </a:solidFill>
                <a:latin typeface="Times New Roman" pitchFamily="18" charset="0"/>
                <a:cs typeface="Times New Roman" pitchFamily="18" charset="0"/>
                <a:sym typeface="Symbol" pitchFamily="18" charset="2"/>
              </a:rPr>
              <a:t>i</a:t>
            </a:r>
            <a:r>
              <a:rPr lang="en-US" altLang="zh-CN" sz="2400">
                <a:solidFill>
                  <a:schemeClr val="hlink"/>
                </a:solidFill>
                <a:latin typeface="Calibri" pitchFamily="34" charset="0"/>
              </a:rPr>
              <a:t>(x)</a:t>
            </a:r>
            <a:r>
              <a:rPr lang="en-US" altLang="ko-KR" sz="3200" b="1" baseline="-25000">
                <a:latin typeface="Times New Roman" pitchFamily="18" charset="0"/>
                <a:cs typeface="Times New Roman" pitchFamily="18" charset="0"/>
                <a:sym typeface="Symbol" pitchFamily="18" charset="2"/>
              </a:rPr>
              <a:t> </a:t>
            </a:r>
            <a:r>
              <a:rPr lang="en-US" altLang="ko-KR" sz="3200" b="1">
                <a:latin typeface="Times New Roman" pitchFamily="18" charset="0"/>
                <a:cs typeface="Times New Roman" pitchFamily="18" charset="0"/>
                <a:sym typeface="Symbol" pitchFamily="18" charset="2"/>
              </a:rPr>
              <a:t>: </a:t>
            </a:r>
            <a:r>
              <a:rPr lang="en-US" altLang="ko-KR" sz="2400">
                <a:latin typeface="Times New Roman" pitchFamily="18" charset="0"/>
                <a:cs typeface="Times New Roman" pitchFamily="18" charset="0"/>
                <a:sym typeface="Symbol" pitchFamily="18" charset="2"/>
              </a:rPr>
              <a:t>classification of Tree </a:t>
            </a:r>
            <a:r>
              <a:rPr lang="en-US" altLang="ko-KR" sz="2400" b="1">
                <a:solidFill>
                  <a:schemeClr val="hlink"/>
                </a:solidFill>
                <a:latin typeface="Times New Roman" pitchFamily="18" charset="0"/>
                <a:cs typeface="Times New Roman" pitchFamily="18" charset="0"/>
                <a:sym typeface="Symbol" pitchFamily="18" charset="2"/>
              </a:rPr>
              <a:t>i</a:t>
            </a:r>
            <a:endParaRPr lang="en-US" altLang="zh-CN" sz="2400" b="1">
              <a:solidFill>
                <a:schemeClr val="hlink"/>
              </a:solidFill>
              <a:latin typeface="Times New Roman" pitchFamily="18" charset="0"/>
              <a:cs typeface="Times New Roman" pitchFamily="18" charset="0"/>
              <a:sym typeface="Symbol" pitchFamily="18" charset="2"/>
            </a:endParaRPr>
          </a:p>
          <a:p>
            <a:endParaRPr lang="en-US" altLang="zh-CN" sz="2400" baseline="-25000">
              <a:latin typeface="Times New Roman" pitchFamily="18" charset="0"/>
              <a:cs typeface="Times New Roman" pitchFamily="18" charset="0"/>
              <a:sym typeface="Symbol" pitchFamily="18" charset="2"/>
            </a:endParaRPr>
          </a:p>
        </p:txBody>
      </p:sp>
      <p:sp>
        <p:nvSpPr>
          <p:cNvPr id="32810" name="Text Box 41"/>
          <p:cNvSpPr txBox="1">
            <a:spLocks noChangeArrowheads="1"/>
          </p:cNvSpPr>
          <p:nvPr/>
        </p:nvSpPr>
        <p:spPr bwMode="auto">
          <a:xfrm>
            <a:off x="5562600" y="1879600"/>
            <a:ext cx="744538" cy="914400"/>
          </a:xfrm>
          <a:prstGeom prst="rect">
            <a:avLst/>
          </a:prstGeom>
          <a:noFill/>
          <a:ln w="9525">
            <a:noFill/>
            <a:miter lim="800000"/>
            <a:headEnd/>
            <a:tailEnd/>
          </a:ln>
        </p:spPr>
        <p:txBody>
          <a:bodyPr wrap="none">
            <a:spAutoFit/>
          </a:bodyPr>
          <a:lstStyle/>
          <a:p>
            <a:r>
              <a:rPr lang="en-US" altLang="zh-CN" sz="5400">
                <a:latin typeface="Calibri" pitchFamily="34"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p:txBody>
          <a:bodyPr/>
          <a:lstStyle/>
          <a:p>
            <a:pPr eaLnBrk="1" hangingPunct="1"/>
            <a:r>
              <a:rPr lang="en-US" altLang="zh-CN" dirty="0" smtClean="0"/>
              <a:t>Principal </a:t>
            </a:r>
            <a:r>
              <a:rPr lang="en-US" altLang="zh-CN" dirty="0" smtClean="0"/>
              <a:t>Component Analysis (</a:t>
            </a:r>
            <a:r>
              <a:rPr lang="en-US" altLang="zh-CN" dirty="0" smtClean="0"/>
              <a:t>PCA)</a:t>
            </a:r>
            <a:endParaRPr lang="en-US" altLang="zh-CN" dirty="0" smtClean="0"/>
          </a:p>
        </p:txBody>
      </p:sp>
      <p:sp>
        <p:nvSpPr>
          <p:cNvPr id="7170" name="Rectangle 2"/>
          <p:cNvSpPr>
            <a:spLocks noGrp="1" noChangeArrowheads="1"/>
          </p:cNvSpPr>
          <p:nvPr>
            <p:ph type="ctrTitle"/>
          </p:nvPr>
        </p:nvSpPr>
        <p:spPr>
          <a:xfrm>
            <a:off x="762000" y="1676400"/>
            <a:ext cx="7772400" cy="1447800"/>
          </a:xfrm>
        </p:spPr>
        <p:txBody>
          <a:bodyPr/>
          <a:lstStyle/>
          <a:p>
            <a:pPr eaLnBrk="1" hangingPunct="1"/>
            <a:r>
              <a:rPr lang="en-US" altLang="zh-CN" dirty="0" smtClean="0"/>
              <a:t>Factor and Component Analysis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1371600"/>
            <a:ext cx="8305800" cy="47244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zh-CN"/>
              <a:t>We have too many observations and dimensions</a:t>
            </a:r>
          </a:p>
          <a:p>
            <a:pPr marL="742950" lvl="1" indent="-285750" eaLnBrk="1" hangingPunct="1">
              <a:spcBef>
                <a:spcPct val="20000"/>
              </a:spcBef>
              <a:buFontTx/>
              <a:buChar char="–"/>
            </a:pPr>
            <a:r>
              <a:rPr lang="en-US" altLang="zh-CN" sz="2000"/>
              <a:t>To reason about or obtain insights from</a:t>
            </a:r>
          </a:p>
          <a:p>
            <a:pPr marL="742950" lvl="1" indent="-285750" eaLnBrk="1" hangingPunct="1">
              <a:spcBef>
                <a:spcPct val="20000"/>
              </a:spcBef>
              <a:buFontTx/>
              <a:buChar char="–"/>
            </a:pPr>
            <a:r>
              <a:rPr lang="en-US" altLang="zh-CN" sz="2000"/>
              <a:t>To visualize</a:t>
            </a:r>
          </a:p>
          <a:p>
            <a:pPr marL="742950" lvl="1" indent="-285750" eaLnBrk="1" hangingPunct="1">
              <a:spcBef>
                <a:spcPct val="20000"/>
              </a:spcBef>
              <a:buFontTx/>
              <a:buChar char="–"/>
            </a:pPr>
            <a:r>
              <a:rPr lang="en-US" altLang="zh-CN" sz="2000"/>
              <a:t>Too much noise in the data</a:t>
            </a:r>
          </a:p>
          <a:p>
            <a:pPr marL="742950" lvl="1" indent="-285750" eaLnBrk="1" hangingPunct="1">
              <a:spcBef>
                <a:spcPct val="20000"/>
              </a:spcBef>
              <a:buFontTx/>
              <a:buChar char="–"/>
            </a:pPr>
            <a:r>
              <a:rPr lang="en-US" altLang="zh-CN" sz="2000"/>
              <a:t>Need to “reduce” them to a smaller set of factors</a:t>
            </a:r>
          </a:p>
          <a:p>
            <a:pPr marL="742950" lvl="1" indent="-285750" eaLnBrk="1" hangingPunct="1">
              <a:spcBef>
                <a:spcPct val="20000"/>
              </a:spcBef>
              <a:buFontTx/>
              <a:buChar char="–"/>
            </a:pPr>
            <a:r>
              <a:rPr lang="en-US" altLang="zh-CN" sz="2000"/>
              <a:t>Better representation of data without losing much information</a:t>
            </a:r>
          </a:p>
          <a:p>
            <a:pPr marL="742950" lvl="1" indent="-285750" eaLnBrk="1" hangingPunct="1">
              <a:spcBef>
                <a:spcPct val="20000"/>
              </a:spcBef>
              <a:buFontTx/>
              <a:buChar char="–"/>
            </a:pPr>
            <a:r>
              <a:rPr lang="en-US" altLang="zh-CN" sz="2000"/>
              <a:t>Can build more effective data analyses on the reduced-dimensional space: classification, clustering, pattern recognition</a:t>
            </a:r>
          </a:p>
          <a:p>
            <a:pPr marL="742950" lvl="1" indent="-285750" eaLnBrk="1" hangingPunct="1">
              <a:spcBef>
                <a:spcPct val="20000"/>
              </a:spcBef>
              <a:buFontTx/>
              <a:buChar char="–"/>
            </a:pPr>
            <a:endParaRPr lang="en-US" altLang="zh-CN" sz="2000"/>
          </a:p>
          <a:p>
            <a:pPr marL="342900" indent="-342900" eaLnBrk="1" hangingPunct="1">
              <a:spcBef>
                <a:spcPct val="20000"/>
              </a:spcBef>
              <a:buFontTx/>
              <a:buChar char="•"/>
            </a:pPr>
            <a:r>
              <a:rPr lang="en-US" altLang="zh-CN"/>
              <a:t>Combinations of observed variables may be more effective bases for insights, even if physical meaning is obscure</a:t>
            </a:r>
          </a:p>
        </p:txBody>
      </p:sp>
      <p:sp>
        <p:nvSpPr>
          <p:cNvPr id="9219" name="Text Box 3"/>
          <p:cNvSpPr txBox="1">
            <a:spLocks noChangeArrowheads="1"/>
          </p:cNvSpPr>
          <p:nvPr/>
        </p:nvSpPr>
        <p:spPr bwMode="auto">
          <a:xfrm>
            <a:off x="228600" y="304800"/>
            <a:ext cx="8610600" cy="701675"/>
          </a:xfrm>
          <a:prstGeom prst="rect">
            <a:avLst/>
          </a:prstGeom>
          <a:noFill/>
          <a:ln w="9525">
            <a:noFill/>
            <a:miter lim="800000"/>
            <a:headEnd/>
            <a:tailEnd/>
          </a:ln>
        </p:spPr>
        <p:txBody>
          <a:bodyPr>
            <a:spAutoFit/>
          </a:bodyPr>
          <a:lstStyle/>
          <a:p>
            <a:pPr algn="ctr" eaLnBrk="1" hangingPunct="1"/>
            <a:r>
              <a:rPr lang="en-US" altLang="zh-CN" sz="4000">
                <a:solidFill>
                  <a:schemeClr val="tx2"/>
                </a:solidFill>
                <a:ea typeface="宋体" charset="-122"/>
              </a:rPr>
              <a:t>Why Factor or Component Analysis?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CN" smtClean="0"/>
              <a:t>Basic Concept</a:t>
            </a:r>
          </a:p>
        </p:txBody>
      </p:sp>
      <p:sp>
        <p:nvSpPr>
          <p:cNvPr id="12291" name="Rectangle 3"/>
          <p:cNvSpPr>
            <a:spLocks noGrp="1" noChangeArrowheads="1"/>
          </p:cNvSpPr>
          <p:nvPr>
            <p:ph sz="quarter" idx="1"/>
          </p:nvPr>
        </p:nvSpPr>
        <p:spPr>
          <a:xfrm>
            <a:off x="685800" y="1752600"/>
            <a:ext cx="8320088" cy="4114800"/>
          </a:xfrm>
        </p:spPr>
        <p:txBody>
          <a:bodyPr/>
          <a:lstStyle/>
          <a:p>
            <a:pPr eaLnBrk="1" hangingPunct="1">
              <a:lnSpc>
                <a:spcPct val="90000"/>
              </a:lnSpc>
            </a:pPr>
            <a:r>
              <a:rPr lang="en-US" altLang="zh-CN" sz="2400" smtClean="0"/>
              <a:t>What if the dependences and correlations are not so strong or direct? </a:t>
            </a:r>
          </a:p>
          <a:p>
            <a:pPr eaLnBrk="1" hangingPunct="1">
              <a:lnSpc>
                <a:spcPct val="90000"/>
              </a:lnSpc>
              <a:spcBef>
                <a:spcPct val="60000"/>
              </a:spcBef>
            </a:pPr>
            <a:r>
              <a:rPr lang="en-US" altLang="zh-CN" sz="2400" smtClean="0"/>
              <a:t>And suppose you have 3 variables, or 4, or 5, or 10000?</a:t>
            </a:r>
          </a:p>
          <a:p>
            <a:pPr eaLnBrk="1" hangingPunct="1">
              <a:lnSpc>
                <a:spcPct val="90000"/>
              </a:lnSpc>
              <a:spcBef>
                <a:spcPct val="60000"/>
              </a:spcBef>
            </a:pPr>
            <a:r>
              <a:rPr lang="en-US" altLang="zh-CN" sz="2400" smtClean="0"/>
              <a:t>Look for the phenomena underlying the observed covariance/co-dependence in a set of variables</a:t>
            </a:r>
          </a:p>
          <a:p>
            <a:pPr lvl="1" eaLnBrk="1" hangingPunct="1">
              <a:lnSpc>
                <a:spcPct val="90000"/>
              </a:lnSpc>
            </a:pPr>
            <a:r>
              <a:rPr lang="en-US" altLang="zh-CN" sz="2000" smtClean="0"/>
              <a:t>Once again, phenomena that are uncorrelated or independent, and especially those along which the data show high variance</a:t>
            </a:r>
          </a:p>
          <a:p>
            <a:pPr eaLnBrk="1" hangingPunct="1">
              <a:lnSpc>
                <a:spcPct val="90000"/>
              </a:lnSpc>
              <a:spcBef>
                <a:spcPct val="60000"/>
              </a:spcBef>
            </a:pPr>
            <a:r>
              <a:rPr lang="en-US" altLang="zh-CN" sz="2400" smtClean="0"/>
              <a:t>These phenomena are called “factors” or “principal components” or “independent components,” depending on the methods used</a:t>
            </a:r>
          </a:p>
          <a:p>
            <a:pPr lvl="1" eaLnBrk="1" hangingPunct="1">
              <a:lnSpc>
                <a:spcPct val="90000"/>
              </a:lnSpc>
            </a:pPr>
            <a:r>
              <a:rPr lang="en-US" altLang="zh-CN" sz="2000" smtClean="0"/>
              <a:t>Factor analysis: based on variance/covariance/correlation</a:t>
            </a:r>
          </a:p>
          <a:p>
            <a:pPr lvl="1" eaLnBrk="1" hangingPunct="1">
              <a:lnSpc>
                <a:spcPct val="90000"/>
              </a:lnSpc>
            </a:pPr>
            <a:r>
              <a:rPr lang="en-US" altLang="zh-CN" sz="2000" smtClean="0"/>
              <a:t>Independent Component Analysis: based on independence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a-DK" altLang="zh-CN" smtClean="0"/>
              <a:t>Principal Component Analysis</a:t>
            </a:r>
          </a:p>
        </p:txBody>
      </p:sp>
      <p:sp>
        <p:nvSpPr>
          <p:cNvPr id="13315" name="Rectangle 3"/>
          <p:cNvSpPr>
            <a:spLocks noGrp="1" noChangeArrowheads="1"/>
          </p:cNvSpPr>
          <p:nvPr>
            <p:ph sz="quarter" idx="1"/>
          </p:nvPr>
        </p:nvSpPr>
        <p:spPr/>
        <p:txBody>
          <a:bodyPr/>
          <a:lstStyle/>
          <a:p>
            <a:pPr eaLnBrk="1" hangingPunct="1"/>
            <a:r>
              <a:rPr lang="da-DK" altLang="zh-CN" smtClean="0"/>
              <a:t>Most common form of factor analysis</a:t>
            </a:r>
          </a:p>
          <a:p>
            <a:pPr eaLnBrk="1" hangingPunct="1"/>
            <a:r>
              <a:rPr lang="da-DK" altLang="zh-CN" smtClean="0"/>
              <a:t>The new variables/dimensions</a:t>
            </a:r>
          </a:p>
          <a:p>
            <a:pPr lvl="1" eaLnBrk="1" hangingPunct="1"/>
            <a:r>
              <a:rPr lang="da-DK" altLang="zh-CN" smtClean="0"/>
              <a:t>Are linear combinations of the original ones</a:t>
            </a:r>
          </a:p>
          <a:p>
            <a:pPr lvl="1" eaLnBrk="1" hangingPunct="1"/>
            <a:r>
              <a:rPr lang="da-DK" altLang="zh-CN" smtClean="0"/>
              <a:t>Are uncorrelated with one another</a:t>
            </a:r>
          </a:p>
          <a:p>
            <a:pPr lvl="2" eaLnBrk="1" hangingPunct="1"/>
            <a:r>
              <a:rPr lang="da-DK" altLang="zh-CN" smtClean="0"/>
              <a:t>Orthogonal in original dimension space</a:t>
            </a:r>
          </a:p>
          <a:p>
            <a:pPr lvl="1" eaLnBrk="1" hangingPunct="1"/>
            <a:r>
              <a:rPr lang="da-DK" altLang="zh-CN" smtClean="0"/>
              <a:t>Capture as much of the original variance in the data as possible</a:t>
            </a:r>
          </a:p>
          <a:p>
            <a:pPr lvl="1" eaLnBrk="1" hangingPunct="1"/>
            <a:r>
              <a:rPr lang="da-DK" altLang="zh-CN" smtClean="0"/>
              <a:t>Are called Principal Components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smtClean="0"/>
              <a:t>What are the new axes?</a:t>
            </a:r>
          </a:p>
        </p:txBody>
      </p:sp>
      <p:sp>
        <p:nvSpPr>
          <p:cNvPr id="15367" name="Text Box 11"/>
          <p:cNvSpPr>
            <a:spLocks noGrp="1" noChangeArrowheads="1"/>
          </p:cNvSpPr>
          <p:nvPr>
            <p:ph sz="quarter" idx="1"/>
          </p:nvPr>
        </p:nvSpPr>
        <p:spPr>
          <a:xfrm rot="16200000">
            <a:off x="1866900" y="2552700"/>
            <a:ext cx="1905000" cy="457200"/>
          </a:xfrm>
          <a:noFill/>
        </p:spPr>
        <p:txBody>
          <a:bodyPr/>
          <a:lstStyle/>
          <a:p>
            <a:pPr>
              <a:spcBef>
                <a:spcPct val="0"/>
              </a:spcBef>
              <a:buFontTx/>
              <a:buNone/>
            </a:pPr>
            <a:r>
              <a:rPr lang="en-US" altLang="zh-CN" sz="1600" smtClean="0"/>
              <a:t>Original Variable B</a:t>
            </a:r>
          </a:p>
        </p:txBody>
      </p:sp>
      <p:pic>
        <p:nvPicPr>
          <p:cNvPr id="15363" name="Picture 4" descr="pca_basis"/>
          <p:cNvPicPr>
            <a:picLocks noChangeAspect="1" noChangeArrowheads="1"/>
          </p:cNvPicPr>
          <p:nvPr/>
        </p:nvPicPr>
        <p:blipFill>
          <a:blip r:embed="rId3" cstate="print"/>
          <a:srcRect/>
          <a:stretch>
            <a:fillRect/>
          </a:stretch>
        </p:blipFill>
        <p:spPr bwMode="auto">
          <a:xfrm>
            <a:off x="1676400" y="1676400"/>
            <a:ext cx="5838825" cy="4229100"/>
          </a:xfrm>
          <a:prstGeom prst="rect">
            <a:avLst/>
          </a:prstGeom>
          <a:solidFill>
            <a:schemeClr val="accent1"/>
          </a:solidFill>
          <a:ln w="9525">
            <a:noFill/>
            <a:miter lim="800000"/>
            <a:headEnd/>
            <a:tailEnd/>
          </a:ln>
        </p:spPr>
      </p:pic>
      <p:sp>
        <p:nvSpPr>
          <p:cNvPr id="15364" name="Line 7"/>
          <p:cNvSpPr>
            <a:spLocks noChangeShapeType="1"/>
          </p:cNvSpPr>
          <p:nvPr/>
        </p:nvSpPr>
        <p:spPr bwMode="auto">
          <a:xfrm>
            <a:off x="3124200" y="4495800"/>
            <a:ext cx="39624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5365" name="Line 8"/>
          <p:cNvSpPr>
            <a:spLocks noChangeShapeType="1"/>
          </p:cNvSpPr>
          <p:nvPr/>
        </p:nvSpPr>
        <p:spPr bwMode="auto">
          <a:xfrm flipV="1">
            <a:off x="3124200" y="1752600"/>
            <a:ext cx="0" cy="274320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5366" name="Text Box 9"/>
          <p:cNvSpPr txBox="1">
            <a:spLocks noChangeArrowheads="1"/>
          </p:cNvSpPr>
          <p:nvPr/>
        </p:nvSpPr>
        <p:spPr bwMode="auto">
          <a:xfrm>
            <a:off x="5241925" y="4540250"/>
            <a:ext cx="1878013" cy="336550"/>
          </a:xfrm>
          <a:prstGeom prst="rect">
            <a:avLst/>
          </a:prstGeom>
          <a:noFill/>
          <a:ln w="9525">
            <a:noFill/>
            <a:miter lim="800000"/>
            <a:headEnd/>
            <a:tailEnd/>
          </a:ln>
        </p:spPr>
        <p:txBody>
          <a:bodyPr wrap="none">
            <a:spAutoFit/>
          </a:bodyPr>
          <a:lstStyle/>
          <a:p>
            <a:r>
              <a:rPr lang="en-US" altLang="zh-CN" sz="1600"/>
              <a:t>Original Variable A</a:t>
            </a:r>
          </a:p>
        </p:txBody>
      </p:sp>
      <p:sp>
        <p:nvSpPr>
          <p:cNvPr id="15368" name="Text Box 12"/>
          <p:cNvSpPr txBox="1">
            <a:spLocks noChangeArrowheads="1"/>
          </p:cNvSpPr>
          <p:nvPr/>
        </p:nvSpPr>
        <p:spPr bwMode="auto">
          <a:xfrm>
            <a:off x="6384925" y="2655888"/>
            <a:ext cx="636588" cy="336550"/>
          </a:xfrm>
          <a:prstGeom prst="rect">
            <a:avLst/>
          </a:prstGeom>
          <a:noFill/>
          <a:ln w="9525">
            <a:noFill/>
            <a:miter lim="800000"/>
            <a:headEnd/>
            <a:tailEnd/>
          </a:ln>
        </p:spPr>
        <p:txBody>
          <a:bodyPr wrap="none">
            <a:spAutoFit/>
          </a:bodyPr>
          <a:lstStyle/>
          <a:p>
            <a:r>
              <a:rPr lang="en-US" altLang="zh-CN" sz="1600"/>
              <a:t>PC 1</a:t>
            </a:r>
          </a:p>
        </p:txBody>
      </p:sp>
      <p:sp>
        <p:nvSpPr>
          <p:cNvPr id="15369" name="Text Box 13"/>
          <p:cNvSpPr txBox="1">
            <a:spLocks noChangeArrowheads="1"/>
          </p:cNvSpPr>
          <p:nvPr/>
        </p:nvSpPr>
        <p:spPr bwMode="auto">
          <a:xfrm>
            <a:off x="3657600" y="2514600"/>
            <a:ext cx="636588" cy="336550"/>
          </a:xfrm>
          <a:prstGeom prst="rect">
            <a:avLst/>
          </a:prstGeom>
          <a:noFill/>
          <a:ln w="9525">
            <a:noFill/>
            <a:miter lim="800000"/>
            <a:headEnd/>
            <a:tailEnd/>
          </a:ln>
        </p:spPr>
        <p:txBody>
          <a:bodyPr wrap="none">
            <a:spAutoFit/>
          </a:bodyPr>
          <a:lstStyle/>
          <a:p>
            <a:r>
              <a:rPr lang="en-US" altLang="zh-CN" sz="1600"/>
              <a:t>PC 2</a:t>
            </a:r>
          </a:p>
        </p:txBody>
      </p:sp>
      <p:sp>
        <p:nvSpPr>
          <p:cNvPr id="15370" name="Text Box 14"/>
          <p:cNvSpPr txBox="1">
            <a:spLocks noChangeArrowheads="1"/>
          </p:cNvSpPr>
          <p:nvPr/>
        </p:nvSpPr>
        <p:spPr bwMode="auto">
          <a:xfrm>
            <a:off x="822325" y="5638800"/>
            <a:ext cx="8093075" cy="646331"/>
          </a:xfrm>
          <a:prstGeom prst="rect">
            <a:avLst/>
          </a:prstGeom>
          <a:noFill/>
          <a:ln w="9525">
            <a:noFill/>
            <a:miter lim="800000"/>
            <a:headEnd/>
            <a:tailEnd/>
          </a:ln>
        </p:spPr>
        <p:txBody>
          <a:bodyPr>
            <a:spAutoFit/>
          </a:bodyPr>
          <a:lstStyle/>
          <a:p>
            <a:pPr>
              <a:buFontTx/>
              <a:buChar char="•"/>
            </a:pPr>
            <a:r>
              <a:rPr lang="en-US" altLang="zh-CN" dirty="0"/>
              <a:t> Orthogonal directions of greatest variance in data</a:t>
            </a:r>
          </a:p>
          <a:p>
            <a:pPr>
              <a:buFontTx/>
              <a:buChar char="•"/>
            </a:pPr>
            <a:r>
              <a:rPr lang="en-US" altLang="zh-CN" dirty="0"/>
              <a:t> Projections along PC1 discriminate the data most along </a:t>
            </a:r>
            <a:r>
              <a:rPr lang="en-US" altLang="zh-CN" dirty="0" smtClean="0"/>
              <a:t>any </a:t>
            </a:r>
            <a:r>
              <a:rPr lang="en-US" altLang="zh-CN" dirty="0"/>
              <a:t>one axis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smtClean="0"/>
              <a:t>Principal Components</a:t>
            </a:r>
          </a:p>
        </p:txBody>
      </p:sp>
      <p:sp>
        <p:nvSpPr>
          <p:cNvPr id="16387" name="Rectangle 3"/>
          <p:cNvSpPr>
            <a:spLocks noGrp="1" noChangeArrowheads="1"/>
          </p:cNvSpPr>
          <p:nvPr>
            <p:ph sz="quarter" idx="1"/>
          </p:nvPr>
        </p:nvSpPr>
        <p:spPr/>
        <p:txBody>
          <a:bodyPr/>
          <a:lstStyle/>
          <a:p>
            <a:pPr eaLnBrk="1" hangingPunct="1"/>
            <a:r>
              <a:rPr lang="en-US" altLang="zh-CN" sz="2800" smtClean="0"/>
              <a:t>First principal component is the direction of greatest variability (covariance) in the data</a:t>
            </a:r>
          </a:p>
          <a:p>
            <a:pPr eaLnBrk="1" hangingPunct="1"/>
            <a:r>
              <a:rPr lang="en-US" altLang="zh-CN" sz="2800" smtClean="0"/>
              <a:t>Second is the next orthogonal (uncorrelated) direction of greatest variability</a:t>
            </a:r>
          </a:p>
          <a:p>
            <a:pPr lvl="1" eaLnBrk="1" hangingPunct="1"/>
            <a:r>
              <a:rPr lang="en-US" altLang="zh-CN" sz="2400" smtClean="0"/>
              <a:t>So first remove all the variability along the first component, and then find the next direction of greatest variability</a:t>
            </a:r>
          </a:p>
          <a:p>
            <a:pPr eaLnBrk="1" hangingPunct="1"/>
            <a:r>
              <a:rPr lang="en-US" altLang="zh-CN" sz="2800" smtClean="0"/>
              <a:t>And so on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ca_basis"/>
          <p:cNvPicPr>
            <a:picLocks noChangeAspect="1" noChangeArrowheads="1"/>
          </p:cNvPicPr>
          <p:nvPr/>
        </p:nvPicPr>
        <p:blipFill>
          <a:blip r:embed="rId3" cstate="print"/>
          <a:srcRect/>
          <a:stretch>
            <a:fillRect/>
          </a:stretch>
        </p:blipFill>
        <p:spPr bwMode="auto">
          <a:xfrm>
            <a:off x="1905000" y="3011488"/>
            <a:ext cx="5000625" cy="3622675"/>
          </a:xfrm>
          <a:prstGeom prst="rect">
            <a:avLst/>
          </a:prstGeom>
          <a:solidFill>
            <a:schemeClr val="accent1"/>
          </a:solidFill>
          <a:ln w="9525">
            <a:noFill/>
            <a:miter lim="800000"/>
            <a:headEnd/>
            <a:tailEnd/>
          </a:ln>
        </p:spPr>
      </p:pic>
      <p:sp>
        <p:nvSpPr>
          <p:cNvPr id="18435" name="Rectangle 2"/>
          <p:cNvSpPr>
            <a:spLocks noGrp="1" noChangeArrowheads="1"/>
          </p:cNvSpPr>
          <p:nvPr>
            <p:ph type="title"/>
          </p:nvPr>
        </p:nvSpPr>
        <p:spPr>
          <a:xfrm>
            <a:off x="685800" y="109538"/>
            <a:ext cx="7772400" cy="1143000"/>
          </a:xfrm>
        </p:spPr>
        <p:txBody>
          <a:bodyPr/>
          <a:lstStyle/>
          <a:p>
            <a:pPr eaLnBrk="1" hangingPunct="1"/>
            <a:r>
              <a:rPr lang="en-US" altLang="zh-CN" smtClean="0"/>
              <a:t>Computing the Components</a:t>
            </a:r>
          </a:p>
        </p:txBody>
      </p:sp>
      <p:sp>
        <p:nvSpPr>
          <p:cNvPr id="18436" name="Rectangle 3"/>
          <p:cNvSpPr>
            <a:spLocks noGrp="1" noChangeArrowheads="1"/>
          </p:cNvSpPr>
          <p:nvPr>
            <p:ph sz="quarter" idx="1"/>
          </p:nvPr>
        </p:nvSpPr>
        <p:spPr>
          <a:xfrm>
            <a:off x="685800" y="1203325"/>
            <a:ext cx="7772400" cy="4114800"/>
          </a:xfrm>
        </p:spPr>
        <p:txBody>
          <a:bodyPr/>
          <a:lstStyle/>
          <a:p>
            <a:pPr eaLnBrk="1" hangingPunct="1">
              <a:lnSpc>
                <a:spcPct val="90000"/>
              </a:lnSpc>
            </a:pPr>
            <a:r>
              <a:rPr lang="en-US" altLang="zh-CN" sz="2000" smtClean="0"/>
              <a:t>Data points are vectors in a multidimensional space</a:t>
            </a:r>
          </a:p>
          <a:p>
            <a:pPr eaLnBrk="1" hangingPunct="1">
              <a:lnSpc>
                <a:spcPct val="90000"/>
              </a:lnSpc>
            </a:pPr>
            <a:r>
              <a:rPr lang="en-US" altLang="zh-CN" sz="2000" smtClean="0"/>
              <a:t>Projection of vector </a:t>
            </a:r>
            <a:r>
              <a:rPr lang="en-US" altLang="zh-CN" sz="2000" b="1" smtClean="0"/>
              <a:t>x</a:t>
            </a:r>
            <a:r>
              <a:rPr lang="en-US" altLang="zh-CN" sz="2000" smtClean="0"/>
              <a:t> onto an axis (dimension) </a:t>
            </a:r>
            <a:r>
              <a:rPr lang="en-US" altLang="zh-CN" sz="2000" b="1" smtClean="0"/>
              <a:t>u</a:t>
            </a:r>
            <a:r>
              <a:rPr lang="en-US" altLang="zh-CN" sz="2000" smtClean="0"/>
              <a:t> is </a:t>
            </a:r>
            <a:r>
              <a:rPr lang="en-US" altLang="zh-CN" sz="2000" b="1" smtClean="0"/>
              <a:t>u.x</a:t>
            </a:r>
          </a:p>
          <a:p>
            <a:pPr eaLnBrk="1" hangingPunct="1">
              <a:lnSpc>
                <a:spcPct val="90000"/>
              </a:lnSpc>
            </a:pPr>
            <a:r>
              <a:rPr lang="en-US" altLang="zh-CN" sz="2000" smtClean="0"/>
              <a:t>Direction of greatest variability is that in which the average square of the projection is greatest</a:t>
            </a:r>
          </a:p>
          <a:p>
            <a:pPr lvl="1" eaLnBrk="1" hangingPunct="1">
              <a:lnSpc>
                <a:spcPct val="90000"/>
              </a:lnSpc>
            </a:pPr>
            <a:r>
              <a:rPr lang="en-US" altLang="zh-CN" sz="1800" smtClean="0"/>
              <a:t>I.e. </a:t>
            </a:r>
            <a:r>
              <a:rPr lang="en-US" altLang="zh-CN" sz="1800" b="1" smtClean="0"/>
              <a:t>u</a:t>
            </a:r>
            <a:r>
              <a:rPr lang="en-US" altLang="zh-CN" sz="1800" smtClean="0"/>
              <a:t> such that E((</a:t>
            </a:r>
            <a:r>
              <a:rPr lang="en-US" altLang="zh-CN" sz="1800" b="1" smtClean="0"/>
              <a:t>u.x</a:t>
            </a:r>
            <a:r>
              <a:rPr lang="en-US" altLang="zh-CN" sz="1800" smtClean="0"/>
              <a:t>)</a:t>
            </a:r>
            <a:r>
              <a:rPr lang="en-US" altLang="zh-CN" sz="1800" baseline="30000" smtClean="0"/>
              <a:t>2</a:t>
            </a:r>
            <a:r>
              <a:rPr lang="en-US" altLang="zh-CN" sz="1800" smtClean="0"/>
              <a:t>) over all </a:t>
            </a:r>
            <a:r>
              <a:rPr lang="en-US" altLang="zh-CN" sz="1800" b="1" smtClean="0"/>
              <a:t>x</a:t>
            </a:r>
            <a:r>
              <a:rPr lang="en-US" altLang="zh-CN" sz="1800" smtClean="0"/>
              <a:t> is maximized</a:t>
            </a:r>
          </a:p>
          <a:p>
            <a:pPr lvl="1" eaLnBrk="1" hangingPunct="1">
              <a:lnSpc>
                <a:spcPct val="90000"/>
              </a:lnSpc>
            </a:pPr>
            <a:r>
              <a:rPr lang="en-US" altLang="zh-CN" sz="1800" smtClean="0"/>
              <a:t>(we subtract the mean along each dimension, and center the original axis system at the centroid of all data points, for simplicity)</a:t>
            </a:r>
          </a:p>
          <a:p>
            <a:pPr lvl="1" eaLnBrk="1" hangingPunct="1">
              <a:lnSpc>
                <a:spcPct val="90000"/>
              </a:lnSpc>
            </a:pPr>
            <a:r>
              <a:rPr lang="en-US" altLang="zh-CN" sz="1800" smtClean="0"/>
              <a:t>This direction of </a:t>
            </a:r>
            <a:r>
              <a:rPr lang="en-US" altLang="zh-CN" sz="1800" b="1" smtClean="0"/>
              <a:t>u</a:t>
            </a:r>
            <a:r>
              <a:rPr lang="en-US" altLang="zh-CN" sz="1800" smtClean="0"/>
              <a:t> is the direction of the first Principal Component</a:t>
            </a:r>
          </a:p>
          <a:p>
            <a:pPr lvl="1" eaLnBrk="1" hangingPunct="1">
              <a:lnSpc>
                <a:spcPct val="90000"/>
              </a:lnSpc>
            </a:pPr>
            <a:endParaRPr lang="en-US" altLang="zh-CN" sz="1800" smtClean="0"/>
          </a:p>
          <a:p>
            <a:pPr eaLnBrk="1" hangingPunct="1"/>
            <a:endParaRPr lang="en-US" altLang="zh-CN" sz="2800" smtClean="0"/>
          </a:p>
        </p:txBody>
      </p:sp>
      <p:sp>
        <p:nvSpPr>
          <p:cNvPr id="18437" name="Line 5"/>
          <p:cNvSpPr>
            <a:spLocks noChangeShapeType="1"/>
          </p:cNvSpPr>
          <p:nvPr/>
        </p:nvSpPr>
        <p:spPr bwMode="auto">
          <a:xfrm flipV="1">
            <a:off x="3124200" y="3751263"/>
            <a:ext cx="0" cy="220980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8438" name="Line 6"/>
          <p:cNvSpPr>
            <a:spLocks noChangeShapeType="1"/>
          </p:cNvSpPr>
          <p:nvPr/>
        </p:nvSpPr>
        <p:spPr bwMode="auto">
          <a:xfrm>
            <a:off x="3124200" y="5961063"/>
            <a:ext cx="28194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8439" name="Line 7"/>
          <p:cNvSpPr>
            <a:spLocks noChangeShapeType="1"/>
          </p:cNvSpPr>
          <p:nvPr/>
        </p:nvSpPr>
        <p:spPr bwMode="auto">
          <a:xfrm>
            <a:off x="4397375" y="4970463"/>
            <a:ext cx="16002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8440" name="Line 8"/>
          <p:cNvSpPr>
            <a:spLocks noChangeShapeType="1"/>
          </p:cNvSpPr>
          <p:nvPr/>
        </p:nvSpPr>
        <p:spPr bwMode="auto">
          <a:xfrm flipV="1">
            <a:off x="4397375" y="3943350"/>
            <a:ext cx="0" cy="1027113"/>
          </a:xfrm>
          <a:prstGeom prst="line">
            <a:avLst/>
          </a:prstGeom>
          <a:noFill/>
          <a:ln w="9525">
            <a:solidFill>
              <a:schemeClr val="tx1"/>
            </a:solidFill>
            <a:round/>
            <a:headEnd/>
            <a:tailEnd type="triangle" w="med" len="med"/>
          </a:ln>
        </p:spPr>
        <p:txBody>
          <a:bodyPr wrap="none" anchor="ctr"/>
          <a:lstStyle/>
          <a:p>
            <a:endParaRPr lang="zh-CN" altLang="en-US"/>
          </a:p>
        </p:txBody>
      </p:sp>
      <p:sp>
        <p:nvSpPr>
          <p:cNvPr id="18441" name="Line 9"/>
          <p:cNvSpPr>
            <a:spLocks noChangeShapeType="1"/>
          </p:cNvSpPr>
          <p:nvPr/>
        </p:nvSpPr>
        <p:spPr bwMode="auto">
          <a:xfrm flipH="1">
            <a:off x="2943225" y="4779963"/>
            <a:ext cx="1712913" cy="1181100"/>
          </a:xfrm>
          <a:prstGeom prst="line">
            <a:avLst/>
          </a:prstGeom>
          <a:noFill/>
          <a:ln w="28575">
            <a:solidFill>
              <a:schemeClr val="tx1"/>
            </a:solidFill>
            <a:round/>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685800" y="109538"/>
            <a:ext cx="7772400" cy="1143000"/>
          </a:xfrm>
        </p:spPr>
        <p:txBody>
          <a:bodyPr/>
          <a:lstStyle/>
          <a:p>
            <a:pPr eaLnBrk="1" hangingPunct="1"/>
            <a:r>
              <a:rPr lang="en-US" altLang="zh-CN" smtClean="0"/>
              <a:t>Computing the Components</a:t>
            </a:r>
          </a:p>
        </p:txBody>
      </p:sp>
      <p:sp>
        <p:nvSpPr>
          <p:cNvPr id="19459" name="Rectangle 4"/>
          <p:cNvSpPr>
            <a:spLocks noGrp="1" noChangeArrowheads="1"/>
          </p:cNvSpPr>
          <p:nvPr>
            <p:ph sz="quarter" idx="1"/>
          </p:nvPr>
        </p:nvSpPr>
        <p:spPr>
          <a:xfrm>
            <a:off x="685800" y="1314450"/>
            <a:ext cx="7772400" cy="4114800"/>
          </a:xfrm>
        </p:spPr>
        <p:txBody>
          <a:bodyPr>
            <a:normAutofit fontScale="92500"/>
          </a:bodyPr>
          <a:lstStyle/>
          <a:p>
            <a:pPr eaLnBrk="1" hangingPunct="1">
              <a:lnSpc>
                <a:spcPct val="90000"/>
              </a:lnSpc>
            </a:pPr>
            <a:r>
              <a:rPr lang="en-US" altLang="zh-CN" sz="2400" smtClean="0"/>
              <a:t>E((</a:t>
            </a:r>
            <a:r>
              <a:rPr lang="en-US" altLang="zh-CN" sz="2400" b="1" smtClean="0"/>
              <a:t>u.x</a:t>
            </a:r>
            <a:r>
              <a:rPr lang="en-US" altLang="zh-CN" sz="2400" smtClean="0"/>
              <a:t>)</a:t>
            </a:r>
            <a:r>
              <a:rPr lang="en-US" altLang="zh-CN" sz="2400" baseline="30000" smtClean="0"/>
              <a:t>2</a:t>
            </a:r>
            <a:r>
              <a:rPr lang="en-US" altLang="zh-CN" sz="2400" smtClean="0"/>
              <a:t>)  = E ((</a:t>
            </a:r>
            <a:r>
              <a:rPr lang="en-US" altLang="zh-CN" sz="2400" b="1" smtClean="0"/>
              <a:t>u.x</a:t>
            </a:r>
            <a:r>
              <a:rPr lang="en-US" altLang="zh-CN" sz="2400" smtClean="0"/>
              <a:t>) (</a:t>
            </a:r>
            <a:r>
              <a:rPr lang="en-US" altLang="zh-CN" sz="2400" b="1" smtClean="0"/>
              <a:t>u.x</a:t>
            </a:r>
            <a:r>
              <a:rPr lang="en-US" altLang="zh-CN" sz="2400" smtClean="0"/>
              <a:t>)</a:t>
            </a:r>
            <a:r>
              <a:rPr lang="en-US" altLang="zh-CN" sz="2400" baseline="30000" smtClean="0"/>
              <a:t>T</a:t>
            </a:r>
            <a:r>
              <a:rPr lang="en-US" altLang="zh-CN" sz="2400" smtClean="0"/>
              <a:t>) = E (</a:t>
            </a:r>
            <a:r>
              <a:rPr lang="en-US" altLang="zh-CN" sz="2400" b="1" smtClean="0"/>
              <a:t>u.x.x</a:t>
            </a:r>
            <a:r>
              <a:rPr lang="en-US" altLang="zh-CN" sz="2400" smtClean="0"/>
              <a:t> </a:t>
            </a:r>
            <a:r>
              <a:rPr lang="en-US" altLang="zh-CN" sz="2400" baseline="30000" smtClean="0"/>
              <a:t>T</a:t>
            </a:r>
            <a:r>
              <a:rPr lang="en-US" altLang="zh-CN" sz="2400" smtClean="0"/>
              <a:t>.</a:t>
            </a:r>
            <a:r>
              <a:rPr lang="en-US" altLang="zh-CN" sz="2400" b="1" smtClean="0"/>
              <a:t>u</a:t>
            </a:r>
            <a:r>
              <a:rPr lang="en-US" altLang="zh-CN" sz="2400" baseline="30000" smtClean="0"/>
              <a:t>T</a:t>
            </a:r>
            <a:r>
              <a:rPr lang="en-US" altLang="zh-CN" sz="2400" smtClean="0"/>
              <a:t>)</a:t>
            </a:r>
          </a:p>
          <a:p>
            <a:pPr eaLnBrk="1" hangingPunct="1">
              <a:spcBef>
                <a:spcPct val="60000"/>
              </a:spcBef>
            </a:pPr>
            <a:r>
              <a:rPr lang="en-US" altLang="zh-CN" sz="2400" smtClean="0"/>
              <a:t>The matrix </a:t>
            </a:r>
            <a:r>
              <a:rPr lang="en-US" altLang="zh-CN" sz="2400" b="1" smtClean="0"/>
              <a:t>C</a:t>
            </a:r>
            <a:r>
              <a:rPr lang="en-US" altLang="zh-CN" sz="2400" smtClean="0"/>
              <a:t> = </a:t>
            </a:r>
            <a:r>
              <a:rPr lang="en-US" altLang="zh-CN" sz="2400" b="1" smtClean="0"/>
              <a:t>x.x</a:t>
            </a:r>
            <a:r>
              <a:rPr lang="en-US" altLang="zh-CN" sz="2400" baseline="30000" smtClean="0"/>
              <a:t>T</a:t>
            </a:r>
            <a:r>
              <a:rPr lang="en-US" altLang="zh-CN" sz="2400" smtClean="0"/>
              <a:t> contains the correlations (similarities) of the original axes based on how the data values project onto them</a:t>
            </a:r>
          </a:p>
          <a:p>
            <a:pPr eaLnBrk="1" hangingPunct="1">
              <a:spcBef>
                <a:spcPct val="60000"/>
              </a:spcBef>
            </a:pPr>
            <a:r>
              <a:rPr lang="en-US" altLang="zh-CN" sz="2400" smtClean="0"/>
              <a:t>So we are looking for w that maximizes </a:t>
            </a:r>
            <a:r>
              <a:rPr lang="en-US" altLang="zh-CN" sz="2400" b="1" smtClean="0"/>
              <a:t>uCu</a:t>
            </a:r>
            <a:r>
              <a:rPr lang="en-US" altLang="zh-CN" sz="2400" baseline="30000" smtClean="0"/>
              <a:t>T</a:t>
            </a:r>
            <a:r>
              <a:rPr lang="en-US" altLang="zh-CN" sz="2400" smtClean="0"/>
              <a:t>, subject to </a:t>
            </a:r>
            <a:r>
              <a:rPr lang="en-US" altLang="zh-CN" sz="2400" b="1" smtClean="0"/>
              <a:t>u</a:t>
            </a:r>
            <a:r>
              <a:rPr lang="en-US" altLang="zh-CN" sz="2400" smtClean="0"/>
              <a:t> being unit-length</a:t>
            </a:r>
          </a:p>
          <a:p>
            <a:pPr eaLnBrk="1" hangingPunct="1">
              <a:spcBef>
                <a:spcPct val="60000"/>
              </a:spcBef>
            </a:pPr>
            <a:r>
              <a:rPr lang="en-US" altLang="zh-CN" sz="2400" smtClean="0"/>
              <a:t>It is maximized when w is the principal eigenvector of the matrix </a:t>
            </a:r>
            <a:r>
              <a:rPr lang="en-US" altLang="zh-CN" sz="2400" b="1" smtClean="0"/>
              <a:t>C</a:t>
            </a:r>
            <a:r>
              <a:rPr lang="en-US" altLang="zh-CN" sz="2400" smtClean="0"/>
              <a:t>, in which case</a:t>
            </a:r>
          </a:p>
          <a:p>
            <a:pPr lvl="1" eaLnBrk="1" hangingPunct="1">
              <a:lnSpc>
                <a:spcPct val="90000"/>
              </a:lnSpc>
            </a:pPr>
            <a:r>
              <a:rPr lang="en-US" altLang="zh-CN" sz="2200" b="1" smtClean="0"/>
              <a:t>uCu</a:t>
            </a:r>
            <a:r>
              <a:rPr lang="en-US" altLang="zh-CN" sz="2200" baseline="30000" smtClean="0"/>
              <a:t>T </a:t>
            </a:r>
            <a:r>
              <a:rPr lang="en-US" altLang="zh-CN" sz="2200" smtClean="0"/>
              <a:t>= </a:t>
            </a:r>
            <a:r>
              <a:rPr lang="en-US" altLang="zh-CN" sz="2200" b="1" smtClean="0"/>
              <a:t>u</a:t>
            </a:r>
            <a:r>
              <a:rPr lang="en-US" altLang="zh-CN" sz="2200" smtClean="0">
                <a:latin typeface="Symbol" charset="2"/>
              </a:rPr>
              <a:t>l</a:t>
            </a:r>
            <a:r>
              <a:rPr lang="en-US" altLang="zh-CN" sz="2200" b="1" smtClean="0"/>
              <a:t>u</a:t>
            </a:r>
            <a:r>
              <a:rPr lang="en-US" altLang="zh-CN" sz="2200" baseline="30000" smtClean="0"/>
              <a:t>T </a:t>
            </a:r>
            <a:r>
              <a:rPr lang="en-US" altLang="zh-CN" sz="2200" smtClean="0"/>
              <a:t>= </a:t>
            </a:r>
            <a:r>
              <a:rPr lang="en-US" altLang="zh-CN" sz="2200" smtClean="0">
                <a:latin typeface="Symbol" charset="2"/>
              </a:rPr>
              <a:t>l</a:t>
            </a:r>
            <a:r>
              <a:rPr lang="en-US" altLang="zh-CN" sz="2200" smtClean="0"/>
              <a:t> if </a:t>
            </a:r>
            <a:r>
              <a:rPr lang="en-US" altLang="zh-CN" sz="2200" b="1" smtClean="0"/>
              <a:t>u</a:t>
            </a:r>
            <a:r>
              <a:rPr lang="en-US" altLang="zh-CN" sz="2200" smtClean="0"/>
              <a:t> is unit-length, where </a:t>
            </a:r>
            <a:r>
              <a:rPr lang="en-US" altLang="zh-CN" sz="2200" smtClean="0">
                <a:latin typeface="Symbol" charset="2"/>
              </a:rPr>
              <a:t>l</a:t>
            </a:r>
            <a:r>
              <a:rPr lang="en-US" altLang="zh-CN" sz="2200" smtClean="0"/>
              <a:t> is the principal eigenvalue of the correlation matrix C</a:t>
            </a:r>
          </a:p>
          <a:p>
            <a:pPr lvl="1" eaLnBrk="1" hangingPunct="1">
              <a:lnSpc>
                <a:spcPct val="90000"/>
              </a:lnSpc>
            </a:pPr>
            <a:r>
              <a:rPr lang="en-US" altLang="zh-CN" sz="2000" smtClean="0"/>
              <a:t>The eigenvalue denotes the amount of variability captured along that dimension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noFill/>
          <a:ln/>
        </p:spPr>
        <p:txBody>
          <a:bodyPr>
            <a:normAutofit fontScale="90000"/>
          </a:bodyPr>
          <a:lstStyle/>
          <a:p>
            <a:r>
              <a:rPr lang="en-US" altLang="zh-CN">
                <a:ea typeface="宋体" charset="-122"/>
              </a:rPr>
              <a:t>Waveform Components: </a:t>
            </a:r>
            <a:br>
              <a:rPr lang="en-US" altLang="zh-CN">
                <a:ea typeface="宋体" charset="-122"/>
              </a:rPr>
            </a:br>
            <a:r>
              <a:rPr lang="en-US" altLang="zh-CN">
                <a:ea typeface="宋体" charset="-122"/>
              </a:rPr>
              <a:t>Q Wave</a:t>
            </a:r>
          </a:p>
        </p:txBody>
      </p:sp>
      <p:pic>
        <p:nvPicPr>
          <p:cNvPr id="277507" name="Picture 3"/>
          <p:cNvPicPr>
            <a:picLocks noChangeArrowheads="1"/>
          </p:cNvPicPr>
          <p:nvPr/>
        </p:nvPicPr>
        <p:blipFill>
          <a:blip r:embed="rId2" cstate="print"/>
          <a:srcRect/>
          <a:stretch>
            <a:fillRect/>
          </a:stretch>
        </p:blipFill>
        <p:spPr bwMode="auto">
          <a:xfrm>
            <a:off x="3784600" y="2590800"/>
            <a:ext cx="1739900" cy="3175000"/>
          </a:xfrm>
          <a:prstGeom prst="rect">
            <a:avLst/>
          </a:prstGeom>
          <a:noFill/>
          <a:ln w="9525">
            <a:noFill/>
            <a:miter lim="800000"/>
            <a:headEnd/>
            <a:tailEnd/>
          </a:ln>
          <a:effectLst/>
        </p:spPr>
      </p:pic>
      <p:sp>
        <p:nvSpPr>
          <p:cNvPr id="277508" name="Text Box 4"/>
          <p:cNvSpPr txBox="1">
            <a:spLocks noChangeArrowheads="1"/>
          </p:cNvSpPr>
          <p:nvPr/>
        </p:nvSpPr>
        <p:spPr bwMode="auto">
          <a:xfrm>
            <a:off x="609600" y="2819401"/>
            <a:ext cx="3115733" cy="1616075"/>
          </a:xfrm>
          <a:prstGeom prst="rect">
            <a:avLst/>
          </a:prstGeom>
          <a:solidFill>
            <a:schemeClr val="accent1"/>
          </a:solidFill>
          <a:ln w="12700">
            <a:noFill/>
            <a:miter lim="800000"/>
            <a:headEnd/>
            <a:tailEnd/>
          </a:ln>
          <a:effectLst/>
        </p:spPr>
        <p:txBody>
          <a:bodyPr>
            <a:spAutoFit/>
          </a:bodyPr>
          <a:lstStyle/>
          <a:p>
            <a:pPr>
              <a:spcBef>
                <a:spcPct val="50000"/>
              </a:spcBef>
            </a:pPr>
            <a:r>
              <a:rPr lang="en-US" altLang="zh-CN" sz="2000">
                <a:ea typeface="宋体" charset="-122"/>
              </a:rPr>
              <a:t>First negative deflection before R wave; Q wave includes the negative downstroke &amp; return to baseline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65113"/>
            <a:ext cx="7772400" cy="1143000"/>
          </a:xfrm>
        </p:spPr>
        <p:txBody>
          <a:bodyPr/>
          <a:lstStyle/>
          <a:p>
            <a:pPr eaLnBrk="1" hangingPunct="1"/>
            <a:r>
              <a:rPr lang="en-GB" altLang="zh-CN" smtClean="0"/>
              <a:t>Why the Eigenvectors?</a:t>
            </a:r>
          </a:p>
        </p:txBody>
      </p:sp>
      <p:sp>
        <p:nvSpPr>
          <p:cNvPr id="747523" name="Rectangle 3"/>
          <p:cNvSpPr>
            <a:spLocks noGrp="1" noChangeArrowheads="1"/>
          </p:cNvSpPr>
          <p:nvPr>
            <p:ph sz="quarter" idx="1"/>
          </p:nvPr>
        </p:nvSpPr>
        <p:spPr>
          <a:xfrm>
            <a:off x="457200" y="1628775"/>
            <a:ext cx="8229600" cy="4467225"/>
          </a:xfrm>
        </p:spPr>
        <p:txBody>
          <a:bodyPr/>
          <a:lstStyle/>
          <a:p>
            <a:pPr eaLnBrk="1" hangingPunct="1">
              <a:buFontTx/>
              <a:buNone/>
            </a:pPr>
            <a:r>
              <a:rPr lang="en-US" altLang="zh-CN" sz="2000" smtClean="0"/>
              <a:t>Maximise</a:t>
            </a:r>
            <a:r>
              <a:rPr lang="en-US" altLang="zh-CN" sz="2000" b="1" smtClean="0"/>
              <a:t> u</a:t>
            </a:r>
            <a:r>
              <a:rPr lang="en-US" altLang="zh-CN" sz="2000" baseline="30000" smtClean="0"/>
              <a:t>T</a:t>
            </a:r>
            <a:r>
              <a:rPr lang="en-US" altLang="zh-CN" sz="2400" b="1" smtClean="0"/>
              <a:t>xx</a:t>
            </a:r>
            <a:r>
              <a:rPr lang="en-US" altLang="zh-CN" sz="2000" baseline="30000" smtClean="0"/>
              <a:t>T</a:t>
            </a:r>
            <a:r>
              <a:rPr lang="en-US" altLang="zh-CN" sz="2000" b="1" smtClean="0"/>
              <a:t>u </a:t>
            </a:r>
            <a:r>
              <a:rPr lang="en-US" altLang="zh-CN" sz="2000" smtClean="0"/>
              <a:t>s.t</a:t>
            </a:r>
            <a:r>
              <a:rPr lang="en-US" altLang="zh-CN" sz="2000" b="1" smtClean="0"/>
              <a:t> </a:t>
            </a:r>
            <a:r>
              <a:rPr lang="en-US" altLang="zh-CN" sz="2400" b="1" smtClean="0"/>
              <a:t>u</a:t>
            </a:r>
            <a:r>
              <a:rPr lang="en-US" altLang="zh-CN" sz="2400" baseline="30000" smtClean="0"/>
              <a:t>T</a:t>
            </a:r>
            <a:r>
              <a:rPr lang="en-US" altLang="zh-CN" sz="2400" b="1" smtClean="0"/>
              <a:t>u</a:t>
            </a:r>
            <a:r>
              <a:rPr lang="en-US" altLang="zh-CN" sz="2400" smtClean="0"/>
              <a:t> = 1 </a:t>
            </a:r>
          </a:p>
          <a:p>
            <a:pPr eaLnBrk="1" hangingPunct="1">
              <a:buFontTx/>
              <a:buNone/>
            </a:pPr>
            <a:r>
              <a:rPr lang="en-US" altLang="zh-CN" sz="2400" smtClean="0"/>
              <a:t>Construct Langrangian  </a:t>
            </a:r>
            <a:r>
              <a:rPr lang="en-US" altLang="zh-CN" sz="2400" b="1" smtClean="0"/>
              <a:t>u</a:t>
            </a:r>
            <a:r>
              <a:rPr lang="en-US" altLang="zh-CN" sz="2000" baseline="30000" smtClean="0"/>
              <a:t>T</a:t>
            </a:r>
            <a:r>
              <a:rPr lang="en-US" altLang="zh-CN" sz="2400" b="1" smtClean="0"/>
              <a:t>xx</a:t>
            </a:r>
            <a:r>
              <a:rPr lang="en-US" altLang="zh-CN" sz="2000" baseline="30000" smtClean="0"/>
              <a:t>T</a:t>
            </a:r>
            <a:r>
              <a:rPr lang="en-US" altLang="zh-CN" sz="2400" b="1" smtClean="0"/>
              <a:t>u</a:t>
            </a:r>
            <a:r>
              <a:rPr lang="en-US" altLang="zh-CN" sz="2000" b="1" smtClean="0"/>
              <a:t> </a:t>
            </a:r>
            <a:r>
              <a:rPr lang="en-US" altLang="zh-CN" sz="2000" smtClean="0"/>
              <a:t>–</a:t>
            </a:r>
            <a:r>
              <a:rPr lang="en-US" altLang="zh-CN" sz="2000" b="1" smtClean="0"/>
              <a:t> </a:t>
            </a:r>
            <a:r>
              <a:rPr lang="el-GR" altLang="zh-CN" sz="2000" smtClean="0">
                <a:latin typeface="Lucida Grande" charset="0"/>
              </a:rPr>
              <a:t>λ</a:t>
            </a:r>
            <a:r>
              <a:rPr lang="en-US" altLang="zh-CN" sz="2400" b="1" smtClean="0"/>
              <a:t>u</a:t>
            </a:r>
            <a:r>
              <a:rPr lang="en-US" altLang="zh-CN" sz="2400" baseline="30000" smtClean="0"/>
              <a:t>T</a:t>
            </a:r>
            <a:r>
              <a:rPr lang="en-US" altLang="zh-CN" sz="2400" b="1" smtClean="0"/>
              <a:t>u </a:t>
            </a:r>
          </a:p>
          <a:p>
            <a:pPr eaLnBrk="1" hangingPunct="1">
              <a:buFontTx/>
              <a:buNone/>
            </a:pPr>
            <a:r>
              <a:rPr lang="en-US" altLang="zh-CN" sz="2400" smtClean="0"/>
              <a:t>Vector of partial derivatives set to zero</a:t>
            </a:r>
          </a:p>
          <a:p>
            <a:pPr eaLnBrk="1" hangingPunct="1">
              <a:buFontTx/>
              <a:buNone/>
            </a:pPr>
            <a:r>
              <a:rPr lang="en-US" altLang="zh-CN" sz="2400" b="1" smtClean="0"/>
              <a:t>		xx</a:t>
            </a:r>
            <a:r>
              <a:rPr lang="en-US" altLang="zh-CN" sz="2000" baseline="30000" smtClean="0"/>
              <a:t>T</a:t>
            </a:r>
            <a:r>
              <a:rPr lang="en-US" altLang="zh-CN" sz="2000" b="1" smtClean="0"/>
              <a:t>u </a:t>
            </a:r>
            <a:r>
              <a:rPr lang="en-US" altLang="zh-CN" sz="2000" smtClean="0"/>
              <a:t>–</a:t>
            </a:r>
            <a:r>
              <a:rPr lang="en-US" altLang="zh-CN" sz="2000" b="1" smtClean="0"/>
              <a:t> </a:t>
            </a:r>
            <a:r>
              <a:rPr lang="el-GR" altLang="zh-CN" sz="2000" smtClean="0">
                <a:latin typeface="Lucida Grande" charset="0"/>
              </a:rPr>
              <a:t>λ</a:t>
            </a:r>
            <a:r>
              <a:rPr lang="en-US" altLang="zh-CN" sz="2400" b="1" smtClean="0"/>
              <a:t>u </a:t>
            </a:r>
            <a:r>
              <a:rPr lang="en-US" altLang="zh-CN" sz="2400" smtClean="0"/>
              <a:t>=</a:t>
            </a:r>
            <a:r>
              <a:rPr lang="en-US" altLang="zh-CN" sz="2400" b="1" smtClean="0"/>
              <a:t> </a:t>
            </a:r>
            <a:r>
              <a:rPr lang="en-US" altLang="zh-CN" sz="2400" smtClean="0"/>
              <a:t>(</a:t>
            </a:r>
            <a:r>
              <a:rPr lang="en-US" altLang="zh-CN" sz="2400" b="1" smtClean="0"/>
              <a:t>xx</a:t>
            </a:r>
            <a:r>
              <a:rPr lang="en-US" altLang="zh-CN" sz="2000" baseline="30000" smtClean="0"/>
              <a:t>T </a:t>
            </a:r>
            <a:r>
              <a:rPr lang="en-US" altLang="zh-CN" sz="2000" smtClean="0"/>
              <a:t>–</a:t>
            </a:r>
            <a:r>
              <a:rPr lang="en-US" altLang="zh-CN" sz="2000" b="1" smtClean="0"/>
              <a:t> </a:t>
            </a:r>
            <a:r>
              <a:rPr lang="el-GR" altLang="zh-CN" sz="2000" smtClean="0">
                <a:latin typeface="Lucida Grande" charset="0"/>
              </a:rPr>
              <a:t>λ</a:t>
            </a:r>
            <a:r>
              <a:rPr lang="en-GB" altLang="zh-CN" sz="2000" b="1" smtClean="0"/>
              <a:t>I</a:t>
            </a:r>
            <a:r>
              <a:rPr lang="en-US" altLang="zh-CN" sz="2400" smtClean="0"/>
              <a:t>) </a:t>
            </a:r>
            <a:r>
              <a:rPr lang="en-US" altLang="zh-CN" sz="2400" b="1" smtClean="0"/>
              <a:t>u</a:t>
            </a:r>
            <a:r>
              <a:rPr lang="en-US" altLang="zh-CN" sz="2400" smtClean="0"/>
              <a:t> = 0</a:t>
            </a:r>
          </a:p>
          <a:p>
            <a:pPr eaLnBrk="1" hangingPunct="1">
              <a:buFontTx/>
              <a:buNone/>
            </a:pPr>
            <a:r>
              <a:rPr lang="en-US" altLang="zh-CN" sz="2400" smtClean="0"/>
              <a:t>As </a:t>
            </a:r>
            <a:r>
              <a:rPr lang="en-US" altLang="zh-CN" sz="2400" b="1" smtClean="0"/>
              <a:t>u ≠ 0</a:t>
            </a:r>
            <a:r>
              <a:rPr lang="en-US" altLang="zh-CN" sz="2400" smtClean="0"/>
              <a:t> then </a:t>
            </a:r>
            <a:r>
              <a:rPr lang="en-US" altLang="zh-CN" sz="2400" b="1" smtClean="0"/>
              <a:t>u</a:t>
            </a:r>
            <a:r>
              <a:rPr lang="en-US" altLang="zh-CN" sz="2400" smtClean="0"/>
              <a:t> must be an eigenvector of </a:t>
            </a:r>
            <a:r>
              <a:rPr lang="en-US" altLang="zh-CN" sz="2400" b="1" smtClean="0"/>
              <a:t>xx</a:t>
            </a:r>
            <a:r>
              <a:rPr lang="en-US" altLang="zh-CN" sz="2000" baseline="30000" smtClean="0"/>
              <a:t>T </a:t>
            </a:r>
            <a:r>
              <a:rPr lang="en-US" altLang="zh-CN" sz="2400" smtClean="0"/>
              <a:t>with eigenvalue  </a:t>
            </a:r>
            <a:r>
              <a:rPr lang="el-GR" altLang="zh-CN" sz="2000" smtClean="0">
                <a:latin typeface="Lucida Grande" charset="0"/>
              </a:rPr>
              <a:t>λ</a:t>
            </a:r>
            <a:endParaRPr lang="el-GR" altLang="zh-CN" sz="2000" smtClean="0"/>
          </a:p>
          <a:p>
            <a:pPr eaLnBrk="1" hangingPunct="1">
              <a:buFontTx/>
              <a:buNone/>
            </a:pPr>
            <a:endParaRPr lang="el-GR" altLang="zh-CN"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7523">
                                            <p:txEl>
                                              <p:pRg st="0" end="0"/>
                                            </p:txEl>
                                          </p:spTgt>
                                        </p:tgtEl>
                                        <p:attrNameLst>
                                          <p:attrName>style.visibility</p:attrName>
                                        </p:attrNameLst>
                                      </p:cBhvr>
                                      <p:to>
                                        <p:strVal val="visible"/>
                                      </p:to>
                                    </p:set>
                                    <p:anim calcmode="lin" valueType="num">
                                      <p:cBhvr additive="base">
                                        <p:cTn id="7" dur="500" fill="hold"/>
                                        <p:tgtEl>
                                          <p:spTgt spid="747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47523">
                                            <p:txEl>
                                              <p:pRg st="1" end="1"/>
                                            </p:txEl>
                                          </p:spTgt>
                                        </p:tgtEl>
                                        <p:attrNameLst>
                                          <p:attrName>style.visibility</p:attrName>
                                        </p:attrNameLst>
                                      </p:cBhvr>
                                      <p:to>
                                        <p:strVal val="visible"/>
                                      </p:to>
                                    </p:set>
                                    <p:anim calcmode="lin" valueType="num">
                                      <p:cBhvr additive="base">
                                        <p:cTn id="13" dur="500" fill="hold"/>
                                        <p:tgtEl>
                                          <p:spTgt spid="747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47523">
                                            <p:txEl>
                                              <p:pRg st="2" end="2"/>
                                            </p:txEl>
                                          </p:spTgt>
                                        </p:tgtEl>
                                        <p:attrNameLst>
                                          <p:attrName>style.visibility</p:attrName>
                                        </p:attrNameLst>
                                      </p:cBhvr>
                                      <p:to>
                                        <p:strVal val="visible"/>
                                      </p:to>
                                    </p:set>
                                    <p:anim calcmode="lin" valueType="num">
                                      <p:cBhvr additive="base">
                                        <p:cTn id="19" dur="500" fill="hold"/>
                                        <p:tgtEl>
                                          <p:spTgt spid="747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747523">
                                            <p:txEl>
                                              <p:pRg st="3" end="3"/>
                                            </p:txEl>
                                          </p:spTgt>
                                        </p:tgtEl>
                                        <p:attrNameLst>
                                          <p:attrName>style.visibility</p:attrName>
                                        </p:attrNameLst>
                                      </p:cBhvr>
                                      <p:to>
                                        <p:strVal val="visible"/>
                                      </p:to>
                                    </p:set>
                                    <p:anim calcmode="lin" valueType="num">
                                      <p:cBhvr>
                                        <p:cTn id="25" dur="1000" fill="hold"/>
                                        <p:tgtEl>
                                          <p:spTgt spid="74752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74752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7475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47523">
                                            <p:txEl>
                                              <p:pRg st="4" end="4"/>
                                            </p:txEl>
                                          </p:spTgt>
                                        </p:tgtEl>
                                        <p:attrNameLst>
                                          <p:attrName>style.visibility</p:attrName>
                                        </p:attrNameLst>
                                      </p:cBhvr>
                                      <p:to>
                                        <p:strVal val="visible"/>
                                      </p:to>
                                    </p:set>
                                    <p:anim calcmode="lin" valueType="num">
                                      <p:cBhvr additive="base">
                                        <p:cTn id="32" dur="500" fill="hold"/>
                                        <p:tgtEl>
                                          <p:spTgt spid="74752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475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31788"/>
            <a:ext cx="7772400" cy="1143000"/>
          </a:xfrm>
        </p:spPr>
        <p:txBody>
          <a:bodyPr/>
          <a:lstStyle/>
          <a:p>
            <a:pPr eaLnBrk="1" hangingPunct="1"/>
            <a:r>
              <a:rPr lang="en-GB" altLang="zh-CN" smtClean="0"/>
              <a:t>Singular Value Decomposition</a:t>
            </a:r>
          </a:p>
        </p:txBody>
      </p:sp>
      <p:sp>
        <p:nvSpPr>
          <p:cNvPr id="749571" name="Rectangle 3"/>
          <p:cNvSpPr>
            <a:spLocks noGrp="1" noChangeArrowheads="1"/>
          </p:cNvSpPr>
          <p:nvPr>
            <p:ph sz="quarter" idx="1"/>
          </p:nvPr>
        </p:nvSpPr>
        <p:spPr>
          <a:xfrm>
            <a:off x="250825" y="1628775"/>
            <a:ext cx="8642350" cy="4467225"/>
          </a:xfrm>
        </p:spPr>
        <p:txBody>
          <a:bodyPr/>
          <a:lstStyle/>
          <a:p>
            <a:pPr eaLnBrk="1" hangingPunct="1">
              <a:lnSpc>
                <a:spcPct val="90000"/>
              </a:lnSpc>
              <a:buFontTx/>
              <a:buNone/>
            </a:pPr>
            <a:r>
              <a:rPr lang="en-US" altLang="zh-CN" sz="2400" smtClean="0"/>
              <a:t>The first root is called the prinicipal eigenvalue which has an associated orthonormal (</a:t>
            </a:r>
            <a:r>
              <a:rPr lang="en-US" altLang="zh-CN" sz="2400" b="1" smtClean="0"/>
              <a:t>u</a:t>
            </a:r>
            <a:r>
              <a:rPr lang="en-US" altLang="zh-CN" sz="2400" baseline="30000" smtClean="0"/>
              <a:t>T</a:t>
            </a:r>
            <a:r>
              <a:rPr lang="en-US" altLang="zh-CN" sz="2400" b="1" smtClean="0"/>
              <a:t>u</a:t>
            </a:r>
            <a:r>
              <a:rPr lang="en-US" altLang="zh-CN" sz="2400" smtClean="0"/>
              <a:t> = 1) </a:t>
            </a:r>
            <a:r>
              <a:rPr lang="en-US" altLang="zh-CN" sz="2400" i="1" smtClean="0"/>
              <a:t>eigenvector</a:t>
            </a:r>
            <a:r>
              <a:rPr lang="en-US" altLang="zh-CN" sz="2400" smtClean="0"/>
              <a:t>  </a:t>
            </a:r>
            <a:r>
              <a:rPr lang="en-US" altLang="zh-CN" sz="2400" b="1" smtClean="0"/>
              <a:t>u </a:t>
            </a:r>
            <a:endParaRPr lang="en-US" altLang="zh-CN" sz="2400" smtClean="0"/>
          </a:p>
          <a:p>
            <a:pPr eaLnBrk="1" hangingPunct="1">
              <a:lnSpc>
                <a:spcPct val="90000"/>
              </a:lnSpc>
              <a:buFontTx/>
              <a:buNone/>
            </a:pPr>
            <a:r>
              <a:rPr lang="en-US" altLang="zh-CN" sz="2400" b="1" smtClean="0"/>
              <a:t> </a:t>
            </a:r>
            <a:r>
              <a:rPr lang="en-US" altLang="zh-CN" sz="2400" smtClean="0"/>
              <a:t>Subsequent roots are ordered such that </a:t>
            </a:r>
            <a:r>
              <a:rPr lang="el-GR" altLang="zh-CN" sz="2400" smtClean="0">
                <a:latin typeface="Lucida Grande" charset="0"/>
              </a:rPr>
              <a:t>λ</a:t>
            </a:r>
            <a:r>
              <a:rPr lang="en-GB" altLang="zh-CN" sz="2400" baseline="-25000" smtClean="0"/>
              <a:t>1</a:t>
            </a:r>
            <a:r>
              <a:rPr lang="en-GB" altLang="zh-CN" sz="2400" smtClean="0"/>
              <a:t>&gt; </a:t>
            </a:r>
            <a:r>
              <a:rPr lang="el-GR" altLang="zh-CN" sz="2400" smtClean="0">
                <a:latin typeface="Lucida Grande" charset="0"/>
              </a:rPr>
              <a:t>λ</a:t>
            </a:r>
            <a:r>
              <a:rPr lang="en-GB" altLang="zh-CN" sz="2400" baseline="-25000" smtClean="0"/>
              <a:t>2  </a:t>
            </a:r>
            <a:r>
              <a:rPr lang="en-GB" altLang="zh-CN" sz="2400" smtClean="0"/>
              <a:t>&gt;… &gt; </a:t>
            </a:r>
            <a:r>
              <a:rPr lang="el-GR" altLang="zh-CN" sz="2400" smtClean="0">
                <a:latin typeface="Lucida Grande" charset="0"/>
              </a:rPr>
              <a:t>λ</a:t>
            </a:r>
            <a:r>
              <a:rPr lang="en-GB" altLang="zh-CN" sz="2400" baseline="-25000" smtClean="0"/>
              <a:t>M  </a:t>
            </a:r>
            <a:r>
              <a:rPr lang="en-GB" altLang="zh-CN" sz="2400" smtClean="0"/>
              <a:t>with rank(</a:t>
            </a:r>
            <a:r>
              <a:rPr lang="en-GB" altLang="zh-CN" sz="2400" b="1" smtClean="0"/>
              <a:t>D</a:t>
            </a:r>
            <a:r>
              <a:rPr lang="en-GB" altLang="zh-CN" sz="2400" smtClean="0"/>
              <a:t>) non-zero values.</a:t>
            </a:r>
            <a:endParaRPr lang="en-US" altLang="zh-CN" sz="2400" b="1" smtClean="0"/>
          </a:p>
          <a:p>
            <a:pPr eaLnBrk="1" hangingPunct="1">
              <a:lnSpc>
                <a:spcPct val="90000"/>
              </a:lnSpc>
              <a:buFontTx/>
              <a:buNone/>
            </a:pPr>
            <a:r>
              <a:rPr lang="en-US" altLang="zh-CN" sz="2400" smtClean="0"/>
              <a:t>Eigenvectors form an orthonormal basis i.e. </a:t>
            </a:r>
            <a:r>
              <a:rPr lang="en-US" altLang="zh-CN" sz="2400" b="1" smtClean="0"/>
              <a:t>u</a:t>
            </a:r>
            <a:r>
              <a:rPr lang="en-US" altLang="zh-CN" sz="2400" baseline="-25000" smtClean="0"/>
              <a:t>i</a:t>
            </a:r>
            <a:r>
              <a:rPr lang="en-US" altLang="zh-CN" sz="2400" baseline="30000" smtClean="0"/>
              <a:t>T</a:t>
            </a:r>
            <a:r>
              <a:rPr lang="en-US" altLang="zh-CN" sz="2400" b="1" smtClean="0"/>
              <a:t>u</a:t>
            </a:r>
            <a:r>
              <a:rPr lang="en-US" altLang="zh-CN" sz="2400" baseline="-25000" smtClean="0"/>
              <a:t>j</a:t>
            </a:r>
            <a:r>
              <a:rPr lang="en-US" altLang="zh-CN" sz="2400" smtClean="0"/>
              <a:t> = </a:t>
            </a:r>
            <a:r>
              <a:rPr lang="el-GR" altLang="zh-CN" sz="2400" smtClean="0">
                <a:latin typeface="Lucida Grande" charset="0"/>
              </a:rPr>
              <a:t>δ</a:t>
            </a:r>
            <a:r>
              <a:rPr lang="en-GB" altLang="zh-CN" sz="2400" baseline="-25000" smtClean="0"/>
              <a:t>ij </a:t>
            </a:r>
            <a:r>
              <a:rPr lang="en-GB" altLang="zh-CN" sz="2400" smtClean="0"/>
              <a:t> </a:t>
            </a:r>
            <a:endParaRPr lang="el-GR" altLang="zh-CN" sz="2400" smtClean="0"/>
          </a:p>
          <a:p>
            <a:pPr eaLnBrk="1" hangingPunct="1">
              <a:lnSpc>
                <a:spcPct val="90000"/>
              </a:lnSpc>
              <a:buFontTx/>
              <a:buNone/>
            </a:pPr>
            <a:r>
              <a:rPr lang="en-US" altLang="zh-CN" sz="2400" smtClean="0"/>
              <a:t>The eigenvalue decomposition of</a:t>
            </a:r>
            <a:r>
              <a:rPr lang="en-US" altLang="zh-CN" sz="2400" b="1" smtClean="0"/>
              <a:t> xx</a:t>
            </a:r>
            <a:r>
              <a:rPr lang="en-US" altLang="zh-CN" sz="2400" baseline="30000" smtClean="0"/>
              <a:t>T </a:t>
            </a:r>
            <a:r>
              <a:rPr lang="en-US" altLang="zh-CN" sz="2400" smtClean="0"/>
              <a:t> = </a:t>
            </a:r>
            <a:r>
              <a:rPr lang="en-US" altLang="zh-CN" sz="2400" b="1" smtClean="0"/>
              <a:t>U</a:t>
            </a:r>
            <a:r>
              <a:rPr lang="el-GR" altLang="zh-CN" sz="2400" b="1" smtClean="0">
                <a:latin typeface="Lucida Grande" charset="0"/>
              </a:rPr>
              <a:t>Σ</a:t>
            </a:r>
            <a:r>
              <a:rPr lang="en-GB" altLang="zh-CN" sz="2400" b="1" smtClean="0"/>
              <a:t>U</a:t>
            </a:r>
            <a:r>
              <a:rPr lang="en-GB" altLang="zh-CN" sz="2400" baseline="30000" smtClean="0"/>
              <a:t>T</a:t>
            </a:r>
          </a:p>
          <a:p>
            <a:pPr eaLnBrk="1" hangingPunct="1">
              <a:lnSpc>
                <a:spcPct val="90000"/>
              </a:lnSpc>
              <a:buFontTx/>
              <a:buNone/>
            </a:pPr>
            <a:r>
              <a:rPr lang="en-GB" altLang="zh-CN" sz="2400" smtClean="0"/>
              <a:t>where</a:t>
            </a:r>
            <a:r>
              <a:rPr lang="en-GB" altLang="zh-CN" sz="2400" b="1" smtClean="0"/>
              <a:t> </a:t>
            </a:r>
            <a:r>
              <a:rPr lang="en-US" altLang="zh-CN" sz="2400" b="1" smtClean="0"/>
              <a:t>U = </a:t>
            </a:r>
            <a:r>
              <a:rPr lang="en-US" altLang="zh-CN" sz="2400" smtClean="0"/>
              <a:t>[</a:t>
            </a:r>
            <a:r>
              <a:rPr lang="en-US" altLang="zh-CN" sz="2400" b="1" smtClean="0"/>
              <a:t>u</a:t>
            </a:r>
            <a:r>
              <a:rPr lang="en-US" altLang="zh-CN" sz="2400" baseline="-25000" smtClean="0"/>
              <a:t>1</a:t>
            </a:r>
            <a:r>
              <a:rPr lang="en-US" altLang="zh-CN" sz="2400" smtClean="0"/>
              <a:t>, </a:t>
            </a:r>
            <a:r>
              <a:rPr lang="en-US" altLang="zh-CN" sz="2400" b="1" smtClean="0"/>
              <a:t>u</a:t>
            </a:r>
            <a:r>
              <a:rPr lang="en-US" altLang="zh-CN" sz="2400" baseline="-25000" smtClean="0"/>
              <a:t>2</a:t>
            </a:r>
            <a:r>
              <a:rPr lang="en-US" altLang="zh-CN" sz="2400" smtClean="0"/>
              <a:t>, …, </a:t>
            </a:r>
            <a:r>
              <a:rPr lang="en-US" altLang="zh-CN" sz="2400" b="1" smtClean="0"/>
              <a:t>u</a:t>
            </a:r>
            <a:r>
              <a:rPr lang="en-US" altLang="zh-CN" sz="2400" baseline="-25000" smtClean="0"/>
              <a:t>M</a:t>
            </a:r>
            <a:r>
              <a:rPr lang="en-US" altLang="zh-CN" sz="2400" smtClean="0"/>
              <a:t>] and </a:t>
            </a:r>
            <a:r>
              <a:rPr lang="el-GR" altLang="zh-CN" sz="2400" b="1" smtClean="0">
                <a:latin typeface="Lucida Grande" charset="0"/>
              </a:rPr>
              <a:t>Σ</a:t>
            </a:r>
            <a:r>
              <a:rPr lang="en-GB" altLang="zh-CN" sz="2400" b="1" smtClean="0"/>
              <a:t> </a:t>
            </a:r>
            <a:r>
              <a:rPr lang="en-US" altLang="zh-CN" sz="2400" b="1" smtClean="0"/>
              <a:t>= </a:t>
            </a:r>
            <a:r>
              <a:rPr lang="en-US" altLang="zh-CN" sz="2400" smtClean="0"/>
              <a:t>diag[</a:t>
            </a:r>
            <a:r>
              <a:rPr lang="el-GR" altLang="zh-CN" sz="2400" smtClean="0">
                <a:latin typeface="Lucida Grande" charset="0"/>
              </a:rPr>
              <a:t>λ</a:t>
            </a:r>
            <a:r>
              <a:rPr lang="en-US" altLang="zh-CN" sz="2400" b="1" smtClean="0"/>
              <a:t> </a:t>
            </a:r>
            <a:r>
              <a:rPr lang="en-US" altLang="zh-CN" sz="2400" baseline="-25000" smtClean="0"/>
              <a:t>1</a:t>
            </a:r>
            <a:r>
              <a:rPr lang="en-US" altLang="zh-CN" sz="2400" smtClean="0"/>
              <a:t>, </a:t>
            </a:r>
            <a:r>
              <a:rPr lang="el-GR" altLang="zh-CN" sz="2400" smtClean="0">
                <a:latin typeface="Lucida Grande" charset="0"/>
              </a:rPr>
              <a:t>λ</a:t>
            </a:r>
            <a:r>
              <a:rPr lang="en-US" altLang="zh-CN" sz="2400" b="1" smtClean="0"/>
              <a:t> </a:t>
            </a:r>
            <a:r>
              <a:rPr lang="en-US" altLang="zh-CN" sz="2400" baseline="-25000" smtClean="0"/>
              <a:t>2</a:t>
            </a:r>
            <a:r>
              <a:rPr lang="en-US" altLang="zh-CN" sz="2400" smtClean="0"/>
              <a:t>, …, </a:t>
            </a:r>
            <a:r>
              <a:rPr lang="el-GR" altLang="zh-CN" sz="2400" smtClean="0">
                <a:latin typeface="Lucida Grande" charset="0"/>
              </a:rPr>
              <a:t>λ</a:t>
            </a:r>
            <a:r>
              <a:rPr lang="en-US" altLang="zh-CN" sz="2400" b="1" smtClean="0"/>
              <a:t> </a:t>
            </a:r>
            <a:r>
              <a:rPr lang="en-US" altLang="zh-CN" sz="2400" baseline="-25000" smtClean="0"/>
              <a:t>M</a:t>
            </a:r>
            <a:r>
              <a:rPr lang="en-US" altLang="zh-CN" sz="2400" smtClean="0"/>
              <a:t>] </a:t>
            </a:r>
            <a:endParaRPr lang="en-GB" altLang="zh-CN" sz="2400" b="1" smtClean="0"/>
          </a:p>
          <a:p>
            <a:pPr eaLnBrk="1" hangingPunct="1">
              <a:lnSpc>
                <a:spcPct val="90000"/>
              </a:lnSpc>
              <a:buFontTx/>
              <a:buNone/>
            </a:pPr>
            <a:r>
              <a:rPr lang="en-GB" altLang="zh-CN" sz="2400" smtClean="0"/>
              <a:t>Similarly the eigenvalue decomposition of</a:t>
            </a:r>
            <a:r>
              <a:rPr lang="en-GB" altLang="zh-CN" sz="2400" b="1" smtClean="0"/>
              <a:t> </a:t>
            </a:r>
            <a:r>
              <a:rPr lang="en-US" altLang="zh-CN" sz="2400" b="1" smtClean="0"/>
              <a:t>x</a:t>
            </a:r>
            <a:r>
              <a:rPr lang="en-US" altLang="zh-CN" sz="2400" baseline="30000" smtClean="0"/>
              <a:t>T</a:t>
            </a:r>
            <a:r>
              <a:rPr lang="en-US" altLang="zh-CN" sz="2400" b="1" smtClean="0"/>
              <a:t>x </a:t>
            </a:r>
            <a:r>
              <a:rPr lang="en-US" altLang="zh-CN" sz="2400" smtClean="0"/>
              <a:t>= </a:t>
            </a:r>
            <a:r>
              <a:rPr lang="en-US" altLang="zh-CN" sz="2400" b="1" smtClean="0"/>
              <a:t>V</a:t>
            </a:r>
            <a:r>
              <a:rPr lang="el-GR" altLang="zh-CN" sz="2400" b="1" smtClean="0">
                <a:latin typeface="Lucida Grande" charset="0"/>
              </a:rPr>
              <a:t>Σ</a:t>
            </a:r>
            <a:r>
              <a:rPr lang="en-GB" altLang="zh-CN" sz="2400" b="1" smtClean="0"/>
              <a:t>V</a:t>
            </a:r>
            <a:r>
              <a:rPr lang="en-GB" altLang="zh-CN" sz="2400" baseline="30000" smtClean="0"/>
              <a:t>T</a:t>
            </a:r>
          </a:p>
          <a:p>
            <a:pPr eaLnBrk="1" hangingPunct="1">
              <a:lnSpc>
                <a:spcPct val="90000"/>
              </a:lnSpc>
              <a:buFontTx/>
              <a:buNone/>
            </a:pPr>
            <a:r>
              <a:rPr lang="en-GB" altLang="zh-CN" sz="2400" smtClean="0"/>
              <a:t>The SVD is closely related to the above </a:t>
            </a:r>
            <a:r>
              <a:rPr lang="en-GB" altLang="zh-CN" sz="2400" b="1" smtClean="0"/>
              <a:t>x</a:t>
            </a:r>
            <a:r>
              <a:rPr lang="en-GB" altLang="zh-CN" sz="2400" smtClean="0"/>
              <a:t>=</a:t>
            </a:r>
            <a:r>
              <a:rPr lang="en-GB" altLang="zh-CN" sz="2400" b="1" smtClean="0"/>
              <a:t>U </a:t>
            </a:r>
            <a:r>
              <a:rPr lang="el-GR" altLang="zh-CN" sz="2400" b="1" smtClean="0">
                <a:latin typeface="Lucida Grande" charset="0"/>
              </a:rPr>
              <a:t>Σ</a:t>
            </a:r>
            <a:r>
              <a:rPr lang="en-GB" altLang="zh-CN" sz="2400" b="1" baseline="30000" smtClean="0"/>
              <a:t>1/2</a:t>
            </a:r>
            <a:r>
              <a:rPr lang="en-GB" altLang="zh-CN" sz="2400" b="1" smtClean="0"/>
              <a:t> V</a:t>
            </a:r>
            <a:r>
              <a:rPr lang="en-GB" altLang="zh-CN" sz="2400" baseline="30000" smtClean="0"/>
              <a:t>T</a:t>
            </a:r>
          </a:p>
          <a:p>
            <a:pPr eaLnBrk="1" hangingPunct="1">
              <a:lnSpc>
                <a:spcPct val="90000"/>
              </a:lnSpc>
              <a:buFontTx/>
              <a:buNone/>
            </a:pPr>
            <a:r>
              <a:rPr lang="en-GB" altLang="zh-CN" sz="2400" smtClean="0"/>
              <a:t>The left eigenvectors</a:t>
            </a:r>
            <a:r>
              <a:rPr lang="en-GB" altLang="zh-CN" sz="2400" b="1" smtClean="0"/>
              <a:t> U, </a:t>
            </a:r>
            <a:r>
              <a:rPr lang="en-GB" altLang="zh-CN" sz="2400" smtClean="0"/>
              <a:t>right eigenvectors</a:t>
            </a:r>
            <a:r>
              <a:rPr lang="en-GB" altLang="zh-CN" sz="2400" b="1" smtClean="0"/>
              <a:t> V, </a:t>
            </a:r>
          </a:p>
          <a:p>
            <a:pPr eaLnBrk="1" hangingPunct="1">
              <a:lnSpc>
                <a:spcPct val="90000"/>
              </a:lnSpc>
              <a:buFontTx/>
              <a:buNone/>
            </a:pPr>
            <a:r>
              <a:rPr lang="en-GB" altLang="zh-CN" sz="2400" smtClean="0"/>
              <a:t>singular values = square root of eigenvalues</a:t>
            </a:r>
            <a:r>
              <a:rPr lang="en-GB" altLang="zh-CN" sz="2400" b="1" smtClean="0"/>
              <a:t>.</a:t>
            </a:r>
            <a:endParaRPr lang="el-GR" altLang="zh-CN" sz="2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9571">
                                            <p:txEl>
                                              <p:pRg st="0" end="0"/>
                                            </p:txEl>
                                          </p:spTgt>
                                        </p:tgtEl>
                                        <p:attrNameLst>
                                          <p:attrName>style.visibility</p:attrName>
                                        </p:attrNameLst>
                                      </p:cBhvr>
                                      <p:to>
                                        <p:strVal val="visible"/>
                                      </p:to>
                                    </p:set>
                                    <p:anim calcmode="lin" valueType="num">
                                      <p:cBhvr additive="base">
                                        <p:cTn id="7" dur="500" fill="hold"/>
                                        <p:tgtEl>
                                          <p:spTgt spid="74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49571">
                                            <p:txEl>
                                              <p:pRg st="1" end="1"/>
                                            </p:txEl>
                                          </p:spTgt>
                                        </p:tgtEl>
                                        <p:attrNameLst>
                                          <p:attrName>style.visibility</p:attrName>
                                        </p:attrNameLst>
                                      </p:cBhvr>
                                      <p:to>
                                        <p:strVal val="visible"/>
                                      </p:to>
                                    </p:set>
                                    <p:anim calcmode="lin" valueType="num">
                                      <p:cBhvr additive="base">
                                        <p:cTn id="13" dur="500" fill="hold"/>
                                        <p:tgtEl>
                                          <p:spTgt spid="74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49571">
                                            <p:txEl>
                                              <p:pRg st="2" end="2"/>
                                            </p:txEl>
                                          </p:spTgt>
                                        </p:tgtEl>
                                        <p:attrNameLst>
                                          <p:attrName>style.visibility</p:attrName>
                                        </p:attrNameLst>
                                      </p:cBhvr>
                                      <p:to>
                                        <p:strVal val="visible"/>
                                      </p:to>
                                    </p:set>
                                    <p:anim calcmode="lin" valueType="num">
                                      <p:cBhvr additive="base">
                                        <p:cTn id="19" dur="500" fill="hold"/>
                                        <p:tgtEl>
                                          <p:spTgt spid="74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49571">
                                            <p:txEl>
                                              <p:pRg st="3" end="3"/>
                                            </p:txEl>
                                          </p:spTgt>
                                        </p:tgtEl>
                                        <p:attrNameLst>
                                          <p:attrName>style.visibility</p:attrName>
                                        </p:attrNameLst>
                                      </p:cBhvr>
                                      <p:to>
                                        <p:strVal val="visible"/>
                                      </p:to>
                                    </p:set>
                                    <p:anim calcmode="lin" valueType="num">
                                      <p:cBhvr additive="base">
                                        <p:cTn id="25" dur="500" fill="hold"/>
                                        <p:tgtEl>
                                          <p:spTgt spid="74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957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49571">
                                            <p:txEl>
                                              <p:pRg st="4" end="4"/>
                                            </p:txEl>
                                          </p:spTgt>
                                        </p:tgtEl>
                                        <p:attrNameLst>
                                          <p:attrName>style.visibility</p:attrName>
                                        </p:attrNameLst>
                                      </p:cBhvr>
                                      <p:to>
                                        <p:strVal val="visible"/>
                                      </p:to>
                                    </p:set>
                                    <p:anim calcmode="lin" valueType="num">
                                      <p:cBhvr additive="base">
                                        <p:cTn id="29" dur="500" fill="hold"/>
                                        <p:tgtEl>
                                          <p:spTgt spid="74957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49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749571">
                                            <p:txEl>
                                              <p:pRg st="5" end="5"/>
                                            </p:txEl>
                                          </p:spTgt>
                                        </p:tgtEl>
                                        <p:attrNameLst>
                                          <p:attrName>style.visibility</p:attrName>
                                        </p:attrNameLst>
                                      </p:cBhvr>
                                      <p:to>
                                        <p:strVal val="visible"/>
                                      </p:to>
                                    </p:set>
                                    <p:anim calcmode="lin" valueType="num">
                                      <p:cBhvr>
                                        <p:cTn id="35" dur="1000" fill="hold"/>
                                        <p:tgtEl>
                                          <p:spTgt spid="749571">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749571">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74957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749571">
                                            <p:txEl>
                                              <p:pRg st="6" end="6"/>
                                            </p:txEl>
                                          </p:spTgt>
                                        </p:tgtEl>
                                        <p:attrNameLst>
                                          <p:attrName>style.visibility</p:attrName>
                                        </p:attrNameLst>
                                      </p:cBhvr>
                                      <p:to>
                                        <p:strVal val="visible"/>
                                      </p:to>
                                    </p:set>
                                    <p:anim calcmode="lin" valueType="num">
                                      <p:cBhvr>
                                        <p:cTn id="42" dur="1000" fill="hold"/>
                                        <p:tgtEl>
                                          <p:spTgt spid="749571">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749571">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74957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49571">
                                            <p:txEl>
                                              <p:pRg st="7" end="7"/>
                                            </p:txEl>
                                          </p:spTgt>
                                        </p:tgtEl>
                                        <p:attrNameLst>
                                          <p:attrName>style.visibility</p:attrName>
                                        </p:attrNameLst>
                                      </p:cBhvr>
                                      <p:to>
                                        <p:strVal val="visible"/>
                                      </p:to>
                                    </p:set>
                                    <p:anim calcmode="lin" valueType="num">
                                      <p:cBhvr additive="base">
                                        <p:cTn id="49" dur="500" fill="hold"/>
                                        <p:tgtEl>
                                          <p:spTgt spid="7495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9571">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749571">
                                            <p:txEl>
                                              <p:pRg st="8" end="8"/>
                                            </p:txEl>
                                          </p:spTgt>
                                        </p:tgtEl>
                                        <p:attrNameLst>
                                          <p:attrName>style.visibility</p:attrName>
                                        </p:attrNameLst>
                                      </p:cBhvr>
                                      <p:to>
                                        <p:strVal val="visible"/>
                                      </p:to>
                                    </p:set>
                                    <p:anim calcmode="lin" valueType="num">
                                      <p:cBhvr additive="base">
                                        <p:cTn id="53" dur="500" fill="hold"/>
                                        <p:tgtEl>
                                          <p:spTgt spid="749571">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495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a_basis"/>
          <p:cNvPicPr>
            <a:picLocks noChangeAspect="1" noChangeArrowheads="1"/>
          </p:cNvPicPr>
          <p:nvPr/>
        </p:nvPicPr>
        <p:blipFill>
          <a:blip r:embed="rId3" cstate="print"/>
          <a:srcRect/>
          <a:stretch>
            <a:fillRect/>
          </a:stretch>
        </p:blipFill>
        <p:spPr bwMode="auto">
          <a:xfrm>
            <a:off x="1905000" y="2566988"/>
            <a:ext cx="5000625" cy="3622675"/>
          </a:xfrm>
          <a:prstGeom prst="rect">
            <a:avLst/>
          </a:prstGeom>
          <a:solidFill>
            <a:schemeClr val="accent1"/>
          </a:solidFill>
          <a:ln w="9525">
            <a:noFill/>
            <a:miter lim="800000"/>
            <a:headEnd/>
            <a:tailEnd/>
          </a:ln>
        </p:spPr>
      </p:pic>
      <p:sp>
        <p:nvSpPr>
          <p:cNvPr id="22531" name="Line 5"/>
          <p:cNvSpPr>
            <a:spLocks noChangeShapeType="1"/>
          </p:cNvSpPr>
          <p:nvPr/>
        </p:nvSpPr>
        <p:spPr bwMode="auto">
          <a:xfrm flipV="1">
            <a:off x="3124200" y="3306763"/>
            <a:ext cx="0" cy="2209800"/>
          </a:xfrm>
          <a:prstGeom prst="line">
            <a:avLst/>
          </a:prstGeom>
          <a:noFill/>
          <a:ln w="9525">
            <a:solidFill>
              <a:schemeClr val="tx1"/>
            </a:solidFill>
            <a:round/>
            <a:headEnd/>
            <a:tailEnd type="triangle" w="med" len="med"/>
          </a:ln>
        </p:spPr>
        <p:txBody>
          <a:bodyPr wrap="none" anchor="ctr"/>
          <a:lstStyle/>
          <a:p>
            <a:endParaRPr lang="zh-CN" altLang="en-US"/>
          </a:p>
        </p:txBody>
      </p:sp>
      <p:sp>
        <p:nvSpPr>
          <p:cNvPr id="22532" name="Line 6"/>
          <p:cNvSpPr>
            <a:spLocks noChangeShapeType="1"/>
          </p:cNvSpPr>
          <p:nvPr/>
        </p:nvSpPr>
        <p:spPr bwMode="auto">
          <a:xfrm>
            <a:off x="3124200" y="5516563"/>
            <a:ext cx="28194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22533" name="Line 7"/>
          <p:cNvSpPr>
            <a:spLocks noChangeShapeType="1"/>
          </p:cNvSpPr>
          <p:nvPr/>
        </p:nvSpPr>
        <p:spPr bwMode="auto">
          <a:xfrm>
            <a:off x="4397375" y="4525963"/>
            <a:ext cx="16002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22534" name="Line 8"/>
          <p:cNvSpPr>
            <a:spLocks noChangeShapeType="1"/>
          </p:cNvSpPr>
          <p:nvPr/>
        </p:nvSpPr>
        <p:spPr bwMode="auto">
          <a:xfrm flipV="1">
            <a:off x="4397375" y="3498850"/>
            <a:ext cx="0" cy="1027113"/>
          </a:xfrm>
          <a:prstGeom prst="line">
            <a:avLst/>
          </a:prstGeom>
          <a:noFill/>
          <a:ln w="9525">
            <a:solidFill>
              <a:schemeClr val="tx1"/>
            </a:solidFill>
            <a:round/>
            <a:headEnd/>
            <a:tailEnd type="triangle" w="med" len="med"/>
          </a:ln>
        </p:spPr>
        <p:txBody>
          <a:bodyPr wrap="none" anchor="ctr"/>
          <a:lstStyle/>
          <a:p>
            <a:endParaRPr lang="zh-CN" altLang="en-US"/>
          </a:p>
        </p:txBody>
      </p:sp>
      <p:sp>
        <p:nvSpPr>
          <p:cNvPr id="22535" name="Line 9"/>
          <p:cNvSpPr>
            <a:spLocks noChangeShapeType="1"/>
          </p:cNvSpPr>
          <p:nvPr/>
        </p:nvSpPr>
        <p:spPr bwMode="auto">
          <a:xfrm flipH="1">
            <a:off x="2943225" y="4335463"/>
            <a:ext cx="1712913" cy="1181100"/>
          </a:xfrm>
          <a:prstGeom prst="line">
            <a:avLst/>
          </a:prstGeom>
          <a:noFill/>
          <a:ln w="28575">
            <a:solidFill>
              <a:schemeClr val="tx1"/>
            </a:solidFill>
            <a:round/>
            <a:headEnd/>
            <a:tailEnd/>
          </a:ln>
        </p:spPr>
        <p:txBody>
          <a:bodyPr wrap="none" anchor="ctr"/>
          <a:lstStyle/>
          <a:p>
            <a:endParaRPr lang="zh-CN" altLang="en-US"/>
          </a:p>
        </p:txBody>
      </p:sp>
      <p:sp>
        <p:nvSpPr>
          <p:cNvPr id="22536" name="Rectangle 2"/>
          <p:cNvSpPr>
            <a:spLocks noGrp="1" noChangeArrowheads="1"/>
          </p:cNvSpPr>
          <p:nvPr>
            <p:ph type="title"/>
          </p:nvPr>
        </p:nvSpPr>
        <p:spPr>
          <a:xfrm>
            <a:off x="685800" y="109538"/>
            <a:ext cx="7772400" cy="1143000"/>
          </a:xfrm>
        </p:spPr>
        <p:txBody>
          <a:bodyPr/>
          <a:lstStyle/>
          <a:p>
            <a:pPr eaLnBrk="1" hangingPunct="1"/>
            <a:r>
              <a:rPr lang="en-US" altLang="zh-CN" smtClean="0"/>
              <a:t>Computing the Components</a:t>
            </a:r>
          </a:p>
        </p:txBody>
      </p:sp>
      <p:sp>
        <p:nvSpPr>
          <p:cNvPr id="22537" name="Rectangle 3"/>
          <p:cNvSpPr>
            <a:spLocks noGrp="1" noChangeArrowheads="1"/>
          </p:cNvSpPr>
          <p:nvPr>
            <p:ph sz="quarter" idx="1"/>
          </p:nvPr>
        </p:nvSpPr>
        <p:spPr>
          <a:xfrm>
            <a:off x="685800" y="1203325"/>
            <a:ext cx="7772400" cy="1905000"/>
          </a:xfrm>
        </p:spPr>
        <p:txBody>
          <a:bodyPr/>
          <a:lstStyle/>
          <a:p>
            <a:pPr eaLnBrk="1" hangingPunct="1">
              <a:lnSpc>
                <a:spcPct val="90000"/>
              </a:lnSpc>
            </a:pPr>
            <a:r>
              <a:rPr lang="en-US" altLang="zh-CN" sz="2400" smtClean="0"/>
              <a:t>Similarly for the next axis, etc. </a:t>
            </a:r>
          </a:p>
          <a:p>
            <a:pPr eaLnBrk="1" hangingPunct="1">
              <a:lnSpc>
                <a:spcPct val="90000"/>
              </a:lnSpc>
            </a:pPr>
            <a:r>
              <a:rPr lang="en-US" altLang="zh-CN" sz="2400" smtClean="0"/>
              <a:t>So, the new axes are the eigenvectors of the matrix of correlations of the original variables, which captures the similarities of the original variables based on how data samples project to them</a:t>
            </a:r>
          </a:p>
        </p:txBody>
      </p:sp>
      <p:sp>
        <p:nvSpPr>
          <p:cNvPr id="22538" name="Rectangle 10"/>
          <p:cNvSpPr>
            <a:spLocks noChangeArrowheads="1"/>
          </p:cNvSpPr>
          <p:nvPr/>
        </p:nvSpPr>
        <p:spPr bwMode="auto">
          <a:xfrm>
            <a:off x="973138" y="5818188"/>
            <a:ext cx="7772400" cy="798512"/>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altLang="zh-CN"/>
              <a:t>Geometrically: centering followed by rotation</a:t>
            </a:r>
          </a:p>
          <a:p>
            <a:pPr marL="742950" lvl="1" indent="-285750" eaLnBrk="1" hangingPunct="1">
              <a:lnSpc>
                <a:spcPct val="90000"/>
              </a:lnSpc>
              <a:spcBef>
                <a:spcPct val="20000"/>
              </a:spcBef>
              <a:buFontTx/>
              <a:buChar char="–"/>
            </a:pPr>
            <a:r>
              <a:rPr lang="en-US" altLang="zh-CN" sz="2000"/>
              <a:t>Linear transformation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fontScale="90000"/>
          </a:bodyPr>
          <a:lstStyle/>
          <a:p>
            <a:r>
              <a:rPr lang="en-US" altLang="zh-CN" dirty="0" smtClean="0"/>
              <a:t>Using LSI (</a:t>
            </a:r>
            <a:r>
              <a:rPr lang="en-US" i="1" dirty="0" smtClean="0"/>
              <a:t>Latent </a:t>
            </a:r>
            <a:r>
              <a:rPr lang="en-US" i="1" dirty="0" smtClean="0"/>
              <a:t>Semantic </a:t>
            </a:r>
            <a:r>
              <a:rPr lang="en-US" i="1" dirty="0" smtClean="0"/>
              <a:t>Indexing)</a:t>
            </a:r>
            <a:endParaRPr lang="en-US" altLang="zh-CN" dirty="0" smtClean="0"/>
          </a:p>
        </p:txBody>
      </p:sp>
      <p:graphicFrame>
        <p:nvGraphicFramePr>
          <p:cNvPr id="2050" name="Object 3"/>
          <p:cNvGraphicFramePr>
            <a:graphicFrameLocks noChangeAspect="1"/>
          </p:cNvGraphicFramePr>
          <p:nvPr>
            <p:ph sz="quarter" idx="1"/>
          </p:nvPr>
        </p:nvGraphicFramePr>
        <p:xfrm>
          <a:off x="230188" y="2133600"/>
          <a:ext cx="3951287" cy="1770063"/>
        </p:xfrm>
        <a:graphic>
          <a:graphicData uri="http://schemas.openxmlformats.org/presentationml/2006/ole">
            <p:oleObj spid="_x0000_s7170" name="Picture" r:id="rId4" imgW="2657880" imgH="1190160" progId="Word.Picture.8">
              <p:embed/>
            </p:oleObj>
          </a:graphicData>
        </a:graphic>
      </p:graphicFrame>
      <p:graphicFrame>
        <p:nvGraphicFramePr>
          <p:cNvPr id="2051" name="Object 4"/>
          <p:cNvGraphicFramePr>
            <a:graphicFrameLocks noChangeAspect="1"/>
          </p:cNvGraphicFramePr>
          <p:nvPr/>
        </p:nvGraphicFramePr>
        <p:xfrm>
          <a:off x="4662488" y="2133600"/>
          <a:ext cx="3933825" cy="1770063"/>
        </p:xfrm>
        <a:graphic>
          <a:graphicData uri="http://schemas.openxmlformats.org/presentationml/2006/ole">
            <p:oleObj spid="_x0000_s7171" name="Picture" r:id="rId5" imgW="2647800" imgH="1190520" progId="Word.Picture.8">
              <p:embed/>
            </p:oleObj>
          </a:graphicData>
        </a:graphic>
      </p:graphicFrame>
      <p:sp>
        <p:nvSpPr>
          <p:cNvPr id="2053" name="AutoShape 5"/>
          <p:cNvSpPr>
            <a:spLocks noChangeArrowheads="1"/>
          </p:cNvSpPr>
          <p:nvPr/>
        </p:nvSpPr>
        <p:spPr bwMode="auto">
          <a:xfrm>
            <a:off x="1066800" y="3962400"/>
            <a:ext cx="1676400" cy="457200"/>
          </a:xfrm>
          <a:prstGeom prst="curvedUpArrow">
            <a:avLst>
              <a:gd name="adj1" fmla="val 73333"/>
              <a:gd name="adj2" fmla="val 146667"/>
              <a:gd name="adj3" fmla="val 33333"/>
            </a:avLst>
          </a:prstGeom>
          <a:noFill/>
          <a:ln w="9525">
            <a:solidFill>
              <a:schemeClr val="tx1"/>
            </a:solidFill>
            <a:miter lim="800000"/>
            <a:headEnd/>
            <a:tailEnd/>
          </a:ln>
        </p:spPr>
        <p:txBody>
          <a:bodyPr wrap="none" anchor="ctr"/>
          <a:lstStyle/>
          <a:p>
            <a:endParaRPr lang="zh-CN" altLang="en-US"/>
          </a:p>
        </p:txBody>
      </p:sp>
      <p:sp>
        <p:nvSpPr>
          <p:cNvPr id="2054" name="Text Box 6"/>
          <p:cNvSpPr txBox="1">
            <a:spLocks noChangeArrowheads="1"/>
          </p:cNvSpPr>
          <p:nvPr/>
        </p:nvSpPr>
        <p:spPr bwMode="auto">
          <a:xfrm>
            <a:off x="685800" y="4511675"/>
            <a:ext cx="2374900" cy="1739900"/>
          </a:xfrm>
          <a:prstGeom prst="rect">
            <a:avLst/>
          </a:prstGeom>
          <a:noFill/>
          <a:ln w="9525">
            <a:noFill/>
            <a:miter lim="800000"/>
            <a:headEnd/>
            <a:tailEnd/>
          </a:ln>
        </p:spPr>
        <p:txBody>
          <a:bodyPr wrap="none" anchor="ctr">
            <a:spAutoFit/>
          </a:bodyPr>
          <a:lstStyle/>
          <a:p>
            <a:pPr algn="ctr"/>
            <a:r>
              <a:rPr lang="en-US" altLang="zh-CN" sz="1800">
                <a:latin typeface="Times New Roman" charset="0"/>
                <a:ea typeface="宋体" charset="-122"/>
              </a:rPr>
              <a:t>Singular Value</a:t>
            </a:r>
          </a:p>
          <a:p>
            <a:pPr algn="ctr"/>
            <a:r>
              <a:rPr lang="en-US" altLang="zh-CN" sz="1800">
                <a:latin typeface="Times New Roman" charset="0"/>
                <a:ea typeface="宋体" charset="-122"/>
              </a:rPr>
              <a:t>Decomposition</a:t>
            </a:r>
          </a:p>
          <a:p>
            <a:pPr algn="ctr"/>
            <a:r>
              <a:rPr lang="en-US" altLang="zh-CN" sz="1800">
                <a:latin typeface="Times New Roman" charset="0"/>
                <a:ea typeface="宋体" charset="-122"/>
              </a:rPr>
              <a:t>(SVD):</a:t>
            </a:r>
          </a:p>
          <a:p>
            <a:pPr algn="ctr"/>
            <a:r>
              <a:rPr lang="en-US" altLang="zh-CN" sz="1800">
                <a:latin typeface="Times New Roman" charset="0"/>
                <a:ea typeface="宋体" charset="-122"/>
              </a:rPr>
              <a:t>Convert term-document</a:t>
            </a:r>
          </a:p>
          <a:p>
            <a:pPr algn="ctr"/>
            <a:r>
              <a:rPr lang="en-US" altLang="zh-CN" sz="1800">
                <a:latin typeface="Times New Roman" charset="0"/>
                <a:ea typeface="宋体" charset="-122"/>
              </a:rPr>
              <a:t>matrix into 3matrices</a:t>
            </a:r>
          </a:p>
          <a:p>
            <a:pPr algn="ctr"/>
            <a:r>
              <a:rPr lang="en-US" altLang="zh-CN" sz="1800">
                <a:latin typeface="Times New Roman" charset="0"/>
                <a:ea typeface="宋体" charset="-122"/>
              </a:rPr>
              <a:t>U, S and V</a:t>
            </a:r>
          </a:p>
        </p:txBody>
      </p:sp>
      <p:sp>
        <p:nvSpPr>
          <p:cNvPr id="2055" name="Text Box 7"/>
          <p:cNvSpPr txBox="1">
            <a:spLocks noChangeArrowheads="1"/>
          </p:cNvSpPr>
          <p:nvPr/>
        </p:nvSpPr>
        <p:spPr bwMode="auto">
          <a:xfrm>
            <a:off x="4191000" y="2743200"/>
            <a:ext cx="484188" cy="457200"/>
          </a:xfrm>
          <a:prstGeom prst="rect">
            <a:avLst/>
          </a:prstGeom>
          <a:noFill/>
          <a:ln w="9525">
            <a:noFill/>
            <a:miter lim="800000"/>
            <a:headEnd/>
            <a:tailEnd/>
          </a:ln>
        </p:spPr>
        <p:txBody>
          <a:bodyPr wrap="none" anchor="ctr">
            <a:spAutoFit/>
          </a:bodyPr>
          <a:lstStyle/>
          <a:p>
            <a:pPr algn="ctr"/>
            <a:r>
              <a:rPr lang="en-US" altLang="zh-CN">
                <a:latin typeface="Symbol" charset="2"/>
                <a:ea typeface="宋体" charset="-122"/>
              </a:rPr>
              <a:t>Þ</a:t>
            </a:r>
          </a:p>
        </p:txBody>
      </p:sp>
      <p:sp>
        <p:nvSpPr>
          <p:cNvPr id="2056" name="AutoShape 8"/>
          <p:cNvSpPr>
            <a:spLocks noChangeArrowheads="1"/>
          </p:cNvSpPr>
          <p:nvPr/>
        </p:nvSpPr>
        <p:spPr bwMode="auto">
          <a:xfrm>
            <a:off x="3733800" y="3886200"/>
            <a:ext cx="1676400" cy="457200"/>
          </a:xfrm>
          <a:prstGeom prst="curvedUpArrow">
            <a:avLst>
              <a:gd name="adj1" fmla="val 73333"/>
              <a:gd name="adj2" fmla="val 146667"/>
              <a:gd name="adj3" fmla="val 33333"/>
            </a:avLst>
          </a:prstGeom>
          <a:noFill/>
          <a:ln w="9525">
            <a:solidFill>
              <a:schemeClr val="tx1"/>
            </a:solidFill>
            <a:miter lim="800000"/>
            <a:headEnd/>
            <a:tailEnd/>
          </a:ln>
        </p:spPr>
        <p:txBody>
          <a:bodyPr wrap="none" anchor="ctr"/>
          <a:lstStyle/>
          <a:p>
            <a:endParaRPr lang="zh-CN" altLang="en-US"/>
          </a:p>
        </p:txBody>
      </p:sp>
      <p:sp>
        <p:nvSpPr>
          <p:cNvPr id="2057" name="Text Box 9"/>
          <p:cNvSpPr txBox="1">
            <a:spLocks noChangeArrowheads="1"/>
          </p:cNvSpPr>
          <p:nvPr/>
        </p:nvSpPr>
        <p:spPr bwMode="auto">
          <a:xfrm>
            <a:off x="3276600" y="4495800"/>
            <a:ext cx="2400300" cy="915988"/>
          </a:xfrm>
          <a:prstGeom prst="rect">
            <a:avLst/>
          </a:prstGeom>
          <a:noFill/>
          <a:ln w="9525">
            <a:noFill/>
            <a:miter lim="800000"/>
            <a:headEnd/>
            <a:tailEnd/>
          </a:ln>
        </p:spPr>
        <p:txBody>
          <a:bodyPr wrap="none" anchor="ctr">
            <a:spAutoFit/>
          </a:bodyPr>
          <a:lstStyle/>
          <a:p>
            <a:pPr algn="ctr"/>
            <a:r>
              <a:rPr lang="en-US" altLang="zh-CN" sz="1800">
                <a:latin typeface="Times New Roman" charset="0"/>
                <a:ea typeface="宋体" charset="-122"/>
              </a:rPr>
              <a:t>Reduce Dimensionality:</a:t>
            </a:r>
          </a:p>
          <a:p>
            <a:pPr algn="ctr"/>
            <a:r>
              <a:rPr lang="en-US" altLang="zh-CN" sz="1800">
                <a:latin typeface="Times New Roman" charset="0"/>
                <a:ea typeface="宋体" charset="-122"/>
              </a:rPr>
              <a:t>Throw out low-order</a:t>
            </a:r>
          </a:p>
          <a:p>
            <a:pPr algn="ctr"/>
            <a:r>
              <a:rPr lang="en-US" altLang="zh-CN" sz="1800">
                <a:latin typeface="Times New Roman" charset="0"/>
                <a:ea typeface="宋体" charset="-122"/>
              </a:rPr>
              <a:t>rows and columns</a:t>
            </a:r>
          </a:p>
        </p:txBody>
      </p:sp>
      <p:sp>
        <p:nvSpPr>
          <p:cNvPr id="2058" name="AutoShape 10"/>
          <p:cNvSpPr>
            <a:spLocks noChangeArrowheads="1"/>
          </p:cNvSpPr>
          <p:nvPr/>
        </p:nvSpPr>
        <p:spPr bwMode="auto">
          <a:xfrm>
            <a:off x="6477000" y="3886200"/>
            <a:ext cx="1676400" cy="457200"/>
          </a:xfrm>
          <a:prstGeom prst="curvedUpArrow">
            <a:avLst>
              <a:gd name="adj1" fmla="val 73333"/>
              <a:gd name="adj2" fmla="val 146667"/>
              <a:gd name="adj3" fmla="val 33333"/>
            </a:avLst>
          </a:prstGeom>
          <a:noFill/>
          <a:ln w="9525">
            <a:solidFill>
              <a:schemeClr val="tx1"/>
            </a:solidFill>
            <a:miter lim="800000"/>
            <a:headEnd/>
            <a:tailEnd/>
          </a:ln>
        </p:spPr>
        <p:txBody>
          <a:bodyPr wrap="none" anchor="ctr"/>
          <a:lstStyle/>
          <a:p>
            <a:endParaRPr lang="zh-CN" altLang="en-US"/>
          </a:p>
        </p:txBody>
      </p:sp>
      <p:sp>
        <p:nvSpPr>
          <p:cNvPr id="2059" name="Text Box 11"/>
          <p:cNvSpPr txBox="1">
            <a:spLocks noChangeArrowheads="1"/>
          </p:cNvSpPr>
          <p:nvPr/>
        </p:nvSpPr>
        <p:spPr bwMode="auto">
          <a:xfrm>
            <a:off x="5997575" y="4333875"/>
            <a:ext cx="2514600" cy="2289175"/>
          </a:xfrm>
          <a:prstGeom prst="rect">
            <a:avLst/>
          </a:prstGeom>
          <a:noFill/>
          <a:ln w="9525">
            <a:noFill/>
            <a:miter lim="800000"/>
            <a:headEnd/>
            <a:tailEnd/>
          </a:ln>
        </p:spPr>
        <p:txBody>
          <a:bodyPr wrap="none" anchor="ctr">
            <a:spAutoFit/>
          </a:bodyPr>
          <a:lstStyle/>
          <a:p>
            <a:pPr algn="ctr"/>
            <a:r>
              <a:rPr lang="en-US" altLang="zh-CN" sz="1800">
                <a:latin typeface="Times New Roman" charset="0"/>
                <a:ea typeface="宋体" charset="-122"/>
              </a:rPr>
              <a:t>Recreate Matrix:</a:t>
            </a:r>
          </a:p>
          <a:p>
            <a:pPr algn="ctr"/>
            <a:r>
              <a:rPr lang="en-US" altLang="zh-CN" sz="1800">
                <a:latin typeface="Times New Roman" charset="0"/>
                <a:ea typeface="宋体" charset="-122"/>
              </a:rPr>
              <a:t>Multiply to produce</a:t>
            </a:r>
          </a:p>
          <a:p>
            <a:pPr algn="ctr"/>
            <a:r>
              <a:rPr lang="en-US" altLang="zh-CN" sz="1800">
                <a:latin typeface="Times New Roman" charset="0"/>
                <a:ea typeface="宋体" charset="-122"/>
              </a:rPr>
              <a:t>approximate term-</a:t>
            </a:r>
          </a:p>
          <a:p>
            <a:pPr algn="ctr"/>
            <a:r>
              <a:rPr lang="en-US" altLang="zh-CN" sz="1800">
                <a:latin typeface="Times New Roman" charset="0"/>
                <a:ea typeface="宋体" charset="-122"/>
              </a:rPr>
              <a:t>document matrix.</a:t>
            </a:r>
          </a:p>
          <a:p>
            <a:pPr algn="ctr"/>
            <a:r>
              <a:rPr lang="en-US" altLang="zh-CN" sz="1800">
                <a:latin typeface="Times New Roman" charset="0"/>
                <a:ea typeface="宋体" charset="-122"/>
              </a:rPr>
              <a:t>Use new matrix to</a:t>
            </a:r>
          </a:p>
          <a:p>
            <a:pPr algn="ctr"/>
            <a:r>
              <a:rPr lang="en-US" altLang="zh-CN" sz="1800">
                <a:latin typeface="Times New Roman" charset="0"/>
                <a:ea typeface="宋体" charset="-122"/>
              </a:rPr>
              <a:t>process queries</a:t>
            </a:r>
          </a:p>
          <a:p>
            <a:pPr algn="ctr"/>
            <a:r>
              <a:rPr lang="en-US" altLang="zh-CN" sz="1800">
                <a:latin typeface="Times New Roman" charset="0"/>
                <a:ea typeface="宋体" charset="-122"/>
              </a:rPr>
              <a:t>OR, better,  map query to</a:t>
            </a:r>
          </a:p>
          <a:p>
            <a:pPr algn="ctr"/>
            <a:r>
              <a:rPr lang="en-US" altLang="zh-CN" sz="1800">
                <a:latin typeface="Times New Roman" charset="0"/>
                <a:ea typeface="宋体" charset="-122"/>
              </a:rPr>
              <a:t>reduced space</a:t>
            </a:r>
          </a:p>
        </p:txBody>
      </p:sp>
      <p:sp>
        <p:nvSpPr>
          <p:cNvPr id="2060" name="Text Box 12"/>
          <p:cNvSpPr txBox="1">
            <a:spLocks noChangeArrowheads="1"/>
          </p:cNvSpPr>
          <p:nvPr/>
        </p:nvSpPr>
        <p:spPr bwMode="auto">
          <a:xfrm>
            <a:off x="898525" y="2555875"/>
            <a:ext cx="455613"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M</a:t>
            </a:r>
          </a:p>
        </p:txBody>
      </p:sp>
      <p:sp>
        <p:nvSpPr>
          <p:cNvPr id="2061" name="Text Box 13"/>
          <p:cNvSpPr txBox="1">
            <a:spLocks noChangeArrowheads="1"/>
          </p:cNvSpPr>
          <p:nvPr/>
        </p:nvSpPr>
        <p:spPr bwMode="auto">
          <a:xfrm>
            <a:off x="1965325" y="2555875"/>
            <a:ext cx="404813"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U</a:t>
            </a:r>
          </a:p>
        </p:txBody>
      </p:sp>
      <p:sp>
        <p:nvSpPr>
          <p:cNvPr id="2062" name="Text Box 14"/>
          <p:cNvSpPr txBox="1">
            <a:spLocks noChangeArrowheads="1"/>
          </p:cNvSpPr>
          <p:nvPr/>
        </p:nvSpPr>
        <p:spPr bwMode="auto">
          <a:xfrm>
            <a:off x="2743200" y="2667000"/>
            <a:ext cx="354013"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S</a:t>
            </a:r>
          </a:p>
        </p:txBody>
      </p:sp>
      <p:sp>
        <p:nvSpPr>
          <p:cNvPr id="2063" name="Text Box 15"/>
          <p:cNvSpPr txBox="1">
            <a:spLocks noChangeArrowheads="1"/>
          </p:cNvSpPr>
          <p:nvPr/>
        </p:nvSpPr>
        <p:spPr bwMode="auto">
          <a:xfrm>
            <a:off x="3641725" y="2632075"/>
            <a:ext cx="460375"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V</a:t>
            </a:r>
            <a:r>
              <a:rPr lang="en-US" altLang="zh-CN" baseline="30000">
                <a:latin typeface="Times New Roman" charset="0"/>
                <a:ea typeface="宋体" charset="-122"/>
              </a:rPr>
              <a:t>t</a:t>
            </a:r>
            <a:endParaRPr lang="en-US" altLang="zh-CN">
              <a:latin typeface="Times New Roman" charset="0"/>
              <a:ea typeface="宋体" charset="-122"/>
            </a:endParaRPr>
          </a:p>
        </p:txBody>
      </p:sp>
      <p:sp>
        <p:nvSpPr>
          <p:cNvPr id="2064" name="Rectangle 16"/>
          <p:cNvSpPr>
            <a:spLocks noChangeArrowheads="1"/>
          </p:cNvSpPr>
          <p:nvPr/>
        </p:nvSpPr>
        <p:spPr bwMode="auto">
          <a:xfrm>
            <a:off x="990600" y="35814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65" name="Rectangle 17"/>
          <p:cNvSpPr>
            <a:spLocks noChangeArrowheads="1"/>
          </p:cNvSpPr>
          <p:nvPr/>
        </p:nvSpPr>
        <p:spPr bwMode="auto">
          <a:xfrm>
            <a:off x="2057400" y="35814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66" name="Rectangle 18"/>
          <p:cNvSpPr>
            <a:spLocks noChangeArrowheads="1"/>
          </p:cNvSpPr>
          <p:nvPr/>
        </p:nvSpPr>
        <p:spPr bwMode="auto">
          <a:xfrm>
            <a:off x="2743200" y="35814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67" name="Rectangle 19"/>
          <p:cNvSpPr>
            <a:spLocks noChangeArrowheads="1"/>
          </p:cNvSpPr>
          <p:nvPr/>
        </p:nvSpPr>
        <p:spPr bwMode="auto">
          <a:xfrm>
            <a:off x="3733800" y="35814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68" name="Rectangle 20"/>
          <p:cNvSpPr>
            <a:spLocks noChangeArrowheads="1"/>
          </p:cNvSpPr>
          <p:nvPr/>
        </p:nvSpPr>
        <p:spPr bwMode="auto">
          <a:xfrm>
            <a:off x="4876800" y="36576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69" name="Rectangle 21"/>
          <p:cNvSpPr>
            <a:spLocks noChangeArrowheads="1"/>
          </p:cNvSpPr>
          <p:nvPr/>
        </p:nvSpPr>
        <p:spPr bwMode="auto">
          <a:xfrm>
            <a:off x="5562600" y="35814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70" name="Rectangle 22"/>
          <p:cNvSpPr>
            <a:spLocks noChangeArrowheads="1"/>
          </p:cNvSpPr>
          <p:nvPr/>
        </p:nvSpPr>
        <p:spPr bwMode="auto">
          <a:xfrm>
            <a:off x="6553200" y="3581400"/>
            <a:ext cx="228600" cy="228600"/>
          </a:xfrm>
          <a:prstGeom prst="rect">
            <a:avLst/>
          </a:prstGeom>
          <a:solidFill>
            <a:schemeClr val="bg1"/>
          </a:solidFill>
          <a:ln w="9525">
            <a:noFill/>
            <a:miter lim="800000"/>
            <a:headEnd/>
            <a:tailEnd/>
          </a:ln>
        </p:spPr>
        <p:txBody>
          <a:bodyPr wrap="none" anchor="ctr"/>
          <a:lstStyle/>
          <a:p>
            <a:endParaRPr lang="zh-CN" altLang="en-US"/>
          </a:p>
        </p:txBody>
      </p:sp>
      <p:sp>
        <p:nvSpPr>
          <p:cNvPr id="2071" name="Text Box 23"/>
          <p:cNvSpPr txBox="1">
            <a:spLocks noChangeArrowheads="1"/>
          </p:cNvSpPr>
          <p:nvPr/>
        </p:nvSpPr>
        <p:spPr bwMode="auto">
          <a:xfrm>
            <a:off x="4632325" y="2555875"/>
            <a:ext cx="506413"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U</a:t>
            </a:r>
            <a:r>
              <a:rPr lang="en-US" altLang="zh-CN" baseline="-25000">
                <a:latin typeface="Times New Roman" charset="0"/>
                <a:ea typeface="宋体" charset="-122"/>
              </a:rPr>
              <a:t>k</a:t>
            </a:r>
            <a:endParaRPr lang="en-US" altLang="zh-CN">
              <a:latin typeface="Times New Roman" charset="0"/>
              <a:ea typeface="宋体" charset="-122"/>
            </a:endParaRPr>
          </a:p>
        </p:txBody>
      </p:sp>
      <p:sp>
        <p:nvSpPr>
          <p:cNvPr id="2072" name="Text Box 24"/>
          <p:cNvSpPr txBox="1">
            <a:spLocks noChangeArrowheads="1"/>
          </p:cNvSpPr>
          <p:nvPr/>
        </p:nvSpPr>
        <p:spPr bwMode="auto">
          <a:xfrm>
            <a:off x="5546725" y="2708275"/>
            <a:ext cx="455613"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S</a:t>
            </a:r>
            <a:r>
              <a:rPr lang="en-US" altLang="zh-CN" baseline="-25000">
                <a:latin typeface="Times New Roman" charset="0"/>
                <a:ea typeface="宋体" charset="-122"/>
              </a:rPr>
              <a:t>k</a:t>
            </a:r>
            <a:endParaRPr lang="en-US" altLang="zh-CN">
              <a:latin typeface="Times New Roman" charset="0"/>
              <a:ea typeface="宋体" charset="-122"/>
            </a:endParaRPr>
          </a:p>
        </p:txBody>
      </p:sp>
      <p:sp>
        <p:nvSpPr>
          <p:cNvPr id="2073" name="Text Box 25"/>
          <p:cNvSpPr txBox="1">
            <a:spLocks noChangeArrowheads="1"/>
          </p:cNvSpPr>
          <p:nvPr/>
        </p:nvSpPr>
        <p:spPr bwMode="auto">
          <a:xfrm>
            <a:off x="6324600" y="2667000"/>
            <a:ext cx="561975" cy="457200"/>
          </a:xfrm>
          <a:prstGeom prst="rect">
            <a:avLst/>
          </a:prstGeom>
          <a:noFill/>
          <a:ln w="9525">
            <a:noFill/>
            <a:miter lim="800000"/>
            <a:headEnd/>
            <a:tailEnd/>
          </a:ln>
        </p:spPr>
        <p:txBody>
          <a:bodyPr wrap="none">
            <a:spAutoFit/>
          </a:bodyPr>
          <a:lstStyle/>
          <a:p>
            <a:r>
              <a:rPr lang="en-US" altLang="zh-CN">
                <a:latin typeface="Times New Roman" charset="0"/>
                <a:ea typeface="宋体" charset="-122"/>
              </a:rPr>
              <a:t>V</a:t>
            </a:r>
            <a:r>
              <a:rPr lang="en-US" altLang="zh-CN" baseline="-25000">
                <a:latin typeface="Times New Roman" charset="0"/>
                <a:ea typeface="宋体" charset="-122"/>
              </a:rPr>
              <a:t>k</a:t>
            </a:r>
            <a:r>
              <a:rPr lang="en-US" altLang="zh-CN" baseline="30000">
                <a:latin typeface="Times New Roman" charset="0"/>
                <a:ea typeface="宋体" charset="-122"/>
              </a:rPr>
              <a:t>t</a:t>
            </a:r>
            <a:endParaRPr lang="en-US" altLang="zh-CN">
              <a:latin typeface="Times New Roman" charset="0"/>
              <a:ea typeface="宋体" charset="-122"/>
            </a:endParaRPr>
          </a:p>
        </p:txBody>
      </p:sp>
    </p:spTree>
  </p:cSld>
  <p:clrMapOvr>
    <a:masterClrMapping/>
  </p:clrMapOvr>
  <p:transition advTm="13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8100"/>
            <a:ext cx="7772400" cy="1143000"/>
          </a:xfrm>
          <a:noFill/>
        </p:spPr>
        <p:txBody>
          <a:bodyPr/>
          <a:lstStyle/>
          <a:p>
            <a:pPr eaLnBrk="1" hangingPunct="1"/>
            <a:r>
              <a:rPr lang="en-US" altLang="zh-CN" smtClean="0"/>
              <a:t>What LSI can do</a:t>
            </a:r>
          </a:p>
        </p:txBody>
      </p:sp>
      <p:sp>
        <p:nvSpPr>
          <p:cNvPr id="48131" name="Rectangle 3"/>
          <p:cNvSpPr>
            <a:spLocks noGrp="1" noChangeArrowheads="1"/>
          </p:cNvSpPr>
          <p:nvPr>
            <p:ph sz="quarter" idx="1"/>
          </p:nvPr>
        </p:nvSpPr>
        <p:spPr>
          <a:xfrm>
            <a:off x="685800" y="1181100"/>
            <a:ext cx="8193088" cy="4914900"/>
          </a:xfrm>
          <a:noFill/>
        </p:spPr>
        <p:txBody>
          <a:bodyPr/>
          <a:lstStyle/>
          <a:p>
            <a:pPr eaLnBrk="1" hangingPunct="1"/>
            <a:r>
              <a:rPr lang="en-US" altLang="zh-CN" sz="2400" smtClean="0"/>
              <a:t>LSI analysis effectively does</a:t>
            </a:r>
          </a:p>
          <a:p>
            <a:pPr lvl="1" eaLnBrk="1" hangingPunct="1"/>
            <a:r>
              <a:rPr lang="en-US" altLang="zh-CN" sz="2000" smtClean="0"/>
              <a:t>Dimensionality reduction</a:t>
            </a:r>
          </a:p>
          <a:p>
            <a:pPr lvl="1" eaLnBrk="1" hangingPunct="1"/>
            <a:r>
              <a:rPr lang="en-US" altLang="zh-CN" sz="2000" smtClean="0"/>
              <a:t>Noise reduction</a:t>
            </a:r>
          </a:p>
          <a:p>
            <a:pPr lvl="1" eaLnBrk="1" hangingPunct="1"/>
            <a:r>
              <a:rPr lang="en-US" altLang="zh-CN" sz="2000" smtClean="0"/>
              <a:t>Exploitation of redundant data</a:t>
            </a:r>
          </a:p>
          <a:p>
            <a:pPr lvl="1" eaLnBrk="1" hangingPunct="1"/>
            <a:r>
              <a:rPr lang="en-US" altLang="zh-CN" sz="2000" smtClean="0"/>
              <a:t>Correlation analysis and Query expansion (with related words)</a:t>
            </a:r>
          </a:p>
          <a:p>
            <a:pPr eaLnBrk="1" hangingPunct="1">
              <a:spcBef>
                <a:spcPct val="60000"/>
              </a:spcBef>
            </a:pPr>
            <a:r>
              <a:rPr lang="en-US" altLang="zh-CN" sz="2400" smtClean="0"/>
              <a:t>Some of the individual effects can be achieved with simpler techniques (e.g. thesaurus construction). LSI does them together.</a:t>
            </a:r>
            <a:endParaRPr lang="en-US" altLang="zh-CN" sz="2400" smtClean="0">
              <a:solidFill>
                <a:srgbClr val="0000FF"/>
              </a:solidFill>
            </a:endParaRPr>
          </a:p>
          <a:p>
            <a:pPr eaLnBrk="1" hangingPunct="1">
              <a:spcBef>
                <a:spcPct val="60000"/>
              </a:spcBef>
            </a:pPr>
            <a:r>
              <a:rPr lang="en-US" altLang="zh-CN" sz="2400" smtClean="0"/>
              <a:t>LSI handles synonymy well, not so much polysemy</a:t>
            </a:r>
          </a:p>
          <a:p>
            <a:pPr eaLnBrk="1" hangingPunct="1">
              <a:spcBef>
                <a:spcPct val="60000"/>
              </a:spcBef>
            </a:pPr>
            <a:r>
              <a:rPr lang="en-US" altLang="zh-CN" sz="2400" smtClean="0"/>
              <a:t>Challenge: SVD is complex to compute (O(n</a:t>
            </a:r>
            <a:r>
              <a:rPr lang="en-US" altLang="zh-CN" sz="2400" baseline="30000" smtClean="0"/>
              <a:t>3</a:t>
            </a:r>
            <a:r>
              <a:rPr lang="en-US" altLang="zh-CN" sz="2400" smtClean="0"/>
              <a:t>))</a:t>
            </a:r>
          </a:p>
          <a:p>
            <a:pPr lvl="1" eaLnBrk="1" hangingPunct="1">
              <a:lnSpc>
                <a:spcPct val="90000"/>
              </a:lnSpc>
            </a:pPr>
            <a:r>
              <a:rPr lang="en-US" altLang="zh-CN" sz="2000" smtClean="0"/>
              <a:t>Needs to be updated as new documents are found/updated</a:t>
            </a:r>
            <a:endParaRPr lang="en-US" altLang="zh-CN" sz="1800" smtClean="0">
              <a:solidFill>
                <a:srgbClr val="0000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15888"/>
            <a:ext cx="8229600" cy="865187"/>
          </a:xfrm>
        </p:spPr>
        <p:txBody>
          <a:bodyPr/>
          <a:lstStyle/>
          <a:p>
            <a:pPr eaLnBrk="1" hangingPunct="1"/>
            <a:r>
              <a:rPr lang="en-US" altLang="zh-CN" smtClean="0"/>
              <a:t>Limitations of PCA</a:t>
            </a:r>
          </a:p>
        </p:txBody>
      </p:sp>
      <p:sp>
        <p:nvSpPr>
          <p:cNvPr id="53251" name="Text Box 3"/>
          <p:cNvSpPr txBox="1">
            <a:spLocks noChangeArrowheads="1"/>
          </p:cNvSpPr>
          <p:nvPr/>
        </p:nvSpPr>
        <p:spPr bwMode="auto">
          <a:xfrm>
            <a:off x="971550" y="1412875"/>
            <a:ext cx="7272338" cy="822325"/>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en-US" altLang="zh-CN" b="1">
                <a:solidFill>
                  <a:schemeClr val="bg1"/>
                </a:solidFill>
                <a:cs typeface="Arial" charset="0"/>
              </a:rPr>
              <a:t>Should the goal be finding independent rather than pair-wise uncorrelated dimensions</a:t>
            </a:r>
          </a:p>
        </p:txBody>
      </p:sp>
      <p:sp>
        <p:nvSpPr>
          <p:cNvPr id="53252" name="Oval 4"/>
          <p:cNvSpPr>
            <a:spLocks noChangeArrowheads="1"/>
          </p:cNvSpPr>
          <p:nvPr/>
        </p:nvSpPr>
        <p:spPr bwMode="auto">
          <a:xfrm>
            <a:off x="1619250"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3" name="Oval 5"/>
          <p:cNvSpPr>
            <a:spLocks noChangeArrowheads="1"/>
          </p:cNvSpPr>
          <p:nvPr/>
        </p:nvSpPr>
        <p:spPr bwMode="auto">
          <a:xfrm>
            <a:off x="2051050"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4" name="Oval 6"/>
          <p:cNvSpPr>
            <a:spLocks noChangeArrowheads="1"/>
          </p:cNvSpPr>
          <p:nvPr/>
        </p:nvSpPr>
        <p:spPr bwMode="auto">
          <a:xfrm>
            <a:off x="1906588"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5" name="Oval 7"/>
          <p:cNvSpPr>
            <a:spLocks noChangeArrowheads="1"/>
          </p:cNvSpPr>
          <p:nvPr/>
        </p:nvSpPr>
        <p:spPr bwMode="auto">
          <a:xfrm>
            <a:off x="1763713"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6" name="Oval 8"/>
          <p:cNvSpPr>
            <a:spLocks noChangeArrowheads="1"/>
          </p:cNvSpPr>
          <p:nvPr/>
        </p:nvSpPr>
        <p:spPr bwMode="auto">
          <a:xfrm>
            <a:off x="2195513"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7" name="Oval 9"/>
          <p:cNvSpPr>
            <a:spLocks noChangeArrowheads="1"/>
          </p:cNvSpPr>
          <p:nvPr/>
        </p:nvSpPr>
        <p:spPr bwMode="auto">
          <a:xfrm>
            <a:off x="2627313"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8" name="Oval 10"/>
          <p:cNvSpPr>
            <a:spLocks noChangeArrowheads="1"/>
          </p:cNvSpPr>
          <p:nvPr/>
        </p:nvSpPr>
        <p:spPr bwMode="auto">
          <a:xfrm>
            <a:off x="2482850"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59" name="Oval 11"/>
          <p:cNvSpPr>
            <a:spLocks noChangeArrowheads="1"/>
          </p:cNvSpPr>
          <p:nvPr/>
        </p:nvSpPr>
        <p:spPr bwMode="auto">
          <a:xfrm>
            <a:off x="2339975"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0" name="Oval 12"/>
          <p:cNvSpPr>
            <a:spLocks noChangeArrowheads="1"/>
          </p:cNvSpPr>
          <p:nvPr/>
        </p:nvSpPr>
        <p:spPr bwMode="auto">
          <a:xfrm>
            <a:off x="1908175"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1" name="Oval 13"/>
          <p:cNvSpPr>
            <a:spLocks noChangeArrowheads="1"/>
          </p:cNvSpPr>
          <p:nvPr/>
        </p:nvSpPr>
        <p:spPr bwMode="auto">
          <a:xfrm>
            <a:off x="2338388"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2" name="Oval 14"/>
          <p:cNvSpPr>
            <a:spLocks noChangeArrowheads="1"/>
          </p:cNvSpPr>
          <p:nvPr/>
        </p:nvSpPr>
        <p:spPr bwMode="auto">
          <a:xfrm>
            <a:off x="2195513"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3" name="Oval 15"/>
          <p:cNvSpPr>
            <a:spLocks noChangeArrowheads="1"/>
          </p:cNvSpPr>
          <p:nvPr/>
        </p:nvSpPr>
        <p:spPr bwMode="auto">
          <a:xfrm>
            <a:off x="2051050"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4" name="Oval 16"/>
          <p:cNvSpPr>
            <a:spLocks noChangeArrowheads="1"/>
          </p:cNvSpPr>
          <p:nvPr/>
        </p:nvSpPr>
        <p:spPr bwMode="auto">
          <a:xfrm>
            <a:off x="2484438"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5" name="Oval 17"/>
          <p:cNvSpPr>
            <a:spLocks noChangeArrowheads="1"/>
          </p:cNvSpPr>
          <p:nvPr/>
        </p:nvSpPr>
        <p:spPr bwMode="auto">
          <a:xfrm>
            <a:off x="2914650"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6" name="Oval 18"/>
          <p:cNvSpPr>
            <a:spLocks noChangeArrowheads="1"/>
          </p:cNvSpPr>
          <p:nvPr/>
        </p:nvSpPr>
        <p:spPr bwMode="auto">
          <a:xfrm>
            <a:off x="2771775"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7" name="Oval 19"/>
          <p:cNvSpPr>
            <a:spLocks noChangeArrowheads="1"/>
          </p:cNvSpPr>
          <p:nvPr/>
        </p:nvSpPr>
        <p:spPr bwMode="auto">
          <a:xfrm>
            <a:off x="2627313"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8" name="Oval 20"/>
          <p:cNvSpPr>
            <a:spLocks noChangeArrowheads="1"/>
          </p:cNvSpPr>
          <p:nvPr/>
        </p:nvSpPr>
        <p:spPr bwMode="auto">
          <a:xfrm>
            <a:off x="2771775"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69" name="Oval 21"/>
          <p:cNvSpPr>
            <a:spLocks noChangeArrowheads="1"/>
          </p:cNvSpPr>
          <p:nvPr/>
        </p:nvSpPr>
        <p:spPr bwMode="auto">
          <a:xfrm>
            <a:off x="3203575"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0" name="Oval 22"/>
          <p:cNvSpPr>
            <a:spLocks noChangeArrowheads="1"/>
          </p:cNvSpPr>
          <p:nvPr/>
        </p:nvSpPr>
        <p:spPr bwMode="auto">
          <a:xfrm>
            <a:off x="3059113"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1" name="Oval 23"/>
          <p:cNvSpPr>
            <a:spLocks noChangeArrowheads="1"/>
          </p:cNvSpPr>
          <p:nvPr/>
        </p:nvSpPr>
        <p:spPr bwMode="auto">
          <a:xfrm>
            <a:off x="2916238"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2" name="Oval 24"/>
          <p:cNvSpPr>
            <a:spLocks noChangeArrowheads="1"/>
          </p:cNvSpPr>
          <p:nvPr/>
        </p:nvSpPr>
        <p:spPr bwMode="auto">
          <a:xfrm>
            <a:off x="3348038"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3" name="Oval 25"/>
          <p:cNvSpPr>
            <a:spLocks noChangeArrowheads="1"/>
          </p:cNvSpPr>
          <p:nvPr/>
        </p:nvSpPr>
        <p:spPr bwMode="auto">
          <a:xfrm>
            <a:off x="3779838"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4" name="Oval 26"/>
          <p:cNvSpPr>
            <a:spLocks noChangeArrowheads="1"/>
          </p:cNvSpPr>
          <p:nvPr/>
        </p:nvSpPr>
        <p:spPr bwMode="auto">
          <a:xfrm>
            <a:off x="3635375"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5" name="Oval 27"/>
          <p:cNvSpPr>
            <a:spLocks noChangeArrowheads="1"/>
          </p:cNvSpPr>
          <p:nvPr/>
        </p:nvSpPr>
        <p:spPr bwMode="auto">
          <a:xfrm>
            <a:off x="3492500"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6" name="Oval 28"/>
          <p:cNvSpPr>
            <a:spLocks noChangeArrowheads="1"/>
          </p:cNvSpPr>
          <p:nvPr/>
        </p:nvSpPr>
        <p:spPr bwMode="auto">
          <a:xfrm>
            <a:off x="3060700"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7" name="Oval 29"/>
          <p:cNvSpPr>
            <a:spLocks noChangeArrowheads="1"/>
          </p:cNvSpPr>
          <p:nvPr/>
        </p:nvSpPr>
        <p:spPr bwMode="auto">
          <a:xfrm>
            <a:off x="3490913"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8" name="Oval 30"/>
          <p:cNvSpPr>
            <a:spLocks noChangeArrowheads="1"/>
          </p:cNvSpPr>
          <p:nvPr/>
        </p:nvSpPr>
        <p:spPr bwMode="auto">
          <a:xfrm>
            <a:off x="3348038"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79" name="Oval 31"/>
          <p:cNvSpPr>
            <a:spLocks noChangeArrowheads="1"/>
          </p:cNvSpPr>
          <p:nvPr/>
        </p:nvSpPr>
        <p:spPr bwMode="auto">
          <a:xfrm>
            <a:off x="3203575"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0" name="Oval 32"/>
          <p:cNvSpPr>
            <a:spLocks noChangeArrowheads="1"/>
          </p:cNvSpPr>
          <p:nvPr/>
        </p:nvSpPr>
        <p:spPr bwMode="auto">
          <a:xfrm>
            <a:off x="3636963"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1" name="Oval 33"/>
          <p:cNvSpPr>
            <a:spLocks noChangeArrowheads="1"/>
          </p:cNvSpPr>
          <p:nvPr/>
        </p:nvSpPr>
        <p:spPr bwMode="auto">
          <a:xfrm>
            <a:off x="4067175"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2" name="Oval 34"/>
          <p:cNvSpPr>
            <a:spLocks noChangeArrowheads="1"/>
          </p:cNvSpPr>
          <p:nvPr/>
        </p:nvSpPr>
        <p:spPr bwMode="auto">
          <a:xfrm>
            <a:off x="3924300"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3" name="Oval 35"/>
          <p:cNvSpPr>
            <a:spLocks noChangeArrowheads="1"/>
          </p:cNvSpPr>
          <p:nvPr/>
        </p:nvSpPr>
        <p:spPr bwMode="auto">
          <a:xfrm>
            <a:off x="3779838"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4" name="Oval 36"/>
          <p:cNvSpPr>
            <a:spLocks noChangeArrowheads="1"/>
          </p:cNvSpPr>
          <p:nvPr/>
        </p:nvSpPr>
        <p:spPr bwMode="auto">
          <a:xfrm>
            <a:off x="3922713"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5" name="Oval 37"/>
          <p:cNvSpPr>
            <a:spLocks noChangeArrowheads="1"/>
          </p:cNvSpPr>
          <p:nvPr/>
        </p:nvSpPr>
        <p:spPr bwMode="auto">
          <a:xfrm>
            <a:off x="4354513"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6" name="Oval 38"/>
          <p:cNvSpPr>
            <a:spLocks noChangeArrowheads="1"/>
          </p:cNvSpPr>
          <p:nvPr/>
        </p:nvSpPr>
        <p:spPr bwMode="auto">
          <a:xfrm>
            <a:off x="4210050"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7" name="Oval 39"/>
          <p:cNvSpPr>
            <a:spLocks noChangeArrowheads="1"/>
          </p:cNvSpPr>
          <p:nvPr/>
        </p:nvSpPr>
        <p:spPr bwMode="auto">
          <a:xfrm>
            <a:off x="4067175"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8" name="Oval 40"/>
          <p:cNvSpPr>
            <a:spLocks noChangeArrowheads="1"/>
          </p:cNvSpPr>
          <p:nvPr/>
        </p:nvSpPr>
        <p:spPr bwMode="auto">
          <a:xfrm>
            <a:off x="4498975"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89" name="Oval 41"/>
          <p:cNvSpPr>
            <a:spLocks noChangeArrowheads="1"/>
          </p:cNvSpPr>
          <p:nvPr/>
        </p:nvSpPr>
        <p:spPr bwMode="auto">
          <a:xfrm>
            <a:off x="4930775"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0" name="Oval 42"/>
          <p:cNvSpPr>
            <a:spLocks noChangeArrowheads="1"/>
          </p:cNvSpPr>
          <p:nvPr/>
        </p:nvSpPr>
        <p:spPr bwMode="auto">
          <a:xfrm>
            <a:off x="4786313"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1" name="Oval 43"/>
          <p:cNvSpPr>
            <a:spLocks noChangeArrowheads="1"/>
          </p:cNvSpPr>
          <p:nvPr/>
        </p:nvSpPr>
        <p:spPr bwMode="auto">
          <a:xfrm>
            <a:off x="4643438"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2" name="Oval 44"/>
          <p:cNvSpPr>
            <a:spLocks noChangeArrowheads="1"/>
          </p:cNvSpPr>
          <p:nvPr/>
        </p:nvSpPr>
        <p:spPr bwMode="auto">
          <a:xfrm>
            <a:off x="4211638"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3" name="Oval 45"/>
          <p:cNvSpPr>
            <a:spLocks noChangeArrowheads="1"/>
          </p:cNvSpPr>
          <p:nvPr/>
        </p:nvSpPr>
        <p:spPr bwMode="auto">
          <a:xfrm>
            <a:off x="4641850"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4" name="Oval 46"/>
          <p:cNvSpPr>
            <a:spLocks noChangeArrowheads="1"/>
          </p:cNvSpPr>
          <p:nvPr/>
        </p:nvSpPr>
        <p:spPr bwMode="auto">
          <a:xfrm>
            <a:off x="4498975"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5" name="Oval 47"/>
          <p:cNvSpPr>
            <a:spLocks noChangeArrowheads="1"/>
          </p:cNvSpPr>
          <p:nvPr/>
        </p:nvSpPr>
        <p:spPr bwMode="auto">
          <a:xfrm>
            <a:off x="4354513"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6" name="Oval 48"/>
          <p:cNvSpPr>
            <a:spLocks noChangeArrowheads="1"/>
          </p:cNvSpPr>
          <p:nvPr/>
        </p:nvSpPr>
        <p:spPr bwMode="auto">
          <a:xfrm>
            <a:off x="4787900"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7" name="Oval 49"/>
          <p:cNvSpPr>
            <a:spLocks noChangeArrowheads="1"/>
          </p:cNvSpPr>
          <p:nvPr/>
        </p:nvSpPr>
        <p:spPr bwMode="auto">
          <a:xfrm>
            <a:off x="5218113"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8" name="Oval 50"/>
          <p:cNvSpPr>
            <a:spLocks noChangeArrowheads="1"/>
          </p:cNvSpPr>
          <p:nvPr/>
        </p:nvSpPr>
        <p:spPr bwMode="auto">
          <a:xfrm>
            <a:off x="5075238"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299" name="Oval 51"/>
          <p:cNvSpPr>
            <a:spLocks noChangeArrowheads="1"/>
          </p:cNvSpPr>
          <p:nvPr/>
        </p:nvSpPr>
        <p:spPr bwMode="auto">
          <a:xfrm>
            <a:off x="4930775"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0" name="Oval 52"/>
          <p:cNvSpPr>
            <a:spLocks noChangeArrowheads="1"/>
          </p:cNvSpPr>
          <p:nvPr/>
        </p:nvSpPr>
        <p:spPr bwMode="auto">
          <a:xfrm>
            <a:off x="5075238"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1" name="Oval 53"/>
          <p:cNvSpPr>
            <a:spLocks noChangeArrowheads="1"/>
          </p:cNvSpPr>
          <p:nvPr/>
        </p:nvSpPr>
        <p:spPr bwMode="auto">
          <a:xfrm>
            <a:off x="5507038"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2" name="Oval 54"/>
          <p:cNvSpPr>
            <a:spLocks noChangeArrowheads="1"/>
          </p:cNvSpPr>
          <p:nvPr/>
        </p:nvSpPr>
        <p:spPr bwMode="auto">
          <a:xfrm>
            <a:off x="5362575"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3" name="Oval 55"/>
          <p:cNvSpPr>
            <a:spLocks noChangeArrowheads="1"/>
          </p:cNvSpPr>
          <p:nvPr/>
        </p:nvSpPr>
        <p:spPr bwMode="auto">
          <a:xfrm>
            <a:off x="5219700"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4" name="Oval 56"/>
          <p:cNvSpPr>
            <a:spLocks noChangeArrowheads="1"/>
          </p:cNvSpPr>
          <p:nvPr/>
        </p:nvSpPr>
        <p:spPr bwMode="auto">
          <a:xfrm>
            <a:off x="5651500" y="55895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5" name="Oval 57"/>
          <p:cNvSpPr>
            <a:spLocks noChangeArrowheads="1"/>
          </p:cNvSpPr>
          <p:nvPr/>
        </p:nvSpPr>
        <p:spPr bwMode="auto">
          <a:xfrm>
            <a:off x="6083300" y="530225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6" name="Oval 58"/>
          <p:cNvSpPr>
            <a:spLocks noChangeArrowheads="1"/>
          </p:cNvSpPr>
          <p:nvPr/>
        </p:nvSpPr>
        <p:spPr bwMode="auto">
          <a:xfrm>
            <a:off x="5938838" y="55895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7" name="Oval 59"/>
          <p:cNvSpPr>
            <a:spLocks noChangeArrowheads="1"/>
          </p:cNvSpPr>
          <p:nvPr/>
        </p:nvSpPr>
        <p:spPr bwMode="auto">
          <a:xfrm>
            <a:off x="5795963" y="530225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8" name="Oval 60"/>
          <p:cNvSpPr>
            <a:spLocks noChangeArrowheads="1"/>
          </p:cNvSpPr>
          <p:nvPr/>
        </p:nvSpPr>
        <p:spPr bwMode="auto">
          <a:xfrm>
            <a:off x="5364163"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09" name="Oval 61"/>
          <p:cNvSpPr>
            <a:spLocks noChangeArrowheads="1"/>
          </p:cNvSpPr>
          <p:nvPr/>
        </p:nvSpPr>
        <p:spPr bwMode="auto">
          <a:xfrm>
            <a:off x="5794375"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0" name="Oval 62"/>
          <p:cNvSpPr>
            <a:spLocks noChangeArrowheads="1"/>
          </p:cNvSpPr>
          <p:nvPr/>
        </p:nvSpPr>
        <p:spPr bwMode="auto">
          <a:xfrm>
            <a:off x="5651500"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1" name="Oval 63"/>
          <p:cNvSpPr>
            <a:spLocks noChangeArrowheads="1"/>
          </p:cNvSpPr>
          <p:nvPr/>
        </p:nvSpPr>
        <p:spPr bwMode="auto">
          <a:xfrm>
            <a:off x="5507038"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2" name="Oval 64"/>
          <p:cNvSpPr>
            <a:spLocks noChangeArrowheads="1"/>
          </p:cNvSpPr>
          <p:nvPr/>
        </p:nvSpPr>
        <p:spPr bwMode="auto">
          <a:xfrm>
            <a:off x="5940425" y="50133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3" name="Oval 65"/>
          <p:cNvSpPr>
            <a:spLocks noChangeArrowheads="1"/>
          </p:cNvSpPr>
          <p:nvPr/>
        </p:nvSpPr>
        <p:spPr bwMode="auto">
          <a:xfrm>
            <a:off x="6370638" y="4725988"/>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4" name="Oval 66"/>
          <p:cNvSpPr>
            <a:spLocks noChangeArrowheads="1"/>
          </p:cNvSpPr>
          <p:nvPr/>
        </p:nvSpPr>
        <p:spPr bwMode="auto">
          <a:xfrm>
            <a:off x="6227763" y="50133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5" name="Oval 67"/>
          <p:cNvSpPr>
            <a:spLocks noChangeArrowheads="1"/>
          </p:cNvSpPr>
          <p:nvPr/>
        </p:nvSpPr>
        <p:spPr bwMode="auto">
          <a:xfrm>
            <a:off x="6083300" y="4725988"/>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6" name="Oval 68"/>
          <p:cNvSpPr>
            <a:spLocks noChangeArrowheads="1"/>
          </p:cNvSpPr>
          <p:nvPr/>
        </p:nvSpPr>
        <p:spPr bwMode="auto">
          <a:xfrm>
            <a:off x="2195513"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7" name="Oval 69"/>
          <p:cNvSpPr>
            <a:spLocks noChangeArrowheads="1"/>
          </p:cNvSpPr>
          <p:nvPr/>
        </p:nvSpPr>
        <p:spPr bwMode="auto">
          <a:xfrm>
            <a:off x="2627313"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8" name="Oval 70"/>
          <p:cNvSpPr>
            <a:spLocks noChangeArrowheads="1"/>
          </p:cNvSpPr>
          <p:nvPr/>
        </p:nvSpPr>
        <p:spPr bwMode="auto">
          <a:xfrm>
            <a:off x="2482850"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19" name="Oval 71"/>
          <p:cNvSpPr>
            <a:spLocks noChangeArrowheads="1"/>
          </p:cNvSpPr>
          <p:nvPr/>
        </p:nvSpPr>
        <p:spPr bwMode="auto">
          <a:xfrm>
            <a:off x="2339975"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0" name="Oval 72"/>
          <p:cNvSpPr>
            <a:spLocks noChangeArrowheads="1"/>
          </p:cNvSpPr>
          <p:nvPr/>
        </p:nvSpPr>
        <p:spPr bwMode="auto">
          <a:xfrm>
            <a:off x="2771775"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1" name="Oval 73"/>
          <p:cNvSpPr>
            <a:spLocks noChangeArrowheads="1"/>
          </p:cNvSpPr>
          <p:nvPr/>
        </p:nvSpPr>
        <p:spPr bwMode="auto">
          <a:xfrm>
            <a:off x="3203575"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2" name="Oval 74"/>
          <p:cNvSpPr>
            <a:spLocks noChangeArrowheads="1"/>
          </p:cNvSpPr>
          <p:nvPr/>
        </p:nvSpPr>
        <p:spPr bwMode="auto">
          <a:xfrm>
            <a:off x="3059113"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3" name="Oval 75"/>
          <p:cNvSpPr>
            <a:spLocks noChangeArrowheads="1"/>
          </p:cNvSpPr>
          <p:nvPr/>
        </p:nvSpPr>
        <p:spPr bwMode="auto">
          <a:xfrm>
            <a:off x="2916238"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4" name="Oval 76"/>
          <p:cNvSpPr>
            <a:spLocks noChangeArrowheads="1"/>
          </p:cNvSpPr>
          <p:nvPr/>
        </p:nvSpPr>
        <p:spPr bwMode="auto">
          <a:xfrm>
            <a:off x="2484438"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5" name="Oval 77"/>
          <p:cNvSpPr>
            <a:spLocks noChangeArrowheads="1"/>
          </p:cNvSpPr>
          <p:nvPr/>
        </p:nvSpPr>
        <p:spPr bwMode="auto">
          <a:xfrm>
            <a:off x="2916238"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6" name="Oval 78"/>
          <p:cNvSpPr>
            <a:spLocks noChangeArrowheads="1"/>
          </p:cNvSpPr>
          <p:nvPr/>
        </p:nvSpPr>
        <p:spPr bwMode="auto">
          <a:xfrm>
            <a:off x="2771775"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7" name="Oval 79"/>
          <p:cNvSpPr>
            <a:spLocks noChangeArrowheads="1"/>
          </p:cNvSpPr>
          <p:nvPr/>
        </p:nvSpPr>
        <p:spPr bwMode="auto">
          <a:xfrm>
            <a:off x="2628900"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8" name="Oval 80"/>
          <p:cNvSpPr>
            <a:spLocks noChangeArrowheads="1"/>
          </p:cNvSpPr>
          <p:nvPr/>
        </p:nvSpPr>
        <p:spPr bwMode="auto">
          <a:xfrm>
            <a:off x="3060700"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29" name="Oval 81"/>
          <p:cNvSpPr>
            <a:spLocks noChangeArrowheads="1"/>
          </p:cNvSpPr>
          <p:nvPr/>
        </p:nvSpPr>
        <p:spPr bwMode="auto">
          <a:xfrm>
            <a:off x="3492500"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0" name="Oval 82"/>
          <p:cNvSpPr>
            <a:spLocks noChangeArrowheads="1"/>
          </p:cNvSpPr>
          <p:nvPr/>
        </p:nvSpPr>
        <p:spPr bwMode="auto">
          <a:xfrm>
            <a:off x="3348038"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1" name="Oval 83"/>
          <p:cNvSpPr>
            <a:spLocks noChangeArrowheads="1"/>
          </p:cNvSpPr>
          <p:nvPr/>
        </p:nvSpPr>
        <p:spPr bwMode="auto">
          <a:xfrm>
            <a:off x="3205163"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2" name="Oval 84"/>
          <p:cNvSpPr>
            <a:spLocks noChangeArrowheads="1"/>
          </p:cNvSpPr>
          <p:nvPr/>
        </p:nvSpPr>
        <p:spPr bwMode="auto">
          <a:xfrm>
            <a:off x="3348038"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3" name="Oval 85"/>
          <p:cNvSpPr>
            <a:spLocks noChangeArrowheads="1"/>
          </p:cNvSpPr>
          <p:nvPr/>
        </p:nvSpPr>
        <p:spPr bwMode="auto">
          <a:xfrm>
            <a:off x="3779838"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4" name="Oval 86"/>
          <p:cNvSpPr>
            <a:spLocks noChangeArrowheads="1"/>
          </p:cNvSpPr>
          <p:nvPr/>
        </p:nvSpPr>
        <p:spPr bwMode="auto">
          <a:xfrm>
            <a:off x="3635375"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5" name="Oval 87"/>
          <p:cNvSpPr>
            <a:spLocks noChangeArrowheads="1"/>
          </p:cNvSpPr>
          <p:nvPr/>
        </p:nvSpPr>
        <p:spPr bwMode="auto">
          <a:xfrm>
            <a:off x="3492500"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6" name="Oval 88"/>
          <p:cNvSpPr>
            <a:spLocks noChangeArrowheads="1"/>
          </p:cNvSpPr>
          <p:nvPr/>
        </p:nvSpPr>
        <p:spPr bwMode="auto">
          <a:xfrm>
            <a:off x="3924300"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7" name="Oval 89"/>
          <p:cNvSpPr>
            <a:spLocks noChangeArrowheads="1"/>
          </p:cNvSpPr>
          <p:nvPr/>
        </p:nvSpPr>
        <p:spPr bwMode="auto">
          <a:xfrm>
            <a:off x="4356100"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8" name="Oval 90"/>
          <p:cNvSpPr>
            <a:spLocks noChangeArrowheads="1"/>
          </p:cNvSpPr>
          <p:nvPr/>
        </p:nvSpPr>
        <p:spPr bwMode="auto">
          <a:xfrm>
            <a:off x="4211638"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39" name="Oval 91"/>
          <p:cNvSpPr>
            <a:spLocks noChangeArrowheads="1"/>
          </p:cNvSpPr>
          <p:nvPr/>
        </p:nvSpPr>
        <p:spPr bwMode="auto">
          <a:xfrm>
            <a:off x="4068763"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0" name="Oval 92"/>
          <p:cNvSpPr>
            <a:spLocks noChangeArrowheads="1"/>
          </p:cNvSpPr>
          <p:nvPr/>
        </p:nvSpPr>
        <p:spPr bwMode="auto">
          <a:xfrm>
            <a:off x="3636963"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1" name="Oval 93"/>
          <p:cNvSpPr>
            <a:spLocks noChangeArrowheads="1"/>
          </p:cNvSpPr>
          <p:nvPr/>
        </p:nvSpPr>
        <p:spPr bwMode="auto">
          <a:xfrm>
            <a:off x="4068763"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2" name="Oval 94"/>
          <p:cNvSpPr>
            <a:spLocks noChangeArrowheads="1"/>
          </p:cNvSpPr>
          <p:nvPr/>
        </p:nvSpPr>
        <p:spPr bwMode="auto">
          <a:xfrm>
            <a:off x="3924300"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3" name="Oval 95"/>
          <p:cNvSpPr>
            <a:spLocks noChangeArrowheads="1"/>
          </p:cNvSpPr>
          <p:nvPr/>
        </p:nvSpPr>
        <p:spPr bwMode="auto">
          <a:xfrm>
            <a:off x="3781425"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4" name="Oval 96"/>
          <p:cNvSpPr>
            <a:spLocks noChangeArrowheads="1"/>
          </p:cNvSpPr>
          <p:nvPr/>
        </p:nvSpPr>
        <p:spPr bwMode="auto">
          <a:xfrm>
            <a:off x="4213225"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5" name="Oval 97"/>
          <p:cNvSpPr>
            <a:spLocks noChangeArrowheads="1"/>
          </p:cNvSpPr>
          <p:nvPr/>
        </p:nvSpPr>
        <p:spPr bwMode="auto">
          <a:xfrm>
            <a:off x="4645025"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6" name="Oval 98"/>
          <p:cNvSpPr>
            <a:spLocks noChangeArrowheads="1"/>
          </p:cNvSpPr>
          <p:nvPr/>
        </p:nvSpPr>
        <p:spPr bwMode="auto">
          <a:xfrm>
            <a:off x="4500563"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7" name="Oval 99"/>
          <p:cNvSpPr>
            <a:spLocks noChangeArrowheads="1"/>
          </p:cNvSpPr>
          <p:nvPr/>
        </p:nvSpPr>
        <p:spPr bwMode="auto">
          <a:xfrm>
            <a:off x="4357688"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8" name="Oval 100"/>
          <p:cNvSpPr>
            <a:spLocks noChangeArrowheads="1"/>
          </p:cNvSpPr>
          <p:nvPr/>
        </p:nvSpPr>
        <p:spPr bwMode="auto">
          <a:xfrm>
            <a:off x="4498975"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49" name="Oval 101"/>
          <p:cNvSpPr>
            <a:spLocks noChangeArrowheads="1"/>
          </p:cNvSpPr>
          <p:nvPr/>
        </p:nvSpPr>
        <p:spPr bwMode="auto">
          <a:xfrm>
            <a:off x="4930775"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0" name="Oval 102"/>
          <p:cNvSpPr>
            <a:spLocks noChangeArrowheads="1"/>
          </p:cNvSpPr>
          <p:nvPr/>
        </p:nvSpPr>
        <p:spPr bwMode="auto">
          <a:xfrm>
            <a:off x="4786313"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1" name="Oval 103"/>
          <p:cNvSpPr>
            <a:spLocks noChangeArrowheads="1"/>
          </p:cNvSpPr>
          <p:nvPr/>
        </p:nvSpPr>
        <p:spPr bwMode="auto">
          <a:xfrm>
            <a:off x="4643438"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2" name="Oval 104"/>
          <p:cNvSpPr>
            <a:spLocks noChangeArrowheads="1"/>
          </p:cNvSpPr>
          <p:nvPr/>
        </p:nvSpPr>
        <p:spPr bwMode="auto">
          <a:xfrm>
            <a:off x="5075238"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3" name="Oval 105"/>
          <p:cNvSpPr>
            <a:spLocks noChangeArrowheads="1"/>
          </p:cNvSpPr>
          <p:nvPr/>
        </p:nvSpPr>
        <p:spPr bwMode="auto">
          <a:xfrm>
            <a:off x="5507038"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4" name="Oval 106"/>
          <p:cNvSpPr>
            <a:spLocks noChangeArrowheads="1"/>
          </p:cNvSpPr>
          <p:nvPr/>
        </p:nvSpPr>
        <p:spPr bwMode="auto">
          <a:xfrm>
            <a:off x="5362575"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5" name="Oval 107"/>
          <p:cNvSpPr>
            <a:spLocks noChangeArrowheads="1"/>
          </p:cNvSpPr>
          <p:nvPr/>
        </p:nvSpPr>
        <p:spPr bwMode="auto">
          <a:xfrm>
            <a:off x="5219700"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6" name="Oval 108"/>
          <p:cNvSpPr>
            <a:spLocks noChangeArrowheads="1"/>
          </p:cNvSpPr>
          <p:nvPr/>
        </p:nvSpPr>
        <p:spPr bwMode="auto">
          <a:xfrm>
            <a:off x="4787900"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7" name="Oval 109"/>
          <p:cNvSpPr>
            <a:spLocks noChangeArrowheads="1"/>
          </p:cNvSpPr>
          <p:nvPr/>
        </p:nvSpPr>
        <p:spPr bwMode="auto">
          <a:xfrm>
            <a:off x="5219700"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8" name="Oval 110"/>
          <p:cNvSpPr>
            <a:spLocks noChangeArrowheads="1"/>
          </p:cNvSpPr>
          <p:nvPr/>
        </p:nvSpPr>
        <p:spPr bwMode="auto">
          <a:xfrm>
            <a:off x="5075238"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59" name="Oval 111"/>
          <p:cNvSpPr>
            <a:spLocks noChangeArrowheads="1"/>
          </p:cNvSpPr>
          <p:nvPr/>
        </p:nvSpPr>
        <p:spPr bwMode="auto">
          <a:xfrm>
            <a:off x="4932363"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0" name="Oval 112"/>
          <p:cNvSpPr>
            <a:spLocks noChangeArrowheads="1"/>
          </p:cNvSpPr>
          <p:nvPr/>
        </p:nvSpPr>
        <p:spPr bwMode="auto">
          <a:xfrm>
            <a:off x="5364163"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1" name="Oval 113"/>
          <p:cNvSpPr>
            <a:spLocks noChangeArrowheads="1"/>
          </p:cNvSpPr>
          <p:nvPr/>
        </p:nvSpPr>
        <p:spPr bwMode="auto">
          <a:xfrm>
            <a:off x="5795963"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2" name="Oval 114"/>
          <p:cNvSpPr>
            <a:spLocks noChangeArrowheads="1"/>
          </p:cNvSpPr>
          <p:nvPr/>
        </p:nvSpPr>
        <p:spPr bwMode="auto">
          <a:xfrm>
            <a:off x="5651500"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3" name="Oval 115"/>
          <p:cNvSpPr>
            <a:spLocks noChangeArrowheads="1"/>
          </p:cNvSpPr>
          <p:nvPr/>
        </p:nvSpPr>
        <p:spPr bwMode="auto">
          <a:xfrm>
            <a:off x="5508625"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4" name="Oval 116"/>
          <p:cNvSpPr>
            <a:spLocks noChangeArrowheads="1"/>
          </p:cNvSpPr>
          <p:nvPr/>
        </p:nvSpPr>
        <p:spPr bwMode="auto">
          <a:xfrm>
            <a:off x="5651500"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5" name="Oval 117"/>
          <p:cNvSpPr>
            <a:spLocks noChangeArrowheads="1"/>
          </p:cNvSpPr>
          <p:nvPr/>
        </p:nvSpPr>
        <p:spPr bwMode="auto">
          <a:xfrm>
            <a:off x="6083300"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6" name="Oval 118"/>
          <p:cNvSpPr>
            <a:spLocks noChangeArrowheads="1"/>
          </p:cNvSpPr>
          <p:nvPr/>
        </p:nvSpPr>
        <p:spPr bwMode="auto">
          <a:xfrm>
            <a:off x="5938838"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7" name="Oval 119"/>
          <p:cNvSpPr>
            <a:spLocks noChangeArrowheads="1"/>
          </p:cNvSpPr>
          <p:nvPr/>
        </p:nvSpPr>
        <p:spPr bwMode="auto">
          <a:xfrm>
            <a:off x="5795963"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8" name="Oval 120"/>
          <p:cNvSpPr>
            <a:spLocks noChangeArrowheads="1"/>
          </p:cNvSpPr>
          <p:nvPr/>
        </p:nvSpPr>
        <p:spPr bwMode="auto">
          <a:xfrm>
            <a:off x="6227763" y="44370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69" name="Oval 121"/>
          <p:cNvSpPr>
            <a:spLocks noChangeArrowheads="1"/>
          </p:cNvSpPr>
          <p:nvPr/>
        </p:nvSpPr>
        <p:spPr bwMode="auto">
          <a:xfrm>
            <a:off x="6659563" y="4149725"/>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0" name="Oval 122"/>
          <p:cNvSpPr>
            <a:spLocks noChangeArrowheads="1"/>
          </p:cNvSpPr>
          <p:nvPr/>
        </p:nvSpPr>
        <p:spPr bwMode="auto">
          <a:xfrm>
            <a:off x="6515100" y="44370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1" name="Oval 123"/>
          <p:cNvSpPr>
            <a:spLocks noChangeArrowheads="1"/>
          </p:cNvSpPr>
          <p:nvPr/>
        </p:nvSpPr>
        <p:spPr bwMode="auto">
          <a:xfrm>
            <a:off x="6372225" y="4149725"/>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2" name="Oval 124"/>
          <p:cNvSpPr>
            <a:spLocks noChangeArrowheads="1"/>
          </p:cNvSpPr>
          <p:nvPr/>
        </p:nvSpPr>
        <p:spPr bwMode="auto">
          <a:xfrm>
            <a:off x="5940425"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3" name="Oval 125"/>
          <p:cNvSpPr>
            <a:spLocks noChangeArrowheads="1"/>
          </p:cNvSpPr>
          <p:nvPr/>
        </p:nvSpPr>
        <p:spPr bwMode="auto">
          <a:xfrm>
            <a:off x="6372225"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4" name="Oval 126"/>
          <p:cNvSpPr>
            <a:spLocks noChangeArrowheads="1"/>
          </p:cNvSpPr>
          <p:nvPr/>
        </p:nvSpPr>
        <p:spPr bwMode="auto">
          <a:xfrm>
            <a:off x="6227763"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5" name="Oval 127"/>
          <p:cNvSpPr>
            <a:spLocks noChangeArrowheads="1"/>
          </p:cNvSpPr>
          <p:nvPr/>
        </p:nvSpPr>
        <p:spPr bwMode="auto">
          <a:xfrm>
            <a:off x="6084888"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6" name="Oval 128"/>
          <p:cNvSpPr>
            <a:spLocks noChangeArrowheads="1"/>
          </p:cNvSpPr>
          <p:nvPr/>
        </p:nvSpPr>
        <p:spPr bwMode="auto">
          <a:xfrm>
            <a:off x="6516688" y="3860800"/>
            <a:ext cx="144462"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7" name="Oval 129"/>
          <p:cNvSpPr>
            <a:spLocks noChangeArrowheads="1"/>
          </p:cNvSpPr>
          <p:nvPr/>
        </p:nvSpPr>
        <p:spPr bwMode="auto">
          <a:xfrm>
            <a:off x="6948488" y="3573463"/>
            <a:ext cx="144462"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8" name="Oval 130"/>
          <p:cNvSpPr>
            <a:spLocks noChangeArrowheads="1"/>
          </p:cNvSpPr>
          <p:nvPr/>
        </p:nvSpPr>
        <p:spPr bwMode="auto">
          <a:xfrm>
            <a:off x="6804025" y="3860800"/>
            <a:ext cx="144463" cy="144463"/>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79" name="Oval 131"/>
          <p:cNvSpPr>
            <a:spLocks noChangeArrowheads="1"/>
          </p:cNvSpPr>
          <p:nvPr/>
        </p:nvSpPr>
        <p:spPr bwMode="auto">
          <a:xfrm>
            <a:off x="6661150" y="3573463"/>
            <a:ext cx="144463" cy="144462"/>
          </a:xfrm>
          <a:prstGeom prst="ellipse">
            <a:avLst/>
          </a:prstGeom>
          <a:solidFill>
            <a:schemeClr val="folHlink"/>
          </a:solidFill>
          <a:ln w="9525">
            <a:solidFill>
              <a:schemeClr val="tx1"/>
            </a:solidFill>
            <a:round/>
            <a:headEnd/>
            <a:tailEnd/>
          </a:ln>
        </p:spPr>
        <p:txBody>
          <a:bodyPr wrap="none" anchor="ctr"/>
          <a:lstStyle/>
          <a:p>
            <a:endParaRPr lang="zh-CN" altLang="en-US"/>
          </a:p>
        </p:txBody>
      </p:sp>
      <p:sp>
        <p:nvSpPr>
          <p:cNvPr id="53380" name="Text Box 132"/>
          <p:cNvSpPr txBox="1">
            <a:spLocks noChangeArrowheads="1"/>
          </p:cNvSpPr>
          <p:nvPr/>
        </p:nvSpPr>
        <p:spPr bwMode="auto">
          <a:xfrm>
            <a:off x="1258888" y="2276475"/>
            <a:ext cx="6624637" cy="457200"/>
          </a:xfrm>
          <a:prstGeom prst="rect">
            <a:avLst/>
          </a:prstGeom>
          <a:noFill/>
          <a:ln w="9525">
            <a:noFill/>
            <a:miter lim="800000"/>
            <a:headEnd/>
            <a:tailEnd/>
          </a:ln>
        </p:spPr>
        <p:txBody>
          <a:bodyPr>
            <a:spAutoFit/>
          </a:bodyPr>
          <a:lstStyle/>
          <a:p>
            <a:pPr eaLnBrk="1" hangingPunct="1">
              <a:spcBef>
                <a:spcPct val="50000"/>
              </a:spcBef>
              <a:buFontTx/>
              <a:buChar char="•"/>
            </a:pPr>
            <a:r>
              <a:rPr lang="en-US" altLang="zh-CN" b="1">
                <a:solidFill>
                  <a:schemeClr val="accent2"/>
                </a:solidFill>
                <a:cs typeface="Arial" charset="0"/>
              </a:rPr>
              <a:t>Independent Component Analysis (ICA)</a:t>
            </a:r>
          </a:p>
        </p:txBody>
      </p:sp>
      <p:sp>
        <p:nvSpPr>
          <p:cNvPr id="53381" name="Line 133"/>
          <p:cNvSpPr>
            <a:spLocks noChangeShapeType="1"/>
          </p:cNvSpPr>
          <p:nvPr/>
        </p:nvSpPr>
        <p:spPr bwMode="auto">
          <a:xfrm flipH="1">
            <a:off x="1692275" y="4652963"/>
            <a:ext cx="2663825" cy="1008062"/>
          </a:xfrm>
          <a:prstGeom prst="line">
            <a:avLst/>
          </a:prstGeom>
          <a:noFill/>
          <a:ln w="57150">
            <a:solidFill>
              <a:schemeClr val="accent2"/>
            </a:solidFill>
            <a:round/>
            <a:headEnd/>
            <a:tailEnd type="triangle" w="med" len="med"/>
          </a:ln>
        </p:spPr>
        <p:txBody>
          <a:bodyPr/>
          <a:lstStyle/>
          <a:p>
            <a:endParaRPr lang="zh-CN" altLang="en-US"/>
          </a:p>
        </p:txBody>
      </p:sp>
      <p:sp>
        <p:nvSpPr>
          <p:cNvPr id="53382" name="Line 134"/>
          <p:cNvSpPr>
            <a:spLocks noChangeShapeType="1"/>
          </p:cNvSpPr>
          <p:nvPr/>
        </p:nvSpPr>
        <p:spPr bwMode="auto">
          <a:xfrm flipH="1" flipV="1">
            <a:off x="3851275" y="3573463"/>
            <a:ext cx="504825" cy="1079500"/>
          </a:xfrm>
          <a:prstGeom prst="line">
            <a:avLst/>
          </a:prstGeom>
          <a:noFill/>
          <a:ln w="57150">
            <a:solidFill>
              <a:schemeClr val="accent2"/>
            </a:solidFill>
            <a:round/>
            <a:headEnd/>
            <a:tailEnd type="triangle" w="med" len="med"/>
          </a:ln>
        </p:spPr>
        <p:txBody>
          <a:bodyPr/>
          <a:lstStyle/>
          <a:p>
            <a:endParaRPr lang="zh-CN" altLang="en-US"/>
          </a:p>
        </p:txBody>
      </p:sp>
      <p:sp>
        <p:nvSpPr>
          <p:cNvPr id="53383" name="Line 135"/>
          <p:cNvSpPr>
            <a:spLocks noChangeShapeType="1"/>
          </p:cNvSpPr>
          <p:nvPr/>
        </p:nvSpPr>
        <p:spPr bwMode="auto">
          <a:xfrm flipH="1" flipV="1">
            <a:off x="2698750" y="3644900"/>
            <a:ext cx="1657350" cy="1008063"/>
          </a:xfrm>
          <a:prstGeom prst="line">
            <a:avLst/>
          </a:prstGeom>
          <a:noFill/>
          <a:ln w="57150">
            <a:solidFill>
              <a:srgbClr val="FF3300"/>
            </a:solidFill>
            <a:round/>
            <a:headEnd/>
            <a:tailEnd type="triangle" w="med" len="med"/>
          </a:ln>
        </p:spPr>
        <p:txBody>
          <a:bodyPr/>
          <a:lstStyle/>
          <a:p>
            <a:endParaRPr lang="zh-CN" altLang="en-US"/>
          </a:p>
        </p:txBody>
      </p:sp>
      <p:sp>
        <p:nvSpPr>
          <p:cNvPr id="53384" name="Text Box 136"/>
          <p:cNvSpPr txBox="1">
            <a:spLocks noChangeArrowheads="1"/>
          </p:cNvSpPr>
          <p:nvPr/>
        </p:nvSpPr>
        <p:spPr bwMode="auto">
          <a:xfrm>
            <a:off x="1979613" y="3213100"/>
            <a:ext cx="792162" cy="457200"/>
          </a:xfrm>
          <a:prstGeom prst="rect">
            <a:avLst/>
          </a:prstGeom>
          <a:noFill/>
          <a:ln w="9525">
            <a:noFill/>
            <a:miter lim="800000"/>
            <a:headEnd/>
            <a:tailEnd/>
          </a:ln>
        </p:spPr>
        <p:txBody>
          <a:bodyPr>
            <a:spAutoFit/>
          </a:bodyPr>
          <a:lstStyle/>
          <a:p>
            <a:pPr eaLnBrk="1" hangingPunct="1">
              <a:spcBef>
                <a:spcPct val="50000"/>
              </a:spcBef>
            </a:pPr>
            <a:r>
              <a:rPr lang="en-US" altLang="zh-CN" b="1">
                <a:solidFill>
                  <a:srgbClr val="FF3300"/>
                </a:solidFill>
                <a:cs typeface="Arial" charset="0"/>
              </a:rPr>
              <a:t>ICA</a:t>
            </a:r>
          </a:p>
        </p:txBody>
      </p:sp>
      <p:sp>
        <p:nvSpPr>
          <p:cNvPr id="53385" name="Text Box 137"/>
          <p:cNvSpPr txBox="1">
            <a:spLocks noChangeArrowheads="1"/>
          </p:cNvSpPr>
          <p:nvPr/>
        </p:nvSpPr>
        <p:spPr bwMode="auto">
          <a:xfrm>
            <a:off x="3492500" y="3141663"/>
            <a:ext cx="935038" cy="457200"/>
          </a:xfrm>
          <a:prstGeom prst="rect">
            <a:avLst/>
          </a:prstGeom>
          <a:noFill/>
          <a:ln w="9525">
            <a:noFill/>
            <a:miter lim="800000"/>
            <a:headEnd/>
            <a:tailEnd/>
          </a:ln>
        </p:spPr>
        <p:txBody>
          <a:bodyPr>
            <a:spAutoFit/>
          </a:bodyPr>
          <a:lstStyle/>
          <a:p>
            <a:pPr eaLnBrk="1" hangingPunct="1">
              <a:spcBef>
                <a:spcPct val="50000"/>
              </a:spcBef>
            </a:pPr>
            <a:r>
              <a:rPr lang="en-US" altLang="zh-CN" b="1">
                <a:solidFill>
                  <a:schemeClr val="accent2"/>
                </a:solidFill>
                <a:cs typeface="Arial" charset="0"/>
              </a:rPr>
              <a:t>PCA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ko-KR" sz="3200" smtClean="0">
                <a:solidFill>
                  <a:srgbClr val="FF9900"/>
                </a:solidFill>
              </a:rPr>
              <a:t>PCA vs ICA</a:t>
            </a:r>
            <a:endParaRPr lang="en-US" altLang="ko-KR" smtClean="0"/>
          </a:p>
        </p:txBody>
      </p:sp>
      <p:pic>
        <p:nvPicPr>
          <p:cNvPr id="54275" name="Picture 3" descr="sparsepca_basis"/>
          <p:cNvPicPr>
            <a:picLocks noChangeAspect="1" noChangeArrowheads="1"/>
          </p:cNvPicPr>
          <p:nvPr/>
        </p:nvPicPr>
        <p:blipFill>
          <a:blip r:embed="rId3" cstate="print"/>
          <a:srcRect/>
          <a:stretch>
            <a:fillRect/>
          </a:stretch>
        </p:blipFill>
        <p:spPr bwMode="auto">
          <a:xfrm>
            <a:off x="533400" y="2286000"/>
            <a:ext cx="3962400" cy="3157538"/>
          </a:xfrm>
          <a:prstGeom prst="rect">
            <a:avLst/>
          </a:prstGeom>
          <a:noFill/>
          <a:ln w="9525">
            <a:noFill/>
            <a:miter lim="800000"/>
            <a:headEnd/>
            <a:tailEnd/>
          </a:ln>
        </p:spPr>
      </p:pic>
      <p:pic>
        <p:nvPicPr>
          <p:cNvPr id="54276" name="Picture 4" descr="sparseica_basis"/>
          <p:cNvPicPr>
            <a:picLocks noChangeAspect="1" noChangeArrowheads="1"/>
          </p:cNvPicPr>
          <p:nvPr/>
        </p:nvPicPr>
        <p:blipFill>
          <a:blip r:embed="rId4" cstate="print"/>
          <a:srcRect/>
          <a:stretch>
            <a:fillRect/>
          </a:stretch>
        </p:blipFill>
        <p:spPr bwMode="auto">
          <a:xfrm>
            <a:off x="4800600" y="2286000"/>
            <a:ext cx="4064000" cy="3171825"/>
          </a:xfrm>
          <a:prstGeom prst="rect">
            <a:avLst/>
          </a:prstGeom>
          <a:noFill/>
          <a:ln w="9525">
            <a:noFill/>
            <a:miter lim="800000"/>
            <a:headEnd/>
            <a:tailEnd/>
          </a:ln>
        </p:spPr>
      </p:pic>
      <p:sp>
        <p:nvSpPr>
          <p:cNvPr id="54277" name="Text Box 5"/>
          <p:cNvSpPr txBox="1">
            <a:spLocks noChangeArrowheads="1"/>
          </p:cNvSpPr>
          <p:nvPr/>
        </p:nvSpPr>
        <p:spPr bwMode="auto">
          <a:xfrm>
            <a:off x="1270270" y="5638800"/>
            <a:ext cx="2406110" cy="710067"/>
          </a:xfrm>
          <a:prstGeom prst="rect">
            <a:avLst/>
          </a:prstGeom>
          <a:noFill/>
          <a:ln w="9525">
            <a:noFill/>
            <a:miter lim="800000"/>
            <a:headEnd type="none" w="sm" len="sm"/>
            <a:tailEnd type="none" w="sm" len="sm"/>
          </a:ln>
        </p:spPr>
        <p:txBody>
          <a:bodyPr wrap="none" lIns="93600" tIns="46800" rIns="93600" bIns="46800">
            <a:spAutoFit/>
          </a:bodyPr>
          <a:lstStyle/>
          <a:p>
            <a:pPr algn="ctr"/>
            <a:r>
              <a:rPr kumimoji="1" lang="en-US" altLang="ko-KR" sz="2000" dirty="0">
                <a:solidFill>
                  <a:srgbClr val="FF0000"/>
                </a:solidFill>
                <a:ea typeface="굴림" pitchFamily="1" charset="-127"/>
              </a:rPr>
              <a:t>PCA</a:t>
            </a:r>
          </a:p>
          <a:p>
            <a:pPr algn="ctr"/>
            <a:r>
              <a:rPr kumimoji="1" lang="en-US" altLang="ko-KR" sz="2000" dirty="0">
                <a:solidFill>
                  <a:srgbClr val="FF0000"/>
                </a:solidFill>
                <a:ea typeface="굴림" pitchFamily="1" charset="-127"/>
              </a:rPr>
              <a:t>(orthogonal coordinate)</a:t>
            </a:r>
            <a:endParaRPr kumimoji="1" lang="en-US" altLang="ko-KR" sz="2000" dirty="0">
              <a:solidFill>
                <a:srgbClr val="FF0000"/>
              </a:solidFill>
              <a:latin typeface="Times New Roman" charset="0"/>
              <a:ea typeface="굴림" pitchFamily="1" charset="-127"/>
            </a:endParaRPr>
          </a:p>
        </p:txBody>
      </p:sp>
      <p:sp>
        <p:nvSpPr>
          <p:cNvPr id="54278" name="Text Box 6"/>
          <p:cNvSpPr txBox="1">
            <a:spLocks noChangeArrowheads="1"/>
          </p:cNvSpPr>
          <p:nvPr/>
        </p:nvSpPr>
        <p:spPr bwMode="auto">
          <a:xfrm>
            <a:off x="5422673" y="5638800"/>
            <a:ext cx="2837317" cy="710067"/>
          </a:xfrm>
          <a:prstGeom prst="rect">
            <a:avLst/>
          </a:prstGeom>
          <a:noFill/>
          <a:ln w="9525">
            <a:noFill/>
            <a:miter lim="800000"/>
            <a:headEnd type="none" w="sm" len="sm"/>
            <a:tailEnd type="none" w="sm" len="sm"/>
          </a:ln>
        </p:spPr>
        <p:txBody>
          <a:bodyPr wrap="none" lIns="93600" tIns="46800" rIns="93600" bIns="46800">
            <a:spAutoFit/>
          </a:bodyPr>
          <a:lstStyle/>
          <a:p>
            <a:pPr algn="ctr"/>
            <a:r>
              <a:rPr kumimoji="1" lang="en-US" altLang="ko-KR" sz="2000" dirty="0">
                <a:solidFill>
                  <a:srgbClr val="FF0000"/>
                </a:solidFill>
                <a:ea typeface="굴림" pitchFamily="1" charset="-127"/>
              </a:rPr>
              <a:t>ICA</a:t>
            </a:r>
          </a:p>
          <a:p>
            <a:pPr algn="ctr"/>
            <a:r>
              <a:rPr kumimoji="1" lang="en-US" altLang="ko-KR" sz="2000" dirty="0">
                <a:solidFill>
                  <a:srgbClr val="FF0000"/>
                </a:solidFill>
                <a:ea typeface="굴림" pitchFamily="1" charset="-127"/>
              </a:rPr>
              <a:t>(non-orthogonal coordinate)</a:t>
            </a:r>
            <a:endParaRPr kumimoji="1" lang="en-US" altLang="ko-KR" sz="2000" dirty="0">
              <a:solidFill>
                <a:srgbClr val="FF0000"/>
              </a:solidFill>
              <a:latin typeface="Times New Roman" charset="0"/>
              <a:ea typeface="굴림" pitchFamily="1" charset="-127"/>
            </a:endParaRP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1143000"/>
          </a:xfrm>
        </p:spPr>
        <p:txBody>
          <a:bodyPr/>
          <a:lstStyle/>
          <a:p>
            <a:pPr eaLnBrk="1" hangingPunct="1"/>
            <a:r>
              <a:rPr lang="en-US" altLang="zh-CN" smtClean="0"/>
              <a:t>PCA applications -Eigenfaces</a:t>
            </a:r>
          </a:p>
        </p:txBody>
      </p:sp>
      <p:sp>
        <p:nvSpPr>
          <p:cNvPr id="58371" name="Rectangle 3"/>
          <p:cNvSpPr>
            <a:spLocks noGrp="1" noChangeArrowheads="1"/>
          </p:cNvSpPr>
          <p:nvPr>
            <p:ph sz="quarter" idx="1"/>
          </p:nvPr>
        </p:nvSpPr>
        <p:spPr>
          <a:xfrm>
            <a:off x="457200" y="1371600"/>
            <a:ext cx="8229600" cy="5181600"/>
          </a:xfrm>
        </p:spPr>
        <p:txBody>
          <a:bodyPr/>
          <a:lstStyle/>
          <a:p>
            <a:pPr marL="609600" indent="-609600" eaLnBrk="1" hangingPunct="1">
              <a:buFontTx/>
              <a:buNone/>
            </a:pPr>
            <a:r>
              <a:rPr lang="en-US" altLang="zh-CN" sz="2400" smtClean="0"/>
              <a:t>To generate a </a:t>
            </a:r>
            <a:r>
              <a:rPr lang="en-US" altLang="zh-CN" sz="2400" b="1" smtClean="0"/>
              <a:t>set of eigenfaces:</a:t>
            </a:r>
            <a:r>
              <a:rPr lang="en-US" altLang="zh-CN" sz="2400" smtClean="0"/>
              <a:t> </a:t>
            </a:r>
          </a:p>
          <a:p>
            <a:pPr marL="609600" indent="-609600" eaLnBrk="1" hangingPunct="1">
              <a:buFontTx/>
              <a:buNone/>
            </a:pPr>
            <a:endParaRPr lang="en-US" altLang="zh-CN" sz="2400" smtClean="0"/>
          </a:p>
          <a:p>
            <a:pPr marL="609600" indent="-609600" eaLnBrk="1" hangingPunct="1">
              <a:buFontTx/>
              <a:buAutoNum type="arabicPeriod"/>
            </a:pPr>
            <a:r>
              <a:rPr lang="en-US" altLang="zh-CN" sz="2400" smtClean="0"/>
              <a:t>Large set of digitized images of human faces is taken under the same lighting conditions.</a:t>
            </a:r>
          </a:p>
          <a:p>
            <a:pPr marL="609600" indent="-609600" eaLnBrk="1" hangingPunct="1">
              <a:buFontTx/>
              <a:buAutoNum type="arabicPeriod"/>
            </a:pPr>
            <a:r>
              <a:rPr lang="en-US" altLang="zh-CN" sz="2400" smtClean="0"/>
              <a:t>The images are normalized to line up the eyes and mouths. </a:t>
            </a:r>
          </a:p>
          <a:p>
            <a:pPr marL="609600" indent="-609600" eaLnBrk="1" hangingPunct="1">
              <a:buFontTx/>
              <a:buAutoNum type="arabicPeriod"/>
            </a:pPr>
            <a:r>
              <a:rPr lang="en-US" altLang="zh-CN" sz="2400" smtClean="0"/>
              <a:t>The eigenvectors of the covariance matrix of the statistical distribution of face image vectors are then extracted.</a:t>
            </a:r>
          </a:p>
          <a:p>
            <a:pPr marL="609600" indent="-609600" eaLnBrk="1" hangingPunct="1">
              <a:buFontTx/>
              <a:buAutoNum type="arabicPeriod"/>
            </a:pPr>
            <a:r>
              <a:rPr lang="en-US" altLang="zh-CN" sz="2400" smtClean="0"/>
              <a:t>These eigenvectors are called eigenfaces.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ko-KR" sz="3200" smtClean="0"/>
              <a:t>Source Separation Using ICA</a:t>
            </a:r>
          </a:p>
        </p:txBody>
      </p:sp>
      <p:grpSp>
        <p:nvGrpSpPr>
          <p:cNvPr id="2" name="Group 3"/>
          <p:cNvGrpSpPr>
            <a:grpSpLocks/>
          </p:cNvGrpSpPr>
          <p:nvPr/>
        </p:nvGrpSpPr>
        <p:grpSpPr bwMode="auto">
          <a:xfrm>
            <a:off x="1676400" y="2286000"/>
            <a:ext cx="5626100" cy="3505200"/>
            <a:chOff x="1056" y="1440"/>
            <a:chExt cx="3544" cy="2208"/>
          </a:xfrm>
        </p:grpSpPr>
        <p:sp>
          <p:nvSpPr>
            <p:cNvPr id="74764" name="Rectangle 4"/>
            <p:cNvSpPr>
              <a:spLocks noChangeArrowheads="1"/>
            </p:cNvSpPr>
            <p:nvPr/>
          </p:nvSpPr>
          <p:spPr bwMode="auto">
            <a:xfrm>
              <a:off x="2064" y="1440"/>
              <a:ext cx="624" cy="379"/>
            </a:xfrm>
            <a:prstGeom prst="rect">
              <a:avLst/>
            </a:prstGeom>
            <a:gradFill rotWithShape="0">
              <a:gsLst>
                <a:gs pos="0">
                  <a:srgbClr val="FF99FF"/>
                </a:gs>
                <a:gs pos="100000">
                  <a:srgbClr val="FFFFFF"/>
                </a:gs>
              </a:gsLst>
              <a:lin ang="0" scaled="1"/>
            </a:gradFill>
            <a:ln w="9525">
              <a:solidFill>
                <a:schemeClr val="tx1"/>
              </a:solidFill>
              <a:miter lim="800000"/>
              <a:headEnd/>
              <a:tailEnd/>
            </a:ln>
          </p:spPr>
          <p:txBody>
            <a:bodyPr wrap="none" anchor="ctr"/>
            <a:lstStyle/>
            <a:p>
              <a:pPr algn="ctr"/>
              <a:r>
                <a:rPr lang="en-US" altLang="ko-KR">
                  <a:solidFill>
                    <a:srgbClr val="000066"/>
                  </a:solidFill>
                  <a:ea typeface="굴림" pitchFamily="1" charset="-127"/>
                </a:rPr>
                <a:t>W</a:t>
              </a:r>
              <a:r>
                <a:rPr lang="en-US" altLang="ko-KR" sz="900">
                  <a:solidFill>
                    <a:srgbClr val="000066"/>
                  </a:solidFill>
                  <a:ea typeface="굴림" pitchFamily="1" charset="-127"/>
                </a:rPr>
                <a:t>11</a:t>
              </a:r>
              <a:endParaRPr lang="en-US" altLang="ko-KR" sz="2000">
                <a:solidFill>
                  <a:srgbClr val="000066"/>
                </a:solidFill>
                <a:ea typeface="굴림" pitchFamily="1" charset="-127"/>
              </a:endParaRPr>
            </a:p>
          </p:txBody>
        </p:sp>
        <p:sp>
          <p:nvSpPr>
            <p:cNvPr id="74765" name="Rectangle 5"/>
            <p:cNvSpPr>
              <a:spLocks noChangeArrowheads="1"/>
            </p:cNvSpPr>
            <p:nvPr/>
          </p:nvSpPr>
          <p:spPr bwMode="auto">
            <a:xfrm>
              <a:off x="2064" y="2134"/>
              <a:ext cx="624" cy="378"/>
            </a:xfrm>
            <a:prstGeom prst="rect">
              <a:avLst/>
            </a:prstGeom>
            <a:gradFill rotWithShape="0">
              <a:gsLst>
                <a:gs pos="0">
                  <a:srgbClr val="FF99FF"/>
                </a:gs>
                <a:gs pos="100000">
                  <a:srgbClr val="FFFFFF"/>
                </a:gs>
              </a:gsLst>
              <a:lin ang="0" scaled="1"/>
            </a:gradFill>
            <a:ln w="9525">
              <a:solidFill>
                <a:schemeClr val="tx1"/>
              </a:solidFill>
              <a:miter lim="800000"/>
              <a:headEnd/>
              <a:tailEnd/>
            </a:ln>
          </p:spPr>
          <p:txBody>
            <a:bodyPr wrap="none" anchor="ctr"/>
            <a:lstStyle/>
            <a:p>
              <a:pPr algn="ctr"/>
              <a:r>
                <a:rPr lang="en-US" altLang="ko-KR">
                  <a:solidFill>
                    <a:srgbClr val="000066"/>
                  </a:solidFill>
                  <a:ea typeface="굴림" pitchFamily="1" charset="-127"/>
                </a:rPr>
                <a:t>W</a:t>
              </a:r>
              <a:r>
                <a:rPr lang="en-US" altLang="ko-KR" sz="900">
                  <a:solidFill>
                    <a:srgbClr val="000066"/>
                  </a:solidFill>
                  <a:ea typeface="굴림" pitchFamily="1" charset="-127"/>
                </a:rPr>
                <a:t>21</a:t>
              </a:r>
              <a:endParaRPr lang="en-US" altLang="ko-KR" sz="2000">
                <a:solidFill>
                  <a:srgbClr val="000066"/>
                </a:solidFill>
                <a:ea typeface="굴림" pitchFamily="1" charset="-127"/>
              </a:endParaRPr>
            </a:p>
          </p:txBody>
        </p:sp>
        <p:sp>
          <p:nvSpPr>
            <p:cNvPr id="74766" name="Rectangle 6"/>
            <p:cNvSpPr>
              <a:spLocks noChangeArrowheads="1"/>
            </p:cNvSpPr>
            <p:nvPr/>
          </p:nvSpPr>
          <p:spPr bwMode="auto">
            <a:xfrm>
              <a:off x="2064" y="2576"/>
              <a:ext cx="624" cy="378"/>
            </a:xfrm>
            <a:prstGeom prst="rect">
              <a:avLst/>
            </a:prstGeom>
            <a:gradFill rotWithShape="0">
              <a:gsLst>
                <a:gs pos="0">
                  <a:srgbClr val="FF99FF"/>
                </a:gs>
                <a:gs pos="100000">
                  <a:srgbClr val="FFFFFF"/>
                </a:gs>
              </a:gsLst>
              <a:lin ang="0" scaled="1"/>
            </a:gradFill>
            <a:ln w="9525">
              <a:solidFill>
                <a:schemeClr val="tx1"/>
              </a:solidFill>
              <a:miter lim="800000"/>
              <a:headEnd/>
              <a:tailEnd/>
            </a:ln>
          </p:spPr>
          <p:txBody>
            <a:bodyPr wrap="none" anchor="ctr"/>
            <a:lstStyle/>
            <a:p>
              <a:pPr algn="ctr"/>
              <a:r>
                <a:rPr lang="en-US" altLang="ko-KR">
                  <a:solidFill>
                    <a:srgbClr val="000066"/>
                  </a:solidFill>
                  <a:ea typeface="굴림" pitchFamily="1" charset="-127"/>
                </a:rPr>
                <a:t>W</a:t>
              </a:r>
              <a:r>
                <a:rPr lang="en-US" altLang="ko-KR" sz="900">
                  <a:solidFill>
                    <a:srgbClr val="000066"/>
                  </a:solidFill>
                  <a:ea typeface="굴림" pitchFamily="1" charset="-127"/>
                </a:rPr>
                <a:t>12</a:t>
              </a:r>
              <a:endParaRPr lang="en-US" altLang="ko-KR" sz="2000">
                <a:solidFill>
                  <a:srgbClr val="000066"/>
                </a:solidFill>
                <a:ea typeface="굴림" pitchFamily="1" charset="-127"/>
              </a:endParaRPr>
            </a:p>
          </p:txBody>
        </p:sp>
        <p:sp>
          <p:nvSpPr>
            <p:cNvPr id="74767" name="Rectangle 7"/>
            <p:cNvSpPr>
              <a:spLocks noChangeArrowheads="1"/>
            </p:cNvSpPr>
            <p:nvPr/>
          </p:nvSpPr>
          <p:spPr bwMode="auto">
            <a:xfrm>
              <a:off x="2064" y="3269"/>
              <a:ext cx="624" cy="379"/>
            </a:xfrm>
            <a:prstGeom prst="rect">
              <a:avLst/>
            </a:prstGeom>
            <a:gradFill rotWithShape="0">
              <a:gsLst>
                <a:gs pos="0">
                  <a:srgbClr val="FF99FF"/>
                </a:gs>
                <a:gs pos="100000">
                  <a:srgbClr val="FFFFFF"/>
                </a:gs>
              </a:gsLst>
              <a:lin ang="0" scaled="1"/>
            </a:gradFill>
            <a:ln w="9525">
              <a:solidFill>
                <a:schemeClr val="tx1"/>
              </a:solidFill>
              <a:miter lim="800000"/>
              <a:headEnd/>
              <a:tailEnd/>
            </a:ln>
          </p:spPr>
          <p:txBody>
            <a:bodyPr wrap="none" anchor="ctr"/>
            <a:lstStyle/>
            <a:p>
              <a:pPr algn="ctr"/>
              <a:r>
                <a:rPr lang="en-US" altLang="ko-KR">
                  <a:solidFill>
                    <a:srgbClr val="000066"/>
                  </a:solidFill>
                  <a:ea typeface="굴림" pitchFamily="1" charset="-127"/>
                </a:rPr>
                <a:t>W</a:t>
              </a:r>
              <a:r>
                <a:rPr lang="en-US" altLang="ko-KR" sz="1000">
                  <a:solidFill>
                    <a:srgbClr val="000066"/>
                  </a:solidFill>
                  <a:ea typeface="굴림" pitchFamily="1" charset="-127"/>
                </a:rPr>
                <a:t>22</a:t>
              </a:r>
              <a:endParaRPr lang="en-US" altLang="ko-KR" sz="2000">
                <a:solidFill>
                  <a:srgbClr val="000066"/>
                </a:solidFill>
                <a:ea typeface="굴림" pitchFamily="1" charset="-127"/>
              </a:endParaRPr>
            </a:p>
          </p:txBody>
        </p:sp>
        <p:sp>
          <p:nvSpPr>
            <p:cNvPr id="74768" name="Oval 8"/>
            <p:cNvSpPr>
              <a:spLocks noChangeArrowheads="1"/>
            </p:cNvSpPr>
            <p:nvPr/>
          </p:nvSpPr>
          <p:spPr bwMode="auto">
            <a:xfrm>
              <a:off x="3456" y="1503"/>
              <a:ext cx="240" cy="252"/>
            </a:xfrm>
            <a:prstGeom prst="ellipse">
              <a:avLst/>
            </a:prstGeom>
            <a:gradFill rotWithShape="0">
              <a:gsLst>
                <a:gs pos="0">
                  <a:srgbClr val="FF99FF"/>
                </a:gs>
                <a:gs pos="100000">
                  <a:srgbClr val="FFFFFF"/>
                </a:gs>
              </a:gsLst>
              <a:lin ang="0" scaled="1"/>
            </a:gradFill>
            <a:ln w="9525">
              <a:solidFill>
                <a:schemeClr val="tx1"/>
              </a:solidFill>
              <a:round/>
              <a:headEnd/>
              <a:tailEnd/>
            </a:ln>
          </p:spPr>
          <p:txBody>
            <a:bodyPr wrap="none" anchor="ctr"/>
            <a:lstStyle/>
            <a:p>
              <a:pPr algn="ctr"/>
              <a:r>
                <a:rPr lang="en-US" altLang="ko-KR" b="1">
                  <a:solidFill>
                    <a:srgbClr val="000066"/>
                  </a:solidFill>
                  <a:latin typeface="굴림" pitchFamily="1" charset="-127"/>
                  <a:ea typeface="굴림" pitchFamily="1" charset="-127"/>
                </a:rPr>
                <a:t>+</a:t>
              </a:r>
            </a:p>
          </p:txBody>
        </p:sp>
        <p:sp>
          <p:nvSpPr>
            <p:cNvPr id="74769" name="Oval 9"/>
            <p:cNvSpPr>
              <a:spLocks noChangeArrowheads="1"/>
            </p:cNvSpPr>
            <p:nvPr/>
          </p:nvSpPr>
          <p:spPr bwMode="auto">
            <a:xfrm>
              <a:off x="3456" y="3333"/>
              <a:ext cx="240" cy="252"/>
            </a:xfrm>
            <a:prstGeom prst="ellipse">
              <a:avLst/>
            </a:prstGeom>
            <a:gradFill rotWithShape="0">
              <a:gsLst>
                <a:gs pos="0">
                  <a:srgbClr val="FF99FF"/>
                </a:gs>
                <a:gs pos="100000">
                  <a:srgbClr val="FFFFFF"/>
                </a:gs>
              </a:gsLst>
              <a:lin ang="0" scaled="1"/>
            </a:gradFill>
            <a:ln w="9525">
              <a:solidFill>
                <a:schemeClr val="tx1"/>
              </a:solidFill>
              <a:round/>
              <a:headEnd/>
              <a:tailEnd/>
            </a:ln>
          </p:spPr>
          <p:txBody>
            <a:bodyPr wrap="none" anchor="ctr"/>
            <a:lstStyle/>
            <a:p>
              <a:pPr algn="ctr"/>
              <a:r>
                <a:rPr lang="en-US" altLang="ko-KR" b="1">
                  <a:solidFill>
                    <a:srgbClr val="000066"/>
                  </a:solidFill>
                  <a:latin typeface="굴림" pitchFamily="1" charset="-127"/>
                  <a:ea typeface="굴림" pitchFamily="1" charset="-127"/>
                </a:rPr>
                <a:t>+</a:t>
              </a:r>
            </a:p>
          </p:txBody>
        </p:sp>
        <p:cxnSp>
          <p:nvCxnSpPr>
            <p:cNvPr id="74770" name="AutoShape 10"/>
            <p:cNvCxnSpPr>
              <a:cxnSpLocks noChangeShapeType="1"/>
              <a:endCxn id="74764" idx="1"/>
            </p:cNvCxnSpPr>
            <p:nvPr/>
          </p:nvCxnSpPr>
          <p:spPr bwMode="auto">
            <a:xfrm>
              <a:off x="1056" y="1630"/>
              <a:ext cx="1008" cy="0"/>
            </a:xfrm>
            <a:prstGeom prst="straightConnector1">
              <a:avLst/>
            </a:prstGeom>
            <a:noFill/>
            <a:ln w="25400">
              <a:solidFill>
                <a:schemeClr val="tx1"/>
              </a:solidFill>
              <a:round/>
              <a:headEnd/>
              <a:tailEnd type="triangle" w="med" len="med"/>
            </a:ln>
          </p:spPr>
        </p:cxnSp>
        <p:cxnSp>
          <p:nvCxnSpPr>
            <p:cNvPr id="74771" name="AutoShape 11"/>
            <p:cNvCxnSpPr>
              <a:cxnSpLocks noChangeShapeType="1"/>
              <a:endCxn id="74767" idx="1"/>
            </p:cNvCxnSpPr>
            <p:nvPr/>
          </p:nvCxnSpPr>
          <p:spPr bwMode="auto">
            <a:xfrm>
              <a:off x="1088" y="3459"/>
              <a:ext cx="976" cy="0"/>
            </a:xfrm>
            <a:prstGeom prst="straightConnector1">
              <a:avLst/>
            </a:prstGeom>
            <a:noFill/>
            <a:ln w="25400">
              <a:solidFill>
                <a:schemeClr val="tx1"/>
              </a:solidFill>
              <a:round/>
              <a:headEnd/>
              <a:tailEnd type="triangle" w="med" len="med"/>
            </a:ln>
          </p:spPr>
        </p:cxnSp>
        <p:cxnSp>
          <p:nvCxnSpPr>
            <p:cNvPr id="74772" name="AutoShape 12"/>
            <p:cNvCxnSpPr>
              <a:cxnSpLocks noChangeShapeType="1"/>
              <a:stCxn id="74764" idx="3"/>
              <a:endCxn id="74768" idx="2"/>
            </p:cNvCxnSpPr>
            <p:nvPr/>
          </p:nvCxnSpPr>
          <p:spPr bwMode="auto">
            <a:xfrm>
              <a:off x="2688" y="1629"/>
              <a:ext cx="768" cy="0"/>
            </a:xfrm>
            <a:prstGeom prst="straightConnector1">
              <a:avLst/>
            </a:prstGeom>
            <a:noFill/>
            <a:ln w="25400">
              <a:solidFill>
                <a:schemeClr val="tx1"/>
              </a:solidFill>
              <a:round/>
              <a:headEnd/>
              <a:tailEnd type="triangle" w="med" len="med"/>
            </a:ln>
          </p:spPr>
        </p:cxnSp>
        <p:cxnSp>
          <p:nvCxnSpPr>
            <p:cNvPr id="74773" name="AutoShape 13"/>
            <p:cNvCxnSpPr>
              <a:cxnSpLocks noChangeShapeType="1"/>
              <a:stCxn id="74768" idx="6"/>
            </p:cNvCxnSpPr>
            <p:nvPr/>
          </p:nvCxnSpPr>
          <p:spPr bwMode="auto">
            <a:xfrm>
              <a:off x="3696" y="1629"/>
              <a:ext cx="904" cy="1"/>
            </a:xfrm>
            <a:prstGeom prst="straightConnector1">
              <a:avLst/>
            </a:prstGeom>
            <a:noFill/>
            <a:ln w="25400">
              <a:solidFill>
                <a:schemeClr val="tx1"/>
              </a:solidFill>
              <a:round/>
              <a:headEnd/>
              <a:tailEnd type="triangle" w="med" len="med"/>
            </a:ln>
          </p:spPr>
        </p:cxnSp>
        <p:cxnSp>
          <p:nvCxnSpPr>
            <p:cNvPr id="74774" name="AutoShape 14"/>
            <p:cNvCxnSpPr>
              <a:cxnSpLocks noChangeShapeType="1"/>
              <a:stCxn id="74767" idx="3"/>
              <a:endCxn id="74769" idx="2"/>
            </p:cNvCxnSpPr>
            <p:nvPr/>
          </p:nvCxnSpPr>
          <p:spPr bwMode="auto">
            <a:xfrm>
              <a:off x="2688" y="3459"/>
              <a:ext cx="768" cy="0"/>
            </a:xfrm>
            <a:prstGeom prst="straightConnector1">
              <a:avLst/>
            </a:prstGeom>
            <a:noFill/>
            <a:ln w="25400">
              <a:solidFill>
                <a:schemeClr val="tx1"/>
              </a:solidFill>
              <a:round/>
              <a:headEnd/>
              <a:tailEnd type="triangle" w="med" len="med"/>
            </a:ln>
          </p:spPr>
        </p:cxnSp>
        <p:cxnSp>
          <p:nvCxnSpPr>
            <p:cNvPr id="74775" name="AutoShape 15"/>
            <p:cNvCxnSpPr>
              <a:cxnSpLocks noChangeShapeType="1"/>
              <a:stCxn id="74769" idx="6"/>
            </p:cNvCxnSpPr>
            <p:nvPr/>
          </p:nvCxnSpPr>
          <p:spPr bwMode="auto">
            <a:xfrm>
              <a:off x="3696" y="3459"/>
              <a:ext cx="888" cy="0"/>
            </a:xfrm>
            <a:prstGeom prst="straightConnector1">
              <a:avLst/>
            </a:prstGeom>
            <a:noFill/>
            <a:ln w="25400">
              <a:solidFill>
                <a:schemeClr val="tx1"/>
              </a:solidFill>
              <a:round/>
              <a:headEnd/>
              <a:tailEnd type="triangle" w="med" len="med"/>
            </a:ln>
          </p:spPr>
        </p:cxnSp>
        <p:cxnSp>
          <p:nvCxnSpPr>
            <p:cNvPr id="74776" name="AutoShape 16"/>
            <p:cNvCxnSpPr>
              <a:cxnSpLocks noChangeShapeType="1"/>
            </p:cNvCxnSpPr>
            <p:nvPr/>
          </p:nvCxnSpPr>
          <p:spPr bwMode="auto">
            <a:xfrm>
              <a:off x="1440" y="1629"/>
              <a:ext cx="240" cy="694"/>
            </a:xfrm>
            <a:prstGeom prst="straightConnector1">
              <a:avLst/>
            </a:prstGeom>
            <a:noFill/>
            <a:ln w="25400">
              <a:solidFill>
                <a:schemeClr val="tx1"/>
              </a:solidFill>
              <a:round/>
              <a:headEnd/>
              <a:tailEnd/>
            </a:ln>
          </p:spPr>
        </p:cxnSp>
        <p:cxnSp>
          <p:nvCxnSpPr>
            <p:cNvPr id="74777" name="AutoShape 17"/>
            <p:cNvCxnSpPr>
              <a:cxnSpLocks noChangeShapeType="1"/>
              <a:endCxn id="74765" idx="1"/>
            </p:cNvCxnSpPr>
            <p:nvPr/>
          </p:nvCxnSpPr>
          <p:spPr bwMode="auto">
            <a:xfrm>
              <a:off x="1680" y="2323"/>
              <a:ext cx="384" cy="0"/>
            </a:xfrm>
            <a:prstGeom prst="straightConnector1">
              <a:avLst/>
            </a:prstGeom>
            <a:noFill/>
            <a:ln w="25400">
              <a:solidFill>
                <a:schemeClr val="tx1"/>
              </a:solidFill>
              <a:round/>
              <a:headEnd/>
              <a:tailEnd type="triangle" w="med" len="med"/>
            </a:ln>
          </p:spPr>
        </p:cxnSp>
        <p:cxnSp>
          <p:nvCxnSpPr>
            <p:cNvPr id="74778" name="AutoShape 18"/>
            <p:cNvCxnSpPr>
              <a:cxnSpLocks noChangeShapeType="1"/>
            </p:cNvCxnSpPr>
            <p:nvPr/>
          </p:nvCxnSpPr>
          <p:spPr bwMode="auto">
            <a:xfrm flipV="1">
              <a:off x="1440" y="2765"/>
              <a:ext cx="240" cy="694"/>
            </a:xfrm>
            <a:prstGeom prst="straightConnector1">
              <a:avLst/>
            </a:prstGeom>
            <a:noFill/>
            <a:ln w="25400">
              <a:solidFill>
                <a:schemeClr val="tx1"/>
              </a:solidFill>
              <a:round/>
              <a:headEnd/>
              <a:tailEnd/>
            </a:ln>
          </p:spPr>
        </p:cxnSp>
        <p:cxnSp>
          <p:nvCxnSpPr>
            <p:cNvPr id="74779" name="AutoShape 19"/>
            <p:cNvCxnSpPr>
              <a:cxnSpLocks noChangeShapeType="1"/>
              <a:endCxn id="74766" idx="1"/>
            </p:cNvCxnSpPr>
            <p:nvPr/>
          </p:nvCxnSpPr>
          <p:spPr bwMode="auto">
            <a:xfrm>
              <a:off x="1680" y="2765"/>
              <a:ext cx="384" cy="0"/>
            </a:xfrm>
            <a:prstGeom prst="straightConnector1">
              <a:avLst/>
            </a:prstGeom>
            <a:noFill/>
            <a:ln w="25400">
              <a:solidFill>
                <a:schemeClr val="tx1"/>
              </a:solidFill>
              <a:round/>
              <a:headEnd/>
              <a:tailEnd type="triangle" w="med" len="med"/>
            </a:ln>
          </p:spPr>
        </p:cxnSp>
        <p:cxnSp>
          <p:nvCxnSpPr>
            <p:cNvPr id="74780" name="AutoShape 20"/>
            <p:cNvCxnSpPr>
              <a:cxnSpLocks noChangeShapeType="1"/>
            </p:cNvCxnSpPr>
            <p:nvPr/>
          </p:nvCxnSpPr>
          <p:spPr bwMode="auto">
            <a:xfrm>
              <a:off x="2688" y="2323"/>
              <a:ext cx="384" cy="0"/>
            </a:xfrm>
            <a:prstGeom prst="straightConnector1">
              <a:avLst/>
            </a:prstGeom>
            <a:noFill/>
            <a:ln w="25400">
              <a:solidFill>
                <a:schemeClr val="tx1"/>
              </a:solidFill>
              <a:round/>
              <a:headEnd/>
              <a:tailEnd/>
            </a:ln>
          </p:spPr>
        </p:cxnSp>
        <p:cxnSp>
          <p:nvCxnSpPr>
            <p:cNvPr id="74781" name="AutoShape 21"/>
            <p:cNvCxnSpPr>
              <a:cxnSpLocks noChangeShapeType="1"/>
              <a:endCxn id="74769" idx="1"/>
            </p:cNvCxnSpPr>
            <p:nvPr/>
          </p:nvCxnSpPr>
          <p:spPr bwMode="auto">
            <a:xfrm>
              <a:off x="3072" y="2324"/>
              <a:ext cx="419" cy="1046"/>
            </a:xfrm>
            <a:prstGeom prst="straightConnector1">
              <a:avLst/>
            </a:prstGeom>
            <a:noFill/>
            <a:ln w="25400">
              <a:solidFill>
                <a:schemeClr val="tx1"/>
              </a:solidFill>
              <a:round/>
              <a:headEnd/>
              <a:tailEnd type="triangle" w="med" len="med"/>
            </a:ln>
          </p:spPr>
        </p:cxnSp>
        <p:cxnSp>
          <p:nvCxnSpPr>
            <p:cNvPr id="74782" name="AutoShape 22"/>
            <p:cNvCxnSpPr>
              <a:cxnSpLocks noChangeShapeType="1"/>
              <a:stCxn id="74766" idx="3"/>
            </p:cNvCxnSpPr>
            <p:nvPr/>
          </p:nvCxnSpPr>
          <p:spPr bwMode="auto">
            <a:xfrm>
              <a:off x="2688" y="2765"/>
              <a:ext cx="384" cy="0"/>
            </a:xfrm>
            <a:prstGeom prst="straightConnector1">
              <a:avLst/>
            </a:prstGeom>
            <a:noFill/>
            <a:ln w="25400">
              <a:solidFill>
                <a:schemeClr val="tx1"/>
              </a:solidFill>
              <a:round/>
              <a:headEnd/>
              <a:tailEnd/>
            </a:ln>
          </p:spPr>
        </p:cxnSp>
        <p:cxnSp>
          <p:nvCxnSpPr>
            <p:cNvPr id="74783" name="AutoShape 23"/>
            <p:cNvCxnSpPr>
              <a:cxnSpLocks noChangeShapeType="1"/>
              <a:endCxn id="74768" idx="3"/>
            </p:cNvCxnSpPr>
            <p:nvPr/>
          </p:nvCxnSpPr>
          <p:spPr bwMode="auto">
            <a:xfrm flipV="1">
              <a:off x="3072" y="1718"/>
              <a:ext cx="419" cy="1046"/>
            </a:xfrm>
            <a:prstGeom prst="straightConnector1">
              <a:avLst/>
            </a:prstGeom>
            <a:noFill/>
            <a:ln w="25400">
              <a:solidFill>
                <a:schemeClr val="tx1"/>
              </a:solidFill>
              <a:round/>
              <a:headEnd/>
              <a:tailEnd type="triangle" w="med" len="med"/>
            </a:ln>
          </p:spPr>
        </p:cxnSp>
      </p:grpSp>
      <p:sp>
        <p:nvSpPr>
          <p:cNvPr id="74756" name="Text Box 24"/>
          <p:cNvSpPr txBox="1">
            <a:spLocks noChangeArrowheads="1"/>
          </p:cNvSpPr>
          <p:nvPr/>
        </p:nvSpPr>
        <p:spPr bwMode="auto">
          <a:xfrm>
            <a:off x="142875" y="1828800"/>
            <a:ext cx="2135188" cy="457200"/>
          </a:xfrm>
          <a:prstGeom prst="rect">
            <a:avLst/>
          </a:prstGeom>
          <a:noFill/>
          <a:ln w="9525">
            <a:noFill/>
            <a:miter lim="800000"/>
            <a:headEnd/>
            <a:tailEnd/>
          </a:ln>
        </p:spPr>
        <p:txBody>
          <a:bodyPr wrap="none">
            <a:spAutoFit/>
          </a:bodyPr>
          <a:lstStyle/>
          <a:p>
            <a:r>
              <a:rPr lang="en-US" altLang="ko-KR" b="1">
                <a:latin typeface="굴림" pitchFamily="1" charset="-127"/>
                <a:ea typeface="굴림" pitchFamily="1" charset="-127"/>
              </a:rPr>
              <a:t>Microphone 1</a:t>
            </a:r>
          </a:p>
        </p:txBody>
      </p:sp>
      <p:sp>
        <p:nvSpPr>
          <p:cNvPr id="74757" name="Text Box 25"/>
          <p:cNvSpPr txBox="1">
            <a:spLocks noChangeArrowheads="1"/>
          </p:cNvSpPr>
          <p:nvPr/>
        </p:nvSpPr>
        <p:spPr bwMode="auto">
          <a:xfrm>
            <a:off x="152400" y="4772025"/>
            <a:ext cx="2135188" cy="457200"/>
          </a:xfrm>
          <a:prstGeom prst="rect">
            <a:avLst/>
          </a:prstGeom>
          <a:noFill/>
          <a:ln w="9525">
            <a:noFill/>
            <a:miter lim="800000"/>
            <a:headEnd/>
            <a:tailEnd/>
          </a:ln>
        </p:spPr>
        <p:txBody>
          <a:bodyPr wrap="none">
            <a:spAutoFit/>
          </a:bodyPr>
          <a:lstStyle/>
          <a:p>
            <a:r>
              <a:rPr lang="en-US" altLang="ko-KR" b="1">
                <a:latin typeface="굴림" pitchFamily="1" charset="-127"/>
                <a:ea typeface="굴림" pitchFamily="1" charset="-127"/>
              </a:rPr>
              <a:t>Microphone 2</a:t>
            </a:r>
          </a:p>
        </p:txBody>
      </p:sp>
      <p:sp>
        <p:nvSpPr>
          <p:cNvPr id="74758" name="Text Box 26"/>
          <p:cNvSpPr txBox="1">
            <a:spLocks noChangeArrowheads="1"/>
          </p:cNvSpPr>
          <p:nvPr/>
        </p:nvSpPr>
        <p:spPr bwMode="auto">
          <a:xfrm>
            <a:off x="6934200" y="1828800"/>
            <a:ext cx="1985963" cy="457200"/>
          </a:xfrm>
          <a:prstGeom prst="rect">
            <a:avLst/>
          </a:prstGeom>
          <a:noFill/>
          <a:ln w="9525">
            <a:noFill/>
            <a:miter lim="800000"/>
            <a:headEnd/>
            <a:tailEnd/>
          </a:ln>
        </p:spPr>
        <p:txBody>
          <a:bodyPr wrap="none">
            <a:spAutoFit/>
          </a:bodyPr>
          <a:lstStyle/>
          <a:p>
            <a:r>
              <a:rPr lang="en-US" altLang="ko-KR" b="1">
                <a:latin typeface="굴림" pitchFamily="1" charset="-127"/>
                <a:ea typeface="굴림" pitchFamily="1" charset="-127"/>
              </a:rPr>
              <a:t>Separation 1</a:t>
            </a:r>
          </a:p>
        </p:txBody>
      </p:sp>
      <p:sp>
        <p:nvSpPr>
          <p:cNvPr id="74759" name="Text Box 27"/>
          <p:cNvSpPr txBox="1">
            <a:spLocks noChangeArrowheads="1"/>
          </p:cNvSpPr>
          <p:nvPr/>
        </p:nvSpPr>
        <p:spPr bwMode="auto">
          <a:xfrm>
            <a:off x="6934200" y="4772025"/>
            <a:ext cx="1985963" cy="457200"/>
          </a:xfrm>
          <a:prstGeom prst="rect">
            <a:avLst/>
          </a:prstGeom>
          <a:noFill/>
          <a:ln w="9525">
            <a:noFill/>
            <a:miter lim="800000"/>
            <a:headEnd/>
            <a:tailEnd/>
          </a:ln>
        </p:spPr>
        <p:txBody>
          <a:bodyPr wrap="none">
            <a:spAutoFit/>
          </a:bodyPr>
          <a:lstStyle/>
          <a:p>
            <a:r>
              <a:rPr lang="en-US" altLang="ko-KR" b="1">
                <a:latin typeface="굴림" pitchFamily="1" charset="-127"/>
                <a:ea typeface="굴림" pitchFamily="1" charset="-127"/>
              </a:rPr>
              <a:t>Separation 2</a:t>
            </a:r>
          </a:p>
        </p:txBody>
      </p:sp>
      <p:sp>
        <p:nvSpPr>
          <p:cNvPr id="74760" name="AutoShape 28">
            <a:hlinkClick r:id="" action="ppaction://noaction" highlightClick="1">
              <a:snd r:embed="rId3" name="insin1.wav"/>
            </a:hlinkClick>
          </p:cNvPr>
          <p:cNvSpPr>
            <a:spLocks noChangeArrowheads="1"/>
          </p:cNvSpPr>
          <p:nvPr/>
        </p:nvSpPr>
        <p:spPr bwMode="auto">
          <a:xfrm>
            <a:off x="1295400" y="2390775"/>
            <a:ext cx="381000" cy="381000"/>
          </a:xfrm>
          <a:prstGeom prst="actionButtonSound">
            <a:avLst/>
          </a:prstGeom>
          <a:solidFill>
            <a:schemeClr val="tx1"/>
          </a:solidFill>
          <a:ln w="9525">
            <a:solidFill>
              <a:srgbClr val="000066"/>
            </a:solidFill>
            <a:miter lim="800000"/>
            <a:headEnd/>
            <a:tailEnd/>
          </a:ln>
        </p:spPr>
        <p:txBody>
          <a:bodyPr wrap="none" anchor="ctr"/>
          <a:lstStyle/>
          <a:p>
            <a:endParaRPr lang="zh-CN" altLang="en-US"/>
          </a:p>
        </p:txBody>
      </p:sp>
      <p:sp>
        <p:nvSpPr>
          <p:cNvPr id="74761" name="AutoShape 29">
            <a:hlinkClick r:id="" action="ppaction://noaction" highlightClick="1">
              <a:snd r:embed="rId4" name="insin2.wav"/>
            </a:hlinkClick>
          </p:cNvPr>
          <p:cNvSpPr>
            <a:spLocks noChangeArrowheads="1"/>
          </p:cNvSpPr>
          <p:nvPr/>
        </p:nvSpPr>
        <p:spPr bwMode="auto">
          <a:xfrm>
            <a:off x="1323975" y="5300663"/>
            <a:ext cx="381000" cy="381000"/>
          </a:xfrm>
          <a:prstGeom prst="actionButtonSound">
            <a:avLst/>
          </a:prstGeom>
          <a:solidFill>
            <a:schemeClr val="tx1"/>
          </a:solidFill>
          <a:ln w="9525">
            <a:solidFill>
              <a:srgbClr val="000000"/>
            </a:solidFill>
            <a:miter lim="800000"/>
            <a:headEnd/>
            <a:tailEnd/>
          </a:ln>
        </p:spPr>
        <p:txBody>
          <a:bodyPr wrap="none" anchor="ctr"/>
          <a:lstStyle/>
          <a:p>
            <a:endParaRPr lang="zh-CN" altLang="en-US"/>
          </a:p>
        </p:txBody>
      </p:sp>
      <p:sp>
        <p:nvSpPr>
          <p:cNvPr id="74762" name="AutoShape 30">
            <a:hlinkClick r:id="" action="ppaction://noaction" highlightClick="1">
              <a:snd r:embed="rId5" name="insout1.wav"/>
            </a:hlinkClick>
          </p:cNvPr>
          <p:cNvSpPr>
            <a:spLocks noChangeArrowheads="1"/>
          </p:cNvSpPr>
          <p:nvPr/>
        </p:nvSpPr>
        <p:spPr bwMode="auto">
          <a:xfrm>
            <a:off x="7315200" y="2395538"/>
            <a:ext cx="381000" cy="381000"/>
          </a:xfrm>
          <a:prstGeom prst="actionButtonSound">
            <a:avLst/>
          </a:prstGeom>
          <a:solidFill>
            <a:schemeClr val="tx1"/>
          </a:solidFill>
          <a:ln w="9525">
            <a:solidFill>
              <a:srgbClr val="000000"/>
            </a:solidFill>
            <a:miter lim="800000"/>
            <a:headEnd/>
            <a:tailEnd/>
          </a:ln>
        </p:spPr>
        <p:txBody>
          <a:bodyPr wrap="none" anchor="ctr"/>
          <a:lstStyle/>
          <a:p>
            <a:endParaRPr lang="zh-CN" altLang="en-US"/>
          </a:p>
        </p:txBody>
      </p:sp>
      <p:sp>
        <p:nvSpPr>
          <p:cNvPr id="74763" name="AutoShape 31">
            <a:hlinkClick r:id="" action="ppaction://noaction" highlightClick="1">
              <a:snd r:embed="rId6" name="insout2.wav"/>
            </a:hlinkClick>
          </p:cNvPr>
          <p:cNvSpPr>
            <a:spLocks noChangeArrowheads="1"/>
          </p:cNvSpPr>
          <p:nvPr/>
        </p:nvSpPr>
        <p:spPr bwMode="auto">
          <a:xfrm>
            <a:off x="7315200" y="5300663"/>
            <a:ext cx="381000" cy="381000"/>
          </a:xfrm>
          <a:prstGeom prst="actionButtonSound">
            <a:avLst/>
          </a:prstGeom>
          <a:solidFill>
            <a:schemeClr val="tx1"/>
          </a:solidFill>
          <a:ln w="9525">
            <a:solidFill>
              <a:srgbClr val="0000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ltLang="zh-CN" sz="3600" smtClean="0"/>
              <a:t>The ICA model</a:t>
            </a:r>
            <a:endParaRPr lang="en-US" altLang="zh-CN" sz="3600" smtClean="0"/>
          </a:p>
        </p:txBody>
      </p:sp>
      <p:pic>
        <p:nvPicPr>
          <p:cNvPr id="76803" name="Picture 3"/>
          <p:cNvPicPr>
            <a:picLocks noChangeAspect="1" noChangeArrowheads="1"/>
          </p:cNvPicPr>
          <p:nvPr/>
        </p:nvPicPr>
        <p:blipFill>
          <a:blip r:embed="rId3" cstate="print"/>
          <a:srcRect/>
          <a:stretch>
            <a:fillRect/>
          </a:stretch>
        </p:blipFill>
        <p:spPr bwMode="auto">
          <a:xfrm>
            <a:off x="1295400" y="2362200"/>
            <a:ext cx="3886200" cy="1019175"/>
          </a:xfrm>
          <a:prstGeom prst="rect">
            <a:avLst/>
          </a:prstGeom>
          <a:noFill/>
          <a:ln w="0">
            <a:noFill/>
            <a:miter lim="800000"/>
            <a:headEnd/>
            <a:tailEnd/>
          </a:ln>
        </p:spPr>
      </p:pic>
      <p:pic>
        <p:nvPicPr>
          <p:cNvPr id="76804" name="Picture 4"/>
          <p:cNvPicPr>
            <a:picLocks noChangeAspect="1" noChangeArrowheads="1"/>
          </p:cNvPicPr>
          <p:nvPr/>
        </p:nvPicPr>
        <p:blipFill>
          <a:blip r:embed="rId4" cstate="print"/>
          <a:srcRect/>
          <a:stretch>
            <a:fillRect/>
          </a:stretch>
        </p:blipFill>
        <p:spPr bwMode="auto">
          <a:xfrm>
            <a:off x="1143000" y="4572000"/>
            <a:ext cx="3943350" cy="1123950"/>
          </a:xfrm>
          <a:prstGeom prst="rect">
            <a:avLst/>
          </a:prstGeom>
          <a:noFill/>
          <a:ln w="0">
            <a:noFill/>
            <a:miter lim="800000"/>
            <a:headEnd/>
            <a:tailEnd/>
          </a:ln>
        </p:spPr>
      </p:pic>
      <p:sp>
        <p:nvSpPr>
          <p:cNvPr id="76805" name="Line 5"/>
          <p:cNvSpPr>
            <a:spLocks noChangeShapeType="1"/>
          </p:cNvSpPr>
          <p:nvPr/>
        </p:nvSpPr>
        <p:spPr bwMode="auto">
          <a:xfrm flipV="1">
            <a:off x="1752600" y="3506788"/>
            <a:ext cx="1588" cy="1217612"/>
          </a:xfrm>
          <a:prstGeom prst="line">
            <a:avLst/>
          </a:prstGeom>
          <a:noFill/>
          <a:ln w="0">
            <a:solidFill>
              <a:schemeClr val="tx1"/>
            </a:solidFill>
            <a:round/>
            <a:headEnd/>
            <a:tailEnd/>
          </a:ln>
        </p:spPr>
        <p:txBody>
          <a:bodyPr wrap="none" anchor="ctr"/>
          <a:lstStyle/>
          <a:p>
            <a:endParaRPr lang="zh-CN" altLang="en-US"/>
          </a:p>
        </p:txBody>
      </p:sp>
      <p:sp>
        <p:nvSpPr>
          <p:cNvPr id="76806" name="Line 6"/>
          <p:cNvSpPr>
            <a:spLocks noChangeShapeType="1"/>
          </p:cNvSpPr>
          <p:nvPr/>
        </p:nvSpPr>
        <p:spPr bwMode="auto">
          <a:xfrm flipV="1">
            <a:off x="1828800" y="3276600"/>
            <a:ext cx="838200" cy="1447800"/>
          </a:xfrm>
          <a:prstGeom prst="line">
            <a:avLst/>
          </a:prstGeom>
          <a:noFill/>
          <a:ln w="0">
            <a:solidFill>
              <a:schemeClr val="tx1"/>
            </a:solidFill>
            <a:round/>
            <a:headEnd/>
            <a:tailEnd/>
          </a:ln>
        </p:spPr>
        <p:txBody>
          <a:bodyPr wrap="none" anchor="ctr"/>
          <a:lstStyle/>
          <a:p>
            <a:endParaRPr lang="zh-CN" altLang="en-US"/>
          </a:p>
        </p:txBody>
      </p:sp>
      <p:sp>
        <p:nvSpPr>
          <p:cNvPr id="76807" name="Line 7"/>
          <p:cNvSpPr>
            <a:spLocks noChangeShapeType="1"/>
          </p:cNvSpPr>
          <p:nvPr/>
        </p:nvSpPr>
        <p:spPr bwMode="auto">
          <a:xfrm flipV="1">
            <a:off x="1905000" y="3352800"/>
            <a:ext cx="1752600" cy="1371600"/>
          </a:xfrm>
          <a:prstGeom prst="line">
            <a:avLst/>
          </a:prstGeom>
          <a:noFill/>
          <a:ln w="0">
            <a:solidFill>
              <a:schemeClr val="tx1"/>
            </a:solidFill>
            <a:round/>
            <a:headEnd/>
            <a:tailEnd/>
          </a:ln>
        </p:spPr>
        <p:txBody>
          <a:bodyPr wrap="none" anchor="ctr"/>
          <a:lstStyle/>
          <a:p>
            <a:endParaRPr lang="zh-CN" altLang="en-US"/>
          </a:p>
        </p:txBody>
      </p:sp>
      <p:sp>
        <p:nvSpPr>
          <p:cNvPr id="76808" name="Line 8"/>
          <p:cNvSpPr>
            <a:spLocks noChangeShapeType="1"/>
          </p:cNvSpPr>
          <p:nvPr/>
        </p:nvSpPr>
        <p:spPr bwMode="auto">
          <a:xfrm flipV="1">
            <a:off x="2057400" y="3429000"/>
            <a:ext cx="2514600" cy="1371600"/>
          </a:xfrm>
          <a:prstGeom prst="line">
            <a:avLst/>
          </a:prstGeom>
          <a:noFill/>
          <a:ln w="0">
            <a:solidFill>
              <a:schemeClr val="tx1"/>
            </a:solidFill>
            <a:round/>
            <a:headEnd/>
            <a:tailEnd/>
          </a:ln>
        </p:spPr>
        <p:txBody>
          <a:bodyPr wrap="none" anchor="ctr"/>
          <a:lstStyle/>
          <a:p>
            <a:endParaRPr lang="zh-CN" altLang="en-US"/>
          </a:p>
        </p:txBody>
      </p:sp>
      <p:sp>
        <p:nvSpPr>
          <p:cNvPr id="76809" name="Text Box 9"/>
          <p:cNvSpPr txBox="1">
            <a:spLocks noChangeArrowheads="1"/>
          </p:cNvSpPr>
          <p:nvPr/>
        </p:nvSpPr>
        <p:spPr bwMode="auto">
          <a:xfrm>
            <a:off x="1524000" y="19812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s</a:t>
            </a:r>
            <a:r>
              <a:rPr lang="en-GB" altLang="zh-CN" baseline="-25000"/>
              <a:t>1</a:t>
            </a:r>
            <a:endParaRPr lang="en-US" altLang="zh-CN">
              <a:ea typeface="宋体" charset="-122"/>
            </a:endParaRPr>
          </a:p>
        </p:txBody>
      </p:sp>
      <p:sp>
        <p:nvSpPr>
          <p:cNvPr id="76810" name="Text Box 10"/>
          <p:cNvSpPr txBox="1">
            <a:spLocks noChangeArrowheads="1"/>
          </p:cNvSpPr>
          <p:nvPr/>
        </p:nvSpPr>
        <p:spPr bwMode="auto">
          <a:xfrm>
            <a:off x="2438400" y="20574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s</a:t>
            </a:r>
            <a:r>
              <a:rPr lang="en-GB" altLang="zh-CN" baseline="-25000"/>
              <a:t>2</a:t>
            </a:r>
            <a:endParaRPr lang="en-US" altLang="zh-CN">
              <a:ea typeface="宋体" charset="-122"/>
            </a:endParaRPr>
          </a:p>
        </p:txBody>
      </p:sp>
      <p:sp>
        <p:nvSpPr>
          <p:cNvPr id="76811" name="Text Box 11"/>
          <p:cNvSpPr txBox="1">
            <a:spLocks noChangeArrowheads="1"/>
          </p:cNvSpPr>
          <p:nvPr/>
        </p:nvSpPr>
        <p:spPr bwMode="auto">
          <a:xfrm>
            <a:off x="3429000" y="19050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s</a:t>
            </a:r>
            <a:r>
              <a:rPr lang="en-GB" altLang="zh-CN" baseline="-25000"/>
              <a:t>3</a:t>
            </a:r>
            <a:endParaRPr lang="en-US" altLang="zh-CN">
              <a:ea typeface="宋体" charset="-122"/>
            </a:endParaRPr>
          </a:p>
        </p:txBody>
      </p:sp>
      <p:sp>
        <p:nvSpPr>
          <p:cNvPr id="76812" name="Text Box 12"/>
          <p:cNvSpPr txBox="1">
            <a:spLocks noChangeArrowheads="1"/>
          </p:cNvSpPr>
          <p:nvPr/>
        </p:nvSpPr>
        <p:spPr bwMode="auto">
          <a:xfrm>
            <a:off x="4419600" y="19050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s</a:t>
            </a:r>
            <a:r>
              <a:rPr lang="en-GB" altLang="zh-CN" baseline="-25000"/>
              <a:t>4</a:t>
            </a:r>
            <a:endParaRPr lang="en-US" altLang="zh-CN">
              <a:ea typeface="宋体" charset="-122"/>
            </a:endParaRPr>
          </a:p>
        </p:txBody>
      </p:sp>
      <p:sp>
        <p:nvSpPr>
          <p:cNvPr id="76813" name="Text Box 13"/>
          <p:cNvSpPr txBox="1">
            <a:spLocks noChangeArrowheads="1"/>
          </p:cNvSpPr>
          <p:nvPr/>
        </p:nvSpPr>
        <p:spPr bwMode="auto">
          <a:xfrm>
            <a:off x="1219200" y="56388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x</a:t>
            </a:r>
            <a:r>
              <a:rPr lang="en-GB" altLang="zh-CN" baseline="-25000"/>
              <a:t>1</a:t>
            </a:r>
            <a:endParaRPr lang="en-US" altLang="zh-CN">
              <a:ea typeface="宋体" charset="-122"/>
            </a:endParaRPr>
          </a:p>
        </p:txBody>
      </p:sp>
      <p:sp>
        <p:nvSpPr>
          <p:cNvPr id="76814" name="Text Box 14"/>
          <p:cNvSpPr txBox="1">
            <a:spLocks noChangeArrowheads="1"/>
          </p:cNvSpPr>
          <p:nvPr/>
        </p:nvSpPr>
        <p:spPr bwMode="auto">
          <a:xfrm>
            <a:off x="2133600" y="56388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x</a:t>
            </a:r>
            <a:r>
              <a:rPr lang="en-GB" altLang="zh-CN" baseline="-25000"/>
              <a:t>2</a:t>
            </a:r>
            <a:endParaRPr lang="en-US" altLang="zh-CN">
              <a:ea typeface="宋体" charset="-122"/>
            </a:endParaRPr>
          </a:p>
        </p:txBody>
      </p:sp>
      <p:sp>
        <p:nvSpPr>
          <p:cNvPr id="76815" name="Text Box 15"/>
          <p:cNvSpPr txBox="1">
            <a:spLocks noChangeArrowheads="1"/>
          </p:cNvSpPr>
          <p:nvPr/>
        </p:nvSpPr>
        <p:spPr bwMode="auto">
          <a:xfrm>
            <a:off x="3048000" y="56388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x</a:t>
            </a:r>
            <a:r>
              <a:rPr lang="en-GB" altLang="zh-CN" baseline="-25000"/>
              <a:t>3</a:t>
            </a:r>
            <a:endParaRPr lang="en-US" altLang="zh-CN">
              <a:ea typeface="宋体" charset="-122"/>
            </a:endParaRPr>
          </a:p>
        </p:txBody>
      </p:sp>
      <p:sp>
        <p:nvSpPr>
          <p:cNvPr id="76816" name="Text Box 16"/>
          <p:cNvSpPr txBox="1">
            <a:spLocks noChangeArrowheads="1"/>
          </p:cNvSpPr>
          <p:nvPr/>
        </p:nvSpPr>
        <p:spPr bwMode="auto">
          <a:xfrm>
            <a:off x="4038600" y="56388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x</a:t>
            </a:r>
            <a:r>
              <a:rPr lang="en-GB" altLang="zh-CN" baseline="-25000"/>
              <a:t>4</a:t>
            </a:r>
            <a:endParaRPr lang="en-US" altLang="zh-CN">
              <a:ea typeface="宋体" charset="-122"/>
            </a:endParaRPr>
          </a:p>
        </p:txBody>
      </p:sp>
      <p:sp>
        <p:nvSpPr>
          <p:cNvPr id="76817" name="Text Box 17"/>
          <p:cNvSpPr txBox="1">
            <a:spLocks noChangeArrowheads="1"/>
          </p:cNvSpPr>
          <p:nvPr/>
        </p:nvSpPr>
        <p:spPr bwMode="auto">
          <a:xfrm>
            <a:off x="1295400" y="38100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a</a:t>
            </a:r>
            <a:r>
              <a:rPr lang="en-GB" altLang="zh-CN" baseline="-25000"/>
              <a:t>11</a:t>
            </a:r>
            <a:endParaRPr lang="en-US" altLang="zh-CN">
              <a:ea typeface="宋体" charset="-122"/>
            </a:endParaRPr>
          </a:p>
        </p:txBody>
      </p:sp>
      <p:sp>
        <p:nvSpPr>
          <p:cNvPr id="76818" name="Text Box 18"/>
          <p:cNvSpPr txBox="1">
            <a:spLocks noChangeArrowheads="1"/>
          </p:cNvSpPr>
          <p:nvPr/>
        </p:nvSpPr>
        <p:spPr bwMode="auto">
          <a:xfrm>
            <a:off x="2057400" y="35814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a</a:t>
            </a:r>
            <a:r>
              <a:rPr lang="en-GB" altLang="zh-CN" baseline="-25000"/>
              <a:t>12</a:t>
            </a:r>
            <a:endParaRPr lang="en-US" altLang="zh-CN">
              <a:ea typeface="宋体" charset="-122"/>
            </a:endParaRPr>
          </a:p>
        </p:txBody>
      </p:sp>
      <p:sp>
        <p:nvSpPr>
          <p:cNvPr id="76819" name="Text Box 19"/>
          <p:cNvSpPr txBox="1">
            <a:spLocks noChangeArrowheads="1"/>
          </p:cNvSpPr>
          <p:nvPr/>
        </p:nvSpPr>
        <p:spPr bwMode="auto">
          <a:xfrm>
            <a:off x="2819400" y="35052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a</a:t>
            </a:r>
            <a:r>
              <a:rPr lang="en-GB" altLang="zh-CN" baseline="-25000"/>
              <a:t>13</a:t>
            </a:r>
            <a:endParaRPr lang="en-US" altLang="zh-CN">
              <a:ea typeface="宋体" charset="-122"/>
            </a:endParaRPr>
          </a:p>
        </p:txBody>
      </p:sp>
      <p:sp>
        <p:nvSpPr>
          <p:cNvPr id="76820" name="Text Box 20"/>
          <p:cNvSpPr txBox="1">
            <a:spLocks noChangeArrowheads="1"/>
          </p:cNvSpPr>
          <p:nvPr/>
        </p:nvSpPr>
        <p:spPr bwMode="auto">
          <a:xfrm>
            <a:off x="3352800" y="3886200"/>
            <a:ext cx="609600" cy="457200"/>
          </a:xfrm>
          <a:prstGeom prst="rect">
            <a:avLst/>
          </a:prstGeom>
          <a:noFill/>
          <a:ln w="0">
            <a:noFill/>
            <a:miter lim="800000"/>
            <a:headEnd/>
            <a:tailEnd/>
          </a:ln>
        </p:spPr>
        <p:txBody>
          <a:bodyPr>
            <a:spAutoFit/>
          </a:bodyPr>
          <a:lstStyle/>
          <a:p>
            <a:pPr algn="ctr" eaLnBrk="1" hangingPunct="1">
              <a:spcBef>
                <a:spcPct val="50000"/>
              </a:spcBef>
            </a:pPr>
            <a:r>
              <a:rPr lang="en-GB" altLang="zh-CN"/>
              <a:t>a</a:t>
            </a:r>
            <a:r>
              <a:rPr lang="en-GB" altLang="zh-CN" baseline="-25000"/>
              <a:t>14</a:t>
            </a:r>
            <a:endParaRPr lang="en-US" altLang="zh-CN">
              <a:ea typeface="宋体" charset="-122"/>
            </a:endParaRPr>
          </a:p>
        </p:txBody>
      </p:sp>
      <p:sp>
        <p:nvSpPr>
          <p:cNvPr id="76821" name="Text Box 21"/>
          <p:cNvSpPr txBox="1">
            <a:spLocks noChangeArrowheads="1"/>
          </p:cNvSpPr>
          <p:nvPr/>
        </p:nvSpPr>
        <p:spPr bwMode="auto">
          <a:xfrm>
            <a:off x="5715000" y="2133600"/>
            <a:ext cx="3429000" cy="3743325"/>
          </a:xfrm>
          <a:prstGeom prst="rect">
            <a:avLst/>
          </a:prstGeom>
          <a:noFill/>
          <a:ln w="0">
            <a:noFill/>
            <a:miter lim="800000"/>
            <a:headEnd/>
            <a:tailEnd/>
          </a:ln>
        </p:spPr>
        <p:txBody>
          <a:bodyPr>
            <a:spAutoFit/>
          </a:bodyPr>
          <a:lstStyle/>
          <a:p>
            <a:pPr>
              <a:spcBef>
                <a:spcPct val="50000"/>
              </a:spcBef>
            </a:pPr>
            <a:r>
              <a:rPr lang="en-GB" altLang="zh-CN"/>
              <a:t>x</a:t>
            </a:r>
            <a:r>
              <a:rPr lang="en-GB" altLang="zh-CN" baseline="-25000"/>
              <a:t>i</a:t>
            </a:r>
            <a:r>
              <a:rPr lang="en-GB" altLang="zh-CN"/>
              <a:t>(t) = a</a:t>
            </a:r>
            <a:r>
              <a:rPr lang="en-GB" altLang="zh-CN" baseline="-25000"/>
              <a:t>i1</a:t>
            </a:r>
            <a:r>
              <a:rPr lang="en-GB" altLang="zh-CN"/>
              <a:t>*s</a:t>
            </a:r>
            <a:r>
              <a:rPr lang="en-GB" altLang="zh-CN" baseline="-25000"/>
              <a:t>1</a:t>
            </a:r>
            <a:r>
              <a:rPr lang="en-GB" altLang="zh-CN"/>
              <a:t>(t) +</a:t>
            </a:r>
            <a:br>
              <a:rPr lang="en-GB" altLang="zh-CN"/>
            </a:br>
            <a:r>
              <a:rPr lang="en-GB" altLang="zh-CN"/>
              <a:t>          a</a:t>
            </a:r>
            <a:r>
              <a:rPr lang="en-GB" altLang="zh-CN" baseline="-25000"/>
              <a:t>i2</a:t>
            </a:r>
            <a:r>
              <a:rPr lang="en-GB" altLang="zh-CN"/>
              <a:t>*s</a:t>
            </a:r>
            <a:r>
              <a:rPr lang="en-GB" altLang="zh-CN" baseline="-25000"/>
              <a:t>2</a:t>
            </a:r>
            <a:r>
              <a:rPr lang="en-GB" altLang="zh-CN"/>
              <a:t>(t) + </a:t>
            </a:r>
            <a:br>
              <a:rPr lang="en-GB" altLang="zh-CN"/>
            </a:br>
            <a:r>
              <a:rPr lang="en-GB" altLang="zh-CN"/>
              <a:t>          a</a:t>
            </a:r>
            <a:r>
              <a:rPr lang="en-GB" altLang="zh-CN" baseline="-25000"/>
              <a:t>i3</a:t>
            </a:r>
            <a:r>
              <a:rPr lang="en-GB" altLang="zh-CN"/>
              <a:t>*s</a:t>
            </a:r>
            <a:r>
              <a:rPr lang="en-GB" altLang="zh-CN" baseline="-25000"/>
              <a:t>3</a:t>
            </a:r>
            <a:r>
              <a:rPr lang="en-GB" altLang="zh-CN"/>
              <a:t>(t) + </a:t>
            </a:r>
            <a:br>
              <a:rPr lang="en-GB" altLang="zh-CN"/>
            </a:br>
            <a:r>
              <a:rPr lang="en-GB" altLang="zh-CN"/>
              <a:t>          a</a:t>
            </a:r>
            <a:r>
              <a:rPr lang="en-GB" altLang="zh-CN" baseline="-25000"/>
              <a:t>i4</a:t>
            </a:r>
            <a:r>
              <a:rPr lang="en-GB" altLang="zh-CN"/>
              <a:t>*s</a:t>
            </a:r>
            <a:r>
              <a:rPr lang="en-GB" altLang="zh-CN" baseline="-25000"/>
              <a:t>4</a:t>
            </a:r>
            <a:r>
              <a:rPr lang="en-GB" altLang="zh-CN"/>
              <a:t>(t)</a:t>
            </a:r>
          </a:p>
          <a:p>
            <a:pPr>
              <a:spcBef>
                <a:spcPct val="50000"/>
              </a:spcBef>
            </a:pPr>
            <a:r>
              <a:rPr lang="en-GB" altLang="zh-CN"/>
              <a:t>Here, i=1:4.</a:t>
            </a:r>
          </a:p>
          <a:p>
            <a:pPr>
              <a:spcBef>
                <a:spcPct val="50000"/>
              </a:spcBef>
            </a:pPr>
            <a:r>
              <a:rPr lang="en-GB" altLang="zh-CN"/>
              <a:t>In vector-matrix notation, and dropping index t, this is </a:t>
            </a:r>
            <a:br>
              <a:rPr lang="en-GB" altLang="zh-CN"/>
            </a:br>
            <a:r>
              <a:rPr lang="en-GB" altLang="zh-CN" b="1"/>
              <a:t>x</a:t>
            </a:r>
            <a:r>
              <a:rPr lang="en-GB" altLang="zh-CN"/>
              <a:t> = </a:t>
            </a:r>
            <a:r>
              <a:rPr lang="en-GB" altLang="zh-CN" b="1"/>
              <a:t>A</a:t>
            </a:r>
            <a:r>
              <a:rPr lang="en-GB" altLang="zh-CN"/>
              <a:t> * </a:t>
            </a:r>
            <a:r>
              <a:rPr lang="en-GB" altLang="zh-CN" b="1"/>
              <a:t>s</a:t>
            </a:r>
            <a:endParaRPr lang="en-US" altLang="zh-CN" b="1">
              <a:ea typeface="宋体"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noFill/>
          <a:ln/>
        </p:spPr>
        <p:txBody>
          <a:bodyPr>
            <a:normAutofit fontScale="90000"/>
          </a:bodyPr>
          <a:lstStyle/>
          <a:p>
            <a:r>
              <a:rPr lang="en-US" altLang="zh-CN">
                <a:ea typeface="宋体" charset="-122"/>
              </a:rPr>
              <a:t>Waveform Components:</a:t>
            </a:r>
            <a:br>
              <a:rPr lang="en-US" altLang="zh-CN">
                <a:ea typeface="宋体" charset="-122"/>
              </a:rPr>
            </a:br>
            <a:r>
              <a:rPr lang="en-US" altLang="zh-CN">
                <a:ea typeface="宋体" charset="-122"/>
              </a:rPr>
              <a:t>S Wave</a:t>
            </a:r>
          </a:p>
        </p:txBody>
      </p:sp>
      <p:pic>
        <p:nvPicPr>
          <p:cNvPr id="275459" name="Picture 3"/>
          <p:cNvPicPr>
            <a:picLocks noChangeArrowheads="1"/>
          </p:cNvPicPr>
          <p:nvPr/>
        </p:nvPicPr>
        <p:blipFill>
          <a:blip r:embed="rId2" cstate="print"/>
          <a:srcRect/>
          <a:stretch>
            <a:fillRect/>
          </a:stretch>
        </p:blipFill>
        <p:spPr bwMode="auto">
          <a:xfrm>
            <a:off x="3759200" y="2590800"/>
            <a:ext cx="1790700" cy="3124200"/>
          </a:xfrm>
          <a:prstGeom prst="rect">
            <a:avLst/>
          </a:prstGeom>
          <a:noFill/>
          <a:ln w="9525">
            <a:noFill/>
            <a:miter lim="800000"/>
            <a:headEnd/>
            <a:tailEnd/>
          </a:ln>
          <a:effectLst/>
        </p:spPr>
      </p:pic>
      <p:sp>
        <p:nvSpPr>
          <p:cNvPr id="275460" name="Text Box 4"/>
          <p:cNvSpPr txBox="1">
            <a:spLocks noChangeArrowheads="1"/>
          </p:cNvSpPr>
          <p:nvPr/>
        </p:nvSpPr>
        <p:spPr bwMode="auto">
          <a:xfrm>
            <a:off x="812800" y="2667001"/>
            <a:ext cx="2912533" cy="1311275"/>
          </a:xfrm>
          <a:prstGeom prst="rect">
            <a:avLst/>
          </a:prstGeom>
          <a:solidFill>
            <a:schemeClr val="accent1"/>
          </a:solidFill>
          <a:ln w="12700">
            <a:noFill/>
            <a:miter lim="800000"/>
            <a:headEnd/>
            <a:tailEnd/>
          </a:ln>
          <a:effectLst/>
        </p:spPr>
        <p:txBody>
          <a:bodyPr>
            <a:spAutoFit/>
          </a:bodyPr>
          <a:lstStyle/>
          <a:p>
            <a:pPr>
              <a:spcBef>
                <a:spcPct val="50000"/>
              </a:spcBef>
            </a:pPr>
            <a:r>
              <a:rPr lang="en-US" altLang="zh-CN" sz="2000">
                <a:ea typeface="宋体" charset="-122"/>
              </a:rPr>
              <a:t>Negative deflection following the R wave; S wave includes departure from &amp; return to baseline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803400" y="609600"/>
            <a:ext cx="7340600" cy="914400"/>
          </a:xfrm>
        </p:spPr>
        <p:txBody>
          <a:bodyPr/>
          <a:lstStyle/>
          <a:p>
            <a:pPr eaLnBrk="1" hangingPunct="1"/>
            <a:r>
              <a:rPr lang="en-GB" altLang="zh-CN" sz="4000" smtClean="0">
                <a:solidFill>
                  <a:schemeClr val="tx1"/>
                </a:solidFill>
              </a:rPr>
              <a:t>Application domains of ICA</a:t>
            </a:r>
            <a:endParaRPr lang="en-GB" altLang="zh-CN" sz="4000" noProof="1" smtClean="0">
              <a:solidFill>
                <a:schemeClr val="tx1"/>
              </a:solidFill>
            </a:endParaRPr>
          </a:p>
        </p:txBody>
      </p:sp>
      <p:sp>
        <p:nvSpPr>
          <p:cNvPr id="80899" name="Rectangle 3"/>
          <p:cNvSpPr>
            <a:spLocks noGrp="1" noChangeArrowheads="1"/>
          </p:cNvSpPr>
          <p:nvPr>
            <p:ph type="body" idx="4294967295"/>
          </p:nvPr>
        </p:nvSpPr>
        <p:spPr>
          <a:xfrm>
            <a:off x="0" y="1752600"/>
            <a:ext cx="7848600" cy="4800600"/>
          </a:xfrm>
        </p:spPr>
        <p:txBody>
          <a:bodyPr/>
          <a:lstStyle/>
          <a:p>
            <a:pPr eaLnBrk="1" hangingPunct="1">
              <a:lnSpc>
                <a:spcPct val="90000"/>
              </a:lnSpc>
            </a:pPr>
            <a:r>
              <a:rPr lang="en-GB" altLang="zh-CN" sz="2400" smtClean="0"/>
              <a:t>Blind source separation </a:t>
            </a:r>
          </a:p>
          <a:p>
            <a:pPr eaLnBrk="1" hangingPunct="1">
              <a:lnSpc>
                <a:spcPct val="90000"/>
              </a:lnSpc>
            </a:pPr>
            <a:r>
              <a:rPr lang="en-GB" altLang="zh-CN" sz="2400" smtClean="0"/>
              <a:t>Image denoising</a:t>
            </a:r>
            <a:endParaRPr lang="en-GB" altLang="zh-CN" sz="2400" noProof="1" smtClean="0"/>
          </a:p>
          <a:p>
            <a:pPr eaLnBrk="1" hangingPunct="1">
              <a:lnSpc>
                <a:spcPct val="90000"/>
              </a:lnSpc>
            </a:pPr>
            <a:r>
              <a:rPr lang="en-GB" altLang="zh-CN" sz="2400" smtClean="0"/>
              <a:t>Medical signal processing</a:t>
            </a:r>
            <a:r>
              <a:rPr lang="en-GB" altLang="zh-CN" sz="2400" noProof="1" smtClean="0"/>
              <a:t> – fMRI, ECG, </a:t>
            </a:r>
            <a:r>
              <a:rPr lang="en-GB" altLang="zh-CN" sz="2400" smtClean="0"/>
              <a:t>EEG</a:t>
            </a:r>
          </a:p>
          <a:p>
            <a:pPr eaLnBrk="1" hangingPunct="1">
              <a:lnSpc>
                <a:spcPct val="90000"/>
              </a:lnSpc>
            </a:pPr>
            <a:r>
              <a:rPr lang="en-GB" altLang="zh-CN" sz="2400" smtClean="0"/>
              <a:t>Modelling of the hippocampus and visual cortex </a:t>
            </a:r>
          </a:p>
          <a:p>
            <a:pPr eaLnBrk="1" hangingPunct="1">
              <a:lnSpc>
                <a:spcPct val="90000"/>
              </a:lnSpc>
            </a:pPr>
            <a:r>
              <a:rPr lang="en-GB" altLang="zh-CN" sz="2400" smtClean="0"/>
              <a:t>Feature extraction</a:t>
            </a:r>
            <a:r>
              <a:rPr lang="en-GB" altLang="zh-CN" sz="2400" noProof="1" smtClean="0"/>
              <a:t>, </a:t>
            </a:r>
            <a:r>
              <a:rPr lang="en-GB" altLang="zh-CN" sz="2400" smtClean="0"/>
              <a:t>face recognition</a:t>
            </a:r>
            <a:endParaRPr lang="en-GB" altLang="zh-CN" sz="2400" noProof="1" smtClean="0"/>
          </a:p>
          <a:p>
            <a:pPr eaLnBrk="1" hangingPunct="1">
              <a:lnSpc>
                <a:spcPct val="90000"/>
              </a:lnSpc>
            </a:pPr>
            <a:r>
              <a:rPr lang="en-GB" altLang="zh-CN" sz="2400" smtClean="0"/>
              <a:t>Compression, redundancy reduction</a:t>
            </a:r>
          </a:p>
          <a:p>
            <a:pPr eaLnBrk="1" hangingPunct="1">
              <a:lnSpc>
                <a:spcPct val="90000"/>
              </a:lnSpc>
            </a:pPr>
            <a:r>
              <a:rPr lang="en-GB" altLang="zh-CN" sz="2400" smtClean="0"/>
              <a:t>Watermarking</a:t>
            </a:r>
            <a:endParaRPr lang="en-GB" altLang="zh-CN" sz="2400" noProof="1" smtClean="0"/>
          </a:p>
          <a:p>
            <a:pPr eaLnBrk="1" hangingPunct="1">
              <a:lnSpc>
                <a:spcPct val="90000"/>
              </a:lnSpc>
            </a:pPr>
            <a:r>
              <a:rPr lang="en-GB" altLang="zh-CN" sz="2400" smtClean="0"/>
              <a:t>Clustering</a:t>
            </a:r>
          </a:p>
          <a:p>
            <a:pPr eaLnBrk="1" hangingPunct="1">
              <a:lnSpc>
                <a:spcPct val="90000"/>
              </a:lnSpc>
            </a:pPr>
            <a:r>
              <a:rPr lang="en-GB" altLang="zh-CN" sz="2400" smtClean="0"/>
              <a:t>Time series analysis (stock market, microarray data)</a:t>
            </a:r>
          </a:p>
          <a:p>
            <a:pPr eaLnBrk="1" hangingPunct="1">
              <a:lnSpc>
                <a:spcPct val="90000"/>
              </a:lnSpc>
            </a:pPr>
            <a:r>
              <a:rPr lang="en-GB" altLang="zh-CN" sz="2400" smtClean="0"/>
              <a:t>Topic extraction</a:t>
            </a:r>
          </a:p>
          <a:p>
            <a:pPr eaLnBrk="1" hangingPunct="1">
              <a:lnSpc>
                <a:spcPct val="90000"/>
              </a:lnSpc>
            </a:pPr>
            <a:r>
              <a:rPr lang="en-US" altLang="zh-CN" sz="2400" smtClean="0"/>
              <a:t>Econometrics: Finding hidden factors in financial data</a:t>
            </a:r>
          </a:p>
          <a:p>
            <a:pPr eaLnBrk="1" hangingPunct="1">
              <a:lnSpc>
                <a:spcPct val="90000"/>
              </a:lnSpc>
            </a:pPr>
            <a:endParaRPr lang="en-GB" altLang="zh-CN" sz="2100" b="1"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609600"/>
            <a:ext cx="7772400" cy="1143000"/>
          </a:xfrm>
        </p:spPr>
        <p:txBody>
          <a:bodyPr/>
          <a:lstStyle/>
          <a:p>
            <a:pPr eaLnBrk="1" hangingPunct="1"/>
            <a:r>
              <a:rPr lang="en-US" altLang="ko-KR" sz="3200" smtClean="0">
                <a:solidFill>
                  <a:srgbClr val="FF9900"/>
                </a:solidFill>
              </a:rPr>
              <a:t>Feature Extraction in ECG data </a:t>
            </a:r>
            <a:br>
              <a:rPr lang="en-US" altLang="ko-KR" sz="3200" smtClean="0">
                <a:solidFill>
                  <a:srgbClr val="FF9900"/>
                </a:solidFill>
              </a:rPr>
            </a:br>
            <a:r>
              <a:rPr lang="en-US" altLang="ko-KR" sz="3200" smtClean="0">
                <a:solidFill>
                  <a:srgbClr val="FF9900"/>
                </a:solidFill>
              </a:rPr>
              <a:t>(Raw Data)</a:t>
            </a:r>
            <a:endParaRPr lang="en-US" altLang="ko-KR" sz="4000" smtClean="0"/>
          </a:p>
        </p:txBody>
      </p:sp>
      <p:pic>
        <p:nvPicPr>
          <p:cNvPr id="84995" name="Picture 3" descr="x"/>
          <p:cNvPicPr>
            <a:picLocks noChangeAspect="1" noChangeArrowheads="1"/>
          </p:cNvPicPr>
          <p:nvPr/>
        </p:nvPicPr>
        <p:blipFill>
          <a:blip r:embed="rId3" cstate="print"/>
          <a:srcRect/>
          <a:stretch>
            <a:fillRect/>
          </a:stretch>
        </p:blipFill>
        <p:spPr bwMode="auto">
          <a:xfrm>
            <a:off x="1295400" y="2209800"/>
            <a:ext cx="7010400" cy="40576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609600"/>
            <a:ext cx="7772400" cy="1143000"/>
          </a:xfrm>
        </p:spPr>
        <p:txBody>
          <a:bodyPr/>
          <a:lstStyle/>
          <a:p>
            <a:pPr eaLnBrk="1" hangingPunct="1"/>
            <a:r>
              <a:rPr lang="en-US" altLang="ko-KR" sz="3200" smtClean="0">
                <a:solidFill>
                  <a:srgbClr val="FF9900"/>
                </a:solidFill>
              </a:rPr>
              <a:t>Feature Extraction in ECG data </a:t>
            </a:r>
            <a:br>
              <a:rPr lang="en-US" altLang="ko-KR" sz="3200" smtClean="0">
                <a:solidFill>
                  <a:srgbClr val="FF9900"/>
                </a:solidFill>
              </a:rPr>
            </a:br>
            <a:r>
              <a:rPr lang="en-US" altLang="ko-KR" sz="3200" smtClean="0">
                <a:solidFill>
                  <a:srgbClr val="FF9900"/>
                </a:solidFill>
              </a:rPr>
              <a:t>(PCA)</a:t>
            </a:r>
            <a:endParaRPr lang="en-US" altLang="ko-KR" smtClean="0"/>
          </a:p>
        </p:txBody>
      </p:sp>
      <p:pic>
        <p:nvPicPr>
          <p:cNvPr id="86019" name="Picture 3" descr="pca"/>
          <p:cNvPicPr>
            <a:picLocks noChangeAspect="1" noChangeArrowheads="1"/>
          </p:cNvPicPr>
          <p:nvPr/>
        </p:nvPicPr>
        <p:blipFill>
          <a:blip r:embed="rId3" cstate="print"/>
          <a:srcRect/>
          <a:stretch>
            <a:fillRect/>
          </a:stretch>
        </p:blipFill>
        <p:spPr bwMode="auto">
          <a:xfrm>
            <a:off x="1295400" y="2209800"/>
            <a:ext cx="7010400" cy="41148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609600"/>
            <a:ext cx="7772400" cy="1143000"/>
          </a:xfrm>
        </p:spPr>
        <p:txBody>
          <a:bodyPr/>
          <a:lstStyle/>
          <a:p>
            <a:pPr eaLnBrk="1" hangingPunct="1"/>
            <a:r>
              <a:rPr lang="en-US" altLang="ko-KR" sz="3200" smtClean="0">
                <a:solidFill>
                  <a:srgbClr val="FF9900"/>
                </a:solidFill>
              </a:rPr>
              <a:t>Feature Extraction in ECG data (Extended ICA)</a:t>
            </a:r>
            <a:endParaRPr lang="en-US" altLang="ko-KR" smtClean="0"/>
          </a:p>
        </p:txBody>
      </p:sp>
      <p:pic>
        <p:nvPicPr>
          <p:cNvPr id="87043" name="Picture 3" descr="eica"/>
          <p:cNvPicPr>
            <a:picLocks noChangeAspect="1" noChangeArrowheads="1"/>
          </p:cNvPicPr>
          <p:nvPr/>
        </p:nvPicPr>
        <p:blipFill>
          <a:blip r:embed="rId3" cstate="print"/>
          <a:srcRect/>
          <a:stretch>
            <a:fillRect/>
          </a:stretch>
        </p:blipFill>
        <p:spPr bwMode="auto">
          <a:xfrm>
            <a:off x="1143000" y="2209800"/>
            <a:ext cx="7239000" cy="41338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609600"/>
            <a:ext cx="7772400" cy="1143000"/>
          </a:xfrm>
        </p:spPr>
        <p:txBody>
          <a:bodyPr/>
          <a:lstStyle/>
          <a:p>
            <a:pPr eaLnBrk="1" hangingPunct="1"/>
            <a:r>
              <a:rPr lang="en-US" altLang="ko-KR" sz="3200" smtClean="0">
                <a:solidFill>
                  <a:srgbClr val="FF9900"/>
                </a:solidFill>
              </a:rPr>
              <a:t>Feature Extraction in ECG data </a:t>
            </a:r>
            <a:br>
              <a:rPr lang="en-US" altLang="ko-KR" sz="3200" smtClean="0">
                <a:solidFill>
                  <a:srgbClr val="FF9900"/>
                </a:solidFill>
              </a:rPr>
            </a:br>
            <a:r>
              <a:rPr lang="en-US" altLang="ko-KR" sz="3200" smtClean="0">
                <a:solidFill>
                  <a:srgbClr val="FF9900"/>
                </a:solidFill>
              </a:rPr>
              <a:t>(flexible ICA)</a:t>
            </a:r>
            <a:endParaRPr lang="en-US" altLang="ko-KR" smtClean="0"/>
          </a:p>
        </p:txBody>
      </p:sp>
      <p:pic>
        <p:nvPicPr>
          <p:cNvPr id="88067" name="Picture 3" descr="fica"/>
          <p:cNvPicPr>
            <a:picLocks noChangeAspect="1" noChangeArrowheads="1"/>
          </p:cNvPicPr>
          <p:nvPr/>
        </p:nvPicPr>
        <p:blipFill>
          <a:blip r:embed="rId3" cstate="print"/>
          <a:srcRect/>
          <a:stretch>
            <a:fillRect/>
          </a:stretch>
        </p:blipFill>
        <p:spPr bwMode="auto">
          <a:xfrm>
            <a:off x="1143000" y="2133600"/>
            <a:ext cx="7391400" cy="42862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ko-KR" sz="3200" smtClean="0">
                <a:solidFill>
                  <a:schemeClr val="tx1"/>
                </a:solidFill>
              </a:rPr>
              <a:t>PCA vs ICA</a:t>
            </a:r>
            <a:endParaRPr lang="en-US" altLang="ko-KR" smtClean="0">
              <a:solidFill>
                <a:schemeClr val="tx1"/>
              </a:solidFill>
            </a:endParaRPr>
          </a:p>
        </p:txBody>
      </p:sp>
      <p:sp>
        <p:nvSpPr>
          <p:cNvPr id="102403" name="Rectangle 3"/>
          <p:cNvSpPr>
            <a:spLocks noGrp="1" noChangeArrowheads="1"/>
          </p:cNvSpPr>
          <p:nvPr>
            <p:ph sz="quarter" idx="1"/>
          </p:nvPr>
        </p:nvSpPr>
        <p:spPr>
          <a:xfrm>
            <a:off x="685800" y="1676400"/>
            <a:ext cx="7772400" cy="4800600"/>
          </a:xfrm>
        </p:spPr>
        <p:txBody>
          <a:bodyPr/>
          <a:lstStyle/>
          <a:p>
            <a:pPr eaLnBrk="1" hangingPunct="1"/>
            <a:r>
              <a:rPr lang="en-US" altLang="ko-KR" sz="2000" smtClean="0"/>
              <a:t>Linear Transform</a:t>
            </a:r>
          </a:p>
          <a:p>
            <a:pPr lvl="1" eaLnBrk="1" hangingPunct="1"/>
            <a:r>
              <a:rPr lang="en-US" altLang="ko-KR" sz="1800" smtClean="0"/>
              <a:t>Compression</a:t>
            </a:r>
          </a:p>
          <a:p>
            <a:pPr lvl="1" eaLnBrk="1" hangingPunct="1"/>
            <a:r>
              <a:rPr lang="en-US" altLang="ko-KR" sz="1800" smtClean="0"/>
              <a:t>Classification</a:t>
            </a:r>
          </a:p>
          <a:p>
            <a:pPr lvl="1" eaLnBrk="1" hangingPunct="1"/>
            <a:endParaRPr lang="en-US" altLang="ko-KR" sz="1800" smtClean="0"/>
          </a:p>
          <a:p>
            <a:pPr eaLnBrk="1" hangingPunct="1"/>
            <a:r>
              <a:rPr lang="en-US" altLang="ko-KR" sz="2000" smtClean="0"/>
              <a:t>PCA</a:t>
            </a:r>
          </a:p>
          <a:p>
            <a:pPr lvl="1" eaLnBrk="1" hangingPunct="1"/>
            <a:r>
              <a:rPr lang="en-US" altLang="ko-KR" sz="1800" smtClean="0"/>
              <a:t>Focus on uncorrelated and Gaussian components</a:t>
            </a:r>
          </a:p>
          <a:p>
            <a:pPr lvl="1" eaLnBrk="1" hangingPunct="1"/>
            <a:r>
              <a:rPr lang="en-US" altLang="ko-KR" sz="1800" smtClean="0"/>
              <a:t>Second-order statistics</a:t>
            </a:r>
          </a:p>
          <a:p>
            <a:pPr lvl="1" eaLnBrk="1" hangingPunct="1"/>
            <a:r>
              <a:rPr lang="en-US" altLang="ko-KR" sz="1800" smtClean="0"/>
              <a:t>Orthogonal transformation</a:t>
            </a:r>
          </a:p>
          <a:p>
            <a:pPr lvl="1" eaLnBrk="1" hangingPunct="1"/>
            <a:endParaRPr lang="en-US" altLang="ko-KR" sz="1800" smtClean="0"/>
          </a:p>
          <a:p>
            <a:pPr eaLnBrk="1" hangingPunct="1"/>
            <a:r>
              <a:rPr lang="en-US" altLang="ko-KR" sz="2000" smtClean="0"/>
              <a:t>ICA</a:t>
            </a:r>
          </a:p>
          <a:p>
            <a:pPr lvl="1" eaLnBrk="1" hangingPunct="1"/>
            <a:r>
              <a:rPr lang="en-US" altLang="ko-KR" sz="1800" smtClean="0"/>
              <a:t>Focus on independent and non-Gaussian components</a:t>
            </a:r>
          </a:p>
          <a:p>
            <a:pPr lvl="1" eaLnBrk="1" hangingPunct="1"/>
            <a:r>
              <a:rPr lang="en-US" altLang="ko-KR" sz="1800" smtClean="0"/>
              <a:t>Higher-order statistics</a:t>
            </a:r>
          </a:p>
          <a:p>
            <a:pPr lvl="1" eaLnBrk="1" hangingPunct="1"/>
            <a:r>
              <a:rPr lang="en-US" altLang="ko-KR" sz="1800" smtClean="0"/>
              <a:t>Non-orthogonal transformation</a:t>
            </a:r>
          </a:p>
          <a:p>
            <a:pPr lvl="1" eaLnBrk="1" hangingPunct="1"/>
            <a:endParaRPr lang="en-US" altLang="ko-KR" sz="1800" smtClean="0"/>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zh-CN" smtClean="0"/>
              <a:t>Gaussians and ICA	</a:t>
            </a:r>
          </a:p>
        </p:txBody>
      </p:sp>
      <p:sp>
        <p:nvSpPr>
          <p:cNvPr id="103427" name="Rectangle 3"/>
          <p:cNvSpPr>
            <a:spLocks noGrp="1" noChangeArrowheads="1"/>
          </p:cNvSpPr>
          <p:nvPr>
            <p:ph sz="quarter" idx="1"/>
          </p:nvPr>
        </p:nvSpPr>
        <p:spPr>
          <a:xfrm>
            <a:off x="447675" y="1981200"/>
            <a:ext cx="8328025" cy="4114800"/>
          </a:xfrm>
        </p:spPr>
        <p:txBody>
          <a:bodyPr/>
          <a:lstStyle/>
          <a:p>
            <a:pPr eaLnBrk="1" hangingPunct="1"/>
            <a:r>
              <a:rPr lang="en-US" altLang="zh-CN" sz="2800" smtClean="0"/>
              <a:t>If some components are gaussian and some are non-gaussian.</a:t>
            </a:r>
          </a:p>
          <a:p>
            <a:pPr lvl="1" eaLnBrk="1" hangingPunct="1"/>
            <a:r>
              <a:rPr lang="en-US" altLang="zh-CN" sz="2400" smtClean="0"/>
              <a:t>Can estimate all non-gaussian components </a:t>
            </a:r>
          </a:p>
          <a:p>
            <a:pPr lvl="1" eaLnBrk="1" hangingPunct="1"/>
            <a:r>
              <a:rPr lang="en-US" altLang="zh-CN" sz="2400" smtClean="0"/>
              <a:t>Linear combination of gaussian components can be estimated.</a:t>
            </a:r>
          </a:p>
          <a:p>
            <a:pPr lvl="1" eaLnBrk="1" hangingPunct="1"/>
            <a:r>
              <a:rPr lang="en-US" altLang="zh-CN" sz="2400" smtClean="0"/>
              <a:t>If only one gaussian component, model can be estimated</a:t>
            </a:r>
          </a:p>
          <a:p>
            <a:pPr eaLnBrk="1" hangingPunct="1">
              <a:lnSpc>
                <a:spcPct val="110000"/>
              </a:lnSpc>
            </a:pPr>
            <a:r>
              <a:rPr lang="en-US" altLang="zh-CN" sz="2800" smtClean="0"/>
              <a:t>ICA sometimes viewed as non-Gaussian factor analysis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3600" dirty="0" smtClean="0">
                <a:solidFill>
                  <a:schemeClr val="accent2"/>
                </a:solidFill>
                <a:latin typeface="Arial Narrow" pitchFamily="34" charset="0"/>
                <a:ea typeface="宋体" charset="-122"/>
              </a:rPr>
              <a:t>Detection </a:t>
            </a:r>
            <a:r>
              <a:rPr lang="en-US" altLang="zh-CN" sz="3600" dirty="0">
                <a:solidFill>
                  <a:schemeClr val="accent2"/>
                </a:solidFill>
                <a:latin typeface="Arial Narrow" pitchFamily="34" charset="0"/>
                <a:ea typeface="宋体" charset="-122"/>
              </a:rPr>
              <a:t>of Ischemic ST segment Deviation Episode in the ECG</a:t>
            </a:r>
          </a:p>
        </p:txBody>
      </p:sp>
      <p:sp>
        <p:nvSpPr>
          <p:cNvPr id="5123" name="Rectangle 3"/>
          <p:cNvSpPr>
            <a:spLocks noGrp="1" noChangeArrowheads="1"/>
          </p:cNvSpPr>
          <p:nvPr>
            <p:ph type="subTitle" idx="1"/>
          </p:nvPr>
        </p:nvSpPr>
        <p:spPr>
          <a:xfrm>
            <a:off x="838200" y="1981200"/>
            <a:ext cx="7924800" cy="4114800"/>
          </a:xfrm>
          <a:noFill/>
        </p:spPr>
        <p:txBody>
          <a:bodyPr/>
          <a:lstStyle/>
          <a:p>
            <a:pPr marL="660400" indent="-660400" algn="l" eaLnBrk="1" hangingPunct="1"/>
            <a:r>
              <a:rPr lang="en-US" altLang="zh-CN" sz="4400" smtClean="0">
                <a:solidFill>
                  <a:schemeClr val="tx2"/>
                </a:solidFill>
                <a:latin typeface="Times New Roman" charset="0"/>
                <a:ea typeface="宋体" charset="-122"/>
              </a:rPr>
              <a:t>Reflection of Ischemia in ECG:</a:t>
            </a:r>
          </a:p>
          <a:p>
            <a:pPr marL="660400" indent="-660400" algn="l" eaLnBrk="1" hangingPunct="1">
              <a:buFontTx/>
              <a:buChar char="•"/>
            </a:pPr>
            <a:r>
              <a:rPr lang="en-US" altLang="zh-CN" smtClean="0">
                <a:solidFill>
                  <a:schemeClr val="accent2"/>
                </a:solidFill>
                <a:latin typeface="Times New Roman" charset="0"/>
                <a:ea typeface="宋体" charset="-122"/>
              </a:rPr>
              <a:t>ST segment deviation </a:t>
            </a:r>
          </a:p>
          <a:p>
            <a:pPr marL="660400" indent="-660400" algn="l" eaLnBrk="1" hangingPunct="1">
              <a:buFontTx/>
              <a:buAutoNum type="romanLcPeriod"/>
            </a:pPr>
            <a:r>
              <a:rPr lang="en-US" altLang="zh-CN" sz="2800" smtClean="0">
                <a:solidFill>
                  <a:schemeClr val="accent2"/>
                </a:solidFill>
                <a:latin typeface="Times New Roman" charset="0"/>
                <a:ea typeface="宋体" charset="-122"/>
              </a:rPr>
              <a:t>Elevation</a:t>
            </a:r>
          </a:p>
          <a:p>
            <a:pPr marL="660400" indent="-660400" algn="l" eaLnBrk="1" hangingPunct="1">
              <a:buFontTx/>
              <a:buAutoNum type="romanLcPeriod"/>
            </a:pPr>
            <a:r>
              <a:rPr lang="en-US" altLang="zh-CN" sz="2800" smtClean="0">
                <a:solidFill>
                  <a:schemeClr val="accent2"/>
                </a:solidFill>
                <a:latin typeface="Times New Roman" charset="0"/>
                <a:ea typeface="宋体" charset="-122"/>
              </a:rPr>
              <a:t>Depression</a:t>
            </a:r>
          </a:p>
          <a:p>
            <a:pPr marL="660400" indent="-660400" algn="l" eaLnBrk="1" hangingPunct="1">
              <a:buFontTx/>
              <a:buChar char="•"/>
            </a:pPr>
            <a:r>
              <a:rPr lang="en-US" altLang="zh-CN" smtClean="0">
                <a:solidFill>
                  <a:schemeClr val="accent2"/>
                </a:solidFill>
                <a:latin typeface="Times New Roman" charset="0"/>
                <a:ea typeface="宋体" charset="-122"/>
              </a:rPr>
              <a:t>T wave Inversion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subTitle" idx="1"/>
          </p:nvPr>
        </p:nvSpPr>
        <p:spPr>
          <a:xfrm>
            <a:off x="838200" y="1143000"/>
            <a:ext cx="4191000" cy="609600"/>
          </a:xfrm>
          <a:noFill/>
        </p:spPr>
        <p:txBody>
          <a:bodyPr/>
          <a:lstStyle/>
          <a:p>
            <a:pPr algn="l" eaLnBrk="1" hangingPunct="1">
              <a:lnSpc>
                <a:spcPct val="90000"/>
              </a:lnSpc>
            </a:pPr>
            <a:r>
              <a:rPr lang="en-US" altLang="zh-CN" sz="3600" dirty="0" smtClean="0">
                <a:latin typeface="Times New Roman" charset="0"/>
                <a:ea typeface="宋体" charset="-122"/>
              </a:rPr>
              <a:t>System Architecture</a:t>
            </a:r>
          </a:p>
          <a:p>
            <a:pPr algn="l" eaLnBrk="1" hangingPunct="1">
              <a:lnSpc>
                <a:spcPct val="90000"/>
              </a:lnSpc>
            </a:pPr>
            <a:endParaRPr lang="en-US" altLang="zh-CN" sz="2800" dirty="0" smtClean="0">
              <a:solidFill>
                <a:schemeClr val="accent2"/>
              </a:solidFill>
              <a:latin typeface="Times New Roman" charset="0"/>
              <a:ea typeface="宋体" charset="-122"/>
            </a:endParaRPr>
          </a:p>
        </p:txBody>
      </p:sp>
      <p:graphicFrame>
        <p:nvGraphicFramePr>
          <p:cNvPr id="1026" name="Object 4"/>
          <p:cNvGraphicFramePr>
            <a:graphicFrameLocks noChangeAspect="1"/>
          </p:cNvGraphicFramePr>
          <p:nvPr/>
        </p:nvGraphicFramePr>
        <p:xfrm>
          <a:off x="1143000" y="2133600"/>
          <a:ext cx="6629400" cy="3962400"/>
        </p:xfrm>
        <a:graphic>
          <a:graphicData uri="http://schemas.openxmlformats.org/presentationml/2006/ole">
            <p:oleObj spid="_x0000_s8194" name="SmartDraw" r:id="rId3" imgW="4663440" imgH="3008160" progId="">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25603" name="Rectangle 3"/>
          <p:cNvSpPr>
            <a:spLocks noGrp="1" noChangeArrowheads="1"/>
          </p:cNvSpPr>
          <p:nvPr>
            <p:ph type="subTitle" idx="1"/>
          </p:nvPr>
        </p:nvSpPr>
        <p:spPr>
          <a:xfrm>
            <a:off x="762000" y="1981200"/>
            <a:ext cx="7620000" cy="533400"/>
          </a:xfrm>
          <a:noFill/>
        </p:spPr>
        <p:txBody>
          <a:bodyPr/>
          <a:lstStyle/>
          <a:p>
            <a:pPr algn="l" eaLnBrk="1" hangingPunct="1"/>
            <a:r>
              <a:rPr lang="en-US" altLang="zh-CN" sz="2800" smtClean="0">
                <a:solidFill>
                  <a:schemeClr val="tx2"/>
                </a:solidFill>
                <a:latin typeface="Times New Roman" charset="0"/>
                <a:ea typeface="宋体" charset="-122"/>
              </a:rPr>
              <a:t>EDC Database Subject #e1301 Isoelectric level</a:t>
            </a:r>
          </a:p>
        </p:txBody>
      </p:sp>
      <p:pic>
        <p:nvPicPr>
          <p:cNvPr id="25604" name="Picture 5"/>
          <p:cNvPicPr>
            <a:picLocks noChangeAspect="1" noChangeArrowheads="1"/>
          </p:cNvPicPr>
          <p:nvPr/>
        </p:nvPicPr>
        <p:blipFill>
          <a:blip r:embed="rId2" cstate="print"/>
          <a:srcRect/>
          <a:stretch>
            <a:fillRect/>
          </a:stretch>
        </p:blipFill>
        <p:spPr bwMode="auto">
          <a:xfrm>
            <a:off x="-457200" y="2209800"/>
            <a:ext cx="10058400" cy="486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noFill/>
          <a:ln/>
        </p:spPr>
        <p:txBody>
          <a:bodyPr>
            <a:normAutofit fontScale="90000"/>
          </a:bodyPr>
          <a:lstStyle/>
          <a:p>
            <a:r>
              <a:rPr lang="en-US" altLang="zh-CN">
                <a:ea typeface="宋体" charset="-122"/>
              </a:rPr>
              <a:t>Waveform Components:</a:t>
            </a:r>
            <a:br>
              <a:rPr lang="en-US" altLang="zh-CN">
                <a:ea typeface="宋体" charset="-122"/>
              </a:rPr>
            </a:br>
            <a:r>
              <a:rPr lang="en-US" altLang="zh-CN">
                <a:ea typeface="宋体" charset="-122"/>
              </a:rPr>
              <a:t>QRS</a:t>
            </a:r>
          </a:p>
        </p:txBody>
      </p:sp>
      <p:sp>
        <p:nvSpPr>
          <p:cNvPr id="273411" name="Rectangle 3"/>
          <p:cNvSpPr>
            <a:spLocks noGrp="1" noChangeArrowheads="1"/>
          </p:cNvSpPr>
          <p:nvPr>
            <p:ph idx="1"/>
          </p:nvPr>
        </p:nvSpPr>
        <p:spPr>
          <a:xfrm>
            <a:off x="1422400" y="2133600"/>
            <a:ext cx="6502400" cy="3886200"/>
          </a:xfrm>
          <a:noFill/>
          <a:ln/>
        </p:spPr>
        <p:txBody>
          <a:bodyPr/>
          <a:lstStyle/>
          <a:p>
            <a:r>
              <a:rPr lang="en-US" altLang="zh-CN">
                <a:ea typeface="宋体" charset="-122"/>
              </a:rPr>
              <a:t>Q waves</a:t>
            </a:r>
          </a:p>
          <a:p>
            <a:pPr lvl="1"/>
            <a:r>
              <a:rPr lang="en-US" altLang="zh-CN">
                <a:ea typeface="宋体" charset="-122"/>
              </a:rPr>
              <a:t>Can occur normally in several leads</a:t>
            </a:r>
          </a:p>
          <a:p>
            <a:pPr lvl="2"/>
            <a:r>
              <a:rPr lang="en-US" altLang="zh-CN">
                <a:ea typeface="宋体" charset="-122"/>
              </a:rPr>
              <a:t>Normal Q waves called physiologic</a:t>
            </a:r>
          </a:p>
          <a:p>
            <a:pPr lvl="1"/>
            <a:r>
              <a:rPr lang="en-US" altLang="zh-CN">
                <a:ea typeface="宋体" charset="-122"/>
              </a:rPr>
              <a:t>Physiologic Q waves</a:t>
            </a:r>
          </a:p>
          <a:p>
            <a:pPr lvl="2"/>
            <a:r>
              <a:rPr lang="en-US" altLang="zh-CN">
                <a:ea typeface="宋体" charset="-122"/>
              </a:rPr>
              <a:t>&lt; .04 sec (40ms)</a:t>
            </a:r>
          </a:p>
          <a:p>
            <a:pPr lvl="1"/>
            <a:r>
              <a:rPr lang="en-US" altLang="zh-CN">
                <a:ea typeface="宋体" charset="-122"/>
              </a:rPr>
              <a:t>Pathologic Q</a:t>
            </a:r>
          </a:p>
          <a:p>
            <a:pPr lvl="2"/>
            <a:r>
              <a:rPr lang="en-US" altLang="zh-CN" u="sng">
                <a:ea typeface="宋体" charset="-122"/>
              </a:rPr>
              <a:t>&gt;</a:t>
            </a:r>
            <a:r>
              <a:rPr lang="en-US" altLang="zh-CN">
                <a:ea typeface="宋体" charset="-122"/>
              </a:rPr>
              <a:t>.04 sec (40 ms)</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33795" name="Rectangle 3"/>
          <p:cNvSpPr>
            <a:spLocks noGrp="1" noChangeArrowheads="1"/>
          </p:cNvSpPr>
          <p:nvPr>
            <p:ph type="subTitle" idx="1"/>
          </p:nvPr>
        </p:nvSpPr>
        <p:spPr>
          <a:xfrm>
            <a:off x="609600" y="1981200"/>
            <a:ext cx="8534400" cy="4648200"/>
          </a:xfrm>
          <a:noFill/>
        </p:spPr>
        <p:txBody>
          <a:bodyPr/>
          <a:lstStyle/>
          <a:p>
            <a:pPr marL="609600" indent="-609600" algn="l" eaLnBrk="1" hangingPunct="1"/>
            <a:r>
              <a:rPr lang="en-US" altLang="zh-CN" sz="3600" b="1" smtClean="0">
                <a:solidFill>
                  <a:schemeClr val="tx2"/>
                </a:solidFill>
                <a:latin typeface="Times New Roman" charset="0"/>
                <a:ea typeface="宋体" charset="-122"/>
              </a:rPr>
              <a:t>PCA( Principal component analysis):</a:t>
            </a:r>
          </a:p>
          <a:p>
            <a:pPr marL="609600" indent="-609600" algn="l" eaLnBrk="1" hangingPunct="1">
              <a:buFont typeface="Wingdings" pitchFamily="2" charset="2"/>
              <a:buNone/>
            </a:pPr>
            <a:r>
              <a:rPr lang="en-US" altLang="zh-CN" smtClean="0">
                <a:solidFill>
                  <a:schemeClr val="accent2"/>
                </a:solidFill>
                <a:latin typeface="Times New Roman" charset="0"/>
                <a:ea typeface="宋体" charset="-122"/>
              </a:rPr>
              <a:t>Procedure: </a:t>
            </a:r>
            <a:endParaRPr lang="tr-TR" altLang="zh-CN" smtClean="0">
              <a:solidFill>
                <a:schemeClr val="accent2"/>
              </a:solidFill>
              <a:latin typeface="Times New Roman" charset="0"/>
            </a:endParaRPr>
          </a:p>
          <a:p>
            <a:pPr marL="609600" indent="-609600" algn="l" eaLnBrk="1" hangingPunct="1">
              <a:buFont typeface="Wingdings" pitchFamily="2" charset="2"/>
              <a:buAutoNum type="arabicPeriod"/>
            </a:pPr>
            <a:r>
              <a:rPr lang="en-US" altLang="zh-CN" smtClean="0">
                <a:solidFill>
                  <a:schemeClr val="accent2"/>
                </a:solidFill>
                <a:latin typeface="Times New Roman" charset="0"/>
                <a:ea typeface="宋体" charset="-122"/>
              </a:rPr>
              <a:t>Project the data as 1-dimensional Data sets</a:t>
            </a:r>
          </a:p>
          <a:p>
            <a:pPr marL="609600" indent="-609600" algn="l" eaLnBrk="1" hangingPunct="1">
              <a:buFont typeface="Wingdings" pitchFamily="2" charset="2"/>
              <a:buAutoNum type="arabicPeriod"/>
            </a:pPr>
            <a:r>
              <a:rPr lang="en-US" altLang="zh-CN" smtClean="0">
                <a:solidFill>
                  <a:schemeClr val="accent2"/>
                </a:solidFill>
                <a:latin typeface="Times New Roman" charset="0"/>
                <a:ea typeface="宋体" charset="-122"/>
              </a:rPr>
              <a:t>Subtract mean of the data from each data set</a:t>
            </a:r>
          </a:p>
          <a:p>
            <a:pPr marL="609600" indent="-609600" algn="l" eaLnBrk="1" hangingPunct="1">
              <a:buFont typeface="Wingdings" pitchFamily="2" charset="2"/>
              <a:buAutoNum type="arabicPeriod"/>
            </a:pPr>
            <a:r>
              <a:rPr lang="en-US" altLang="zh-CN" smtClean="0">
                <a:solidFill>
                  <a:schemeClr val="accent2"/>
                </a:solidFill>
                <a:latin typeface="Times New Roman" charset="0"/>
                <a:ea typeface="宋体" charset="-122"/>
              </a:rPr>
              <a:t>Combine the mean centered data sets (mean centered matrix)</a:t>
            </a:r>
          </a:p>
          <a:p>
            <a:pPr marL="609600" indent="-609600" algn="l" eaLnBrk="1" hangingPunct="1">
              <a:buFont typeface="Wingdings" pitchFamily="2" charset="2"/>
              <a:buAutoNum type="arabicPeriod"/>
            </a:pPr>
            <a:r>
              <a:rPr lang="en-US" altLang="zh-CN" smtClean="0">
                <a:solidFill>
                  <a:schemeClr val="accent2"/>
                </a:solidFill>
                <a:latin typeface="Times New Roman" charset="0"/>
                <a:ea typeface="宋体" charset="-122"/>
              </a:rPr>
              <a:t>Multiply the mean centered matrix by it’s transpose (Covariance matrix)</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34819" name="Rectangle 3"/>
          <p:cNvSpPr>
            <a:spLocks noGrp="1" noChangeArrowheads="1"/>
          </p:cNvSpPr>
          <p:nvPr>
            <p:ph type="subTitle" idx="1"/>
          </p:nvPr>
        </p:nvSpPr>
        <p:spPr>
          <a:xfrm>
            <a:off x="533400" y="1981200"/>
            <a:ext cx="8610600" cy="4495800"/>
          </a:xfrm>
          <a:noFill/>
        </p:spPr>
        <p:txBody>
          <a:bodyPr/>
          <a:lstStyle/>
          <a:p>
            <a:pPr marL="609600" indent="-609600" algn="l" eaLnBrk="1" hangingPunct="1"/>
            <a:r>
              <a:rPr lang="en-US" altLang="zh-CN" sz="3600" b="1" smtClean="0">
                <a:solidFill>
                  <a:schemeClr val="tx2"/>
                </a:solidFill>
                <a:latin typeface="Times New Roman" charset="0"/>
                <a:ea typeface="宋体" charset="-122"/>
              </a:rPr>
              <a:t>PCA( Principal component analysis):</a:t>
            </a:r>
          </a:p>
          <a:p>
            <a:pPr marL="609600" indent="-609600" algn="l" eaLnBrk="1" hangingPunct="1">
              <a:buFont typeface="Wingdings" pitchFamily="2" charset="2"/>
              <a:buNone/>
            </a:pPr>
            <a:r>
              <a:rPr lang="en-US" altLang="zh-CN" sz="2800" smtClean="0">
                <a:solidFill>
                  <a:schemeClr val="accent2"/>
                </a:solidFill>
                <a:latin typeface="Times New Roman" charset="0"/>
                <a:ea typeface="宋体" charset="-122"/>
              </a:rPr>
              <a:t>Procedure: </a:t>
            </a:r>
          </a:p>
          <a:p>
            <a:pPr marL="609600" indent="-609600" algn="l" eaLnBrk="1" hangingPunct="1"/>
            <a:r>
              <a:rPr lang="en-US" altLang="zh-CN" sz="2800" smtClean="0">
                <a:solidFill>
                  <a:schemeClr val="accent2"/>
                </a:solidFill>
                <a:latin typeface="Times New Roman" charset="0"/>
                <a:ea typeface="宋体" charset="-122"/>
              </a:rPr>
              <a:t>5.   </a:t>
            </a:r>
            <a:r>
              <a:rPr lang="tr-TR" altLang="zh-CN" sz="2800" smtClean="0">
                <a:solidFill>
                  <a:schemeClr val="accent2"/>
                </a:solidFill>
                <a:latin typeface="Times New Roman" charset="0"/>
              </a:rPr>
              <a:t>This covariance matrix has up to P eigenvectors</a:t>
            </a:r>
            <a:r>
              <a:rPr lang="en-US" altLang="zh-CN" sz="2800" smtClean="0">
                <a:solidFill>
                  <a:schemeClr val="accent2"/>
                </a:solidFill>
                <a:latin typeface="Times New Roman" charset="0"/>
                <a:ea typeface="宋体" charset="-122"/>
              </a:rPr>
              <a:t> </a:t>
            </a:r>
            <a:r>
              <a:rPr lang="tr-TR" altLang="zh-CN" sz="2800" smtClean="0">
                <a:solidFill>
                  <a:schemeClr val="accent2"/>
                </a:solidFill>
                <a:latin typeface="Times New Roman" charset="0"/>
              </a:rPr>
              <a:t>associated with non-zero eigenvalues</a:t>
            </a:r>
            <a:r>
              <a:rPr lang="en-US" altLang="zh-CN" sz="2800" smtClean="0">
                <a:solidFill>
                  <a:schemeClr val="accent2"/>
                </a:solidFill>
                <a:latin typeface="Times New Roman" charset="0"/>
                <a:ea typeface="宋体" charset="-122"/>
              </a:rPr>
              <a:t>.</a:t>
            </a:r>
            <a:endParaRPr lang="tr-TR" altLang="zh-CN" sz="2800" smtClean="0">
              <a:solidFill>
                <a:schemeClr val="accent2"/>
              </a:solidFill>
              <a:latin typeface="Times New Roman" charset="0"/>
            </a:endParaRPr>
          </a:p>
          <a:p>
            <a:pPr marL="609600" indent="-609600" algn="l" eaLnBrk="1" hangingPunct="1"/>
            <a:r>
              <a:rPr lang="en-US" altLang="zh-CN" sz="2800" smtClean="0">
                <a:solidFill>
                  <a:schemeClr val="accent2"/>
                </a:solidFill>
                <a:latin typeface="Times New Roman" charset="0"/>
                <a:ea typeface="宋体" charset="-122"/>
              </a:rPr>
              <a:t>6.   A</a:t>
            </a:r>
            <a:r>
              <a:rPr lang="tr-TR" altLang="zh-CN" sz="2800" smtClean="0">
                <a:solidFill>
                  <a:schemeClr val="accent2"/>
                </a:solidFill>
                <a:latin typeface="Times New Roman" charset="0"/>
              </a:rPr>
              <a:t>ssuming P&lt;N. The eigenvectors are sorted</a:t>
            </a:r>
            <a:r>
              <a:rPr lang="en-US" altLang="zh-CN" sz="2800" smtClean="0">
                <a:solidFill>
                  <a:schemeClr val="accent2"/>
                </a:solidFill>
                <a:latin typeface="Times New Roman" charset="0"/>
                <a:ea typeface="宋体" charset="-122"/>
              </a:rPr>
              <a:t> </a:t>
            </a:r>
            <a:r>
              <a:rPr lang="tr-TR" altLang="zh-CN" sz="2800" smtClean="0">
                <a:solidFill>
                  <a:schemeClr val="accent2"/>
                </a:solidFill>
                <a:latin typeface="Times New Roman" charset="0"/>
              </a:rPr>
              <a:t>high to low</a:t>
            </a:r>
            <a:r>
              <a:rPr lang="en-US" altLang="zh-CN" sz="2800" smtClean="0">
                <a:solidFill>
                  <a:schemeClr val="accent2"/>
                </a:solidFill>
                <a:latin typeface="Times New Roman" charset="0"/>
                <a:ea typeface="宋体" charset="-122"/>
              </a:rPr>
              <a:t>.</a:t>
            </a:r>
            <a:endParaRPr lang="tr-TR" altLang="zh-CN" sz="2800" smtClean="0">
              <a:solidFill>
                <a:schemeClr val="accent2"/>
              </a:solidFill>
              <a:latin typeface="Times New Roman" charset="0"/>
            </a:endParaRPr>
          </a:p>
          <a:p>
            <a:pPr marL="609600" indent="-609600" algn="l" eaLnBrk="1" hangingPunct="1"/>
            <a:r>
              <a:rPr lang="en-US" altLang="zh-CN" sz="2800" smtClean="0">
                <a:solidFill>
                  <a:schemeClr val="accent2"/>
                </a:solidFill>
                <a:latin typeface="Times New Roman" charset="0"/>
                <a:ea typeface="宋体" charset="-122"/>
              </a:rPr>
              <a:t>7.   </a:t>
            </a:r>
            <a:r>
              <a:rPr lang="tr-TR" altLang="zh-CN" sz="2800" smtClean="0">
                <a:solidFill>
                  <a:schemeClr val="accent2"/>
                </a:solidFill>
                <a:latin typeface="Times New Roman" charset="0"/>
              </a:rPr>
              <a:t>The eigenvector associated with the largest eigenvalue is the eigenvector</a:t>
            </a:r>
            <a:r>
              <a:rPr lang="en-US" altLang="zh-CN" sz="2800" smtClean="0">
                <a:solidFill>
                  <a:schemeClr val="accent2"/>
                </a:solidFill>
                <a:latin typeface="Times New Roman" charset="0"/>
                <a:ea typeface="宋体" charset="-122"/>
              </a:rPr>
              <a:t> </a:t>
            </a:r>
            <a:r>
              <a:rPr lang="tr-TR" altLang="zh-CN" sz="2800" smtClean="0">
                <a:solidFill>
                  <a:schemeClr val="accent2"/>
                </a:solidFill>
                <a:latin typeface="Times New Roman" charset="0"/>
              </a:rPr>
              <a:t>that finds the greatest variance in the </a:t>
            </a:r>
            <a:r>
              <a:rPr lang="en-US" altLang="zh-CN" sz="2800" smtClean="0">
                <a:solidFill>
                  <a:schemeClr val="accent2"/>
                </a:solidFill>
                <a:latin typeface="Times New Roman" charset="0"/>
                <a:ea typeface="宋体" charset="-122"/>
              </a:rPr>
              <a:t>data</a:t>
            </a:r>
            <a:r>
              <a:rPr lang="tr-TR" altLang="zh-CN" sz="2800" smtClean="0">
                <a:solidFill>
                  <a:schemeClr val="accent2"/>
                </a:solidFill>
                <a:latin typeface="Times New Roman" charset="0"/>
              </a:rPr>
              <a:t>.</a:t>
            </a:r>
            <a:endParaRPr lang="tr-TR" altLang="zh-CN" smtClean="0">
              <a:solidFill>
                <a:schemeClr val="accent2"/>
              </a:solidFill>
              <a:latin typeface="Times New Roman"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35843" name="Rectangle 3"/>
          <p:cNvSpPr>
            <a:spLocks noGrp="1" noChangeArrowheads="1"/>
          </p:cNvSpPr>
          <p:nvPr>
            <p:ph type="subTitle" idx="1"/>
          </p:nvPr>
        </p:nvSpPr>
        <p:spPr>
          <a:xfrm>
            <a:off x="609600" y="1981200"/>
            <a:ext cx="8534400" cy="4648200"/>
          </a:xfrm>
          <a:noFill/>
        </p:spPr>
        <p:txBody>
          <a:bodyPr/>
          <a:lstStyle/>
          <a:p>
            <a:pPr marL="609600" indent="-609600" algn="l" eaLnBrk="1" hangingPunct="1"/>
            <a:r>
              <a:rPr lang="en-US" altLang="zh-CN" sz="4000" b="1" smtClean="0">
                <a:solidFill>
                  <a:schemeClr val="tx2"/>
                </a:solidFill>
                <a:latin typeface="Times New Roman" charset="0"/>
                <a:ea typeface="宋体" charset="-122"/>
              </a:rPr>
              <a:t>PCA( Principal component analysis):</a:t>
            </a:r>
          </a:p>
          <a:p>
            <a:pPr marL="609600" indent="-609600" algn="l" eaLnBrk="1" hangingPunct="1">
              <a:buFont typeface="Wingdings" pitchFamily="2" charset="2"/>
              <a:buNone/>
            </a:pPr>
            <a:r>
              <a:rPr lang="en-US" altLang="zh-CN" smtClean="0">
                <a:solidFill>
                  <a:schemeClr val="accent2"/>
                </a:solidFill>
                <a:latin typeface="Times New Roman" charset="0"/>
                <a:ea typeface="宋体" charset="-122"/>
              </a:rPr>
              <a:t>Procedure: </a:t>
            </a:r>
            <a:endParaRPr lang="tr-TR" altLang="zh-CN" smtClean="0">
              <a:solidFill>
                <a:schemeClr val="accent2"/>
              </a:solidFill>
              <a:latin typeface="Times New Roman" charset="0"/>
            </a:endParaRPr>
          </a:p>
          <a:p>
            <a:pPr marL="609600" indent="-609600" algn="l" eaLnBrk="1" hangingPunct="1">
              <a:buFontTx/>
              <a:buAutoNum type="arabicPeriod" startAt="8"/>
            </a:pPr>
            <a:r>
              <a:rPr lang="en-US" altLang="zh-CN" smtClean="0">
                <a:solidFill>
                  <a:schemeClr val="accent2"/>
                </a:solidFill>
                <a:latin typeface="Times New Roman" charset="0"/>
                <a:ea typeface="宋体" charset="-122"/>
              </a:rPr>
              <a:t>Smallest eigenvalue is associated with the eigenvector that finds the least variance in the data.</a:t>
            </a:r>
          </a:p>
          <a:p>
            <a:pPr marL="609600" indent="-609600" algn="l" eaLnBrk="1" hangingPunct="1">
              <a:buFontTx/>
              <a:buAutoNum type="arabicPeriod" startAt="8"/>
            </a:pPr>
            <a:r>
              <a:rPr lang="en-US" altLang="zh-CN" smtClean="0">
                <a:solidFill>
                  <a:schemeClr val="accent2"/>
                </a:solidFill>
                <a:latin typeface="Times New Roman" charset="0"/>
                <a:ea typeface="宋体" charset="-122"/>
              </a:rPr>
              <a:t>According to a threshold Variance, reduce the dimensions by discarding the eigenvectors with  variance less than that threshold.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37891" name="Rectangle 3"/>
          <p:cNvSpPr>
            <a:spLocks noGrp="1" noChangeArrowheads="1"/>
          </p:cNvSpPr>
          <p:nvPr>
            <p:ph type="subTitle" idx="1"/>
          </p:nvPr>
        </p:nvSpPr>
        <p:spPr>
          <a:xfrm>
            <a:off x="609600" y="1981200"/>
            <a:ext cx="8534400" cy="762000"/>
          </a:xfrm>
          <a:noFill/>
        </p:spPr>
        <p:txBody>
          <a:bodyPr/>
          <a:lstStyle/>
          <a:p>
            <a:pPr algn="l" eaLnBrk="1" hangingPunct="1">
              <a:lnSpc>
                <a:spcPct val="80000"/>
              </a:lnSpc>
            </a:pPr>
            <a:r>
              <a:rPr lang="en-US" altLang="zh-CN" sz="4000" smtClean="0">
                <a:solidFill>
                  <a:schemeClr val="tx2"/>
                </a:solidFill>
                <a:latin typeface="Times New Roman" charset="0"/>
                <a:ea typeface="宋体" charset="-122"/>
              </a:rPr>
              <a:t> Training Results</a:t>
            </a:r>
          </a:p>
        </p:txBody>
      </p:sp>
      <p:graphicFrame>
        <p:nvGraphicFramePr>
          <p:cNvPr id="84020" name="Group 52"/>
          <p:cNvGraphicFramePr>
            <a:graphicFrameLocks noGrp="1"/>
          </p:cNvGraphicFramePr>
          <p:nvPr/>
        </p:nvGraphicFramePr>
        <p:xfrm>
          <a:off x="533400" y="3124200"/>
          <a:ext cx="8382000" cy="1801178"/>
        </p:xfrm>
        <a:graphic>
          <a:graphicData uri="http://schemas.openxmlformats.org/drawingml/2006/table">
            <a:tbl>
              <a:tblPr/>
              <a:tblGrid>
                <a:gridCol w="1677988"/>
                <a:gridCol w="1674812"/>
                <a:gridCol w="1676400"/>
                <a:gridCol w="1674813"/>
                <a:gridCol w="1677987"/>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Lead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Total Beats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Training Beats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Cross-Validation Beats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Cross-Validation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MLIII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73651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52493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20123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0.068%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38915" name="Rectangle 3"/>
          <p:cNvSpPr>
            <a:spLocks noGrp="1" noChangeArrowheads="1"/>
          </p:cNvSpPr>
          <p:nvPr>
            <p:ph type="subTitle" idx="1"/>
          </p:nvPr>
        </p:nvSpPr>
        <p:spPr>
          <a:xfrm>
            <a:off x="609600" y="1981200"/>
            <a:ext cx="8229600" cy="4495800"/>
          </a:xfrm>
          <a:noFill/>
        </p:spPr>
        <p:txBody>
          <a:bodyPr/>
          <a:lstStyle/>
          <a:p>
            <a:pPr algn="l" eaLnBrk="1" hangingPunct="1">
              <a:lnSpc>
                <a:spcPct val="80000"/>
              </a:lnSpc>
            </a:pPr>
            <a:r>
              <a:rPr lang="en-US" altLang="zh-CN" sz="4000" smtClean="0">
                <a:solidFill>
                  <a:schemeClr val="tx2"/>
                </a:solidFill>
                <a:latin typeface="Times New Roman" charset="0"/>
                <a:ea typeface="宋体" charset="-122"/>
              </a:rPr>
              <a:t> Accuracy Parameters</a:t>
            </a:r>
          </a:p>
          <a:p>
            <a:pPr algn="l" eaLnBrk="1" hangingPunct="1">
              <a:lnSpc>
                <a:spcPct val="80000"/>
              </a:lnSpc>
            </a:pPr>
            <a:r>
              <a:rPr lang="en-US" altLang="zh-CN" sz="3600" smtClean="0">
                <a:solidFill>
                  <a:schemeClr val="accent2"/>
                </a:solidFill>
                <a:latin typeface="Times New Roman" charset="0"/>
                <a:ea typeface="宋体" charset="-122"/>
              </a:rPr>
              <a:t>TP (True Positives)</a:t>
            </a:r>
          </a:p>
          <a:p>
            <a:pPr algn="l" eaLnBrk="1" hangingPunct="1">
              <a:lnSpc>
                <a:spcPct val="80000"/>
              </a:lnSpc>
            </a:pPr>
            <a:r>
              <a:rPr lang="en-US" altLang="zh-CN" smtClean="0">
                <a:solidFill>
                  <a:schemeClr val="accent2"/>
                </a:solidFill>
                <a:latin typeface="Times New Roman" charset="0"/>
                <a:ea typeface="宋体" charset="-122"/>
              </a:rPr>
              <a:t>Target and predicted value both are positives.</a:t>
            </a:r>
          </a:p>
          <a:p>
            <a:pPr algn="l" eaLnBrk="1" hangingPunct="1">
              <a:lnSpc>
                <a:spcPct val="80000"/>
              </a:lnSpc>
            </a:pPr>
            <a:r>
              <a:rPr lang="en-US" altLang="zh-CN" sz="3600" smtClean="0">
                <a:solidFill>
                  <a:schemeClr val="accent2"/>
                </a:solidFill>
                <a:latin typeface="Times New Roman" charset="0"/>
                <a:ea typeface="宋体" charset="-122"/>
              </a:rPr>
              <a:t>FN (False Negative)</a:t>
            </a:r>
          </a:p>
          <a:p>
            <a:pPr algn="l" eaLnBrk="1" hangingPunct="1">
              <a:lnSpc>
                <a:spcPct val="80000"/>
              </a:lnSpc>
            </a:pPr>
            <a:r>
              <a:rPr lang="en-US" altLang="zh-CN" smtClean="0">
                <a:solidFill>
                  <a:schemeClr val="accent2"/>
                </a:solidFill>
                <a:latin typeface="Times New Roman" charset="0"/>
                <a:ea typeface="宋体" charset="-122"/>
              </a:rPr>
              <a:t>Target value is +ive and predicted one –ive.</a:t>
            </a:r>
          </a:p>
          <a:p>
            <a:pPr algn="l" eaLnBrk="1" hangingPunct="1">
              <a:lnSpc>
                <a:spcPct val="80000"/>
              </a:lnSpc>
            </a:pPr>
            <a:r>
              <a:rPr lang="en-US" altLang="zh-CN" sz="3600" smtClean="0">
                <a:solidFill>
                  <a:schemeClr val="accent2"/>
                </a:solidFill>
                <a:latin typeface="Times New Roman" charset="0"/>
                <a:ea typeface="宋体" charset="-122"/>
              </a:rPr>
              <a:t>FP (False Positive)</a:t>
            </a:r>
          </a:p>
          <a:p>
            <a:pPr algn="l" eaLnBrk="1" hangingPunct="1">
              <a:lnSpc>
                <a:spcPct val="80000"/>
              </a:lnSpc>
            </a:pPr>
            <a:r>
              <a:rPr lang="en-US" altLang="zh-CN" smtClean="0">
                <a:solidFill>
                  <a:schemeClr val="accent2"/>
                </a:solidFill>
                <a:latin typeface="Times New Roman" charset="0"/>
                <a:ea typeface="宋体" charset="-122"/>
              </a:rPr>
              <a:t>Target value is –ive and predicted one +ive.</a:t>
            </a:r>
          </a:p>
          <a:p>
            <a:pPr algn="l" eaLnBrk="1" hangingPunct="1">
              <a:lnSpc>
                <a:spcPct val="80000"/>
              </a:lnSpc>
            </a:pPr>
            <a:r>
              <a:rPr lang="en-US" altLang="zh-CN" sz="3600" smtClean="0">
                <a:solidFill>
                  <a:schemeClr val="accent2"/>
                </a:solidFill>
                <a:latin typeface="Times New Roman" charset="0"/>
                <a:ea typeface="宋体" charset="-122"/>
              </a:rPr>
              <a:t>TN (True Negative)</a:t>
            </a:r>
          </a:p>
          <a:p>
            <a:pPr algn="l" eaLnBrk="1" hangingPunct="1">
              <a:lnSpc>
                <a:spcPct val="80000"/>
              </a:lnSpc>
            </a:pPr>
            <a:r>
              <a:rPr lang="en-US" altLang="zh-CN" smtClean="0">
                <a:solidFill>
                  <a:schemeClr val="accent2"/>
                </a:solidFill>
                <a:latin typeface="Times New Roman" charset="0"/>
                <a:ea typeface="宋体" charset="-122"/>
              </a:rPr>
              <a:t>Target and predicted both are –ive.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39939" name="Rectangle 3"/>
          <p:cNvSpPr>
            <a:spLocks noGrp="1" noChangeArrowheads="1"/>
          </p:cNvSpPr>
          <p:nvPr>
            <p:ph type="subTitle" idx="1"/>
          </p:nvPr>
        </p:nvSpPr>
        <p:spPr>
          <a:xfrm>
            <a:off x="609600" y="1981200"/>
            <a:ext cx="8229600" cy="4495800"/>
          </a:xfrm>
          <a:noFill/>
        </p:spPr>
        <p:txBody>
          <a:bodyPr/>
          <a:lstStyle/>
          <a:p>
            <a:pPr algn="l" eaLnBrk="1" hangingPunct="1">
              <a:lnSpc>
                <a:spcPct val="80000"/>
              </a:lnSpc>
            </a:pPr>
            <a:r>
              <a:rPr lang="en-US" altLang="zh-CN" sz="4000" smtClean="0">
                <a:solidFill>
                  <a:schemeClr val="tx2"/>
                </a:solidFill>
                <a:latin typeface="Times New Roman" charset="0"/>
                <a:ea typeface="宋体" charset="-122"/>
              </a:rPr>
              <a:t> Accuracy Parameters</a:t>
            </a:r>
          </a:p>
          <a:p>
            <a:pPr algn="l" eaLnBrk="1" hangingPunct="1">
              <a:lnSpc>
                <a:spcPct val="80000"/>
              </a:lnSpc>
            </a:pPr>
            <a:endParaRPr lang="en-US" altLang="zh-CN" sz="4000" smtClean="0">
              <a:solidFill>
                <a:schemeClr val="tx2"/>
              </a:solidFill>
              <a:latin typeface="Times New Roman" charset="0"/>
              <a:ea typeface="宋体" charset="-122"/>
            </a:endParaRPr>
          </a:p>
          <a:p>
            <a:pPr algn="l" eaLnBrk="1" hangingPunct="1">
              <a:lnSpc>
                <a:spcPct val="80000"/>
              </a:lnSpc>
            </a:pPr>
            <a:r>
              <a:rPr lang="en-US" altLang="zh-CN" sz="3600" smtClean="0">
                <a:solidFill>
                  <a:schemeClr val="accent2"/>
                </a:solidFill>
                <a:latin typeface="Times New Roman" charset="0"/>
                <a:ea typeface="宋体" charset="-122"/>
              </a:rPr>
              <a:t>Sensitivity</a:t>
            </a:r>
          </a:p>
          <a:p>
            <a:pPr algn="l" eaLnBrk="1" hangingPunct="1">
              <a:lnSpc>
                <a:spcPct val="80000"/>
              </a:lnSpc>
            </a:pPr>
            <a:r>
              <a:rPr lang="en-US" altLang="zh-CN" smtClean="0">
                <a:ea typeface="宋体" charset="-122"/>
              </a:rPr>
              <a:t>TP/(TP+FN)*100</a:t>
            </a:r>
          </a:p>
          <a:p>
            <a:pPr algn="l" eaLnBrk="1" hangingPunct="1">
              <a:lnSpc>
                <a:spcPct val="80000"/>
              </a:lnSpc>
            </a:pPr>
            <a:endParaRPr lang="en-US" altLang="zh-CN" smtClean="0">
              <a:solidFill>
                <a:schemeClr val="accent2"/>
              </a:solidFill>
              <a:latin typeface="Times New Roman" charset="0"/>
              <a:ea typeface="宋体" charset="-122"/>
            </a:endParaRPr>
          </a:p>
          <a:p>
            <a:pPr algn="l" eaLnBrk="1" hangingPunct="1">
              <a:lnSpc>
                <a:spcPct val="80000"/>
              </a:lnSpc>
            </a:pPr>
            <a:r>
              <a:rPr lang="en-US" altLang="zh-CN" sz="3600" smtClean="0">
                <a:solidFill>
                  <a:schemeClr val="accent2"/>
                </a:solidFill>
                <a:latin typeface="Times New Roman" charset="0"/>
                <a:ea typeface="宋体" charset="-122"/>
              </a:rPr>
              <a:t>Specificity</a:t>
            </a:r>
          </a:p>
          <a:p>
            <a:pPr algn="l" eaLnBrk="1" hangingPunct="1">
              <a:lnSpc>
                <a:spcPct val="80000"/>
              </a:lnSpc>
            </a:pPr>
            <a:r>
              <a:rPr lang="en-US" altLang="zh-CN" smtClean="0">
                <a:ea typeface="宋体" charset="-122"/>
              </a:rPr>
              <a:t>TN/(TN+FP)*100</a:t>
            </a:r>
          </a:p>
          <a:p>
            <a:pPr algn="l" eaLnBrk="1" hangingPunct="1">
              <a:lnSpc>
                <a:spcPct val="80000"/>
              </a:lnSpc>
            </a:pPr>
            <a:endParaRPr lang="en-US" altLang="zh-CN" sz="3600" smtClean="0">
              <a:solidFill>
                <a:schemeClr val="accent2"/>
              </a:solidFill>
              <a:latin typeface="Times New Roman" charset="0"/>
              <a:ea typeface="宋体"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40963" name="Rectangle 3"/>
          <p:cNvSpPr>
            <a:spLocks noGrp="1" noChangeArrowheads="1"/>
          </p:cNvSpPr>
          <p:nvPr>
            <p:ph type="subTitle" idx="1"/>
          </p:nvPr>
        </p:nvSpPr>
        <p:spPr>
          <a:xfrm>
            <a:off x="609600" y="1981200"/>
            <a:ext cx="8534400" cy="762000"/>
          </a:xfrm>
          <a:noFill/>
        </p:spPr>
        <p:txBody>
          <a:bodyPr/>
          <a:lstStyle/>
          <a:p>
            <a:pPr algn="l" eaLnBrk="1" hangingPunct="1">
              <a:lnSpc>
                <a:spcPct val="80000"/>
              </a:lnSpc>
            </a:pPr>
            <a:r>
              <a:rPr lang="en-US" altLang="zh-CN" sz="4000" smtClean="0">
                <a:solidFill>
                  <a:schemeClr val="tx2"/>
                </a:solidFill>
                <a:latin typeface="Times New Roman" charset="0"/>
                <a:ea typeface="宋体" charset="-122"/>
              </a:rPr>
              <a:t> MLIII Data</a:t>
            </a:r>
          </a:p>
        </p:txBody>
      </p:sp>
      <p:graphicFrame>
        <p:nvGraphicFramePr>
          <p:cNvPr id="96334" name="Group 78"/>
          <p:cNvGraphicFramePr>
            <a:graphicFrameLocks noGrp="1"/>
          </p:cNvGraphicFramePr>
          <p:nvPr/>
        </p:nvGraphicFramePr>
        <p:xfrm>
          <a:off x="838200" y="2667000"/>
          <a:ext cx="7772400" cy="3835400"/>
        </p:xfrm>
        <a:graphic>
          <a:graphicData uri="http://schemas.openxmlformats.org/drawingml/2006/table">
            <a:tbl>
              <a:tblPr/>
              <a:tblGrid>
                <a:gridCol w="1943100"/>
                <a:gridCol w="1943100"/>
                <a:gridCol w="1943100"/>
                <a:gridCol w="1943100"/>
              </a:tblGrid>
              <a:tr h="95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Lead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Total beats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Ischemic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MLIII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184246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174830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9416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Training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 73651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68939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4712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Testing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110595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105891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4704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38200" y="381000"/>
            <a:ext cx="7772400" cy="1470025"/>
          </a:xfrm>
          <a:prstGeom prst="rect">
            <a:avLst/>
          </a:prstGeom>
          <a:solidFill>
            <a:schemeClr val="accent1"/>
          </a:solidFill>
          <a:ln w="9525">
            <a:noFill/>
            <a:miter lim="800000"/>
            <a:headEnd/>
            <a:tailEnd/>
          </a:ln>
        </p:spPr>
        <p:txBody>
          <a:bodyPr anchor="ctr"/>
          <a:lstStyle/>
          <a:p>
            <a:pPr algn="ctr" eaLnBrk="1" hangingPunct="1"/>
            <a:r>
              <a:rPr lang="en-US" altLang="zh-CN" sz="4400" b="1" dirty="0">
                <a:solidFill>
                  <a:schemeClr val="tx2"/>
                </a:solidFill>
                <a:latin typeface="Times New Roman" charset="0"/>
                <a:ea typeface="宋体" charset="-122"/>
              </a:rPr>
              <a:t/>
            </a:r>
            <a:br>
              <a:rPr lang="en-US" altLang="zh-CN" sz="4400" b="1" dirty="0">
                <a:solidFill>
                  <a:schemeClr val="tx2"/>
                </a:solidFill>
                <a:latin typeface="Times New Roman" charset="0"/>
                <a:ea typeface="宋体" charset="-122"/>
              </a:rPr>
            </a:br>
            <a:r>
              <a:rPr lang="en-US" altLang="zh-CN" sz="3600" dirty="0">
                <a:solidFill>
                  <a:schemeClr val="accent2"/>
                </a:solidFill>
                <a:latin typeface="Arial Narrow" pitchFamily="34" charset="0"/>
                <a:ea typeface="宋体" charset="-122"/>
              </a:rPr>
              <a:t>Detection of Ischemic ST segment Deviation Episode in the ECG</a:t>
            </a:r>
          </a:p>
        </p:txBody>
      </p:sp>
      <p:sp>
        <p:nvSpPr>
          <p:cNvPr id="41987" name="Rectangle 3"/>
          <p:cNvSpPr>
            <a:spLocks noGrp="1" noChangeArrowheads="1"/>
          </p:cNvSpPr>
          <p:nvPr>
            <p:ph type="subTitle" idx="1"/>
          </p:nvPr>
        </p:nvSpPr>
        <p:spPr>
          <a:xfrm>
            <a:off x="609600" y="1981200"/>
            <a:ext cx="8534400" cy="762000"/>
          </a:xfrm>
          <a:noFill/>
        </p:spPr>
        <p:txBody>
          <a:bodyPr/>
          <a:lstStyle/>
          <a:p>
            <a:pPr algn="l" eaLnBrk="1" hangingPunct="1">
              <a:lnSpc>
                <a:spcPct val="80000"/>
              </a:lnSpc>
            </a:pPr>
            <a:r>
              <a:rPr lang="en-US" altLang="zh-CN" sz="4000" smtClean="0">
                <a:solidFill>
                  <a:schemeClr val="tx2"/>
                </a:solidFill>
                <a:latin typeface="Times New Roman" charset="0"/>
                <a:ea typeface="宋体" charset="-122"/>
              </a:rPr>
              <a:t> MLIII Testing Results</a:t>
            </a:r>
          </a:p>
        </p:txBody>
      </p:sp>
      <p:graphicFrame>
        <p:nvGraphicFramePr>
          <p:cNvPr id="42098" name="Group 114"/>
          <p:cNvGraphicFramePr>
            <a:graphicFrameLocks noGrp="1"/>
          </p:cNvGraphicFramePr>
          <p:nvPr/>
        </p:nvGraphicFramePr>
        <p:xfrm>
          <a:off x="990600" y="2819400"/>
          <a:ext cx="7086600" cy="3276918"/>
        </p:xfrm>
        <a:graphic>
          <a:graphicData uri="http://schemas.openxmlformats.org/drawingml/2006/table">
            <a:tbl>
              <a:tblPr/>
              <a:tblGrid>
                <a:gridCol w="1417638"/>
                <a:gridCol w="1417637"/>
                <a:gridCol w="1416050"/>
                <a:gridCol w="1417638"/>
                <a:gridCol w="1417637"/>
              </a:tblGrid>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Lead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No.0f Beats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Sensitivity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Specificity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Threshold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MLIII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110595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MLIII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110595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MLIII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110595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altLang="zh-CN" dirty="0" smtClean="0"/>
              <a:t>Application of the Discrete Wavelet transform in Beat Rate Detection</a:t>
            </a:r>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內容版面配置區 1"/>
          <p:cNvSpPr>
            <a:spLocks noGrp="1"/>
          </p:cNvSpPr>
          <p:nvPr>
            <p:ph idx="1"/>
          </p:nvPr>
        </p:nvSpPr>
        <p:spPr/>
        <p:txBody>
          <a:bodyPr/>
          <a:lstStyle/>
          <a:p>
            <a:pPr eaLnBrk="1" hangingPunct="1"/>
            <a:r>
              <a:rPr lang="en-US" altLang="zh-TW" smtClean="0"/>
              <a:t>Introduction to Wavelet Transform</a:t>
            </a:r>
          </a:p>
          <a:p>
            <a:pPr eaLnBrk="1" hangingPunct="1"/>
            <a:r>
              <a:rPr lang="en-US" altLang="zh-TW" sz="2800" smtClean="0"/>
              <a:t>Applications of the Discrete Wavelet Transform in Beat Rate Detection</a:t>
            </a:r>
          </a:p>
          <a:p>
            <a:pPr lvl="1" eaLnBrk="1" hangingPunct="1"/>
            <a:r>
              <a:rPr lang="en-US" altLang="zh-TW" b="1" smtClean="0"/>
              <a:t>DWT Based Beat Rate Detection in ECG Analysis.</a:t>
            </a:r>
          </a:p>
          <a:p>
            <a:pPr lvl="1" eaLnBrk="1" hangingPunct="1"/>
            <a:r>
              <a:rPr lang="en-US" altLang="zh-TW" b="1" smtClean="0"/>
              <a:t>Improved ECG Signal Analysis Using Wavelet and Feature.</a:t>
            </a:r>
          </a:p>
          <a:p>
            <a:pPr eaLnBrk="1" hangingPunct="1"/>
            <a:r>
              <a:rPr lang="en-US" altLang="zh-TW" smtClean="0"/>
              <a:t>Conclusion</a:t>
            </a:r>
          </a:p>
          <a:p>
            <a:pPr eaLnBrk="1" hangingPunct="1"/>
            <a:r>
              <a:rPr lang="en-US" altLang="zh-TW" smtClean="0"/>
              <a:t>Reference</a:t>
            </a:r>
          </a:p>
          <a:p>
            <a:pPr eaLnBrk="1" hangingPunct="1"/>
            <a:endParaRPr lang="zh-TW" altLang="en-US" b="0" smtClean="0"/>
          </a:p>
        </p:txBody>
      </p:sp>
      <p:sp>
        <p:nvSpPr>
          <p:cNvPr id="5" name="投影片編號版面配置區 4"/>
          <p:cNvSpPr>
            <a:spLocks noGrp="1"/>
          </p:cNvSpPr>
          <p:nvPr>
            <p:ph type="sldNum" sz="quarter" idx="12"/>
          </p:nvPr>
        </p:nvSpPr>
        <p:spPr/>
        <p:txBody>
          <a:bodyPr/>
          <a:lstStyle/>
          <a:p>
            <a:pPr>
              <a:defRPr/>
            </a:pPr>
            <a:fld id="{06D0F170-7E34-4EA0-B3D8-5DCC6D0FC1C3}" type="slidenum">
              <a:rPr lang="zh-TW" altLang="en-US"/>
              <a:pPr>
                <a:defRPr/>
              </a:pPr>
              <a:t>89</a:t>
            </a:fld>
            <a:r>
              <a:rPr lang="en-US" altLang="zh-TW"/>
              <a:t> /22</a:t>
            </a:r>
            <a:endParaRPr lang="en-US" altLang="zh-TW" dirty="0"/>
          </a:p>
        </p:txBody>
      </p:sp>
      <p:sp>
        <p:nvSpPr>
          <p:cNvPr id="12291" name="標題 2"/>
          <p:cNvSpPr>
            <a:spLocks noGrp="1"/>
          </p:cNvSpPr>
          <p:nvPr>
            <p:ph type="title"/>
          </p:nvPr>
        </p:nvSpPr>
        <p:spPr/>
        <p:txBody>
          <a:bodyPr/>
          <a:lstStyle/>
          <a:p>
            <a:pPr eaLnBrk="1" hangingPunct="1"/>
            <a:r>
              <a:rPr lang="en-US" altLang="zh-TW" b="1" smtClean="0">
                <a:latin typeface="Times New Roman" pitchFamily="18" charset="0"/>
              </a:rPr>
              <a:t>Outline</a:t>
            </a:r>
            <a:endParaRPr lang="zh-TW" altLang="en-US" b="1"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noFill/>
          <a:ln/>
        </p:spPr>
        <p:txBody>
          <a:bodyPr>
            <a:normAutofit fontScale="90000"/>
          </a:bodyPr>
          <a:lstStyle/>
          <a:p>
            <a:r>
              <a:rPr lang="en-US" altLang="zh-CN">
                <a:ea typeface="宋体" charset="-122"/>
              </a:rPr>
              <a:t>Waveform Components:</a:t>
            </a:r>
            <a:br>
              <a:rPr lang="en-US" altLang="zh-CN">
                <a:ea typeface="宋体" charset="-122"/>
              </a:rPr>
            </a:br>
            <a:r>
              <a:rPr lang="en-US" altLang="zh-CN">
                <a:ea typeface="宋体" charset="-122"/>
              </a:rPr>
              <a:t>QRS</a:t>
            </a:r>
          </a:p>
        </p:txBody>
      </p:sp>
      <p:sp>
        <p:nvSpPr>
          <p:cNvPr id="271363" name="Rectangle 3"/>
          <p:cNvSpPr>
            <a:spLocks noGrp="1" noChangeArrowheads="1"/>
          </p:cNvSpPr>
          <p:nvPr>
            <p:ph idx="1"/>
          </p:nvPr>
        </p:nvSpPr>
        <p:spPr>
          <a:xfrm>
            <a:off x="1151467" y="1981200"/>
            <a:ext cx="6705600" cy="1676400"/>
          </a:xfrm>
          <a:noFill/>
          <a:ln/>
        </p:spPr>
        <p:txBody>
          <a:bodyPr>
            <a:normAutofit fontScale="92500" lnSpcReduction="20000"/>
          </a:bodyPr>
          <a:lstStyle/>
          <a:p>
            <a:r>
              <a:rPr lang="en-US" altLang="zh-CN">
                <a:ea typeface="宋体" charset="-122"/>
              </a:rPr>
              <a:t>Q wave</a:t>
            </a:r>
          </a:p>
          <a:p>
            <a:pPr lvl="1"/>
            <a:r>
              <a:rPr lang="en-US" altLang="zh-CN">
                <a:ea typeface="宋体" charset="-122"/>
              </a:rPr>
              <a:t>Measure width</a:t>
            </a:r>
          </a:p>
          <a:p>
            <a:pPr lvl="1"/>
            <a:r>
              <a:rPr lang="en-US" altLang="zh-CN">
                <a:ea typeface="宋体" charset="-122"/>
              </a:rPr>
              <a:t>Pathologic if greater than or equal to 0.04 seconds (1 small box)</a:t>
            </a:r>
          </a:p>
        </p:txBody>
      </p:sp>
      <p:pic>
        <p:nvPicPr>
          <p:cNvPr id="271364" name="Picture 4"/>
          <p:cNvPicPr>
            <a:picLocks noChangeArrowheads="1"/>
          </p:cNvPicPr>
          <p:nvPr/>
        </p:nvPicPr>
        <p:blipFill>
          <a:blip r:embed="rId2" cstate="print"/>
          <a:srcRect/>
          <a:stretch>
            <a:fillRect/>
          </a:stretch>
        </p:blipFill>
        <p:spPr bwMode="auto">
          <a:xfrm>
            <a:off x="2912534" y="4038600"/>
            <a:ext cx="3317523"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內容版面配置區 1"/>
          <p:cNvSpPr>
            <a:spLocks noGrp="1"/>
          </p:cNvSpPr>
          <p:nvPr>
            <p:ph idx="1"/>
          </p:nvPr>
        </p:nvSpPr>
        <p:spPr/>
        <p:txBody>
          <a:bodyPr/>
          <a:lstStyle/>
          <a:p>
            <a:pPr eaLnBrk="1" hangingPunct="1"/>
            <a:r>
              <a:rPr lang="en-US" altLang="zh-TW" smtClean="0"/>
              <a:t>Fourier transform is the well-known tool for signal processing.</a:t>
            </a:r>
          </a:p>
          <a:p>
            <a:pPr eaLnBrk="1" hangingPunct="1"/>
            <a:endParaRPr lang="en-US" altLang="zh-TW" smtClean="0"/>
          </a:p>
          <a:p>
            <a:pPr marL="742950" lvl="2" indent="-342900" eaLnBrk="1" hangingPunct="1"/>
            <a:r>
              <a:rPr lang="en-US" altLang="zh-TW" smtClean="0"/>
              <a:t>One limitation is that a Fourier transform can’t deal effectively with non-stationary signal.</a:t>
            </a:r>
          </a:p>
          <a:p>
            <a:pPr eaLnBrk="1" hangingPunct="1"/>
            <a:r>
              <a:rPr lang="en-US" altLang="zh-TW" smtClean="0"/>
              <a:t>Short time Fourier transform</a:t>
            </a:r>
          </a:p>
          <a:p>
            <a:pPr eaLnBrk="1" hangingPunct="1">
              <a:buFont typeface="Arial" pitchFamily="34" charset="0"/>
              <a:buNone/>
            </a:pPr>
            <a:endParaRPr lang="en-US" altLang="zh-TW" smtClean="0"/>
          </a:p>
          <a:p>
            <a:pPr eaLnBrk="1" hangingPunct="1"/>
            <a:endParaRPr lang="zh-TW" altLang="en-US" smtClean="0"/>
          </a:p>
        </p:txBody>
      </p:sp>
      <p:sp>
        <p:nvSpPr>
          <p:cNvPr id="8" name="投影片編號版面配置區 7"/>
          <p:cNvSpPr>
            <a:spLocks noGrp="1"/>
          </p:cNvSpPr>
          <p:nvPr>
            <p:ph type="sldNum" sz="quarter" idx="12"/>
          </p:nvPr>
        </p:nvSpPr>
        <p:spPr/>
        <p:txBody>
          <a:bodyPr/>
          <a:lstStyle/>
          <a:p>
            <a:pPr>
              <a:defRPr/>
            </a:pPr>
            <a:fld id="{282775AF-0F54-4BD6-A727-837FBC1585BA}" type="slidenum">
              <a:rPr lang="zh-TW" altLang="en-US"/>
              <a:pPr>
                <a:defRPr/>
              </a:pPr>
              <a:t>90</a:t>
            </a:fld>
            <a:r>
              <a:rPr lang="en-US" altLang="zh-TW"/>
              <a:t> /22</a:t>
            </a:r>
            <a:endParaRPr lang="en-US" altLang="zh-TW" dirty="0"/>
          </a:p>
        </p:txBody>
      </p:sp>
      <p:sp>
        <p:nvSpPr>
          <p:cNvPr id="1030" name="標題 2"/>
          <p:cNvSpPr>
            <a:spLocks noGrp="1"/>
          </p:cNvSpPr>
          <p:nvPr>
            <p:ph type="title"/>
          </p:nvPr>
        </p:nvSpPr>
        <p:spPr/>
        <p:txBody>
          <a:bodyPr>
            <a:normAutofit fontScale="90000"/>
          </a:bodyPr>
          <a:lstStyle/>
          <a:p>
            <a:pPr eaLnBrk="1" hangingPunct="1"/>
            <a:r>
              <a:rPr lang="en-US" altLang="zh-TW" sz="4400" b="1" smtClean="0">
                <a:latin typeface="Times New Roman" pitchFamily="18" charset="0"/>
              </a:rPr>
              <a:t>Introduction to wavelet transform</a:t>
            </a:r>
            <a:endParaRPr lang="zh-TW" altLang="en-US" sz="4400" b="1" smtClean="0">
              <a:latin typeface="Times New Roman" pitchFamily="18" charset="0"/>
            </a:endParaRPr>
          </a:p>
        </p:txBody>
      </p:sp>
      <p:graphicFrame>
        <p:nvGraphicFramePr>
          <p:cNvPr id="1026" name="Object 2"/>
          <p:cNvGraphicFramePr>
            <a:graphicFrameLocks noChangeAspect="1"/>
          </p:cNvGraphicFramePr>
          <p:nvPr/>
        </p:nvGraphicFramePr>
        <p:xfrm>
          <a:off x="4514850" y="3321050"/>
          <a:ext cx="114300" cy="215900"/>
        </p:xfrm>
        <a:graphic>
          <a:graphicData uri="http://schemas.openxmlformats.org/presentationml/2006/ole">
            <p:oleObj spid="_x0000_s11266" name="方程式" r:id="rId3" imgW="114120" imgH="215640" progId="Equation.3">
              <p:embed/>
            </p:oleObj>
          </a:graphicData>
        </a:graphic>
      </p:graphicFrame>
      <p:graphicFrame>
        <p:nvGraphicFramePr>
          <p:cNvPr id="1027" name="Object 3"/>
          <p:cNvGraphicFramePr>
            <a:graphicFrameLocks noChangeAspect="1"/>
          </p:cNvGraphicFramePr>
          <p:nvPr/>
        </p:nvGraphicFramePr>
        <p:xfrm>
          <a:off x="4308475" y="2011362"/>
          <a:ext cx="2092325" cy="503238"/>
        </p:xfrm>
        <a:graphic>
          <a:graphicData uri="http://schemas.openxmlformats.org/presentationml/2006/ole">
            <p:oleObj spid="_x0000_s11267" name="方程式" r:id="rId4" imgW="1371600" imgH="330120" progId="Equation.3">
              <p:embed/>
            </p:oleObj>
          </a:graphicData>
        </a:graphic>
      </p:graphicFrame>
      <p:graphicFrame>
        <p:nvGraphicFramePr>
          <p:cNvPr id="1028" name="Object 5"/>
          <p:cNvGraphicFramePr>
            <a:graphicFrameLocks noChangeAspect="1"/>
          </p:cNvGraphicFramePr>
          <p:nvPr/>
        </p:nvGraphicFramePr>
        <p:xfrm>
          <a:off x="1547813" y="4419600"/>
          <a:ext cx="6029325" cy="503237"/>
        </p:xfrm>
        <a:graphic>
          <a:graphicData uri="http://schemas.openxmlformats.org/presentationml/2006/ole">
            <p:oleObj spid="_x0000_s11268" name="方程式" r:id="rId5" imgW="3949560" imgH="330120" progId="Equation.3">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內容版面配置區 1"/>
          <p:cNvSpPr>
            <a:spLocks noGrp="1"/>
          </p:cNvSpPr>
          <p:nvPr>
            <p:ph idx="1"/>
          </p:nvPr>
        </p:nvSpPr>
        <p:spPr/>
        <p:txBody>
          <a:bodyPr/>
          <a:lstStyle/>
          <a:p>
            <a:pPr eaLnBrk="1" hangingPunct="1"/>
            <a:r>
              <a:rPr lang="en-US" altLang="zh-TW" sz="2800" smtClean="0"/>
              <a:t>The principle of wavelet transform is based on the concept of  STFT and  Uncertainly principle.</a:t>
            </a:r>
          </a:p>
          <a:p>
            <a:pPr lvl="1" eaLnBrk="1" hangingPunct="1"/>
            <a:r>
              <a:rPr lang="en-US" altLang="zh-TW" smtClean="0"/>
              <a:t>A mother wavelet        .</a:t>
            </a:r>
          </a:p>
          <a:p>
            <a:pPr lvl="1" eaLnBrk="1" hangingPunct="1"/>
            <a:r>
              <a:rPr lang="en-US" altLang="zh-TW" smtClean="0"/>
              <a:t>Scaling                and translating             .</a:t>
            </a:r>
          </a:p>
          <a:p>
            <a:pPr lvl="2" eaLnBrk="1" hangingPunct="1"/>
            <a:r>
              <a:rPr lang="en-US" altLang="zh-TW" smtClean="0"/>
              <a:t>Sub-wavelets</a:t>
            </a:r>
          </a:p>
          <a:p>
            <a:pPr lvl="2" eaLnBrk="1" hangingPunct="1"/>
            <a:endParaRPr lang="en-US" altLang="zh-TW" smtClean="0"/>
          </a:p>
          <a:p>
            <a:pPr lvl="2" eaLnBrk="1" hangingPunct="1"/>
            <a:r>
              <a:rPr lang="en-US" altLang="zh-TW" smtClean="0"/>
              <a:t>Fourier transform </a:t>
            </a:r>
          </a:p>
          <a:p>
            <a:pPr lvl="2" eaLnBrk="1" hangingPunct="1"/>
            <a:endParaRPr lang="zh-TW" altLang="en-US" smtClean="0"/>
          </a:p>
        </p:txBody>
      </p:sp>
      <p:sp>
        <p:nvSpPr>
          <p:cNvPr id="12" name="投影片編號版面配置區 11"/>
          <p:cNvSpPr>
            <a:spLocks noGrp="1"/>
          </p:cNvSpPr>
          <p:nvPr>
            <p:ph type="sldNum" sz="quarter" idx="12"/>
          </p:nvPr>
        </p:nvSpPr>
        <p:spPr/>
        <p:txBody>
          <a:bodyPr/>
          <a:lstStyle/>
          <a:p>
            <a:pPr>
              <a:defRPr/>
            </a:pPr>
            <a:fld id="{2EDF20D0-FA12-49C3-9F4C-8046C5F8296A}" type="slidenum">
              <a:rPr lang="zh-TW" altLang="en-US"/>
              <a:pPr>
                <a:defRPr/>
              </a:pPr>
              <a:t>91</a:t>
            </a:fld>
            <a:r>
              <a:rPr lang="en-US" altLang="zh-TW"/>
              <a:t> /22</a:t>
            </a:r>
            <a:endParaRPr lang="en-US" altLang="zh-TW" dirty="0"/>
          </a:p>
        </p:txBody>
      </p:sp>
      <p:sp>
        <p:nvSpPr>
          <p:cNvPr id="3082" name="標題 2"/>
          <p:cNvSpPr>
            <a:spLocks noGrp="1"/>
          </p:cNvSpPr>
          <p:nvPr>
            <p:ph type="title"/>
          </p:nvPr>
        </p:nvSpPr>
        <p:spPr/>
        <p:txBody>
          <a:bodyPr>
            <a:normAutofit fontScale="90000"/>
          </a:bodyPr>
          <a:lstStyle/>
          <a:p>
            <a:pPr eaLnBrk="1" hangingPunct="1"/>
            <a:r>
              <a:rPr lang="en-US" altLang="zh-TW" sz="4400" b="1" smtClean="0">
                <a:latin typeface="Times New Roman" pitchFamily="18" charset="0"/>
              </a:rPr>
              <a:t>Introduction to wavelet transform</a:t>
            </a:r>
            <a:endParaRPr lang="zh-TW" altLang="en-US" sz="4400" b="1" smtClean="0">
              <a:latin typeface="Times New Roman" pitchFamily="18" charset="0"/>
            </a:endParaRPr>
          </a:p>
        </p:txBody>
      </p:sp>
      <p:graphicFrame>
        <p:nvGraphicFramePr>
          <p:cNvPr id="3074" name="Object 5"/>
          <p:cNvGraphicFramePr>
            <a:graphicFrameLocks noChangeAspect="1"/>
          </p:cNvGraphicFramePr>
          <p:nvPr/>
        </p:nvGraphicFramePr>
        <p:xfrm>
          <a:off x="4038600" y="2735263"/>
          <a:ext cx="609600" cy="388937"/>
        </p:xfrm>
        <a:graphic>
          <a:graphicData uri="http://schemas.openxmlformats.org/presentationml/2006/ole">
            <p:oleObj spid="_x0000_s13314" name="方程式" r:id="rId3" imgW="317160" imgH="203040" progId="Equation.3">
              <p:embed/>
            </p:oleObj>
          </a:graphicData>
        </a:graphic>
      </p:graphicFrame>
      <p:graphicFrame>
        <p:nvGraphicFramePr>
          <p:cNvPr id="3075" name="Object 7"/>
          <p:cNvGraphicFramePr>
            <a:graphicFrameLocks noChangeAspect="1"/>
          </p:cNvGraphicFramePr>
          <p:nvPr/>
        </p:nvGraphicFramePr>
        <p:xfrm>
          <a:off x="2463800" y="2914650"/>
          <a:ext cx="1171575" cy="801688"/>
        </p:xfrm>
        <a:graphic>
          <a:graphicData uri="http://schemas.openxmlformats.org/presentationml/2006/ole">
            <p:oleObj spid="_x0000_s13315" name="方程式" r:id="rId4" imgW="609480" imgH="419040" progId="Equation.3">
              <p:embed/>
            </p:oleObj>
          </a:graphicData>
        </a:graphic>
      </p:graphicFrame>
      <p:graphicFrame>
        <p:nvGraphicFramePr>
          <p:cNvPr id="3076" name="Object 9"/>
          <p:cNvGraphicFramePr>
            <a:graphicFrameLocks noChangeAspect="1"/>
          </p:cNvGraphicFramePr>
          <p:nvPr/>
        </p:nvGraphicFramePr>
        <p:xfrm>
          <a:off x="5948363" y="3141663"/>
          <a:ext cx="1000125" cy="388937"/>
        </p:xfrm>
        <a:graphic>
          <a:graphicData uri="http://schemas.openxmlformats.org/presentationml/2006/ole">
            <p:oleObj spid="_x0000_s13316" name="方程式" r:id="rId5" imgW="520560" imgH="203040" progId="Equation.3">
              <p:embed/>
            </p:oleObj>
          </a:graphicData>
        </a:graphic>
      </p:graphicFrame>
      <p:graphicFrame>
        <p:nvGraphicFramePr>
          <p:cNvPr id="3077" name="Object 10"/>
          <p:cNvGraphicFramePr>
            <a:graphicFrameLocks noChangeAspect="1"/>
          </p:cNvGraphicFramePr>
          <p:nvPr/>
        </p:nvGraphicFramePr>
        <p:xfrm>
          <a:off x="4514850" y="3321050"/>
          <a:ext cx="114300" cy="215900"/>
        </p:xfrm>
        <a:graphic>
          <a:graphicData uri="http://schemas.openxmlformats.org/presentationml/2006/ole">
            <p:oleObj spid="_x0000_s13317" name="方程式" r:id="rId6" imgW="114120" imgH="215640" progId="Equation.3">
              <p:embed/>
            </p:oleObj>
          </a:graphicData>
        </a:graphic>
      </p:graphicFrame>
      <p:graphicFrame>
        <p:nvGraphicFramePr>
          <p:cNvPr id="3078" name="Object 11"/>
          <p:cNvGraphicFramePr>
            <a:graphicFrameLocks noChangeAspect="1"/>
          </p:cNvGraphicFramePr>
          <p:nvPr/>
        </p:nvGraphicFramePr>
        <p:xfrm>
          <a:off x="3203575" y="3789363"/>
          <a:ext cx="2563813" cy="801687"/>
        </p:xfrm>
        <a:graphic>
          <a:graphicData uri="http://schemas.openxmlformats.org/presentationml/2006/ole">
            <p:oleObj spid="_x0000_s13318" name="方程式" r:id="rId7" imgW="1333440" imgH="419040" progId="Equation.3">
              <p:embed/>
            </p:oleObj>
          </a:graphicData>
        </a:graphic>
      </p:graphicFrame>
      <p:graphicFrame>
        <p:nvGraphicFramePr>
          <p:cNvPr id="3079" name="Object 12"/>
          <p:cNvGraphicFramePr>
            <a:graphicFrameLocks noChangeAspect="1"/>
          </p:cNvGraphicFramePr>
          <p:nvPr/>
        </p:nvGraphicFramePr>
        <p:xfrm>
          <a:off x="3492500" y="5516563"/>
          <a:ext cx="2270125" cy="463550"/>
        </p:xfrm>
        <a:graphic>
          <a:graphicData uri="http://schemas.openxmlformats.org/presentationml/2006/ole">
            <p:oleObj spid="_x0000_s13319" name="方程式" r:id="rId8" imgW="1180800" imgH="241200" progId="Equation.3">
              <p:embed/>
            </p:oleObj>
          </a:graphicData>
        </a:graphic>
      </p:graphicFrame>
      <p:graphicFrame>
        <p:nvGraphicFramePr>
          <p:cNvPr id="3080" name="Object 13"/>
          <p:cNvGraphicFramePr>
            <a:graphicFrameLocks noChangeAspect="1"/>
          </p:cNvGraphicFramePr>
          <p:nvPr/>
        </p:nvGraphicFramePr>
        <p:xfrm>
          <a:off x="3635375" y="5013325"/>
          <a:ext cx="1757363" cy="388938"/>
        </p:xfrm>
        <a:graphic>
          <a:graphicData uri="http://schemas.openxmlformats.org/presentationml/2006/ole">
            <p:oleObj spid="_x0000_s13320" name="方程式" r:id="rId9" imgW="914400" imgH="203040" progId="Equation.3">
              <p:embed/>
            </p:oleObj>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內容版面配置區 1"/>
          <p:cNvSpPr>
            <a:spLocks noGrp="1"/>
          </p:cNvSpPr>
          <p:nvPr>
            <p:ph idx="1"/>
          </p:nvPr>
        </p:nvSpPr>
        <p:spPr/>
        <p:txBody>
          <a:bodyPr/>
          <a:lstStyle/>
          <a:p>
            <a:pPr eaLnBrk="1" hangingPunct="1"/>
            <a:r>
              <a:rPr lang="en-US" altLang="zh-TW" smtClean="0"/>
              <a:t>Continuous wavelet transform(CWT)</a:t>
            </a:r>
          </a:p>
          <a:p>
            <a:pPr eaLnBrk="1" hangingPunct="1"/>
            <a:endParaRPr lang="en-US" altLang="zh-TW" smtClean="0"/>
          </a:p>
          <a:p>
            <a:pPr eaLnBrk="1" hangingPunct="1"/>
            <a:endParaRPr lang="en-US" altLang="zh-TW" smtClean="0"/>
          </a:p>
          <a:p>
            <a:pPr eaLnBrk="1" hangingPunct="1"/>
            <a:r>
              <a:rPr lang="en-US" altLang="zh-TW" smtClean="0"/>
              <a:t>ICWT</a:t>
            </a:r>
          </a:p>
          <a:p>
            <a:pPr eaLnBrk="1" hangingPunct="1"/>
            <a:endParaRPr lang="zh-TW" altLang="en-US" smtClean="0"/>
          </a:p>
        </p:txBody>
      </p:sp>
      <p:sp>
        <p:nvSpPr>
          <p:cNvPr id="7" name="投影片編號版面配置區 6"/>
          <p:cNvSpPr>
            <a:spLocks noGrp="1"/>
          </p:cNvSpPr>
          <p:nvPr>
            <p:ph type="sldNum" sz="quarter" idx="12"/>
          </p:nvPr>
        </p:nvSpPr>
        <p:spPr/>
        <p:txBody>
          <a:bodyPr/>
          <a:lstStyle/>
          <a:p>
            <a:pPr>
              <a:defRPr/>
            </a:pPr>
            <a:fld id="{76DB09B7-7526-4F14-9775-ED2D03F42C61}" type="slidenum">
              <a:rPr lang="zh-TW" altLang="en-US"/>
              <a:pPr>
                <a:defRPr/>
              </a:pPr>
              <a:t>92</a:t>
            </a:fld>
            <a:r>
              <a:rPr lang="en-US" altLang="zh-TW"/>
              <a:t> /22</a:t>
            </a:r>
            <a:endParaRPr lang="en-US" altLang="zh-TW" dirty="0"/>
          </a:p>
        </p:txBody>
      </p:sp>
      <p:sp>
        <p:nvSpPr>
          <p:cNvPr id="4101" name="標題 2"/>
          <p:cNvSpPr>
            <a:spLocks noGrp="1"/>
          </p:cNvSpPr>
          <p:nvPr>
            <p:ph type="title"/>
          </p:nvPr>
        </p:nvSpPr>
        <p:spPr/>
        <p:txBody>
          <a:bodyPr/>
          <a:lstStyle/>
          <a:p>
            <a:pPr eaLnBrk="1" hangingPunct="1"/>
            <a:r>
              <a:rPr lang="en-US" altLang="zh-TW" sz="4000" b="1" smtClean="0">
                <a:latin typeface="Times New Roman" pitchFamily="18" charset="0"/>
              </a:rPr>
              <a:t>Introduction to wavelet transform</a:t>
            </a:r>
            <a:endParaRPr lang="zh-TW" altLang="en-US" sz="4000" smtClean="0">
              <a:latin typeface="Times New Roman" pitchFamily="18" charset="0"/>
            </a:endParaRPr>
          </a:p>
        </p:txBody>
      </p:sp>
      <p:graphicFrame>
        <p:nvGraphicFramePr>
          <p:cNvPr id="4098" name="Object 2"/>
          <p:cNvGraphicFramePr>
            <a:graphicFrameLocks noChangeAspect="1"/>
          </p:cNvGraphicFramePr>
          <p:nvPr/>
        </p:nvGraphicFramePr>
        <p:xfrm>
          <a:off x="2124075" y="2420938"/>
          <a:ext cx="4992688" cy="792162"/>
        </p:xfrm>
        <a:graphic>
          <a:graphicData uri="http://schemas.openxmlformats.org/presentationml/2006/ole">
            <p:oleObj spid="_x0000_s14338" name="方程式" r:id="rId3" imgW="2641320" imgH="419040" progId="Equation.3">
              <p:embed/>
            </p:oleObj>
          </a:graphicData>
        </a:graphic>
      </p:graphicFrame>
      <p:graphicFrame>
        <p:nvGraphicFramePr>
          <p:cNvPr id="4099" name="Object 3"/>
          <p:cNvGraphicFramePr>
            <a:graphicFrameLocks noChangeAspect="1"/>
          </p:cNvGraphicFramePr>
          <p:nvPr/>
        </p:nvGraphicFramePr>
        <p:xfrm>
          <a:off x="1833563" y="4125913"/>
          <a:ext cx="5907087" cy="1679575"/>
        </p:xfrm>
        <a:graphic>
          <a:graphicData uri="http://schemas.openxmlformats.org/presentationml/2006/ole">
            <p:oleObj spid="_x0000_s14339" name="方程式" r:id="rId4" imgW="3124080" imgH="888840" progId="Equation.3">
              <p:embed/>
            </p:oleObj>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內容版面配置區 1"/>
          <p:cNvSpPr>
            <a:spLocks noGrp="1"/>
          </p:cNvSpPr>
          <p:nvPr>
            <p:ph idx="1"/>
          </p:nvPr>
        </p:nvSpPr>
        <p:spPr/>
        <p:txBody>
          <a:bodyPr/>
          <a:lstStyle/>
          <a:p>
            <a:pPr eaLnBrk="1" hangingPunct="1"/>
            <a:r>
              <a:rPr lang="en-US" altLang="zh-TW" smtClean="0"/>
              <a:t>Discrete wavelet transform(DWT)</a:t>
            </a:r>
          </a:p>
          <a:p>
            <a:pPr eaLnBrk="1" hangingPunct="1"/>
            <a:endParaRPr lang="en-US" altLang="zh-TW" smtClean="0"/>
          </a:p>
          <a:p>
            <a:pPr lvl="1" eaLnBrk="1" hangingPunct="1"/>
            <a:r>
              <a:rPr lang="en-US" altLang="zh-TW" smtClean="0"/>
              <a:t>Sub-wavelets</a:t>
            </a:r>
          </a:p>
          <a:p>
            <a:pPr lvl="1" eaLnBrk="1" hangingPunct="1"/>
            <a:endParaRPr lang="en-US" altLang="zh-TW" smtClean="0"/>
          </a:p>
          <a:p>
            <a:pPr eaLnBrk="1" hangingPunct="1"/>
            <a:r>
              <a:rPr lang="en-US" altLang="zh-TW" smtClean="0"/>
              <a:t>IDWT</a:t>
            </a:r>
          </a:p>
          <a:p>
            <a:pPr lvl="1" eaLnBrk="1" hangingPunct="1"/>
            <a:endParaRPr lang="en-US" altLang="zh-TW" smtClean="0"/>
          </a:p>
          <a:p>
            <a:pPr lvl="1" eaLnBrk="1" hangingPunct="1"/>
            <a:endParaRPr lang="zh-TW" altLang="en-US" smtClean="0"/>
          </a:p>
        </p:txBody>
      </p:sp>
      <p:sp>
        <p:nvSpPr>
          <p:cNvPr id="9" name="投影片編號版面配置區 8"/>
          <p:cNvSpPr>
            <a:spLocks noGrp="1"/>
          </p:cNvSpPr>
          <p:nvPr>
            <p:ph type="sldNum" sz="quarter" idx="12"/>
          </p:nvPr>
        </p:nvSpPr>
        <p:spPr/>
        <p:txBody>
          <a:bodyPr/>
          <a:lstStyle/>
          <a:p>
            <a:pPr>
              <a:defRPr/>
            </a:pPr>
            <a:fld id="{884F7E0E-9FBF-4A9E-94C2-B042A79D3919}" type="slidenum">
              <a:rPr lang="zh-TW" altLang="en-US"/>
              <a:pPr>
                <a:defRPr/>
              </a:pPr>
              <a:t>93</a:t>
            </a:fld>
            <a:r>
              <a:rPr lang="en-US" altLang="zh-TW"/>
              <a:t> /22</a:t>
            </a:r>
            <a:endParaRPr lang="en-US" altLang="zh-TW" dirty="0"/>
          </a:p>
        </p:txBody>
      </p:sp>
      <p:sp>
        <p:nvSpPr>
          <p:cNvPr id="5127" name="標題 2"/>
          <p:cNvSpPr>
            <a:spLocks noGrp="1"/>
          </p:cNvSpPr>
          <p:nvPr>
            <p:ph type="title"/>
          </p:nvPr>
        </p:nvSpPr>
        <p:spPr/>
        <p:txBody>
          <a:bodyPr/>
          <a:lstStyle/>
          <a:p>
            <a:pPr eaLnBrk="1" hangingPunct="1"/>
            <a:r>
              <a:rPr lang="en-US" altLang="zh-TW" sz="4200" b="1" smtClean="0">
                <a:latin typeface="Times New Roman" pitchFamily="18" charset="0"/>
              </a:rPr>
              <a:t>Introduction to wavelet transform</a:t>
            </a:r>
            <a:endParaRPr lang="zh-TW" altLang="en-US" sz="4200" smtClean="0">
              <a:latin typeface="Times New Roman" pitchFamily="18" charset="0"/>
            </a:endParaRPr>
          </a:p>
        </p:txBody>
      </p:sp>
      <p:graphicFrame>
        <p:nvGraphicFramePr>
          <p:cNvPr id="5122" name="Object 2"/>
          <p:cNvGraphicFramePr>
            <a:graphicFrameLocks noChangeAspect="1"/>
          </p:cNvGraphicFramePr>
          <p:nvPr/>
        </p:nvGraphicFramePr>
        <p:xfrm>
          <a:off x="3465512" y="2276475"/>
          <a:ext cx="5449888" cy="527050"/>
        </p:xfrm>
        <a:graphic>
          <a:graphicData uri="http://schemas.openxmlformats.org/presentationml/2006/ole">
            <p:oleObj spid="_x0000_s15362" name="方程式" r:id="rId3" imgW="2882880" imgH="279360" progId="Equation.3">
              <p:embed/>
            </p:oleObj>
          </a:graphicData>
        </a:graphic>
      </p:graphicFrame>
      <p:graphicFrame>
        <p:nvGraphicFramePr>
          <p:cNvPr id="5123" name="Object 3"/>
          <p:cNvGraphicFramePr>
            <a:graphicFrameLocks noChangeAspect="1"/>
          </p:cNvGraphicFramePr>
          <p:nvPr/>
        </p:nvGraphicFramePr>
        <p:xfrm>
          <a:off x="4514850" y="3321050"/>
          <a:ext cx="114300" cy="215900"/>
        </p:xfrm>
        <a:graphic>
          <a:graphicData uri="http://schemas.openxmlformats.org/presentationml/2006/ole">
            <p:oleObj spid="_x0000_s15363" name="方程式" r:id="rId4" imgW="114120" imgH="215640" progId="Equation.3">
              <p:embed/>
            </p:oleObj>
          </a:graphicData>
        </a:graphic>
      </p:graphicFrame>
      <p:graphicFrame>
        <p:nvGraphicFramePr>
          <p:cNvPr id="5124" name="Object 5"/>
          <p:cNvGraphicFramePr>
            <a:graphicFrameLocks noChangeAspect="1"/>
          </p:cNvGraphicFramePr>
          <p:nvPr/>
        </p:nvGraphicFramePr>
        <p:xfrm>
          <a:off x="2268538" y="3284538"/>
          <a:ext cx="4800600" cy="477837"/>
        </p:xfrm>
        <a:graphic>
          <a:graphicData uri="http://schemas.openxmlformats.org/presentationml/2006/ole">
            <p:oleObj spid="_x0000_s15364" name="方程式" r:id="rId5" imgW="2539800" imgH="253800" progId="Equation.3">
              <p:embed/>
            </p:oleObj>
          </a:graphicData>
        </a:graphic>
      </p:graphicFrame>
      <p:graphicFrame>
        <p:nvGraphicFramePr>
          <p:cNvPr id="5125" name="Object 6"/>
          <p:cNvGraphicFramePr>
            <a:graphicFrameLocks noChangeAspect="1"/>
          </p:cNvGraphicFramePr>
          <p:nvPr/>
        </p:nvGraphicFramePr>
        <p:xfrm>
          <a:off x="2987675" y="4365625"/>
          <a:ext cx="2454275" cy="576263"/>
        </p:xfrm>
        <a:graphic>
          <a:graphicData uri="http://schemas.openxmlformats.org/presentationml/2006/ole">
            <p:oleObj spid="_x0000_s15365" name="方程式" r:id="rId6" imgW="1460160" imgH="342720" progId="Equation.3">
              <p:embed/>
            </p:oleObj>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idx="1"/>
          </p:nvPr>
        </p:nvSpPr>
        <p:spPr/>
        <p:txBody>
          <a:bodyPr/>
          <a:lstStyle/>
          <a:p>
            <a:r>
              <a:rPr lang="en-US" altLang="zh-TW" b="1" smtClean="0">
                <a:latin typeface="Times New Roman" pitchFamily="18" charset="0"/>
              </a:rPr>
              <a:t>ECG(Electrocardiogram) signal</a:t>
            </a:r>
          </a:p>
        </p:txBody>
      </p:sp>
      <p:sp>
        <p:nvSpPr>
          <p:cNvPr id="7" name="投影片編號版面配置區 6"/>
          <p:cNvSpPr>
            <a:spLocks noGrp="1"/>
          </p:cNvSpPr>
          <p:nvPr>
            <p:ph type="sldNum" sz="quarter" idx="12"/>
          </p:nvPr>
        </p:nvSpPr>
        <p:spPr/>
        <p:txBody>
          <a:bodyPr/>
          <a:lstStyle/>
          <a:p>
            <a:pPr>
              <a:defRPr/>
            </a:pPr>
            <a:fld id="{601245D1-8AD4-488C-98CA-FD6AD8E61D1F}" type="slidenum">
              <a:rPr lang="zh-TW" altLang="en-US"/>
              <a:pPr>
                <a:defRPr/>
              </a:pPr>
              <a:t>94</a:t>
            </a:fld>
            <a:r>
              <a:rPr lang="en-US" altLang="zh-TW"/>
              <a:t> /22</a:t>
            </a:r>
            <a:endParaRPr lang="en-US" altLang="zh-TW" dirty="0"/>
          </a:p>
        </p:txBody>
      </p:sp>
      <p:sp>
        <p:nvSpPr>
          <p:cNvPr id="14338" name="Rectangle 2"/>
          <p:cNvSpPr>
            <a:spLocks noGrp="1"/>
          </p:cNvSpPr>
          <p:nvPr>
            <p:ph type="title"/>
          </p:nvPr>
        </p:nvSpPr>
        <p:spPr>
          <a:xfrm>
            <a:off x="395288" y="44450"/>
            <a:ext cx="8229600" cy="1143000"/>
          </a:xfrm>
        </p:spPr>
        <p:txBody>
          <a:bodyPr>
            <a:normAutofit fontScale="90000"/>
          </a:bodyPr>
          <a:lstStyle/>
          <a:p>
            <a:pPr algn="l"/>
            <a:r>
              <a:rPr lang="en-US" altLang="zh-TW" sz="4000" b="1" i="1" smtClean="0">
                <a:solidFill>
                  <a:srgbClr val="1F497D"/>
                </a:solidFill>
                <a:latin typeface="Times New Roman" pitchFamily="18" charset="0"/>
                <a:ea typeface="標楷體" pitchFamily="65" charset="-120"/>
                <a:cs typeface="Times New Roman" pitchFamily="18" charset="0"/>
              </a:rPr>
              <a:t>DWT Based Beat Rate </a:t>
            </a:r>
            <a:br>
              <a:rPr lang="en-US" altLang="zh-TW" sz="4000" b="1" i="1" smtClean="0">
                <a:solidFill>
                  <a:srgbClr val="1F497D"/>
                </a:solidFill>
                <a:latin typeface="Times New Roman" pitchFamily="18" charset="0"/>
                <a:ea typeface="標楷體" pitchFamily="65" charset="-120"/>
                <a:cs typeface="Times New Roman" pitchFamily="18" charset="0"/>
              </a:rPr>
            </a:br>
            <a:r>
              <a:rPr lang="en-US" altLang="zh-TW" sz="4000" b="1" i="1" smtClean="0">
                <a:solidFill>
                  <a:srgbClr val="1F497D"/>
                </a:solidFill>
                <a:latin typeface="Times New Roman" pitchFamily="18" charset="0"/>
                <a:ea typeface="標楷體" pitchFamily="65" charset="-120"/>
                <a:cs typeface="Times New Roman" pitchFamily="18" charset="0"/>
              </a:rPr>
              <a:t>               Detection in ECG Analysis</a:t>
            </a:r>
            <a:endParaRPr lang="zh-TW" altLang="en-US" sz="4000" b="1" i="1" smtClean="0">
              <a:solidFill>
                <a:srgbClr val="1F497D"/>
              </a:solidFill>
              <a:latin typeface="Times New Roman" pitchFamily="18" charset="0"/>
              <a:ea typeface="標楷體" pitchFamily="65" charset="-120"/>
              <a:cs typeface="Times New Roman" pitchFamily="18" charset="0"/>
            </a:endParaRPr>
          </a:p>
        </p:txBody>
      </p:sp>
      <p:pic>
        <p:nvPicPr>
          <p:cNvPr id="14340" name="Picture 4"/>
          <p:cNvPicPr>
            <a:picLocks noChangeAspect="1" noChangeArrowheads="1"/>
          </p:cNvPicPr>
          <p:nvPr/>
        </p:nvPicPr>
        <p:blipFill>
          <a:blip r:embed="rId2" cstate="print"/>
          <a:srcRect/>
          <a:stretch>
            <a:fillRect/>
          </a:stretch>
        </p:blipFill>
        <p:spPr bwMode="auto">
          <a:xfrm>
            <a:off x="5364163" y="2205038"/>
            <a:ext cx="2736850" cy="1954212"/>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5219700" y="4035425"/>
            <a:ext cx="3168650" cy="2130425"/>
          </a:xfrm>
          <a:prstGeom prst="rect">
            <a:avLst/>
          </a:prstGeom>
          <a:noFill/>
          <a:ln w="9525">
            <a:noFill/>
            <a:miter lim="800000"/>
            <a:headEnd/>
            <a:tailEnd/>
          </a:ln>
        </p:spPr>
      </p:pic>
      <p:pic>
        <p:nvPicPr>
          <p:cNvPr id="14342" name="Picture 6"/>
          <p:cNvPicPr>
            <a:picLocks noChangeAspect="1" noChangeArrowheads="1"/>
          </p:cNvPicPr>
          <p:nvPr/>
        </p:nvPicPr>
        <p:blipFill>
          <a:blip r:embed="rId4" cstate="print"/>
          <a:srcRect/>
          <a:stretch>
            <a:fillRect/>
          </a:stretch>
        </p:blipFill>
        <p:spPr bwMode="auto">
          <a:xfrm>
            <a:off x="909638" y="2852738"/>
            <a:ext cx="3806825" cy="273685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zh-CN">
                <a:ea typeface="宋体" pitchFamily="2" charset="-122"/>
              </a:rPr>
              <a:t>ECG signal [ bottom] and the Wavelet transform [top]</a:t>
            </a:r>
          </a:p>
        </p:txBody>
      </p:sp>
      <p:pic>
        <p:nvPicPr>
          <p:cNvPr id="23555" name="Picture 3"/>
          <p:cNvPicPr>
            <a:picLocks noGrp="1" noChangeAspect="1" noChangeArrowheads="1"/>
          </p:cNvPicPr>
          <p:nvPr>
            <p:ph type="body" idx="1"/>
          </p:nvPr>
        </p:nvPicPr>
        <p:blipFill>
          <a:blip r:embed="rId2" cstate="print"/>
          <a:srcRect/>
          <a:stretch>
            <a:fillRect/>
          </a:stretch>
        </p:blipFill>
        <p:spPr>
          <a:xfrm>
            <a:off x="609600" y="1570037"/>
            <a:ext cx="8229600" cy="4525963"/>
          </a:xfrm>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idx="1"/>
          </p:nvPr>
        </p:nvSpPr>
        <p:spPr/>
        <p:txBody>
          <a:bodyPr/>
          <a:lstStyle/>
          <a:p>
            <a:r>
              <a:rPr lang="en-US" altLang="zh-TW" b="1" smtClean="0">
                <a:latin typeface="Times New Roman" pitchFamily="18" charset="0"/>
              </a:rPr>
              <a:t>Preprocessing</a:t>
            </a:r>
          </a:p>
          <a:p>
            <a:pPr lvl="1"/>
            <a:r>
              <a:rPr lang="en-US" altLang="zh-TW" b="1" smtClean="0">
                <a:latin typeface="Times New Roman" pitchFamily="18" charset="0"/>
              </a:rPr>
              <a:t>Denoising : The wavelet transform is used pre-filtering step for subsequent R spike detection by thresholding of the coefficients. </a:t>
            </a:r>
          </a:p>
          <a:p>
            <a:pPr lvl="2"/>
            <a:r>
              <a:rPr lang="en-US" altLang="zh-TW" b="1" smtClean="0">
                <a:latin typeface="Times New Roman" pitchFamily="18" charset="0"/>
              </a:rPr>
              <a:t>Decomposition.</a:t>
            </a:r>
          </a:p>
          <a:p>
            <a:pPr lvl="2"/>
            <a:r>
              <a:rPr lang="en-US" altLang="zh-TW" b="1" smtClean="0">
                <a:latin typeface="Times New Roman" pitchFamily="18" charset="0"/>
              </a:rPr>
              <a:t>Thresholding detail coefficients.</a:t>
            </a:r>
          </a:p>
          <a:p>
            <a:pPr lvl="2"/>
            <a:r>
              <a:rPr lang="en-US" altLang="zh-TW" b="1" smtClean="0">
                <a:latin typeface="Times New Roman" pitchFamily="18" charset="0"/>
              </a:rPr>
              <a:t>Reconstruction.</a:t>
            </a:r>
          </a:p>
        </p:txBody>
      </p:sp>
      <p:sp>
        <p:nvSpPr>
          <p:cNvPr id="5" name="投影片編號版面配置區 4"/>
          <p:cNvSpPr>
            <a:spLocks noGrp="1"/>
          </p:cNvSpPr>
          <p:nvPr>
            <p:ph type="sldNum" sz="quarter" idx="12"/>
          </p:nvPr>
        </p:nvSpPr>
        <p:spPr/>
        <p:txBody>
          <a:bodyPr/>
          <a:lstStyle/>
          <a:p>
            <a:pPr>
              <a:defRPr/>
            </a:pPr>
            <a:fld id="{946B9A3F-806E-47E2-B760-9232C2799866}" type="slidenum">
              <a:rPr lang="zh-TW" altLang="en-US"/>
              <a:pPr>
                <a:defRPr/>
              </a:pPr>
              <a:t>96</a:t>
            </a:fld>
            <a:r>
              <a:rPr lang="en-US" altLang="zh-TW"/>
              <a:t> /22</a:t>
            </a:r>
            <a:endParaRPr lang="en-US" altLang="zh-TW" dirty="0"/>
          </a:p>
        </p:txBody>
      </p:sp>
      <p:sp>
        <p:nvSpPr>
          <p:cNvPr id="16386" name="Rectangle 2"/>
          <p:cNvSpPr>
            <a:spLocks noGrp="1"/>
          </p:cNvSpPr>
          <p:nvPr>
            <p:ph type="title"/>
          </p:nvPr>
        </p:nvSpPr>
        <p:spPr>
          <a:xfrm>
            <a:off x="395288" y="44450"/>
            <a:ext cx="8229600" cy="1143000"/>
          </a:xfrm>
        </p:spPr>
        <p:txBody>
          <a:bodyPr>
            <a:normAutofit fontScale="90000"/>
          </a:bodyPr>
          <a:lstStyle/>
          <a:p>
            <a:pPr algn="l"/>
            <a:r>
              <a:rPr lang="en-US" altLang="zh-TW" sz="4000" b="1" i="1" smtClean="0">
                <a:solidFill>
                  <a:srgbClr val="1F497D"/>
                </a:solidFill>
                <a:latin typeface="Times New Roman" pitchFamily="18" charset="0"/>
                <a:ea typeface="標楷體" pitchFamily="65" charset="-120"/>
                <a:cs typeface="Times New Roman" pitchFamily="18" charset="0"/>
              </a:rPr>
              <a:t>DWT Based Beat Rate </a:t>
            </a:r>
            <a:br>
              <a:rPr lang="en-US" altLang="zh-TW" sz="4000" b="1" i="1" smtClean="0">
                <a:solidFill>
                  <a:srgbClr val="1F497D"/>
                </a:solidFill>
                <a:latin typeface="Times New Roman" pitchFamily="18" charset="0"/>
                <a:ea typeface="標楷體" pitchFamily="65" charset="-120"/>
                <a:cs typeface="Times New Roman" pitchFamily="18" charset="0"/>
              </a:rPr>
            </a:br>
            <a:r>
              <a:rPr lang="en-US" altLang="zh-TW" sz="4000" b="1" i="1" smtClean="0">
                <a:solidFill>
                  <a:srgbClr val="1F497D"/>
                </a:solidFill>
                <a:latin typeface="Times New Roman" pitchFamily="18" charset="0"/>
                <a:ea typeface="標楷體" pitchFamily="65" charset="-120"/>
                <a:cs typeface="Times New Roman" pitchFamily="18" charset="0"/>
              </a:rPr>
              <a:t>               Detection in ECG Analysis</a:t>
            </a:r>
            <a:endParaRPr lang="zh-TW" altLang="en-US" sz="4000" b="1" i="1" smtClean="0">
              <a:solidFill>
                <a:srgbClr val="1F497D"/>
              </a:solidFill>
              <a:latin typeface="Times New Roman" pitchFamily="18" charset="0"/>
              <a:ea typeface="標楷體" pitchFamily="65" charset="-120"/>
              <a:cs typeface="Times New Roman" pitchFamily="18" charset="0"/>
            </a:endParaRPr>
          </a:p>
        </p:txBody>
      </p:sp>
      <p:pic>
        <p:nvPicPr>
          <p:cNvPr id="16388" name="Picture 4"/>
          <p:cNvPicPr>
            <a:picLocks noChangeAspect="1" noChangeArrowheads="1"/>
          </p:cNvPicPr>
          <p:nvPr/>
        </p:nvPicPr>
        <p:blipFill>
          <a:blip r:embed="rId2" cstate="print"/>
          <a:srcRect/>
          <a:stretch>
            <a:fillRect/>
          </a:stretch>
        </p:blipFill>
        <p:spPr bwMode="auto">
          <a:xfrm>
            <a:off x="3779838" y="4437063"/>
            <a:ext cx="4246562" cy="1871662"/>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內容版面配置區 1"/>
          <p:cNvSpPr>
            <a:spLocks noGrp="1"/>
          </p:cNvSpPr>
          <p:nvPr>
            <p:ph idx="1"/>
          </p:nvPr>
        </p:nvSpPr>
        <p:spPr/>
        <p:txBody>
          <a:bodyPr/>
          <a:lstStyle/>
          <a:p>
            <a:r>
              <a:rPr lang="en-US" altLang="zh-TW" smtClean="0"/>
              <a:t>Some kinds of ECG signal:</a:t>
            </a:r>
          </a:p>
        </p:txBody>
      </p:sp>
      <p:sp>
        <p:nvSpPr>
          <p:cNvPr id="11" name="投影片編號版面配置區 10"/>
          <p:cNvSpPr>
            <a:spLocks noGrp="1"/>
          </p:cNvSpPr>
          <p:nvPr>
            <p:ph type="sldNum" sz="quarter" idx="12"/>
          </p:nvPr>
        </p:nvSpPr>
        <p:spPr/>
        <p:txBody>
          <a:bodyPr/>
          <a:lstStyle/>
          <a:p>
            <a:pPr>
              <a:defRPr/>
            </a:pPr>
            <a:fld id="{760BABAC-2CAF-4801-95AB-5D029B0A6BD9}" type="slidenum">
              <a:rPr lang="zh-TW" altLang="en-US"/>
              <a:pPr>
                <a:defRPr/>
              </a:pPr>
              <a:t>97</a:t>
            </a:fld>
            <a:r>
              <a:rPr lang="en-US" altLang="zh-TW"/>
              <a:t> /22</a:t>
            </a:r>
            <a:endParaRPr lang="en-US" altLang="zh-TW" dirty="0"/>
          </a:p>
        </p:txBody>
      </p:sp>
      <p:sp>
        <p:nvSpPr>
          <p:cNvPr id="6148" name="標題 2"/>
          <p:cNvSpPr>
            <a:spLocks noGrp="1"/>
          </p:cNvSpPr>
          <p:nvPr>
            <p:ph type="title"/>
          </p:nvPr>
        </p:nvSpPr>
        <p:spPr/>
        <p:txBody>
          <a:bodyPr>
            <a:normAutofit fontScale="90000"/>
          </a:bodyPr>
          <a:lstStyle/>
          <a:p>
            <a:r>
              <a:rPr lang="en-US" altLang="zh-TW" b="1" smtClean="0">
                <a:latin typeface="Times New Roman" pitchFamily="18" charset="0"/>
              </a:rPr>
              <a:t>Improved ECG Signal Analysis Using Wavelet and Feature.</a:t>
            </a:r>
            <a:br>
              <a:rPr lang="en-US" altLang="zh-TW" b="1" smtClean="0">
                <a:latin typeface="Times New Roman" pitchFamily="18" charset="0"/>
              </a:rPr>
            </a:br>
            <a:endParaRPr lang="zh-TW" altLang="en-US" smtClean="0"/>
          </a:p>
        </p:txBody>
      </p:sp>
      <p:pic>
        <p:nvPicPr>
          <p:cNvPr id="6149" name="Picture 6"/>
          <p:cNvPicPr>
            <a:picLocks noChangeAspect="1" noChangeArrowheads="1"/>
          </p:cNvPicPr>
          <p:nvPr/>
        </p:nvPicPr>
        <p:blipFill>
          <a:blip r:embed="rId3" cstate="print"/>
          <a:srcRect/>
          <a:stretch>
            <a:fillRect/>
          </a:stretch>
        </p:blipFill>
        <p:spPr bwMode="auto">
          <a:xfrm>
            <a:off x="1042988" y="2565400"/>
            <a:ext cx="3384550" cy="2433638"/>
          </a:xfrm>
          <a:prstGeom prst="rect">
            <a:avLst/>
          </a:prstGeom>
          <a:noFill/>
          <a:ln w="9525">
            <a:noFill/>
            <a:miter lim="800000"/>
            <a:headEnd/>
            <a:tailEnd/>
          </a:ln>
        </p:spPr>
      </p:pic>
      <p:pic>
        <p:nvPicPr>
          <p:cNvPr id="6150" name="Picture 8" descr="premature ventricular contractions"/>
          <p:cNvPicPr>
            <a:picLocks noChangeAspect="1" noChangeArrowheads="1"/>
          </p:cNvPicPr>
          <p:nvPr/>
        </p:nvPicPr>
        <p:blipFill>
          <a:blip r:embed="rId4" cstate="print"/>
          <a:srcRect/>
          <a:stretch>
            <a:fillRect/>
          </a:stretch>
        </p:blipFill>
        <p:spPr bwMode="auto">
          <a:xfrm>
            <a:off x="5219700" y="4149725"/>
            <a:ext cx="2381250" cy="1038225"/>
          </a:xfrm>
          <a:prstGeom prst="rect">
            <a:avLst/>
          </a:prstGeom>
          <a:noFill/>
          <a:ln w="9525">
            <a:noFill/>
            <a:miter lim="800000"/>
            <a:headEnd/>
            <a:tailEnd/>
          </a:ln>
        </p:spPr>
      </p:pic>
      <p:graphicFrame>
        <p:nvGraphicFramePr>
          <p:cNvPr id="6146" name="Object 9"/>
          <p:cNvGraphicFramePr>
            <a:graphicFrameLocks noChangeAspect="1"/>
          </p:cNvGraphicFramePr>
          <p:nvPr/>
        </p:nvGraphicFramePr>
        <p:xfrm>
          <a:off x="5076825" y="2349500"/>
          <a:ext cx="2744788" cy="1358900"/>
        </p:xfrm>
        <a:graphic>
          <a:graphicData uri="http://schemas.openxmlformats.org/presentationml/2006/ole">
            <p:oleObj spid="_x0000_s16386" name="Visio" r:id="rId5" imgW="2744013" imgH="1359002" progId="">
              <p:embed/>
            </p:oleObj>
          </a:graphicData>
        </a:graphic>
      </p:graphicFrame>
      <p:sp>
        <p:nvSpPr>
          <p:cNvPr id="6151" name="Text Box 10"/>
          <p:cNvSpPr txBox="1">
            <a:spLocks noChangeArrowheads="1"/>
          </p:cNvSpPr>
          <p:nvPr/>
        </p:nvSpPr>
        <p:spPr bwMode="auto">
          <a:xfrm>
            <a:off x="1763713" y="4976813"/>
            <a:ext cx="1655762" cy="396875"/>
          </a:xfrm>
          <a:prstGeom prst="rect">
            <a:avLst/>
          </a:prstGeom>
          <a:noFill/>
          <a:ln w="9525">
            <a:noFill/>
            <a:miter lim="800000"/>
            <a:headEnd/>
            <a:tailEnd/>
          </a:ln>
        </p:spPr>
        <p:txBody>
          <a:bodyPr>
            <a:spAutoFit/>
          </a:bodyPr>
          <a:lstStyle/>
          <a:p>
            <a:pPr>
              <a:spcBef>
                <a:spcPct val="50000"/>
              </a:spcBef>
            </a:pPr>
            <a:r>
              <a:rPr lang="en-US" altLang="zh-TW" sz="2000" b="1">
                <a:latin typeface="Times New Roman" pitchFamily="18" charset="0"/>
              </a:rPr>
              <a:t>Normal beat</a:t>
            </a:r>
          </a:p>
        </p:txBody>
      </p:sp>
      <p:sp>
        <p:nvSpPr>
          <p:cNvPr id="6152" name="Text Box 11"/>
          <p:cNvSpPr txBox="1">
            <a:spLocks noChangeArrowheads="1"/>
          </p:cNvSpPr>
          <p:nvPr/>
        </p:nvSpPr>
        <p:spPr bwMode="auto">
          <a:xfrm>
            <a:off x="5219700" y="3357563"/>
            <a:ext cx="2592388" cy="396875"/>
          </a:xfrm>
          <a:prstGeom prst="rect">
            <a:avLst/>
          </a:prstGeom>
          <a:noFill/>
          <a:ln w="9525">
            <a:noFill/>
            <a:miter lim="800000"/>
            <a:headEnd/>
            <a:tailEnd/>
          </a:ln>
        </p:spPr>
        <p:txBody>
          <a:bodyPr>
            <a:spAutoFit/>
          </a:bodyPr>
          <a:lstStyle/>
          <a:p>
            <a:pPr>
              <a:spcBef>
                <a:spcPct val="50000"/>
              </a:spcBef>
            </a:pPr>
            <a:r>
              <a:rPr lang="en-US" altLang="zh-TW" sz="2000" b="1">
                <a:latin typeface="Times New Roman" pitchFamily="18" charset="0"/>
              </a:rPr>
              <a:t>Atrial premature beat</a:t>
            </a:r>
          </a:p>
        </p:txBody>
      </p:sp>
      <p:sp>
        <p:nvSpPr>
          <p:cNvPr id="6153" name="Text Box 12"/>
          <p:cNvSpPr txBox="1">
            <a:spLocks noChangeArrowheads="1"/>
          </p:cNvSpPr>
          <p:nvPr/>
        </p:nvSpPr>
        <p:spPr bwMode="auto">
          <a:xfrm>
            <a:off x="5076825" y="5157788"/>
            <a:ext cx="2808288" cy="701675"/>
          </a:xfrm>
          <a:prstGeom prst="rect">
            <a:avLst/>
          </a:prstGeom>
          <a:noFill/>
          <a:ln w="9525">
            <a:noFill/>
            <a:miter lim="800000"/>
            <a:headEnd/>
            <a:tailEnd/>
          </a:ln>
        </p:spPr>
        <p:txBody>
          <a:bodyPr>
            <a:spAutoFit/>
          </a:bodyPr>
          <a:lstStyle/>
          <a:p>
            <a:pPr algn="ctr">
              <a:spcBef>
                <a:spcPct val="50000"/>
              </a:spcBef>
            </a:pPr>
            <a:r>
              <a:rPr lang="en-US" altLang="zh-TW" sz="2000" b="1">
                <a:latin typeface="Times New Roman" pitchFamily="18" charset="0"/>
              </a:rPr>
              <a:t>Premature ventricular contractions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內容版面配置區 1"/>
          <p:cNvSpPr>
            <a:spLocks noGrp="1"/>
          </p:cNvSpPr>
          <p:nvPr>
            <p:ph idx="1"/>
          </p:nvPr>
        </p:nvSpPr>
        <p:spPr/>
        <p:txBody>
          <a:bodyPr/>
          <a:lstStyle/>
          <a:p>
            <a:r>
              <a:rPr lang="en-US" altLang="zh-TW" b="1" smtClean="0">
                <a:latin typeface="Times New Roman" pitchFamily="18" charset="0"/>
                <a:ea typeface="標楷體" pitchFamily="65" charset="-120"/>
                <a:cs typeface="Times New Roman" pitchFamily="18" charset="0"/>
              </a:rPr>
              <a:t>ECG signal analysis flow</a:t>
            </a:r>
          </a:p>
        </p:txBody>
      </p:sp>
      <p:sp>
        <p:nvSpPr>
          <p:cNvPr id="6" name="投影片編號版面配置區 5"/>
          <p:cNvSpPr>
            <a:spLocks noGrp="1"/>
          </p:cNvSpPr>
          <p:nvPr>
            <p:ph type="sldNum" sz="quarter" idx="12"/>
          </p:nvPr>
        </p:nvSpPr>
        <p:spPr/>
        <p:txBody>
          <a:bodyPr/>
          <a:lstStyle/>
          <a:p>
            <a:pPr>
              <a:defRPr/>
            </a:pPr>
            <a:fld id="{C4324AE9-9558-467D-9C0D-47E54A71E3AF}" type="slidenum">
              <a:rPr lang="zh-TW" altLang="en-US"/>
              <a:pPr>
                <a:defRPr/>
              </a:pPr>
              <a:t>98</a:t>
            </a:fld>
            <a:r>
              <a:rPr lang="en-US" altLang="zh-TW" dirty="0"/>
              <a:t> /22</a:t>
            </a:r>
          </a:p>
        </p:txBody>
      </p:sp>
      <p:sp>
        <p:nvSpPr>
          <p:cNvPr id="19460" name="標題 2"/>
          <p:cNvSpPr>
            <a:spLocks noGrp="1"/>
          </p:cNvSpPr>
          <p:nvPr>
            <p:ph type="title"/>
          </p:nvPr>
        </p:nvSpPr>
        <p:spPr/>
        <p:txBody>
          <a:bodyPr>
            <a:normAutofit fontScale="90000"/>
          </a:bodyPr>
          <a:lstStyle/>
          <a:p>
            <a:pPr algn="l"/>
            <a:r>
              <a:rPr lang="en-US" altLang="zh-TW" sz="3800" b="1" i="1" smtClean="0">
                <a:solidFill>
                  <a:srgbClr val="1F497D"/>
                </a:solidFill>
                <a:latin typeface="Times New Roman" pitchFamily="18" charset="0"/>
                <a:ea typeface="標楷體" pitchFamily="65" charset="-120"/>
                <a:cs typeface="Times New Roman" pitchFamily="18" charset="0"/>
              </a:rPr>
              <a:t>Improved ECG Signal Analysis Using Wavelet and Feature.</a:t>
            </a:r>
            <a:br>
              <a:rPr lang="en-US" altLang="zh-TW" sz="3800" b="1" i="1" smtClean="0">
                <a:solidFill>
                  <a:srgbClr val="1F497D"/>
                </a:solidFill>
                <a:latin typeface="Times New Roman" pitchFamily="18" charset="0"/>
                <a:ea typeface="標楷體" pitchFamily="65" charset="-120"/>
                <a:cs typeface="Times New Roman" pitchFamily="18" charset="0"/>
              </a:rPr>
            </a:br>
            <a:endParaRPr lang="zh-TW" altLang="en-US" sz="3800" i="1" smtClean="0">
              <a:solidFill>
                <a:srgbClr val="1F497D"/>
              </a:solidFill>
              <a:latin typeface="標楷體" pitchFamily="65" charset="-120"/>
              <a:ea typeface="標楷體" pitchFamily="65" charset="-120"/>
              <a:cs typeface="Times New Roman" pitchFamily="18" charset="0"/>
            </a:endParaRPr>
          </a:p>
        </p:txBody>
      </p:sp>
      <p:pic>
        <p:nvPicPr>
          <p:cNvPr id="19461" name="Picture 11"/>
          <p:cNvPicPr>
            <a:picLocks noChangeAspect="1" noChangeArrowheads="1"/>
          </p:cNvPicPr>
          <p:nvPr/>
        </p:nvPicPr>
        <p:blipFill>
          <a:blip r:embed="rId2" cstate="print"/>
          <a:srcRect/>
          <a:stretch>
            <a:fillRect/>
          </a:stretch>
        </p:blipFill>
        <p:spPr bwMode="auto">
          <a:xfrm>
            <a:off x="3132138" y="2271713"/>
            <a:ext cx="2808287" cy="3965575"/>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內容版面配置區 1"/>
          <p:cNvSpPr>
            <a:spLocks noGrp="1"/>
          </p:cNvSpPr>
          <p:nvPr>
            <p:ph idx="1"/>
          </p:nvPr>
        </p:nvSpPr>
        <p:spPr/>
        <p:txBody>
          <a:bodyPr/>
          <a:lstStyle/>
          <a:p>
            <a:r>
              <a:rPr lang="en-US" altLang="zh-TW" b="1" smtClean="0">
                <a:latin typeface="Times New Roman" pitchFamily="18" charset="0"/>
                <a:ea typeface="標楷體" pitchFamily="65" charset="-120"/>
                <a:cs typeface="Times New Roman" pitchFamily="18" charset="0"/>
              </a:rPr>
              <a:t>Feature Extraction</a:t>
            </a:r>
          </a:p>
          <a:p>
            <a:pPr lvl="1"/>
            <a:r>
              <a:rPr lang="en-US" altLang="zh-TW" b="1" smtClean="0">
                <a:latin typeface="Times New Roman" pitchFamily="18" charset="0"/>
                <a:ea typeface="標楷體" pitchFamily="65" charset="-120"/>
                <a:cs typeface="Times New Roman" pitchFamily="18" charset="0"/>
              </a:rPr>
              <a:t>Matlab : wpdec function, the wavelet ‘bior5.5’.</a:t>
            </a:r>
          </a:p>
        </p:txBody>
      </p:sp>
      <p:sp>
        <p:nvSpPr>
          <p:cNvPr id="6" name="投影片編號版面配置區 5"/>
          <p:cNvSpPr>
            <a:spLocks noGrp="1"/>
          </p:cNvSpPr>
          <p:nvPr>
            <p:ph type="sldNum" sz="quarter" idx="12"/>
          </p:nvPr>
        </p:nvSpPr>
        <p:spPr/>
        <p:txBody>
          <a:bodyPr/>
          <a:lstStyle/>
          <a:p>
            <a:pPr>
              <a:defRPr/>
            </a:pPr>
            <a:fld id="{546D1188-1358-49A9-BFEA-208D4B7E2DB7}" type="slidenum">
              <a:rPr lang="zh-TW" altLang="en-US"/>
              <a:pPr>
                <a:defRPr/>
              </a:pPr>
              <a:t>99</a:t>
            </a:fld>
            <a:r>
              <a:rPr lang="en-US" altLang="zh-TW" dirty="0"/>
              <a:t> /22</a:t>
            </a:r>
          </a:p>
        </p:txBody>
      </p:sp>
      <p:sp>
        <p:nvSpPr>
          <p:cNvPr id="20484" name="標題 2"/>
          <p:cNvSpPr>
            <a:spLocks noGrp="1"/>
          </p:cNvSpPr>
          <p:nvPr>
            <p:ph type="title"/>
          </p:nvPr>
        </p:nvSpPr>
        <p:spPr/>
        <p:txBody>
          <a:bodyPr>
            <a:normAutofit fontScale="90000"/>
          </a:bodyPr>
          <a:lstStyle/>
          <a:p>
            <a:pPr algn="l"/>
            <a:r>
              <a:rPr lang="en-US" altLang="zh-TW" sz="3800" b="1" i="1" smtClean="0">
                <a:solidFill>
                  <a:srgbClr val="1F497D"/>
                </a:solidFill>
                <a:latin typeface="Times New Roman" pitchFamily="18" charset="0"/>
                <a:ea typeface="標楷體" pitchFamily="65" charset="-120"/>
                <a:cs typeface="Times New Roman" pitchFamily="18" charset="0"/>
              </a:rPr>
              <a:t>Improved ECG Signal Analysis Using Wavelet and Feature.</a:t>
            </a:r>
            <a:br>
              <a:rPr lang="en-US" altLang="zh-TW" sz="3800" b="1" i="1" smtClean="0">
                <a:solidFill>
                  <a:srgbClr val="1F497D"/>
                </a:solidFill>
                <a:latin typeface="Times New Roman" pitchFamily="18" charset="0"/>
                <a:ea typeface="標楷體" pitchFamily="65" charset="-120"/>
                <a:cs typeface="Times New Roman" pitchFamily="18" charset="0"/>
              </a:rPr>
            </a:br>
            <a:endParaRPr lang="zh-TW" altLang="en-US" sz="3800" i="1" smtClean="0">
              <a:solidFill>
                <a:srgbClr val="1F497D"/>
              </a:solidFill>
              <a:latin typeface="標楷體" pitchFamily="65" charset="-120"/>
              <a:ea typeface="標楷體" pitchFamily="65" charset="-120"/>
              <a:cs typeface="Times New Roman" pitchFamily="18" charset="0"/>
            </a:endParaRPr>
          </a:p>
        </p:txBody>
      </p:sp>
      <p:pic>
        <p:nvPicPr>
          <p:cNvPr id="20485" name="Picture 7"/>
          <p:cNvPicPr>
            <a:picLocks noChangeAspect="1" noChangeArrowheads="1"/>
          </p:cNvPicPr>
          <p:nvPr/>
        </p:nvPicPr>
        <p:blipFill>
          <a:blip r:embed="rId2" cstate="print"/>
          <a:srcRect/>
          <a:stretch>
            <a:fillRect/>
          </a:stretch>
        </p:blipFill>
        <p:spPr bwMode="auto">
          <a:xfrm>
            <a:off x="1692275" y="2781300"/>
            <a:ext cx="5772150" cy="33115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blueboxs.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uebox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box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box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box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box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box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box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2">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kumimoji="0" lang="en-US" sz="2400" b="0" i="0" u="none" strike="noStrike" cap="none" normalizeH="0" baseline="0" smtClean="0">
            <a:ln>
              <a:noFill/>
            </a:ln>
            <a:solidFill>
              <a:srgbClr val="660066"/>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rgbClr val="CCFFFF"/>
        </a:solidFill>
        <a:ln w="9525"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kumimoji="0" lang="en-US" sz="2400" b="0" i="0" u="none" strike="noStrike" cap="none" normalizeH="0" baseline="0" smtClean="0">
            <a:ln>
              <a:noFill/>
            </a:ln>
            <a:solidFill>
              <a:srgbClr val="660066"/>
            </a:solidFill>
            <a:effectLst/>
            <a:latin typeface="Tahoma" pitchFamily="34"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3">
  <a:themeElements>
    <a:clrScheme name="">
      <a:dk1>
        <a:srgbClr val="333399"/>
      </a:dk1>
      <a:lt1>
        <a:srgbClr val="FFFF6F"/>
      </a:lt1>
      <a:dk2>
        <a:srgbClr val="000099"/>
      </a:dk2>
      <a:lt2>
        <a:srgbClr val="FFFF00"/>
      </a:lt2>
      <a:accent1>
        <a:srgbClr val="66FFFF"/>
      </a:accent1>
      <a:accent2>
        <a:srgbClr val="FFFF00"/>
      </a:accent2>
      <a:accent3>
        <a:srgbClr val="AAAACA"/>
      </a:accent3>
      <a:accent4>
        <a:srgbClr val="DADA5E"/>
      </a:accent4>
      <a:accent5>
        <a:srgbClr val="B8FFFF"/>
      </a:accent5>
      <a:accent6>
        <a:srgbClr val="E7E700"/>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Theme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2402</TotalTime>
  <Words>4098</Words>
  <Application>Microsoft Office PowerPoint</Application>
  <PresentationFormat>On-screen Show (4:3)</PresentationFormat>
  <Paragraphs>919</Paragraphs>
  <Slides>106</Slides>
  <Notes>37</Notes>
  <HiddenSlides>0</HiddenSlides>
  <MMClips>0</MMClips>
  <ScaleCrop>false</ScaleCrop>
  <HeadingPairs>
    <vt:vector size="6" baseType="variant">
      <vt:variant>
        <vt:lpstr>Theme</vt:lpstr>
      </vt:variant>
      <vt:variant>
        <vt:i4>9</vt:i4>
      </vt:variant>
      <vt:variant>
        <vt:lpstr>Embedded OLE Servers</vt:lpstr>
      </vt:variant>
      <vt:variant>
        <vt:i4>6</vt:i4>
      </vt:variant>
      <vt:variant>
        <vt:lpstr>Slide Titles</vt:lpstr>
      </vt:variant>
      <vt:variant>
        <vt:i4>106</vt:i4>
      </vt:variant>
    </vt:vector>
  </HeadingPairs>
  <TitlesOfParts>
    <vt:vector size="121" baseType="lpstr">
      <vt:lpstr>Apex</vt:lpstr>
      <vt:lpstr>Theme1</vt:lpstr>
      <vt:lpstr>Theme2</vt:lpstr>
      <vt:lpstr>Theme3</vt:lpstr>
      <vt:lpstr>Concourse</vt:lpstr>
      <vt:lpstr>Equity</vt:lpstr>
      <vt:lpstr>Theme4</vt:lpstr>
      <vt:lpstr>Flow</vt:lpstr>
      <vt:lpstr>Oriel</vt:lpstr>
      <vt:lpstr>Clip</vt:lpstr>
      <vt:lpstr>Equation</vt:lpstr>
      <vt:lpstr>Picture</vt:lpstr>
      <vt:lpstr>SmartDraw</vt:lpstr>
      <vt:lpstr>方程式</vt:lpstr>
      <vt:lpstr>Visio</vt:lpstr>
      <vt:lpstr>ECG SIGNAL RECOGNIZATION  AND APPLICAITIONS</vt:lpstr>
      <vt:lpstr>12 Lead ECG Interpretation</vt:lpstr>
      <vt:lpstr>Anatomy Revisited</vt:lpstr>
      <vt:lpstr>Unipolar Leads</vt:lpstr>
      <vt:lpstr>Waveform Components:  R Wave</vt:lpstr>
      <vt:lpstr>Waveform Components:  Q Wave</vt:lpstr>
      <vt:lpstr>Waveform Components: S Wave</vt:lpstr>
      <vt:lpstr>Waveform Components: QRS</vt:lpstr>
      <vt:lpstr>Waveform Components: QRS</vt:lpstr>
      <vt:lpstr>Waveform Components: QS Complex</vt:lpstr>
      <vt:lpstr>Waveform Components: J-Point</vt:lpstr>
      <vt:lpstr>Waveform Components:  ST Segment</vt:lpstr>
      <vt:lpstr>Lead Groups</vt:lpstr>
      <vt:lpstr>Review of Leads</vt:lpstr>
      <vt:lpstr>12-Lead View in perspectives</vt:lpstr>
      <vt:lpstr>Arrhythmias</vt:lpstr>
      <vt:lpstr>Rhythm #1</vt:lpstr>
      <vt:lpstr>Sinus Bradycardia</vt:lpstr>
      <vt:lpstr>Rhythm #2</vt:lpstr>
      <vt:lpstr>Sinus Tachycardia</vt:lpstr>
      <vt:lpstr>Premature Beats</vt:lpstr>
      <vt:lpstr>Rhythm #3</vt:lpstr>
      <vt:lpstr>Premature Atrial Contractions</vt:lpstr>
      <vt:lpstr>Rhythm #4</vt:lpstr>
      <vt:lpstr>PVCs</vt:lpstr>
      <vt:lpstr>Ventricular Conduction</vt:lpstr>
      <vt:lpstr>Data Mining and                  Medical Informatics </vt:lpstr>
      <vt:lpstr>Slide 28</vt:lpstr>
      <vt:lpstr>Slide 29</vt:lpstr>
      <vt:lpstr>Slide 30</vt:lpstr>
      <vt:lpstr>Slide 31</vt:lpstr>
      <vt:lpstr>Data-based Predictive Modeling                     by supervised Machine learning </vt:lpstr>
      <vt:lpstr>The Neural Network (NN) Approach</vt:lpstr>
      <vt:lpstr>Slide 34</vt:lpstr>
      <vt:lpstr>Slide 35</vt:lpstr>
      <vt:lpstr>Slide 36</vt:lpstr>
      <vt:lpstr>Diagnosis and Classification</vt:lpstr>
      <vt:lpstr>Diagnosis and Classification    ECG Interpretation</vt:lpstr>
      <vt:lpstr>Slide 39</vt:lpstr>
      <vt:lpstr>Slide 40</vt:lpstr>
      <vt:lpstr>Slide 41</vt:lpstr>
      <vt:lpstr>Slide 42</vt:lpstr>
      <vt:lpstr>Slide 43</vt:lpstr>
      <vt:lpstr>Slide 44</vt:lpstr>
      <vt:lpstr>Slide 45</vt:lpstr>
      <vt:lpstr>Slide 46</vt:lpstr>
      <vt:lpstr>Slide 47</vt:lpstr>
      <vt:lpstr>Slide 48</vt:lpstr>
      <vt:lpstr>Slide 49</vt:lpstr>
      <vt:lpstr>Attribute Selection: Information Gain</vt:lpstr>
      <vt:lpstr>Classification Function of Ensemble Classifier</vt:lpstr>
      <vt:lpstr>Factor and Component Analysis</vt:lpstr>
      <vt:lpstr>Slide 53</vt:lpstr>
      <vt:lpstr>Basic Concept</vt:lpstr>
      <vt:lpstr>Principal Component Analysis</vt:lpstr>
      <vt:lpstr>What are the new axes?</vt:lpstr>
      <vt:lpstr>Principal Components</vt:lpstr>
      <vt:lpstr>Computing the Components</vt:lpstr>
      <vt:lpstr>Computing the Components</vt:lpstr>
      <vt:lpstr>Why the Eigenvectors?</vt:lpstr>
      <vt:lpstr>Singular Value Decomposition</vt:lpstr>
      <vt:lpstr>Computing the Components</vt:lpstr>
      <vt:lpstr>Using LSI (Latent Semantic Indexing)</vt:lpstr>
      <vt:lpstr>What LSI can do</vt:lpstr>
      <vt:lpstr>Limitations of PCA</vt:lpstr>
      <vt:lpstr>PCA vs ICA</vt:lpstr>
      <vt:lpstr>PCA applications -Eigenfaces</vt:lpstr>
      <vt:lpstr>Source Separation Using ICA</vt:lpstr>
      <vt:lpstr>The ICA model</vt:lpstr>
      <vt:lpstr>Application domains of ICA</vt:lpstr>
      <vt:lpstr>Feature Extraction in ECG data  (Raw Data)</vt:lpstr>
      <vt:lpstr>Feature Extraction in ECG data  (PCA)</vt:lpstr>
      <vt:lpstr>Feature Extraction in ECG data (Extended ICA)</vt:lpstr>
      <vt:lpstr>Feature Extraction in ECG data  (flexible ICA)</vt:lpstr>
      <vt:lpstr>PCA vs ICA</vt:lpstr>
      <vt:lpstr>Gaussians and ICA </vt:lpstr>
      <vt:lpstr>Slide 77</vt:lpstr>
      <vt:lpstr>Slide 78</vt:lpstr>
      <vt:lpstr>Slide 79</vt:lpstr>
      <vt:lpstr>Slide 80</vt:lpstr>
      <vt:lpstr>Slide 81</vt:lpstr>
      <vt:lpstr>Slide 82</vt:lpstr>
      <vt:lpstr>Slide 83</vt:lpstr>
      <vt:lpstr>Slide 84</vt:lpstr>
      <vt:lpstr>Slide 85</vt:lpstr>
      <vt:lpstr>Slide 86</vt:lpstr>
      <vt:lpstr>Slide 87</vt:lpstr>
      <vt:lpstr>Application of the Discrete Wavelet transform in Beat Rate Detection</vt:lpstr>
      <vt:lpstr>Outline</vt:lpstr>
      <vt:lpstr>Introduction to wavelet transform</vt:lpstr>
      <vt:lpstr>Introduction to wavelet transform</vt:lpstr>
      <vt:lpstr>Introduction to wavelet transform</vt:lpstr>
      <vt:lpstr>Introduction to wavelet transform</vt:lpstr>
      <vt:lpstr>DWT Based Beat Rate                 Detection in ECG Analysis</vt:lpstr>
      <vt:lpstr>ECG signal [ bottom] and the Wavelet transform [top]</vt:lpstr>
      <vt:lpstr>DWT Based Beat Rate                 Detection in ECG Analysis</vt:lpstr>
      <vt:lpstr>Improved ECG Signal Analysis Using Wavelet and Feature. </vt:lpstr>
      <vt:lpstr>Improved ECG Signal Analysis Using Wavelet and Feature. </vt:lpstr>
      <vt:lpstr>Improved ECG Signal Analysis Using Wavelet and Feature. </vt:lpstr>
      <vt:lpstr>Improved ECG Signal Analysis Using Wavelet and Feature. </vt:lpstr>
      <vt:lpstr>Improved ECG Signal Analysis Using Wavelet and Feature. </vt:lpstr>
      <vt:lpstr>Improved ECG Signal Analysis Using Wavelet and Feature. </vt:lpstr>
      <vt:lpstr>Conclusion  </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Fei</dc:creator>
  <cp:lastModifiedBy>Fei</cp:lastModifiedBy>
  <cp:revision>60</cp:revision>
  <dcterms:created xsi:type="dcterms:W3CDTF">2006-08-16T00:00:00Z</dcterms:created>
  <dcterms:modified xsi:type="dcterms:W3CDTF">2012-11-09T03:27:33Z</dcterms:modified>
</cp:coreProperties>
</file>