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8"/>
  </p:notesMasterIdLst>
  <p:handoutMasterIdLst>
    <p:handoutMasterId r:id="rId69"/>
  </p:handoutMasterIdLst>
  <p:sldIdLst>
    <p:sldId id="256" r:id="rId2"/>
    <p:sldId id="257" r:id="rId3"/>
    <p:sldId id="311" r:id="rId4"/>
    <p:sldId id="313" r:id="rId5"/>
    <p:sldId id="316" r:id="rId6"/>
    <p:sldId id="345" r:id="rId7"/>
    <p:sldId id="346" r:id="rId8"/>
    <p:sldId id="348" r:id="rId9"/>
    <p:sldId id="349" r:id="rId10"/>
    <p:sldId id="350" r:id="rId11"/>
    <p:sldId id="351" r:id="rId12"/>
    <p:sldId id="352" r:id="rId13"/>
    <p:sldId id="353" r:id="rId14"/>
    <p:sldId id="354" r:id="rId15"/>
    <p:sldId id="355" r:id="rId16"/>
    <p:sldId id="356" r:id="rId17"/>
    <p:sldId id="357" r:id="rId18"/>
    <p:sldId id="358" r:id="rId19"/>
    <p:sldId id="359" r:id="rId20"/>
    <p:sldId id="360" r:id="rId21"/>
    <p:sldId id="361" r:id="rId22"/>
    <p:sldId id="362" r:id="rId23"/>
    <p:sldId id="363" r:id="rId24"/>
    <p:sldId id="364" r:id="rId25"/>
    <p:sldId id="365" r:id="rId26"/>
    <p:sldId id="366" r:id="rId27"/>
    <p:sldId id="367" r:id="rId28"/>
    <p:sldId id="368" r:id="rId29"/>
    <p:sldId id="369" r:id="rId30"/>
    <p:sldId id="370" r:id="rId31"/>
    <p:sldId id="371" r:id="rId32"/>
    <p:sldId id="372" r:id="rId33"/>
    <p:sldId id="373" r:id="rId34"/>
    <p:sldId id="374" r:id="rId35"/>
    <p:sldId id="341" r:id="rId36"/>
    <p:sldId id="377" r:id="rId37"/>
    <p:sldId id="302" r:id="rId38"/>
    <p:sldId id="328" r:id="rId39"/>
    <p:sldId id="321" r:id="rId40"/>
    <p:sldId id="322" r:id="rId41"/>
    <p:sldId id="323" r:id="rId42"/>
    <p:sldId id="318" r:id="rId43"/>
    <p:sldId id="319" r:id="rId44"/>
    <p:sldId id="320" r:id="rId45"/>
    <p:sldId id="324" r:id="rId46"/>
    <p:sldId id="325" r:id="rId47"/>
    <p:sldId id="326" r:id="rId48"/>
    <p:sldId id="376" r:id="rId49"/>
    <p:sldId id="332" r:id="rId50"/>
    <p:sldId id="331" r:id="rId51"/>
    <p:sldId id="333" r:id="rId52"/>
    <p:sldId id="334" r:id="rId53"/>
    <p:sldId id="335" r:id="rId54"/>
    <p:sldId id="343" r:id="rId55"/>
    <p:sldId id="336" r:id="rId56"/>
    <p:sldId id="337" r:id="rId57"/>
    <p:sldId id="344" r:id="rId58"/>
    <p:sldId id="338" r:id="rId59"/>
    <p:sldId id="339" r:id="rId60"/>
    <p:sldId id="340" r:id="rId61"/>
    <p:sldId id="317" r:id="rId62"/>
    <p:sldId id="274" r:id="rId63"/>
    <p:sldId id="275" r:id="rId64"/>
    <p:sldId id="329" r:id="rId65"/>
    <p:sldId id="330" r:id="rId66"/>
    <p:sldId id="306" r:id="rId67"/>
  </p:sldIdLst>
  <p:sldSz cx="9144000" cy="6858000" type="screen4x3"/>
  <p:notesSz cx="7010400" cy="9296400"/>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6" y="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30E37B7-5A1D-4319-B7EB-B33A3F766C09}" type="datetimeFigureOut">
              <a:rPr lang="en-US" smtClean="0"/>
              <a:pPr/>
              <a:t>9/28/2012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CC3BB58-564D-40F0-8558-243081FF5F13}" type="slidenum">
              <a:rPr lang="en-US" smtClean="0"/>
              <a:pPr/>
              <a:t>‹#›</a:t>
            </a:fld>
            <a:endParaRPr 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p:cNvSpPr>
          <p:nvPr>
            <p:ph type="sldImg"/>
          </p:nvPr>
        </p:nvSpPr>
        <p:spPr bwMode="auto">
          <a:xfrm>
            <a:off x="1416050" y="776288"/>
            <a:ext cx="5111750" cy="3833812"/>
          </a:xfrm>
          <a:prstGeom prst="rect">
            <a:avLst/>
          </a:prstGeom>
          <a:noFill/>
          <a:ln w="9525">
            <a:noFill/>
            <a:round/>
            <a:headEnd/>
            <a:tailEnd/>
          </a:ln>
          <a:effectLst/>
        </p:spPr>
      </p:sp>
      <p:sp>
        <p:nvSpPr>
          <p:cNvPr id="2050" name="Rectangle 2"/>
          <p:cNvSpPr>
            <a:spLocks noGrp="1" noChangeArrowheads="1"/>
          </p:cNvSpPr>
          <p:nvPr>
            <p:ph type="body"/>
          </p:nvPr>
        </p:nvSpPr>
        <p:spPr bwMode="auto">
          <a:xfrm>
            <a:off x="795161" y="4856402"/>
            <a:ext cx="6354798" cy="4599781"/>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smtClean="0"/>
          </a:p>
        </p:txBody>
      </p:sp>
      <p:sp>
        <p:nvSpPr>
          <p:cNvPr id="2051" name="Rectangle 3"/>
          <p:cNvSpPr>
            <a:spLocks noGrp="1" noChangeArrowheads="1"/>
          </p:cNvSpPr>
          <p:nvPr>
            <p:ph type="hdr"/>
          </p:nvPr>
        </p:nvSpPr>
        <p:spPr bwMode="auto">
          <a:xfrm>
            <a:off x="0" y="0"/>
            <a:ext cx="3446780" cy="510011"/>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tabLst>
                <a:tab pos="737654" algn="l"/>
                <a:tab pos="1475308" algn="l"/>
                <a:tab pos="2212962" algn="l"/>
                <a:tab pos="2950616" algn="l"/>
              </a:tabLst>
              <a:defRPr sz="1400">
                <a:solidFill>
                  <a:srgbClr val="000000"/>
                </a:solidFill>
                <a:latin typeface="Times New Roman" pitchFamily="16" charset="0"/>
                <a:cs typeface="Lucida Sans Unicode" charset="0"/>
              </a:defRPr>
            </a:lvl1pPr>
          </a:lstStyle>
          <a:p>
            <a:endParaRPr lang="en-US"/>
          </a:p>
        </p:txBody>
      </p:sp>
      <p:sp>
        <p:nvSpPr>
          <p:cNvPr id="2052" name="Rectangle 4"/>
          <p:cNvSpPr>
            <a:spLocks noGrp="1" noChangeArrowheads="1"/>
          </p:cNvSpPr>
          <p:nvPr>
            <p:ph type="dt"/>
          </p:nvPr>
        </p:nvSpPr>
        <p:spPr bwMode="auto">
          <a:xfrm>
            <a:off x="4496718" y="0"/>
            <a:ext cx="3446780" cy="510011"/>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737654" algn="l"/>
                <a:tab pos="1475308" algn="l"/>
                <a:tab pos="2212962" algn="l"/>
                <a:tab pos="2950616" algn="l"/>
              </a:tabLst>
              <a:defRPr sz="1400">
                <a:solidFill>
                  <a:srgbClr val="000000"/>
                </a:solidFill>
                <a:latin typeface="Times New Roman" pitchFamily="16" charset="0"/>
                <a:cs typeface="Lucida Sans Unicode" charset="0"/>
              </a:defRPr>
            </a:lvl1pPr>
          </a:lstStyle>
          <a:p>
            <a:endParaRPr lang="en-US"/>
          </a:p>
        </p:txBody>
      </p:sp>
      <p:sp>
        <p:nvSpPr>
          <p:cNvPr id="2053" name="Rectangle 5"/>
          <p:cNvSpPr>
            <a:spLocks noGrp="1" noChangeArrowheads="1"/>
          </p:cNvSpPr>
          <p:nvPr>
            <p:ph type="ftr"/>
          </p:nvPr>
        </p:nvSpPr>
        <p:spPr bwMode="auto">
          <a:xfrm>
            <a:off x="0" y="9714416"/>
            <a:ext cx="3446780" cy="510011"/>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nSpc>
                <a:spcPct val="95000"/>
              </a:lnSpc>
              <a:tabLst>
                <a:tab pos="737654" algn="l"/>
                <a:tab pos="1475308" algn="l"/>
                <a:tab pos="2212962" algn="l"/>
                <a:tab pos="2950616" algn="l"/>
              </a:tabLst>
              <a:defRPr sz="1400">
                <a:solidFill>
                  <a:srgbClr val="000000"/>
                </a:solidFill>
                <a:latin typeface="Times New Roman" pitchFamily="16" charset="0"/>
                <a:cs typeface="Lucida Sans Unicode" charset="0"/>
              </a:defRPr>
            </a:lvl1pPr>
          </a:lstStyle>
          <a:p>
            <a:endParaRPr lang="en-US"/>
          </a:p>
        </p:txBody>
      </p:sp>
      <p:sp>
        <p:nvSpPr>
          <p:cNvPr id="2054" name="Rectangle 6"/>
          <p:cNvSpPr>
            <a:spLocks noGrp="1" noChangeArrowheads="1"/>
          </p:cNvSpPr>
          <p:nvPr>
            <p:ph type="sldNum"/>
          </p:nvPr>
        </p:nvSpPr>
        <p:spPr bwMode="auto">
          <a:xfrm>
            <a:off x="4496718" y="9714416"/>
            <a:ext cx="3446780" cy="510011"/>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lnSpc>
                <a:spcPct val="95000"/>
              </a:lnSpc>
              <a:tabLst>
                <a:tab pos="737654" algn="l"/>
                <a:tab pos="1475308" algn="l"/>
                <a:tab pos="2212962" algn="l"/>
                <a:tab pos="2950616" algn="l"/>
              </a:tabLst>
              <a:defRPr sz="1400">
                <a:solidFill>
                  <a:srgbClr val="000000"/>
                </a:solidFill>
                <a:latin typeface="Times New Roman" pitchFamily="16" charset="0"/>
                <a:cs typeface="Lucida Sans Unicode" charset="0"/>
              </a:defRPr>
            </a:lvl1pPr>
          </a:lstStyle>
          <a:p>
            <a:fld id="{071E9304-5785-4072-9209-3309C646B5A3}" type="slidenum">
              <a:rPr lang="en-US"/>
              <a:pPr/>
              <a:t>‹#›</a:t>
            </a:fld>
            <a:endParaRPr lang="en-US"/>
          </a:p>
        </p:txBody>
      </p:sp>
    </p:spTree>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Rectangle 1"/>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p:spPr>
      </p:sp>
      <p:sp>
        <p:nvSpPr>
          <p:cNvPr id="24578" name="Rectangle 2"/>
          <p:cNvSpPr txBox="1">
            <a:spLocks noGrp="1" noChangeArrowheads="1"/>
          </p:cNvSpPr>
          <p:nvPr>
            <p:ph type="body" idx="1"/>
          </p:nvPr>
        </p:nvSpPr>
        <p:spPr bwMode="auto">
          <a:xfrm>
            <a:off x="0" y="0"/>
            <a:ext cx="1623" cy="1614"/>
          </a:xfrm>
          <a:prstGeom prst="rect">
            <a:avLst/>
          </a:prstGeom>
          <a:noFill/>
          <a:ln>
            <a:round/>
            <a:headEnd/>
            <a:tailEnd/>
          </a:ln>
        </p:spPr>
        <p:txBody>
          <a:bodyPr wrap="none" anchor="ctr"/>
          <a:lstStyle/>
          <a:p>
            <a:r>
              <a:rPr lang="en-US" dirty="0" smtClean="0"/>
              <a:t>From a previous student group</a:t>
            </a:r>
            <a:endParaRPr lang="en-US" dirty="0"/>
          </a:p>
        </p:txBody>
      </p:sp>
      <p:sp>
        <p:nvSpPr>
          <p:cNvPr id="24579" name="Text Box 3"/>
          <p:cNvSpPr txBox="1">
            <a:spLocks noChangeArrowheads="1"/>
          </p:cNvSpPr>
          <p:nvPr/>
        </p:nvSpPr>
        <p:spPr bwMode="auto">
          <a:xfrm>
            <a:off x="0" y="0"/>
            <a:ext cx="1623" cy="1614"/>
          </a:xfrm>
          <a:prstGeom prst="rect">
            <a:avLst/>
          </a:prstGeom>
          <a:noFill/>
          <a:ln w="9525">
            <a:noFill/>
            <a:round/>
            <a:headEnd/>
            <a:tailEnd/>
          </a:ln>
          <a:effectLst/>
        </p:spPr>
        <p:txBody>
          <a:bodyPr lIns="91710" tIns="62033" rIns="91710" bIns="45855" anchor="b"/>
          <a:lstStyle/>
          <a:p>
            <a:pPr hangingPunct="1"/>
            <a:fld id="{90DA5A7F-11B8-4F96-944A-3EE2198E1B97}" type="slidenum">
              <a:rPr lang="en-US">
                <a:solidFill>
                  <a:srgbClr val="000000"/>
                </a:solidFill>
                <a:ea typeface="+mn-ea" charset="0"/>
                <a:cs typeface="+mn-ea" charset="0"/>
              </a:rPr>
              <a:pPr hangingPunct="1"/>
              <a:t>1</a:t>
            </a:fld>
            <a:fld id="{1200070B-7A10-42AD-9809-27AB7C0C449D}" type="slidenum">
              <a:rPr lang="en-US">
                <a:solidFill>
                  <a:srgbClr val="000000"/>
                </a:solidFill>
                <a:ea typeface="+mn-ea" charset="0"/>
                <a:cs typeface="+mn-ea" charset="0"/>
              </a:rPr>
              <a:pPr hangingPunct="1"/>
              <a:t>1</a:t>
            </a:fld>
            <a:endParaRPr lang="en-US">
              <a:solidFill>
                <a:srgbClr val="000000"/>
              </a:solidFill>
              <a:ea typeface="+mn-ea" charset="0"/>
              <a:cs typeface="+mn-ea"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5602"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6626"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6626"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6626"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4301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4301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44034"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44034"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44034"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5602"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r>
              <a:rPr lang="en-US" smtClean="0"/>
              <a:t>4/12/10</a:t>
            </a:r>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507974C9-AFB7-47EA-B025-93A153A38689}" type="slidenum">
              <a:rPr lang="en-US" smtClean="0"/>
              <a:pPr/>
              <a:t>‹#›</a:t>
            </a:fld>
            <a:fld id="{6448A5B3-2CE3-49B5-83A2-282AE360271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smtClean="0"/>
              <a:t>4/12/10</a:t>
            </a:r>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B4AB7944-023E-4F1C-AF3A-0802FC4D82BD}" type="slidenum">
              <a:rPr lang="en-US"/>
              <a:pPr/>
              <a:t>‹#›</a:t>
            </a:fld>
            <a:fld id="{75BB0FAD-7080-4C0B-B61B-634AE4F7B8A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smtClean="0"/>
              <a:t>4/12/10</a:t>
            </a:r>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D749FFFC-7DC4-456C-8AFD-0CE21B4D6D95}" type="slidenum">
              <a:rPr lang="en-US"/>
              <a:pPr/>
              <a:t>‹#›</a:t>
            </a:fld>
            <a:fld id="{31028A5B-39CA-4D35-B04C-969DD8F6818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smtClean="0"/>
              <a:t>4/12/10</a:t>
            </a:r>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816BE3BC-F396-44C6-ADF7-F9448572CEA0}" type="slidenum">
              <a:rPr lang="en-US" smtClean="0"/>
              <a:pPr/>
              <a:t>‹#›</a:t>
            </a:fld>
            <a:fld id="{47B4E70C-565F-49E7-888E-E21761CEDDD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smtClean="0"/>
              <a:t>4/12/10</a:t>
            </a:r>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BB5667BE-F9E1-4651-9C82-AECA10B829AB}" type="slidenum">
              <a:rPr lang="en-US" smtClean="0"/>
              <a:pPr/>
              <a:t>‹#›</a:t>
            </a:fld>
            <a:fld id="{22DF781E-5B73-4662-948D-FADEC5A835D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r>
              <a:rPr lang="en-US" smtClean="0"/>
              <a:t>4/12/10</a:t>
            </a:r>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BFD5B02E-6700-466B-8563-DE8022BEB578}" type="slidenum">
              <a:rPr lang="en-US" smtClean="0"/>
              <a:pPr/>
              <a:t>‹#›</a:t>
            </a:fld>
            <a:fld id="{AF3CF32C-962D-4A6B-8188-5E2B7CE82D7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r>
              <a:rPr lang="en-US" smtClean="0"/>
              <a:t>4/12/10</a:t>
            </a:r>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D9224100-11BE-4958-A533-EF36352FB42C}" type="slidenum">
              <a:rPr lang="en-US" smtClean="0"/>
              <a:pPr/>
              <a:t>‹#›</a:t>
            </a:fld>
            <a:fld id="{4937ABA9-47C7-4E76-ACCB-9AF2B3B98B6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r>
              <a:rPr lang="en-US" smtClean="0"/>
              <a:t>4/12/10</a:t>
            </a:r>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0C942E01-AB43-43B8-A7D2-E25B128E406B}" type="slidenum">
              <a:rPr lang="en-US" smtClean="0"/>
              <a:pPr/>
              <a:t>‹#›</a:t>
            </a:fld>
            <a:fld id="{688F05BA-F715-4FA8-8CFC-15086F67106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smtClean="0"/>
              <a:t>4/12/10</a:t>
            </a:r>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D4001D79-D2EF-465C-B45D-05FB35B49B4D}" type="slidenum">
              <a:rPr lang="en-US" smtClean="0"/>
              <a:pPr/>
              <a:t>‹#›</a:t>
            </a:fld>
            <a:fld id="{3BC418D0-4FD9-44BB-B35E-EA869DB22F7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9E8BF585-6CEB-466B-A4BA-C5FE63CFA4EA}" type="slidenum">
              <a:rPr lang="en-US" smtClean="0"/>
              <a:pPr/>
              <a:t>‹#›</a:t>
            </a:fld>
            <a:fld id="{320FA510-0D62-4C75-9626-0C84839032C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110FF96E-2F83-4179-9915-ABBE57E4A0EF}" type="slidenum">
              <a:rPr lang="en-US"/>
              <a:pPr/>
              <a:t>‹#›</a:t>
            </a:fld>
            <a:fld id="{75F503AC-16EF-4667-A68E-9F9A5AEBD6B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13" cstate="print"/>
          <a:srcRect/>
          <a:stretch>
            <a:fillRect/>
          </a:stretch>
        </p:blipFill>
        <p:spPr bwMode="auto">
          <a:xfrm>
            <a:off x="0" y="0"/>
            <a:ext cx="9144000" cy="246063"/>
          </a:xfrm>
          <a:prstGeom prst="rect">
            <a:avLst/>
          </a:prstGeom>
          <a:noFill/>
          <a:ln w="9525">
            <a:noFill/>
            <a:round/>
            <a:headEnd/>
            <a:tailEnd/>
          </a:ln>
          <a:effectLst/>
        </p:spPr>
      </p:pic>
      <p:pic>
        <p:nvPicPr>
          <p:cNvPr id="1026" name="Picture 2"/>
          <p:cNvPicPr>
            <a:picLocks noChangeAspect="1" noChangeArrowheads="1"/>
          </p:cNvPicPr>
          <p:nvPr/>
        </p:nvPicPr>
        <p:blipFill>
          <a:blip r:embed="rId14" cstate="print"/>
          <a:srcRect/>
          <a:stretch>
            <a:fillRect/>
          </a:stretch>
        </p:blipFill>
        <p:spPr bwMode="auto">
          <a:xfrm>
            <a:off x="6210300" y="7938"/>
            <a:ext cx="2895600" cy="211137"/>
          </a:xfrm>
          <a:prstGeom prst="rect">
            <a:avLst/>
          </a:prstGeom>
          <a:noFill/>
          <a:ln w="9360">
            <a:noFill/>
            <a:miter lim="800000"/>
            <a:headEnd/>
            <a:tailEnd/>
          </a:ln>
          <a:effectLst/>
        </p:spPr>
      </p:pic>
      <p:pic>
        <p:nvPicPr>
          <p:cNvPr id="1027" name="Picture 3"/>
          <p:cNvPicPr>
            <a:picLocks noChangeAspect="1" noChangeArrowheads="1"/>
          </p:cNvPicPr>
          <p:nvPr/>
        </p:nvPicPr>
        <p:blipFill>
          <a:blip r:embed="rId15" cstate="print"/>
          <a:srcRect/>
          <a:stretch>
            <a:fillRect/>
          </a:stretch>
        </p:blipFill>
        <p:spPr bwMode="auto">
          <a:xfrm>
            <a:off x="4443413" y="9525"/>
            <a:ext cx="250825" cy="228600"/>
          </a:xfrm>
          <a:prstGeom prst="rect">
            <a:avLst/>
          </a:prstGeom>
          <a:noFill/>
          <a:ln w="9360">
            <a:noFill/>
            <a:miter lim="800000"/>
            <a:headEnd/>
            <a:tailEnd/>
          </a:ln>
          <a:effectLst/>
        </p:spPr>
      </p:pic>
      <p:sp>
        <p:nvSpPr>
          <p:cNvPr id="1028" name="Rectangle 4"/>
          <p:cNvSpPr>
            <a:spLocks noChangeArrowheads="1"/>
          </p:cNvSpPr>
          <p:nvPr/>
        </p:nvSpPr>
        <p:spPr bwMode="auto">
          <a:xfrm>
            <a:off x="9525" y="-66675"/>
            <a:ext cx="4714875" cy="338138"/>
          </a:xfrm>
          <a:prstGeom prst="rect">
            <a:avLst/>
          </a:prstGeom>
          <a:noFill/>
          <a:ln w="9360">
            <a:noFill/>
            <a:miter lim="800000"/>
            <a:headEnd/>
            <a:tailEnd/>
          </a:ln>
          <a:effectLst/>
        </p:spPr>
        <p:txBody>
          <a:bodyPr lIns="90000" tIns="55080" rIns="90000" bIns="45000"/>
          <a:lstStyle/>
          <a:p>
            <a:pPr hangingPunct="1">
              <a:lnSpc>
                <a:spcPct val="95000"/>
              </a:lnSpc>
              <a:tabLst>
                <a:tab pos="723900" algn="l"/>
                <a:tab pos="1447800" algn="l"/>
                <a:tab pos="2171700" algn="l"/>
                <a:tab pos="2895600" algn="l"/>
                <a:tab pos="3619500" algn="l"/>
                <a:tab pos="4343400" algn="l"/>
              </a:tabLst>
            </a:pPr>
            <a:r>
              <a:rPr lang="en-US" sz="1600" b="1" dirty="0">
                <a:solidFill>
                  <a:srgbClr val="FFFFFF"/>
                </a:solidFill>
                <a:latin typeface="Goudy Old Style" pitchFamily="16" charset="0"/>
                <a:cs typeface="Lucida Sans Unicode" charset="0"/>
              </a:rPr>
              <a:t>ECE </a:t>
            </a:r>
            <a:r>
              <a:rPr lang="en-US" sz="1600" b="1" dirty="0" smtClean="0">
                <a:solidFill>
                  <a:srgbClr val="FFFFFF"/>
                </a:solidFill>
                <a:latin typeface="Goudy Old Style" pitchFamily="16" charset="0"/>
                <a:cs typeface="Lucida Sans Unicode" charset="0"/>
              </a:rPr>
              <a:t>494 </a:t>
            </a:r>
            <a:r>
              <a:rPr lang="en-US" sz="1600" b="1" dirty="0">
                <a:solidFill>
                  <a:srgbClr val="FFFFFF"/>
                </a:solidFill>
                <a:latin typeface="Goudy Old Style" pitchFamily="16" charset="0"/>
                <a:cs typeface="Lucida Sans Unicode" charset="0"/>
              </a:rPr>
              <a:t>Capstone Design </a:t>
            </a:r>
          </a:p>
        </p:txBody>
      </p:sp>
      <p:sp>
        <p:nvSpPr>
          <p:cNvPr id="1029" name="Rectangle 5"/>
          <p:cNvSpPr>
            <a:spLocks noGrp="1" noChangeArrowheads="1"/>
          </p:cNvSpPr>
          <p:nvPr>
            <p:ph type="title"/>
          </p:nvPr>
        </p:nvSpPr>
        <p:spPr bwMode="auto">
          <a:xfrm>
            <a:off x="457200" y="274638"/>
            <a:ext cx="8228013" cy="1141412"/>
          </a:xfrm>
          <a:prstGeom prst="rect">
            <a:avLst/>
          </a:prstGeom>
          <a:noFill/>
          <a:ln w="9525">
            <a:noFill/>
            <a:round/>
            <a:headEnd/>
            <a:tailEnd/>
          </a:ln>
          <a:effectLst/>
        </p:spPr>
        <p:txBody>
          <a:bodyPr vert="horz" wrap="square" lIns="90000" tIns="45000" rIns="90000" bIns="45000" numCol="1" anchor="ctr" anchorCtr="0" compatLnSpc="1">
            <a:prstTxWarp prst="textNoShape">
              <a:avLst/>
            </a:prstTxWarp>
          </a:bodyPr>
          <a:lstStyle/>
          <a:p>
            <a:pPr lvl="0"/>
            <a:r>
              <a:rPr lang="en-GB" smtClean="0"/>
              <a:t>Click to edit the title text formatClick to edit Master title style</a:t>
            </a:r>
          </a:p>
        </p:txBody>
      </p:sp>
      <p:sp>
        <p:nvSpPr>
          <p:cNvPr id="1030" name="Rectangle 6"/>
          <p:cNvSpPr>
            <a:spLocks noGrp="1" noChangeArrowheads="1"/>
          </p:cNvSpPr>
          <p:nvPr>
            <p:ph type="body" idx="1"/>
          </p:nvPr>
        </p:nvSpPr>
        <p:spPr bwMode="auto">
          <a:xfrm>
            <a:off x="457200" y="1600200"/>
            <a:ext cx="8228013" cy="4524375"/>
          </a:xfrm>
          <a:prstGeom prst="rect">
            <a:avLst/>
          </a:prstGeom>
          <a:noFill/>
          <a:ln w="9360">
            <a:noFill/>
            <a:miter lim="800000"/>
            <a:headEnd/>
            <a:tailEnd/>
          </a:ln>
          <a:effectLst/>
        </p:spPr>
        <p:txBody>
          <a:bodyPr vert="horz" wrap="square" lIns="90000" tIns="65160" rIns="90000" bIns="450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0"/>
            <a:r>
              <a:rPr lang="en-GB" smtClean="0"/>
              <a:t>Ninth Outline LevelClick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31" name="Rectangle 7"/>
          <p:cNvSpPr>
            <a:spLocks noGrp="1" noChangeArrowheads="1"/>
          </p:cNvSpPr>
          <p:nvPr>
            <p:ph type="dt"/>
          </p:nvPr>
        </p:nvSpPr>
        <p:spPr bwMode="auto">
          <a:xfrm>
            <a:off x="457200" y="6356350"/>
            <a:ext cx="2132013" cy="363538"/>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lvl1pPr hangingPunct="1">
              <a:lnSpc>
                <a:spcPct val="95000"/>
              </a:lnSpc>
              <a:tabLst>
                <a:tab pos="723900" algn="l"/>
                <a:tab pos="1447800" algn="l"/>
              </a:tabLst>
              <a:defRPr>
                <a:solidFill>
                  <a:srgbClr val="000000"/>
                </a:solidFill>
                <a:latin typeface="+mn-lt"/>
                <a:cs typeface="Lucida Sans Unicode" charset="0"/>
              </a:defRPr>
            </a:lvl1pPr>
          </a:lstStyle>
          <a:p>
            <a:r>
              <a:rPr lang="en-US" smtClean="0"/>
              <a:t>4/12/10</a:t>
            </a:r>
            <a:endParaRPr lang="en-US" dirty="0"/>
          </a:p>
        </p:txBody>
      </p:sp>
      <p:sp>
        <p:nvSpPr>
          <p:cNvPr id="1032" name="Rectangle 8"/>
          <p:cNvSpPr>
            <a:spLocks noGrp="1" noChangeArrowheads="1"/>
          </p:cNvSpPr>
          <p:nvPr>
            <p:ph type="ftr"/>
          </p:nvPr>
        </p:nvSpPr>
        <p:spPr bwMode="auto">
          <a:xfrm>
            <a:off x="3124200" y="6356350"/>
            <a:ext cx="2894013" cy="363538"/>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lvl1pPr hangingPunct="1">
              <a:lnSpc>
                <a:spcPct val="95000"/>
              </a:lnSpc>
              <a:tabLst>
                <a:tab pos="723900" algn="l"/>
                <a:tab pos="1447800" algn="l"/>
                <a:tab pos="2171700" algn="l"/>
                <a:tab pos="2895600" algn="l"/>
              </a:tabLst>
              <a:defRPr>
                <a:solidFill>
                  <a:srgbClr val="000000"/>
                </a:solidFill>
                <a:latin typeface="+mn-lt"/>
                <a:cs typeface="Lucida Sans Unicode" charset="0"/>
              </a:defRPr>
            </a:lvl1pPr>
          </a:lstStyle>
          <a:p>
            <a:endParaRPr lang="en-US"/>
          </a:p>
        </p:txBody>
      </p:sp>
      <p:sp>
        <p:nvSpPr>
          <p:cNvPr id="1033" name="Rectangle 9"/>
          <p:cNvSpPr>
            <a:spLocks noGrp="1" noChangeArrowheads="1"/>
          </p:cNvSpPr>
          <p:nvPr>
            <p:ph type="sldNum"/>
          </p:nvPr>
        </p:nvSpPr>
        <p:spPr bwMode="auto">
          <a:xfrm>
            <a:off x="6553200" y="6356350"/>
            <a:ext cx="2132013" cy="363538"/>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lvl1pPr hangingPunct="1">
              <a:lnSpc>
                <a:spcPct val="95000"/>
              </a:lnSpc>
              <a:tabLst>
                <a:tab pos="723900" algn="l"/>
                <a:tab pos="1447800" algn="l"/>
              </a:tabLst>
              <a:defRPr>
                <a:solidFill>
                  <a:srgbClr val="000000"/>
                </a:solidFill>
                <a:latin typeface="+mn-lt"/>
                <a:cs typeface="Lucida Sans Unicode" charset="0"/>
              </a:defRPr>
            </a:lvl1pPr>
          </a:lstStyle>
          <a:p>
            <a:fld id="{16B3FED5-644A-47E6-BAFE-CC3AC0B09A8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457200" rtl="0" fontAlgn="base">
        <a:lnSpc>
          <a:spcPct val="95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marL="742950" indent="-285750" algn="l" defTabSz="457200" rtl="0" fontAlgn="base">
        <a:lnSpc>
          <a:spcPct val="95000"/>
        </a:lnSpc>
        <a:spcBef>
          <a:spcPct val="0"/>
        </a:spcBef>
        <a:spcAft>
          <a:spcPct val="0"/>
        </a:spcAft>
        <a:buClr>
          <a:srgbClr val="000000"/>
        </a:buClr>
        <a:buSzPct val="100000"/>
        <a:buFont typeface="Times New Roman" pitchFamily="16" charset="0"/>
        <a:defRPr>
          <a:solidFill>
            <a:srgbClr val="000000"/>
          </a:solidFill>
          <a:latin typeface="Times New Roman" pitchFamily="16" charset="0"/>
          <a:ea typeface="MS Gothic" charset="0"/>
          <a:cs typeface="MS Gothic" charset="0"/>
        </a:defRPr>
      </a:lvl2pPr>
      <a:lvl3pPr marL="1143000" indent="-228600" algn="l" defTabSz="457200" rtl="0" fontAlgn="base">
        <a:lnSpc>
          <a:spcPct val="95000"/>
        </a:lnSpc>
        <a:spcBef>
          <a:spcPct val="0"/>
        </a:spcBef>
        <a:spcAft>
          <a:spcPct val="0"/>
        </a:spcAft>
        <a:buClr>
          <a:srgbClr val="000000"/>
        </a:buClr>
        <a:buSzPct val="100000"/>
        <a:buFont typeface="Times New Roman" pitchFamily="16" charset="0"/>
        <a:defRPr>
          <a:solidFill>
            <a:srgbClr val="000000"/>
          </a:solidFill>
          <a:latin typeface="Times New Roman" pitchFamily="16" charset="0"/>
          <a:ea typeface="MS Gothic" charset="0"/>
          <a:cs typeface="MS Gothic" charset="0"/>
        </a:defRPr>
      </a:lvl3pPr>
      <a:lvl4pPr marL="1600200" indent="-228600" algn="l" defTabSz="457200" rtl="0" fontAlgn="base">
        <a:lnSpc>
          <a:spcPct val="95000"/>
        </a:lnSpc>
        <a:spcBef>
          <a:spcPct val="0"/>
        </a:spcBef>
        <a:spcAft>
          <a:spcPct val="0"/>
        </a:spcAft>
        <a:buClr>
          <a:srgbClr val="000000"/>
        </a:buClr>
        <a:buSzPct val="100000"/>
        <a:buFont typeface="Times New Roman" pitchFamily="16" charset="0"/>
        <a:defRPr>
          <a:solidFill>
            <a:srgbClr val="000000"/>
          </a:solidFill>
          <a:latin typeface="Times New Roman" pitchFamily="16" charset="0"/>
          <a:ea typeface="MS Gothic" charset="0"/>
          <a:cs typeface="MS Gothic" charset="0"/>
        </a:defRPr>
      </a:lvl4pPr>
      <a:lvl5pPr marL="2057400" indent="-228600" algn="l" defTabSz="457200" rtl="0" fontAlgn="base">
        <a:lnSpc>
          <a:spcPct val="95000"/>
        </a:lnSpc>
        <a:spcBef>
          <a:spcPct val="0"/>
        </a:spcBef>
        <a:spcAft>
          <a:spcPct val="0"/>
        </a:spcAft>
        <a:buClr>
          <a:srgbClr val="000000"/>
        </a:buClr>
        <a:buSzPct val="100000"/>
        <a:buFont typeface="Times New Roman" pitchFamily="16" charset="0"/>
        <a:defRPr>
          <a:solidFill>
            <a:srgbClr val="000000"/>
          </a:solidFill>
          <a:latin typeface="Times New Roman" pitchFamily="16" charset="0"/>
          <a:ea typeface="MS Gothic" charset="0"/>
          <a:cs typeface="MS Gothic" charset="0"/>
        </a:defRPr>
      </a:lvl5pPr>
      <a:lvl6pPr marL="2514600" indent="-228600" algn="l" defTabSz="457200" rtl="0" fontAlgn="base">
        <a:lnSpc>
          <a:spcPct val="95000"/>
        </a:lnSpc>
        <a:spcBef>
          <a:spcPct val="0"/>
        </a:spcBef>
        <a:spcAft>
          <a:spcPct val="0"/>
        </a:spcAft>
        <a:buClr>
          <a:srgbClr val="000000"/>
        </a:buClr>
        <a:buSzPct val="100000"/>
        <a:buFont typeface="Times New Roman" pitchFamily="16" charset="0"/>
        <a:defRPr>
          <a:solidFill>
            <a:srgbClr val="000000"/>
          </a:solidFill>
          <a:latin typeface="Times New Roman" pitchFamily="16" charset="0"/>
          <a:ea typeface="MS Gothic" charset="0"/>
          <a:cs typeface="MS Gothic" charset="0"/>
        </a:defRPr>
      </a:lvl6pPr>
      <a:lvl7pPr marL="2971800" indent="-228600" algn="l" defTabSz="457200" rtl="0" fontAlgn="base">
        <a:lnSpc>
          <a:spcPct val="95000"/>
        </a:lnSpc>
        <a:spcBef>
          <a:spcPct val="0"/>
        </a:spcBef>
        <a:spcAft>
          <a:spcPct val="0"/>
        </a:spcAft>
        <a:buClr>
          <a:srgbClr val="000000"/>
        </a:buClr>
        <a:buSzPct val="100000"/>
        <a:buFont typeface="Times New Roman" pitchFamily="16" charset="0"/>
        <a:defRPr>
          <a:solidFill>
            <a:srgbClr val="000000"/>
          </a:solidFill>
          <a:latin typeface="Times New Roman" pitchFamily="16" charset="0"/>
          <a:ea typeface="MS Gothic" charset="0"/>
          <a:cs typeface="MS Gothic" charset="0"/>
        </a:defRPr>
      </a:lvl7pPr>
      <a:lvl8pPr marL="3429000" indent="-228600" algn="l" defTabSz="457200" rtl="0" fontAlgn="base">
        <a:lnSpc>
          <a:spcPct val="95000"/>
        </a:lnSpc>
        <a:spcBef>
          <a:spcPct val="0"/>
        </a:spcBef>
        <a:spcAft>
          <a:spcPct val="0"/>
        </a:spcAft>
        <a:buClr>
          <a:srgbClr val="000000"/>
        </a:buClr>
        <a:buSzPct val="100000"/>
        <a:buFont typeface="Times New Roman" pitchFamily="16" charset="0"/>
        <a:defRPr>
          <a:solidFill>
            <a:srgbClr val="000000"/>
          </a:solidFill>
          <a:latin typeface="Times New Roman" pitchFamily="16" charset="0"/>
          <a:ea typeface="MS Gothic" charset="0"/>
          <a:cs typeface="MS Gothic" charset="0"/>
        </a:defRPr>
      </a:lvl8pPr>
      <a:lvl9pPr marL="3886200" indent="-228600" algn="l" defTabSz="457200" rtl="0" fontAlgn="base">
        <a:lnSpc>
          <a:spcPct val="95000"/>
        </a:lnSpc>
        <a:spcBef>
          <a:spcPct val="0"/>
        </a:spcBef>
        <a:spcAft>
          <a:spcPct val="0"/>
        </a:spcAft>
        <a:buClr>
          <a:srgbClr val="000000"/>
        </a:buClr>
        <a:buSzPct val="100000"/>
        <a:buFont typeface="Times New Roman" pitchFamily="16" charset="0"/>
        <a:defRPr>
          <a:solidFill>
            <a:srgbClr val="000000"/>
          </a:solidFill>
          <a:latin typeface="Times New Roman" pitchFamily="16" charset="0"/>
          <a:ea typeface="MS Gothic" charset="0"/>
          <a:cs typeface="MS Gothic" charset="0"/>
        </a:defRPr>
      </a:lvl9pPr>
    </p:titleStyle>
    <p:bodyStyle>
      <a:lvl1pPr marL="342900" indent="-342900" algn="l" defTabSz="457200" rtl="0" fontAlgn="base" hangingPunct="0">
        <a:lnSpc>
          <a:spcPct val="95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fontAlgn="base" hangingPunct="0">
        <a:lnSpc>
          <a:spcPct val="95000"/>
        </a:lnSpc>
        <a:spcBef>
          <a:spcPct val="0"/>
        </a:spcBef>
        <a:spcAft>
          <a:spcPts val="1138"/>
        </a:spcAft>
        <a:buClr>
          <a:srgbClr val="000000"/>
        </a:buClr>
        <a:buSzPct val="100000"/>
        <a:buFont typeface="Times New Roman" pitchFamily="16" charset="0"/>
        <a:defRPr sz="2400">
          <a:solidFill>
            <a:srgbClr val="000000"/>
          </a:solidFill>
          <a:latin typeface="+mn-lt"/>
          <a:ea typeface="+mn-ea"/>
          <a:cs typeface="+mn-cs"/>
        </a:defRPr>
      </a:lvl2pPr>
      <a:lvl3pPr marL="1143000" indent="-228600" algn="l" defTabSz="457200" rtl="0" fontAlgn="base" hangingPunct="0">
        <a:lnSpc>
          <a:spcPct val="95000"/>
        </a:lnSpc>
        <a:spcBef>
          <a:spcPct val="0"/>
        </a:spcBef>
        <a:spcAft>
          <a:spcPts val="850"/>
        </a:spcAft>
        <a:buClr>
          <a:srgbClr val="000000"/>
        </a:buClr>
        <a:buSzPct val="100000"/>
        <a:buFont typeface="Times New Roman" pitchFamily="16" charset="0"/>
        <a:defRPr sz="2000">
          <a:solidFill>
            <a:srgbClr val="000000"/>
          </a:solidFill>
          <a:latin typeface="+mn-lt"/>
          <a:ea typeface="+mn-ea"/>
          <a:cs typeface="+mn-cs"/>
        </a:defRPr>
      </a:lvl3pPr>
      <a:lvl4pPr marL="1600200" indent="-228600" algn="l" defTabSz="457200" rtl="0" fontAlgn="base" hangingPunct="0">
        <a:lnSpc>
          <a:spcPct val="95000"/>
        </a:lnSpc>
        <a:spcBef>
          <a:spcPct val="0"/>
        </a:spcBef>
        <a:spcAft>
          <a:spcPts val="575"/>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57200" rtl="0" fontAlgn="base" hangingPunct="0">
        <a:lnSpc>
          <a:spcPct val="95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57200" rtl="0" fontAlgn="base" hangingPunct="0">
        <a:lnSpc>
          <a:spcPct val="95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5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5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5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685800" y="2438400"/>
            <a:ext cx="8229600" cy="1143000"/>
          </a:xfrm>
          <a:ln/>
        </p:spPr>
        <p:txBody>
          <a:bodyPr tIns="6390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Final Electrocardiography Review</a:t>
            </a:r>
            <a:endParaRPr lang="en-US" sz="3600" dirty="0"/>
          </a:p>
        </p:txBody>
      </p:sp>
      <p:sp>
        <p:nvSpPr>
          <p:cNvPr id="3074" name="Text Box 2"/>
          <p:cNvSpPr txBox="1">
            <a:spLocks noChangeArrowheads="1"/>
          </p:cNvSpPr>
          <p:nvPr/>
        </p:nvSpPr>
        <p:spPr bwMode="auto">
          <a:xfrm>
            <a:off x="381000" y="1600200"/>
            <a:ext cx="8229600" cy="4525963"/>
          </a:xfrm>
          <a:prstGeom prst="rect">
            <a:avLst/>
          </a:prstGeom>
          <a:noFill/>
          <a:ln w="9360">
            <a:noFill/>
            <a:miter lim="800000"/>
            <a:headEnd/>
            <a:tailEnd/>
          </a:ln>
          <a:effectLst/>
        </p:spPr>
        <p:txBody>
          <a:bodyPr lIns="90000" tIns="65160" rIns="90000" bIns="45000"/>
          <a:lstStyle/>
          <a:p>
            <a:pPr algn="ctr">
              <a:lnSpc>
                <a:spcPct val="95000"/>
              </a:lnSpc>
              <a:spcBef>
                <a:spcPts val="638"/>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3200" dirty="0">
              <a:solidFill>
                <a:srgbClr val="000000"/>
              </a:solidFill>
              <a:latin typeface="Times New Roman" pitchFamily="16" charset="0"/>
              <a:ea typeface="MS Gothic" charset="0"/>
              <a:cs typeface="MS Gothic" charset="0"/>
            </a:endParaRPr>
          </a:p>
          <a:p>
            <a:pPr algn="ctr">
              <a:lnSpc>
                <a:spcPct val="95000"/>
              </a:lnSpc>
              <a:spcBef>
                <a:spcPts val="638"/>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3200" dirty="0">
              <a:solidFill>
                <a:srgbClr val="000000"/>
              </a:solidFill>
              <a:latin typeface="Times New Roman" pitchFamily="16" charset="0"/>
              <a:ea typeface="MS Gothic" charset="0"/>
              <a:cs typeface="MS Gothic" charset="0"/>
            </a:endParaRPr>
          </a:p>
          <a:p>
            <a:pPr algn="ctr">
              <a:lnSpc>
                <a:spcPct val="95000"/>
              </a:lnSpc>
              <a:spcBef>
                <a:spcPts val="638"/>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8" name="Slide Number Placeholder 7"/>
          <p:cNvSpPr>
            <a:spLocks noGrp="1"/>
          </p:cNvSpPr>
          <p:nvPr>
            <p:ph type="sldNum" idx="12"/>
          </p:nvPr>
        </p:nvSpPr>
        <p:spPr/>
        <p:txBody>
          <a:bodyPr/>
          <a:lstStyle/>
          <a:p>
            <a:pPr algn="r"/>
            <a:fld id="{47B4E70C-565F-49E7-888E-E21761CEDDD0}" type="slidenum">
              <a:rPr lang="en-US" smtClean="0"/>
              <a:pPr algn="r"/>
              <a:t>1</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Analog Sensor </a:t>
            </a:r>
            <a:br>
              <a:rPr lang="en-US" sz="3600" dirty="0" smtClean="0"/>
            </a:br>
            <a:r>
              <a:rPr lang="en-US" sz="2400" dirty="0" smtClean="0"/>
              <a:t>Validation Overview</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Schematic Design Validation</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TINA Simulations</a:t>
            </a: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PCB Design Validation </a:t>
            </a: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PCB Artist</a:t>
            </a: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External Professional</a:t>
            </a: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Simulation and Hardware Comparison</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TINA Simulations</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High Frequency Inputs</a:t>
            </a: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Additional Hardware Validation</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Low Frequency Inputs</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Preparation for Integration Testing and Validation</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sp>
        <p:nvSpPr>
          <p:cNvPr id="8" name="Slide Number Placeholder 7"/>
          <p:cNvSpPr>
            <a:spLocks noGrp="1"/>
          </p:cNvSpPr>
          <p:nvPr>
            <p:ph type="sldNum" idx="12"/>
          </p:nvPr>
        </p:nvSpPr>
        <p:spPr/>
        <p:txBody>
          <a:bodyPr/>
          <a:lstStyle/>
          <a:p>
            <a:pPr algn="r"/>
            <a:fld id="{D8CC5D6C-878F-4BB2-A796-EA28B9DBDF83}" type="slidenum">
              <a:rPr lang="en-US" smtClean="0"/>
              <a:pPr algn="r"/>
              <a:t>10</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Analog Sensor </a:t>
            </a:r>
            <a:br>
              <a:rPr lang="en-US" sz="3600" dirty="0" smtClean="0"/>
            </a:br>
            <a:r>
              <a:rPr lang="en-US" sz="2400" dirty="0" smtClean="0"/>
              <a:t>Validation Overview</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White Box Testing</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Right Leg Drive Circuit</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INA321 Amplification</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Low Pass Filter</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Final Output</a:t>
            </a: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Black Box Testing</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Final Output</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sp>
        <p:nvSpPr>
          <p:cNvPr id="8" name="Slide Number Placeholder 7"/>
          <p:cNvSpPr>
            <a:spLocks noGrp="1"/>
          </p:cNvSpPr>
          <p:nvPr>
            <p:ph type="sldNum" idx="12"/>
          </p:nvPr>
        </p:nvSpPr>
        <p:spPr/>
        <p:txBody>
          <a:bodyPr/>
          <a:lstStyle/>
          <a:p>
            <a:pPr algn="r"/>
            <a:fld id="{D99D1230-93CA-446C-B90B-AC9D57278A1E}" type="slidenum">
              <a:rPr lang="en-US" smtClean="0"/>
              <a:pPr algn="r"/>
              <a:t>11</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Analog Sensor </a:t>
            </a:r>
            <a:br>
              <a:rPr lang="en-US" sz="3600" dirty="0" smtClean="0"/>
            </a:br>
            <a:r>
              <a:rPr lang="en-US" sz="2400" dirty="0" smtClean="0"/>
              <a:t>Schematic Testing</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White Box Testing: INA321 Amplification </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Purpose: Verify the circuit will operate as expected given input signals and an input voltage in its operating range. </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FF0000"/>
                </a:solidFill>
                <a:latin typeface="Times New Roman" pitchFamily="16" charset="0"/>
                <a:ea typeface="MS Gothic" charset="0"/>
                <a:cs typeface="MS Gothic" charset="0"/>
              </a:rPr>
              <a:t>Input Signals: </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FF0000"/>
                </a:solidFill>
                <a:latin typeface="Times New Roman" pitchFamily="16" charset="0"/>
                <a:ea typeface="MS Gothic" charset="0"/>
                <a:cs typeface="MS Gothic" charset="0"/>
              </a:rPr>
              <a:t>Right Arm: 5mV with a frequency of 2kHz</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FF0000"/>
                </a:solidFill>
                <a:latin typeface="Times New Roman" pitchFamily="16" charset="0"/>
                <a:ea typeface="MS Gothic" charset="0"/>
                <a:cs typeface="MS Gothic" charset="0"/>
              </a:rPr>
              <a:t>Left Arm: 1mV with a frequency of 2kHz</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Power Supply: 3V DC</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Conclusion: </a:t>
            </a:r>
            <a:r>
              <a:rPr lang="en-US" dirty="0" smtClean="0">
                <a:latin typeface="+mj-lt"/>
              </a:rPr>
              <a:t>Output voltage reflects an amplification of the two input signals </a:t>
            </a:r>
            <a:r>
              <a:rPr lang="en-US" dirty="0" smtClean="0">
                <a:solidFill>
                  <a:srgbClr val="FF0000"/>
                </a:solidFill>
                <a:latin typeface="+mj-lt"/>
              </a:rPr>
              <a:t>by a factor of approximately 5</a:t>
            </a:r>
            <a:r>
              <a:rPr lang="en-US" dirty="0" smtClean="0">
                <a:latin typeface="+mj-lt"/>
              </a:rPr>
              <a:t>. The test was successful. </a:t>
            </a:r>
            <a:endParaRPr lang="en-US" dirty="0" smtClean="0">
              <a:solidFill>
                <a:srgbClr val="000000"/>
              </a:solidFill>
              <a:latin typeface="+mj-lt"/>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sp>
        <p:nvSpPr>
          <p:cNvPr id="8" name="Slide Number Placeholder 7"/>
          <p:cNvSpPr>
            <a:spLocks noGrp="1"/>
          </p:cNvSpPr>
          <p:nvPr>
            <p:ph type="sldNum" idx="12"/>
          </p:nvPr>
        </p:nvSpPr>
        <p:spPr/>
        <p:txBody>
          <a:bodyPr/>
          <a:lstStyle/>
          <a:p>
            <a:pPr algn="r"/>
            <a:fld id="{9354C539-EBF4-47AB-B8FA-8F54DE161229}" type="slidenum">
              <a:rPr lang="en-US" smtClean="0"/>
              <a:pPr algn="r"/>
              <a:t>12</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Analog Sensor </a:t>
            </a:r>
            <a:br>
              <a:rPr lang="en-US" sz="3600" dirty="0" smtClean="0"/>
            </a:br>
            <a:r>
              <a:rPr lang="en-US" sz="2400" dirty="0" smtClean="0"/>
              <a:t>Schematic Testing</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White Box Testing Results: INA321 Amplification</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pic>
        <p:nvPicPr>
          <p:cNvPr id="5" name="Picture 4" descr="test1.jpg"/>
          <p:cNvPicPr>
            <a:picLocks noChangeAspect="1"/>
          </p:cNvPicPr>
          <p:nvPr/>
        </p:nvPicPr>
        <p:blipFill>
          <a:blip r:embed="rId3" cstate="print"/>
          <a:stretch>
            <a:fillRect/>
          </a:stretch>
        </p:blipFill>
        <p:spPr>
          <a:xfrm>
            <a:off x="990600" y="2057400"/>
            <a:ext cx="6781800" cy="38833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Slide Number Placeholder 8"/>
          <p:cNvSpPr>
            <a:spLocks noGrp="1"/>
          </p:cNvSpPr>
          <p:nvPr>
            <p:ph type="sldNum" idx="12"/>
          </p:nvPr>
        </p:nvSpPr>
        <p:spPr/>
        <p:txBody>
          <a:bodyPr/>
          <a:lstStyle/>
          <a:p>
            <a:pPr algn="r"/>
            <a:fld id="{6D52265A-46C3-41E3-91E8-BB0F1304E3D9}" type="slidenum">
              <a:rPr lang="en-US" smtClean="0"/>
              <a:pPr algn="r"/>
              <a:t>13</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Analog Sensor </a:t>
            </a:r>
            <a:br>
              <a:rPr lang="en-US" sz="3600" dirty="0" smtClean="0"/>
            </a:br>
            <a:r>
              <a:rPr lang="en-US" sz="2400" dirty="0" smtClean="0"/>
              <a:t>Schematic Testing</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Black Box Testing: Complete Circuit</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Purpose: Verify amplification, integrity, and filtering of signals in preparation for A/D Conversion and transmission</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Input Signals: </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Right Arm: 5mV with a frequency of 2kHz</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Left Arm: 1mV with a frequency of 2kHz</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Power Supply: 3V DC</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Conclusion: </a:t>
            </a:r>
            <a:r>
              <a:rPr lang="en-US" dirty="0" smtClean="0">
                <a:latin typeface="+mj-lt"/>
              </a:rPr>
              <a:t>Voltage obtained from the low pass filter remains as expected. The final output voltage through the final buffer amplifier is not as expected; the expected voltage should be similar to the voltage coming from the low pass filter. This test needs to be tested in the laboratory to observe if results are similar or different. Depending on the outcome, the buffer amplifier may need to be omitted in the final design when high frequency inputs are necessary. </a:t>
            </a:r>
            <a:endParaRPr lang="en-US" dirty="0" smtClean="0">
              <a:solidFill>
                <a:srgbClr val="000000"/>
              </a:solidFill>
              <a:latin typeface="+mj-lt"/>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sp>
        <p:nvSpPr>
          <p:cNvPr id="8" name="Slide Number Placeholder 7"/>
          <p:cNvSpPr>
            <a:spLocks noGrp="1"/>
          </p:cNvSpPr>
          <p:nvPr>
            <p:ph type="sldNum" idx="12"/>
          </p:nvPr>
        </p:nvSpPr>
        <p:spPr/>
        <p:txBody>
          <a:bodyPr/>
          <a:lstStyle/>
          <a:p>
            <a:pPr algn="r"/>
            <a:fld id="{6F0EC51F-95F3-40CF-B2E7-BD371814B19C}" type="slidenum">
              <a:rPr lang="en-US" smtClean="0"/>
              <a:pPr algn="r"/>
              <a:t>14</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Analog Sensor </a:t>
            </a:r>
            <a:br>
              <a:rPr lang="en-US" sz="3600" dirty="0" smtClean="0"/>
            </a:br>
            <a:r>
              <a:rPr lang="en-US" sz="2400" dirty="0" smtClean="0"/>
              <a:t>Schematic Testing</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Black Box Testing: Complete Circuit</a:t>
            </a: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pic>
        <p:nvPicPr>
          <p:cNvPr id="7" name="Picture 6" descr="newout.jpg"/>
          <p:cNvPicPr>
            <a:picLocks/>
          </p:cNvPicPr>
          <p:nvPr/>
        </p:nvPicPr>
        <p:blipFill>
          <a:blip r:embed="rId3" cstate="print"/>
          <a:stretch>
            <a:fillRect/>
          </a:stretch>
        </p:blipFill>
        <p:spPr>
          <a:xfrm>
            <a:off x="990600" y="2057400"/>
            <a:ext cx="6784848" cy="3886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Slide Number Placeholder 9"/>
          <p:cNvSpPr>
            <a:spLocks noGrp="1"/>
          </p:cNvSpPr>
          <p:nvPr>
            <p:ph type="sldNum" idx="12"/>
          </p:nvPr>
        </p:nvSpPr>
        <p:spPr/>
        <p:txBody>
          <a:bodyPr/>
          <a:lstStyle/>
          <a:p>
            <a:pPr algn="r"/>
            <a:fld id="{BA95E343-145F-4598-B091-83E1F13D6169}" type="slidenum">
              <a:rPr lang="en-US" smtClean="0"/>
              <a:pPr algn="r"/>
              <a:t>15</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Analog Sensor </a:t>
            </a:r>
            <a:br>
              <a:rPr lang="en-US" sz="3600" dirty="0" smtClean="0"/>
            </a:br>
            <a:r>
              <a:rPr lang="en-US" sz="2400" dirty="0" smtClean="0"/>
              <a:t>Schematic Validation</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Design Metrics Validated:</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Circuit operates with a 3V power </a:t>
            </a:r>
            <a:r>
              <a:rPr lang="en-US" dirty="0" smtClean="0">
                <a:solidFill>
                  <a:srgbClr val="000000"/>
                </a:solidFill>
                <a:latin typeface="Times New Roman" pitchFamily="16" charset="0"/>
                <a:ea typeface="MS Gothic" charset="0"/>
                <a:cs typeface="MS Gothic" charset="0"/>
              </a:rPr>
              <a:t>supply</a:t>
            </a: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FF0000"/>
                </a:solidFill>
                <a:latin typeface="Times New Roman" pitchFamily="16" charset="0"/>
                <a:ea typeface="MS Gothic" charset="0"/>
                <a:cs typeface="MS Gothic" charset="0"/>
              </a:rPr>
              <a:t>Amplification of signals in the -5mV to 5mV </a:t>
            </a:r>
            <a:r>
              <a:rPr lang="en-US" dirty="0" smtClean="0">
                <a:solidFill>
                  <a:srgbClr val="FF0000"/>
                </a:solidFill>
                <a:latin typeface="Times New Roman" pitchFamily="16" charset="0"/>
                <a:ea typeface="MS Gothic" charset="0"/>
                <a:cs typeface="MS Gothic" charset="0"/>
              </a:rPr>
              <a:t>range</a:t>
            </a:r>
            <a:endParaRPr lang="en-US" dirty="0">
              <a:solidFill>
                <a:srgbClr val="FF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Common Mode Rejection Ratio of at least </a:t>
            </a:r>
            <a:r>
              <a:rPr lang="en-US" dirty="0" smtClean="0">
                <a:solidFill>
                  <a:srgbClr val="000000"/>
                </a:solidFill>
                <a:latin typeface="Times New Roman" pitchFamily="16" charset="0"/>
                <a:ea typeface="MS Gothic" charset="0"/>
                <a:cs typeface="MS Gothic" charset="0"/>
              </a:rPr>
              <a:t>60dB</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Components chosen are surface mounts to aid in size requests</a:t>
            </a: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Design Errors and Changes</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Design provided by Harvard’s </a:t>
            </a:r>
            <a:r>
              <a:rPr lang="en-US" dirty="0" err="1">
                <a:solidFill>
                  <a:srgbClr val="000000"/>
                </a:solidFill>
                <a:latin typeface="Times New Roman" pitchFamily="16" charset="0"/>
                <a:ea typeface="MS Gothic" charset="0"/>
                <a:cs typeface="MS Gothic" charset="0"/>
              </a:rPr>
              <a:t>CodeBlue</a:t>
            </a:r>
            <a:r>
              <a:rPr lang="en-US" dirty="0">
                <a:solidFill>
                  <a:srgbClr val="000000"/>
                </a:solidFill>
                <a:latin typeface="Times New Roman" pitchFamily="16" charset="0"/>
                <a:ea typeface="MS Gothic" charset="0"/>
                <a:cs typeface="MS Gothic" charset="0"/>
              </a:rPr>
              <a:t> project</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Issue with final output from buffer amplifier</a:t>
            </a: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Other Issues Encountered</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Demo version of </a:t>
            </a:r>
            <a:r>
              <a:rPr lang="en-US" dirty="0" err="1" smtClean="0">
                <a:solidFill>
                  <a:srgbClr val="000000"/>
                </a:solidFill>
                <a:latin typeface="Times New Roman" pitchFamily="16" charset="0"/>
                <a:ea typeface="MS Gothic" charset="0"/>
                <a:cs typeface="MS Gothic" charset="0"/>
              </a:rPr>
              <a:t>OrCad</a:t>
            </a:r>
            <a:r>
              <a:rPr lang="en-US" dirty="0" smtClean="0">
                <a:solidFill>
                  <a:srgbClr val="000000"/>
                </a:solidFill>
                <a:latin typeface="Times New Roman" pitchFamily="16" charset="0"/>
                <a:ea typeface="MS Gothic" charset="0"/>
                <a:cs typeface="MS Gothic" charset="0"/>
              </a:rPr>
              <a:t> </a:t>
            </a:r>
            <a:r>
              <a:rPr lang="en-US" dirty="0" err="1" smtClean="0">
                <a:solidFill>
                  <a:srgbClr val="000000"/>
                </a:solidFill>
                <a:latin typeface="Times New Roman" pitchFamily="16" charset="0"/>
                <a:ea typeface="MS Gothic" charset="0"/>
                <a:cs typeface="MS Gothic" charset="0"/>
              </a:rPr>
              <a:t>Pspice</a:t>
            </a:r>
            <a:r>
              <a:rPr lang="en-US" dirty="0" smtClean="0">
                <a:solidFill>
                  <a:srgbClr val="000000"/>
                </a:solidFill>
                <a:latin typeface="Times New Roman" pitchFamily="16" charset="0"/>
                <a:ea typeface="MS Gothic" charset="0"/>
                <a:cs typeface="MS Gothic" charset="0"/>
              </a:rPr>
              <a:t> not able to simulate complete circuit</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err="1" smtClean="0">
                <a:solidFill>
                  <a:srgbClr val="000000"/>
                </a:solidFill>
                <a:latin typeface="Times New Roman" pitchFamily="16" charset="0"/>
                <a:ea typeface="MS Gothic" charset="0"/>
                <a:cs typeface="MS Gothic" charset="0"/>
              </a:rPr>
              <a:t>MultiSim</a:t>
            </a:r>
            <a:r>
              <a:rPr lang="en-US" dirty="0" smtClean="0">
                <a:solidFill>
                  <a:srgbClr val="000000"/>
                </a:solidFill>
                <a:latin typeface="Times New Roman" pitchFamily="16" charset="0"/>
                <a:ea typeface="MS Gothic" charset="0"/>
                <a:cs typeface="MS Gothic" charset="0"/>
              </a:rPr>
              <a:t> unable to model OPA336 </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Substituted OPA335 for simulation in TINA</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sp>
        <p:nvSpPr>
          <p:cNvPr id="8" name="Slide Number Placeholder 7"/>
          <p:cNvSpPr>
            <a:spLocks noGrp="1"/>
          </p:cNvSpPr>
          <p:nvPr>
            <p:ph type="sldNum" idx="12"/>
          </p:nvPr>
        </p:nvSpPr>
        <p:spPr/>
        <p:txBody>
          <a:bodyPr/>
          <a:lstStyle/>
          <a:p>
            <a:pPr algn="r"/>
            <a:fld id="{EF647DC7-A3BE-4D2A-9DB7-AD1EE0E5E5BD}" type="slidenum">
              <a:rPr lang="en-US" smtClean="0"/>
              <a:pPr algn="r"/>
              <a:t>16</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Analog Sensor </a:t>
            </a:r>
            <a:br>
              <a:rPr lang="en-US" sz="3600" dirty="0" smtClean="0"/>
            </a:br>
            <a:r>
              <a:rPr lang="en-US" sz="2400" dirty="0" smtClean="0"/>
              <a:t>PCB Design Validation</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Design constructed with </a:t>
            </a:r>
            <a:r>
              <a:rPr lang="en-US" sz="2400" dirty="0" err="1" smtClean="0">
                <a:solidFill>
                  <a:srgbClr val="000000"/>
                </a:solidFill>
                <a:latin typeface="Times New Roman" pitchFamily="16" charset="0"/>
                <a:ea typeface="MS Gothic" charset="0"/>
                <a:cs typeface="MS Gothic" charset="0"/>
              </a:rPr>
              <a:t>PCBArtist</a:t>
            </a: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Schematic was converted to PCB</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Error checking in </a:t>
            </a:r>
            <a:r>
              <a:rPr lang="en-US" dirty="0" err="1" smtClean="0">
                <a:solidFill>
                  <a:srgbClr val="000000"/>
                </a:solidFill>
                <a:latin typeface="Times New Roman" pitchFamily="16" charset="0"/>
                <a:ea typeface="MS Gothic" charset="0"/>
                <a:cs typeface="MS Gothic" charset="0"/>
              </a:rPr>
              <a:t>PCBArtist</a:t>
            </a:r>
            <a:r>
              <a:rPr lang="en-US" dirty="0" smtClean="0">
                <a:solidFill>
                  <a:srgbClr val="000000"/>
                </a:solidFill>
                <a:latin typeface="Times New Roman" pitchFamily="16" charset="0"/>
                <a:ea typeface="MS Gothic" charset="0"/>
                <a:cs typeface="MS Gothic" charset="0"/>
              </a:rPr>
              <a:t> verified correct spacing, trace widths, and connected nets</a:t>
            </a: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External professional evaluated our design </a:t>
            </a: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First Review</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Pad lengths did not extend 20 mils beyond edge of component</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Extend ground plane to cover bottom layer</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Pin-to-Pin spacing issues on the INA321 </a:t>
            </a:r>
            <a:r>
              <a:rPr lang="en-US" dirty="0" smtClean="0">
                <a:solidFill>
                  <a:srgbClr val="000000"/>
                </a:solidFill>
                <a:latin typeface="Times New Roman" pitchFamily="16" charset="0"/>
                <a:ea typeface="MS Gothic" charset="0"/>
                <a:cs typeface="MS Gothic" charset="0"/>
              </a:rPr>
              <a:t>footprint</a:t>
            </a: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a:solidFill>
                  <a:srgbClr val="000000"/>
                </a:solidFill>
                <a:latin typeface="Times New Roman" pitchFamily="16" charset="0"/>
                <a:ea typeface="MS Gothic" charset="0"/>
                <a:cs typeface="MS Gothic" charset="0"/>
              </a:rPr>
              <a:t>Second </a:t>
            </a:r>
            <a:r>
              <a:rPr lang="en-US" sz="2400" dirty="0" smtClean="0">
                <a:solidFill>
                  <a:srgbClr val="000000"/>
                </a:solidFill>
                <a:latin typeface="Times New Roman" pitchFamily="16" charset="0"/>
                <a:ea typeface="MS Gothic" charset="0"/>
                <a:cs typeface="MS Gothic" charset="0"/>
              </a:rPr>
              <a:t>Review</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Given “okay” to order</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Minor issues found afterwards that should not affect the integrity of the </a:t>
            </a:r>
            <a:r>
              <a:rPr lang="en-US" dirty="0" smtClean="0">
                <a:solidFill>
                  <a:srgbClr val="000000"/>
                </a:solidFill>
                <a:latin typeface="Times New Roman" pitchFamily="16" charset="0"/>
                <a:ea typeface="MS Gothic" charset="0"/>
                <a:cs typeface="MS Gothic" charset="0"/>
              </a:rPr>
              <a:t>circuit</a:t>
            </a: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sp>
        <p:nvSpPr>
          <p:cNvPr id="8" name="Slide Number Placeholder 7"/>
          <p:cNvSpPr>
            <a:spLocks noGrp="1"/>
          </p:cNvSpPr>
          <p:nvPr>
            <p:ph type="sldNum" idx="12"/>
          </p:nvPr>
        </p:nvSpPr>
        <p:spPr/>
        <p:txBody>
          <a:bodyPr/>
          <a:lstStyle/>
          <a:p>
            <a:pPr algn="r"/>
            <a:fld id="{766D6C40-7E76-48A4-9692-FFD2DF35F4F2}" type="slidenum">
              <a:rPr lang="en-US" smtClean="0"/>
              <a:pPr algn="r"/>
              <a:t>17</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Analog Sensor </a:t>
            </a:r>
            <a:br>
              <a:rPr lang="en-US" sz="3600" dirty="0" smtClean="0"/>
            </a:br>
            <a:r>
              <a:rPr lang="en-US" sz="2400" dirty="0" smtClean="0"/>
              <a:t>PCB Design Validation</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7800"/>
            <a:ext cx="8229600" cy="4724400"/>
          </a:xfrm>
          <a:prstGeom prst="rect">
            <a:avLst/>
          </a:prstGeom>
          <a:noFill/>
          <a:ln w="9360">
            <a:noFill/>
            <a:miter lim="800000"/>
            <a:headEnd/>
            <a:tailEnd/>
          </a:ln>
          <a:effectLst/>
        </p:spPr>
        <p:txBody>
          <a:bodyPr lIns="90000" tIns="60120" rIns="90000" bIns="45000"/>
          <a:lstStyle/>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pic>
        <p:nvPicPr>
          <p:cNvPr id="9" name="Picture 8" descr="1.1top.bmp"/>
          <p:cNvPicPr>
            <a:picLocks noChangeAspect="1"/>
          </p:cNvPicPr>
          <p:nvPr/>
        </p:nvPicPr>
        <p:blipFill>
          <a:blip r:embed="rId3" cstate="print"/>
          <a:stretch>
            <a:fillRect/>
          </a:stretch>
        </p:blipFill>
        <p:spPr>
          <a:xfrm>
            <a:off x="4724400" y="1981200"/>
            <a:ext cx="4087368" cy="41947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1.0top.bmp"/>
          <p:cNvPicPr>
            <a:picLocks noChangeAspect="1"/>
          </p:cNvPicPr>
          <p:nvPr/>
        </p:nvPicPr>
        <p:blipFill>
          <a:blip r:embed="rId4" cstate="print"/>
          <a:stretch>
            <a:fillRect/>
          </a:stretch>
        </p:blipFill>
        <p:spPr>
          <a:xfrm>
            <a:off x="381000" y="1981200"/>
            <a:ext cx="4091383" cy="4190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p:cNvSpPr txBox="1"/>
          <p:nvPr/>
        </p:nvSpPr>
        <p:spPr>
          <a:xfrm>
            <a:off x="1600200" y="6172200"/>
            <a:ext cx="1981200" cy="349968"/>
          </a:xfrm>
          <a:prstGeom prst="rect">
            <a:avLst/>
          </a:prstGeom>
          <a:noFill/>
        </p:spPr>
        <p:txBody>
          <a:bodyPr wrap="square" rtlCol="0">
            <a:spAutoFit/>
          </a:bodyPr>
          <a:lstStyle/>
          <a:p>
            <a:r>
              <a:rPr lang="en-US" i="1" dirty="0" smtClean="0">
                <a:latin typeface="+mj-lt"/>
              </a:rPr>
              <a:t>Rev 1 Top Layer</a:t>
            </a:r>
            <a:endParaRPr lang="en-US" i="1" dirty="0">
              <a:latin typeface="+mj-lt"/>
            </a:endParaRPr>
          </a:p>
        </p:txBody>
      </p:sp>
      <p:sp>
        <p:nvSpPr>
          <p:cNvPr id="13" name="TextBox 12"/>
          <p:cNvSpPr txBox="1"/>
          <p:nvPr/>
        </p:nvSpPr>
        <p:spPr>
          <a:xfrm>
            <a:off x="5943600" y="6172200"/>
            <a:ext cx="2895600" cy="349968"/>
          </a:xfrm>
          <a:prstGeom prst="rect">
            <a:avLst/>
          </a:prstGeom>
          <a:noFill/>
        </p:spPr>
        <p:txBody>
          <a:bodyPr wrap="square" rtlCol="0">
            <a:spAutoFit/>
          </a:bodyPr>
          <a:lstStyle/>
          <a:p>
            <a:r>
              <a:rPr lang="en-US" i="1" dirty="0" smtClean="0">
                <a:latin typeface="+mj-lt"/>
              </a:rPr>
              <a:t>Rev 2 Top Layer</a:t>
            </a:r>
            <a:endParaRPr lang="en-US" i="1" dirty="0">
              <a:latin typeface="+mj-lt"/>
            </a:endParaRPr>
          </a:p>
        </p:txBody>
      </p:sp>
      <p:sp>
        <p:nvSpPr>
          <p:cNvPr id="15" name="Slide Number Placeholder 14"/>
          <p:cNvSpPr>
            <a:spLocks noGrp="1"/>
          </p:cNvSpPr>
          <p:nvPr>
            <p:ph type="sldNum" idx="12"/>
          </p:nvPr>
        </p:nvSpPr>
        <p:spPr/>
        <p:txBody>
          <a:bodyPr/>
          <a:lstStyle/>
          <a:p>
            <a:pPr algn="r"/>
            <a:fld id="{95059E32-84CF-412C-82F3-C1A6073DC96B}" type="slidenum">
              <a:rPr lang="en-US" smtClean="0"/>
              <a:pPr algn="r"/>
              <a:t>18</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Analog Sensor </a:t>
            </a:r>
            <a:br>
              <a:rPr lang="en-US" sz="3600" dirty="0" smtClean="0"/>
            </a:br>
            <a:r>
              <a:rPr lang="en-US" sz="2400" dirty="0" smtClean="0"/>
              <a:t>PCB Design Validation</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7800"/>
            <a:ext cx="8229600" cy="4724400"/>
          </a:xfrm>
          <a:prstGeom prst="rect">
            <a:avLst/>
          </a:prstGeom>
          <a:noFill/>
          <a:ln w="9360">
            <a:noFill/>
            <a:miter lim="800000"/>
            <a:headEnd/>
            <a:tailEnd/>
          </a:ln>
          <a:effectLst/>
        </p:spPr>
        <p:txBody>
          <a:bodyPr lIns="90000" tIns="60120" rIns="90000" bIns="45000"/>
          <a:lstStyle/>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pic>
        <p:nvPicPr>
          <p:cNvPr id="9" name="Picture 8" descr="1.0bottom.bmp"/>
          <p:cNvPicPr>
            <a:picLocks noChangeAspect="1"/>
          </p:cNvPicPr>
          <p:nvPr/>
        </p:nvPicPr>
        <p:blipFill>
          <a:blip r:embed="rId3" cstate="print"/>
          <a:stretch>
            <a:fillRect/>
          </a:stretch>
        </p:blipFill>
        <p:spPr>
          <a:xfrm>
            <a:off x="384048" y="1984248"/>
            <a:ext cx="4087368" cy="41720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1.1bottom.bmp"/>
          <p:cNvPicPr>
            <a:picLocks noChangeAspect="1"/>
          </p:cNvPicPr>
          <p:nvPr/>
        </p:nvPicPr>
        <p:blipFill>
          <a:blip r:embed="rId4" cstate="print"/>
          <a:stretch>
            <a:fillRect/>
          </a:stretch>
        </p:blipFill>
        <p:spPr>
          <a:xfrm>
            <a:off x="4727448" y="1984248"/>
            <a:ext cx="4095046" cy="41879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1371600" y="6172200"/>
            <a:ext cx="2286000" cy="349968"/>
          </a:xfrm>
          <a:prstGeom prst="rect">
            <a:avLst/>
          </a:prstGeom>
          <a:noFill/>
        </p:spPr>
        <p:txBody>
          <a:bodyPr wrap="square" rtlCol="0">
            <a:spAutoFit/>
          </a:bodyPr>
          <a:lstStyle/>
          <a:p>
            <a:r>
              <a:rPr lang="en-US" i="1" dirty="0" smtClean="0">
                <a:latin typeface="+mj-lt"/>
              </a:rPr>
              <a:t>Rev 1 Bottom Layer</a:t>
            </a:r>
            <a:endParaRPr lang="en-US" i="1" dirty="0">
              <a:latin typeface="+mj-lt"/>
            </a:endParaRPr>
          </a:p>
        </p:txBody>
      </p:sp>
      <p:sp>
        <p:nvSpPr>
          <p:cNvPr id="12" name="TextBox 11"/>
          <p:cNvSpPr txBox="1"/>
          <p:nvPr/>
        </p:nvSpPr>
        <p:spPr>
          <a:xfrm>
            <a:off x="5867400" y="6172200"/>
            <a:ext cx="2895600" cy="349968"/>
          </a:xfrm>
          <a:prstGeom prst="rect">
            <a:avLst/>
          </a:prstGeom>
          <a:noFill/>
        </p:spPr>
        <p:txBody>
          <a:bodyPr wrap="square" rtlCol="0">
            <a:spAutoFit/>
          </a:bodyPr>
          <a:lstStyle/>
          <a:p>
            <a:r>
              <a:rPr lang="en-US" i="1" dirty="0" smtClean="0">
                <a:latin typeface="+mj-lt"/>
              </a:rPr>
              <a:t>Rev 2 Bottom Layer</a:t>
            </a:r>
            <a:endParaRPr lang="en-US" i="1" dirty="0">
              <a:latin typeface="+mj-lt"/>
            </a:endParaRPr>
          </a:p>
        </p:txBody>
      </p:sp>
      <p:sp>
        <p:nvSpPr>
          <p:cNvPr id="15" name="Slide Number Placeholder 14"/>
          <p:cNvSpPr>
            <a:spLocks noGrp="1"/>
          </p:cNvSpPr>
          <p:nvPr>
            <p:ph type="sldNum" idx="12"/>
          </p:nvPr>
        </p:nvSpPr>
        <p:spPr/>
        <p:txBody>
          <a:bodyPr/>
          <a:lstStyle/>
          <a:p>
            <a:pPr algn="r"/>
            <a:fld id="{35475DA4-2797-4F3F-927A-7C8274A8F30C}" type="slidenum">
              <a:rPr lang="en-US" smtClean="0"/>
              <a:pPr algn="r"/>
              <a:t>19</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Outline</a:t>
            </a:r>
            <a:r>
              <a:rPr lang="en-US" sz="2400" dirty="0" smtClean="0"/>
              <a:t/>
            </a:r>
            <a:br>
              <a:rPr lang="en-US" sz="2400" dirty="0" smtClean="0"/>
            </a:br>
            <a:r>
              <a:rPr lang="en-US" sz="2400" dirty="0" smtClean="0">
                <a:solidFill>
                  <a:schemeClr val="bg1"/>
                </a:solidFill>
              </a:rPr>
              <a:t>place</a:t>
            </a:r>
            <a:endParaRPr lang="en-US" sz="3600" dirty="0">
              <a:solidFill>
                <a:schemeClr val="bg1"/>
              </a:solidFill>
            </a:endParaRPr>
          </a:p>
        </p:txBody>
      </p:sp>
      <p:sp>
        <p:nvSpPr>
          <p:cNvPr id="4098" name="Text Box 2"/>
          <p:cNvSpPr txBox="1">
            <a:spLocks noChangeArrowheads="1"/>
          </p:cNvSpPr>
          <p:nvPr/>
        </p:nvSpPr>
        <p:spPr bwMode="auto">
          <a:xfrm>
            <a:off x="457200" y="1444752"/>
            <a:ext cx="8229600" cy="4525963"/>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Problem Statement</a:t>
            </a: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Objectives &amp; Goals</a:t>
            </a: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Deliverables</a:t>
            </a: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System Overview</a:t>
            </a: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Personnel Allocation</a:t>
            </a: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Design Metrics</a:t>
            </a: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Theory of Operation &amp; Validation of Analog Sensor</a:t>
            </a: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Theory of Operation &amp; Validation of Wireless Network</a:t>
            </a: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System Integration</a:t>
            </a: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Societal &amp;Environmental Impacts</a:t>
            </a: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Safety, Health, and Ethical Concerns</a:t>
            </a: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Budget</a:t>
            </a: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Schedule</a:t>
            </a: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Conclusion</a:t>
            </a:r>
            <a:endParaRPr lang="en-US" dirty="0">
              <a:solidFill>
                <a:srgbClr val="000000"/>
              </a:solidFill>
              <a:latin typeface="Times New Roman" pitchFamily="16" charset="0"/>
              <a:ea typeface="MS Gothic" charset="0"/>
              <a:cs typeface="MS Gothic" charset="0"/>
            </a:endParaRPr>
          </a:p>
        </p:txBody>
      </p:sp>
      <p:sp>
        <p:nvSpPr>
          <p:cNvPr id="8" name="Slide Number Placeholder 7"/>
          <p:cNvSpPr>
            <a:spLocks noGrp="1"/>
          </p:cNvSpPr>
          <p:nvPr>
            <p:ph type="sldNum" idx="12"/>
          </p:nvPr>
        </p:nvSpPr>
        <p:spPr/>
        <p:txBody>
          <a:bodyPr/>
          <a:lstStyle/>
          <a:p>
            <a:pPr algn="r"/>
            <a:fld id="{F914A8B9-F8FB-4E6E-B55E-288AD871A7AA}" type="slidenum">
              <a:rPr lang="en-US" smtClean="0"/>
              <a:pPr algn="r"/>
              <a:t>2</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Analog Sensor </a:t>
            </a:r>
            <a:br>
              <a:rPr lang="en-US" sz="3600" dirty="0" smtClean="0"/>
            </a:br>
            <a:r>
              <a:rPr lang="en-US" sz="2400" dirty="0" smtClean="0"/>
              <a:t>PCB Design Validation</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a:solidFill>
                  <a:srgbClr val="000000"/>
                </a:solidFill>
                <a:latin typeface="Times New Roman" pitchFamily="16" charset="0"/>
                <a:ea typeface="MS Gothic" charset="0"/>
                <a:cs typeface="MS Gothic" charset="0"/>
              </a:rPr>
              <a:t>Verification of footprint sizes</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Before ordering: Placement on paper</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After ordering: Placement on board</a:t>
            </a: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a:solidFill>
                  <a:srgbClr val="000000"/>
                </a:solidFill>
                <a:latin typeface="Times New Roman" pitchFamily="16" charset="0"/>
                <a:ea typeface="MS Gothic" charset="0"/>
                <a:cs typeface="MS Gothic" charset="0"/>
              </a:rPr>
              <a:t>Design Metrics Validated</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Size should be similar to the Mica2 in order to maintain desired portability</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Board measures 2” x 2”</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All components surface mount for small size</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sp>
        <p:nvSpPr>
          <p:cNvPr id="8" name="Slide Number Placeholder 7"/>
          <p:cNvSpPr>
            <a:spLocks noGrp="1"/>
          </p:cNvSpPr>
          <p:nvPr>
            <p:ph type="sldNum" idx="12"/>
          </p:nvPr>
        </p:nvSpPr>
        <p:spPr/>
        <p:txBody>
          <a:bodyPr/>
          <a:lstStyle/>
          <a:p>
            <a:pPr algn="r"/>
            <a:fld id="{F5DBF2FF-3517-4C21-90C1-2A592705F11B}" type="slidenum">
              <a:rPr lang="en-US" smtClean="0"/>
              <a:pPr algn="r"/>
              <a:t>20</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Analog Sensor </a:t>
            </a:r>
            <a:br>
              <a:rPr lang="en-US" sz="3600" dirty="0" smtClean="0"/>
            </a:br>
            <a:r>
              <a:rPr lang="en-US" sz="2400" dirty="0" smtClean="0"/>
              <a:t>PCB Design Validation</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7800"/>
            <a:ext cx="8229600" cy="4724400"/>
          </a:xfrm>
          <a:prstGeom prst="rect">
            <a:avLst/>
          </a:prstGeom>
          <a:noFill/>
          <a:ln w="9360">
            <a:noFill/>
            <a:miter lim="800000"/>
            <a:headEnd/>
            <a:tailEnd/>
          </a:ln>
          <a:effectLst/>
        </p:spPr>
        <p:txBody>
          <a:bodyPr lIns="90000" tIns="60120" rIns="90000" bIns="45000"/>
          <a:lstStyle/>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pic>
        <p:nvPicPr>
          <p:cNvPr id="14" name="Picture 13" descr="paper_layout.JPG"/>
          <p:cNvPicPr>
            <a:picLocks noChangeAspect="1"/>
          </p:cNvPicPr>
          <p:nvPr/>
        </p:nvPicPr>
        <p:blipFill>
          <a:blip r:embed="rId3" cstate="print"/>
          <a:srcRect l="26833" t="18889" r="19167" b="8889"/>
          <a:stretch>
            <a:fillRect/>
          </a:stretch>
        </p:blipFill>
        <p:spPr>
          <a:xfrm rot="5400000">
            <a:off x="451128" y="2051327"/>
            <a:ext cx="3953209" cy="39653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descr="IMG_2578.JPG"/>
          <p:cNvPicPr>
            <a:picLocks noChangeAspect="1"/>
          </p:cNvPicPr>
          <p:nvPr/>
        </p:nvPicPr>
        <p:blipFill>
          <a:blip r:embed="rId4" cstate="print"/>
          <a:srcRect l="17500" t="10000" r="15833"/>
          <a:stretch>
            <a:fillRect/>
          </a:stretch>
        </p:blipFill>
        <p:spPr>
          <a:xfrm>
            <a:off x="4727448" y="2057400"/>
            <a:ext cx="4136249" cy="396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TextBox 15"/>
          <p:cNvSpPr txBox="1"/>
          <p:nvPr/>
        </p:nvSpPr>
        <p:spPr>
          <a:xfrm>
            <a:off x="1600200" y="6172200"/>
            <a:ext cx="2286000" cy="349968"/>
          </a:xfrm>
          <a:prstGeom prst="rect">
            <a:avLst/>
          </a:prstGeom>
          <a:noFill/>
        </p:spPr>
        <p:txBody>
          <a:bodyPr wrap="square" rtlCol="0">
            <a:spAutoFit/>
          </a:bodyPr>
          <a:lstStyle/>
          <a:p>
            <a:r>
              <a:rPr lang="en-US" i="1" dirty="0" smtClean="0">
                <a:latin typeface="+mj-lt"/>
              </a:rPr>
              <a:t>Paper Layout</a:t>
            </a:r>
            <a:endParaRPr lang="en-US" i="1" dirty="0">
              <a:latin typeface="+mj-lt"/>
            </a:endParaRPr>
          </a:p>
        </p:txBody>
      </p:sp>
      <p:sp>
        <p:nvSpPr>
          <p:cNvPr id="18" name="TextBox 17"/>
          <p:cNvSpPr txBox="1"/>
          <p:nvPr/>
        </p:nvSpPr>
        <p:spPr>
          <a:xfrm>
            <a:off x="6172200" y="6248400"/>
            <a:ext cx="2286000" cy="349968"/>
          </a:xfrm>
          <a:prstGeom prst="rect">
            <a:avLst/>
          </a:prstGeom>
          <a:noFill/>
        </p:spPr>
        <p:txBody>
          <a:bodyPr wrap="square" rtlCol="0">
            <a:spAutoFit/>
          </a:bodyPr>
          <a:lstStyle/>
          <a:p>
            <a:r>
              <a:rPr lang="en-US" i="1" dirty="0" smtClean="0">
                <a:latin typeface="+mj-lt"/>
              </a:rPr>
              <a:t>Board Layout</a:t>
            </a:r>
            <a:endParaRPr lang="en-US" i="1" dirty="0">
              <a:latin typeface="+mj-lt"/>
            </a:endParaRPr>
          </a:p>
        </p:txBody>
      </p:sp>
      <p:sp>
        <p:nvSpPr>
          <p:cNvPr id="13" name="Slide Number Placeholder 12"/>
          <p:cNvSpPr>
            <a:spLocks noGrp="1"/>
          </p:cNvSpPr>
          <p:nvPr>
            <p:ph type="sldNum" idx="12"/>
          </p:nvPr>
        </p:nvSpPr>
        <p:spPr/>
        <p:txBody>
          <a:bodyPr/>
          <a:lstStyle/>
          <a:p>
            <a:pPr algn="r"/>
            <a:fld id="{43D25BDE-64AC-4232-B169-9798081BECA9}" type="slidenum">
              <a:rPr lang="en-US" smtClean="0"/>
              <a:pPr algn="r"/>
              <a:t>21</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Analog Sensor </a:t>
            </a:r>
            <a:br>
              <a:rPr lang="en-US" sz="3600" dirty="0" smtClean="0"/>
            </a:br>
            <a:r>
              <a:rPr lang="en-US" sz="2400" dirty="0" smtClean="0"/>
              <a:t>Simulation &amp; Hardware Comparison</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pic>
        <p:nvPicPr>
          <p:cNvPr id="141" name="Picture 140"/>
          <p:cNvPicPr/>
          <p:nvPr/>
        </p:nvPicPr>
        <p:blipFill>
          <a:blip r:embed="rId3" cstate="print"/>
          <a:srcRect/>
          <a:stretch>
            <a:fillRect/>
          </a:stretch>
        </p:blipFill>
        <p:spPr bwMode="auto">
          <a:xfrm>
            <a:off x="2240280" y="1295400"/>
            <a:ext cx="4663440" cy="5486400"/>
          </a:xfrm>
          <a:prstGeom prst="rect">
            <a:avLst/>
          </a:prstGeom>
          <a:noFill/>
        </p:spPr>
      </p:pic>
      <p:sp>
        <p:nvSpPr>
          <p:cNvPr id="8" name="Slide Number Placeholder 7"/>
          <p:cNvSpPr>
            <a:spLocks noGrp="1"/>
          </p:cNvSpPr>
          <p:nvPr>
            <p:ph type="sldNum" idx="12"/>
          </p:nvPr>
        </p:nvSpPr>
        <p:spPr/>
        <p:txBody>
          <a:bodyPr/>
          <a:lstStyle/>
          <a:p>
            <a:pPr algn="r"/>
            <a:fld id="{C6F86D02-2145-47B7-9844-4991D4703137}" type="slidenum">
              <a:rPr lang="en-US" smtClean="0"/>
              <a:pPr algn="r"/>
              <a:t>22</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Analog Sensor </a:t>
            </a:r>
            <a:br>
              <a:rPr lang="en-US" sz="3600" dirty="0" smtClean="0"/>
            </a:br>
            <a:r>
              <a:rPr lang="en-US" sz="2400" dirty="0" smtClean="0"/>
              <a:t>Simulation &amp; Hardware Comparison</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Hardware Testing Setup</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pic>
        <p:nvPicPr>
          <p:cNvPr id="1026" name="Picture 2"/>
          <p:cNvPicPr>
            <a:picLocks noChangeAspect="1" noChangeArrowheads="1"/>
          </p:cNvPicPr>
          <p:nvPr/>
        </p:nvPicPr>
        <p:blipFill>
          <a:blip r:embed="rId3" cstate="print"/>
          <a:srcRect t="3425"/>
          <a:stretch>
            <a:fillRect/>
          </a:stretch>
        </p:blipFill>
        <p:spPr bwMode="auto">
          <a:xfrm>
            <a:off x="914400" y="1981200"/>
            <a:ext cx="7071198" cy="2971800"/>
          </a:xfrm>
          <a:prstGeom prst="rect">
            <a:avLst/>
          </a:prstGeom>
          <a:noFill/>
          <a:ln w="9525">
            <a:noFill/>
            <a:miter lim="800000"/>
            <a:headEnd/>
            <a:tailEnd/>
          </a:ln>
        </p:spPr>
      </p:pic>
      <p:sp>
        <p:nvSpPr>
          <p:cNvPr id="9" name="Slide Number Placeholder 8"/>
          <p:cNvSpPr>
            <a:spLocks noGrp="1"/>
          </p:cNvSpPr>
          <p:nvPr>
            <p:ph type="sldNum" idx="12"/>
          </p:nvPr>
        </p:nvSpPr>
        <p:spPr/>
        <p:txBody>
          <a:bodyPr/>
          <a:lstStyle/>
          <a:p>
            <a:pPr algn="r"/>
            <a:fld id="{06061510-191A-493A-B45F-AC9D161C034A}" type="slidenum">
              <a:rPr lang="en-US" smtClean="0"/>
              <a:pPr algn="r"/>
              <a:t>23</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Analog Sensor </a:t>
            </a:r>
            <a:br>
              <a:rPr lang="en-US" sz="3600" dirty="0" smtClean="0"/>
            </a:br>
            <a:r>
              <a:rPr lang="en-US" sz="2400" dirty="0" smtClean="0"/>
              <a:t>Simulation &amp; Hardware Comparison</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Purpose:</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Verify expected operation at specific points and the final output </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High frequency inputs, same for all inputs</a:t>
            </a: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FF0000"/>
                </a:solidFill>
                <a:latin typeface="Times New Roman" pitchFamily="16" charset="0"/>
                <a:ea typeface="MS Gothic" charset="0"/>
                <a:cs typeface="MS Gothic" charset="0"/>
              </a:rPr>
              <a:t>Equipment: </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FF0000"/>
                </a:solidFill>
                <a:latin typeface="Times New Roman" pitchFamily="16" charset="0"/>
                <a:ea typeface="MS Gothic" charset="0"/>
                <a:cs typeface="MS Gothic" charset="0"/>
              </a:rPr>
              <a:t>Two </a:t>
            </a:r>
            <a:r>
              <a:rPr lang="en-US" dirty="0" err="1" smtClean="0">
                <a:solidFill>
                  <a:srgbClr val="FF0000"/>
                </a:solidFill>
                <a:latin typeface="Times New Roman" pitchFamily="16" charset="0"/>
                <a:ea typeface="MS Gothic" charset="0"/>
                <a:cs typeface="MS Gothic" charset="0"/>
              </a:rPr>
              <a:t>agilent</a:t>
            </a:r>
            <a:r>
              <a:rPr lang="en-US" dirty="0" smtClean="0">
                <a:solidFill>
                  <a:srgbClr val="FF0000"/>
                </a:solidFill>
                <a:latin typeface="Times New Roman" pitchFamily="16" charset="0"/>
                <a:ea typeface="MS Gothic" charset="0"/>
                <a:cs typeface="MS Gothic" charset="0"/>
              </a:rPr>
              <a:t> function generators with one probe per generator</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FF0000"/>
                </a:solidFill>
                <a:latin typeface="Times New Roman" pitchFamily="16" charset="0"/>
                <a:ea typeface="MS Gothic" charset="0"/>
                <a:cs typeface="MS Gothic" charset="0"/>
              </a:rPr>
              <a:t>One </a:t>
            </a:r>
            <a:r>
              <a:rPr lang="en-US" dirty="0" err="1" smtClean="0">
                <a:solidFill>
                  <a:srgbClr val="FF0000"/>
                </a:solidFill>
                <a:latin typeface="Times New Roman" pitchFamily="16" charset="0"/>
                <a:ea typeface="MS Gothic" charset="0"/>
                <a:cs typeface="MS Gothic" charset="0"/>
              </a:rPr>
              <a:t>tektronix</a:t>
            </a:r>
            <a:r>
              <a:rPr lang="en-US" dirty="0" smtClean="0">
                <a:solidFill>
                  <a:srgbClr val="FF0000"/>
                </a:solidFill>
                <a:latin typeface="Times New Roman" pitchFamily="16" charset="0"/>
                <a:ea typeface="MS Gothic" charset="0"/>
                <a:cs typeface="MS Gothic" charset="0"/>
              </a:rPr>
              <a:t> oscilloscope with three channels and one probe per channel</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FF0000"/>
                </a:solidFill>
                <a:latin typeface="Times New Roman" pitchFamily="16" charset="0"/>
                <a:ea typeface="MS Gothic" charset="0"/>
                <a:cs typeface="MS Gothic" charset="0"/>
              </a:rPr>
              <a:t>One Analog Sensor PCB</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FF0000"/>
                </a:solidFill>
                <a:latin typeface="Times New Roman" pitchFamily="16" charset="0"/>
                <a:ea typeface="MS Gothic" charset="0"/>
                <a:cs typeface="MS Gothic" charset="0"/>
              </a:rPr>
              <a:t>One Mica2 mote with attached DAQ</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FF0000"/>
                </a:solidFill>
                <a:latin typeface="Times New Roman" pitchFamily="16" charset="0"/>
                <a:ea typeface="MS Gothic" charset="0"/>
                <a:cs typeface="MS Gothic" charset="0"/>
              </a:rPr>
              <a:t>Breadboard and assorted wires</a:t>
            </a:r>
            <a:r>
              <a:rPr lang="en-US" sz="2400" dirty="0" smtClean="0">
                <a:solidFill>
                  <a:srgbClr val="FF0000"/>
                </a:solidFill>
                <a:latin typeface="Times New Roman" pitchFamily="16" charset="0"/>
                <a:ea typeface="MS Gothic" charset="0"/>
                <a:cs typeface="MS Gothic" charset="0"/>
              </a:rPr>
              <a:t>	</a:t>
            </a: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Safety Precautions:</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Inputs signals</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Board power</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Electrostatic resistance</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sp>
        <p:nvSpPr>
          <p:cNvPr id="8" name="Slide Number Placeholder 7"/>
          <p:cNvSpPr>
            <a:spLocks noGrp="1"/>
          </p:cNvSpPr>
          <p:nvPr>
            <p:ph type="sldNum" idx="12"/>
          </p:nvPr>
        </p:nvSpPr>
        <p:spPr/>
        <p:txBody>
          <a:bodyPr/>
          <a:lstStyle/>
          <a:p>
            <a:pPr algn="r"/>
            <a:fld id="{56F7E856-BE8A-409B-B1E3-E21AD6D585EE}" type="slidenum">
              <a:rPr lang="en-US" smtClean="0"/>
              <a:pPr algn="r"/>
              <a:t>24</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Analog Sensor </a:t>
            </a:r>
            <a:br>
              <a:rPr lang="en-US" sz="3600" dirty="0" smtClean="0"/>
            </a:br>
            <a:r>
              <a:rPr lang="en-US" sz="2400" dirty="0" smtClean="0"/>
              <a:t>Simulation &amp; Hardware Comparison</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White Box Testing: INA321 Amplification</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Purpose: Verify the circuit will operate as expected given input signals and an input voltage in its operating range.</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FF0000"/>
                </a:solidFill>
                <a:latin typeface="Times New Roman" pitchFamily="16" charset="0"/>
                <a:ea typeface="MS Gothic" charset="0"/>
                <a:cs typeface="MS Gothic" charset="0"/>
              </a:rPr>
              <a:t>Input Signals:</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FF0000"/>
                </a:solidFill>
                <a:latin typeface="Times New Roman" pitchFamily="16" charset="0"/>
                <a:ea typeface="MS Gothic" charset="0"/>
                <a:cs typeface="MS Gothic" charset="0"/>
              </a:rPr>
              <a:t>Left Arm: 1kHz square wave with 100mV amplitude</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FF0000"/>
                </a:solidFill>
                <a:latin typeface="Times New Roman" pitchFamily="16" charset="0"/>
                <a:ea typeface="MS Gothic" charset="0"/>
                <a:cs typeface="MS Gothic" charset="0"/>
              </a:rPr>
              <a:t>Right Arm: 1kHz square wave with 500mV amplitude</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FF0000"/>
                </a:solidFill>
                <a:latin typeface="Times New Roman" pitchFamily="16" charset="0"/>
                <a:ea typeface="MS Gothic" charset="0"/>
                <a:cs typeface="MS Gothic" charset="0"/>
              </a:rPr>
              <a:t>Right Leg: 1kHz square wave with 500mV amplitude</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Power Supply: 3V DC (supplied by MICA2) </a:t>
            </a:r>
          </a:p>
          <a:p>
            <a:pPr marL="742950" lvl="2" indent="-341313" algn="just">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Conclusion: Both the simulation and laboratory results depict an amplified version of the differential between the input signals. Overall the results obtained in the laboratory provide a better and more expected output than the simulation results. </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sp>
        <p:nvSpPr>
          <p:cNvPr id="8" name="Slide Number Placeholder 7"/>
          <p:cNvSpPr>
            <a:spLocks noGrp="1"/>
          </p:cNvSpPr>
          <p:nvPr>
            <p:ph type="sldNum" idx="12"/>
          </p:nvPr>
        </p:nvSpPr>
        <p:spPr/>
        <p:txBody>
          <a:bodyPr/>
          <a:lstStyle/>
          <a:p>
            <a:pPr algn="r"/>
            <a:fld id="{6EAC3FAB-1EA9-4C16-9BD2-1D2CFB7D9A5C}" type="slidenum">
              <a:rPr lang="en-US" smtClean="0"/>
              <a:pPr algn="r"/>
              <a:t>25</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Analog Sensor </a:t>
            </a:r>
            <a:br>
              <a:rPr lang="en-US" sz="3600" dirty="0" smtClean="0"/>
            </a:br>
            <a:r>
              <a:rPr lang="en-US" sz="2400" dirty="0" smtClean="0"/>
              <a:t>Simulation &amp; Hardware Comparison</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White Box Testing Results: INA321 Amplification </a:t>
            </a: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pic>
        <p:nvPicPr>
          <p:cNvPr id="8" name="Picture 7" descr="TP2.bmp"/>
          <p:cNvPicPr>
            <a:picLocks noChangeAspect="1"/>
          </p:cNvPicPr>
          <p:nvPr/>
        </p:nvPicPr>
        <p:blipFill>
          <a:blip r:embed="rId3" cstate="print"/>
          <a:stretch>
            <a:fillRect/>
          </a:stretch>
        </p:blipFill>
        <p:spPr>
          <a:xfrm>
            <a:off x="914400" y="4419600"/>
            <a:ext cx="3048000" cy="2286000"/>
          </a:xfrm>
          <a:prstGeom prst="rect">
            <a:avLst/>
          </a:prstGeom>
          <a:ln w="38100">
            <a:solidFill>
              <a:schemeClr val="tx1"/>
            </a:solidFill>
          </a:ln>
        </p:spPr>
      </p:pic>
      <p:pic>
        <p:nvPicPr>
          <p:cNvPr id="9" name="Picture 8" descr="INPUTS.bmp"/>
          <p:cNvPicPr>
            <a:picLocks noChangeAspect="1"/>
          </p:cNvPicPr>
          <p:nvPr/>
        </p:nvPicPr>
        <p:blipFill>
          <a:blip r:embed="rId4" cstate="print"/>
          <a:stretch>
            <a:fillRect/>
          </a:stretch>
        </p:blipFill>
        <p:spPr>
          <a:xfrm>
            <a:off x="914400" y="1981200"/>
            <a:ext cx="3048000" cy="2286000"/>
          </a:xfrm>
          <a:prstGeom prst="rect">
            <a:avLst/>
          </a:prstGeom>
          <a:ln w="38100">
            <a:solidFill>
              <a:schemeClr val="tx1"/>
            </a:solidFill>
          </a:ln>
        </p:spPr>
      </p:pic>
      <p:pic>
        <p:nvPicPr>
          <p:cNvPr id="10" name="Picture 9"/>
          <p:cNvPicPr/>
          <p:nvPr/>
        </p:nvPicPr>
        <p:blipFill>
          <a:blip r:embed="rId5" cstate="print"/>
          <a:srcRect/>
          <a:stretch>
            <a:fillRect/>
          </a:stretch>
        </p:blipFill>
        <p:spPr bwMode="auto">
          <a:xfrm>
            <a:off x="4178743" y="2909393"/>
            <a:ext cx="4431857" cy="2653207"/>
          </a:xfrm>
          <a:prstGeom prst="rect">
            <a:avLst/>
          </a:prstGeom>
          <a:solidFill>
            <a:srgbClr val="FFFFFF"/>
          </a:solidFill>
          <a:ln w="38100" cmpd="sng">
            <a:solidFill>
              <a:srgbClr val="000000"/>
            </a:solidFill>
            <a:miter lim="800000"/>
            <a:headEnd/>
            <a:tailEnd/>
          </a:ln>
        </p:spPr>
      </p:pic>
      <p:sp>
        <p:nvSpPr>
          <p:cNvPr id="13" name="Slide Number Placeholder 12"/>
          <p:cNvSpPr>
            <a:spLocks noGrp="1"/>
          </p:cNvSpPr>
          <p:nvPr>
            <p:ph type="sldNum" idx="12"/>
          </p:nvPr>
        </p:nvSpPr>
        <p:spPr/>
        <p:txBody>
          <a:bodyPr/>
          <a:lstStyle/>
          <a:p>
            <a:pPr algn="r"/>
            <a:fld id="{FD3D5A08-C0C8-45AA-A9FC-D4E1ABA16172}" type="slidenum">
              <a:rPr lang="en-US" smtClean="0"/>
              <a:pPr algn="r"/>
              <a:t>26</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Analog Sensor </a:t>
            </a:r>
            <a:br>
              <a:rPr lang="en-US" sz="3600" dirty="0" smtClean="0"/>
            </a:br>
            <a:r>
              <a:rPr lang="en-US" sz="2400" dirty="0" smtClean="0"/>
              <a:t>Simulation &amp; Hardware Comparison</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Black Box Testing: Complete Circuit</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Purpose: Verify amplification, integrity, and filtering of signals in preparation for A/D Conversion and transmission</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Input Signals:</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Left Arm: 1kHz square wave with 100mV amplitude</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Right Arm: 1kHz square wave with 500mV amplitude</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Right Leg: 1kHz square wave with 500mV amplitude</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Power Supply: 3V DC (supplied by MICA2) </a:t>
            </a:r>
          </a:p>
          <a:p>
            <a:pPr marL="742950" lvl="2" indent="-341313" algn="just">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Conclusion: Here the results obtained reflect undesirable values both in the simulation and laboratory data. These results are consistent with the ones obtained from the schematic design validation, and prove that the final output must come from the previous test point if high frequency inputs are necessary. </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sp>
        <p:nvSpPr>
          <p:cNvPr id="8" name="Slide Number Placeholder 7"/>
          <p:cNvSpPr>
            <a:spLocks noGrp="1"/>
          </p:cNvSpPr>
          <p:nvPr>
            <p:ph type="sldNum" idx="12"/>
          </p:nvPr>
        </p:nvSpPr>
        <p:spPr/>
        <p:txBody>
          <a:bodyPr/>
          <a:lstStyle/>
          <a:p>
            <a:pPr algn="r"/>
            <a:fld id="{ADA519B8-3CBC-4B81-B594-76CB2CFD4978}" type="slidenum">
              <a:rPr lang="en-US" smtClean="0"/>
              <a:pPr algn="r"/>
              <a:t>27</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Analog Sensor </a:t>
            </a:r>
            <a:br>
              <a:rPr lang="en-US" sz="3600" dirty="0" smtClean="0"/>
            </a:br>
            <a:r>
              <a:rPr lang="en-US" sz="2400" dirty="0" smtClean="0"/>
              <a:t>Simulation &amp; Hardware Comparison</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Black Box Testing Results: Complete Circuit</a:t>
            </a: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pic>
        <p:nvPicPr>
          <p:cNvPr id="9" name="Picture 8" descr="INPUTS.bmp"/>
          <p:cNvPicPr>
            <a:picLocks noChangeAspect="1"/>
          </p:cNvPicPr>
          <p:nvPr/>
        </p:nvPicPr>
        <p:blipFill>
          <a:blip r:embed="rId3" cstate="print"/>
          <a:stretch>
            <a:fillRect/>
          </a:stretch>
        </p:blipFill>
        <p:spPr>
          <a:xfrm>
            <a:off x="914400" y="1981200"/>
            <a:ext cx="3048000" cy="2286000"/>
          </a:xfrm>
          <a:prstGeom prst="rect">
            <a:avLst/>
          </a:prstGeom>
          <a:ln w="38100">
            <a:solidFill>
              <a:schemeClr val="tx1"/>
            </a:solidFill>
          </a:ln>
        </p:spPr>
      </p:pic>
      <p:pic>
        <p:nvPicPr>
          <p:cNvPr id="12" name="Picture 11" descr="PL6.bmp"/>
          <p:cNvPicPr>
            <a:picLocks noChangeAspect="1"/>
          </p:cNvPicPr>
          <p:nvPr/>
        </p:nvPicPr>
        <p:blipFill>
          <a:blip r:embed="rId4" cstate="print"/>
          <a:stretch>
            <a:fillRect/>
          </a:stretch>
        </p:blipFill>
        <p:spPr>
          <a:xfrm>
            <a:off x="914400" y="4419600"/>
            <a:ext cx="3048000" cy="2286000"/>
          </a:xfrm>
          <a:prstGeom prst="rect">
            <a:avLst/>
          </a:prstGeom>
          <a:ln w="38100">
            <a:solidFill>
              <a:schemeClr val="tx1"/>
            </a:solidFill>
          </a:ln>
        </p:spPr>
      </p:pic>
      <p:pic>
        <p:nvPicPr>
          <p:cNvPr id="13" name="Picture 12"/>
          <p:cNvPicPr/>
          <p:nvPr/>
        </p:nvPicPr>
        <p:blipFill>
          <a:blip r:embed="rId5" cstate="print"/>
          <a:srcRect/>
          <a:stretch>
            <a:fillRect/>
          </a:stretch>
        </p:blipFill>
        <p:spPr bwMode="auto">
          <a:xfrm>
            <a:off x="4178808" y="2907792"/>
            <a:ext cx="4431856" cy="2653207"/>
          </a:xfrm>
          <a:prstGeom prst="rect">
            <a:avLst/>
          </a:prstGeom>
          <a:solidFill>
            <a:srgbClr val="FFFFFF"/>
          </a:solidFill>
          <a:ln w="38100" cmpd="sng">
            <a:solidFill>
              <a:srgbClr val="000000"/>
            </a:solidFill>
            <a:miter lim="800000"/>
            <a:headEnd/>
            <a:tailEnd/>
          </a:ln>
        </p:spPr>
      </p:pic>
      <p:sp>
        <p:nvSpPr>
          <p:cNvPr id="14" name="Slide Number Placeholder 13"/>
          <p:cNvSpPr>
            <a:spLocks noGrp="1"/>
          </p:cNvSpPr>
          <p:nvPr>
            <p:ph type="sldNum" idx="12"/>
          </p:nvPr>
        </p:nvSpPr>
        <p:spPr/>
        <p:txBody>
          <a:bodyPr/>
          <a:lstStyle/>
          <a:p>
            <a:pPr algn="r"/>
            <a:fld id="{018E90A6-3130-47CF-951F-2AA227A3E567}" type="slidenum">
              <a:rPr lang="en-US" smtClean="0"/>
              <a:pPr algn="r"/>
              <a:t>28</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Analog Sensor </a:t>
            </a:r>
            <a:br>
              <a:rPr lang="en-US" sz="3600" dirty="0" smtClean="0"/>
            </a:br>
            <a:r>
              <a:rPr lang="en-US" sz="2400" dirty="0" smtClean="0"/>
              <a:t>Simulation &amp; Hardware Comparison</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Design Metrics Validated:</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Power Supplied from Mica2</a:t>
            </a: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Final output signal should be between 0V to 3V for A/D Conversion</a:t>
            </a:r>
            <a:endParaRPr lang="en-US"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Design Errors and Changes</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Pins 7 and 8 of the INA321 had to be soldered together</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Shutdown pin (8) on INA321 had to be tied to a voltage source (7)</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sp>
        <p:nvSpPr>
          <p:cNvPr id="8" name="Slide Number Placeholder 7"/>
          <p:cNvSpPr>
            <a:spLocks noGrp="1"/>
          </p:cNvSpPr>
          <p:nvPr>
            <p:ph type="sldNum" idx="12"/>
          </p:nvPr>
        </p:nvSpPr>
        <p:spPr/>
        <p:txBody>
          <a:bodyPr/>
          <a:lstStyle/>
          <a:p>
            <a:pPr algn="r"/>
            <a:fld id="{6AF6DE02-8438-4035-9DE8-9BCFC04B1BBE}" type="slidenum">
              <a:rPr lang="en-US" smtClean="0"/>
              <a:pPr algn="r"/>
              <a:t>29</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Problem Statement</a:t>
            </a:r>
            <a:r>
              <a:rPr lang="en-US" sz="2400" dirty="0" smtClean="0"/>
              <a:t/>
            </a:r>
            <a:br>
              <a:rPr lang="en-US" sz="2400" dirty="0" smtClean="0"/>
            </a:br>
            <a:r>
              <a:rPr lang="en-US" sz="2400" dirty="0" smtClean="0">
                <a:solidFill>
                  <a:schemeClr val="bg1"/>
                </a:solidFill>
              </a:rPr>
              <a:t>place</a:t>
            </a:r>
            <a:endParaRPr lang="en-US" sz="3600" dirty="0">
              <a:solidFill>
                <a:schemeClr val="bg1"/>
              </a:solidFill>
            </a:endParaRPr>
          </a:p>
        </p:txBody>
      </p:sp>
      <p:sp>
        <p:nvSpPr>
          <p:cNvPr id="4" name="Content Placeholder 3"/>
          <p:cNvSpPr>
            <a:spLocks noGrp="1"/>
          </p:cNvSpPr>
          <p:nvPr>
            <p:ph idx="1"/>
          </p:nvPr>
        </p:nvSpPr>
        <p:spPr>
          <a:xfrm>
            <a:off x="457200" y="1444752"/>
            <a:ext cx="8228013" cy="4041648"/>
          </a:xfrm>
        </p:spPr>
        <p:txBody>
          <a:bodyPr/>
          <a:lstStyle/>
          <a:p>
            <a:pPr>
              <a:spcAft>
                <a:spcPts val="600"/>
              </a:spcAft>
              <a:buSzPct val="45000"/>
              <a:buFont typeface="Arial" pitchFamily="34" charset="0"/>
              <a:buChar char="•"/>
            </a:pPr>
            <a:r>
              <a:rPr lang="en-US" sz="2400" dirty="0" smtClean="0"/>
              <a:t>Numerous patients have multiple heart conditions which require close and frequent monitoring</a:t>
            </a:r>
          </a:p>
          <a:p>
            <a:pPr>
              <a:spcAft>
                <a:spcPts val="600"/>
              </a:spcAft>
              <a:buSzPct val="45000"/>
              <a:buFont typeface="Arial" pitchFamily="34" charset="0"/>
              <a:buChar char="•"/>
            </a:pPr>
            <a:r>
              <a:rPr lang="en-US" sz="2400" dirty="0" smtClean="0"/>
              <a:t>Standard EKG traces only represent a short sampling of patient data; therefore, cardiac conditions, which are sporadic and irregular, are not identifiable</a:t>
            </a:r>
          </a:p>
          <a:p>
            <a:pPr lvl="1">
              <a:spcAft>
                <a:spcPts val="600"/>
              </a:spcAft>
              <a:buSzPct val="45000"/>
              <a:buFont typeface="Arial" pitchFamily="34" charset="0"/>
              <a:buChar char="•"/>
            </a:pPr>
            <a:r>
              <a:rPr lang="en-US" sz="1800" dirty="0" smtClean="0"/>
              <a:t>These conditions require continuous monitoring to be detected </a:t>
            </a:r>
          </a:p>
          <a:p>
            <a:pPr>
              <a:buFont typeface="Arial" pitchFamily="34" charset="0"/>
              <a:buChar char="•"/>
            </a:pPr>
            <a:endParaRPr lang="en-US" sz="2400" dirty="0"/>
          </a:p>
        </p:txBody>
      </p:sp>
      <p:sp>
        <p:nvSpPr>
          <p:cNvPr id="5122" name="Text Box 2"/>
          <p:cNvSpPr txBox="1">
            <a:spLocks noChangeArrowheads="1"/>
          </p:cNvSpPr>
          <p:nvPr/>
        </p:nvSpPr>
        <p:spPr bwMode="auto">
          <a:xfrm>
            <a:off x="457200" y="1600200"/>
            <a:ext cx="8229600" cy="4525963"/>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9" name="Slide Number Placeholder 8"/>
          <p:cNvSpPr>
            <a:spLocks noGrp="1"/>
          </p:cNvSpPr>
          <p:nvPr>
            <p:ph type="sldNum" idx="12"/>
          </p:nvPr>
        </p:nvSpPr>
        <p:spPr/>
        <p:txBody>
          <a:bodyPr/>
          <a:lstStyle/>
          <a:p>
            <a:pPr algn="r"/>
            <a:fld id="{5391FD65-50F0-4968-B8C2-C7553980A9B0}" type="slidenum">
              <a:rPr lang="en-US" smtClean="0"/>
              <a:pPr algn="r"/>
              <a:t>3</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Analog Sensor </a:t>
            </a:r>
            <a:br>
              <a:rPr lang="en-US" sz="3600" dirty="0" smtClean="0"/>
            </a:br>
            <a:r>
              <a:rPr lang="en-US" sz="2400" dirty="0" smtClean="0"/>
              <a:t>Additional Hardware Validation</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Purpose:</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Verify expected operation at specific points and the final output</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Low frequency inputs; same for all inputs</a:t>
            </a: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Same laboratory setup and equipment</a:t>
            </a: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Safety Precautions</a:t>
            </a: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Analog Sensor Validated</a:t>
            </a: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sp>
        <p:nvSpPr>
          <p:cNvPr id="8" name="Slide Number Placeholder 7"/>
          <p:cNvSpPr>
            <a:spLocks noGrp="1"/>
          </p:cNvSpPr>
          <p:nvPr>
            <p:ph type="sldNum" idx="12"/>
          </p:nvPr>
        </p:nvSpPr>
        <p:spPr/>
        <p:txBody>
          <a:bodyPr/>
          <a:lstStyle/>
          <a:p>
            <a:pPr algn="r"/>
            <a:fld id="{948F0A5F-04BA-4A0E-B327-D3C94888CCD4}" type="slidenum">
              <a:rPr lang="en-US" smtClean="0"/>
              <a:pPr algn="r"/>
              <a:t>30</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Analog Sensor </a:t>
            </a:r>
            <a:br>
              <a:rPr lang="en-US" sz="3600" dirty="0" smtClean="0"/>
            </a:br>
            <a:r>
              <a:rPr lang="en-US" sz="2400" dirty="0" smtClean="0"/>
              <a:t>Additional Hardware Validation</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White Box Testing: Right Leg Drive Circuit</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Input Signal: Square Wave with 500mV amplitude at 4Hz</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Power Supply: 3V DC (supplied by Mica2) </a:t>
            </a:r>
          </a:p>
          <a:p>
            <a:pPr marL="742950" lvl="2" indent="-341313" algn="just">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Conclusion: As expected, the output from the right leg drive circuit mirrors the input into the right leg resulting in a successful test.</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pic>
        <p:nvPicPr>
          <p:cNvPr id="7" name="Picture 6" descr="B4TP1.BMP"/>
          <p:cNvPicPr>
            <a:picLocks noChangeAspect="1"/>
          </p:cNvPicPr>
          <p:nvPr/>
        </p:nvPicPr>
        <p:blipFill>
          <a:blip r:embed="rId3" cstate="print"/>
          <a:stretch>
            <a:fillRect/>
          </a:stretch>
        </p:blipFill>
        <p:spPr>
          <a:xfrm>
            <a:off x="3124200" y="3581400"/>
            <a:ext cx="3048000" cy="2286000"/>
          </a:xfrm>
          <a:prstGeom prst="rect">
            <a:avLst/>
          </a:prstGeom>
          <a:ln w="38100">
            <a:solidFill>
              <a:schemeClr val="tx1"/>
            </a:solidFill>
          </a:ln>
        </p:spPr>
      </p:pic>
      <p:sp>
        <p:nvSpPr>
          <p:cNvPr id="10" name="Slide Number Placeholder 9"/>
          <p:cNvSpPr>
            <a:spLocks noGrp="1"/>
          </p:cNvSpPr>
          <p:nvPr>
            <p:ph type="sldNum" idx="12"/>
          </p:nvPr>
        </p:nvSpPr>
        <p:spPr/>
        <p:txBody>
          <a:bodyPr/>
          <a:lstStyle/>
          <a:p>
            <a:pPr algn="r"/>
            <a:fld id="{3511B9F3-7D9E-4C1E-AE9A-F7E36172E9DD}" type="slidenum">
              <a:rPr lang="en-US" smtClean="0"/>
              <a:pPr algn="r"/>
              <a:t>31</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Analog Sensor </a:t>
            </a:r>
            <a:br>
              <a:rPr lang="en-US" sz="3600" dirty="0" smtClean="0"/>
            </a:br>
            <a:r>
              <a:rPr lang="en-US" sz="2400" dirty="0" smtClean="0"/>
              <a:t>Additional Hardware Validation</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White Box Testing: Low Pass Filtering</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Input Signal: Sine Wave with 500mV amplitude at 2Hz</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Power Supply: 3V DC (supplied by Mica2) </a:t>
            </a:r>
          </a:p>
          <a:p>
            <a:pPr marL="742950" lvl="2" indent="-341313" algn="just">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Conclusion: Here the output signal is reduced slightly after moving through the filter as expected.</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pic>
        <p:nvPicPr>
          <p:cNvPr id="9" name="Picture 8" descr="A3TP2.BMP"/>
          <p:cNvPicPr>
            <a:picLocks noChangeAspect="1"/>
          </p:cNvPicPr>
          <p:nvPr/>
        </p:nvPicPr>
        <p:blipFill>
          <a:blip r:embed="rId3" cstate="print"/>
          <a:stretch>
            <a:fillRect/>
          </a:stretch>
        </p:blipFill>
        <p:spPr>
          <a:xfrm>
            <a:off x="3127248" y="3584448"/>
            <a:ext cx="3048000" cy="2286000"/>
          </a:xfrm>
          <a:prstGeom prst="rect">
            <a:avLst/>
          </a:prstGeom>
          <a:ln w="38100">
            <a:solidFill>
              <a:schemeClr val="tx1"/>
            </a:solidFill>
          </a:ln>
        </p:spPr>
      </p:pic>
      <p:sp>
        <p:nvSpPr>
          <p:cNvPr id="10" name="Slide Number Placeholder 9"/>
          <p:cNvSpPr>
            <a:spLocks noGrp="1"/>
          </p:cNvSpPr>
          <p:nvPr>
            <p:ph type="sldNum" idx="12"/>
          </p:nvPr>
        </p:nvSpPr>
        <p:spPr/>
        <p:txBody>
          <a:bodyPr/>
          <a:lstStyle/>
          <a:p>
            <a:pPr algn="r"/>
            <a:fld id="{C77FA173-1975-456E-84F2-8E32F00691B4}" type="slidenum">
              <a:rPr lang="en-US" smtClean="0"/>
              <a:pPr algn="r"/>
              <a:t>32</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Analog Sensor </a:t>
            </a:r>
            <a:br>
              <a:rPr lang="en-US" sz="3600" dirty="0" smtClean="0"/>
            </a:br>
            <a:r>
              <a:rPr lang="en-US" sz="2400" dirty="0" smtClean="0"/>
              <a:t>Additional Hardware Validation</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Black Box Testing: Complete Circuit</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Input Signal: Square wave with 500mV amplitude at 4Hz</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Power Supply: 3V DC (supplied by Mica2) </a:t>
            </a:r>
          </a:p>
          <a:p>
            <a:pPr marL="742950" lvl="2" indent="-341313" algn="just">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Conclusion: The final output obtained is a reflection of the input signals as opposed to the tests using high frequency inputs. The output signal is amplified and filtered. </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pic>
        <p:nvPicPr>
          <p:cNvPr id="7" name="Picture 6" descr="B4PL6.BMP"/>
          <p:cNvPicPr>
            <a:picLocks noChangeAspect="1"/>
          </p:cNvPicPr>
          <p:nvPr/>
        </p:nvPicPr>
        <p:blipFill>
          <a:blip r:embed="rId3" cstate="print"/>
          <a:stretch>
            <a:fillRect/>
          </a:stretch>
        </p:blipFill>
        <p:spPr>
          <a:xfrm>
            <a:off x="3127248" y="3584448"/>
            <a:ext cx="3048000" cy="2286000"/>
          </a:xfrm>
          <a:prstGeom prst="rect">
            <a:avLst/>
          </a:prstGeom>
          <a:ln w="38100">
            <a:solidFill>
              <a:schemeClr val="tx1"/>
            </a:solidFill>
          </a:ln>
        </p:spPr>
      </p:pic>
      <p:sp>
        <p:nvSpPr>
          <p:cNvPr id="10" name="Slide Number Placeholder 9"/>
          <p:cNvSpPr>
            <a:spLocks noGrp="1"/>
          </p:cNvSpPr>
          <p:nvPr>
            <p:ph type="sldNum" idx="12"/>
          </p:nvPr>
        </p:nvSpPr>
        <p:spPr/>
        <p:txBody>
          <a:bodyPr/>
          <a:lstStyle/>
          <a:p>
            <a:pPr algn="r"/>
            <a:fld id="{48836F8D-5C62-46F9-9A65-6E4A16449AD7}" type="slidenum">
              <a:rPr lang="en-US" smtClean="0"/>
              <a:pPr algn="r"/>
              <a:t>33</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Analog Sensor </a:t>
            </a:r>
            <a:br>
              <a:rPr lang="en-US" sz="3600" dirty="0" smtClean="0"/>
            </a:br>
            <a:r>
              <a:rPr lang="en-US" sz="2400" dirty="0" smtClean="0"/>
              <a:t>Additional Hardware Validation</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Black Box Testing: Complete Circuit</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Input Signal: Sine wave with 500mV amplitude at 2Hz</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Power Supply: 3V DC (supplied by Mica2) </a:t>
            </a:r>
          </a:p>
          <a:p>
            <a:pPr marL="742950" lvl="2" indent="-341313" algn="just">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Conclusion: The final output obtained is a reflection of the input signals as opposed to the tests using high frequency inputs. The output signal is amplified and filtered. </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pic>
        <p:nvPicPr>
          <p:cNvPr id="8" name="Picture 7" descr="A3PL6.BMP"/>
          <p:cNvPicPr>
            <a:picLocks noChangeAspect="1"/>
          </p:cNvPicPr>
          <p:nvPr/>
        </p:nvPicPr>
        <p:blipFill>
          <a:blip r:embed="rId3" cstate="print"/>
          <a:stretch>
            <a:fillRect/>
          </a:stretch>
        </p:blipFill>
        <p:spPr>
          <a:xfrm>
            <a:off x="3127248" y="3584448"/>
            <a:ext cx="3048000" cy="2286000"/>
          </a:xfrm>
          <a:prstGeom prst="rect">
            <a:avLst/>
          </a:prstGeom>
          <a:ln w="38100">
            <a:solidFill>
              <a:schemeClr val="tx1"/>
            </a:solidFill>
          </a:ln>
        </p:spPr>
      </p:pic>
      <p:sp>
        <p:nvSpPr>
          <p:cNvPr id="10" name="Slide Number Placeholder 9"/>
          <p:cNvSpPr>
            <a:spLocks noGrp="1"/>
          </p:cNvSpPr>
          <p:nvPr>
            <p:ph type="sldNum" idx="12"/>
          </p:nvPr>
        </p:nvSpPr>
        <p:spPr/>
        <p:txBody>
          <a:bodyPr/>
          <a:lstStyle/>
          <a:p>
            <a:pPr algn="r"/>
            <a:fld id="{6A4F76C2-2A00-47CB-975D-697FB225F6DE}" type="slidenum">
              <a:rPr lang="en-US" smtClean="0"/>
              <a:pPr algn="r"/>
              <a:t>34</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Wireless Network</a:t>
            </a:r>
            <a:br>
              <a:rPr lang="en-US" sz="3600" dirty="0" smtClean="0"/>
            </a:br>
            <a:r>
              <a:rPr lang="en-US" sz="2400" dirty="0" smtClean="0"/>
              <a:t> Validation &amp; Testing of Wireless Sensor Network</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pic>
        <p:nvPicPr>
          <p:cNvPr id="8195" name="Picture 3"/>
          <p:cNvPicPr>
            <a:picLocks noChangeArrowheads="1"/>
          </p:cNvPicPr>
          <p:nvPr/>
        </p:nvPicPr>
        <p:blipFill>
          <a:blip r:embed="rId3" cstate="print"/>
          <a:srcRect/>
          <a:stretch>
            <a:fillRect/>
          </a:stretch>
        </p:blipFill>
        <p:spPr bwMode="auto">
          <a:xfrm>
            <a:off x="2377440" y="1371599"/>
            <a:ext cx="4389120" cy="5394960"/>
          </a:xfrm>
          <a:prstGeom prst="rect">
            <a:avLst/>
          </a:prstGeom>
          <a:noFill/>
          <a:ln w="9525">
            <a:noFill/>
            <a:miter lim="800000"/>
            <a:headEnd/>
            <a:tailEnd/>
          </a:ln>
          <a:effectLst/>
        </p:spPr>
      </p:pic>
      <p:sp>
        <p:nvSpPr>
          <p:cNvPr id="8" name="Slide Number Placeholder 7"/>
          <p:cNvSpPr>
            <a:spLocks noGrp="1"/>
          </p:cNvSpPr>
          <p:nvPr>
            <p:ph type="sldNum" idx="12"/>
          </p:nvPr>
        </p:nvSpPr>
        <p:spPr/>
        <p:txBody>
          <a:bodyPr/>
          <a:lstStyle/>
          <a:p>
            <a:pPr algn="r"/>
            <a:fld id="{134DDF61-6677-4F6E-BE83-622540860653}" type="slidenum">
              <a:rPr lang="en-US" smtClean="0"/>
              <a:pPr algn="r"/>
              <a:t>35</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Wireless Network</a:t>
            </a:r>
            <a:br>
              <a:rPr lang="en-US" sz="3600" dirty="0" smtClean="0"/>
            </a:br>
            <a:r>
              <a:rPr lang="en-US" sz="2400" dirty="0" smtClean="0"/>
              <a:t> Validation &amp; Testing of Wireless Sensor Network</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MDA100 Data Acquisition Unit</a:t>
            </a: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pic>
        <p:nvPicPr>
          <p:cNvPr id="5" name="Picture 2"/>
          <p:cNvPicPr>
            <a:picLocks noChangeAspect="1" noChangeArrowheads="1"/>
          </p:cNvPicPr>
          <p:nvPr/>
        </p:nvPicPr>
        <p:blipFill>
          <a:blip r:embed="rId3" cstate="print"/>
          <a:srcRect/>
          <a:stretch>
            <a:fillRect/>
          </a:stretch>
        </p:blipFill>
        <p:spPr bwMode="auto">
          <a:xfrm>
            <a:off x="5791200" y="1905000"/>
            <a:ext cx="3352800" cy="2115331"/>
          </a:xfrm>
          <a:prstGeom prst="rect">
            <a:avLst/>
          </a:prstGeom>
          <a:noFill/>
          <a:ln w="9525">
            <a:noFill/>
            <a:miter lim="800000"/>
            <a:headEnd/>
            <a:tailEnd/>
          </a:ln>
        </p:spPr>
      </p:pic>
      <p:pic>
        <p:nvPicPr>
          <p:cNvPr id="1026" name="Picture 2" descr="C:\Users\Ryan\Pictures\My Scans\2010-10 (Oct)\layotu0001.jpg"/>
          <p:cNvPicPr>
            <a:picLocks noChangeAspect="1" noChangeArrowheads="1"/>
          </p:cNvPicPr>
          <p:nvPr/>
        </p:nvPicPr>
        <p:blipFill>
          <a:blip r:embed="rId4" cstate="print"/>
          <a:srcRect/>
          <a:stretch>
            <a:fillRect/>
          </a:stretch>
        </p:blipFill>
        <p:spPr bwMode="auto">
          <a:xfrm>
            <a:off x="685800" y="2514600"/>
            <a:ext cx="5031799" cy="3352800"/>
          </a:xfrm>
          <a:prstGeom prst="rect">
            <a:avLst/>
          </a:prstGeom>
          <a:noFill/>
        </p:spPr>
      </p:pic>
      <p:sp>
        <p:nvSpPr>
          <p:cNvPr id="10" name="Slide Number Placeholder 9"/>
          <p:cNvSpPr>
            <a:spLocks noGrp="1"/>
          </p:cNvSpPr>
          <p:nvPr>
            <p:ph type="sldNum" idx="12"/>
          </p:nvPr>
        </p:nvSpPr>
        <p:spPr/>
        <p:txBody>
          <a:bodyPr/>
          <a:lstStyle/>
          <a:p>
            <a:pPr algn="r"/>
            <a:fld id="{8145A1AE-7CF0-47A9-BBE4-C625CCCD2E3E}" type="slidenum">
              <a:rPr lang="en-US" smtClean="0"/>
              <a:pPr algn="r"/>
              <a:t>36</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Wireless Network </a:t>
            </a:r>
            <a:br>
              <a:rPr lang="en-US" sz="3600" dirty="0" smtClean="0"/>
            </a:br>
            <a:r>
              <a:rPr lang="en-US" sz="2400" dirty="0" smtClean="0"/>
              <a:t> Sensor Network Testing</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Data Collection Testing</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Purpose: Verify </a:t>
            </a:r>
            <a:r>
              <a:rPr lang="en-US" dirty="0" smtClean="0">
                <a:solidFill>
                  <a:srgbClr val="000000"/>
                </a:solidFill>
                <a:latin typeface="Times New Roman" pitchFamily="16" charset="0"/>
                <a:ea typeface="MS Gothic" charset="0"/>
                <a:cs typeface="MS Gothic" charset="0"/>
              </a:rPr>
              <a:t>Mica2 receives </a:t>
            </a:r>
            <a:r>
              <a:rPr lang="en-US" dirty="0">
                <a:solidFill>
                  <a:srgbClr val="000000"/>
                </a:solidFill>
                <a:latin typeface="Times New Roman" pitchFamily="16" charset="0"/>
                <a:ea typeface="MS Gothic" charset="0"/>
                <a:cs typeface="MS Gothic" charset="0"/>
              </a:rPr>
              <a:t>the correct </a:t>
            </a:r>
            <a:r>
              <a:rPr lang="en-US" dirty="0" smtClean="0">
                <a:solidFill>
                  <a:srgbClr val="000000"/>
                </a:solidFill>
                <a:latin typeface="Times New Roman" pitchFamily="16" charset="0"/>
                <a:ea typeface="MS Gothic" charset="0"/>
                <a:cs typeface="MS Gothic" charset="0"/>
              </a:rPr>
              <a:t>data </a:t>
            </a:r>
            <a:r>
              <a:rPr lang="en-US" dirty="0">
                <a:solidFill>
                  <a:srgbClr val="000000"/>
                </a:solidFill>
                <a:latin typeface="Times New Roman" pitchFamily="16" charset="0"/>
                <a:ea typeface="MS Gothic" charset="0"/>
                <a:cs typeface="MS Gothic" charset="0"/>
              </a:rPr>
              <a:t>from the </a:t>
            </a:r>
            <a:r>
              <a:rPr lang="en-US" dirty="0" smtClean="0">
                <a:solidFill>
                  <a:srgbClr val="000000"/>
                </a:solidFill>
                <a:latin typeface="Times New Roman" pitchFamily="16" charset="0"/>
                <a:ea typeface="MS Gothic" charset="0"/>
                <a:cs typeface="MS Gothic" charset="0"/>
              </a:rPr>
              <a:t>temperature sensor</a:t>
            </a: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Equipment</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Mica2  </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MDA100CB sensor board</a:t>
            </a:r>
            <a:endParaRPr lang="en-US" dirty="0">
              <a:solidFill>
                <a:srgbClr val="000000"/>
              </a:solidFill>
              <a:latin typeface="Times New Roman" pitchFamily="16" charset="0"/>
              <a:ea typeface="MS Gothic" charset="0"/>
              <a:cs typeface="MS Gothic" charset="0"/>
            </a:endParaRP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Software to view data from Mica2</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Success </a:t>
            </a:r>
            <a:r>
              <a:rPr lang="en-US" dirty="0">
                <a:solidFill>
                  <a:srgbClr val="000000"/>
                </a:solidFill>
                <a:latin typeface="Times New Roman" pitchFamily="16" charset="0"/>
                <a:ea typeface="MS Gothic" charset="0"/>
                <a:cs typeface="MS Gothic" charset="0"/>
              </a:rPr>
              <a:t>Criteria</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Data displayed from Mica2 </a:t>
            </a:r>
            <a:r>
              <a:rPr lang="en-US" dirty="0" smtClean="0">
                <a:solidFill>
                  <a:srgbClr val="000000"/>
                </a:solidFill>
                <a:latin typeface="Times New Roman" pitchFamily="16" charset="0"/>
                <a:ea typeface="MS Gothic" charset="0"/>
                <a:cs typeface="MS Gothic" charset="0"/>
              </a:rPr>
              <a:t>mirrors the actual temperature</a:t>
            </a: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Design Metrics Tested</a:t>
            </a:r>
          </a:p>
          <a:p>
            <a:pPr marL="1197864"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Graphical representation of sensor data</a:t>
            </a: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sp>
        <p:nvSpPr>
          <p:cNvPr id="8" name="Slide Number Placeholder 7"/>
          <p:cNvSpPr>
            <a:spLocks noGrp="1"/>
          </p:cNvSpPr>
          <p:nvPr>
            <p:ph type="sldNum" idx="12"/>
          </p:nvPr>
        </p:nvSpPr>
        <p:spPr/>
        <p:txBody>
          <a:bodyPr/>
          <a:lstStyle/>
          <a:p>
            <a:pPr algn="r"/>
            <a:fld id="{78215292-4C2B-464E-A854-B174AEB7691F}" type="slidenum">
              <a:rPr lang="en-US" smtClean="0"/>
              <a:pPr algn="r"/>
              <a:t>37</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Wireless Network </a:t>
            </a:r>
            <a:br>
              <a:rPr lang="en-US" sz="3600" dirty="0" smtClean="0"/>
            </a:br>
            <a:r>
              <a:rPr lang="en-US" sz="2400" dirty="0" smtClean="0"/>
              <a:t> Sensor Network Testing</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39624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Data Collection Testing</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Test ability of integrated Mica2 and MDA100CB to collect accurate data</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Sensor placed in freezer until stabilized </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Sensor placed back in room temperature </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pic>
        <p:nvPicPr>
          <p:cNvPr id="7" name="Picture 2"/>
          <p:cNvPicPr>
            <a:picLocks noGrp="1" noChangeAspect="1" noChangeArrowheads="1"/>
          </p:cNvPicPr>
          <p:nvPr>
            <p:ph sz="half" idx="4294967295"/>
          </p:nvPr>
        </p:nvPicPr>
        <p:blipFill>
          <a:blip r:embed="rId3" cstate="print"/>
          <a:srcRect l="17021" t="10849" r="7508" b="23113"/>
          <a:stretch>
            <a:fillRect/>
          </a:stretch>
        </p:blipFill>
        <p:spPr bwMode="auto">
          <a:xfrm>
            <a:off x="4495800" y="1615441"/>
            <a:ext cx="4343400" cy="30403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Slide Number Placeholder 9"/>
          <p:cNvSpPr>
            <a:spLocks noGrp="1"/>
          </p:cNvSpPr>
          <p:nvPr>
            <p:ph type="sldNum" idx="12"/>
          </p:nvPr>
        </p:nvSpPr>
        <p:spPr/>
        <p:txBody>
          <a:bodyPr/>
          <a:lstStyle/>
          <a:p>
            <a:pPr algn="r"/>
            <a:fld id="{0D0D79CB-4D13-42B7-8FC0-6899D673C870}" type="slidenum">
              <a:rPr lang="en-US" smtClean="0"/>
              <a:pPr algn="r"/>
              <a:t>38</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Wireless Network</a:t>
            </a:r>
            <a:br>
              <a:rPr lang="en-US" sz="3600" dirty="0" smtClean="0"/>
            </a:br>
            <a:r>
              <a:rPr lang="en-US" sz="2400" dirty="0" smtClean="0"/>
              <a:t> Single &amp; Multi-Hop Wireless Sensor Testing</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Network Topology Testing</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Purpose: </a:t>
            </a:r>
            <a:r>
              <a:rPr lang="en-US" dirty="0" smtClean="0">
                <a:solidFill>
                  <a:srgbClr val="000000"/>
                </a:solidFill>
                <a:latin typeface="Times New Roman" pitchFamily="16" charset="0"/>
                <a:ea typeface="MS Gothic" charset="0"/>
                <a:cs typeface="MS Gothic" charset="0"/>
              </a:rPr>
              <a:t>Verify wireless sensor network’s ability to handle multiple nodes in many different configurations </a:t>
            </a: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Equipment</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Software to view data from Mica2</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MIB520 Base Station</a:t>
            </a:r>
            <a:endParaRPr lang="en-US" dirty="0">
              <a:solidFill>
                <a:srgbClr val="000000"/>
              </a:solidFill>
              <a:latin typeface="Times New Roman" pitchFamily="16" charset="0"/>
              <a:ea typeface="MS Gothic" charset="0"/>
              <a:cs typeface="MS Gothic" charset="0"/>
            </a:endParaRP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5 Mica2 Motes</a:t>
            </a: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Success Criteria</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err="1" smtClean="0">
                <a:solidFill>
                  <a:srgbClr val="000000"/>
                </a:solidFill>
                <a:latin typeface="Times New Roman" pitchFamily="16" charset="0"/>
                <a:ea typeface="MS Gothic" charset="0"/>
                <a:cs typeface="MS Gothic" charset="0"/>
              </a:rPr>
              <a:t>Moteview</a:t>
            </a:r>
            <a:r>
              <a:rPr lang="en-US" dirty="0" smtClean="0">
                <a:solidFill>
                  <a:srgbClr val="000000"/>
                </a:solidFill>
                <a:latin typeface="Times New Roman" pitchFamily="16" charset="0"/>
                <a:ea typeface="MS Gothic" charset="0"/>
                <a:cs typeface="MS Gothic" charset="0"/>
              </a:rPr>
              <a:t> topology matches desired configuration</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Design Metrics Tested</a:t>
            </a:r>
            <a:endParaRPr lang="en-US" dirty="0">
              <a:solidFill>
                <a:srgbClr val="000000"/>
              </a:solidFill>
              <a:latin typeface="Times New Roman" pitchFamily="16" charset="0"/>
              <a:ea typeface="MS Gothic" charset="0"/>
              <a:cs typeface="MS Gothic" charset="0"/>
            </a:endParaRP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Wireless network multi-hop capabilities </a:t>
            </a: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sp>
        <p:nvSpPr>
          <p:cNvPr id="8" name="Slide Number Placeholder 7"/>
          <p:cNvSpPr>
            <a:spLocks noGrp="1"/>
          </p:cNvSpPr>
          <p:nvPr>
            <p:ph type="sldNum" idx="12"/>
          </p:nvPr>
        </p:nvSpPr>
        <p:spPr/>
        <p:txBody>
          <a:bodyPr/>
          <a:lstStyle/>
          <a:p>
            <a:pPr algn="r"/>
            <a:fld id="{3747E3D6-231C-42DD-B457-1D8A4E3F3350}" type="slidenum">
              <a:rPr lang="en-US" smtClean="0"/>
              <a:pPr algn="r"/>
              <a:t>39</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Objectives &amp; Goals</a:t>
            </a:r>
            <a:r>
              <a:rPr lang="en-US" sz="2400" dirty="0" smtClean="0"/>
              <a:t/>
            </a:r>
            <a:br>
              <a:rPr lang="en-US" sz="2400" dirty="0" smtClean="0"/>
            </a:br>
            <a:r>
              <a:rPr lang="en-US" sz="2400" dirty="0" smtClean="0">
                <a:solidFill>
                  <a:schemeClr val="bg1"/>
                </a:solidFill>
              </a:rPr>
              <a:t>place</a:t>
            </a:r>
            <a:endParaRPr lang="en-US" sz="3600" dirty="0">
              <a:solidFill>
                <a:schemeClr val="bg1"/>
              </a:solidFill>
            </a:endParaRPr>
          </a:p>
        </p:txBody>
      </p:sp>
      <p:sp>
        <p:nvSpPr>
          <p:cNvPr id="4" name="Content Placeholder 3"/>
          <p:cNvSpPr>
            <a:spLocks noGrp="1"/>
          </p:cNvSpPr>
          <p:nvPr>
            <p:ph idx="1"/>
          </p:nvPr>
        </p:nvSpPr>
        <p:spPr>
          <a:xfrm>
            <a:off x="457200" y="1444752"/>
            <a:ext cx="8228013" cy="4524375"/>
          </a:xfrm>
        </p:spPr>
        <p:txBody>
          <a:bodyPr/>
          <a:lstStyle/>
          <a:p>
            <a:pPr>
              <a:spcAft>
                <a:spcPts val="600"/>
              </a:spcAft>
              <a:buSzPct val="45000"/>
              <a:buFont typeface="Arial" pitchFamily="34" charset="0"/>
              <a:buChar char="•"/>
            </a:pPr>
            <a:r>
              <a:rPr lang="en-US" sz="2400" dirty="0" smtClean="0"/>
              <a:t>Design and fabricate a portable, low-cost, and low-power wireless EKG sensor capable of monitoring heart signals</a:t>
            </a:r>
          </a:p>
          <a:p>
            <a:pPr lvl="1">
              <a:spcAft>
                <a:spcPts val="600"/>
              </a:spcAft>
              <a:buSzPct val="45000"/>
              <a:buFont typeface="Arial" pitchFamily="34" charset="0"/>
              <a:buChar char="•"/>
            </a:pPr>
            <a:r>
              <a:rPr lang="en-US" sz="1800" dirty="0" smtClean="0"/>
              <a:t>Small, analog sensor board attached to RF transmitter board</a:t>
            </a:r>
          </a:p>
          <a:p>
            <a:pPr lvl="1">
              <a:spcAft>
                <a:spcPts val="600"/>
              </a:spcAft>
              <a:buSzPct val="45000"/>
              <a:buFont typeface="Arial" pitchFamily="34" charset="0"/>
              <a:buChar char="•"/>
            </a:pPr>
            <a:r>
              <a:rPr lang="en-US" sz="1800" dirty="0" smtClean="0"/>
              <a:t>RF receiver board attached to computer</a:t>
            </a:r>
          </a:p>
          <a:p>
            <a:pPr lvl="1"/>
            <a:endParaRPr lang="en-US" dirty="0"/>
          </a:p>
        </p:txBody>
      </p:sp>
      <p:sp>
        <p:nvSpPr>
          <p:cNvPr id="5122" name="Text Box 2"/>
          <p:cNvSpPr txBox="1">
            <a:spLocks noChangeArrowheads="1"/>
          </p:cNvSpPr>
          <p:nvPr/>
        </p:nvSpPr>
        <p:spPr bwMode="auto">
          <a:xfrm>
            <a:off x="457200" y="1600200"/>
            <a:ext cx="8229600" cy="4525963"/>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grpSp>
        <p:nvGrpSpPr>
          <p:cNvPr id="2" name="Group 5"/>
          <p:cNvGrpSpPr/>
          <p:nvPr/>
        </p:nvGrpSpPr>
        <p:grpSpPr>
          <a:xfrm>
            <a:off x="533400" y="3581400"/>
            <a:ext cx="7924800" cy="1295400"/>
            <a:chOff x="304800" y="3733800"/>
            <a:chExt cx="7924800" cy="1295400"/>
          </a:xfrm>
        </p:grpSpPr>
        <p:sp>
          <p:nvSpPr>
            <p:cNvPr id="7" name="Rectangle 4"/>
            <p:cNvSpPr>
              <a:spLocks noChangeArrowheads="1"/>
            </p:cNvSpPr>
            <p:nvPr/>
          </p:nvSpPr>
          <p:spPr bwMode="auto">
            <a:xfrm>
              <a:off x="7086600" y="3886200"/>
              <a:ext cx="1143000" cy="381000"/>
            </a:xfrm>
            <a:prstGeom prst="rect">
              <a:avLst/>
            </a:prstGeom>
            <a:solidFill>
              <a:srgbClr val="FF0000"/>
            </a:solidFill>
            <a:ln w="25560">
              <a:noFill/>
              <a:round/>
              <a:headEnd/>
              <a:tailEnd/>
            </a:ln>
            <a:effectLst/>
          </p:spPr>
          <p:txBody>
            <a:bodyPr wrap="none" anchor="ctr"/>
            <a:lstStyle/>
            <a:p>
              <a:endParaRPr lang="en-US"/>
            </a:p>
          </p:txBody>
        </p:sp>
        <p:sp>
          <p:nvSpPr>
            <p:cNvPr id="8" name="Rectangle 5"/>
            <p:cNvSpPr>
              <a:spLocks noChangeArrowheads="1"/>
            </p:cNvSpPr>
            <p:nvPr/>
          </p:nvSpPr>
          <p:spPr bwMode="auto">
            <a:xfrm>
              <a:off x="4114800" y="3886200"/>
              <a:ext cx="1752600" cy="381000"/>
            </a:xfrm>
            <a:prstGeom prst="rect">
              <a:avLst/>
            </a:prstGeom>
            <a:solidFill>
              <a:srgbClr val="FF0000"/>
            </a:solidFill>
            <a:ln w="25560">
              <a:noFill/>
              <a:round/>
              <a:headEnd/>
              <a:tailEnd/>
            </a:ln>
            <a:effectLst/>
          </p:spPr>
          <p:txBody>
            <a:bodyPr wrap="none" anchor="ctr"/>
            <a:lstStyle/>
            <a:p>
              <a:endParaRPr lang="en-US"/>
            </a:p>
          </p:txBody>
        </p:sp>
        <p:sp>
          <p:nvSpPr>
            <p:cNvPr id="9" name="Rectangle 6"/>
            <p:cNvSpPr>
              <a:spLocks noChangeArrowheads="1"/>
            </p:cNvSpPr>
            <p:nvPr/>
          </p:nvSpPr>
          <p:spPr bwMode="auto">
            <a:xfrm>
              <a:off x="6934200" y="3733800"/>
              <a:ext cx="1143000" cy="381000"/>
            </a:xfrm>
            <a:prstGeom prst="rect">
              <a:avLst/>
            </a:prstGeom>
            <a:solidFill>
              <a:srgbClr val="FFFFFF"/>
            </a:solidFill>
            <a:ln w="9525">
              <a:solidFill>
                <a:srgbClr val="000000"/>
              </a:solidFill>
              <a:round/>
              <a:headEnd/>
              <a:tailEnd/>
            </a:ln>
            <a:effectLst/>
          </p:spPr>
          <p:txBody>
            <a:bodyPr lIns="90000" tIns="56340" rIns="90000" bIns="45000"/>
            <a:lstStyle/>
            <a:p>
              <a:pPr hangingPunct="1">
                <a:lnSpc>
                  <a:spcPct val="95000"/>
                </a:lnSpc>
                <a:tabLst>
                  <a:tab pos="723900" algn="l"/>
                </a:tabLst>
              </a:pPr>
              <a:r>
                <a:rPr lang="en-US">
                  <a:solidFill>
                    <a:srgbClr val="000000"/>
                  </a:solidFill>
                  <a:latin typeface="Times New Roman" pitchFamily="16" charset="0"/>
                  <a:cs typeface="Lucida Sans Unicode" charset="0"/>
                </a:rPr>
                <a:t>RF  Board</a:t>
              </a:r>
            </a:p>
          </p:txBody>
        </p:sp>
        <p:sp>
          <p:nvSpPr>
            <p:cNvPr id="10" name="Rectangle 7"/>
            <p:cNvSpPr>
              <a:spLocks noChangeArrowheads="1"/>
            </p:cNvSpPr>
            <p:nvPr/>
          </p:nvSpPr>
          <p:spPr bwMode="auto">
            <a:xfrm>
              <a:off x="4038600" y="3733800"/>
              <a:ext cx="1752600" cy="381000"/>
            </a:xfrm>
            <a:prstGeom prst="rect">
              <a:avLst/>
            </a:prstGeom>
            <a:solidFill>
              <a:srgbClr val="FFFFFF"/>
            </a:solidFill>
            <a:ln w="9525">
              <a:solidFill>
                <a:srgbClr val="000000"/>
              </a:solidFill>
              <a:round/>
              <a:headEnd/>
              <a:tailEnd/>
            </a:ln>
            <a:effectLst/>
          </p:spPr>
          <p:txBody>
            <a:bodyPr lIns="90000" tIns="56340" rIns="90000" bIns="45000"/>
            <a:lstStyle/>
            <a:p>
              <a:pPr hangingPunct="1">
                <a:lnSpc>
                  <a:spcPct val="95000"/>
                </a:lnSpc>
                <a:tabLst>
                  <a:tab pos="723900" algn="l"/>
                  <a:tab pos="1447800" algn="l"/>
                </a:tabLst>
              </a:pPr>
              <a:r>
                <a:rPr lang="en-US" dirty="0">
                  <a:solidFill>
                    <a:srgbClr val="000000"/>
                  </a:solidFill>
                  <a:latin typeface="Times New Roman" pitchFamily="16" charset="0"/>
                  <a:cs typeface="Lucida Sans Unicode" charset="0"/>
                </a:rPr>
                <a:t>Microcontroller</a:t>
              </a:r>
            </a:p>
          </p:txBody>
        </p:sp>
        <p:sp>
          <p:nvSpPr>
            <p:cNvPr id="11" name="Rectangle 8"/>
            <p:cNvSpPr>
              <a:spLocks noChangeArrowheads="1"/>
            </p:cNvSpPr>
            <p:nvPr/>
          </p:nvSpPr>
          <p:spPr bwMode="auto">
            <a:xfrm>
              <a:off x="2514600" y="4648200"/>
              <a:ext cx="990600" cy="368300"/>
            </a:xfrm>
            <a:prstGeom prst="rect">
              <a:avLst/>
            </a:prstGeom>
            <a:noFill/>
            <a:ln w="9525">
              <a:solidFill>
                <a:srgbClr val="000000"/>
              </a:solidFill>
              <a:round/>
              <a:headEnd/>
              <a:tailEnd/>
            </a:ln>
            <a:effectLst/>
          </p:spPr>
          <p:txBody>
            <a:bodyPr lIns="90000" tIns="56340" rIns="90000" bIns="45000"/>
            <a:lstStyle/>
            <a:p>
              <a:pPr hangingPunct="1">
                <a:lnSpc>
                  <a:spcPct val="95000"/>
                </a:lnSpc>
                <a:tabLst>
                  <a:tab pos="723900" algn="l"/>
                </a:tabLst>
              </a:pPr>
              <a:r>
                <a:rPr lang="en-US">
                  <a:solidFill>
                    <a:srgbClr val="000000"/>
                  </a:solidFill>
                  <a:latin typeface="Times New Roman" pitchFamily="16" charset="0"/>
                  <a:cs typeface="Lucida Sans Unicode" charset="0"/>
                </a:rPr>
                <a:t>Memory</a:t>
              </a:r>
            </a:p>
          </p:txBody>
        </p:sp>
        <p:sp>
          <p:nvSpPr>
            <p:cNvPr id="12" name="Rectangle 9"/>
            <p:cNvSpPr>
              <a:spLocks noChangeArrowheads="1"/>
            </p:cNvSpPr>
            <p:nvPr/>
          </p:nvSpPr>
          <p:spPr bwMode="auto">
            <a:xfrm>
              <a:off x="3962400" y="4648200"/>
              <a:ext cx="3124200" cy="381000"/>
            </a:xfrm>
            <a:prstGeom prst="rect">
              <a:avLst/>
            </a:prstGeom>
            <a:noFill/>
            <a:ln w="9525">
              <a:solidFill>
                <a:srgbClr val="000000"/>
              </a:solidFill>
              <a:round/>
              <a:headEnd/>
              <a:tailEnd/>
            </a:ln>
            <a:effectLst/>
          </p:spPr>
          <p:txBody>
            <a:bodyPr lIns="90000" tIns="56340" rIns="90000" bIns="45000"/>
            <a:lstStyle/>
            <a:p>
              <a:pPr hangingPunct="1">
                <a:lnSpc>
                  <a:spcPct val="95000"/>
                </a:lnSpc>
                <a:tabLst>
                  <a:tab pos="723900" algn="l"/>
                  <a:tab pos="1447800" algn="l"/>
                  <a:tab pos="2171700" algn="l"/>
                  <a:tab pos="2895600" algn="l"/>
                </a:tabLst>
              </a:pPr>
              <a:r>
                <a:rPr lang="en-US">
                  <a:solidFill>
                    <a:srgbClr val="000000"/>
                  </a:solidFill>
                  <a:latin typeface="Times New Roman" pitchFamily="16" charset="0"/>
                  <a:cs typeface="Lucida Sans Unicode" charset="0"/>
                </a:rPr>
                <a:t>Power Source (2 AA Batteries)</a:t>
              </a:r>
            </a:p>
          </p:txBody>
        </p:sp>
        <p:sp>
          <p:nvSpPr>
            <p:cNvPr id="13" name="AutoShape 10"/>
            <p:cNvSpPr>
              <a:spLocks noChangeArrowheads="1"/>
            </p:cNvSpPr>
            <p:nvPr/>
          </p:nvSpPr>
          <p:spPr bwMode="auto">
            <a:xfrm>
              <a:off x="3276600" y="3810000"/>
              <a:ext cx="685800" cy="228600"/>
            </a:xfrm>
            <a:prstGeom prst="rightArrow">
              <a:avLst>
                <a:gd name="adj1" fmla="val 50000"/>
                <a:gd name="adj2" fmla="val 75000"/>
              </a:avLst>
            </a:prstGeom>
            <a:solidFill>
              <a:srgbClr val="FF0000"/>
            </a:solidFill>
            <a:ln w="19080">
              <a:solidFill>
                <a:srgbClr val="000000"/>
              </a:solidFill>
              <a:round/>
              <a:headEnd/>
              <a:tailEnd/>
            </a:ln>
            <a:effectLst/>
          </p:spPr>
          <p:txBody>
            <a:bodyPr wrap="none" anchor="ctr"/>
            <a:lstStyle/>
            <a:p>
              <a:endParaRPr lang="en-US"/>
            </a:p>
          </p:txBody>
        </p:sp>
        <p:sp>
          <p:nvSpPr>
            <p:cNvPr id="14" name="Rectangle 11"/>
            <p:cNvSpPr>
              <a:spLocks noChangeArrowheads="1"/>
            </p:cNvSpPr>
            <p:nvPr/>
          </p:nvSpPr>
          <p:spPr bwMode="auto">
            <a:xfrm>
              <a:off x="1905000" y="3886200"/>
              <a:ext cx="1295400" cy="381000"/>
            </a:xfrm>
            <a:prstGeom prst="rect">
              <a:avLst/>
            </a:prstGeom>
            <a:solidFill>
              <a:srgbClr val="FF0000"/>
            </a:solidFill>
            <a:ln w="25560">
              <a:noFill/>
              <a:round/>
              <a:headEnd/>
              <a:tailEnd/>
            </a:ln>
            <a:effectLst/>
          </p:spPr>
          <p:txBody>
            <a:bodyPr wrap="none" anchor="ctr"/>
            <a:lstStyle/>
            <a:p>
              <a:endParaRPr lang="en-US"/>
            </a:p>
          </p:txBody>
        </p:sp>
        <p:sp>
          <p:nvSpPr>
            <p:cNvPr id="15" name="Rectangle 12"/>
            <p:cNvSpPr>
              <a:spLocks noChangeArrowheads="1"/>
            </p:cNvSpPr>
            <p:nvPr/>
          </p:nvSpPr>
          <p:spPr bwMode="auto">
            <a:xfrm>
              <a:off x="1752600" y="3733800"/>
              <a:ext cx="1524000" cy="381000"/>
            </a:xfrm>
            <a:prstGeom prst="rect">
              <a:avLst/>
            </a:prstGeom>
            <a:solidFill>
              <a:srgbClr val="FFFFFF"/>
            </a:solidFill>
            <a:ln w="9525">
              <a:solidFill>
                <a:srgbClr val="000000"/>
              </a:solidFill>
              <a:round/>
              <a:headEnd/>
              <a:tailEnd/>
            </a:ln>
            <a:effectLst/>
          </p:spPr>
          <p:txBody>
            <a:bodyPr lIns="90000" tIns="56340" rIns="90000" bIns="45000"/>
            <a:lstStyle/>
            <a:p>
              <a:pPr hangingPunct="1">
                <a:lnSpc>
                  <a:spcPct val="95000"/>
                </a:lnSpc>
                <a:tabLst>
                  <a:tab pos="723900" algn="l"/>
                  <a:tab pos="1447800" algn="l"/>
                </a:tabLst>
              </a:pPr>
              <a:r>
                <a:rPr lang="en-US" dirty="0">
                  <a:solidFill>
                    <a:srgbClr val="000000"/>
                  </a:solidFill>
                  <a:latin typeface="Times New Roman" pitchFamily="16" charset="0"/>
                  <a:cs typeface="Lucida Sans Unicode" charset="0"/>
                </a:rPr>
                <a:t>Sensing Chip</a:t>
              </a:r>
            </a:p>
          </p:txBody>
        </p:sp>
        <p:sp>
          <p:nvSpPr>
            <p:cNvPr id="16" name="AutoShape 13"/>
            <p:cNvSpPr>
              <a:spLocks noChangeArrowheads="1"/>
            </p:cNvSpPr>
            <p:nvPr/>
          </p:nvSpPr>
          <p:spPr bwMode="auto">
            <a:xfrm>
              <a:off x="6096000" y="3810000"/>
              <a:ext cx="731838" cy="228600"/>
            </a:xfrm>
            <a:prstGeom prst="rightArrow">
              <a:avLst>
                <a:gd name="adj1" fmla="val 50000"/>
                <a:gd name="adj2" fmla="val 80035"/>
              </a:avLst>
            </a:prstGeom>
            <a:solidFill>
              <a:srgbClr val="FF0000"/>
            </a:solidFill>
            <a:ln w="19080">
              <a:solidFill>
                <a:srgbClr val="000000"/>
              </a:solidFill>
              <a:round/>
              <a:headEnd/>
              <a:tailEnd/>
            </a:ln>
            <a:effectLst/>
          </p:spPr>
          <p:txBody>
            <a:bodyPr wrap="none" anchor="ctr"/>
            <a:lstStyle/>
            <a:p>
              <a:endParaRPr lang="en-US"/>
            </a:p>
          </p:txBody>
        </p:sp>
        <p:sp>
          <p:nvSpPr>
            <p:cNvPr id="17" name="Line 14"/>
            <p:cNvSpPr>
              <a:spLocks noChangeShapeType="1"/>
            </p:cNvSpPr>
            <p:nvPr/>
          </p:nvSpPr>
          <p:spPr bwMode="auto">
            <a:xfrm flipV="1">
              <a:off x="4876800" y="4189413"/>
              <a:ext cx="1588" cy="460375"/>
            </a:xfrm>
            <a:prstGeom prst="line">
              <a:avLst/>
            </a:prstGeom>
            <a:noFill/>
            <a:ln w="19080">
              <a:solidFill>
                <a:srgbClr val="000000"/>
              </a:solidFill>
              <a:round/>
              <a:headEnd/>
              <a:tailEnd/>
            </a:ln>
            <a:effectLst/>
          </p:spPr>
          <p:txBody>
            <a:bodyPr/>
            <a:lstStyle/>
            <a:p>
              <a:endParaRPr lang="en-US"/>
            </a:p>
          </p:txBody>
        </p:sp>
        <p:sp>
          <p:nvSpPr>
            <p:cNvPr id="18" name="Line 15"/>
            <p:cNvSpPr>
              <a:spLocks noChangeShapeType="1"/>
            </p:cNvSpPr>
            <p:nvPr/>
          </p:nvSpPr>
          <p:spPr bwMode="auto">
            <a:xfrm flipH="1">
              <a:off x="6170613" y="4114800"/>
              <a:ext cx="841375" cy="533400"/>
            </a:xfrm>
            <a:prstGeom prst="line">
              <a:avLst/>
            </a:prstGeom>
            <a:noFill/>
            <a:ln w="19080">
              <a:solidFill>
                <a:srgbClr val="000000"/>
              </a:solidFill>
              <a:round/>
              <a:headEnd/>
              <a:tailEnd/>
            </a:ln>
            <a:effectLst/>
          </p:spPr>
          <p:txBody>
            <a:bodyPr/>
            <a:lstStyle/>
            <a:p>
              <a:endParaRPr lang="en-US"/>
            </a:p>
          </p:txBody>
        </p:sp>
        <p:sp>
          <p:nvSpPr>
            <p:cNvPr id="19" name="Rectangle 16"/>
            <p:cNvSpPr>
              <a:spLocks noChangeArrowheads="1"/>
            </p:cNvSpPr>
            <p:nvPr/>
          </p:nvSpPr>
          <p:spPr bwMode="auto">
            <a:xfrm>
              <a:off x="304800" y="3746500"/>
              <a:ext cx="1371600" cy="368300"/>
            </a:xfrm>
            <a:prstGeom prst="rect">
              <a:avLst/>
            </a:prstGeom>
            <a:noFill/>
            <a:ln w="9525">
              <a:noFill/>
              <a:round/>
              <a:headEnd/>
              <a:tailEnd/>
            </a:ln>
            <a:effectLst/>
          </p:spPr>
          <p:txBody>
            <a:bodyPr lIns="90000" tIns="56340" rIns="90000" bIns="45000"/>
            <a:lstStyle/>
            <a:p>
              <a:pPr hangingPunct="1">
                <a:lnSpc>
                  <a:spcPct val="95000"/>
                </a:lnSpc>
                <a:tabLst>
                  <a:tab pos="723900" algn="l"/>
                </a:tabLst>
              </a:pPr>
              <a:r>
                <a:rPr lang="en-US" dirty="0" smtClean="0">
                  <a:solidFill>
                    <a:srgbClr val="000000"/>
                  </a:solidFill>
                  <a:latin typeface="Times New Roman" pitchFamily="16" charset="0"/>
                  <a:cs typeface="Lucida Sans Unicode" charset="0"/>
                </a:rPr>
                <a:t>EKG </a:t>
              </a:r>
              <a:r>
                <a:rPr lang="en-US" dirty="0">
                  <a:solidFill>
                    <a:srgbClr val="000000"/>
                  </a:solidFill>
                  <a:latin typeface="Times New Roman" pitchFamily="16" charset="0"/>
                  <a:cs typeface="Lucida Sans Unicode" charset="0"/>
                </a:rPr>
                <a:t>Signal</a:t>
              </a:r>
            </a:p>
          </p:txBody>
        </p:sp>
        <p:sp>
          <p:nvSpPr>
            <p:cNvPr id="20" name="Line 19"/>
            <p:cNvSpPr>
              <a:spLocks noChangeShapeType="1"/>
            </p:cNvSpPr>
            <p:nvPr/>
          </p:nvSpPr>
          <p:spPr bwMode="auto">
            <a:xfrm>
              <a:off x="1600200" y="3962400"/>
              <a:ext cx="152400" cy="0"/>
            </a:xfrm>
            <a:prstGeom prst="line">
              <a:avLst/>
            </a:prstGeom>
            <a:noFill/>
            <a:ln w="19080">
              <a:solidFill>
                <a:srgbClr val="000000"/>
              </a:solidFill>
              <a:round/>
              <a:headEnd/>
              <a:tailEnd/>
            </a:ln>
            <a:effectLst/>
          </p:spPr>
          <p:txBody>
            <a:bodyPr/>
            <a:lstStyle/>
            <a:p>
              <a:endParaRPr lang="en-US"/>
            </a:p>
          </p:txBody>
        </p:sp>
        <p:sp>
          <p:nvSpPr>
            <p:cNvPr id="21" name="Line 20"/>
            <p:cNvSpPr>
              <a:spLocks noChangeShapeType="1"/>
            </p:cNvSpPr>
            <p:nvPr/>
          </p:nvSpPr>
          <p:spPr bwMode="auto">
            <a:xfrm flipV="1">
              <a:off x="3505200" y="4113213"/>
              <a:ext cx="533400" cy="536575"/>
            </a:xfrm>
            <a:prstGeom prst="line">
              <a:avLst/>
            </a:prstGeom>
            <a:noFill/>
            <a:ln w="19080">
              <a:solidFill>
                <a:srgbClr val="000000"/>
              </a:solidFill>
              <a:round/>
              <a:headEnd/>
              <a:tailEnd/>
            </a:ln>
            <a:effectLst/>
          </p:spPr>
          <p:txBody>
            <a:bodyPr/>
            <a:lstStyle/>
            <a:p>
              <a:endParaRPr lang="en-US"/>
            </a:p>
          </p:txBody>
        </p:sp>
      </p:grpSp>
      <p:sp>
        <p:nvSpPr>
          <p:cNvPr id="25" name="Slide Number Placeholder 24"/>
          <p:cNvSpPr>
            <a:spLocks noGrp="1"/>
          </p:cNvSpPr>
          <p:nvPr>
            <p:ph type="sldNum" idx="12"/>
          </p:nvPr>
        </p:nvSpPr>
        <p:spPr/>
        <p:txBody>
          <a:bodyPr/>
          <a:lstStyle/>
          <a:p>
            <a:pPr algn="r"/>
            <a:fld id="{25CF1BFF-7A85-495C-B6A7-0E340301DA51}" type="slidenum">
              <a:rPr lang="en-US" smtClean="0"/>
              <a:pPr algn="r"/>
              <a:t>4</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Wireless Network</a:t>
            </a:r>
            <a:br>
              <a:rPr lang="en-US" sz="3600" dirty="0" smtClean="0"/>
            </a:br>
            <a:r>
              <a:rPr lang="en-US" sz="2400" dirty="0" smtClean="0"/>
              <a:t> Single &amp; Multi-Hop Wireless Sensor Testing</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3660648"/>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Network Topology Testing</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Initial topology of the wireless sensor network</a:t>
            </a: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Cases required to show full functionality and diversity of the network</a:t>
            </a: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pic>
        <p:nvPicPr>
          <p:cNvPr id="4098" name="Picture 2"/>
          <p:cNvPicPr>
            <a:picLocks noChangeArrowheads="1"/>
          </p:cNvPicPr>
          <p:nvPr/>
        </p:nvPicPr>
        <p:blipFill>
          <a:blip r:embed="rId3" cstate="print"/>
          <a:srcRect l="18182" t="14121" r="3030" b="6284"/>
          <a:stretch>
            <a:fillRect/>
          </a:stretch>
        </p:blipFill>
        <p:spPr bwMode="auto">
          <a:xfrm>
            <a:off x="2667000" y="2209800"/>
            <a:ext cx="3657600" cy="2468880"/>
          </a:xfrm>
          <a:prstGeom prst="rect">
            <a:avLst/>
          </a:prstGeom>
          <a:noFill/>
          <a:ln w="9525">
            <a:noFill/>
            <a:miter lim="800000"/>
            <a:headEnd/>
            <a:tailEnd/>
          </a:ln>
          <a:effectLst/>
        </p:spPr>
      </p:pic>
      <p:grpSp>
        <p:nvGrpSpPr>
          <p:cNvPr id="7" name="Group 6"/>
          <p:cNvGrpSpPr/>
          <p:nvPr/>
        </p:nvGrpSpPr>
        <p:grpSpPr>
          <a:xfrm>
            <a:off x="1028700" y="5044440"/>
            <a:ext cx="7086600" cy="1508760"/>
            <a:chOff x="1447800" y="381000"/>
            <a:chExt cx="7086600" cy="1953399"/>
          </a:xfrm>
        </p:grpSpPr>
        <p:grpSp>
          <p:nvGrpSpPr>
            <p:cNvPr id="8" name="Group 7"/>
            <p:cNvGrpSpPr/>
            <p:nvPr/>
          </p:nvGrpSpPr>
          <p:grpSpPr>
            <a:xfrm>
              <a:off x="1447800" y="713601"/>
              <a:ext cx="1143000" cy="1620798"/>
              <a:chOff x="1447800" y="713601"/>
              <a:chExt cx="1143000" cy="1620798"/>
            </a:xfrm>
          </p:grpSpPr>
          <p:grpSp>
            <p:nvGrpSpPr>
              <p:cNvPr id="60" name="Group 59"/>
              <p:cNvGrpSpPr/>
              <p:nvPr/>
            </p:nvGrpSpPr>
            <p:grpSpPr>
              <a:xfrm>
                <a:off x="1600200" y="990600"/>
                <a:ext cx="762000" cy="1295400"/>
                <a:chOff x="1600200" y="990600"/>
                <a:chExt cx="762000" cy="1295400"/>
              </a:xfrm>
            </p:grpSpPr>
            <p:sp>
              <p:nvSpPr>
                <p:cNvPr id="66" name="Oval 65"/>
                <p:cNvSpPr/>
                <p:nvPr/>
              </p:nvSpPr>
              <p:spPr>
                <a:xfrm>
                  <a:off x="1905000" y="990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67" name="Straight Connector 66"/>
                <p:cNvCxnSpPr>
                  <a:stCxn id="66" idx="4"/>
                </p:cNvCxnSpPr>
                <p:nvPr/>
              </p:nvCxnSpPr>
              <p:spPr>
                <a:xfrm rot="5400000">
                  <a:off x="1752600" y="1371600"/>
                  <a:ext cx="4572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1905000" y="1600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9" name="Oval 68"/>
                <p:cNvSpPr/>
                <p:nvPr/>
              </p:nvSpPr>
              <p:spPr>
                <a:xfrm>
                  <a:off x="1600200" y="182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0" name="Oval 69"/>
                <p:cNvSpPr/>
                <p:nvPr/>
              </p:nvSpPr>
              <p:spPr>
                <a:xfrm>
                  <a:off x="2209800" y="182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 name="Oval 70"/>
                <p:cNvSpPr/>
                <p:nvPr/>
              </p:nvSpPr>
              <p:spPr>
                <a:xfrm>
                  <a:off x="2209800" y="2133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72" name="Straight Connector 71"/>
                <p:cNvCxnSpPr>
                  <a:endCxn id="68" idx="1"/>
                </p:cNvCxnSpPr>
                <p:nvPr/>
              </p:nvCxnSpPr>
              <p:spPr>
                <a:xfrm rot="16200000" flipH="1">
                  <a:off x="2073182" y="1692182"/>
                  <a:ext cx="120836" cy="197036"/>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3" name="Straight Connector 72"/>
                <p:cNvCxnSpPr>
                  <a:endCxn id="67" idx="7"/>
                </p:cNvCxnSpPr>
                <p:nvPr/>
              </p:nvCxnSpPr>
              <p:spPr>
                <a:xfrm rot="5400000">
                  <a:off x="1768382" y="1692182"/>
                  <a:ext cx="120836" cy="197036"/>
                </a:xfrm>
                <a:prstGeom prst="line">
                  <a:avLst/>
                </a:prstGeom>
                <a:ln w="22225"/>
              </p:spPr>
              <p:style>
                <a:lnRef idx="1">
                  <a:schemeClr val="accent1"/>
                </a:lnRef>
                <a:fillRef idx="0">
                  <a:schemeClr val="accent1"/>
                </a:fillRef>
                <a:effectRef idx="0">
                  <a:schemeClr val="accent1"/>
                </a:effectRef>
                <a:fontRef idx="minor">
                  <a:schemeClr val="tx1"/>
                </a:fontRef>
              </p:style>
            </p:cxnSp>
          </p:grpSp>
          <p:sp>
            <p:nvSpPr>
              <p:cNvPr id="61" name="TextBox 26"/>
              <p:cNvSpPr txBox="1"/>
              <p:nvPr/>
            </p:nvSpPr>
            <p:spPr>
              <a:xfrm>
                <a:off x="1676400" y="713601"/>
                <a:ext cx="5334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Times New Roman" pitchFamily="18" charset="0"/>
                    <a:cs typeface="Times New Roman" pitchFamily="18" charset="0"/>
                  </a:rPr>
                  <a:t>  GW</a:t>
                </a:r>
                <a:endParaRPr lang="en-US" sz="1200" dirty="0">
                  <a:latin typeface="Times New Roman" pitchFamily="18" charset="0"/>
                  <a:cs typeface="Times New Roman" pitchFamily="18" charset="0"/>
                </a:endParaRPr>
              </a:p>
            </p:txBody>
          </p:sp>
          <p:sp>
            <p:nvSpPr>
              <p:cNvPr id="62" name="TextBox 27"/>
              <p:cNvSpPr txBox="1"/>
              <p:nvPr/>
            </p:nvSpPr>
            <p:spPr>
              <a:xfrm>
                <a:off x="1981200" y="1399401"/>
                <a:ext cx="304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Times New Roman" pitchFamily="18" charset="0"/>
                    <a:cs typeface="Times New Roman" pitchFamily="18" charset="0"/>
                  </a:rPr>
                  <a:t>1</a:t>
                </a:r>
                <a:endParaRPr lang="en-US" sz="1200" dirty="0">
                  <a:latin typeface="Times New Roman" pitchFamily="18" charset="0"/>
                  <a:cs typeface="Times New Roman" pitchFamily="18" charset="0"/>
                </a:endParaRPr>
              </a:p>
            </p:txBody>
          </p:sp>
          <p:sp>
            <p:nvSpPr>
              <p:cNvPr id="63" name="TextBox 28"/>
              <p:cNvSpPr txBox="1"/>
              <p:nvPr/>
            </p:nvSpPr>
            <p:spPr>
              <a:xfrm>
                <a:off x="2286000" y="1780401"/>
                <a:ext cx="304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Times New Roman" pitchFamily="18" charset="0"/>
                    <a:cs typeface="Times New Roman" pitchFamily="18" charset="0"/>
                  </a:rPr>
                  <a:t>2</a:t>
                </a:r>
                <a:endParaRPr lang="en-US" sz="1200" dirty="0">
                  <a:latin typeface="Times New Roman" pitchFamily="18" charset="0"/>
                  <a:cs typeface="Times New Roman" pitchFamily="18" charset="0"/>
                </a:endParaRPr>
              </a:p>
            </p:txBody>
          </p:sp>
          <p:sp>
            <p:nvSpPr>
              <p:cNvPr id="64" name="TextBox 29"/>
              <p:cNvSpPr txBox="1"/>
              <p:nvPr/>
            </p:nvSpPr>
            <p:spPr>
              <a:xfrm>
                <a:off x="2286000" y="2057400"/>
                <a:ext cx="304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Times New Roman" pitchFamily="18" charset="0"/>
                    <a:cs typeface="Times New Roman" pitchFamily="18" charset="0"/>
                  </a:rPr>
                  <a:t>4</a:t>
                </a:r>
                <a:endParaRPr lang="en-US" sz="1200" dirty="0">
                  <a:latin typeface="Times New Roman" pitchFamily="18" charset="0"/>
                  <a:cs typeface="Times New Roman" pitchFamily="18" charset="0"/>
                </a:endParaRPr>
              </a:p>
            </p:txBody>
          </p:sp>
          <p:sp>
            <p:nvSpPr>
              <p:cNvPr id="65" name="TextBox 30"/>
              <p:cNvSpPr txBox="1"/>
              <p:nvPr/>
            </p:nvSpPr>
            <p:spPr>
              <a:xfrm>
                <a:off x="1447800" y="1628001"/>
                <a:ext cx="304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Times New Roman" pitchFamily="18" charset="0"/>
                    <a:cs typeface="Times New Roman" pitchFamily="18" charset="0"/>
                  </a:rPr>
                  <a:t>3</a:t>
                </a:r>
                <a:endParaRPr lang="en-US" sz="1200" dirty="0">
                  <a:latin typeface="Times New Roman" pitchFamily="18" charset="0"/>
                  <a:cs typeface="Times New Roman" pitchFamily="18" charset="0"/>
                </a:endParaRPr>
              </a:p>
            </p:txBody>
          </p:sp>
        </p:grpSp>
        <p:grpSp>
          <p:nvGrpSpPr>
            <p:cNvPr id="9" name="Group 8"/>
            <p:cNvGrpSpPr/>
            <p:nvPr/>
          </p:nvGrpSpPr>
          <p:grpSpPr>
            <a:xfrm>
              <a:off x="3200400" y="713601"/>
              <a:ext cx="1219200" cy="1038999"/>
              <a:chOff x="3581400" y="713601"/>
              <a:chExt cx="1219200" cy="1038999"/>
            </a:xfrm>
          </p:grpSpPr>
          <p:sp>
            <p:nvSpPr>
              <p:cNvPr id="46" name="Oval 45"/>
              <p:cNvSpPr/>
              <p:nvPr/>
            </p:nvSpPr>
            <p:spPr>
              <a:xfrm>
                <a:off x="4267200" y="990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7" name="Oval 46"/>
              <p:cNvSpPr/>
              <p:nvPr/>
            </p:nvSpPr>
            <p:spPr>
              <a:xfrm>
                <a:off x="3962400" y="1295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8" name="Oval 47"/>
              <p:cNvSpPr/>
              <p:nvPr/>
            </p:nvSpPr>
            <p:spPr>
              <a:xfrm>
                <a:off x="3657600" y="1600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9" name="Oval 48"/>
              <p:cNvSpPr/>
              <p:nvPr/>
            </p:nvSpPr>
            <p:spPr>
              <a:xfrm>
                <a:off x="4267200" y="1600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0" name="Oval 49"/>
              <p:cNvSpPr/>
              <p:nvPr/>
            </p:nvSpPr>
            <p:spPr>
              <a:xfrm>
                <a:off x="4572000" y="1295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51" name="Straight Connector 50"/>
              <p:cNvCxnSpPr>
                <a:stCxn id="47" idx="5"/>
                <a:endCxn id="49" idx="1"/>
              </p:cNvCxnSpPr>
              <p:nvPr/>
            </p:nvCxnSpPr>
            <p:spPr>
              <a:xfrm rot="16200000" flipH="1">
                <a:off x="4092482" y="1425482"/>
                <a:ext cx="197036" cy="197036"/>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7" idx="3"/>
                <a:endCxn id="48" idx="7"/>
              </p:cNvCxnSpPr>
              <p:nvPr/>
            </p:nvCxnSpPr>
            <p:spPr>
              <a:xfrm rot="5400000">
                <a:off x="3787682" y="1425482"/>
                <a:ext cx="197036" cy="197036"/>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53" name="TextBox 34"/>
              <p:cNvSpPr txBox="1"/>
              <p:nvPr/>
            </p:nvSpPr>
            <p:spPr>
              <a:xfrm>
                <a:off x="4038600" y="713601"/>
                <a:ext cx="5334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Times New Roman" pitchFamily="18" charset="0"/>
                    <a:cs typeface="Times New Roman" pitchFamily="18" charset="0"/>
                  </a:rPr>
                  <a:t>  GW</a:t>
                </a:r>
                <a:endParaRPr lang="en-US" sz="1200" dirty="0">
                  <a:latin typeface="Times New Roman" pitchFamily="18" charset="0"/>
                  <a:cs typeface="Times New Roman" pitchFamily="18" charset="0"/>
                </a:endParaRPr>
              </a:p>
            </p:txBody>
          </p:sp>
          <p:sp>
            <p:nvSpPr>
              <p:cNvPr id="54" name="TextBox 35"/>
              <p:cNvSpPr txBox="1"/>
              <p:nvPr/>
            </p:nvSpPr>
            <p:spPr>
              <a:xfrm>
                <a:off x="3886200" y="1066800"/>
                <a:ext cx="304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Times New Roman" pitchFamily="18" charset="0"/>
                    <a:cs typeface="Times New Roman" pitchFamily="18" charset="0"/>
                  </a:rPr>
                  <a:t>1</a:t>
                </a:r>
                <a:endParaRPr lang="en-US" sz="1200" dirty="0">
                  <a:latin typeface="Times New Roman" pitchFamily="18" charset="0"/>
                  <a:cs typeface="Times New Roman" pitchFamily="18" charset="0"/>
                </a:endParaRPr>
              </a:p>
            </p:txBody>
          </p:sp>
          <p:sp>
            <p:nvSpPr>
              <p:cNvPr id="55" name="TextBox 36"/>
              <p:cNvSpPr txBox="1"/>
              <p:nvPr/>
            </p:nvSpPr>
            <p:spPr>
              <a:xfrm>
                <a:off x="4191000" y="1371600"/>
                <a:ext cx="304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Times New Roman" pitchFamily="18" charset="0"/>
                    <a:cs typeface="Times New Roman" pitchFamily="18" charset="0"/>
                  </a:rPr>
                  <a:t>2</a:t>
                </a:r>
                <a:endParaRPr lang="en-US" sz="1200" dirty="0">
                  <a:latin typeface="Times New Roman" pitchFamily="18" charset="0"/>
                  <a:cs typeface="Times New Roman" pitchFamily="18" charset="0"/>
                </a:endParaRPr>
              </a:p>
            </p:txBody>
          </p:sp>
          <p:sp>
            <p:nvSpPr>
              <p:cNvPr id="56" name="TextBox 37"/>
              <p:cNvSpPr txBox="1"/>
              <p:nvPr/>
            </p:nvSpPr>
            <p:spPr>
              <a:xfrm>
                <a:off x="4495800" y="1066800"/>
                <a:ext cx="304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Times New Roman" pitchFamily="18" charset="0"/>
                    <a:cs typeface="Times New Roman" pitchFamily="18" charset="0"/>
                  </a:rPr>
                  <a:t>4</a:t>
                </a:r>
                <a:endParaRPr lang="en-US" sz="1200" dirty="0">
                  <a:latin typeface="Times New Roman" pitchFamily="18" charset="0"/>
                  <a:cs typeface="Times New Roman" pitchFamily="18" charset="0"/>
                </a:endParaRPr>
              </a:p>
            </p:txBody>
          </p:sp>
          <p:sp>
            <p:nvSpPr>
              <p:cNvPr id="57" name="TextBox 38"/>
              <p:cNvSpPr txBox="1"/>
              <p:nvPr/>
            </p:nvSpPr>
            <p:spPr>
              <a:xfrm>
                <a:off x="3581400" y="1371600"/>
                <a:ext cx="304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Times New Roman" pitchFamily="18" charset="0"/>
                    <a:cs typeface="Times New Roman" pitchFamily="18" charset="0"/>
                  </a:rPr>
                  <a:t>3</a:t>
                </a:r>
                <a:endParaRPr lang="en-US" sz="1200" dirty="0">
                  <a:latin typeface="Times New Roman" pitchFamily="18" charset="0"/>
                  <a:cs typeface="Times New Roman" pitchFamily="18" charset="0"/>
                </a:endParaRPr>
              </a:p>
            </p:txBody>
          </p:sp>
          <p:cxnSp>
            <p:nvCxnSpPr>
              <p:cNvPr id="58" name="Straight Connector 57"/>
              <p:cNvCxnSpPr>
                <a:stCxn id="46" idx="3"/>
                <a:endCxn id="47" idx="7"/>
              </p:cNvCxnSpPr>
              <p:nvPr/>
            </p:nvCxnSpPr>
            <p:spPr>
              <a:xfrm rot="5400000">
                <a:off x="4092482" y="1120682"/>
                <a:ext cx="197036" cy="197036"/>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50" idx="1"/>
                <a:endCxn id="46" idx="5"/>
              </p:cNvCxnSpPr>
              <p:nvPr/>
            </p:nvCxnSpPr>
            <p:spPr>
              <a:xfrm rot="16200000" flipV="1">
                <a:off x="4397282" y="1120682"/>
                <a:ext cx="197036" cy="197036"/>
              </a:xfrm>
              <a:prstGeom prst="line">
                <a:avLst/>
              </a:prstGeom>
              <a:ln w="22225"/>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7620000" y="762000"/>
              <a:ext cx="914400" cy="1371600"/>
              <a:chOff x="7620000" y="762000"/>
              <a:chExt cx="914400" cy="1371600"/>
            </a:xfrm>
          </p:grpSpPr>
          <p:sp>
            <p:nvSpPr>
              <p:cNvPr id="32" name="Oval 31"/>
              <p:cNvSpPr/>
              <p:nvPr/>
            </p:nvSpPr>
            <p:spPr>
              <a:xfrm>
                <a:off x="8001000" y="103899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3" name="Oval 32"/>
              <p:cNvSpPr/>
              <p:nvPr/>
            </p:nvSpPr>
            <p:spPr>
              <a:xfrm>
                <a:off x="7696200" y="134379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Oval 33"/>
              <p:cNvSpPr/>
              <p:nvPr/>
            </p:nvSpPr>
            <p:spPr>
              <a:xfrm>
                <a:off x="7696200" y="1752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 name="Oval 34"/>
              <p:cNvSpPr/>
              <p:nvPr/>
            </p:nvSpPr>
            <p:spPr>
              <a:xfrm>
                <a:off x="8305800" y="1752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Oval 35"/>
              <p:cNvSpPr/>
              <p:nvPr/>
            </p:nvSpPr>
            <p:spPr>
              <a:xfrm>
                <a:off x="8305800" y="134379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 name="TextBox 95"/>
              <p:cNvSpPr txBox="1"/>
              <p:nvPr/>
            </p:nvSpPr>
            <p:spPr>
              <a:xfrm>
                <a:off x="7772400" y="762000"/>
                <a:ext cx="5334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Times New Roman" pitchFamily="18" charset="0"/>
                    <a:cs typeface="Times New Roman" pitchFamily="18" charset="0"/>
                  </a:rPr>
                  <a:t>  GW</a:t>
                </a:r>
                <a:endParaRPr lang="en-US" sz="1200" dirty="0">
                  <a:latin typeface="Times New Roman" pitchFamily="18" charset="0"/>
                  <a:cs typeface="Times New Roman" pitchFamily="18" charset="0"/>
                </a:endParaRPr>
              </a:p>
            </p:txBody>
          </p:sp>
          <p:sp>
            <p:nvSpPr>
              <p:cNvPr id="38" name="TextBox 96"/>
              <p:cNvSpPr txBox="1"/>
              <p:nvPr/>
            </p:nvSpPr>
            <p:spPr>
              <a:xfrm>
                <a:off x="7620000" y="1115199"/>
                <a:ext cx="304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Times New Roman" pitchFamily="18" charset="0"/>
                    <a:cs typeface="Times New Roman" pitchFamily="18" charset="0"/>
                  </a:rPr>
                  <a:t>1</a:t>
                </a:r>
                <a:endParaRPr lang="en-US" sz="1200" dirty="0">
                  <a:latin typeface="Times New Roman" pitchFamily="18" charset="0"/>
                  <a:cs typeface="Times New Roman" pitchFamily="18" charset="0"/>
                </a:endParaRPr>
              </a:p>
            </p:txBody>
          </p:sp>
          <p:sp>
            <p:nvSpPr>
              <p:cNvPr id="39" name="TextBox 97"/>
              <p:cNvSpPr txBox="1"/>
              <p:nvPr/>
            </p:nvSpPr>
            <p:spPr>
              <a:xfrm>
                <a:off x="8229600" y="1094601"/>
                <a:ext cx="304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Times New Roman" pitchFamily="18" charset="0"/>
                    <a:cs typeface="Times New Roman" pitchFamily="18" charset="0"/>
                  </a:rPr>
                  <a:t>2</a:t>
                </a:r>
                <a:endParaRPr lang="en-US" sz="1200" dirty="0">
                  <a:latin typeface="Times New Roman" pitchFamily="18" charset="0"/>
                  <a:cs typeface="Times New Roman" pitchFamily="18" charset="0"/>
                </a:endParaRPr>
              </a:p>
            </p:txBody>
          </p:sp>
          <p:sp>
            <p:nvSpPr>
              <p:cNvPr id="40" name="TextBox 98"/>
              <p:cNvSpPr txBox="1"/>
              <p:nvPr/>
            </p:nvSpPr>
            <p:spPr>
              <a:xfrm>
                <a:off x="8229600" y="1856601"/>
                <a:ext cx="304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Times New Roman" pitchFamily="18" charset="0"/>
                    <a:cs typeface="Times New Roman" pitchFamily="18" charset="0"/>
                  </a:rPr>
                  <a:t>4</a:t>
                </a:r>
                <a:endParaRPr lang="en-US" sz="1200" dirty="0">
                  <a:latin typeface="Times New Roman" pitchFamily="18" charset="0"/>
                  <a:cs typeface="Times New Roman" pitchFamily="18" charset="0"/>
                </a:endParaRPr>
              </a:p>
            </p:txBody>
          </p:sp>
          <p:sp>
            <p:nvSpPr>
              <p:cNvPr id="41" name="TextBox 99"/>
              <p:cNvSpPr txBox="1"/>
              <p:nvPr/>
            </p:nvSpPr>
            <p:spPr>
              <a:xfrm>
                <a:off x="7620000" y="1856601"/>
                <a:ext cx="304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Times New Roman" pitchFamily="18" charset="0"/>
                    <a:cs typeface="Times New Roman" pitchFamily="18" charset="0"/>
                  </a:rPr>
                  <a:t>3</a:t>
                </a:r>
                <a:endParaRPr lang="en-US" sz="1200" dirty="0">
                  <a:latin typeface="Times New Roman" pitchFamily="18" charset="0"/>
                  <a:cs typeface="Times New Roman" pitchFamily="18" charset="0"/>
                </a:endParaRPr>
              </a:p>
            </p:txBody>
          </p:sp>
          <p:cxnSp>
            <p:nvCxnSpPr>
              <p:cNvPr id="42" name="Straight Connector 41"/>
              <p:cNvCxnSpPr>
                <a:stCxn id="32" idx="3"/>
                <a:endCxn id="33" idx="7"/>
              </p:cNvCxnSpPr>
              <p:nvPr/>
            </p:nvCxnSpPr>
            <p:spPr>
              <a:xfrm rot="5400000">
                <a:off x="7826282" y="1169081"/>
                <a:ext cx="197036" cy="197036"/>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6" idx="1"/>
                <a:endCxn id="32" idx="5"/>
              </p:cNvCxnSpPr>
              <p:nvPr/>
            </p:nvCxnSpPr>
            <p:spPr>
              <a:xfrm rot="16200000" flipV="1">
                <a:off x="8131082" y="1169081"/>
                <a:ext cx="197036" cy="197036"/>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33" idx="4"/>
                <a:endCxn id="34" idx="0"/>
              </p:cNvCxnSpPr>
              <p:nvPr/>
            </p:nvCxnSpPr>
            <p:spPr>
              <a:xfrm rot="5400000">
                <a:off x="7644200" y="1624399"/>
                <a:ext cx="256401"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36" idx="4"/>
                <a:endCxn id="35" idx="0"/>
              </p:cNvCxnSpPr>
              <p:nvPr/>
            </p:nvCxnSpPr>
            <p:spPr>
              <a:xfrm rot="5400000">
                <a:off x="8253800" y="1624399"/>
                <a:ext cx="256401" cy="0"/>
              </a:xfrm>
              <a:prstGeom prst="line">
                <a:avLst/>
              </a:prstGeom>
              <a:ln w="22225"/>
            </p:spPr>
            <p:style>
              <a:lnRef idx="1">
                <a:schemeClr val="accent1"/>
              </a:lnRef>
              <a:fillRef idx="0">
                <a:schemeClr val="accent1"/>
              </a:fillRef>
              <a:effectRef idx="0">
                <a:schemeClr val="accent1"/>
              </a:effectRef>
              <a:fontRef idx="minor">
                <a:schemeClr val="tx1"/>
              </a:fontRef>
            </p:style>
          </p:cxnSp>
        </p:grpSp>
        <p:sp>
          <p:nvSpPr>
            <p:cNvPr id="11" name="TextBox 107"/>
            <p:cNvSpPr txBox="1"/>
            <p:nvPr/>
          </p:nvSpPr>
          <p:spPr>
            <a:xfrm>
              <a:off x="1447800" y="381000"/>
              <a:ext cx="990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Case 1</a:t>
              </a:r>
              <a:endParaRPr lang="en-US" dirty="0"/>
            </a:p>
          </p:txBody>
        </p:sp>
        <p:sp>
          <p:nvSpPr>
            <p:cNvPr id="12" name="TextBox 108"/>
            <p:cNvSpPr txBox="1"/>
            <p:nvPr/>
          </p:nvSpPr>
          <p:spPr>
            <a:xfrm>
              <a:off x="3352800" y="381000"/>
              <a:ext cx="990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Case 2</a:t>
              </a:r>
              <a:endParaRPr lang="en-US" dirty="0"/>
            </a:p>
          </p:txBody>
        </p:sp>
        <p:sp>
          <p:nvSpPr>
            <p:cNvPr id="13" name="TextBox 109"/>
            <p:cNvSpPr txBox="1"/>
            <p:nvPr/>
          </p:nvSpPr>
          <p:spPr>
            <a:xfrm>
              <a:off x="5105400" y="381000"/>
              <a:ext cx="10668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   Case 3</a:t>
              </a:r>
              <a:endParaRPr lang="en-US" dirty="0"/>
            </a:p>
          </p:txBody>
        </p:sp>
        <p:sp>
          <p:nvSpPr>
            <p:cNvPr id="14" name="TextBox 110"/>
            <p:cNvSpPr txBox="1"/>
            <p:nvPr/>
          </p:nvSpPr>
          <p:spPr>
            <a:xfrm>
              <a:off x="7467600" y="381000"/>
              <a:ext cx="990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  Case 4</a:t>
              </a:r>
              <a:endParaRPr lang="en-US" dirty="0"/>
            </a:p>
          </p:txBody>
        </p:sp>
        <p:grpSp>
          <p:nvGrpSpPr>
            <p:cNvPr id="15" name="Group 14"/>
            <p:cNvGrpSpPr/>
            <p:nvPr/>
          </p:nvGrpSpPr>
          <p:grpSpPr>
            <a:xfrm>
              <a:off x="5334000" y="685800"/>
              <a:ext cx="838200" cy="1524000"/>
              <a:chOff x="5334000" y="685800"/>
              <a:chExt cx="838200" cy="1524000"/>
            </a:xfrm>
          </p:grpSpPr>
          <p:sp>
            <p:nvSpPr>
              <p:cNvPr id="18" name="Oval 17"/>
              <p:cNvSpPr/>
              <p:nvPr/>
            </p:nvSpPr>
            <p:spPr>
              <a:xfrm>
                <a:off x="5638800" y="914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9" name="Oval 18"/>
              <p:cNvSpPr/>
              <p:nvPr/>
            </p:nvSpPr>
            <p:spPr>
              <a:xfrm>
                <a:off x="5638800" y="126759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Oval 19"/>
              <p:cNvSpPr/>
              <p:nvPr/>
            </p:nvSpPr>
            <p:spPr>
              <a:xfrm>
                <a:off x="5638800" y="157239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Oval 20"/>
              <p:cNvSpPr/>
              <p:nvPr/>
            </p:nvSpPr>
            <p:spPr>
              <a:xfrm>
                <a:off x="5410200" y="182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Oval 21"/>
              <p:cNvSpPr/>
              <p:nvPr/>
            </p:nvSpPr>
            <p:spPr>
              <a:xfrm>
                <a:off x="5943600" y="182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TextBox 72"/>
              <p:cNvSpPr txBox="1"/>
              <p:nvPr/>
            </p:nvSpPr>
            <p:spPr>
              <a:xfrm>
                <a:off x="5410200" y="685800"/>
                <a:ext cx="5334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Times New Roman" pitchFamily="18" charset="0"/>
                    <a:cs typeface="Times New Roman" pitchFamily="18" charset="0"/>
                  </a:rPr>
                  <a:t>  GW</a:t>
                </a:r>
                <a:endParaRPr lang="en-US" sz="1200" dirty="0">
                  <a:latin typeface="Times New Roman" pitchFamily="18" charset="0"/>
                  <a:cs typeface="Times New Roman" pitchFamily="18" charset="0"/>
                </a:endParaRPr>
              </a:p>
            </p:txBody>
          </p:sp>
          <p:sp>
            <p:nvSpPr>
              <p:cNvPr id="24" name="TextBox 73"/>
              <p:cNvSpPr txBox="1"/>
              <p:nvPr/>
            </p:nvSpPr>
            <p:spPr>
              <a:xfrm>
                <a:off x="5715000" y="1170801"/>
                <a:ext cx="304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Times New Roman" pitchFamily="18" charset="0"/>
                    <a:cs typeface="Times New Roman" pitchFamily="18" charset="0"/>
                  </a:rPr>
                  <a:t>1</a:t>
                </a:r>
                <a:endParaRPr lang="en-US" sz="1200" dirty="0">
                  <a:latin typeface="Times New Roman" pitchFamily="18" charset="0"/>
                  <a:cs typeface="Times New Roman" pitchFamily="18" charset="0"/>
                </a:endParaRPr>
              </a:p>
            </p:txBody>
          </p:sp>
          <p:sp>
            <p:nvSpPr>
              <p:cNvPr id="25" name="TextBox 74"/>
              <p:cNvSpPr txBox="1"/>
              <p:nvPr/>
            </p:nvSpPr>
            <p:spPr>
              <a:xfrm>
                <a:off x="5715000" y="1475601"/>
                <a:ext cx="304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Times New Roman" pitchFamily="18" charset="0"/>
                    <a:cs typeface="Times New Roman" pitchFamily="18" charset="0"/>
                  </a:rPr>
                  <a:t>2</a:t>
                </a:r>
                <a:endParaRPr lang="en-US" sz="1200" dirty="0">
                  <a:latin typeface="Times New Roman" pitchFamily="18" charset="0"/>
                  <a:cs typeface="Times New Roman" pitchFamily="18" charset="0"/>
                </a:endParaRPr>
              </a:p>
            </p:txBody>
          </p:sp>
          <p:sp>
            <p:nvSpPr>
              <p:cNvPr id="26" name="TextBox 75"/>
              <p:cNvSpPr txBox="1"/>
              <p:nvPr/>
            </p:nvSpPr>
            <p:spPr>
              <a:xfrm>
                <a:off x="5867400" y="1932801"/>
                <a:ext cx="304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Times New Roman" pitchFamily="18" charset="0"/>
                    <a:cs typeface="Times New Roman" pitchFamily="18" charset="0"/>
                  </a:rPr>
                  <a:t>4</a:t>
                </a:r>
                <a:endParaRPr lang="en-US" sz="1200" dirty="0">
                  <a:latin typeface="Times New Roman" pitchFamily="18" charset="0"/>
                  <a:cs typeface="Times New Roman" pitchFamily="18" charset="0"/>
                </a:endParaRPr>
              </a:p>
            </p:txBody>
          </p:sp>
          <p:sp>
            <p:nvSpPr>
              <p:cNvPr id="27" name="TextBox 76"/>
              <p:cNvSpPr txBox="1"/>
              <p:nvPr/>
            </p:nvSpPr>
            <p:spPr>
              <a:xfrm>
                <a:off x="5334000" y="1932801"/>
                <a:ext cx="304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Times New Roman" pitchFamily="18" charset="0"/>
                    <a:cs typeface="Times New Roman" pitchFamily="18" charset="0"/>
                  </a:rPr>
                  <a:t>3</a:t>
                </a:r>
                <a:endParaRPr lang="en-US" sz="1200" dirty="0">
                  <a:latin typeface="Times New Roman" pitchFamily="18" charset="0"/>
                  <a:cs typeface="Times New Roman" pitchFamily="18" charset="0"/>
                </a:endParaRPr>
              </a:p>
            </p:txBody>
          </p:sp>
          <p:cxnSp>
            <p:nvCxnSpPr>
              <p:cNvPr id="28" name="Straight Connector 27"/>
              <p:cNvCxnSpPr>
                <a:stCxn id="20" idx="3"/>
                <a:endCxn id="21" idx="0"/>
              </p:cNvCxnSpPr>
              <p:nvPr/>
            </p:nvCxnSpPr>
            <p:spPr>
              <a:xfrm rot="5400000">
                <a:off x="5510600" y="1678281"/>
                <a:ext cx="126319" cy="174718"/>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0" idx="5"/>
                <a:endCxn id="22" idx="0"/>
              </p:cNvCxnSpPr>
              <p:nvPr/>
            </p:nvCxnSpPr>
            <p:spPr>
              <a:xfrm rot="16200000" flipH="1">
                <a:off x="5831182" y="1640181"/>
                <a:ext cx="126319" cy="250918"/>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8" idx="4"/>
                <a:endCxn id="19" idx="0"/>
              </p:cNvCxnSpPr>
              <p:nvPr/>
            </p:nvCxnSpPr>
            <p:spPr>
              <a:xfrm rot="5400000">
                <a:off x="5614601" y="1167199"/>
                <a:ext cx="200799"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4"/>
                <a:endCxn id="20" idx="0"/>
              </p:cNvCxnSpPr>
              <p:nvPr/>
            </p:nvCxnSpPr>
            <p:spPr>
              <a:xfrm rot="5400000">
                <a:off x="5638800" y="1496199"/>
                <a:ext cx="152400" cy="0"/>
              </a:xfrm>
              <a:prstGeom prst="line">
                <a:avLst/>
              </a:prstGeom>
              <a:ln w="22225"/>
            </p:spPr>
            <p:style>
              <a:lnRef idx="1">
                <a:schemeClr val="accent1"/>
              </a:lnRef>
              <a:fillRef idx="0">
                <a:schemeClr val="accent1"/>
              </a:fillRef>
              <a:effectRef idx="0">
                <a:schemeClr val="accent1"/>
              </a:effectRef>
              <a:fontRef idx="minor">
                <a:schemeClr val="tx1"/>
              </a:fontRef>
            </p:style>
          </p:cxnSp>
        </p:grpSp>
        <p:cxnSp>
          <p:nvCxnSpPr>
            <p:cNvPr id="16" name="Straight Connector 15"/>
            <p:cNvCxnSpPr>
              <a:stCxn id="68" idx="4"/>
              <a:endCxn id="69" idx="0"/>
            </p:cNvCxnSpPr>
            <p:nvPr/>
          </p:nvCxnSpPr>
          <p:spPr>
            <a:xfrm rot="5400000">
              <a:off x="2209800" y="2057400"/>
              <a:ext cx="152400" cy="0"/>
            </a:xfrm>
            <a:prstGeom prst="line">
              <a:avLst/>
            </a:prstGeom>
            <a:ln w="22225"/>
          </p:spPr>
          <p:style>
            <a:lnRef idx="1">
              <a:schemeClr val="accent1"/>
            </a:lnRef>
            <a:fillRef idx="0">
              <a:schemeClr val="accent1"/>
            </a:fillRef>
            <a:effectRef idx="0">
              <a:schemeClr val="accent1"/>
            </a:effectRef>
            <a:fontRef idx="minor">
              <a:schemeClr val="tx1"/>
            </a:fontRef>
          </p:style>
        </p:cxnSp>
      </p:grpSp>
      <p:sp>
        <p:nvSpPr>
          <p:cNvPr id="76" name="Slide Number Placeholder 75"/>
          <p:cNvSpPr>
            <a:spLocks noGrp="1"/>
          </p:cNvSpPr>
          <p:nvPr>
            <p:ph type="sldNum" idx="12"/>
          </p:nvPr>
        </p:nvSpPr>
        <p:spPr/>
        <p:txBody>
          <a:bodyPr/>
          <a:lstStyle/>
          <a:p>
            <a:pPr algn="r"/>
            <a:fld id="{6B46F27A-7E54-4D36-B5CB-6EBF4B8B969F}" type="slidenum">
              <a:rPr lang="en-US" smtClean="0"/>
              <a:pPr algn="r"/>
              <a:t>40</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Wireless Network</a:t>
            </a:r>
            <a:br>
              <a:rPr lang="en-US" sz="3600" dirty="0" smtClean="0"/>
            </a:br>
            <a:r>
              <a:rPr lang="en-US" sz="2400" dirty="0" smtClean="0"/>
              <a:t> Single &amp; Multi-Hop Wireless Sensor Testing</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3660648"/>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Network Topology Testing</a:t>
            </a: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grpSp>
        <p:nvGrpSpPr>
          <p:cNvPr id="206" name="Group 205"/>
          <p:cNvGrpSpPr/>
          <p:nvPr/>
        </p:nvGrpSpPr>
        <p:grpSpPr>
          <a:xfrm>
            <a:off x="1295400" y="4572000"/>
            <a:ext cx="1219200" cy="1371600"/>
            <a:chOff x="2781300" y="2452300"/>
            <a:chExt cx="1219200" cy="1371600"/>
          </a:xfrm>
        </p:grpSpPr>
        <p:grpSp>
          <p:nvGrpSpPr>
            <p:cNvPr id="142" name="Group 141"/>
            <p:cNvGrpSpPr/>
            <p:nvPr/>
          </p:nvGrpSpPr>
          <p:grpSpPr>
            <a:xfrm>
              <a:off x="2781300" y="2784901"/>
              <a:ext cx="1219200" cy="1038999"/>
              <a:chOff x="3581400" y="713601"/>
              <a:chExt cx="1219200" cy="1038999"/>
            </a:xfrm>
          </p:grpSpPr>
          <p:sp>
            <p:nvSpPr>
              <p:cNvPr id="178" name="Oval 177"/>
              <p:cNvSpPr/>
              <p:nvPr/>
            </p:nvSpPr>
            <p:spPr>
              <a:xfrm>
                <a:off x="4267200" y="990600"/>
                <a:ext cx="152400" cy="152400"/>
              </a:xfrm>
              <a:prstGeom prst="ellipse">
                <a:avLst/>
              </a:prstGeom>
              <a:solidFill>
                <a:srgbClr val="4F81BD"/>
              </a:solid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79" name="Oval 178"/>
              <p:cNvSpPr/>
              <p:nvPr/>
            </p:nvSpPr>
            <p:spPr>
              <a:xfrm>
                <a:off x="3962400" y="1295400"/>
                <a:ext cx="152400" cy="152400"/>
              </a:xfrm>
              <a:prstGeom prst="ellipse">
                <a:avLst/>
              </a:prstGeom>
              <a:solidFill>
                <a:srgbClr val="4F81BD"/>
              </a:solid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80" name="Oval 179"/>
              <p:cNvSpPr/>
              <p:nvPr/>
            </p:nvSpPr>
            <p:spPr>
              <a:xfrm>
                <a:off x="3657600" y="1600200"/>
                <a:ext cx="152400" cy="152400"/>
              </a:xfrm>
              <a:prstGeom prst="ellipse">
                <a:avLst/>
              </a:prstGeom>
              <a:solidFill>
                <a:srgbClr val="4F81BD"/>
              </a:solid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81" name="Oval 180"/>
              <p:cNvSpPr/>
              <p:nvPr/>
            </p:nvSpPr>
            <p:spPr>
              <a:xfrm>
                <a:off x="4267200" y="1600200"/>
                <a:ext cx="152400" cy="152400"/>
              </a:xfrm>
              <a:prstGeom prst="ellipse">
                <a:avLst/>
              </a:prstGeom>
              <a:solidFill>
                <a:srgbClr val="4F81BD"/>
              </a:solid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82" name="Oval 181"/>
              <p:cNvSpPr/>
              <p:nvPr/>
            </p:nvSpPr>
            <p:spPr>
              <a:xfrm>
                <a:off x="4572000" y="1295400"/>
                <a:ext cx="152400" cy="152400"/>
              </a:xfrm>
              <a:prstGeom prst="ellipse">
                <a:avLst/>
              </a:prstGeom>
              <a:solidFill>
                <a:srgbClr val="4F81BD"/>
              </a:solid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cxnSp>
            <p:nvCxnSpPr>
              <p:cNvPr id="183" name="Straight Connector 182"/>
              <p:cNvCxnSpPr>
                <a:stCxn id="179" idx="5"/>
                <a:endCxn id="181" idx="1"/>
              </p:cNvCxnSpPr>
              <p:nvPr/>
            </p:nvCxnSpPr>
            <p:spPr>
              <a:xfrm rot="16200000" flipH="1">
                <a:off x="4092482" y="1425482"/>
                <a:ext cx="197036" cy="197036"/>
              </a:xfrm>
              <a:prstGeom prst="line">
                <a:avLst/>
              </a:prstGeom>
              <a:noFill/>
              <a:ln w="22225" cap="flat" cmpd="sng" algn="ctr">
                <a:solidFill>
                  <a:srgbClr val="4F81BD">
                    <a:shade val="95000"/>
                    <a:satMod val="105000"/>
                  </a:srgbClr>
                </a:solidFill>
                <a:prstDash val="solid"/>
              </a:ln>
              <a:effectLst/>
            </p:spPr>
          </p:cxnSp>
          <p:cxnSp>
            <p:nvCxnSpPr>
              <p:cNvPr id="184" name="Straight Connector 183"/>
              <p:cNvCxnSpPr>
                <a:stCxn id="179" idx="3"/>
                <a:endCxn id="180" idx="7"/>
              </p:cNvCxnSpPr>
              <p:nvPr/>
            </p:nvCxnSpPr>
            <p:spPr>
              <a:xfrm rot="5400000">
                <a:off x="3787682" y="1425482"/>
                <a:ext cx="197036" cy="197036"/>
              </a:xfrm>
              <a:prstGeom prst="line">
                <a:avLst/>
              </a:prstGeom>
              <a:noFill/>
              <a:ln w="22225" cap="flat" cmpd="sng" algn="ctr">
                <a:solidFill>
                  <a:srgbClr val="4F81BD">
                    <a:shade val="95000"/>
                    <a:satMod val="105000"/>
                  </a:srgbClr>
                </a:solidFill>
                <a:prstDash val="solid"/>
              </a:ln>
              <a:effectLst/>
            </p:spPr>
          </p:cxnSp>
          <p:sp>
            <p:nvSpPr>
              <p:cNvPr id="185" name="TextBox 34"/>
              <p:cNvSpPr txBox="1"/>
              <p:nvPr/>
            </p:nvSpPr>
            <p:spPr>
              <a:xfrm>
                <a:off x="4038600" y="713601"/>
                <a:ext cx="5334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  GW</a:t>
                </a:r>
                <a:endParaRPr kumimoji="0" lang="en-US" sz="12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p:txBody>
          </p:sp>
          <p:sp>
            <p:nvSpPr>
              <p:cNvPr id="186" name="TextBox 35"/>
              <p:cNvSpPr txBox="1"/>
              <p:nvPr/>
            </p:nvSpPr>
            <p:spPr>
              <a:xfrm>
                <a:off x="3886200" y="1066800"/>
                <a:ext cx="304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1</a:t>
                </a:r>
                <a:endParaRPr kumimoji="0" lang="en-US" sz="12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p:txBody>
          </p:sp>
          <p:sp>
            <p:nvSpPr>
              <p:cNvPr id="187" name="TextBox 36"/>
              <p:cNvSpPr txBox="1"/>
              <p:nvPr/>
            </p:nvSpPr>
            <p:spPr>
              <a:xfrm>
                <a:off x="4191000" y="1371600"/>
                <a:ext cx="304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2</a:t>
                </a:r>
                <a:endParaRPr kumimoji="0" lang="en-US" sz="12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p:txBody>
          </p:sp>
          <p:sp>
            <p:nvSpPr>
              <p:cNvPr id="188" name="TextBox 37"/>
              <p:cNvSpPr txBox="1"/>
              <p:nvPr/>
            </p:nvSpPr>
            <p:spPr>
              <a:xfrm>
                <a:off x="4495800" y="1066800"/>
                <a:ext cx="304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4</a:t>
                </a:r>
                <a:endParaRPr kumimoji="0" lang="en-US" sz="12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p:txBody>
          </p:sp>
          <p:sp>
            <p:nvSpPr>
              <p:cNvPr id="189" name="TextBox 38"/>
              <p:cNvSpPr txBox="1"/>
              <p:nvPr/>
            </p:nvSpPr>
            <p:spPr>
              <a:xfrm>
                <a:off x="3581400" y="1371600"/>
                <a:ext cx="304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3</a:t>
                </a:r>
                <a:endParaRPr kumimoji="0" lang="en-US" sz="12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p:txBody>
          </p:sp>
          <p:cxnSp>
            <p:nvCxnSpPr>
              <p:cNvPr id="190" name="Straight Connector 189"/>
              <p:cNvCxnSpPr>
                <a:stCxn id="178" idx="3"/>
                <a:endCxn id="179" idx="7"/>
              </p:cNvCxnSpPr>
              <p:nvPr/>
            </p:nvCxnSpPr>
            <p:spPr>
              <a:xfrm rot="5400000">
                <a:off x="4092482" y="1120682"/>
                <a:ext cx="197036" cy="197036"/>
              </a:xfrm>
              <a:prstGeom prst="line">
                <a:avLst/>
              </a:prstGeom>
              <a:noFill/>
              <a:ln w="22225" cap="flat" cmpd="sng" algn="ctr">
                <a:solidFill>
                  <a:srgbClr val="4F81BD">
                    <a:shade val="95000"/>
                    <a:satMod val="105000"/>
                  </a:srgbClr>
                </a:solidFill>
                <a:prstDash val="solid"/>
              </a:ln>
              <a:effectLst/>
            </p:spPr>
          </p:cxnSp>
          <p:cxnSp>
            <p:nvCxnSpPr>
              <p:cNvPr id="191" name="Straight Connector 190"/>
              <p:cNvCxnSpPr>
                <a:stCxn id="182" idx="1"/>
                <a:endCxn id="178" idx="5"/>
              </p:cNvCxnSpPr>
              <p:nvPr/>
            </p:nvCxnSpPr>
            <p:spPr>
              <a:xfrm rot="16200000" flipV="1">
                <a:off x="4397282" y="1120682"/>
                <a:ext cx="197036" cy="197036"/>
              </a:xfrm>
              <a:prstGeom prst="line">
                <a:avLst/>
              </a:prstGeom>
              <a:noFill/>
              <a:ln w="22225" cap="flat" cmpd="sng" algn="ctr">
                <a:solidFill>
                  <a:srgbClr val="4F81BD">
                    <a:shade val="95000"/>
                    <a:satMod val="105000"/>
                  </a:srgbClr>
                </a:solidFill>
                <a:prstDash val="solid"/>
              </a:ln>
              <a:effectLst/>
            </p:spPr>
          </p:cxnSp>
        </p:grpSp>
        <p:sp>
          <p:nvSpPr>
            <p:cNvPr id="145" name="TextBox 108"/>
            <p:cNvSpPr txBox="1"/>
            <p:nvPr/>
          </p:nvSpPr>
          <p:spPr>
            <a:xfrm>
              <a:off x="2933700" y="2452300"/>
              <a:ext cx="990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ysClr val="windowText" lastClr="000000"/>
                  </a:solidFill>
                  <a:effectLst/>
                  <a:uLnTx/>
                  <a:uFillTx/>
                  <a:latin typeface="+mj-lt"/>
                  <a:ea typeface="+mn-ea"/>
                  <a:cs typeface="+mn-cs"/>
                </a:rPr>
                <a:t>Case 2</a:t>
              </a:r>
              <a:endParaRPr kumimoji="0" lang="en-US" sz="1800" b="0" i="0" u="none" strike="noStrike" kern="1200" cap="none" spc="0" normalizeH="0" baseline="0" noProof="0" dirty="0">
                <a:ln>
                  <a:noFill/>
                </a:ln>
                <a:solidFill>
                  <a:sysClr val="windowText" lastClr="000000"/>
                </a:solidFill>
                <a:effectLst/>
                <a:uLnTx/>
                <a:uFillTx/>
                <a:latin typeface="+mj-lt"/>
                <a:ea typeface="+mn-ea"/>
                <a:cs typeface="+mn-cs"/>
              </a:endParaRPr>
            </a:p>
          </p:txBody>
        </p:sp>
      </p:grpSp>
      <p:grpSp>
        <p:nvGrpSpPr>
          <p:cNvPr id="209" name="Group 208"/>
          <p:cNvGrpSpPr/>
          <p:nvPr/>
        </p:nvGrpSpPr>
        <p:grpSpPr>
          <a:xfrm>
            <a:off x="1447800" y="2133600"/>
            <a:ext cx="1143000" cy="1953399"/>
            <a:chOff x="1143000" y="2362200"/>
            <a:chExt cx="1143000" cy="1953399"/>
          </a:xfrm>
        </p:grpSpPr>
        <p:grpSp>
          <p:nvGrpSpPr>
            <p:cNvPr id="207" name="Group 206"/>
            <p:cNvGrpSpPr/>
            <p:nvPr/>
          </p:nvGrpSpPr>
          <p:grpSpPr>
            <a:xfrm>
              <a:off x="1143000" y="2362200"/>
              <a:ext cx="1143000" cy="1953399"/>
              <a:chOff x="1028700" y="2452300"/>
              <a:chExt cx="1143000" cy="1953399"/>
            </a:xfrm>
          </p:grpSpPr>
          <p:grpSp>
            <p:nvGrpSpPr>
              <p:cNvPr id="141" name="Group 140"/>
              <p:cNvGrpSpPr/>
              <p:nvPr/>
            </p:nvGrpSpPr>
            <p:grpSpPr>
              <a:xfrm>
                <a:off x="1028700" y="2784901"/>
                <a:ext cx="1143000" cy="1620798"/>
                <a:chOff x="1447800" y="713601"/>
                <a:chExt cx="1143000" cy="1620798"/>
              </a:xfrm>
            </p:grpSpPr>
            <p:grpSp>
              <p:nvGrpSpPr>
                <p:cNvPr id="192" name="Group 191"/>
                <p:cNvGrpSpPr/>
                <p:nvPr/>
              </p:nvGrpSpPr>
              <p:grpSpPr>
                <a:xfrm>
                  <a:off x="1600200" y="990600"/>
                  <a:ext cx="762000" cy="1295400"/>
                  <a:chOff x="1600200" y="990600"/>
                  <a:chExt cx="762000" cy="1295400"/>
                </a:xfrm>
              </p:grpSpPr>
              <p:sp>
                <p:nvSpPr>
                  <p:cNvPr id="198" name="Oval 197"/>
                  <p:cNvSpPr/>
                  <p:nvPr/>
                </p:nvSpPr>
                <p:spPr>
                  <a:xfrm>
                    <a:off x="1905000" y="990600"/>
                    <a:ext cx="152400" cy="152400"/>
                  </a:xfrm>
                  <a:prstGeom prst="ellipse">
                    <a:avLst/>
                  </a:prstGeom>
                  <a:solidFill>
                    <a:srgbClr val="4F81BD"/>
                  </a:solid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cxnSp>
                <p:nvCxnSpPr>
                  <p:cNvPr id="199" name="Straight Connector 198"/>
                  <p:cNvCxnSpPr>
                    <a:stCxn id="198" idx="4"/>
                  </p:cNvCxnSpPr>
                  <p:nvPr/>
                </p:nvCxnSpPr>
                <p:spPr>
                  <a:xfrm rot="5400000">
                    <a:off x="1752600" y="1371600"/>
                    <a:ext cx="457200" cy="0"/>
                  </a:xfrm>
                  <a:prstGeom prst="line">
                    <a:avLst/>
                  </a:prstGeom>
                  <a:noFill/>
                  <a:ln w="22225" cap="flat" cmpd="sng" algn="ctr">
                    <a:solidFill>
                      <a:srgbClr val="4F81BD">
                        <a:shade val="95000"/>
                        <a:satMod val="105000"/>
                      </a:srgbClr>
                    </a:solidFill>
                    <a:prstDash val="solid"/>
                  </a:ln>
                  <a:effectLst/>
                </p:spPr>
              </p:cxnSp>
              <p:sp>
                <p:nvSpPr>
                  <p:cNvPr id="200" name="Oval 199"/>
                  <p:cNvSpPr/>
                  <p:nvPr/>
                </p:nvSpPr>
                <p:spPr>
                  <a:xfrm>
                    <a:off x="1905000" y="1600200"/>
                    <a:ext cx="152400" cy="152400"/>
                  </a:xfrm>
                  <a:prstGeom prst="ellipse">
                    <a:avLst/>
                  </a:prstGeom>
                  <a:solidFill>
                    <a:srgbClr val="4F81BD"/>
                  </a:solid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201" name="Oval 200"/>
                  <p:cNvSpPr/>
                  <p:nvPr/>
                </p:nvSpPr>
                <p:spPr>
                  <a:xfrm>
                    <a:off x="1600200" y="1828800"/>
                    <a:ext cx="152400" cy="152400"/>
                  </a:xfrm>
                  <a:prstGeom prst="ellipse">
                    <a:avLst/>
                  </a:prstGeom>
                  <a:solidFill>
                    <a:srgbClr val="4F81BD"/>
                  </a:solid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202" name="Oval 201"/>
                  <p:cNvSpPr/>
                  <p:nvPr/>
                </p:nvSpPr>
                <p:spPr>
                  <a:xfrm>
                    <a:off x="2209800" y="1828800"/>
                    <a:ext cx="152400" cy="152400"/>
                  </a:xfrm>
                  <a:prstGeom prst="ellipse">
                    <a:avLst/>
                  </a:prstGeom>
                  <a:solidFill>
                    <a:srgbClr val="4F81BD"/>
                  </a:solid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203" name="Oval 202"/>
                  <p:cNvSpPr/>
                  <p:nvPr/>
                </p:nvSpPr>
                <p:spPr>
                  <a:xfrm>
                    <a:off x="2209800" y="2133600"/>
                    <a:ext cx="152400" cy="152400"/>
                  </a:xfrm>
                  <a:prstGeom prst="ellipse">
                    <a:avLst/>
                  </a:prstGeom>
                  <a:solidFill>
                    <a:srgbClr val="4F81BD"/>
                  </a:solid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cxnSp>
                <p:nvCxnSpPr>
                  <p:cNvPr id="204" name="Straight Connector 203"/>
                  <p:cNvCxnSpPr>
                    <a:endCxn id="200" idx="1"/>
                  </p:cNvCxnSpPr>
                  <p:nvPr/>
                </p:nvCxnSpPr>
                <p:spPr>
                  <a:xfrm rot="16200000" flipH="1">
                    <a:off x="2073182" y="1692182"/>
                    <a:ext cx="120836" cy="197036"/>
                  </a:xfrm>
                  <a:prstGeom prst="line">
                    <a:avLst/>
                  </a:prstGeom>
                  <a:noFill/>
                  <a:ln w="22225" cap="flat" cmpd="sng" algn="ctr">
                    <a:solidFill>
                      <a:srgbClr val="4F81BD">
                        <a:shade val="95000"/>
                        <a:satMod val="105000"/>
                      </a:srgbClr>
                    </a:solidFill>
                    <a:prstDash val="solid"/>
                  </a:ln>
                  <a:effectLst/>
                </p:spPr>
              </p:cxnSp>
              <p:cxnSp>
                <p:nvCxnSpPr>
                  <p:cNvPr id="205" name="Straight Connector 204"/>
                  <p:cNvCxnSpPr>
                    <a:endCxn id="199" idx="7"/>
                  </p:cNvCxnSpPr>
                  <p:nvPr/>
                </p:nvCxnSpPr>
                <p:spPr>
                  <a:xfrm rot="5400000">
                    <a:off x="1768382" y="1692182"/>
                    <a:ext cx="120836" cy="197036"/>
                  </a:xfrm>
                  <a:prstGeom prst="line">
                    <a:avLst/>
                  </a:prstGeom>
                  <a:noFill/>
                  <a:ln w="22225" cap="flat" cmpd="sng" algn="ctr">
                    <a:solidFill>
                      <a:srgbClr val="4F81BD">
                        <a:shade val="95000"/>
                        <a:satMod val="105000"/>
                      </a:srgbClr>
                    </a:solidFill>
                    <a:prstDash val="solid"/>
                  </a:ln>
                  <a:effectLst/>
                </p:spPr>
              </p:cxnSp>
            </p:grpSp>
            <p:sp>
              <p:nvSpPr>
                <p:cNvPr id="193" name="TextBox 26"/>
                <p:cNvSpPr txBox="1"/>
                <p:nvPr/>
              </p:nvSpPr>
              <p:spPr>
                <a:xfrm>
                  <a:off x="1676400" y="713601"/>
                  <a:ext cx="5334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  GW</a:t>
                  </a:r>
                  <a:endParaRPr kumimoji="0" lang="en-US" sz="12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p:txBody>
            </p:sp>
            <p:sp>
              <p:nvSpPr>
                <p:cNvPr id="194" name="TextBox 27"/>
                <p:cNvSpPr txBox="1"/>
                <p:nvPr/>
              </p:nvSpPr>
              <p:spPr>
                <a:xfrm>
                  <a:off x="1981200" y="1399401"/>
                  <a:ext cx="304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1</a:t>
                  </a:r>
                  <a:endParaRPr kumimoji="0" lang="en-US" sz="12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p:txBody>
            </p:sp>
            <p:sp>
              <p:nvSpPr>
                <p:cNvPr id="195" name="TextBox 28"/>
                <p:cNvSpPr txBox="1"/>
                <p:nvPr/>
              </p:nvSpPr>
              <p:spPr>
                <a:xfrm>
                  <a:off x="2286000" y="1780401"/>
                  <a:ext cx="304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2</a:t>
                  </a:r>
                  <a:endParaRPr kumimoji="0" lang="en-US" sz="12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p:txBody>
            </p:sp>
            <p:sp>
              <p:nvSpPr>
                <p:cNvPr id="196" name="TextBox 29"/>
                <p:cNvSpPr txBox="1"/>
                <p:nvPr/>
              </p:nvSpPr>
              <p:spPr>
                <a:xfrm>
                  <a:off x="2286000" y="2057400"/>
                  <a:ext cx="304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4</a:t>
                  </a:r>
                  <a:endParaRPr kumimoji="0" lang="en-US" sz="12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p:txBody>
            </p:sp>
            <p:sp>
              <p:nvSpPr>
                <p:cNvPr id="197" name="TextBox 30"/>
                <p:cNvSpPr txBox="1"/>
                <p:nvPr/>
              </p:nvSpPr>
              <p:spPr>
                <a:xfrm>
                  <a:off x="1447800" y="1628001"/>
                  <a:ext cx="304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3</a:t>
                  </a:r>
                  <a:endParaRPr kumimoji="0" lang="en-US" sz="12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p:txBody>
            </p:sp>
          </p:grpSp>
          <p:sp>
            <p:nvSpPr>
              <p:cNvPr id="144" name="TextBox 107"/>
              <p:cNvSpPr txBox="1"/>
              <p:nvPr/>
            </p:nvSpPr>
            <p:spPr>
              <a:xfrm>
                <a:off x="1028700" y="2452300"/>
                <a:ext cx="990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ysClr val="windowText" lastClr="000000"/>
                    </a:solidFill>
                    <a:effectLst/>
                    <a:uLnTx/>
                    <a:uFillTx/>
                    <a:latin typeface="+mj-lt"/>
                    <a:ea typeface="+mn-ea"/>
                    <a:cs typeface="+mn-cs"/>
                  </a:rPr>
                  <a:t>Case 1</a:t>
                </a:r>
                <a:endParaRPr kumimoji="0" lang="en-US" sz="1800" b="0" i="0" u="none" strike="noStrike" kern="1200" cap="none" spc="0" normalizeH="0" baseline="0" noProof="0" dirty="0">
                  <a:ln>
                    <a:noFill/>
                  </a:ln>
                  <a:solidFill>
                    <a:sysClr val="windowText" lastClr="000000"/>
                  </a:solidFill>
                  <a:effectLst/>
                  <a:uLnTx/>
                  <a:uFillTx/>
                  <a:latin typeface="+mj-lt"/>
                  <a:ea typeface="+mn-ea"/>
                  <a:cs typeface="+mn-cs"/>
                </a:endParaRPr>
              </a:p>
            </p:txBody>
          </p:sp>
        </p:grpSp>
        <p:cxnSp>
          <p:nvCxnSpPr>
            <p:cNvPr id="149" name="Straight Connector 148"/>
            <p:cNvCxnSpPr/>
            <p:nvPr/>
          </p:nvCxnSpPr>
          <p:spPr>
            <a:xfrm rot="5400000">
              <a:off x="1830324" y="4037076"/>
              <a:ext cx="301752" cy="0"/>
            </a:xfrm>
            <a:prstGeom prst="line">
              <a:avLst/>
            </a:prstGeom>
            <a:noFill/>
            <a:ln w="22225" cap="flat" cmpd="sng" algn="ctr">
              <a:solidFill>
                <a:srgbClr val="4F81BD">
                  <a:shade val="95000"/>
                  <a:satMod val="105000"/>
                </a:srgbClr>
              </a:solidFill>
              <a:prstDash val="solid"/>
            </a:ln>
            <a:effectLst/>
          </p:spPr>
        </p:cxnSp>
      </p:grpSp>
      <p:pic>
        <p:nvPicPr>
          <p:cNvPr id="5122" name="Picture 2"/>
          <p:cNvPicPr>
            <a:picLocks noChangeAspect="1" noChangeArrowheads="1"/>
          </p:cNvPicPr>
          <p:nvPr/>
        </p:nvPicPr>
        <p:blipFill>
          <a:blip r:embed="rId3" cstate="print"/>
          <a:srcRect l="17606" t="13043" r="2113" b="6522"/>
          <a:stretch>
            <a:fillRect/>
          </a:stretch>
        </p:blipFill>
        <p:spPr bwMode="auto">
          <a:xfrm>
            <a:off x="3717324" y="1981200"/>
            <a:ext cx="3521676" cy="2286000"/>
          </a:xfrm>
          <a:prstGeom prst="rect">
            <a:avLst/>
          </a:prstGeom>
          <a:noFill/>
          <a:ln w="9525">
            <a:noFill/>
            <a:miter lim="800000"/>
            <a:headEnd/>
            <a:tailEnd/>
          </a:ln>
          <a:effectLst/>
        </p:spPr>
      </p:pic>
      <p:pic>
        <p:nvPicPr>
          <p:cNvPr id="210" name="Picture 209"/>
          <p:cNvPicPr/>
          <p:nvPr/>
        </p:nvPicPr>
        <p:blipFill>
          <a:blip r:embed="rId4" cstate="print"/>
          <a:srcRect l="15939" t="11482" r="8976" b="21903"/>
          <a:stretch>
            <a:fillRect/>
          </a:stretch>
        </p:blipFill>
        <p:spPr bwMode="auto">
          <a:xfrm>
            <a:off x="3718560" y="4343400"/>
            <a:ext cx="3520440" cy="2286000"/>
          </a:xfrm>
          <a:prstGeom prst="rect">
            <a:avLst/>
          </a:prstGeom>
          <a:noFill/>
          <a:ln w="9525">
            <a:noFill/>
            <a:miter lim="800000"/>
            <a:headEnd/>
            <a:tailEnd/>
          </a:ln>
        </p:spPr>
      </p:pic>
      <p:sp>
        <p:nvSpPr>
          <p:cNvPr id="46" name="Slide Number Placeholder 45"/>
          <p:cNvSpPr>
            <a:spLocks noGrp="1"/>
          </p:cNvSpPr>
          <p:nvPr>
            <p:ph type="sldNum" idx="12"/>
          </p:nvPr>
        </p:nvSpPr>
        <p:spPr/>
        <p:txBody>
          <a:bodyPr/>
          <a:lstStyle/>
          <a:p>
            <a:pPr algn="r"/>
            <a:fld id="{75E09436-016D-4AE9-8302-72A23AD0B0C7}" type="slidenum">
              <a:rPr lang="en-US" smtClean="0"/>
              <a:pPr algn="r"/>
              <a:t>41</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Wireless Network </a:t>
            </a:r>
            <a:br>
              <a:rPr lang="en-US" sz="3600" dirty="0" smtClean="0"/>
            </a:br>
            <a:r>
              <a:rPr lang="en-US" sz="2400" dirty="0" smtClean="0"/>
              <a:t> Single &amp; Multi-Hop Wireless Sensor Testing</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7800"/>
            <a:ext cx="8229600" cy="19812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Sampling Rate Testing</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Purpose: </a:t>
            </a:r>
            <a:r>
              <a:rPr lang="en-US" dirty="0" smtClean="0">
                <a:solidFill>
                  <a:srgbClr val="000000"/>
                </a:solidFill>
                <a:latin typeface="Times New Roman" pitchFamily="16" charset="0"/>
                <a:ea typeface="MS Gothic" charset="0"/>
                <a:cs typeface="MS Gothic" charset="0"/>
              </a:rPr>
              <a:t>Determine the maximum sampling rate of the Mica2</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Equipment</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Software to view data from Mica2</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MIB520 Base Station </a:t>
            </a: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graphicFrame>
        <p:nvGraphicFramePr>
          <p:cNvPr id="8" name="Table 7"/>
          <p:cNvGraphicFramePr>
            <a:graphicFrameLocks noGrp="1"/>
          </p:cNvGraphicFramePr>
          <p:nvPr/>
        </p:nvGraphicFramePr>
        <p:xfrm>
          <a:off x="1097280" y="4038600"/>
          <a:ext cx="6949440" cy="1524000"/>
        </p:xfrm>
        <a:graphic>
          <a:graphicData uri="http://schemas.openxmlformats.org/drawingml/2006/table">
            <a:tbl>
              <a:tblPr firstRow="1" bandRow="1">
                <a:tableStyleId>{F5AB1C69-6EDB-4FF4-983F-18BD219EF322}</a:tableStyleId>
              </a:tblPr>
              <a:tblGrid>
                <a:gridCol w="1737360"/>
                <a:gridCol w="1737360"/>
                <a:gridCol w="1737360"/>
                <a:gridCol w="1737360"/>
              </a:tblGrid>
              <a:tr h="274320">
                <a:tc>
                  <a:txBody>
                    <a:bodyPr/>
                    <a:lstStyle/>
                    <a:p>
                      <a:pPr algn="ctr"/>
                      <a:r>
                        <a:rPr lang="en-US" sz="1400" dirty="0" smtClean="0">
                          <a:solidFill>
                            <a:schemeClr val="tx1"/>
                          </a:solidFill>
                        </a:rPr>
                        <a:t>Test</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chemeClr val="tx1"/>
                          </a:solidFill>
                        </a:rPr>
                        <a:t>Time (s)</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chemeClr val="tx1"/>
                          </a:solidFill>
                        </a:rPr>
                        <a:t>Samples</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chemeClr val="tx1"/>
                          </a:solidFill>
                        </a:rPr>
                        <a:t>Frequency (Hz)</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
                <a:tc>
                  <a:txBody>
                    <a:bodyPr/>
                    <a:lstStyle/>
                    <a:p>
                      <a:pPr algn="ctr"/>
                      <a:r>
                        <a:rPr lang="en-US" sz="1400" dirty="0" smtClean="0">
                          <a:solidFill>
                            <a:schemeClr val="tx1"/>
                          </a:solidFill>
                        </a:rPr>
                        <a:t>1</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chemeClr val="tx1"/>
                          </a:solidFill>
                        </a:rPr>
                        <a:t>30</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chemeClr val="tx1"/>
                          </a:solidFill>
                        </a:rPr>
                        <a:t>621</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chemeClr val="tx1"/>
                          </a:solidFill>
                        </a:rPr>
                        <a:t>20.700</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
                <a:tc>
                  <a:txBody>
                    <a:bodyPr/>
                    <a:lstStyle/>
                    <a:p>
                      <a:pPr algn="ctr"/>
                      <a:r>
                        <a:rPr lang="en-US" sz="1400" dirty="0" smtClean="0">
                          <a:solidFill>
                            <a:schemeClr val="tx1"/>
                          </a:solidFill>
                        </a:rPr>
                        <a:t>2</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chemeClr val="tx1"/>
                          </a:solidFill>
                        </a:rPr>
                        <a:t>30</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chemeClr val="tx1"/>
                          </a:solidFill>
                        </a:rPr>
                        <a:t>611</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chemeClr val="tx1"/>
                          </a:solidFill>
                        </a:rPr>
                        <a:t>20.366</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
                <a:tc>
                  <a:txBody>
                    <a:bodyPr/>
                    <a:lstStyle/>
                    <a:p>
                      <a:pPr algn="ctr"/>
                      <a:r>
                        <a:rPr lang="en-US" sz="1400" dirty="0" smtClean="0">
                          <a:solidFill>
                            <a:schemeClr val="tx1"/>
                          </a:solidFill>
                        </a:rPr>
                        <a:t>3</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chemeClr val="tx1"/>
                          </a:solidFill>
                        </a:rPr>
                        <a:t>30</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chemeClr val="tx1"/>
                          </a:solidFill>
                        </a:rPr>
                        <a:t>520</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chemeClr val="tx1"/>
                          </a:solidFill>
                        </a:rPr>
                        <a:t>17.333</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
                <a:tc>
                  <a:txBody>
                    <a:bodyPr/>
                    <a:lstStyle/>
                    <a:p>
                      <a:pPr algn="ctr"/>
                      <a:r>
                        <a:rPr lang="en-US" sz="1400" dirty="0" smtClean="0">
                          <a:solidFill>
                            <a:schemeClr val="tx1"/>
                          </a:solidFill>
                        </a:rPr>
                        <a:t>4</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chemeClr val="tx1"/>
                          </a:solidFill>
                        </a:rPr>
                        <a:t>30</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chemeClr val="tx1"/>
                          </a:solidFill>
                        </a:rPr>
                        <a:t>597</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chemeClr val="tx1"/>
                          </a:solidFill>
                        </a:rPr>
                        <a:t>19.900</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9" name="Object 8"/>
          <p:cNvGraphicFramePr>
            <a:graphicFrameLocks noChangeAspect="1"/>
          </p:cNvGraphicFramePr>
          <p:nvPr/>
        </p:nvGraphicFramePr>
        <p:xfrm>
          <a:off x="3048000" y="3352800"/>
          <a:ext cx="2857500" cy="419100"/>
        </p:xfrm>
        <a:graphic>
          <a:graphicData uri="http://schemas.openxmlformats.org/presentationml/2006/ole">
            <p:oleObj spid="_x0000_s1026" name="Equation" r:id="rId4" imgW="2857320" imgH="419040" progId="Equation.3">
              <p:embed/>
            </p:oleObj>
          </a:graphicData>
        </a:graphic>
      </p:graphicFrame>
      <p:sp>
        <p:nvSpPr>
          <p:cNvPr id="12" name="Slide Number Placeholder 11"/>
          <p:cNvSpPr>
            <a:spLocks noGrp="1"/>
          </p:cNvSpPr>
          <p:nvPr>
            <p:ph type="sldNum" idx="12"/>
          </p:nvPr>
        </p:nvSpPr>
        <p:spPr/>
        <p:txBody>
          <a:bodyPr/>
          <a:lstStyle/>
          <a:p>
            <a:pPr algn="r"/>
            <a:fld id="{84AF7825-FD44-46AD-9693-CD2314513099}" type="slidenum">
              <a:rPr lang="en-US" smtClean="0"/>
              <a:pPr algn="r"/>
              <a:t>42</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Wireless Network</a:t>
            </a:r>
            <a:br>
              <a:rPr lang="en-US" sz="3600" dirty="0" smtClean="0"/>
            </a:br>
            <a:r>
              <a:rPr lang="en-US" sz="2400" dirty="0" smtClean="0"/>
              <a:t> Sensor Network Testing</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2289048"/>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Battery Testing</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Purpose: </a:t>
            </a:r>
            <a:r>
              <a:rPr lang="en-US" dirty="0" smtClean="0">
                <a:solidFill>
                  <a:srgbClr val="000000"/>
                </a:solidFill>
                <a:latin typeface="Times New Roman" pitchFamily="16" charset="0"/>
                <a:ea typeface="MS Gothic" charset="0"/>
                <a:cs typeface="MS Gothic" charset="0"/>
              </a:rPr>
              <a:t>Verify the Mica2 capability to collect continuous data </a:t>
            </a: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Equipment</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Software to view data from Mica2</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MIB520 Base Station</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Mica2 </a:t>
            </a: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grpSp>
        <p:nvGrpSpPr>
          <p:cNvPr id="8" name="Group 7"/>
          <p:cNvGrpSpPr/>
          <p:nvPr/>
        </p:nvGrpSpPr>
        <p:grpSpPr>
          <a:xfrm>
            <a:off x="1624013" y="3590927"/>
            <a:ext cx="5895975" cy="2200273"/>
            <a:chOff x="2667000" y="1295402"/>
            <a:chExt cx="5895975" cy="2200273"/>
          </a:xfrm>
        </p:grpSpPr>
        <p:grpSp>
          <p:nvGrpSpPr>
            <p:cNvPr id="9" name="Group 8"/>
            <p:cNvGrpSpPr>
              <a:grpSpLocks/>
            </p:cNvGrpSpPr>
            <p:nvPr/>
          </p:nvGrpSpPr>
          <p:grpSpPr bwMode="auto">
            <a:xfrm>
              <a:off x="6619875" y="1295402"/>
              <a:ext cx="1943100" cy="1816212"/>
              <a:chOff x="9135" y="4204"/>
              <a:chExt cx="3060" cy="2861"/>
            </a:xfrm>
          </p:grpSpPr>
          <p:grpSp>
            <p:nvGrpSpPr>
              <p:cNvPr id="25" name="Group 24"/>
              <p:cNvGrpSpPr>
                <a:grpSpLocks/>
              </p:cNvGrpSpPr>
              <p:nvPr/>
            </p:nvGrpSpPr>
            <p:grpSpPr bwMode="auto">
              <a:xfrm>
                <a:off x="9450" y="4204"/>
                <a:ext cx="2400" cy="1995"/>
                <a:chOff x="2895" y="7920"/>
                <a:chExt cx="2400" cy="1995"/>
              </a:xfrm>
            </p:grpSpPr>
            <p:sp>
              <p:nvSpPr>
                <p:cNvPr id="30" name="Rectangle 29"/>
                <p:cNvSpPr>
                  <a:spLocks noChangeArrowheads="1"/>
                </p:cNvSpPr>
                <p:nvPr/>
              </p:nvSpPr>
              <p:spPr bwMode="auto">
                <a:xfrm>
                  <a:off x="2895" y="7920"/>
                  <a:ext cx="2400" cy="19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Rectangle 30"/>
                <p:cNvSpPr>
                  <a:spLocks noChangeArrowheads="1"/>
                </p:cNvSpPr>
                <p:nvPr/>
              </p:nvSpPr>
              <p:spPr bwMode="auto">
                <a:xfrm>
                  <a:off x="3030" y="8025"/>
                  <a:ext cx="2115" cy="1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6" name="Rectangle 25"/>
              <p:cNvSpPr>
                <a:spLocks noChangeArrowheads="1"/>
              </p:cNvSpPr>
              <p:nvPr/>
            </p:nvSpPr>
            <p:spPr bwMode="auto">
              <a:xfrm>
                <a:off x="9135" y="6229"/>
                <a:ext cx="3060" cy="83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Rectangle 26"/>
              <p:cNvSpPr>
                <a:spLocks noChangeArrowheads="1"/>
              </p:cNvSpPr>
              <p:nvPr/>
            </p:nvSpPr>
            <p:spPr bwMode="auto">
              <a:xfrm>
                <a:off x="10860" y="6375"/>
                <a:ext cx="1155" cy="1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Rectangle 27"/>
              <p:cNvSpPr>
                <a:spLocks noChangeArrowheads="1"/>
              </p:cNvSpPr>
              <p:nvPr/>
            </p:nvSpPr>
            <p:spPr bwMode="auto">
              <a:xfrm>
                <a:off x="10860" y="6618"/>
                <a:ext cx="840" cy="1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Rectangle 28"/>
              <p:cNvSpPr>
                <a:spLocks noChangeArrowheads="1"/>
              </p:cNvSpPr>
              <p:nvPr/>
            </p:nvSpPr>
            <p:spPr bwMode="auto">
              <a:xfrm>
                <a:off x="10185" y="6375"/>
                <a:ext cx="143" cy="40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0" name="Group 9"/>
            <p:cNvGrpSpPr>
              <a:grpSpLocks/>
            </p:cNvGrpSpPr>
            <p:nvPr/>
          </p:nvGrpSpPr>
          <p:grpSpPr bwMode="auto">
            <a:xfrm>
              <a:off x="4859655" y="2673581"/>
              <a:ext cx="1209675" cy="676079"/>
              <a:chOff x="4950" y="6375"/>
              <a:chExt cx="1905" cy="1065"/>
            </a:xfrm>
          </p:grpSpPr>
          <p:sp>
            <p:nvSpPr>
              <p:cNvPr id="19" name="Rectangle 18"/>
              <p:cNvSpPr>
                <a:spLocks noChangeArrowheads="1"/>
              </p:cNvSpPr>
              <p:nvPr/>
            </p:nvSpPr>
            <p:spPr bwMode="auto">
              <a:xfrm>
                <a:off x="5175" y="6825"/>
                <a:ext cx="1305" cy="615"/>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20" name="Group 19"/>
              <p:cNvGrpSpPr>
                <a:grpSpLocks/>
              </p:cNvGrpSpPr>
              <p:nvPr/>
            </p:nvGrpSpPr>
            <p:grpSpPr bwMode="auto">
              <a:xfrm>
                <a:off x="4950" y="6375"/>
                <a:ext cx="1905" cy="1005"/>
                <a:chOff x="4905" y="6450"/>
                <a:chExt cx="1905" cy="1005"/>
              </a:xfrm>
            </p:grpSpPr>
            <p:sp>
              <p:nvSpPr>
                <p:cNvPr id="21" name="Rectangle 20"/>
                <p:cNvSpPr>
                  <a:spLocks noChangeArrowheads="1"/>
                </p:cNvSpPr>
                <p:nvPr/>
              </p:nvSpPr>
              <p:spPr bwMode="auto">
                <a:xfrm>
                  <a:off x="5145" y="6840"/>
                  <a:ext cx="1305" cy="6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pitchFamily="34" charset="0"/>
                    </a:rPr>
                    <a:t>Base Station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21"/>
                <p:cNvSpPr>
                  <a:spLocks noChangeArrowheads="1"/>
                </p:cNvSpPr>
                <p:nvPr/>
              </p:nvSpPr>
              <p:spPr bwMode="auto">
                <a:xfrm>
                  <a:off x="4905" y="6570"/>
                  <a:ext cx="1305" cy="57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RF Mote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Rectangle 22"/>
                <p:cNvSpPr>
                  <a:spLocks noChangeArrowheads="1"/>
                </p:cNvSpPr>
                <p:nvPr/>
              </p:nvSpPr>
              <p:spPr bwMode="auto">
                <a:xfrm>
                  <a:off x="6450" y="7065"/>
                  <a:ext cx="360" cy="20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 name="Rectangle 23"/>
                <p:cNvSpPr>
                  <a:spLocks noChangeArrowheads="1"/>
                </p:cNvSpPr>
                <p:nvPr/>
              </p:nvSpPr>
              <p:spPr bwMode="auto">
                <a:xfrm>
                  <a:off x="4905" y="6450"/>
                  <a:ext cx="1305" cy="615"/>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sp>
          <p:nvSpPr>
            <p:cNvPr id="11" name="Text Box 35"/>
            <p:cNvSpPr txBox="1">
              <a:spLocks noChangeArrowheads="1"/>
            </p:cNvSpPr>
            <p:nvPr/>
          </p:nvSpPr>
          <p:spPr bwMode="auto">
            <a:xfrm>
              <a:off x="5772150" y="3044955"/>
              <a:ext cx="409575" cy="199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600" b="0" i="0" u="none" strike="noStrike" cap="none" normalizeH="0" baseline="0" smtClean="0">
                  <a:ln>
                    <a:noFill/>
                  </a:ln>
                  <a:solidFill>
                    <a:schemeClr val="tx1"/>
                  </a:solidFill>
                  <a:effectLst/>
                  <a:latin typeface="Calibri" pitchFamily="34" charset="0"/>
                  <a:cs typeface="Arial" pitchFamily="34" charset="0"/>
                </a:rPr>
                <a:t>USB</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Freeform 11"/>
            <p:cNvSpPr>
              <a:spLocks/>
            </p:cNvSpPr>
            <p:nvPr/>
          </p:nvSpPr>
          <p:spPr bwMode="auto">
            <a:xfrm>
              <a:off x="6069330" y="2827848"/>
              <a:ext cx="1322705" cy="667827"/>
            </a:xfrm>
            <a:custGeom>
              <a:avLst/>
              <a:gdLst/>
              <a:ahLst/>
              <a:cxnLst>
                <a:cxn ang="0">
                  <a:pos x="0" y="468"/>
                </a:cxn>
                <a:cxn ang="0">
                  <a:pos x="297" y="468"/>
                </a:cxn>
                <a:cxn ang="0">
                  <a:pos x="282" y="993"/>
                </a:cxn>
                <a:cxn ang="0">
                  <a:pos x="1798" y="822"/>
                </a:cxn>
                <a:cxn ang="0">
                  <a:pos x="1995" y="0"/>
                </a:cxn>
              </a:cxnLst>
              <a:rect l="0" t="0" r="r" b="b"/>
              <a:pathLst>
                <a:path w="2083" h="1052">
                  <a:moveTo>
                    <a:pt x="0" y="468"/>
                  </a:moveTo>
                  <a:cubicBezTo>
                    <a:pt x="125" y="424"/>
                    <a:pt x="250" y="381"/>
                    <a:pt x="297" y="468"/>
                  </a:cubicBezTo>
                  <a:cubicBezTo>
                    <a:pt x="344" y="555"/>
                    <a:pt x="32" y="934"/>
                    <a:pt x="282" y="993"/>
                  </a:cubicBezTo>
                  <a:cubicBezTo>
                    <a:pt x="532" y="1052"/>
                    <a:pt x="1513" y="987"/>
                    <a:pt x="1798" y="822"/>
                  </a:cubicBezTo>
                  <a:cubicBezTo>
                    <a:pt x="2083" y="657"/>
                    <a:pt x="2039" y="328"/>
                    <a:pt x="1995" y="0"/>
                  </a:cubicBezTo>
                </a:path>
              </a:pathLst>
            </a:cu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13" name="Group 12"/>
            <p:cNvGrpSpPr/>
            <p:nvPr/>
          </p:nvGrpSpPr>
          <p:grpSpPr>
            <a:xfrm>
              <a:off x="2667000" y="2209800"/>
              <a:ext cx="985246" cy="901811"/>
              <a:chOff x="1752600" y="2362200"/>
              <a:chExt cx="985246" cy="901811"/>
            </a:xfrm>
          </p:grpSpPr>
          <p:sp>
            <p:nvSpPr>
              <p:cNvPr id="14" name="Rectangle 13"/>
              <p:cNvSpPr>
                <a:spLocks noChangeArrowheads="1"/>
              </p:cNvSpPr>
              <p:nvPr/>
            </p:nvSpPr>
            <p:spPr bwMode="auto">
              <a:xfrm>
                <a:off x="1762125" y="2902165"/>
                <a:ext cx="828675" cy="36184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RF Mote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14"/>
              <p:cNvSpPr>
                <a:spLocks noChangeArrowheads="1"/>
              </p:cNvSpPr>
              <p:nvPr/>
            </p:nvSpPr>
            <p:spPr bwMode="auto">
              <a:xfrm>
                <a:off x="1752600" y="2825987"/>
                <a:ext cx="828675" cy="390412"/>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Donut 15"/>
              <p:cNvSpPr/>
              <p:nvPr/>
            </p:nvSpPr>
            <p:spPr>
              <a:xfrm>
                <a:off x="2514600" y="2362200"/>
                <a:ext cx="152400" cy="155448"/>
              </a:xfrm>
              <a:prstGeom prst="donut">
                <a:avLst/>
              </a:prstGeom>
              <a:solidFill>
                <a:schemeClr val="tx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8" name="Arc 17"/>
              <p:cNvSpPr/>
              <p:nvPr/>
            </p:nvSpPr>
            <p:spPr>
              <a:xfrm rot="2966006">
                <a:off x="1937746" y="2352681"/>
                <a:ext cx="762000" cy="838200"/>
              </a:xfrm>
              <a:prstGeom prst="arc">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grpSp>
      </p:grpSp>
      <p:sp>
        <p:nvSpPr>
          <p:cNvPr id="34" name="Slide Number Placeholder 33"/>
          <p:cNvSpPr>
            <a:spLocks noGrp="1"/>
          </p:cNvSpPr>
          <p:nvPr>
            <p:ph type="sldNum" idx="12"/>
          </p:nvPr>
        </p:nvSpPr>
        <p:spPr/>
        <p:txBody>
          <a:bodyPr/>
          <a:lstStyle/>
          <a:p>
            <a:pPr algn="r"/>
            <a:fld id="{BEE162E2-057D-4A09-84E5-9EE9B6B0BB87}" type="slidenum">
              <a:rPr lang="en-US" smtClean="0"/>
              <a:pPr algn="r"/>
              <a:t>43</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Wireless Network</a:t>
            </a:r>
            <a:br>
              <a:rPr lang="en-US" sz="3600" dirty="0" smtClean="0"/>
            </a:br>
            <a:r>
              <a:rPr lang="en-US" sz="2400" dirty="0" smtClean="0"/>
              <a:t> Sensor Network Testing</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2289048"/>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Battery Testing</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Success Criteria</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Mica2 collects continuous data for more than 12 hours </a:t>
            </a: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Design Metric Tested</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Sensor network operates for an extended period of time while consuming a low amount of power</a:t>
            </a: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pic>
        <p:nvPicPr>
          <p:cNvPr id="3074" name="Picture 2"/>
          <p:cNvPicPr>
            <a:picLocks noChangeAspect="1" noChangeArrowheads="1"/>
          </p:cNvPicPr>
          <p:nvPr/>
        </p:nvPicPr>
        <p:blipFill>
          <a:blip r:embed="rId3" cstate="print"/>
          <a:srcRect/>
          <a:stretch>
            <a:fillRect/>
          </a:stretch>
        </p:blipFill>
        <p:spPr bwMode="auto">
          <a:xfrm>
            <a:off x="2271713" y="3562350"/>
            <a:ext cx="4600575" cy="2762250"/>
          </a:xfrm>
          <a:prstGeom prst="rect">
            <a:avLst/>
          </a:prstGeom>
          <a:noFill/>
          <a:ln w="9525">
            <a:noFill/>
            <a:miter lim="800000"/>
            <a:headEnd/>
            <a:tailEnd/>
          </a:ln>
          <a:effectLst/>
        </p:spPr>
      </p:pic>
      <p:sp>
        <p:nvSpPr>
          <p:cNvPr id="9" name="Slide Number Placeholder 8"/>
          <p:cNvSpPr>
            <a:spLocks noGrp="1"/>
          </p:cNvSpPr>
          <p:nvPr>
            <p:ph type="sldNum" idx="12"/>
          </p:nvPr>
        </p:nvSpPr>
        <p:spPr/>
        <p:txBody>
          <a:bodyPr/>
          <a:lstStyle/>
          <a:p>
            <a:pPr algn="r"/>
            <a:fld id="{D5378FAF-1554-41BF-991D-045F6EC06F09}" type="slidenum">
              <a:rPr lang="en-US" smtClean="0"/>
              <a:pPr algn="r"/>
              <a:t>44</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Wireless Network</a:t>
            </a:r>
            <a:br>
              <a:rPr lang="en-US" sz="3600" dirty="0" smtClean="0"/>
            </a:br>
            <a:r>
              <a:rPr lang="en-US" sz="2400" dirty="0" smtClean="0"/>
              <a:t> Sensor Network Testing</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Reconstructed Signal Testing</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Purpose: </a:t>
            </a:r>
            <a:r>
              <a:rPr lang="en-US" dirty="0" smtClean="0">
                <a:solidFill>
                  <a:srgbClr val="000000"/>
                </a:solidFill>
                <a:latin typeface="Times New Roman" pitchFamily="16" charset="0"/>
                <a:ea typeface="MS Gothic" charset="0"/>
                <a:cs typeface="MS Gothic" charset="0"/>
              </a:rPr>
              <a:t>Determine the frequencies for which the software and Mica2 can accurately reconstruct a signal</a:t>
            </a: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Equipment</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Software to view data from Mica2</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MIB520 Base Station</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Mica2</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Function </a:t>
            </a:r>
            <a:r>
              <a:rPr lang="en-US" dirty="0">
                <a:solidFill>
                  <a:srgbClr val="000000"/>
                </a:solidFill>
                <a:latin typeface="Times New Roman" pitchFamily="16" charset="0"/>
                <a:ea typeface="MS Gothic" charset="0"/>
                <a:cs typeface="MS Gothic" charset="0"/>
              </a:rPr>
              <a:t>generator for inputs</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Success Criteria</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Data displayed from </a:t>
            </a:r>
            <a:r>
              <a:rPr lang="en-US" dirty="0" err="1" smtClean="0">
                <a:solidFill>
                  <a:srgbClr val="000000"/>
                </a:solidFill>
                <a:latin typeface="Times New Roman" pitchFamily="16" charset="0"/>
                <a:ea typeface="MS Gothic" charset="0"/>
                <a:cs typeface="MS Gothic" charset="0"/>
              </a:rPr>
              <a:t>Moteview</a:t>
            </a:r>
            <a:r>
              <a:rPr lang="en-US" dirty="0" smtClean="0">
                <a:solidFill>
                  <a:srgbClr val="000000"/>
                </a:solidFill>
                <a:latin typeface="Times New Roman" pitchFamily="16" charset="0"/>
                <a:ea typeface="MS Gothic" charset="0"/>
                <a:cs typeface="MS Gothic" charset="0"/>
              </a:rPr>
              <a:t> mirrors input signals</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Design Metrics Tested</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Preparation for testing collection of graphical representation of sensor data</a:t>
            </a: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sp>
        <p:nvSpPr>
          <p:cNvPr id="8" name="Slide Number Placeholder 7"/>
          <p:cNvSpPr>
            <a:spLocks noGrp="1"/>
          </p:cNvSpPr>
          <p:nvPr>
            <p:ph type="sldNum" idx="12"/>
          </p:nvPr>
        </p:nvSpPr>
        <p:spPr/>
        <p:txBody>
          <a:bodyPr/>
          <a:lstStyle/>
          <a:p>
            <a:pPr algn="r"/>
            <a:fld id="{AA42C5A0-98F0-4328-AA2E-3A99C0765715}" type="slidenum">
              <a:rPr lang="en-US" smtClean="0"/>
              <a:pPr algn="r"/>
              <a:t>45</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Wireless Network</a:t>
            </a:r>
            <a:br>
              <a:rPr lang="en-US" sz="3600" dirty="0" smtClean="0"/>
            </a:br>
            <a:r>
              <a:rPr lang="en-US" sz="2400" dirty="0" smtClean="0"/>
              <a:t> Sensor Network Testing</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1755648"/>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Reconstructed Signal Testing</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Sine Wave Input</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Frequency: 2.0 Hz </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err="1" smtClean="0">
                <a:solidFill>
                  <a:srgbClr val="000000"/>
                </a:solidFill>
                <a:latin typeface="Times New Roman" pitchFamily="16" charset="0"/>
                <a:ea typeface="MS Gothic" charset="0"/>
                <a:cs typeface="MS Gothic" charset="0"/>
              </a:rPr>
              <a:t>V</a:t>
            </a:r>
            <a:r>
              <a:rPr lang="en-US" baseline="-25000" dirty="0" err="1" smtClean="0">
                <a:solidFill>
                  <a:srgbClr val="000000"/>
                </a:solidFill>
                <a:latin typeface="Times New Roman" pitchFamily="16" charset="0"/>
                <a:ea typeface="MS Gothic" charset="0"/>
                <a:cs typeface="MS Gothic" charset="0"/>
              </a:rPr>
              <a:t>pp</a:t>
            </a:r>
            <a:r>
              <a:rPr lang="en-US" dirty="0" smtClean="0">
                <a:solidFill>
                  <a:srgbClr val="000000"/>
                </a:solidFill>
                <a:latin typeface="Times New Roman" pitchFamily="16" charset="0"/>
                <a:ea typeface="MS Gothic" charset="0"/>
                <a:cs typeface="MS Gothic" charset="0"/>
              </a:rPr>
              <a:t>: 300mV </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DC offset: 400mV</a:t>
            </a: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pic>
        <p:nvPicPr>
          <p:cNvPr id="2" name="Picture 2"/>
          <p:cNvPicPr>
            <a:picLocks noChangeAspect="1" noChangeArrowheads="1"/>
          </p:cNvPicPr>
          <p:nvPr/>
        </p:nvPicPr>
        <p:blipFill>
          <a:blip r:embed="rId3" cstate="print"/>
          <a:srcRect/>
          <a:stretch>
            <a:fillRect/>
          </a:stretch>
        </p:blipFill>
        <p:spPr bwMode="auto">
          <a:xfrm>
            <a:off x="2266950" y="3352800"/>
            <a:ext cx="4610100" cy="2781300"/>
          </a:xfrm>
          <a:prstGeom prst="rect">
            <a:avLst/>
          </a:prstGeom>
          <a:noFill/>
          <a:ln w="9525">
            <a:noFill/>
            <a:miter lim="800000"/>
            <a:headEnd/>
            <a:tailEnd/>
          </a:ln>
          <a:effectLst/>
        </p:spPr>
      </p:pic>
      <p:sp>
        <p:nvSpPr>
          <p:cNvPr id="9" name="Slide Number Placeholder 8"/>
          <p:cNvSpPr>
            <a:spLocks noGrp="1"/>
          </p:cNvSpPr>
          <p:nvPr>
            <p:ph type="sldNum" idx="12"/>
          </p:nvPr>
        </p:nvSpPr>
        <p:spPr/>
        <p:txBody>
          <a:bodyPr/>
          <a:lstStyle/>
          <a:p>
            <a:pPr algn="r"/>
            <a:fld id="{1A192946-0901-4F99-BC3C-57125C66F83E}" type="slidenum">
              <a:rPr lang="en-US" smtClean="0"/>
              <a:pPr algn="r"/>
              <a:t>46</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Wireless Network</a:t>
            </a:r>
            <a:br>
              <a:rPr lang="en-US" sz="3600" dirty="0" smtClean="0"/>
            </a:br>
            <a:r>
              <a:rPr lang="en-US" sz="2400" dirty="0" smtClean="0"/>
              <a:t> Sensor Network Testing</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1755648"/>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Reconstructed Signal Testing</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Square Wave Input</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Frequency: 4.0 Hz </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err="1" smtClean="0">
                <a:solidFill>
                  <a:srgbClr val="000000"/>
                </a:solidFill>
                <a:latin typeface="Times New Roman" pitchFamily="16" charset="0"/>
                <a:ea typeface="MS Gothic" charset="0"/>
                <a:cs typeface="MS Gothic" charset="0"/>
              </a:rPr>
              <a:t>V</a:t>
            </a:r>
            <a:r>
              <a:rPr lang="en-US" baseline="-25000" dirty="0" err="1" smtClean="0">
                <a:solidFill>
                  <a:srgbClr val="000000"/>
                </a:solidFill>
                <a:latin typeface="Times New Roman" pitchFamily="16" charset="0"/>
                <a:ea typeface="MS Gothic" charset="0"/>
                <a:cs typeface="MS Gothic" charset="0"/>
              </a:rPr>
              <a:t>pp</a:t>
            </a:r>
            <a:r>
              <a:rPr lang="en-US" dirty="0" smtClean="0">
                <a:solidFill>
                  <a:srgbClr val="000000"/>
                </a:solidFill>
                <a:latin typeface="Times New Roman" pitchFamily="16" charset="0"/>
                <a:ea typeface="MS Gothic" charset="0"/>
                <a:cs typeface="MS Gothic" charset="0"/>
              </a:rPr>
              <a:t>: 300mV </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DC offset: 400mV</a:t>
            </a: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pic>
        <p:nvPicPr>
          <p:cNvPr id="7170" name="Picture 2"/>
          <p:cNvPicPr>
            <a:picLocks noChangeAspect="1" noChangeArrowheads="1"/>
          </p:cNvPicPr>
          <p:nvPr/>
        </p:nvPicPr>
        <p:blipFill>
          <a:blip r:embed="rId3" cstate="print"/>
          <a:srcRect/>
          <a:stretch>
            <a:fillRect/>
          </a:stretch>
        </p:blipFill>
        <p:spPr bwMode="auto">
          <a:xfrm>
            <a:off x="2286000" y="3352800"/>
            <a:ext cx="4610100" cy="2781300"/>
          </a:xfrm>
          <a:prstGeom prst="rect">
            <a:avLst/>
          </a:prstGeom>
          <a:noFill/>
          <a:ln w="9525">
            <a:noFill/>
            <a:miter lim="800000"/>
            <a:headEnd/>
            <a:tailEnd/>
          </a:ln>
          <a:effectLst/>
        </p:spPr>
      </p:pic>
      <p:sp>
        <p:nvSpPr>
          <p:cNvPr id="9" name="Slide Number Placeholder 8"/>
          <p:cNvSpPr>
            <a:spLocks noGrp="1"/>
          </p:cNvSpPr>
          <p:nvPr>
            <p:ph type="sldNum" idx="12"/>
          </p:nvPr>
        </p:nvSpPr>
        <p:spPr/>
        <p:txBody>
          <a:bodyPr/>
          <a:lstStyle/>
          <a:p>
            <a:pPr algn="r"/>
            <a:fld id="{BB9ECE79-6C4E-4409-9CB8-3D63CECF85B4}" type="slidenum">
              <a:rPr lang="en-US" smtClean="0"/>
              <a:pPr algn="r"/>
              <a:t>47</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Wireless Network</a:t>
            </a:r>
            <a:r>
              <a:rPr lang="en-US" sz="2400" dirty="0" smtClean="0"/>
              <a:t/>
            </a:r>
            <a:br>
              <a:rPr lang="en-US" sz="2400" dirty="0" smtClean="0"/>
            </a:br>
            <a:endParaRPr lang="en-US" sz="2400" dirty="0"/>
          </a:p>
        </p:txBody>
      </p:sp>
      <p:sp>
        <p:nvSpPr>
          <p:cNvPr id="6146" name="Text Box 2"/>
          <p:cNvSpPr txBox="1">
            <a:spLocks noChangeArrowheads="1"/>
          </p:cNvSpPr>
          <p:nvPr/>
        </p:nvSpPr>
        <p:spPr bwMode="auto">
          <a:xfrm>
            <a:off x="457200" y="1371600"/>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Design Metrics Validated:</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20Hz sampling rate</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916MHz frequency band used for mote to mote communication</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20-30m indoor and 50-100m outdoor range between hops</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Graphical representation  of topology and data </a:t>
            </a: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Other Issues Encountered</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Unable to increase one-hop sampling rate  </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sp>
        <p:nvSpPr>
          <p:cNvPr id="8" name="Slide Number Placeholder 7"/>
          <p:cNvSpPr>
            <a:spLocks noGrp="1"/>
          </p:cNvSpPr>
          <p:nvPr>
            <p:ph type="sldNum" idx="12"/>
          </p:nvPr>
        </p:nvSpPr>
        <p:spPr/>
        <p:txBody>
          <a:bodyPr/>
          <a:lstStyle/>
          <a:p>
            <a:pPr algn="r"/>
            <a:fld id="{33D33CED-65B1-46CF-8751-6438EF58C304}" type="slidenum">
              <a:rPr lang="en-US" smtClean="0"/>
              <a:pPr algn="r"/>
              <a:t>48</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System Integration</a:t>
            </a:r>
            <a:br>
              <a:rPr lang="en-US" sz="3600" dirty="0" smtClean="0"/>
            </a:br>
            <a:r>
              <a:rPr lang="en-US" sz="2400" dirty="0" smtClean="0"/>
              <a:t> Validation &amp; Testing of Complete System</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pic>
        <p:nvPicPr>
          <p:cNvPr id="107523" name="Picture 3"/>
          <p:cNvPicPr>
            <a:picLocks noChangeArrowheads="1"/>
          </p:cNvPicPr>
          <p:nvPr/>
        </p:nvPicPr>
        <p:blipFill>
          <a:blip r:embed="rId3" cstate="print"/>
          <a:srcRect/>
          <a:stretch>
            <a:fillRect/>
          </a:stretch>
        </p:blipFill>
        <p:spPr bwMode="auto">
          <a:xfrm>
            <a:off x="2463452" y="1295400"/>
            <a:ext cx="4389120" cy="5394960"/>
          </a:xfrm>
          <a:prstGeom prst="rect">
            <a:avLst/>
          </a:prstGeom>
          <a:noFill/>
          <a:ln w="9525">
            <a:noFill/>
            <a:miter lim="800000"/>
            <a:headEnd/>
            <a:tailEnd/>
          </a:ln>
          <a:effectLst/>
        </p:spPr>
      </p:pic>
      <p:sp>
        <p:nvSpPr>
          <p:cNvPr id="8" name="Slide Number Placeholder 7"/>
          <p:cNvSpPr>
            <a:spLocks noGrp="1"/>
          </p:cNvSpPr>
          <p:nvPr>
            <p:ph type="sldNum" idx="12"/>
          </p:nvPr>
        </p:nvSpPr>
        <p:spPr/>
        <p:txBody>
          <a:bodyPr/>
          <a:lstStyle/>
          <a:p>
            <a:pPr algn="r"/>
            <a:fld id="{13E5827A-26A2-4C47-9069-FA46485A16D7}" type="slidenum">
              <a:rPr lang="en-US" smtClean="0"/>
              <a:pPr algn="r"/>
              <a:t>49</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Deliverables</a:t>
            </a:r>
            <a:r>
              <a:rPr lang="en-US" sz="2400" dirty="0" smtClean="0"/>
              <a:t/>
            </a:r>
            <a:br>
              <a:rPr lang="en-US" sz="2400" dirty="0" smtClean="0"/>
            </a:br>
            <a:r>
              <a:rPr lang="en-US" sz="2400" dirty="0" smtClean="0">
                <a:solidFill>
                  <a:schemeClr val="bg1"/>
                </a:solidFill>
              </a:rPr>
              <a:t>place</a:t>
            </a:r>
            <a:endParaRPr lang="en-US" sz="3600" dirty="0">
              <a:solidFill>
                <a:schemeClr val="bg1"/>
              </a:solidFill>
            </a:endParaRPr>
          </a:p>
        </p:txBody>
      </p:sp>
      <p:sp>
        <p:nvSpPr>
          <p:cNvPr id="3" name="Content Placeholder 2"/>
          <p:cNvSpPr>
            <a:spLocks noGrp="1"/>
          </p:cNvSpPr>
          <p:nvPr>
            <p:ph idx="1"/>
          </p:nvPr>
        </p:nvSpPr>
        <p:spPr>
          <a:xfrm>
            <a:off x="457200" y="1444752"/>
            <a:ext cx="8228013" cy="4524375"/>
          </a:xfrm>
        </p:spPr>
        <p:txBody>
          <a:bodyPr/>
          <a:lstStyle/>
          <a:p>
            <a:pPr>
              <a:spcAft>
                <a:spcPts val="600"/>
              </a:spcAft>
              <a:buSzPct val="45000"/>
              <a:buFont typeface="Arial" pitchFamily="34" charset="0"/>
              <a:buChar char="•"/>
            </a:pPr>
            <a:r>
              <a:rPr lang="en-US" sz="2400" dirty="0" smtClean="0"/>
              <a:t>Sensor Network and System</a:t>
            </a:r>
          </a:p>
          <a:p>
            <a:pPr lvl="1">
              <a:spcAft>
                <a:spcPts val="600"/>
              </a:spcAft>
              <a:buSzPct val="45000"/>
              <a:buFont typeface="Arial" pitchFamily="34" charset="0"/>
              <a:buChar char="•"/>
            </a:pPr>
            <a:r>
              <a:rPr lang="en-US" sz="1600" dirty="0" smtClean="0"/>
              <a:t>Consumes a low amount of power</a:t>
            </a:r>
          </a:p>
          <a:p>
            <a:pPr lvl="1">
              <a:spcAft>
                <a:spcPts val="600"/>
              </a:spcAft>
              <a:buSzPct val="45000"/>
              <a:buFont typeface="Arial" pitchFamily="34" charset="0"/>
              <a:buChar char="•"/>
            </a:pPr>
            <a:r>
              <a:rPr lang="en-US" sz="1600" dirty="0" smtClean="0"/>
              <a:t>Compact and portable</a:t>
            </a:r>
          </a:p>
          <a:p>
            <a:pPr lvl="1">
              <a:spcAft>
                <a:spcPts val="600"/>
              </a:spcAft>
              <a:buSzPct val="45000"/>
              <a:buFont typeface="Arial" pitchFamily="34" charset="0"/>
              <a:buChar char="•"/>
            </a:pPr>
            <a:r>
              <a:rPr lang="en-US" sz="1600" dirty="0" smtClean="0"/>
              <a:t>Wireless communication capabilities</a:t>
            </a:r>
          </a:p>
          <a:p>
            <a:pPr lvl="1">
              <a:spcAft>
                <a:spcPts val="600"/>
              </a:spcAft>
              <a:buSzPct val="45000"/>
              <a:buFont typeface="Arial" pitchFamily="34" charset="0"/>
              <a:buChar char="•"/>
            </a:pPr>
            <a:r>
              <a:rPr lang="en-US" sz="1600" dirty="0" smtClean="0"/>
              <a:t>Processes signals similar in frequency and magnitude to cardiac signals </a:t>
            </a:r>
            <a:endParaRPr lang="en-US" sz="1400" dirty="0" smtClean="0"/>
          </a:p>
        </p:txBody>
      </p:sp>
      <p:grpSp>
        <p:nvGrpSpPr>
          <p:cNvPr id="5" name="Group 4"/>
          <p:cNvGrpSpPr/>
          <p:nvPr/>
        </p:nvGrpSpPr>
        <p:grpSpPr>
          <a:xfrm>
            <a:off x="3086100" y="4038600"/>
            <a:ext cx="2971800" cy="1676400"/>
            <a:chOff x="3086100" y="3657600"/>
            <a:chExt cx="2971800" cy="1676400"/>
          </a:xfrm>
        </p:grpSpPr>
        <p:pic>
          <p:nvPicPr>
            <p:cNvPr id="6" name="Picture 2"/>
            <p:cNvPicPr>
              <a:picLocks noChangeAspect="1" noChangeArrowheads="1"/>
            </p:cNvPicPr>
            <p:nvPr/>
          </p:nvPicPr>
          <p:blipFill>
            <a:blip r:embed="rId2" cstate="print"/>
            <a:srcRect l="30011" t="23579" r="28937" b="39368"/>
            <a:stretch>
              <a:fillRect/>
            </a:stretch>
          </p:blipFill>
          <p:spPr bwMode="auto">
            <a:xfrm>
              <a:off x="3086100" y="3657600"/>
              <a:ext cx="2971800" cy="1676400"/>
            </a:xfrm>
            <a:prstGeom prst="rect">
              <a:avLst/>
            </a:prstGeom>
            <a:noFill/>
            <a:ln w="9525">
              <a:noFill/>
              <a:miter lim="800000"/>
              <a:headEnd/>
              <a:tailEnd/>
            </a:ln>
            <a:effectLst/>
          </p:spPr>
        </p:pic>
        <p:sp>
          <p:nvSpPr>
            <p:cNvPr id="7" name="Rectangle 6"/>
            <p:cNvSpPr/>
            <p:nvPr/>
          </p:nvSpPr>
          <p:spPr bwMode="auto">
            <a:xfrm>
              <a:off x="4267200" y="3810000"/>
              <a:ext cx="2286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8" name="Rectangle 7"/>
            <p:cNvSpPr/>
            <p:nvPr/>
          </p:nvSpPr>
          <p:spPr bwMode="auto">
            <a:xfrm>
              <a:off x="4953000" y="4343400"/>
              <a:ext cx="3810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9" name="Rectangle 8"/>
            <p:cNvSpPr/>
            <p:nvPr/>
          </p:nvSpPr>
          <p:spPr bwMode="auto">
            <a:xfrm>
              <a:off x="3733800" y="4495800"/>
              <a:ext cx="381000" cy="2468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10" name="Rectangle 9"/>
            <p:cNvSpPr/>
            <p:nvPr/>
          </p:nvSpPr>
          <p:spPr bwMode="auto">
            <a:xfrm>
              <a:off x="5334000" y="4495800"/>
              <a:ext cx="381000" cy="2468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11" name="Rectangle 10"/>
            <p:cNvSpPr/>
            <p:nvPr/>
          </p:nvSpPr>
          <p:spPr bwMode="auto">
            <a:xfrm>
              <a:off x="4419600" y="5087112"/>
              <a:ext cx="381000" cy="2468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12" name="Rectangle 11"/>
            <p:cNvSpPr/>
            <p:nvPr/>
          </p:nvSpPr>
          <p:spPr bwMode="auto">
            <a:xfrm>
              <a:off x="3962400" y="5010912"/>
              <a:ext cx="381000" cy="2468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grpSp>
      <p:sp>
        <p:nvSpPr>
          <p:cNvPr id="16" name="Slide Number Placeholder 15"/>
          <p:cNvSpPr>
            <a:spLocks noGrp="1"/>
          </p:cNvSpPr>
          <p:nvPr>
            <p:ph type="sldNum" idx="12"/>
          </p:nvPr>
        </p:nvSpPr>
        <p:spPr/>
        <p:txBody>
          <a:bodyPr/>
          <a:lstStyle/>
          <a:p>
            <a:pPr algn="r"/>
            <a:fld id="{146D5ACF-668D-46A3-A05D-B139BA85F85F}" type="slidenum">
              <a:rPr lang="en-US" smtClean="0"/>
              <a:pPr algn="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System Integration</a:t>
            </a:r>
            <a:br>
              <a:rPr lang="en-US" sz="3600" dirty="0" smtClean="0"/>
            </a:br>
            <a:r>
              <a:rPr lang="en-US" sz="2400" dirty="0" smtClean="0"/>
              <a:t> Validation &amp; Testing of Complete System</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Full System Signal Testing</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Purpose: </a:t>
            </a:r>
            <a:r>
              <a:rPr lang="en-US" dirty="0" smtClean="0">
                <a:solidFill>
                  <a:srgbClr val="000000"/>
                </a:solidFill>
                <a:latin typeface="Times New Roman" pitchFamily="16" charset="0"/>
                <a:ea typeface="MS Gothic" charset="0"/>
                <a:cs typeface="MS Gothic" charset="0"/>
              </a:rPr>
              <a:t>Determine the frequencies for which the integrated sensor network can accurately reconstruct a signal</a:t>
            </a: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Equipment</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Software to view data from Mica2</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MIB520 Base Station</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Mica2</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EKG analog sensor board </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Function </a:t>
            </a:r>
            <a:r>
              <a:rPr lang="en-US" dirty="0">
                <a:solidFill>
                  <a:srgbClr val="000000"/>
                </a:solidFill>
                <a:latin typeface="Times New Roman" pitchFamily="16" charset="0"/>
                <a:ea typeface="MS Gothic" charset="0"/>
                <a:cs typeface="MS Gothic" charset="0"/>
              </a:rPr>
              <a:t>generator for </a:t>
            </a:r>
            <a:r>
              <a:rPr lang="en-US" dirty="0" smtClean="0">
                <a:solidFill>
                  <a:srgbClr val="000000"/>
                </a:solidFill>
                <a:latin typeface="Times New Roman" pitchFamily="16" charset="0"/>
                <a:ea typeface="MS Gothic" charset="0"/>
                <a:cs typeface="MS Gothic" charset="0"/>
              </a:rPr>
              <a:t>inputs</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Oscilloscope for outputs</a:t>
            </a: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Success Criteria</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Data displayed from </a:t>
            </a:r>
            <a:r>
              <a:rPr lang="en-US" dirty="0" err="1" smtClean="0">
                <a:solidFill>
                  <a:srgbClr val="000000"/>
                </a:solidFill>
                <a:latin typeface="Times New Roman" pitchFamily="16" charset="0"/>
                <a:ea typeface="MS Gothic" charset="0"/>
                <a:cs typeface="MS Gothic" charset="0"/>
              </a:rPr>
              <a:t>Moteview</a:t>
            </a:r>
            <a:r>
              <a:rPr lang="en-US" dirty="0" smtClean="0">
                <a:solidFill>
                  <a:srgbClr val="000000"/>
                </a:solidFill>
                <a:latin typeface="Times New Roman" pitchFamily="16" charset="0"/>
                <a:ea typeface="MS Gothic" charset="0"/>
                <a:cs typeface="MS Gothic" charset="0"/>
              </a:rPr>
              <a:t> mirrors input signals</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Design Metrics Tested</a:t>
            </a:r>
          </a:p>
          <a:p>
            <a:pPr marL="1197864"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Display graphical representation of sensor data</a:t>
            </a:r>
          </a:p>
          <a:p>
            <a:pPr marL="1197864"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Sensor will integrate onto Data Acquisition Board of Mica2</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sp>
        <p:nvSpPr>
          <p:cNvPr id="8" name="Slide Number Placeholder 7"/>
          <p:cNvSpPr>
            <a:spLocks noGrp="1"/>
          </p:cNvSpPr>
          <p:nvPr>
            <p:ph type="sldNum" idx="12"/>
          </p:nvPr>
        </p:nvSpPr>
        <p:spPr/>
        <p:txBody>
          <a:bodyPr/>
          <a:lstStyle/>
          <a:p>
            <a:pPr algn="r"/>
            <a:fld id="{5C3E9A4B-F49B-4BED-A3F5-63BAE38AA716}" type="slidenum">
              <a:rPr lang="en-US" smtClean="0"/>
              <a:pPr algn="r"/>
              <a:t>50</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System Integration</a:t>
            </a:r>
            <a:br>
              <a:rPr lang="en-US" sz="3600" dirty="0" smtClean="0"/>
            </a:br>
            <a:r>
              <a:rPr lang="en-US" sz="2400" dirty="0" smtClean="0"/>
              <a:t> Validation &amp; Testing of Complete System</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917448"/>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Full System Signal Testing</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Connection Diagram</a:t>
            </a: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pic>
        <p:nvPicPr>
          <p:cNvPr id="7" name="Picture 6" descr="Full System Diagram.PNG"/>
          <p:cNvPicPr>
            <a:picLocks noChangeAspect="1"/>
          </p:cNvPicPr>
          <p:nvPr/>
        </p:nvPicPr>
        <p:blipFill>
          <a:blip r:embed="rId3" cstate="print"/>
          <a:stretch>
            <a:fillRect/>
          </a:stretch>
        </p:blipFill>
        <p:spPr>
          <a:xfrm>
            <a:off x="1433074" y="2638038"/>
            <a:ext cx="6277852" cy="2772162"/>
          </a:xfrm>
          <a:prstGeom prst="rect">
            <a:avLst/>
          </a:prstGeom>
        </p:spPr>
      </p:pic>
      <p:sp>
        <p:nvSpPr>
          <p:cNvPr id="10" name="Slide Number Placeholder 9"/>
          <p:cNvSpPr>
            <a:spLocks noGrp="1"/>
          </p:cNvSpPr>
          <p:nvPr>
            <p:ph type="sldNum" idx="12"/>
          </p:nvPr>
        </p:nvSpPr>
        <p:spPr/>
        <p:txBody>
          <a:bodyPr/>
          <a:lstStyle/>
          <a:p>
            <a:pPr algn="r"/>
            <a:fld id="{A3CF4978-F35A-4333-A6C2-F4B7210EA6B8}" type="slidenum">
              <a:rPr lang="en-US" smtClean="0"/>
              <a:pPr algn="r"/>
              <a:t>51</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System Integration</a:t>
            </a:r>
            <a:br>
              <a:rPr lang="en-US" sz="3600" dirty="0" smtClean="0"/>
            </a:br>
            <a:r>
              <a:rPr lang="en-US" sz="2400" dirty="0" smtClean="0"/>
              <a:t> Validation &amp; Testing of Complete System</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1755648"/>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Full System Signal Testing</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Sine Wave Input</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Frequency: 2.0 Hz </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err="1" smtClean="0">
                <a:solidFill>
                  <a:srgbClr val="000000"/>
                </a:solidFill>
                <a:latin typeface="Times New Roman" pitchFamily="16" charset="0"/>
                <a:ea typeface="MS Gothic" charset="0"/>
                <a:cs typeface="MS Gothic" charset="0"/>
              </a:rPr>
              <a:t>V</a:t>
            </a:r>
            <a:r>
              <a:rPr lang="en-US" baseline="-25000" dirty="0" err="1" smtClean="0">
                <a:solidFill>
                  <a:srgbClr val="000000"/>
                </a:solidFill>
                <a:latin typeface="Times New Roman" pitchFamily="16" charset="0"/>
                <a:ea typeface="MS Gothic" charset="0"/>
                <a:cs typeface="MS Gothic" charset="0"/>
              </a:rPr>
              <a:t>pp</a:t>
            </a:r>
            <a:r>
              <a:rPr lang="en-US" dirty="0" smtClean="0">
                <a:solidFill>
                  <a:srgbClr val="000000"/>
                </a:solidFill>
                <a:latin typeface="Times New Roman" pitchFamily="16" charset="0"/>
                <a:ea typeface="MS Gothic" charset="0"/>
                <a:cs typeface="MS Gothic" charset="0"/>
              </a:rPr>
              <a:t>: 500mV </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DC offset: 0mV</a:t>
            </a: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pic>
        <p:nvPicPr>
          <p:cNvPr id="108546" name="Picture 2"/>
          <p:cNvPicPr>
            <a:picLocks noChangeAspect="1" noChangeArrowheads="1"/>
          </p:cNvPicPr>
          <p:nvPr/>
        </p:nvPicPr>
        <p:blipFill>
          <a:blip r:embed="rId3" cstate="print"/>
          <a:srcRect/>
          <a:stretch>
            <a:fillRect/>
          </a:stretch>
        </p:blipFill>
        <p:spPr bwMode="auto">
          <a:xfrm>
            <a:off x="1957388" y="3429000"/>
            <a:ext cx="5257800" cy="2834806"/>
          </a:xfrm>
          <a:prstGeom prst="rect">
            <a:avLst/>
          </a:prstGeom>
          <a:noFill/>
          <a:ln w="9525">
            <a:noFill/>
            <a:miter lim="800000"/>
            <a:headEnd/>
            <a:tailEnd/>
          </a:ln>
          <a:effectLst/>
        </p:spPr>
      </p:pic>
      <p:sp>
        <p:nvSpPr>
          <p:cNvPr id="9" name="Slide Number Placeholder 8"/>
          <p:cNvSpPr>
            <a:spLocks noGrp="1"/>
          </p:cNvSpPr>
          <p:nvPr>
            <p:ph type="sldNum" idx="12"/>
          </p:nvPr>
        </p:nvSpPr>
        <p:spPr/>
        <p:txBody>
          <a:bodyPr/>
          <a:lstStyle/>
          <a:p>
            <a:pPr algn="r"/>
            <a:fld id="{0ABDAC30-40AF-4CD5-B417-A9AAB460C573}" type="slidenum">
              <a:rPr lang="en-US" smtClean="0"/>
              <a:pPr algn="r"/>
              <a:t>52</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System Integration</a:t>
            </a:r>
            <a:br>
              <a:rPr lang="en-US" sz="3600" dirty="0" smtClean="0"/>
            </a:br>
            <a:r>
              <a:rPr lang="en-US" sz="2400" dirty="0" smtClean="0"/>
              <a:t> Validation &amp; Testing of Complete System</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1755648"/>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Full System Signal Testing</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Square Wave Input</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Frequency: 4.0 Hz </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err="1" smtClean="0">
                <a:solidFill>
                  <a:srgbClr val="000000"/>
                </a:solidFill>
                <a:latin typeface="Times New Roman" pitchFamily="16" charset="0"/>
                <a:ea typeface="MS Gothic" charset="0"/>
                <a:cs typeface="MS Gothic" charset="0"/>
              </a:rPr>
              <a:t>V</a:t>
            </a:r>
            <a:r>
              <a:rPr lang="en-US" baseline="-25000" dirty="0" err="1" smtClean="0">
                <a:solidFill>
                  <a:srgbClr val="000000"/>
                </a:solidFill>
                <a:latin typeface="Times New Roman" pitchFamily="16" charset="0"/>
                <a:ea typeface="MS Gothic" charset="0"/>
                <a:cs typeface="MS Gothic" charset="0"/>
              </a:rPr>
              <a:t>pp</a:t>
            </a:r>
            <a:r>
              <a:rPr lang="en-US" dirty="0" smtClean="0">
                <a:solidFill>
                  <a:srgbClr val="000000"/>
                </a:solidFill>
                <a:latin typeface="Times New Roman" pitchFamily="16" charset="0"/>
                <a:ea typeface="MS Gothic" charset="0"/>
                <a:cs typeface="MS Gothic" charset="0"/>
              </a:rPr>
              <a:t>: 500mV </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DC offset: 0mV</a:t>
            </a: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pic>
        <p:nvPicPr>
          <p:cNvPr id="109570" name="Picture 2"/>
          <p:cNvPicPr>
            <a:picLocks noChangeAspect="1" noChangeArrowheads="1"/>
          </p:cNvPicPr>
          <p:nvPr/>
        </p:nvPicPr>
        <p:blipFill>
          <a:blip r:embed="rId3" cstate="print"/>
          <a:srcRect/>
          <a:stretch>
            <a:fillRect/>
          </a:stretch>
        </p:blipFill>
        <p:spPr bwMode="auto">
          <a:xfrm>
            <a:off x="1905000" y="3429000"/>
            <a:ext cx="5257800" cy="2762250"/>
          </a:xfrm>
          <a:prstGeom prst="rect">
            <a:avLst/>
          </a:prstGeom>
          <a:noFill/>
          <a:ln w="9525">
            <a:noFill/>
            <a:miter lim="800000"/>
            <a:headEnd/>
            <a:tailEnd/>
          </a:ln>
          <a:effectLst/>
        </p:spPr>
      </p:pic>
      <p:sp>
        <p:nvSpPr>
          <p:cNvPr id="9" name="Slide Number Placeholder 8"/>
          <p:cNvSpPr>
            <a:spLocks noGrp="1"/>
          </p:cNvSpPr>
          <p:nvPr>
            <p:ph type="sldNum" idx="12"/>
          </p:nvPr>
        </p:nvSpPr>
        <p:spPr/>
        <p:txBody>
          <a:bodyPr/>
          <a:lstStyle/>
          <a:p>
            <a:pPr algn="r"/>
            <a:fld id="{5230B74A-EAD0-4CBA-B6C8-5CF340A6B395}" type="slidenum">
              <a:rPr lang="en-US" smtClean="0"/>
              <a:pPr algn="r"/>
              <a:t>53</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System Integration</a:t>
            </a:r>
            <a:br>
              <a:rPr lang="en-US" sz="3600" dirty="0" smtClean="0"/>
            </a:br>
            <a:r>
              <a:rPr lang="en-US" sz="2400" dirty="0" smtClean="0"/>
              <a:t> Validation &amp; Testing of Complete System</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One-Hop Full System Signal Testing</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Purpose: </a:t>
            </a:r>
            <a:r>
              <a:rPr lang="en-US" dirty="0" smtClean="0">
                <a:solidFill>
                  <a:srgbClr val="000000"/>
                </a:solidFill>
                <a:latin typeface="Times New Roman" pitchFamily="16" charset="0"/>
                <a:ea typeface="MS Gothic" charset="0"/>
                <a:cs typeface="MS Gothic" charset="0"/>
              </a:rPr>
              <a:t>Determine the frequencies for which the integrated sensor network can accurately reconstruct a signal for a one-hop configuration</a:t>
            </a: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Equipment</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Software to view data from Mica2</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MIB520 Base Station</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Mica2</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EKG analog sensor board </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Function </a:t>
            </a:r>
            <a:r>
              <a:rPr lang="en-US" dirty="0">
                <a:solidFill>
                  <a:srgbClr val="000000"/>
                </a:solidFill>
                <a:latin typeface="Times New Roman" pitchFamily="16" charset="0"/>
                <a:ea typeface="MS Gothic" charset="0"/>
                <a:cs typeface="MS Gothic" charset="0"/>
              </a:rPr>
              <a:t>generator for </a:t>
            </a:r>
            <a:r>
              <a:rPr lang="en-US" dirty="0" smtClean="0">
                <a:solidFill>
                  <a:srgbClr val="000000"/>
                </a:solidFill>
                <a:latin typeface="Times New Roman" pitchFamily="16" charset="0"/>
                <a:ea typeface="MS Gothic" charset="0"/>
                <a:cs typeface="MS Gothic" charset="0"/>
              </a:rPr>
              <a:t>inputs</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Oscilloscope for outputs</a:t>
            </a: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Success Criteria</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Data displayed from </a:t>
            </a:r>
            <a:r>
              <a:rPr lang="en-US" dirty="0" err="1" smtClean="0">
                <a:solidFill>
                  <a:srgbClr val="000000"/>
                </a:solidFill>
                <a:latin typeface="Times New Roman" pitchFamily="16" charset="0"/>
                <a:ea typeface="MS Gothic" charset="0"/>
                <a:cs typeface="MS Gothic" charset="0"/>
              </a:rPr>
              <a:t>Moteview</a:t>
            </a:r>
            <a:r>
              <a:rPr lang="en-US" dirty="0" smtClean="0">
                <a:solidFill>
                  <a:srgbClr val="000000"/>
                </a:solidFill>
                <a:latin typeface="Times New Roman" pitchFamily="16" charset="0"/>
                <a:ea typeface="MS Gothic" charset="0"/>
                <a:cs typeface="MS Gothic" charset="0"/>
              </a:rPr>
              <a:t> mirrors input signals</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Design Metrics Tested</a:t>
            </a:r>
          </a:p>
          <a:p>
            <a:pPr marL="1197864"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Display graphical representation of sensor data</a:t>
            </a:r>
          </a:p>
          <a:p>
            <a:pPr marL="1197864"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Sensor will integrate onto Data Acquisition Board of Mica2</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sp>
        <p:nvSpPr>
          <p:cNvPr id="8" name="Slide Number Placeholder 7"/>
          <p:cNvSpPr>
            <a:spLocks noGrp="1"/>
          </p:cNvSpPr>
          <p:nvPr>
            <p:ph type="sldNum" idx="12"/>
          </p:nvPr>
        </p:nvSpPr>
        <p:spPr/>
        <p:txBody>
          <a:bodyPr/>
          <a:lstStyle/>
          <a:p>
            <a:pPr algn="r"/>
            <a:fld id="{1D301A8C-FE3C-429F-9FFB-12DDDB3BA714}" type="slidenum">
              <a:rPr lang="en-US" smtClean="0"/>
              <a:pPr algn="r"/>
              <a:t>54</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System Integration</a:t>
            </a:r>
            <a:br>
              <a:rPr lang="en-US" sz="3600" dirty="0" smtClean="0"/>
            </a:br>
            <a:r>
              <a:rPr lang="en-US" sz="2400" dirty="0" smtClean="0"/>
              <a:t> Validation &amp; Testing of Complete System</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1755648"/>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One-Hop Full System Signal Testing</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Sine Wave Input</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Frequency: 500 </a:t>
            </a:r>
            <a:r>
              <a:rPr lang="en-US" dirty="0" err="1" smtClean="0">
                <a:solidFill>
                  <a:srgbClr val="000000"/>
                </a:solidFill>
                <a:latin typeface="Times New Roman" pitchFamily="16" charset="0"/>
                <a:ea typeface="MS Gothic" charset="0"/>
                <a:cs typeface="MS Gothic" charset="0"/>
              </a:rPr>
              <a:t>mHz</a:t>
            </a:r>
            <a:r>
              <a:rPr lang="en-US" dirty="0" smtClean="0">
                <a:solidFill>
                  <a:srgbClr val="000000"/>
                </a:solidFill>
                <a:latin typeface="Times New Roman" pitchFamily="16" charset="0"/>
                <a:ea typeface="MS Gothic" charset="0"/>
                <a:cs typeface="MS Gothic" charset="0"/>
              </a:rPr>
              <a:t> </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err="1" smtClean="0">
                <a:solidFill>
                  <a:srgbClr val="000000"/>
                </a:solidFill>
                <a:latin typeface="Times New Roman" pitchFamily="16" charset="0"/>
                <a:ea typeface="MS Gothic" charset="0"/>
                <a:cs typeface="MS Gothic" charset="0"/>
              </a:rPr>
              <a:t>V</a:t>
            </a:r>
            <a:r>
              <a:rPr lang="en-US" baseline="-25000" dirty="0" err="1" smtClean="0">
                <a:solidFill>
                  <a:srgbClr val="000000"/>
                </a:solidFill>
                <a:latin typeface="Times New Roman" pitchFamily="16" charset="0"/>
                <a:ea typeface="MS Gothic" charset="0"/>
                <a:cs typeface="MS Gothic" charset="0"/>
              </a:rPr>
              <a:t>pp</a:t>
            </a:r>
            <a:r>
              <a:rPr lang="en-US" dirty="0" smtClean="0">
                <a:solidFill>
                  <a:srgbClr val="000000"/>
                </a:solidFill>
                <a:latin typeface="Times New Roman" pitchFamily="16" charset="0"/>
                <a:ea typeface="MS Gothic" charset="0"/>
                <a:cs typeface="MS Gothic" charset="0"/>
              </a:rPr>
              <a:t>: 400mV </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DC offset: 400mV</a:t>
            </a: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pic>
        <p:nvPicPr>
          <p:cNvPr id="110594" name="Picture 2"/>
          <p:cNvPicPr>
            <a:picLocks noChangeAspect="1" noChangeArrowheads="1"/>
          </p:cNvPicPr>
          <p:nvPr/>
        </p:nvPicPr>
        <p:blipFill>
          <a:blip r:embed="rId3" cstate="print"/>
          <a:srcRect/>
          <a:stretch>
            <a:fillRect/>
          </a:stretch>
        </p:blipFill>
        <p:spPr bwMode="auto">
          <a:xfrm>
            <a:off x="2209800" y="3429000"/>
            <a:ext cx="5124450" cy="2762250"/>
          </a:xfrm>
          <a:prstGeom prst="rect">
            <a:avLst/>
          </a:prstGeom>
          <a:noFill/>
          <a:ln w="9525">
            <a:noFill/>
            <a:miter lim="800000"/>
            <a:headEnd/>
            <a:tailEnd/>
          </a:ln>
          <a:effectLst/>
        </p:spPr>
      </p:pic>
      <p:sp>
        <p:nvSpPr>
          <p:cNvPr id="9" name="Slide Number Placeholder 8"/>
          <p:cNvSpPr>
            <a:spLocks noGrp="1"/>
          </p:cNvSpPr>
          <p:nvPr>
            <p:ph type="sldNum" idx="12"/>
          </p:nvPr>
        </p:nvSpPr>
        <p:spPr/>
        <p:txBody>
          <a:bodyPr/>
          <a:lstStyle/>
          <a:p>
            <a:pPr algn="r"/>
            <a:fld id="{A842D0B5-FC9B-48C5-A3D1-B476BE01EC8C}" type="slidenum">
              <a:rPr lang="en-US" smtClean="0"/>
              <a:pPr algn="r"/>
              <a:t>55</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System Integration</a:t>
            </a:r>
            <a:br>
              <a:rPr lang="en-US" sz="3600" dirty="0" smtClean="0"/>
            </a:br>
            <a:r>
              <a:rPr lang="en-US" sz="2400" dirty="0" smtClean="0"/>
              <a:t> Validation &amp; Testing of Complete System</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1755648"/>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One-Hop Full System Signal Testing</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Square Wave Input</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Frequency: 500 </a:t>
            </a:r>
            <a:r>
              <a:rPr lang="en-US" dirty="0" err="1" smtClean="0">
                <a:solidFill>
                  <a:srgbClr val="000000"/>
                </a:solidFill>
                <a:latin typeface="Times New Roman" pitchFamily="16" charset="0"/>
                <a:ea typeface="MS Gothic" charset="0"/>
                <a:cs typeface="MS Gothic" charset="0"/>
              </a:rPr>
              <a:t>mHz</a:t>
            </a:r>
            <a:r>
              <a:rPr lang="en-US" dirty="0" smtClean="0">
                <a:solidFill>
                  <a:srgbClr val="000000"/>
                </a:solidFill>
                <a:latin typeface="Times New Roman" pitchFamily="16" charset="0"/>
                <a:ea typeface="MS Gothic" charset="0"/>
                <a:cs typeface="MS Gothic" charset="0"/>
              </a:rPr>
              <a:t> </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err="1" smtClean="0">
                <a:solidFill>
                  <a:srgbClr val="000000"/>
                </a:solidFill>
                <a:latin typeface="Times New Roman" pitchFamily="16" charset="0"/>
                <a:ea typeface="MS Gothic" charset="0"/>
                <a:cs typeface="MS Gothic" charset="0"/>
              </a:rPr>
              <a:t>V</a:t>
            </a:r>
            <a:r>
              <a:rPr lang="en-US" baseline="-25000" dirty="0" err="1" smtClean="0">
                <a:solidFill>
                  <a:srgbClr val="000000"/>
                </a:solidFill>
                <a:latin typeface="Times New Roman" pitchFamily="16" charset="0"/>
                <a:ea typeface="MS Gothic" charset="0"/>
                <a:cs typeface="MS Gothic" charset="0"/>
              </a:rPr>
              <a:t>pp</a:t>
            </a:r>
            <a:r>
              <a:rPr lang="en-US" dirty="0" smtClean="0">
                <a:solidFill>
                  <a:srgbClr val="000000"/>
                </a:solidFill>
                <a:latin typeface="Times New Roman" pitchFamily="16" charset="0"/>
                <a:ea typeface="MS Gothic" charset="0"/>
                <a:cs typeface="MS Gothic" charset="0"/>
              </a:rPr>
              <a:t>: 400mV </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DC offset: 400mV</a:t>
            </a: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pic>
        <p:nvPicPr>
          <p:cNvPr id="111618" name="Picture 2"/>
          <p:cNvPicPr>
            <a:picLocks noChangeAspect="1" noChangeArrowheads="1"/>
          </p:cNvPicPr>
          <p:nvPr/>
        </p:nvPicPr>
        <p:blipFill>
          <a:blip r:embed="rId3" cstate="print"/>
          <a:srcRect/>
          <a:stretch>
            <a:fillRect/>
          </a:stretch>
        </p:blipFill>
        <p:spPr bwMode="auto">
          <a:xfrm>
            <a:off x="2181225" y="3429000"/>
            <a:ext cx="5057775" cy="2762250"/>
          </a:xfrm>
          <a:prstGeom prst="rect">
            <a:avLst/>
          </a:prstGeom>
          <a:noFill/>
          <a:ln w="9525">
            <a:noFill/>
            <a:miter lim="800000"/>
            <a:headEnd/>
            <a:tailEnd/>
          </a:ln>
          <a:effectLst/>
        </p:spPr>
      </p:pic>
      <p:sp>
        <p:nvSpPr>
          <p:cNvPr id="9" name="Slide Number Placeholder 8"/>
          <p:cNvSpPr>
            <a:spLocks noGrp="1"/>
          </p:cNvSpPr>
          <p:nvPr>
            <p:ph type="sldNum" idx="12"/>
          </p:nvPr>
        </p:nvSpPr>
        <p:spPr/>
        <p:txBody>
          <a:bodyPr/>
          <a:lstStyle/>
          <a:p>
            <a:pPr algn="r"/>
            <a:fld id="{CE73A77C-3254-4FBD-A25A-D0E42C9C93BB}" type="slidenum">
              <a:rPr lang="en-US" smtClean="0"/>
              <a:pPr algn="r"/>
              <a:t>56</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System Integration</a:t>
            </a:r>
            <a:br>
              <a:rPr lang="en-US" sz="3600" dirty="0" smtClean="0"/>
            </a:br>
            <a:r>
              <a:rPr lang="en-US" sz="2400" dirty="0" smtClean="0"/>
              <a:t> Validation &amp; Testing of Complete System</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Full System Heartbeat Testing</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Purpose: </a:t>
            </a:r>
            <a:r>
              <a:rPr lang="en-US" dirty="0" smtClean="0">
                <a:solidFill>
                  <a:srgbClr val="000000"/>
                </a:solidFill>
                <a:latin typeface="Times New Roman" pitchFamily="16" charset="0"/>
                <a:ea typeface="MS Gothic" charset="0"/>
                <a:cs typeface="MS Gothic" charset="0"/>
              </a:rPr>
              <a:t>Determine the frequencies for which the integrated sensor network can accurately reconstruct a signal</a:t>
            </a: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Equipment</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Software to view data from Mica2</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MIB520 Base Station</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Mica2</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EKG analog sensor board </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Function </a:t>
            </a:r>
            <a:r>
              <a:rPr lang="en-US" dirty="0">
                <a:solidFill>
                  <a:srgbClr val="000000"/>
                </a:solidFill>
                <a:latin typeface="Times New Roman" pitchFamily="16" charset="0"/>
                <a:ea typeface="MS Gothic" charset="0"/>
                <a:cs typeface="MS Gothic" charset="0"/>
              </a:rPr>
              <a:t>generator for </a:t>
            </a:r>
            <a:r>
              <a:rPr lang="en-US" dirty="0" smtClean="0">
                <a:solidFill>
                  <a:srgbClr val="000000"/>
                </a:solidFill>
                <a:latin typeface="Times New Roman" pitchFamily="16" charset="0"/>
                <a:ea typeface="MS Gothic" charset="0"/>
                <a:cs typeface="MS Gothic" charset="0"/>
              </a:rPr>
              <a:t>inputs</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Oscilloscope for outputs</a:t>
            </a: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Success Criteria</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Data displayed from </a:t>
            </a:r>
            <a:r>
              <a:rPr lang="en-US" dirty="0" err="1" smtClean="0">
                <a:solidFill>
                  <a:srgbClr val="000000"/>
                </a:solidFill>
                <a:latin typeface="Times New Roman" pitchFamily="16" charset="0"/>
                <a:ea typeface="MS Gothic" charset="0"/>
                <a:cs typeface="MS Gothic" charset="0"/>
              </a:rPr>
              <a:t>Moteview</a:t>
            </a:r>
            <a:r>
              <a:rPr lang="en-US" dirty="0" smtClean="0">
                <a:solidFill>
                  <a:srgbClr val="000000"/>
                </a:solidFill>
                <a:latin typeface="Times New Roman" pitchFamily="16" charset="0"/>
                <a:ea typeface="MS Gothic" charset="0"/>
                <a:cs typeface="MS Gothic" charset="0"/>
              </a:rPr>
              <a:t> mirrors input signals</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Design Metrics Tested</a:t>
            </a:r>
          </a:p>
          <a:p>
            <a:pPr marL="1197864"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Display graphical representation of sensor data</a:t>
            </a:r>
          </a:p>
          <a:p>
            <a:pPr marL="1197864"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Sensor will integrate onto Data Acquisition Board of Mica2</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sp>
        <p:nvSpPr>
          <p:cNvPr id="8" name="Slide Number Placeholder 7"/>
          <p:cNvSpPr>
            <a:spLocks noGrp="1"/>
          </p:cNvSpPr>
          <p:nvPr>
            <p:ph type="sldNum" idx="12"/>
          </p:nvPr>
        </p:nvSpPr>
        <p:spPr/>
        <p:txBody>
          <a:bodyPr/>
          <a:lstStyle/>
          <a:p>
            <a:pPr algn="r"/>
            <a:fld id="{BA178B71-7176-4F40-AEBF-1331F32664D7}" type="slidenum">
              <a:rPr lang="en-US" smtClean="0"/>
              <a:pPr algn="r"/>
              <a:t>57</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System Integration</a:t>
            </a:r>
            <a:br>
              <a:rPr lang="en-US" sz="3600" dirty="0" smtClean="0"/>
            </a:br>
            <a:r>
              <a:rPr lang="en-US" sz="2400" dirty="0" smtClean="0"/>
              <a:t> Validation &amp; Testing of Complete System</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1755648"/>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Full System Heartbeat Testing</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Square Wave Input</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Frequency: 1.67 Hz </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err="1" smtClean="0">
                <a:solidFill>
                  <a:srgbClr val="000000"/>
                </a:solidFill>
                <a:latin typeface="Times New Roman" pitchFamily="16" charset="0"/>
                <a:ea typeface="MS Gothic" charset="0"/>
                <a:cs typeface="MS Gothic" charset="0"/>
              </a:rPr>
              <a:t>V</a:t>
            </a:r>
            <a:r>
              <a:rPr lang="en-US" baseline="-25000" dirty="0" err="1" smtClean="0">
                <a:solidFill>
                  <a:srgbClr val="000000"/>
                </a:solidFill>
                <a:latin typeface="Times New Roman" pitchFamily="16" charset="0"/>
                <a:ea typeface="MS Gothic" charset="0"/>
                <a:cs typeface="MS Gothic" charset="0"/>
              </a:rPr>
              <a:t>pp</a:t>
            </a:r>
            <a:r>
              <a:rPr lang="en-US" dirty="0" smtClean="0">
                <a:solidFill>
                  <a:srgbClr val="000000"/>
                </a:solidFill>
                <a:latin typeface="Times New Roman" pitchFamily="16" charset="0"/>
                <a:ea typeface="MS Gothic" charset="0"/>
                <a:cs typeface="MS Gothic" charset="0"/>
              </a:rPr>
              <a:t>: 50mV </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DC offset: 400mV</a:t>
            </a: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pic>
        <p:nvPicPr>
          <p:cNvPr id="112642" name="Picture 2"/>
          <p:cNvPicPr>
            <a:picLocks noChangeAspect="1" noChangeArrowheads="1"/>
          </p:cNvPicPr>
          <p:nvPr/>
        </p:nvPicPr>
        <p:blipFill>
          <a:blip r:embed="rId3" cstate="print"/>
          <a:srcRect/>
          <a:stretch>
            <a:fillRect/>
          </a:stretch>
        </p:blipFill>
        <p:spPr bwMode="auto">
          <a:xfrm>
            <a:off x="2076450" y="3429000"/>
            <a:ext cx="4991100" cy="2762250"/>
          </a:xfrm>
          <a:prstGeom prst="rect">
            <a:avLst/>
          </a:prstGeom>
          <a:noFill/>
          <a:ln w="9525">
            <a:noFill/>
            <a:miter lim="800000"/>
            <a:headEnd/>
            <a:tailEnd/>
          </a:ln>
          <a:effectLst/>
        </p:spPr>
      </p:pic>
      <p:sp>
        <p:nvSpPr>
          <p:cNvPr id="9" name="Slide Number Placeholder 8"/>
          <p:cNvSpPr>
            <a:spLocks noGrp="1"/>
          </p:cNvSpPr>
          <p:nvPr>
            <p:ph type="sldNum" idx="12"/>
          </p:nvPr>
        </p:nvSpPr>
        <p:spPr/>
        <p:txBody>
          <a:bodyPr/>
          <a:lstStyle/>
          <a:p>
            <a:pPr algn="r"/>
            <a:fld id="{131F6C85-B892-4346-ABF3-C8F5FEAD3344}" type="slidenum">
              <a:rPr lang="en-US" smtClean="0"/>
              <a:pPr algn="r"/>
              <a:t>58</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System Integration</a:t>
            </a:r>
            <a:br>
              <a:rPr lang="en-US" sz="3600" dirty="0" smtClean="0"/>
            </a:br>
            <a:r>
              <a:rPr lang="en-US" sz="2400" dirty="0" smtClean="0"/>
              <a:t> Validation &amp; Testing of Complete System</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1755648"/>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Full System Heartbeat Testing</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Square Wave Input</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Frequency: 2.0 Hz</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err="1" smtClean="0">
                <a:solidFill>
                  <a:srgbClr val="000000"/>
                </a:solidFill>
                <a:latin typeface="Times New Roman" pitchFamily="16" charset="0"/>
                <a:ea typeface="MS Gothic" charset="0"/>
                <a:cs typeface="MS Gothic" charset="0"/>
              </a:rPr>
              <a:t>V</a:t>
            </a:r>
            <a:r>
              <a:rPr lang="en-US" baseline="-25000" dirty="0" err="1" smtClean="0">
                <a:solidFill>
                  <a:srgbClr val="000000"/>
                </a:solidFill>
                <a:latin typeface="Times New Roman" pitchFamily="16" charset="0"/>
                <a:ea typeface="MS Gothic" charset="0"/>
                <a:cs typeface="MS Gothic" charset="0"/>
              </a:rPr>
              <a:t>pp</a:t>
            </a:r>
            <a:r>
              <a:rPr lang="en-US" dirty="0" smtClean="0">
                <a:solidFill>
                  <a:srgbClr val="000000"/>
                </a:solidFill>
                <a:latin typeface="Times New Roman" pitchFamily="16" charset="0"/>
                <a:ea typeface="MS Gothic" charset="0"/>
                <a:cs typeface="MS Gothic" charset="0"/>
              </a:rPr>
              <a:t>: 50mV </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DC offset: 400mV</a:t>
            </a: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pic>
        <p:nvPicPr>
          <p:cNvPr id="113666" name="Picture 2"/>
          <p:cNvPicPr>
            <a:picLocks noChangeAspect="1" noChangeArrowheads="1"/>
          </p:cNvPicPr>
          <p:nvPr/>
        </p:nvPicPr>
        <p:blipFill>
          <a:blip r:embed="rId3" cstate="print"/>
          <a:srcRect/>
          <a:stretch>
            <a:fillRect/>
          </a:stretch>
        </p:blipFill>
        <p:spPr bwMode="auto">
          <a:xfrm>
            <a:off x="2057400" y="3429000"/>
            <a:ext cx="5105400" cy="2762250"/>
          </a:xfrm>
          <a:prstGeom prst="rect">
            <a:avLst/>
          </a:prstGeom>
          <a:noFill/>
          <a:ln w="9525">
            <a:noFill/>
            <a:miter lim="800000"/>
            <a:headEnd/>
            <a:tailEnd/>
          </a:ln>
          <a:effectLst/>
        </p:spPr>
      </p:pic>
      <p:sp>
        <p:nvSpPr>
          <p:cNvPr id="9" name="Slide Number Placeholder 8"/>
          <p:cNvSpPr>
            <a:spLocks noGrp="1"/>
          </p:cNvSpPr>
          <p:nvPr>
            <p:ph type="sldNum" idx="12"/>
          </p:nvPr>
        </p:nvSpPr>
        <p:spPr/>
        <p:txBody>
          <a:bodyPr/>
          <a:lstStyle/>
          <a:p>
            <a:pPr algn="r"/>
            <a:fld id="{154091A2-B7A6-4477-98B4-83BDD2A394BA}" type="slidenum">
              <a:rPr lang="en-US" smtClean="0"/>
              <a:pPr algn="r"/>
              <a:t>59</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System Overview</a:t>
            </a:r>
            <a:r>
              <a:rPr lang="en-US" sz="2400" dirty="0" smtClean="0"/>
              <a:t/>
            </a:r>
            <a:br>
              <a:rPr lang="en-US" sz="2400" dirty="0" smtClean="0"/>
            </a:br>
            <a:r>
              <a:rPr lang="en-US" sz="2400" dirty="0" smtClean="0">
                <a:solidFill>
                  <a:schemeClr val="bg1"/>
                </a:solidFill>
              </a:rPr>
              <a:t>place</a:t>
            </a:r>
            <a:endParaRPr lang="en-US" sz="3600" dirty="0">
              <a:solidFill>
                <a:schemeClr val="bg1"/>
              </a:solidFill>
            </a:endParaRPr>
          </a:p>
        </p:txBody>
      </p:sp>
      <p:sp>
        <p:nvSpPr>
          <p:cNvPr id="4" name="Content Placeholder 3"/>
          <p:cNvSpPr>
            <a:spLocks noGrp="1"/>
          </p:cNvSpPr>
          <p:nvPr>
            <p:ph idx="1"/>
          </p:nvPr>
        </p:nvSpPr>
        <p:spPr>
          <a:xfrm>
            <a:off x="457200" y="1444753"/>
            <a:ext cx="4724400" cy="1298448"/>
          </a:xfrm>
        </p:spPr>
        <p:txBody>
          <a:bodyPr/>
          <a:lstStyle/>
          <a:p>
            <a:pPr>
              <a:spcAft>
                <a:spcPts val="600"/>
              </a:spcAft>
              <a:buSzPct val="45000"/>
              <a:buFont typeface="Arial" pitchFamily="34" charset="0"/>
              <a:buChar char="•"/>
            </a:pPr>
            <a:r>
              <a:rPr lang="en-US" sz="2400" dirty="0" smtClean="0"/>
              <a:t>Two Separate Components</a:t>
            </a:r>
          </a:p>
          <a:p>
            <a:pPr lvl="1">
              <a:spcAft>
                <a:spcPts val="600"/>
              </a:spcAft>
              <a:buSzPct val="45000"/>
              <a:buFont typeface="Arial" pitchFamily="34" charset="0"/>
              <a:buChar char="•"/>
            </a:pPr>
            <a:r>
              <a:rPr lang="en-US" sz="1800" dirty="0" smtClean="0"/>
              <a:t>Wearable Sensor System with Electrodes</a:t>
            </a:r>
          </a:p>
          <a:p>
            <a:pPr lvl="1">
              <a:spcAft>
                <a:spcPts val="600"/>
              </a:spcAft>
              <a:buSzPct val="45000"/>
              <a:buFont typeface="Arial" pitchFamily="34" charset="0"/>
              <a:buChar char="•"/>
            </a:pPr>
            <a:r>
              <a:rPr lang="en-US" sz="1800" dirty="0" smtClean="0"/>
              <a:t>Base Station (i.e. Nurses’ Station)</a:t>
            </a:r>
            <a:endParaRPr lang="en-US" sz="1800" dirty="0"/>
          </a:p>
        </p:txBody>
      </p:sp>
      <p:sp>
        <p:nvSpPr>
          <p:cNvPr id="5122" name="Text Box 2"/>
          <p:cNvSpPr txBox="1">
            <a:spLocks noChangeArrowheads="1"/>
          </p:cNvSpPr>
          <p:nvPr/>
        </p:nvSpPr>
        <p:spPr bwMode="auto">
          <a:xfrm>
            <a:off x="457200" y="1600200"/>
            <a:ext cx="8229600" cy="4525963"/>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pic>
        <p:nvPicPr>
          <p:cNvPr id="23" name="Picture 2"/>
          <p:cNvPicPr>
            <a:picLocks noChangeAspect="1" noChangeArrowheads="1"/>
          </p:cNvPicPr>
          <p:nvPr/>
        </p:nvPicPr>
        <p:blipFill>
          <a:blip r:embed="rId3" cstate="print"/>
          <a:srcRect/>
          <a:stretch>
            <a:fillRect/>
          </a:stretch>
        </p:blipFill>
        <p:spPr bwMode="auto">
          <a:xfrm>
            <a:off x="152400" y="2667000"/>
            <a:ext cx="3209925" cy="3990975"/>
          </a:xfrm>
          <a:prstGeom prst="rect">
            <a:avLst/>
          </a:prstGeom>
          <a:noFill/>
          <a:ln w="9525">
            <a:noFill/>
            <a:miter lim="800000"/>
            <a:headEnd/>
            <a:tailEnd/>
          </a:ln>
        </p:spPr>
      </p:pic>
      <p:pic>
        <p:nvPicPr>
          <p:cNvPr id="24" name="Picture 3"/>
          <p:cNvPicPr>
            <a:picLocks noChangeAspect="1" noChangeArrowheads="1"/>
          </p:cNvPicPr>
          <p:nvPr/>
        </p:nvPicPr>
        <p:blipFill>
          <a:blip r:embed="rId4" cstate="print"/>
          <a:srcRect/>
          <a:stretch>
            <a:fillRect/>
          </a:stretch>
        </p:blipFill>
        <p:spPr bwMode="auto">
          <a:xfrm>
            <a:off x="5181600" y="3352800"/>
            <a:ext cx="3257550" cy="2047875"/>
          </a:xfrm>
          <a:prstGeom prst="rect">
            <a:avLst/>
          </a:prstGeom>
          <a:noFill/>
          <a:ln w="9525">
            <a:noFill/>
            <a:miter lim="800000"/>
            <a:headEnd/>
            <a:tailEnd/>
          </a:ln>
        </p:spPr>
      </p:pic>
      <p:sp>
        <p:nvSpPr>
          <p:cNvPr id="25" name="Content Placeholder 3"/>
          <p:cNvSpPr txBox="1">
            <a:spLocks/>
          </p:cNvSpPr>
          <p:nvPr/>
        </p:nvSpPr>
        <p:spPr bwMode="auto">
          <a:xfrm>
            <a:off x="4953000" y="1447800"/>
            <a:ext cx="4495800" cy="1298448"/>
          </a:xfrm>
          <a:prstGeom prst="rect">
            <a:avLst/>
          </a:prstGeom>
          <a:noFill/>
          <a:ln w="9360">
            <a:noFill/>
            <a:miter lim="800000"/>
            <a:headEnd/>
            <a:tailEnd/>
          </a:ln>
          <a:effectLst/>
        </p:spPr>
        <p:txBody>
          <a:bodyPr vert="horz" wrap="square" lIns="90000" tIns="65160" rIns="90000" bIns="45000" numCol="1" anchor="t" anchorCtr="0" compatLnSpc="1">
            <a:prstTxWarp prst="textNoShape">
              <a:avLst/>
            </a:prstTxWarp>
          </a:bodyPr>
          <a:lstStyle/>
          <a:p>
            <a:pPr marL="342900" marR="0" lvl="0" indent="-342900" algn="l" defTabSz="457200" rtl="0" eaLnBrk="1" fontAlgn="base" latinLnBrk="0" hangingPunct="0">
              <a:lnSpc>
                <a:spcPct val="95000"/>
              </a:lnSpc>
              <a:spcBef>
                <a:spcPct val="0"/>
              </a:spcBef>
              <a:spcAft>
                <a:spcPts val="600"/>
              </a:spcAft>
              <a:buClr>
                <a:srgbClr val="000000"/>
              </a:buClr>
              <a:buSzPct val="45000"/>
              <a:buFont typeface="Arial" pitchFamily="34" charset="0"/>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Two Subsystems</a:t>
            </a:r>
          </a:p>
          <a:p>
            <a:pPr marL="742950" marR="0" lvl="1" indent="-285750" algn="l" defTabSz="457200" rtl="0" eaLnBrk="1" fontAlgn="base" latinLnBrk="0" hangingPunct="0">
              <a:lnSpc>
                <a:spcPct val="95000"/>
              </a:lnSpc>
              <a:spcBef>
                <a:spcPct val="0"/>
              </a:spcBef>
              <a:spcAft>
                <a:spcPts val="600"/>
              </a:spcAft>
              <a:buClr>
                <a:srgbClr val="000000"/>
              </a:buClr>
              <a:buSzPct val="45000"/>
              <a:buFont typeface="Arial" pitchFamily="34" charset="0"/>
              <a:buChar char="•"/>
              <a:tabLst/>
              <a:defRPr/>
            </a:pPr>
            <a:r>
              <a:rPr kumimoji="0" lang="en-US" sz="1800" b="0" i="0" u="none" strike="noStrike" kern="0" cap="none" spc="0" normalizeH="0" baseline="0" noProof="0" dirty="0" smtClean="0">
                <a:ln>
                  <a:noFill/>
                </a:ln>
                <a:solidFill>
                  <a:srgbClr val="000000"/>
                </a:solidFill>
                <a:effectLst/>
                <a:uLnTx/>
                <a:uFillTx/>
                <a:latin typeface="+mn-lt"/>
                <a:ea typeface="+mn-ea"/>
                <a:cs typeface="+mn-cs"/>
              </a:rPr>
              <a:t>Analog Sensor Board</a:t>
            </a:r>
          </a:p>
          <a:p>
            <a:pPr marL="742950" marR="0" lvl="1" indent="-285750" algn="l" defTabSz="457200" rtl="0" eaLnBrk="1" fontAlgn="base" latinLnBrk="0" hangingPunct="0">
              <a:lnSpc>
                <a:spcPct val="95000"/>
              </a:lnSpc>
              <a:spcBef>
                <a:spcPct val="0"/>
              </a:spcBef>
              <a:spcAft>
                <a:spcPts val="600"/>
              </a:spcAft>
              <a:buClr>
                <a:srgbClr val="000000"/>
              </a:buClr>
              <a:buSzPct val="45000"/>
              <a:buFont typeface="Arial" pitchFamily="34" charset="0"/>
              <a:buChar char="•"/>
              <a:tabLst/>
              <a:defRPr/>
            </a:pPr>
            <a:r>
              <a:rPr kumimoji="0" lang="en-US" sz="1800" b="0" i="0" u="none" strike="noStrike" kern="0" cap="none" spc="0" normalizeH="0" baseline="0" noProof="0" dirty="0" smtClean="0">
                <a:ln>
                  <a:noFill/>
                </a:ln>
                <a:solidFill>
                  <a:srgbClr val="000000"/>
                </a:solidFill>
                <a:effectLst/>
                <a:uLnTx/>
                <a:uFillTx/>
                <a:latin typeface="+mn-lt"/>
                <a:ea typeface="+mn-ea"/>
                <a:cs typeface="+mn-cs"/>
              </a:rPr>
              <a:t>Wireless Network</a:t>
            </a:r>
            <a:endParaRPr kumimoji="0" lang="en-US" sz="1800" b="0" i="0" u="none" strike="noStrike" kern="0" cap="none" spc="0" normalizeH="0" baseline="0" noProof="0" dirty="0">
              <a:ln>
                <a:noFill/>
              </a:ln>
              <a:solidFill>
                <a:srgbClr val="000000"/>
              </a:solidFill>
              <a:effectLst/>
              <a:uLnTx/>
              <a:uFillTx/>
              <a:latin typeface="+mn-lt"/>
              <a:ea typeface="+mn-ea"/>
              <a:cs typeface="+mn-cs"/>
            </a:endParaRPr>
          </a:p>
        </p:txBody>
      </p:sp>
      <p:sp>
        <p:nvSpPr>
          <p:cNvPr id="26" name="Left-Right Arrow 25"/>
          <p:cNvSpPr/>
          <p:nvPr/>
        </p:nvSpPr>
        <p:spPr bwMode="auto">
          <a:xfrm>
            <a:off x="3240165" y="4038600"/>
            <a:ext cx="2317531" cy="381000"/>
          </a:xfrm>
          <a:prstGeom prst="leftRightArrow">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en-US" sz="1800" b="0" i="0" u="none" strike="noStrike" cap="none" normalizeH="0" baseline="0" dirty="0" smtClean="0">
                <a:ln>
                  <a:noFill/>
                </a:ln>
                <a:noFill/>
                <a:effectLst/>
                <a:latin typeface="+mj-lt"/>
              </a:rPr>
              <a:t>Wireless Transmissions</a:t>
            </a:r>
          </a:p>
        </p:txBody>
      </p:sp>
      <p:sp>
        <p:nvSpPr>
          <p:cNvPr id="27" name="TextBox 26"/>
          <p:cNvSpPr txBox="1"/>
          <p:nvPr/>
        </p:nvSpPr>
        <p:spPr>
          <a:xfrm>
            <a:off x="3505200" y="3782963"/>
            <a:ext cx="1752600" cy="865237"/>
          </a:xfrm>
          <a:prstGeom prst="rect">
            <a:avLst/>
          </a:prstGeom>
          <a:noFill/>
        </p:spPr>
        <p:txBody>
          <a:bodyPr wrap="square" rtlCol="0">
            <a:spAutoFit/>
          </a:bodyPr>
          <a:lstStyle/>
          <a:p>
            <a:pPr algn="ctr"/>
            <a:r>
              <a:rPr lang="en-US" dirty="0" smtClean="0">
                <a:latin typeface="+mj-lt"/>
              </a:rPr>
              <a:t>Wireless </a:t>
            </a:r>
          </a:p>
          <a:p>
            <a:pPr algn="ctr"/>
            <a:endParaRPr lang="en-US" dirty="0" smtClean="0">
              <a:latin typeface="+mj-lt"/>
            </a:endParaRPr>
          </a:p>
          <a:p>
            <a:pPr algn="ctr"/>
            <a:r>
              <a:rPr lang="en-US" dirty="0" smtClean="0">
                <a:latin typeface="+mj-lt"/>
              </a:rPr>
              <a:t>Transmissions</a:t>
            </a:r>
          </a:p>
        </p:txBody>
      </p:sp>
      <p:sp>
        <p:nvSpPr>
          <p:cNvPr id="13" name="Slide Number Placeholder 12"/>
          <p:cNvSpPr>
            <a:spLocks noGrp="1"/>
          </p:cNvSpPr>
          <p:nvPr>
            <p:ph type="sldNum" idx="12"/>
          </p:nvPr>
        </p:nvSpPr>
        <p:spPr/>
        <p:txBody>
          <a:bodyPr/>
          <a:lstStyle/>
          <a:p>
            <a:pPr algn="r"/>
            <a:fld id="{2D6401B1-DF10-405C-87EB-5449877C2A0A}" type="slidenum">
              <a:rPr lang="en-US" smtClean="0"/>
              <a:pPr algn="r"/>
              <a:t>6</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System Integration</a:t>
            </a:r>
            <a:br>
              <a:rPr lang="en-US" sz="3600" dirty="0" smtClean="0"/>
            </a:br>
            <a:r>
              <a:rPr lang="en-US" sz="2400" dirty="0" smtClean="0"/>
              <a:t> Validation &amp; Testing of Complete System</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1755648"/>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Full System Heartbeat Testing</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Square Wave Input</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Frequency: 3.0 Hz</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err="1" smtClean="0">
                <a:solidFill>
                  <a:srgbClr val="000000"/>
                </a:solidFill>
                <a:latin typeface="Times New Roman" pitchFamily="16" charset="0"/>
                <a:ea typeface="MS Gothic" charset="0"/>
                <a:cs typeface="MS Gothic" charset="0"/>
              </a:rPr>
              <a:t>V</a:t>
            </a:r>
            <a:r>
              <a:rPr lang="en-US" baseline="-25000" dirty="0" err="1" smtClean="0">
                <a:solidFill>
                  <a:srgbClr val="000000"/>
                </a:solidFill>
                <a:latin typeface="Times New Roman" pitchFamily="16" charset="0"/>
                <a:ea typeface="MS Gothic" charset="0"/>
                <a:cs typeface="MS Gothic" charset="0"/>
              </a:rPr>
              <a:t>pp</a:t>
            </a:r>
            <a:r>
              <a:rPr lang="en-US" dirty="0" smtClean="0">
                <a:solidFill>
                  <a:srgbClr val="000000"/>
                </a:solidFill>
                <a:latin typeface="Times New Roman" pitchFamily="16" charset="0"/>
                <a:ea typeface="MS Gothic" charset="0"/>
                <a:cs typeface="MS Gothic" charset="0"/>
              </a:rPr>
              <a:t>: 50mV </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DC offset: 400mV</a:t>
            </a: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pic>
        <p:nvPicPr>
          <p:cNvPr id="114690" name="Picture 2"/>
          <p:cNvPicPr>
            <a:picLocks noChangeAspect="1" noChangeArrowheads="1"/>
          </p:cNvPicPr>
          <p:nvPr/>
        </p:nvPicPr>
        <p:blipFill>
          <a:blip r:embed="rId3" cstate="print"/>
          <a:srcRect/>
          <a:stretch>
            <a:fillRect/>
          </a:stretch>
        </p:blipFill>
        <p:spPr bwMode="auto">
          <a:xfrm>
            <a:off x="2005013" y="3429000"/>
            <a:ext cx="5133975" cy="2762250"/>
          </a:xfrm>
          <a:prstGeom prst="rect">
            <a:avLst/>
          </a:prstGeom>
          <a:noFill/>
          <a:ln w="9525">
            <a:noFill/>
            <a:miter lim="800000"/>
            <a:headEnd/>
            <a:tailEnd/>
          </a:ln>
          <a:effectLst/>
        </p:spPr>
      </p:pic>
      <p:sp>
        <p:nvSpPr>
          <p:cNvPr id="9" name="Slide Number Placeholder 8"/>
          <p:cNvSpPr>
            <a:spLocks noGrp="1"/>
          </p:cNvSpPr>
          <p:nvPr>
            <p:ph type="sldNum" idx="12"/>
          </p:nvPr>
        </p:nvSpPr>
        <p:spPr/>
        <p:txBody>
          <a:bodyPr/>
          <a:lstStyle/>
          <a:p>
            <a:pPr algn="r"/>
            <a:fld id="{2D6B1687-DC0F-42F4-B206-FF4F975E9271}" type="slidenum">
              <a:rPr lang="en-US" smtClean="0"/>
              <a:pPr algn="r"/>
              <a:t>60</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ln/>
        </p:spPr>
        <p:txBody>
          <a:bodyPr tIns="83808"/>
          <a:lstStyle/>
          <a:p>
            <a:pPr algn="ctr" hangingPunct="0">
              <a:lnSpc>
                <a:spcPct val="93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latin typeface="+mn-lt"/>
              </a:rPr>
              <a:t>Societal &amp; Environmental Impacts</a:t>
            </a:r>
            <a:r>
              <a:rPr lang="en-US" sz="2400" dirty="0" smtClean="0">
                <a:latin typeface="+mn-lt"/>
              </a:rPr>
              <a:t/>
            </a:r>
            <a:br>
              <a:rPr lang="en-US" sz="2400" dirty="0" smtClean="0">
                <a:latin typeface="+mn-lt"/>
              </a:rPr>
            </a:br>
            <a:r>
              <a:rPr lang="en-US" sz="2400" dirty="0" smtClean="0">
                <a:solidFill>
                  <a:schemeClr val="bg1"/>
                </a:solidFill>
                <a:latin typeface="+mn-lt"/>
              </a:rPr>
              <a:t>place</a:t>
            </a:r>
            <a:endParaRPr lang="en-US" sz="3600" dirty="0">
              <a:solidFill>
                <a:schemeClr val="bg1"/>
              </a:solidFill>
              <a:latin typeface="+mn-lt"/>
            </a:endParaRPr>
          </a:p>
        </p:txBody>
      </p:sp>
      <p:sp>
        <p:nvSpPr>
          <p:cNvPr id="7" name="Content Placeholder 6"/>
          <p:cNvSpPr>
            <a:spLocks noGrp="1"/>
          </p:cNvSpPr>
          <p:nvPr>
            <p:ph idx="1"/>
          </p:nvPr>
        </p:nvSpPr>
        <p:spPr>
          <a:xfrm>
            <a:off x="457200" y="1444752"/>
            <a:ext cx="8228013" cy="4524375"/>
          </a:xfrm>
        </p:spPr>
        <p:txBody>
          <a:bodyPr/>
          <a:lstStyle/>
          <a:p>
            <a:pPr>
              <a:spcAft>
                <a:spcPts val="600"/>
              </a:spcAft>
              <a:buSzPct val="45000"/>
              <a:buFont typeface="Arial" pitchFamily="34" charset="0"/>
              <a:buChar char="•"/>
            </a:pPr>
            <a:r>
              <a:rPr lang="en-US" sz="2400" dirty="0" smtClean="0"/>
              <a:t>Make possible the capturing of rare medical emergency events that cannot be captured by standard ECG tests</a:t>
            </a:r>
          </a:p>
          <a:p>
            <a:pPr lvl="1">
              <a:spcAft>
                <a:spcPts val="600"/>
              </a:spcAft>
              <a:buSzPct val="45000"/>
              <a:buFont typeface="Arial" pitchFamily="34" charset="0"/>
              <a:buChar char="•"/>
            </a:pPr>
            <a:r>
              <a:rPr lang="en-US" sz="1800" dirty="0" smtClean="0"/>
              <a:t>The wireless sensor expands the time frame of data collection, therefore capturing rare but serious heart problems</a:t>
            </a:r>
          </a:p>
          <a:p>
            <a:pPr>
              <a:spcAft>
                <a:spcPts val="600"/>
              </a:spcAft>
              <a:buSzPct val="45000"/>
              <a:buFont typeface="Arial" pitchFamily="34" charset="0"/>
              <a:buChar char="•"/>
            </a:pPr>
            <a:r>
              <a:rPr lang="en-US" sz="2400" dirty="0" smtClean="0"/>
              <a:t>Improve the quality of healthcare delivery by eliminating frequent doctor visits</a:t>
            </a:r>
          </a:p>
          <a:p>
            <a:pPr lvl="1">
              <a:spcAft>
                <a:spcPts val="600"/>
              </a:spcAft>
              <a:buSzPct val="45000"/>
              <a:buFont typeface="Arial" pitchFamily="34" charset="0"/>
              <a:buChar char="•"/>
            </a:pPr>
            <a:r>
              <a:rPr lang="en-US" sz="1800" dirty="0" smtClean="0"/>
              <a:t>Wireless transmission capability will allow remote patient monitoring </a:t>
            </a:r>
            <a:endParaRPr lang="en-US" sz="2400" dirty="0" smtClean="0"/>
          </a:p>
          <a:p>
            <a:pPr>
              <a:spcAft>
                <a:spcPts val="600"/>
              </a:spcAft>
              <a:buSzPct val="45000"/>
              <a:buFont typeface="Arial" pitchFamily="34" charset="0"/>
              <a:buChar char="•"/>
            </a:pPr>
            <a:r>
              <a:rPr lang="en-US" sz="2400" dirty="0" smtClean="0"/>
              <a:t>Currently 15.1% of the U.S. Gross Domestic Product (GDP) is spent on healthcare expenses, which is just over $2 Trillion dollars </a:t>
            </a:r>
          </a:p>
          <a:p>
            <a:pPr>
              <a:spcAft>
                <a:spcPts val="600"/>
              </a:spcAft>
              <a:buSzPct val="45000"/>
              <a:buFont typeface="Arial" pitchFamily="34" charset="0"/>
              <a:buChar char="•"/>
            </a:pPr>
            <a:r>
              <a:rPr lang="en-US" sz="2400" dirty="0" smtClean="0"/>
              <a:t>Constant use of the device may lead to more electronic devices in landfills </a:t>
            </a:r>
          </a:p>
          <a:p>
            <a:pPr>
              <a:spcAft>
                <a:spcPts val="600"/>
              </a:spcAft>
              <a:buSzPct val="45000"/>
            </a:pPr>
            <a:endParaRPr lang="en-US" sz="2400" dirty="0" smtClean="0"/>
          </a:p>
          <a:p>
            <a:pPr>
              <a:spcAft>
                <a:spcPts val="600"/>
              </a:spcAft>
              <a:buSzPct val="45000"/>
            </a:pPr>
            <a:endParaRPr lang="en-US" sz="2400" dirty="0" smtClean="0"/>
          </a:p>
          <a:p>
            <a:pPr lvl="1">
              <a:spcAft>
                <a:spcPts val="600"/>
              </a:spcAft>
              <a:buSzPct val="45000"/>
            </a:pPr>
            <a:endParaRPr lang="en-US" sz="1400" dirty="0" smtClean="0"/>
          </a:p>
        </p:txBody>
      </p:sp>
      <p:sp>
        <p:nvSpPr>
          <p:cNvPr id="21506" name="Text Box 2"/>
          <p:cNvSpPr txBox="1">
            <a:spLocks noChangeArrowheads="1"/>
          </p:cNvSpPr>
          <p:nvPr/>
        </p:nvSpPr>
        <p:spPr bwMode="auto">
          <a:xfrm>
            <a:off x="457200" y="1371600"/>
            <a:ext cx="8229600" cy="4525963"/>
          </a:xfrm>
          <a:prstGeom prst="rect">
            <a:avLst/>
          </a:prstGeom>
          <a:noFill/>
          <a:ln w="9360">
            <a:noFill/>
            <a:miter lim="800000"/>
            <a:headEnd/>
            <a:tailEnd/>
          </a:ln>
          <a:effectLst/>
        </p:spPr>
        <p:txBody>
          <a:bodyPr wrap="none" anchor="ctr"/>
          <a:lstStyle/>
          <a:p>
            <a:endParaRPr lang="en-US"/>
          </a:p>
        </p:txBody>
      </p:sp>
      <p:sp>
        <p:nvSpPr>
          <p:cNvPr id="9" name="Slide Number Placeholder 8"/>
          <p:cNvSpPr>
            <a:spLocks noGrp="1"/>
          </p:cNvSpPr>
          <p:nvPr>
            <p:ph type="sldNum" idx="12"/>
          </p:nvPr>
        </p:nvSpPr>
        <p:spPr/>
        <p:txBody>
          <a:bodyPr/>
          <a:lstStyle/>
          <a:p>
            <a:pPr algn="r"/>
            <a:fld id="{0BA7AA32-7215-4293-B3B3-5E7A9D91B904}" type="slidenum">
              <a:rPr lang="en-US" smtClean="0"/>
              <a:pPr algn="r"/>
              <a:t>61</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ln/>
        </p:spPr>
        <p:txBody>
          <a:bodyPr tIns="83808"/>
          <a:lstStyle/>
          <a:p>
            <a:pPr algn="ctr" hangingPunct="0">
              <a:lnSpc>
                <a:spcPct val="93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latin typeface="+mn-lt"/>
              </a:rPr>
              <a:t>Health, Safety, &amp; Ethical Issues</a:t>
            </a:r>
            <a:r>
              <a:rPr lang="en-US" sz="2400" dirty="0" smtClean="0">
                <a:latin typeface="+mn-lt"/>
              </a:rPr>
              <a:t/>
            </a:r>
            <a:br>
              <a:rPr lang="en-US" sz="2400" dirty="0" smtClean="0">
                <a:latin typeface="+mn-lt"/>
              </a:rPr>
            </a:br>
            <a:r>
              <a:rPr lang="en-US" sz="2400" dirty="0" smtClean="0">
                <a:solidFill>
                  <a:schemeClr val="bg1"/>
                </a:solidFill>
                <a:latin typeface="+mn-lt"/>
              </a:rPr>
              <a:t>place</a:t>
            </a:r>
            <a:endParaRPr lang="en-US" sz="3600" dirty="0">
              <a:solidFill>
                <a:schemeClr val="bg1"/>
              </a:solidFill>
              <a:latin typeface="+mn-lt"/>
            </a:endParaRPr>
          </a:p>
        </p:txBody>
      </p:sp>
      <p:sp>
        <p:nvSpPr>
          <p:cNvPr id="7" name="Content Placeholder 6"/>
          <p:cNvSpPr>
            <a:spLocks noGrp="1"/>
          </p:cNvSpPr>
          <p:nvPr>
            <p:ph idx="1"/>
          </p:nvPr>
        </p:nvSpPr>
        <p:spPr>
          <a:xfrm>
            <a:off x="457200" y="1444752"/>
            <a:ext cx="8228013" cy="4524375"/>
          </a:xfrm>
        </p:spPr>
        <p:txBody>
          <a:bodyPr/>
          <a:lstStyle/>
          <a:p>
            <a:pPr>
              <a:spcAft>
                <a:spcPts val="600"/>
              </a:spcAft>
              <a:buSzPct val="45000"/>
              <a:buFont typeface="Arial" pitchFamily="34" charset="0"/>
              <a:buChar char="•"/>
            </a:pPr>
            <a:r>
              <a:rPr lang="en-US" sz="2400" dirty="0" smtClean="0"/>
              <a:t>While wearing the device, possible contact with a relatively large voltage source can cause a minor electrical shock</a:t>
            </a:r>
          </a:p>
          <a:p>
            <a:pPr>
              <a:spcAft>
                <a:spcPts val="600"/>
              </a:spcAft>
              <a:buSzPct val="45000"/>
              <a:buFont typeface="Arial" pitchFamily="34" charset="0"/>
              <a:buChar char="•"/>
            </a:pPr>
            <a:r>
              <a:rPr lang="en-US" sz="2400" dirty="0"/>
              <a:t>I</a:t>
            </a:r>
            <a:r>
              <a:rPr lang="en-US" sz="2400" dirty="0" smtClean="0"/>
              <a:t>solate patient connections to limit leakage current levels from the patient contact points; also, reduce the amount of current that can flow into the patient connections from another device</a:t>
            </a:r>
          </a:p>
          <a:p>
            <a:pPr>
              <a:spcAft>
                <a:spcPts val="600"/>
              </a:spcAft>
              <a:buSzPct val="45000"/>
              <a:buFont typeface="Arial" pitchFamily="34" charset="0"/>
              <a:buChar char="•"/>
            </a:pPr>
            <a:r>
              <a:rPr lang="en-US" sz="2400" dirty="0" smtClean="0"/>
              <a:t>A waveform generator will be required to perform testing on our system </a:t>
            </a:r>
          </a:p>
          <a:p>
            <a:pPr>
              <a:spcAft>
                <a:spcPts val="600"/>
              </a:spcAft>
              <a:buSzPct val="45000"/>
              <a:buFont typeface="Arial" pitchFamily="34" charset="0"/>
              <a:buChar char="•"/>
            </a:pPr>
            <a:r>
              <a:rPr lang="en-US" sz="2400" dirty="0" smtClean="0"/>
              <a:t>Electrode material can cause irritation of skin</a:t>
            </a:r>
            <a:endParaRPr lang="en-US" sz="2400" dirty="0"/>
          </a:p>
        </p:txBody>
      </p:sp>
      <p:sp>
        <p:nvSpPr>
          <p:cNvPr id="21506" name="Text Box 2"/>
          <p:cNvSpPr txBox="1">
            <a:spLocks noChangeArrowheads="1"/>
          </p:cNvSpPr>
          <p:nvPr/>
        </p:nvSpPr>
        <p:spPr bwMode="auto">
          <a:xfrm>
            <a:off x="457200" y="1600200"/>
            <a:ext cx="8229600" cy="4525963"/>
          </a:xfrm>
          <a:prstGeom prst="rect">
            <a:avLst/>
          </a:prstGeom>
          <a:noFill/>
          <a:ln w="9360">
            <a:noFill/>
            <a:miter lim="800000"/>
            <a:headEnd/>
            <a:tailEnd/>
          </a:ln>
          <a:effectLst/>
        </p:spPr>
        <p:txBody>
          <a:bodyPr wrap="none" anchor="ctr"/>
          <a:lstStyle/>
          <a:p>
            <a:endParaRPr lang="en-US"/>
          </a:p>
        </p:txBody>
      </p:sp>
      <p:sp>
        <p:nvSpPr>
          <p:cNvPr id="9" name="Slide Number Placeholder 8"/>
          <p:cNvSpPr>
            <a:spLocks noGrp="1"/>
          </p:cNvSpPr>
          <p:nvPr>
            <p:ph type="sldNum" idx="12"/>
          </p:nvPr>
        </p:nvSpPr>
        <p:spPr/>
        <p:txBody>
          <a:bodyPr/>
          <a:lstStyle/>
          <a:p>
            <a:pPr algn="r"/>
            <a:fld id="{94E71C5E-19F3-4DFC-A02B-065AE2181160}" type="slidenum">
              <a:rPr lang="en-US" smtClean="0"/>
              <a:pPr algn="r"/>
              <a:t>62</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457200" y="274638"/>
            <a:ext cx="8229600" cy="1143000"/>
          </a:xfrm>
          <a:ln/>
        </p:spPr>
        <p:txBody>
          <a:bodyPr tIns="83808"/>
          <a:lstStyle/>
          <a:p>
            <a:pPr algn="ctr" hangingPunct="0">
              <a:lnSpc>
                <a:spcPct val="93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Budget</a:t>
            </a:r>
            <a:r>
              <a:rPr lang="en-US" sz="2400" dirty="0" smtClean="0"/>
              <a:t/>
            </a:r>
            <a:br>
              <a:rPr lang="en-US" sz="2400" dirty="0" smtClean="0"/>
            </a:br>
            <a:r>
              <a:rPr lang="en-US" sz="2400" dirty="0" smtClean="0">
                <a:solidFill>
                  <a:schemeClr val="bg1"/>
                </a:solidFill>
              </a:rPr>
              <a:t>place</a:t>
            </a:r>
            <a:endParaRPr lang="en-US" sz="3600" dirty="0">
              <a:solidFill>
                <a:schemeClr val="bg1"/>
              </a:solidFill>
            </a:endParaRPr>
          </a:p>
        </p:txBody>
      </p:sp>
      <p:sp>
        <p:nvSpPr>
          <p:cNvPr id="22530" name="Text Box 2"/>
          <p:cNvSpPr txBox="1">
            <a:spLocks noChangeArrowheads="1"/>
          </p:cNvSpPr>
          <p:nvPr/>
        </p:nvSpPr>
        <p:spPr bwMode="auto">
          <a:xfrm>
            <a:off x="457200" y="1371600"/>
            <a:ext cx="8229600" cy="4525963"/>
          </a:xfrm>
          <a:prstGeom prst="rect">
            <a:avLst/>
          </a:prstGeom>
          <a:noFill/>
          <a:ln w="9360">
            <a:noFill/>
            <a:miter lim="800000"/>
            <a:headEnd/>
            <a:tailEnd/>
          </a:ln>
          <a:effectLst/>
        </p:spPr>
        <p:txBody>
          <a:bodyPr wrap="none" anchor="ctr"/>
          <a:lstStyle/>
          <a:p>
            <a:endParaRPr lang="en-US"/>
          </a:p>
        </p:txBody>
      </p:sp>
      <p:pic>
        <p:nvPicPr>
          <p:cNvPr id="9219" name="Picture 3"/>
          <p:cNvPicPr>
            <a:picLocks noChangeAspect="1" noChangeArrowheads="1"/>
          </p:cNvPicPr>
          <p:nvPr/>
        </p:nvPicPr>
        <p:blipFill>
          <a:blip r:embed="rId3" cstate="print"/>
          <a:srcRect/>
          <a:stretch>
            <a:fillRect/>
          </a:stretch>
        </p:blipFill>
        <p:spPr bwMode="auto">
          <a:xfrm>
            <a:off x="647700" y="2038350"/>
            <a:ext cx="4610100" cy="2781300"/>
          </a:xfrm>
          <a:prstGeom prst="rect">
            <a:avLst/>
          </a:prstGeom>
          <a:noFill/>
          <a:ln w="9525">
            <a:noFill/>
            <a:miter lim="800000"/>
            <a:headEnd/>
            <a:tailEnd/>
          </a:ln>
          <a:effectLst/>
        </p:spPr>
      </p:pic>
      <p:graphicFrame>
        <p:nvGraphicFramePr>
          <p:cNvPr id="14" name="Table 13"/>
          <p:cNvGraphicFramePr>
            <a:graphicFrameLocks noGrp="1"/>
          </p:cNvGraphicFramePr>
          <p:nvPr/>
        </p:nvGraphicFramePr>
        <p:xfrm>
          <a:off x="5638800" y="2885694"/>
          <a:ext cx="2941320" cy="1086612"/>
        </p:xfrm>
        <a:graphic>
          <a:graphicData uri="http://schemas.openxmlformats.org/drawingml/2006/table">
            <a:tbl>
              <a:tblPr/>
              <a:tblGrid>
                <a:gridCol w="1901825"/>
                <a:gridCol w="1039495"/>
              </a:tblGrid>
              <a:tr h="236220">
                <a:tc>
                  <a:txBody>
                    <a:bodyPr/>
                    <a:lstStyle/>
                    <a:p>
                      <a:pPr marL="0" marR="0">
                        <a:lnSpc>
                          <a:spcPct val="115000"/>
                        </a:lnSpc>
                        <a:spcBef>
                          <a:spcPts val="0"/>
                        </a:spcBef>
                        <a:spcAft>
                          <a:spcPts val="0"/>
                        </a:spcAft>
                      </a:pPr>
                      <a:r>
                        <a:rPr lang="en-US" sz="1400" b="1">
                          <a:solidFill>
                            <a:srgbClr val="000000"/>
                          </a:solidFill>
                          <a:latin typeface="Times New Roman"/>
                          <a:ea typeface="Times New Roman"/>
                          <a:cs typeface="Times New Roman"/>
                        </a:rPr>
                        <a:t>Category</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Amount ($)</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755">
                <a:tc>
                  <a:txBody>
                    <a:bodyPr/>
                    <a:lstStyle/>
                    <a:p>
                      <a:pPr marL="0" marR="0">
                        <a:lnSpc>
                          <a:spcPct val="115000"/>
                        </a:lnSpc>
                        <a:spcBef>
                          <a:spcPts val="0"/>
                        </a:spcBef>
                        <a:spcAft>
                          <a:spcPts val="0"/>
                        </a:spcAft>
                      </a:pPr>
                      <a:r>
                        <a:rPr lang="en-US" sz="1200">
                          <a:solidFill>
                            <a:srgbClr val="000000"/>
                          </a:solidFill>
                          <a:latin typeface="Times New Roman"/>
                          <a:ea typeface="Times New Roman"/>
                          <a:cs typeface="Times New Roman"/>
                        </a:rPr>
                        <a:t>Out of Pocket Expenditures</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$49.93 </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755">
                <a:tc>
                  <a:txBody>
                    <a:bodyPr/>
                    <a:lstStyle/>
                    <a:p>
                      <a:pPr marL="0" marR="0">
                        <a:lnSpc>
                          <a:spcPct val="115000"/>
                        </a:lnSpc>
                        <a:spcBef>
                          <a:spcPts val="0"/>
                        </a:spcBef>
                        <a:spcAft>
                          <a:spcPts val="0"/>
                        </a:spcAft>
                      </a:pPr>
                      <a:r>
                        <a:rPr lang="en-US" sz="1200">
                          <a:solidFill>
                            <a:srgbClr val="000000"/>
                          </a:solidFill>
                          <a:latin typeface="Times New Roman"/>
                          <a:ea typeface="Times New Roman"/>
                          <a:cs typeface="Times New Roman"/>
                        </a:rPr>
                        <a:t>Capstone Budget Spent</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$427.82 </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755">
                <a:tc>
                  <a:txBody>
                    <a:bodyPr/>
                    <a:lstStyle/>
                    <a:p>
                      <a:pPr marL="0" marR="0">
                        <a:lnSpc>
                          <a:spcPct val="115000"/>
                        </a:lnSpc>
                        <a:spcBef>
                          <a:spcPts val="0"/>
                        </a:spcBef>
                        <a:spcAft>
                          <a:spcPts val="0"/>
                        </a:spcAft>
                      </a:pPr>
                      <a:r>
                        <a:rPr lang="en-US" sz="1200">
                          <a:solidFill>
                            <a:srgbClr val="000000"/>
                          </a:solidFill>
                          <a:latin typeface="Times New Roman"/>
                          <a:ea typeface="Times New Roman"/>
                          <a:cs typeface="Times New Roman"/>
                        </a:rPr>
                        <a:t>Capstone Budget Unspent</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$72.18 </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755">
                <a:tc>
                  <a:txBody>
                    <a:bodyPr/>
                    <a:lstStyle/>
                    <a:p>
                      <a:pPr marL="0" marR="0">
                        <a:lnSpc>
                          <a:spcPct val="115000"/>
                        </a:lnSpc>
                        <a:spcBef>
                          <a:spcPts val="0"/>
                        </a:spcBef>
                        <a:spcAft>
                          <a:spcPts val="0"/>
                        </a:spcAft>
                      </a:pPr>
                      <a:r>
                        <a:rPr lang="en-US" sz="1200">
                          <a:solidFill>
                            <a:srgbClr val="000000"/>
                          </a:solidFill>
                          <a:latin typeface="Times New Roman"/>
                          <a:ea typeface="Times New Roman"/>
                          <a:cs typeface="Times New Roman"/>
                        </a:rPr>
                        <a:t>Total</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Times New Roman"/>
                          <a:ea typeface="Times New Roman"/>
                          <a:cs typeface="Times New Roman"/>
                        </a:rPr>
                        <a:t>$549.93 </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Slide Number Placeholder 8"/>
          <p:cNvSpPr>
            <a:spLocks noGrp="1"/>
          </p:cNvSpPr>
          <p:nvPr>
            <p:ph type="sldNum" idx="12"/>
          </p:nvPr>
        </p:nvSpPr>
        <p:spPr/>
        <p:txBody>
          <a:bodyPr/>
          <a:lstStyle/>
          <a:p>
            <a:pPr algn="r"/>
            <a:fld id="{DC23104A-87CE-4A07-BEE7-9E8DA44A4B89}" type="slidenum">
              <a:rPr lang="en-US" smtClean="0"/>
              <a:pPr algn="r"/>
              <a:t>63</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457200" y="274638"/>
            <a:ext cx="8229600" cy="1143000"/>
          </a:xfrm>
          <a:ln/>
        </p:spPr>
        <p:txBody>
          <a:bodyPr tIns="83808"/>
          <a:lstStyle/>
          <a:p>
            <a:pPr algn="ctr" hangingPunct="0">
              <a:lnSpc>
                <a:spcPct val="93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Budget</a:t>
            </a:r>
            <a:r>
              <a:rPr lang="en-US" sz="2400" dirty="0" smtClean="0"/>
              <a:t/>
            </a:r>
            <a:br>
              <a:rPr lang="en-US" sz="2400" dirty="0" smtClean="0"/>
            </a:br>
            <a:r>
              <a:rPr lang="en-US" sz="2400" dirty="0" smtClean="0">
                <a:solidFill>
                  <a:schemeClr val="bg1"/>
                </a:solidFill>
              </a:rPr>
              <a:t>place</a:t>
            </a:r>
            <a:endParaRPr lang="en-US" sz="3600" dirty="0">
              <a:solidFill>
                <a:schemeClr val="bg1"/>
              </a:solidFill>
            </a:endParaRPr>
          </a:p>
        </p:txBody>
      </p:sp>
      <p:sp>
        <p:nvSpPr>
          <p:cNvPr id="22530" name="Text Box 2"/>
          <p:cNvSpPr txBox="1">
            <a:spLocks noChangeArrowheads="1"/>
          </p:cNvSpPr>
          <p:nvPr/>
        </p:nvSpPr>
        <p:spPr bwMode="auto">
          <a:xfrm>
            <a:off x="457200" y="1371600"/>
            <a:ext cx="8229600" cy="4525963"/>
          </a:xfrm>
          <a:prstGeom prst="rect">
            <a:avLst/>
          </a:prstGeom>
          <a:noFill/>
          <a:ln w="9360">
            <a:noFill/>
            <a:miter lim="800000"/>
            <a:headEnd/>
            <a:tailEnd/>
          </a:ln>
          <a:effectLst/>
        </p:spPr>
        <p:txBody>
          <a:bodyPr wrap="none" anchor="ctr"/>
          <a:lstStyle/>
          <a:p>
            <a:endParaRPr lang="en-US"/>
          </a:p>
        </p:txBody>
      </p:sp>
      <p:pic>
        <p:nvPicPr>
          <p:cNvPr id="103426" name="Picture 2"/>
          <p:cNvPicPr>
            <a:picLocks noChangeAspect="1" noChangeArrowheads="1"/>
          </p:cNvPicPr>
          <p:nvPr/>
        </p:nvPicPr>
        <p:blipFill>
          <a:blip r:embed="rId3" cstate="print"/>
          <a:srcRect/>
          <a:stretch>
            <a:fillRect/>
          </a:stretch>
        </p:blipFill>
        <p:spPr bwMode="auto">
          <a:xfrm>
            <a:off x="647700" y="2038350"/>
            <a:ext cx="4610100" cy="2781300"/>
          </a:xfrm>
          <a:prstGeom prst="rect">
            <a:avLst/>
          </a:prstGeom>
          <a:noFill/>
          <a:ln w="9525">
            <a:noFill/>
            <a:miter lim="800000"/>
            <a:headEnd/>
            <a:tailEnd/>
          </a:ln>
          <a:effectLst/>
        </p:spPr>
      </p:pic>
      <p:graphicFrame>
        <p:nvGraphicFramePr>
          <p:cNvPr id="8" name="Table 7"/>
          <p:cNvGraphicFramePr>
            <a:graphicFrameLocks noGrp="1"/>
          </p:cNvGraphicFramePr>
          <p:nvPr/>
        </p:nvGraphicFramePr>
        <p:xfrm>
          <a:off x="5638800" y="2894076"/>
          <a:ext cx="2757805" cy="1296924"/>
        </p:xfrm>
        <a:graphic>
          <a:graphicData uri="http://schemas.openxmlformats.org/drawingml/2006/table">
            <a:tbl>
              <a:tblPr/>
              <a:tblGrid>
                <a:gridCol w="1688465"/>
                <a:gridCol w="1069340"/>
              </a:tblGrid>
              <a:tr h="238125">
                <a:tc>
                  <a:txBody>
                    <a:bodyPr/>
                    <a:lstStyle/>
                    <a:p>
                      <a:pPr marL="0" marR="0">
                        <a:lnSpc>
                          <a:spcPct val="115000"/>
                        </a:lnSpc>
                        <a:spcBef>
                          <a:spcPts val="0"/>
                        </a:spcBef>
                        <a:spcAft>
                          <a:spcPts val="0"/>
                        </a:spcAft>
                      </a:pPr>
                      <a:r>
                        <a:rPr lang="en-US" sz="1400" b="1" dirty="0" smtClean="0">
                          <a:solidFill>
                            <a:srgbClr val="000000"/>
                          </a:solidFill>
                          <a:latin typeface="Times New Roman"/>
                          <a:ea typeface="Times New Roman"/>
                          <a:cs typeface="Times New Roman"/>
                        </a:rPr>
                        <a:t>Category</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a:solidFill>
                            <a:srgbClr val="000000"/>
                          </a:solidFill>
                          <a:latin typeface="Times New Roman"/>
                          <a:ea typeface="Times New Roman"/>
                          <a:cs typeface="Times New Roman"/>
                        </a:rPr>
                        <a:t>Amount ($)</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nSpc>
                          <a:spcPct val="115000"/>
                        </a:lnSpc>
                        <a:spcBef>
                          <a:spcPts val="0"/>
                        </a:spcBef>
                        <a:spcAft>
                          <a:spcPts val="0"/>
                        </a:spcAft>
                      </a:pPr>
                      <a:r>
                        <a:rPr lang="en-US" sz="1200">
                          <a:solidFill>
                            <a:srgbClr val="000000"/>
                          </a:solidFill>
                          <a:latin typeface="Times New Roman"/>
                          <a:ea typeface="Times New Roman"/>
                          <a:cs typeface="Times New Roman"/>
                        </a:rPr>
                        <a:t>Cables &amp; Connectors</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$111.75 </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nSpc>
                          <a:spcPct val="115000"/>
                        </a:lnSpc>
                        <a:spcBef>
                          <a:spcPts val="0"/>
                        </a:spcBef>
                        <a:spcAft>
                          <a:spcPts val="0"/>
                        </a:spcAft>
                      </a:pPr>
                      <a:r>
                        <a:rPr lang="en-US" sz="1200">
                          <a:solidFill>
                            <a:srgbClr val="000000"/>
                          </a:solidFill>
                          <a:latin typeface="Times New Roman"/>
                          <a:ea typeface="Times New Roman"/>
                          <a:cs typeface="Times New Roman"/>
                        </a:rPr>
                        <a:t>Advanced Circuit (PCB)</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$237.99 </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nSpc>
                          <a:spcPct val="115000"/>
                        </a:lnSpc>
                        <a:spcBef>
                          <a:spcPts val="0"/>
                        </a:spcBef>
                        <a:spcAft>
                          <a:spcPts val="0"/>
                        </a:spcAft>
                      </a:pPr>
                      <a:r>
                        <a:rPr lang="en-US" sz="1200">
                          <a:solidFill>
                            <a:srgbClr val="000000"/>
                          </a:solidFill>
                          <a:latin typeface="Times New Roman"/>
                          <a:ea typeface="Times New Roman"/>
                          <a:cs typeface="Times New Roman"/>
                        </a:rPr>
                        <a:t>Components</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$78.08 </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nSpc>
                          <a:spcPct val="115000"/>
                        </a:lnSpc>
                        <a:spcBef>
                          <a:spcPts val="0"/>
                        </a:spcBef>
                        <a:spcAft>
                          <a:spcPts val="0"/>
                        </a:spcAft>
                      </a:pPr>
                      <a:r>
                        <a:rPr lang="en-US" sz="1200">
                          <a:solidFill>
                            <a:srgbClr val="000000"/>
                          </a:solidFill>
                          <a:latin typeface="Times New Roman"/>
                          <a:ea typeface="Times New Roman"/>
                          <a:cs typeface="Times New Roman"/>
                        </a:rPr>
                        <a:t>Unspent</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$72.18 </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nSpc>
                          <a:spcPct val="115000"/>
                        </a:lnSpc>
                        <a:spcBef>
                          <a:spcPts val="0"/>
                        </a:spcBef>
                        <a:spcAft>
                          <a:spcPts val="0"/>
                        </a:spcAft>
                      </a:pPr>
                      <a:r>
                        <a:rPr lang="en-US" sz="1200">
                          <a:solidFill>
                            <a:srgbClr val="000000"/>
                          </a:solidFill>
                          <a:latin typeface="Times New Roman"/>
                          <a:ea typeface="Times New Roman"/>
                          <a:cs typeface="Times New Roman"/>
                        </a:rPr>
                        <a:t>Total</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Times New Roman"/>
                          <a:ea typeface="Times New Roman"/>
                          <a:cs typeface="Times New Roman"/>
                        </a:rPr>
                        <a:t>$500.00 </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Slide Number Placeholder 9"/>
          <p:cNvSpPr>
            <a:spLocks noGrp="1"/>
          </p:cNvSpPr>
          <p:nvPr>
            <p:ph type="sldNum" idx="12"/>
          </p:nvPr>
        </p:nvSpPr>
        <p:spPr/>
        <p:txBody>
          <a:bodyPr/>
          <a:lstStyle/>
          <a:p>
            <a:pPr algn="r"/>
            <a:fld id="{EFBBE25B-7BF4-46E2-87FA-F73B7279B972}" type="slidenum">
              <a:rPr lang="en-US" smtClean="0"/>
              <a:pPr algn="r"/>
              <a:t>64</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457200" y="274638"/>
            <a:ext cx="8229600" cy="1143000"/>
          </a:xfrm>
          <a:ln/>
        </p:spPr>
        <p:txBody>
          <a:bodyPr tIns="83808"/>
          <a:lstStyle/>
          <a:p>
            <a:pPr algn="ctr" hangingPunct="0">
              <a:lnSpc>
                <a:spcPct val="93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Budget</a:t>
            </a:r>
            <a:r>
              <a:rPr lang="en-US" sz="2400" dirty="0" smtClean="0"/>
              <a:t/>
            </a:r>
            <a:br>
              <a:rPr lang="en-US" sz="2400" dirty="0" smtClean="0"/>
            </a:br>
            <a:r>
              <a:rPr lang="en-US" sz="2400" dirty="0" smtClean="0">
                <a:solidFill>
                  <a:schemeClr val="bg1"/>
                </a:solidFill>
              </a:rPr>
              <a:t>place</a:t>
            </a:r>
            <a:endParaRPr lang="en-US" sz="3600" dirty="0">
              <a:solidFill>
                <a:schemeClr val="bg1"/>
              </a:solidFill>
            </a:endParaRPr>
          </a:p>
        </p:txBody>
      </p:sp>
      <p:sp>
        <p:nvSpPr>
          <p:cNvPr id="22530" name="Text Box 2"/>
          <p:cNvSpPr txBox="1">
            <a:spLocks noChangeArrowheads="1"/>
          </p:cNvSpPr>
          <p:nvPr/>
        </p:nvSpPr>
        <p:spPr bwMode="auto">
          <a:xfrm>
            <a:off x="457200" y="1371600"/>
            <a:ext cx="8229600" cy="4525963"/>
          </a:xfrm>
          <a:prstGeom prst="rect">
            <a:avLst/>
          </a:prstGeom>
          <a:noFill/>
          <a:ln w="9360">
            <a:noFill/>
            <a:miter lim="800000"/>
            <a:headEnd/>
            <a:tailEnd/>
          </a:ln>
          <a:effectLst/>
        </p:spPr>
        <p:txBody>
          <a:bodyPr wrap="none" anchor="ctr"/>
          <a:lstStyle/>
          <a:p>
            <a:endParaRPr lang="en-US"/>
          </a:p>
        </p:txBody>
      </p:sp>
      <p:pic>
        <p:nvPicPr>
          <p:cNvPr id="105474" name="Picture 2"/>
          <p:cNvPicPr>
            <a:picLocks noChangeAspect="1" noChangeArrowheads="1"/>
          </p:cNvPicPr>
          <p:nvPr/>
        </p:nvPicPr>
        <p:blipFill>
          <a:blip r:embed="rId3" cstate="print"/>
          <a:srcRect/>
          <a:stretch>
            <a:fillRect/>
          </a:stretch>
        </p:blipFill>
        <p:spPr bwMode="auto">
          <a:xfrm>
            <a:off x="647700" y="2038350"/>
            <a:ext cx="4610100" cy="2781300"/>
          </a:xfrm>
          <a:prstGeom prst="rect">
            <a:avLst/>
          </a:prstGeom>
          <a:noFill/>
          <a:ln w="9525">
            <a:noFill/>
            <a:miter lim="800000"/>
            <a:headEnd/>
            <a:tailEnd/>
          </a:ln>
          <a:effectLst/>
        </p:spPr>
      </p:pic>
      <p:graphicFrame>
        <p:nvGraphicFramePr>
          <p:cNvPr id="14" name="Table 13"/>
          <p:cNvGraphicFramePr>
            <a:graphicFrameLocks noGrp="1"/>
          </p:cNvGraphicFramePr>
          <p:nvPr/>
        </p:nvGraphicFramePr>
        <p:xfrm>
          <a:off x="5638800" y="2895600"/>
          <a:ext cx="2559050" cy="876300"/>
        </p:xfrm>
        <a:graphic>
          <a:graphicData uri="http://schemas.openxmlformats.org/drawingml/2006/table">
            <a:tbl>
              <a:tblPr/>
              <a:tblGrid>
                <a:gridCol w="1524000"/>
                <a:gridCol w="1035050"/>
              </a:tblGrid>
              <a:tr h="238125">
                <a:tc>
                  <a:txBody>
                    <a:bodyPr/>
                    <a:lstStyle/>
                    <a:p>
                      <a:pPr marL="0" marR="0" algn="ctr">
                        <a:lnSpc>
                          <a:spcPct val="115000"/>
                        </a:lnSpc>
                        <a:spcBef>
                          <a:spcPts val="0"/>
                        </a:spcBef>
                        <a:spcAft>
                          <a:spcPts val="0"/>
                        </a:spcAft>
                      </a:pPr>
                      <a:r>
                        <a:rPr lang="en-US" sz="1400" b="1" dirty="0">
                          <a:solidFill>
                            <a:srgbClr val="000000"/>
                          </a:solidFill>
                          <a:latin typeface="Times New Roman"/>
                          <a:ea typeface="Times New Roman"/>
                          <a:cs typeface="Times New Roman"/>
                        </a:rPr>
                        <a:t>Category</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Amount ($)</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Shipping</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$40.53</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Electrodes</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$9.40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gn="ctr">
                        <a:lnSpc>
                          <a:spcPct val="115000"/>
                        </a:lnSpc>
                        <a:spcBef>
                          <a:spcPts val="0"/>
                        </a:spcBef>
                        <a:spcAft>
                          <a:spcPts val="0"/>
                        </a:spcAft>
                      </a:pPr>
                      <a:r>
                        <a:rPr lang="en-US" sz="1200" dirty="0">
                          <a:solidFill>
                            <a:srgbClr val="000000"/>
                          </a:solidFill>
                          <a:latin typeface="Times New Roman"/>
                          <a:ea typeface="Times New Roman"/>
                          <a:cs typeface="Times New Roman"/>
                        </a:rPr>
                        <a:t>Total</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Calibri"/>
                          <a:ea typeface="Times New Roman"/>
                          <a:cs typeface="Times New Roman"/>
                        </a:rPr>
                        <a:t>$49.93</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Slide Number Placeholder 8"/>
          <p:cNvSpPr>
            <a:spLocks noGrp="1"/>
          </p:cNvSpPr>
          <p:nvPr>
            <p:ph type="sldNum" idx="12"/>
          </p:nvPr>
        </p:nvSpPr>
        <p:spPr/>
        <p:txBody>
          <a:bodyPr/>
          <a:lstStyle/>
          <a:p>
            <a:pPr algn="r"/>
            <a:fld id="{BCE10B27-71E4-4AF1-A17E-F8E28DE4F90D}" type="slidenum">
              <a:rPr lang="en-US" smtClean="0"/>
              <a:pPr algn="r"/>
              <a:t>65</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Conclusion</a:t>
            </a:r>
            <a:br>
              <a:rPr lang="en-US" sz="3600" dirty="0" smtClean="0"/>
            </a:br>
            <a:endParaRPr lang="en-US" sz="3600" dirty="0"/>
          </a:p>
        </p:txBody>
      </p:sp>
      <p:sp>
        <p:nvSpPr>
          <p:cNvPr id="4098" name="Text Box 2"/>
          <p:cNvSpPr txBox="1">
            <a:spLocks noChangeArrowheads="1"/>
          </p:cNvSpPr>
          <p:nvPr/>
        </p:nvSpPr>
        <p:spPr bwMode="auto">
          <a:xfrm>
            <a:off x="457200" y="1444752"/>
            <a:ext cx="8229600" cy="4525963"/>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The main goal was to design a portable, low-power EKG sensor capable of wireless transmission </a:t>
            </a: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The analog sensor</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Operates using a 3V power supply</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Provides adequate amplification of a cardiac signal</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Provides a final output signal between 0V to 3V</a:t>
            </a: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The wireless sensor</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Operates within the 916 MHz frequency band</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Has an indoor range of 20-30m </a:t>
            </a: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p:txBody>
      </p:sp>
      <p:sp>
        <p:nvSpPr>
          <p:cNvPr id="7" name="Slide Number Placeholder 6"/>
          <p:cNvSpPr>
            <a:spLocks noGrp="1"/>
          </p:cNvSpPr>
          <p:nvPr>
            <p:ph type="sldNum" idx="12"/>
          </p:nvPr>
        </p:nvSpPr>
        <p:spPr/>
        <p:txBody>
          <a:bodyPr/>
          <a:lstStyle/>
          <a:p>
            <a:pPr algn="r"/>
            <a:fld id="{8F7B223F-592A-494C-9A82-3545EA52A36D}" type="slidenum">
              <a:rPr lang="en-US" smtClean="0"/>
              <a:pPr algn="r"/>
              <a:t>66</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System Overview</a:t>
            </a:r>
            <a:r>
              <a:rPr lang="en-US" sz="2400" dirty="0" smtClean="0"/>
              <a:t/>
            </a:r>
            <a:br>
              <a:rPr lang="en-US" sz="2400" dirty="0" smtClean="0"/>
            </a:br>
            <a:r>
              <a:rPr lang="en-US" sz="2400" dirty="0" smtClean="0">
                <a:solidFill>
                  <a:schemeClr val="bg1"/>
                </a:solidFill>
              </a:rPr>
              <a:t>place</a:t>
            </a:r>
            <a:endParaRPr lang="en-US" sz="3600" dirty="0">
              <a:solidFill>
                <a:schemeClr val="bg1"/>
              </a:solidFill>
            </a:endParaRPr>
          </a:p>
        </p:txBody>
      </p:sp>
      <p:sp>
        <p:nvSpPr>
          <p:cNvPr id="16" name="TextBox 15"/>
          <p:cNvSpPr txBox="1"/>
          <p:nvPr/>
        </p:nvSpPr>
        <p:spPr>
          <a:xfrm>
            <a:off x="1066800" y="5181600"/>
            <a:ext cx="2895600" cy="349968"/>
          </a:xfrm>
          <a:prstGeom prst="rect">
            <a:avLst/>
          </a:prstGeom>
          <a:noFill/>
        </p:spPr>
        <p:txBody>
          <a:bodyPr wrap="square" rtlCol="0">
            <a:spAutoFit/>
          </a:bodyPr>
          <a:lstStyle/>
          <a:p>
            <a:r>
              <a:rPr lang="en-US" dirty="0" smtClean="0">
                <a:latin typeface="+mj-lt"/>
              </a:rPr>
              <a:t>Wearable Components</a:t>
            </a:r>
            <a:endParaRPr lang="en-US" dirty="0">
              <a:latin typeface="+mj-lt"/>
            </a:endParaRPr>
          </a:p>
        </p:txBody>
      </p:sp>
      <p:sp>
        <p:nvSpPr>
          <p:cNvPr id="19" name="TextBox 18"/>
          <p:cNvSpPr txBox="1"/>
          <p:nvPr/>
        </p:nvSpPr>
        <p:spPr>
          <a:xfrm>
            <a:off x="5867400" y="5181600"/>
            <a:ext cx="2895600" cy="349968"/>
          </a:xfrm>
          <a:prstGeom prst="rect">
            <a:avLst/>
          </a:prstGeom>
          <a:noFill/>
        </p:spPr>
        <p:txBody>
          <a:bodyPr wrap="square" rtlCol="0">
            <a:spAutoFit/>
          </a:bodyPr>
          <a:lstStyle/>
          <a:p>
            <a:r>
              <a:rPr lang="en-US" dirty="0" smtClean="0">
                <a:latin typeface="+mj-lt"/>
              </a:rPr>
              <a:t>Base Station</a:t>
            </a:r>
            <a:endParaRPr lang="en-US" dirty="0">
              <a:latin typeface="+mj-lt"/>
            </a:endParaRPr>
          </a:p>
        </p:txBody>
      </p:sp>
      <p:pic>
        <p:nvPicPr>
          <p:cNvPr id="1029" name="Picture 5"/>
          <p:cNvPicPr>
            <a:picLocks noChangeAspect="1" noChangeArrowheads="1"/>
          </p:cNvPicPr>
          <p:nvPr/>
        </p:nvPicPr>
        <p:blipFill>
          <a:blip r:embed="rId2" cstate="print"/>
          <a:srcRect/>
          <a:stretch>
            <a:fillRect/>
          </a:stretch>
        </p:blipFill>
        <p:spPr bwMode="auto">
          <a:xfrm>
            <a:off x="381000" y="2133600"/>
            <a:ext cx="3733800" cy="2938862"/>
          </a:xfrm>
          <a:prstGeom prst="rect">
            <a:avLst/>
          </a:prstGeom>
          <a:noFill/>
          <a:ln w="38100">
            <a:solidFill>
              <a:schemeClr val="tx1"/>
            </a:solidFill>
            <a:miter lim="800000"/>
            <a:headEnd/>
            <a:tailEnd/>
          </a:ln>
        </p:spPr>
      </p:pic>
      <p:cxnSp>
        <p:nvCxnSpPr>
          <p:cNvPr id="28" name="Straight Arrow Connector 27"/>
          <p:cNvCxnSpPr/>
          <p:nvPr/>
        </p:nvCxnSpPr>
        <p:spPr bwMode="auto">
          <a:xfrm>
            <a:off x="1219200" y="1752600"/>
            <a:ext cx="762000" cy="533400"/>
          </a:xfrm>
          <a:prstGeom prst="straightConnector1">
            <a:avLst/>
          </a:prstGeom>
          <a:solidFill>
            <a:srgbClr val="00B8FF"/>
          </a:solidFill>
          <a:ln w="25400" cap="flat" cmpd="sng" algn="ctr">
            <a:solidFill>
              <a:schemeClr val="tx1"/>
            </a:solidFill>
            <a:prstDash val="solid"/>
            <a:round/>
            <a:headEnd type="none" w="med" len="med"/>
            <a:tailEnd type="arrow"/>
          </a:ln>
          <a:effectLst/>
        </p:spPr>
      </p:cxnSp>
      <p:cxnSp>
        <p:nvCxnSpPr>
          <p:cNvPr id="30" name="Straight Arrow Connector 29"/>
          <p:cNvCxnSpPr/>
          <p:nvPr/>
        </p:nvCxnSpPr>
        <p:spPr bwMode="auto">
          <a:xfrm rot="5400000">
            <a:off x="2400300" y="1790700"/>
            <a:ext cx="609600" cy="533400"/>
          </a:xfrm>
          <a:prstGeom prst="straightConnector1">
            <a:avLst/>
          </a:prstGeom>
          <a:solidFill>
            <a:srgbClr val="00B8FF"/>
          </a:solidFill>
          <a:ln w="25400" cap="flat" cmpd="sng" algn="ctr">
            <a:solidFill>
              <a:schemeClr val="tx1"/>
            </a:solidFill>
            <a:prstDash val="solid"/>
            <a:round/>
            <a:headEnd type="none" w="med" len="med"/>
            <a:tailEnd type="arrow"/>
          </a:ln>
          <a:effectLst/>
        </p:spPr>
      </p:cxnSp>
      <p:cxnSp>
        <p:nvCxnSpPr>
          <p:cNvPr id="34" name="Straight Arrow Connector 33"/>
          <p:cNvCxnSpPr/>
          <p:nvPr/>
        </p:nvCxnSpPr>
        <p:spPr bwMode="auto">
          <a:xfrm rot="10800000" flipV="1">
            <a:off x="2438400" y="1828800"/>
            <a:ext cx="1600200" cy="1524000"/>
          </a:xfrm>
          <a:prstGeom prst="straightConnector1">
            <a:avLst/>
          </a:prstGeom>
          <a:solidFill>
            <a:srgbClr val="00B8FF"/>
          </a:solidFill>
          <a:ln w="25400" cap="flat" cmpd="sng" algn="ctr">
            <a:solidFill>
              <a:schemeClr val="tx1"/>
            </a:solidFill>
            <a:prstDash val="solid"/>
            <a:round/>
            <a:headEnd type="none" w="med" len="med"/>
            <a:tailEnd type="arrow"/>
          </a:ln>
          <a:effectLst/>
        </p:spPr>
      </p:cxnSp>
      <p:cxnSp>
        <p:nvCxnSpPr>
          <p:cNvPr id="35" name="Straight Arrow Connector 34"/>
          <p:cNvCxnSpPr/>
          <p:nvPr/>
        </p:nvCxnSpPr>
        <p:spPr bwMode="auto">
          <a:xfrm rot="5400000">
            <a:off x="2590800" y="1981200"/>
            <a:ext cx="1600200" cy="1295400"/>
          </a:xfrm>
          <a:prstGeom prst="straightConnector1">
            <a:avLst/>
          </a:prstGeom>
          <a:solidFill>
            <a:srgbClr val="00B8FF"/>
          </a:solidFill>
          <a:ln w="25400" cap="flat" cmpd="sng" algn="ctr">
            <a:solidFill>
              <a:schemeClr val="tx1"/>
            </a:solidFill>
            <a:prstDash val="solid"/>
            <a:round/>
            <a:headEnd type="none" w="med" len="med"/>
            <a:tailEnd type="arrow"/>
          </a:ln>
          <a:effectLst/>
        </p:spPr>
      </p:cxnSp>
      <p:cxnSp>
        <p:nvCxnSpPr>
          <p:cNvPr id="38" name="Straight Arrow Connector 37"/>
          <p:cNvCxnSpPr/>
          <p:nvPr/>
        </p:nvCxnSpPr>
        <p:spPr bwMode="auto">
          <a:xfrm rot="5400000">
            <a:off x="2400300" y="2095500"/>
            <a:ext cx="1905000" cy="1371600"/>
          </a:xfrm>
          <a:prstGeom prst="straightConnector1">
            <a:avLst/>
          </a:prstGeom>
          <a:solidFill>
            <a:srgbClr val="00B8FF"/>
          </a:solidFill>
          <a:ln w="25400" cap="flat" cmpd="sng" algn="ctr">
            <a:solidFill>
              <a:schemeClr val="tx1"/>
            </a:solidFill>
            <a:prstDash val="solid"/>
            <a:round/>
            <a:headEnd type="none" w="med" len="med"/>
            <a:tailEnd type="arrow"/>
          </a:ln>
          <a:effectLst/>
        </p:spPr>
      </p:cxnSp>
      <p:cxnSp>
        <p:nvCxnSpPr>
          <p:cNvPr id="40" name="Straight Arrow Connector 39"/>
          <p:cNvCxnSpPr/>
          <p:nvPr/>
        </p:nvCxnSpPr>
        <p:spPr bwMode="auto">
          <a:xfrm rot="5400000">
            <a:off x="2171700" y="2247900"/>
            <a:ext cx="2286000" cy="1447800"/>
          </a:xfrm>
          <a:prstGeom prst="straightConnector1">
            <a:avLst/>
          </a:prstGeom>
          <a:solidFill>
            <a:srgbClr val="00B8FF"/>
          </a:solidFill>
          <a:ln w="25400" cap="flat" cmpd="sng" algn="ctr">
            <a:solidFill>
              <a:schemeClr val="tx1"/>
            </a:solidFill>
            <a:prstDash val="solid"/>
            <a:round/>
            <a:headEnd type="none" w="med" len="med"/>
            <a:tailEnd type="arrow"/>
          </a:ln>
          <a:effectLst/>
        </p:spPr>
      </p:cxnSp>
      <p:cxnSp>
        <p:nvCxnSpPr>
          <p:cNvPr id="45" name="Straight Arrow Connector 44"/>
          <p:cNvCxnSpPr/>
          <p:nvPr/>
        </p:nvCxnSpPr>
        <p:spPr bwMode="auto">
          <a:xfrm rot="10800000">
            <a:off x="2133600" y="4267200"/>
            <a:ext cx="1676400" cy="1295400"/>
          </a:xfrm>
          <a:prstGeom prst="straightConnector1">
            <a:avLst/>
          </a:prstGeom>
          <a:solidFill>
            <a:srgbClr val="00B8FF"/>
          </a:solidFill>
          <a:ln w="25400" cap="flat" cmpd="sng" algn="ctr">
            <a:solidFill>
              <a:schemeClr val="tx1"/>
            </a:solidFill>
            <a:prstDash val="solid"/>
            <a:round/>
            <a:headEnd type="none" w="med" len="med"/>
            <a:tailEnd type="arrow"/>
          </a:ln>
          <a:effectLst/>
        </p:spPr>
      </p:cxnSp>
      <p:cxnSp>
        <p:nvCxnSpPr>
          <p:cNvPr id="48" name="Straight Arrow Connector 47"/>
          <p:cNvCxnSpPr/>
          <p:nvPr/>
        </p:nvCxnSpPr>
        <p:spPr bwMode="auto">
          <a:xfrm rot="5400000" flipH="1" flipV="1">
            <a:off x="533400" y="4419600"/>
            <a:ext cx="1219200" cy="1066800"/>
          </a:xfrm>
          <a:prstGeom prst="straightConnector1">
            <a:avLst/>
          </a:prstGeom>
          <a:solidFill>
            <a:srgbClr val="00B8FF"/>
          </a:solidFill>
          <a:ln w="25400" cap="flat" cmpd="sng" algn="ctr">
            <a:solidFill>
              <a:schemeClr val="tx1"/>
            </a:solidFill>
            <a:prstDash val="solid"/>
            <a:round/>
            <a:headEnd type="none" w="med" len="med"/>
            <a:tailEnd type="arrow"/>
          </a:ln>
          <a:effectLst/>
        </p:spPr>
      </p:cxnSp>
      <p:sp>
        <p:nvSpPr>
          <p:cNvPr id="52" name="TextBox 51"/>
          <p:cNvSpPr txBox="1"/>
          <p:nvPr/>
        </p:nvSpPr>
        <p:spPr>
          <a:xfrm>
            <a:off x="152400" y="1447800"/>
            <a:ext cx="1447800" cy="292709"/>
          </a:xfrm>
          <a:prstGeom prst="rect">
            <a:avLst/>
          </a:prstGeom>
          <a:noFill/>
        </p:spPr>
        <p:txBody>
          <a:bodyPr wrap="square" rtlCol="0">
            <a:spAutoFit/>
          </a:bodyPr>
          <a:lstStyle/>
          <a:p>
            <a:r>
              <a:rPr lang="en-US" sz="1400" dirty="0" smtClean="0">
                <a:latin typeface="+mj-lt"/>
              </a:rPr>
              <a:t>Left Arm Signal</a:t>
            </a:r>
            <a:endParaRPr lang="en-US" sz="1400" dirty="0">
              <a:latin typeface="+mj-lt"/>
            </a:endParaRPr>
          </a:p>
        </p:txBody>
      </p:sp>
      <p:sp>
        <p:nvSpPr>
          <p:cNvPr id="53" name="TextBox 52"/>
          <p:cNvSpPr txBox="1"/>
          <p:nvPr/>
        </p:nvSpPr>
        <p:spPr>
          <a:xfrm>
            <a:off x="2057400" y="1447800"/>
            <a:ext cx="1447800" cy="292709"/>
          </a:xfrm>
          <a:prstGeom prst="rect">
            <a:avLst/>
          </a:prstGeom>
          <a:noFill/>
        </p:spPr>
        <p:txBody>
          <a:bodyPr wrap="square" rtlCol="0">
            <a:spAutoFit/>
          </a:bodyPr>
          <a:lstStyle/>
          <a:p>
            <a:r>
              <a:rPr lang="en-US" sz="1400" dirty="0" smtClean="0">
                <a:latin typeface="+mj-lt"/>
              </a:rPr>
              <a:t>Right Arm Signal</a:t>
            </a:r>
            <a:endParaRPr lang="en-US" sz="1400" dirty="0">
              <a:latin typeface="+mj-lt"/>
            </a:endParaRPr>
          </a:p>
        </p:txBody>
      </p:sp>
      <p:sp>
        <p:nvSpPr>
          <p:cNvPr id="55" name="TextBox 54"/>
          <p:cNvSpPr txBox="1"/>
          <p:nvPr/>
        </p:nvSpPr>
        <p:spPr>
          <a:xfrm>
            <a:off x="3505200" y="1371600"/>
            <a:ext cx="1447800" cy="493084"/>
          </a:xfrm>
          <a:prstGeom prst="rect">
            <a:avLst/>
          </a:prstGeom>
          <a:noFill/>
        </p:spPr>
        <p:txBody>
          <a:bodyPr wrap="square" rtlCol="0">
            <a:spAutoFit/>
          </a:bodyPr>
          <a:lstStyle/>
          <a:p>
            <a:pPr algn="ctr"/>
            <a:r>
              <a:rPr lang="en-US" sz="1400" dirty="0" smtClean="0">
                <a:latin typeface="+mj-lt"/>
              </a:rPr>
              <a:t>Power &amp; Ground from Mica2</a:t>
            </a:r>
            <a:endParaRPr lang="en-US" sz="1400" dirty="0">
              <a:latin typeface="+mj-lt"/>
            </a:endParaRPr>
          </a:p>
        </p:txBody>
      </p:sp>
      <p:sp>
        <p:nvSpPr>
          <p:cNvPr id="61" name="TextBox 60"/>
          <p:cNvSpPr txBox="1"/>
          <p:nvPr/>
        </p:nvSpPr>
        <p:spPr>
          <a:xfrm>
            <a:off x="3429000" y="5562600"/>
            <a:ext cx="1447800" cy="292709"/>
          </a:xfrm>
          <a:prstGeom prst="rect">
            <a:avLst/>
          </a:prstGeom>
          <a:noFill/>
        </p:spPr>
        <p:txBody>
          <a:bodyPr wrap="square" rtlCol="0">
            <a:spAutoFit/>
          </a:bodyPr>
          <a:lstStyle/>
          <a:p>
            <a:r>
              <a:rPr lang="en-US" sz="1400" dirty="0" smtClean="0">
                <a:latin typeface="+mj-lt"/>
              </a:rPr>
              <a:t>Right Leg Signal</a:t>
            </a:r>
            <a:endParaRPr lang="en-US" sz="1400" dirty="0">
              <a:latin typeface="+mj-lt"/>
            </a:endParaRPr>
          </a:p>
        </p:txBody>
      </p:sp>
      <p:sp>
        <p:nvSpPr>
          <p:cNvPr id="62" name="TextBox 61"/>
          <p:cNvSpPr txBox="1"/>
          <p:nvPr/>
        </p:nvSpPr>
        <p:spPr>
          <a:xfrm>
            <a:off x="0" y="5526716"/>
            <a:ext cx="1676400" cy="493084"/>
          </a:xfrm>
          <a:prstGeom prst="rect">
            <a:avLst/>
          </a:prstGeom>
          <a:noFill/>
        </p:spPr>
        <p:txBody>
          <a:bodyPr wrap="square" rtlCol="0">
            <a:spAutoFit/>
          </a:bodyPr>
          <a:lstStyle/>
          <a:p>
            <a:pPr algn="ctr"/>
            <a:r>
              <a:rPr lang="en-US" sz="1400" dirty="0" smtClean="0">
                <a:latin typeface="+mj-lt"/>
              </a:rPr>
              <a:t>Output to A/D Channel on Mica2</a:t>
            </a:r>
            <a:endParaRPr lang="en-US" sz="1400" dirty="0">
              <a:latin typeface="+mj-lt"/>
            </a:endParaRPr>
          </a:p>
        </p:txBody>
      </p:sp>
      <p:pic>
        <p:nvPicPr>
          <p:cNvPr id="22" name="Picture 21" descr="IMG_2706.jpg"/>
          <p:cNvPicPr>
            <a:picLocks noChangeAspect="1"/>
          </p:cNvPicPr>
          <p:nvPr/>
        </p:nvPicPr>
        <p:blipFill>
          <a:blip r:embed="rId3" cstate="print"/>
          <a:stretch>
            <a:fillRect/>
          </a:stretch>
        </p:blipFill>
        <p:spPr>
          <a:xfrm>
            <a:off x="4495800" y="2133600"/>
            <a:ext cx="3913632" cy="2935224"/>
          </a:xfrm>
          <a:prstGeom prst="rect">
            <a:avLst/>
          </a:prstGeom>
          <a:ln w="38100">
            <a:solidFill>
              <a:schemeClr val="tx1"/>
            </a:solidFill>
          </a:ln>
        </p:spPr>
      </p:pic>
      <p:cxnSp>
        <p:nvCxnSpPr>
          <p:cNvPr id="27" name="Straight Arrow Connector 26"/>
          <p:cNvCxnSpPr>
            <a:stCxn id="39" idx="0"/>
          </p:cNvCxnSpPr>
          <p:nvPr/>
        </p:nvCxnSpPr>
        <p:spPr bwMode="auto">
          <a:xfrm rot="16200000" flipV="1">
            <a:off x="4934744" y="4820444"/>
            <a:ext cx="1218406" cy="113506"/>
          </a:xfrm>
          <a:prstGeom prst="straightConnector1">
            <a:avLst/>
          </a:prstGeom>
          <a:solidFill>
            <a:srgbClr val="00B8FF"/>
          </a:solidFill>
          <a:ln w="25400" cap="flat" cmpd="sng" algn="ctr">
            <a:solidFill>
              <a:schemeClr val="tx1"/>
            </a:solidFill>
            <a:prstDash val="solid"/>
            <a:round/>
            <a:headEnd type="none" w="med" len="med"/>
            <a:tailEnd type="arrow"/>
          </a:ln>
          <a:effectLst/>
        </p:spPr>
      </p:cxnSp>
      <p:cxnSp>
        <p:nvCxnSpPr>
          <p:cNvPr id="32" name="Straight Arrow Connector 31"/>
          <p:cNvCxnSpPr/>
          <p:nvPr/>
        </p:nvCxnSpPr>
        <p:spPr bwMode="auto">
          <a:xfrm rot="5400000">
            <a:off x="6057900" y="2400300"/>
            <a:ext cx="990600" cy="1588"/>
          </a:xfrm>
          <a:prstGeom prst="straightConnector1">
            <a:avLst/>
          </a:prstGeom>
          <a:solidFill>
            <a:srgbClr val="00B8FF"/>
          </a:solidFill>
          <a:ln w="25400" cap="flat" cmpd="sng" algn="ctr">
            <a:solidFill>
              <a:schemeClr val="tx1"/>
            </a:solidFill>
            <a:prstDash val="solid"/>
            <a:round/>
            <a:headEnd type="none" w="med" len="med"/>
            <a:tailEnd type="arrow"/>
          </a:ln>
          <a:effectLst/>
        </p:spPr>
      </p:cxnSp>
      <p:sp>
        <p:nvSpPr>
          <p:cNvPr id="37" name="TextBox 36"/>
          <p:cNvSpPr txBox="1"/>
          <p:nvPr/>
        </p:nvSpPr>
        <p:spPr>
          <a:xfrm>
            <a:off x="5638800" y="1524000"/>
            <a:ext cx="1981200" cy="292709"/>
          </a:xfrm>
          <a:prstGeom prst="rect">
            <a:avLst/>
          </a:prstGeom>
          <a:noFill/>
        </p:spPr>
        <p:txBody>
          <a:bodyPr wrap="square" rtlCol="0">
            <a:spAutoFit/>
          </a:bodyPr>
          <a:lstStyle/>
          <a:p>
            <a:r>
              <a:rPr lang="en-US" sz="1400" dirty="0" smtClean="0">
                <a:latin typeface="+mj-lt"/>
              </a:rPr>
              <a:t>Graphical Data Display</a:t>
            </a:r>
            <a:endParaRPr lang="en-US" sz="1400" dirty="0">
              <a:latin typeface="+mj-lt"/>
            </a:endParaRPr>
          </a:p>
        </p:txBody>
      </p:sp>
      <p:sp>
        <p:nvSpPr>
          <p:cNvPr id="39" name="TextBox 38"/>
          <p:cNvSpPr txBox="1"/>
          <p:nvPr/>
        </p:nvSpPr>
        <p:spPr>
          <a:xfrm>
            <a:off x="4876800" y="5486400"/>
            <a:ext cx="1447800" cy="493084"/>
          </a:xfrm>
          <a:prstGeom prst="rect">
            <a:avLst/>
          </a:prstGeom>
          <a:noFill/>
        </p:spPr>
        <p:txBody>
          <a:bodyPr wrap="square" rtlCol="0">
            <a:spAutoFit/>
          </a:bodyPr>
          <a:lstStyle/>
          <a:p>
            <a:pPr algn="ctr"/>
            <a:r>
              <a:rPr lang="en-US" sz="1400" dirty="0" smtClean="0">
                <a:latin typeface="+mj-lt"/>
              </a:rPr>
              <a:t>RF Mote &amp; Base Station</a:t>
            </a:r>
            <a:endParaRPr lang="en-US" sz="1400" dirty="0">
              <a:latin typeface="+mj-lt"/>
            </a:endParaRPr>
          </a:p>
        </p:txBody>
      </p:sp>
      <p:sp>
        <p:nvSpPr>
          <p:cNvPr id="29" name="Slide Number Placeholder 28"/>
          <p:cNvSpPr>
            <a:spLocks noGrp="1"/>
          </p:cNvSpPr>
          <p:nvPr>
            <p:ph type="sldNum" idx="12"/>
          </p:nvPr>
        </p:nvSpPr>
        <p:spPr/>
        <p:txBody>
          <a:bodyPr/>
          <a:lstStyle/>
          <a:p>
            <a:pPr algn="r"/>
            <a:fld id="{98EF6634-70A9-4D33-A1E4-28129BA257CA}" type="slidenum">
              <a:rPr lang="en-US" smtClean="0"/>
              <a:pPr algn="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Design Metrics</a:t>
            </a:r>
            <a:r>
              <a:rPr lang="en-US" sz="2400" dirty="0" smtClean="0"/>
              <a:t/>
            </a:r>
            <a:br>
              <a:rPr lang="en-US" sz="2400" dirty="0" smtClean="0"/>
            </a:br>
            <a:r>
              <a:rPr lang="en-US" sz="2400" dirty="0" smtClean="0">
                <a:solidFill>
                  <a:schemeClr val="bg1"/>
                </a:solidFill>
              </a:rPr>
              <a:t>place</a:t>
            </a:r>
            <a:endParaRPr lang="en-US" sz="3600" dirty="0">
              <a:solidFill>
                <a:schemeClr val="bg1"/>
              </a:solidFill>
            </a:endParaRPr>
          </a:p>
        </p:txBody>
      </p:sp>
      <p:sp>
        <p:nvSpPr>
          <p:cNvPr id="6146" name="Text Box 2"/>
          <p:cNvSpPr txBox="1">
            <a:spLocks noChangeArrowheads="1"/>
          </p:cNvSpPr>
          <p:nvPr/>
        </p:nvSpPr>
        <p:spPr bwMode="auto">
          <a:xfrm>
            <a:off x="457200" y="1444752"/>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Analog Sensor Board</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Circuit operates with a 3V power supply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Power supplied from Mica2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Amplification  of signals in </a:t>
            </a:r>
            <a:r>
              <a:rPr lang="en-US" dirty="0" smtClean="0">
                <a:solidFill>
                  <a:srgbClr val="FF0000"/>
                </a:solidFill>
                <a:latin typeface="Times New Roman" pitchFamily="16" charset="0"/>
                <a:ea typeface="MS Gothic" charset="0"/>
                <a:cs typeface="MS Gothic" charset="0"/>
              </a:rPr>
              <a:t>the -5mV to 5mV </a:t>
            </a:r>
            <a:r>
              <a:rPr lang="en-US" dirty="0" smtClean="0">
                <a:solidFill>
                  <a:srgbClr val="000000"/>
                </a:solidFill>
                <a:latin typeface="Times New Roman" pitchFamily="16" charset="0"/>
                <a:ea typeface="MS Gothic" charset="0"/>
                <a:cs typeface="MS Gothic" charset="0"/>
              </a:rPr>
              <a:t>range</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Common Mode Rejection Ratio of at least 60dB</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Final output signal should be between 0V to 3V for A/D Conversion</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Size should be similar to the Mica2 in order to maintain desired portability</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Sensor will integrate onto Data Acquisition Board of Mica2</a:t>
            </a: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Wireless Network</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20Hz sampling rate</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916MHz frequency band communication</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20-30m indoor range and 50-100 outdoor range</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Multi-hop wireless network</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Display graphical representation of sensor data</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7" name="Slide Number Placeholder 6"/>
          <p:cNvSpPr>
            <a:spLocks noGrp="1"/>
          </p:cNvSpPr>
          <p:nvPr>
            <p:ph type="sldNum" idx="12"/>
          </p:nvPr>
        </p:nvSpPr>
        <p:spPr/>
        <p:txBody>
          <a:bodyPr/>
          <a:lstStyle/>
          <a:p>
            <a:pPr algn="r"/>
            <a:fld id="{EDDEA675-199D-496C-901B-0B4D3DEA7875}" type="slidenum">
              <a:rPr lang="en-US" smtClean="0"/>
              <a:pPr algn="r"/>
              <a:t>8</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Theory of Operation: Analog Sensor </a:t>
            </a:r>
            <a:br>
              <a:rPr lang="en-US" sz="3600" dirty="0" smtClean="0"/>
            </a:b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pic>
        <p:nvPicPr>
          <p:cNvPr id="6" name="Picture 2"/>
          <p:cNvPicPr>
            <a:picLocks noChangeAspect="1" noChangeArrowheads="1"/>
          </p:cNvPicPr>
          <p:nvPr/>
        </p:nvPicPr>
        <p:blipFill>
          <a:blip r:embed="rId3" cstate="print"/>
          <a:srcRect/>
          <a:stretch>
            <a:fillRect/>
          </a:stretch>
        </p:blipFill>
        <p:spPr bwMode="auto">
          <a:xfrm>
            <a:off x="133667" y="2362200"/>
            <a:ext cx="8781733" cy="3557588"/>
          </a:xfrm>
          <a:prstGeom prst="rect">
            <a:avLst/>
          </a:prstGeom>
          <a:noFill/>
          <a:ln w="9525">
            <a:noFill/>
            <a:miter lim="800000"/>
            <a:headEnd/>
            <a:tailEnd/>
          </a:ln>
        </p:spPr>
      </p:pic>
      <p:sp>
        <p:nvSpPr>
          <p:cNvPr id="7" name="Rectangle 6"/>
          <p:cNvSpPr/>
          <p:nvPr/>
        </p:nvSpPr>
        <p:spPr bwMode="auto">
          <a:xfrm>
            <a:off x="76200" y="2057400"/>
            <a:ext cx="2057400" cy="4038600"/>
          </a:xfrm>
          <a:prstGeom prst="rect">
            <a:avLst/>
          </a:prstGeom>
          <a:noFill/>
          <a:ln w="127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a typeface="MS Gothic" charset="-128"/>
            </a:endParaRPr>
          </a:p>
        </p:txBody>
      </p:sp>
      <p:sp>
        <p:nvSpPr>
          <p:cNvPr id="8" name="TextBox 7"/>
          <p:cNvSpPr txBox="1"/>
          <p:nvPr/>
        </p:nvSpPr>
        <p:spPr>
          <a:xfrm>
            <a:off x="152400" y="1524000"/>
            <a:ext cx="2057400" cy="349968"/>
          </a:xfrm>
          <a:prstGeom prst="rect">
            <a:avLst/>
          </a:prstGeom>
          <a:noFill/>
        </p:spPr>
        <p:txBody>
          <a:bodyPr wrap="square" rtlCol="0">
            <a:spAutoFit/>
          </a:bodyPr>
          <a:lstStyle/>
          <a:p>
            <a:r>
              <a:rPr lang="en-US" dirty="0" smtClean="0">
                <a:latin typeface="+mj-lt"/>
              </a:rPr>
              <a:t>Right Leg Driver</a:t>
            </a:r>
            <a:endParaRPr lang="en-US" dirty="0">
              <a:latin typeface="+mj-lt"/>
            </a:endParaRPr>
          </a:p>
        </p:txBody>
      </p:sp>
      <p:sp>
        <p:nvSpPr>
          <p:cNvPr id="9" name="Rectangle 8"/>
          <p:cNvSpPr/>
          <p:nvPr/>
        </p:nvSpPr>
        <p:spPr bwMode="auto">
          <a:xfrm>
            <a:off x="2286000" y="2057400"/>
            <a:ext cx="1752600" cy="4038600"/>
          </a:xfrm>
          <a:prstGeom prst="rect">
            <a:avLst/>
          </a:prstGeom>
          <a:noFill/>
          <a:ln w="127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a typeface="MS Gothic" charset="-128"/>
            </a:endParaRPr>
          </a:p>
        </p:txBody>
      </p:sp>
      <p:sp>
        <p:nvSpPr>
          <p:cNvPr id="10" name="TextBox 9"/>
          <p:cNvSpPr txBox="1"/>
          <p:nvPr/>
        </p:nvSpPr>
        <p:spPr>
          <a:xfrm>
            <a:off x="2438400" y="1524000"/>
            <a:ext cx="2057400" cy="349968"/>
          </a:xfrm>
          <a:prstGeom prst="rect">
            <a:avLst/>
          </a:prstGeom>
          <a:noFill/>
        </p:spPr>
        <p:txBody>
          <a:bodyPr wrap="square" rtlCol="0">
            <a:spAutoFit/>
          </a:bodyPr>
          <a:lstStyle/>
          <a:p>
            <a:r>
              <a:rPr lang="en-US" dirty="0" smtClean="0">
                <a:latin typeface="+mj-lt"/>
              </a:rPr>
              <a:t>Amplification</a:t>
            </a:r>
            <a:endParaRPr lang="en-US" dirty="0">
              <a:latin typeface="+mj-lt"/>
            </a:endParaRPr>
          </a:p>
        </p:txBody>
      </p:sp>
      <p:sp>
        <p:nvSpPr>
          <p:cNvPr id="11" name="Rectangle 10"/>
          <p:cNvSpPr/>
          <p:nvPr/>
        </p:nvSpPr>
        <p:spPr bwMode="auto">
          <a:xfrm>
            <a:off x="4191000" y="4267200"/>
            <a:ext cx="4800600" cy="1828800"/>
          </a:xfrm>
          <a:prstGeom prst="rect">
            <a:avLst/>
          </a:prstGeom>
          <a:noFill/>
          <a:ln w="127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a typeface="MS Gothic" charset="-128"/>
            </a:endParaRPr>
          </a:p>
        </p:txBody>
      </p:sp>
      <p:sp>
        <p:nvSpPr>
          <p:cNvPr id="12" name="TextBox 11"/>
          <p:cNvSpPr txBox="1"/>
          <p:nvPr/>
        </p:nvSpPr>
        <p:spPr>
          <a:xfrm>
            <a:off x="5486400" y="5562600"/>
            <a:ext cx="2057400" cy="349968"/>
          </a:xfrm>
          <a:prstGeom prst="rect">
            <a:avLst/>
          </a:prstGeom>
          <a:noFill/>
        </p:spPr>
        <p:txBody>
          <a:bodyPr wrap="square" rtlCol="0">
            <a:spAutoFit/>
          </a:bodyPr>
          <a:lstStyle/>
          <a:p>
            <a:pPr algn="ctr"/>
            <a:r>
              <a:rPr lang="en-US" dirty="0" smtClean="0">
                <a:latin typeface="+mj-lt"/>
              </a:rPr>
              <a:t>Filtering</a:t>
            </a:r>
            <a:endParaRPr lang="en-US" dirty="0">
              <a:latin typeface="+mj-lt"/>
            </a:endParaRPr>
          </a:p>
        </p:txBody>
      </p:sp>
      <p:sp>
        <p:nvSpPr>
          <p:cNvPr id="13" name="Rectangle 12"/>
          <p:cNvSpPr/>
          <p:nvPr/>
        </p:nvSpPr>
        <p:spPr bwMode="auto">
          <a:xfrm>
            <a:off x="6324600" y="2057400"/>
            <a:ext cx="2667000" cy="2133600"/>
          </a:xfrm>
          <a:prstGeom prst="rect">
            <a:avLst/>
          </a:prstGeom>
          <a:noFill/>
          <a:ln w="127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a typeface="MS Gothic" charset="-128"/>
            </a:endParaRPr>
          </a:p>
        </p:txBody>
      </p:sp>
      <p:sp>
        <p:nvSpPr>
          <p:cNvPr id="14" name="TextBox 13"/>
          <p:cNvSpPr txBox="1"/>
          <p:nvPr/>
        </p:nvSpPr>
        <p:spPr>
          <a:xfrm>
            <a:off x="6477000" y="1524000"/>
            <a:ext cx="2057400" cy="349968"/>
          </a:xfrm>
          <a:prstGeom prst="rect">
            <a:avLst/>
          </a:prstGeom>
          <a:noFill/>
        </p:spPr>
        <p:txBody>
          <a:bodyPr wrap="square" rtlCol="0">
            <a:spAutoFit/>
          </a:bodyPr>
          <a:lstStyle/>
          <a:p>
            <a:pPr algn="ctr"/>
            <a:r>
              <a:rPr lang="en-US" dirty="0" smtClean="0">
                <a:latin typeface="+mj-lt"/>
              </a:rPr>
              <a:t>Power Supply</a:t>
            </a:r>
            <a:endParaRPr lang="en-US" dirty="0">
              <a:latin typeface="+mj-lt"/>
            </a:endParaRPr>
          </a:p>
        </p:txBody>
      </p:sp>
      <p:sp>
        <p:nvSpPr>
          <p:cNvPr id="15" name="Rectangle 14"/>
          <p:cNvSpPr/>
          <p:nvPr/>
        </p:nvSpPr>
        <p:spPr bwMode="auto">
          <a:xfrm>
            <a:off x="4191000" y="2057400"/>
            <a:ext cx="1600200" cy="2133600"/>
          </a:xfrm>
          <a:prstGeom prst="rect">
            <a:avLst/>
          </a:prstGeom>
          <a:noFill/>
          <a:ln w="127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a typeface="MS Gothic" charset="-128"/>
            </a:endParaRPr>
          </a:p>
        </p:txBody>
      </p:sp>
      <p:sp>
        <p:nvSpPr>
          <p:cNvPr id="16" name="TextBox 15"/>
          <p:cNvSpPr txBox="1"/>
          <p:nvPr/>
        </p:nvSpPr>
        <p:spPr>
          <a:xfrm>
            <a:off x="4038600" y="1524000"/>
            <a:ext cx="2057400" cy="349968"/>
          </a:xfrm>
          <a:prstGeom prst="rect">
            <a:avLst/>
          </a:prstGeom>
          <a:noFill/>
        </p:spPr>
        <p:txBody>
          <a:bodyPr wrap="square" rtlCol="0">
            <a:spAutoFit/>
          </a:bodyPr>
          <a:lstStyle/>
          <a:p>
            <a:pPr algn="ctr"/>
            <a:r>
              <a:rPr lang="en-US" dirty="0" smtClean="0">
                <a:latin typeface="+mj-lt"/>
              </a:rPr>
              <a:t>INA321 Support</a:t>
            </a:r>
            <a:endParaRPr lang="en-US" dirty="0">
              <a:latin typeface="+mj-lt"/>
            </a:endParaRPr>
          </a:p>
        </p:txBody>
      </p:sp>
      <p:sp>
        <p:nvSpPr>
          <p:cNvPr id="19" name="Slide Number Placeholder 18"/>
          <p:cNvSpPr>
            <a:spLocks noGrp="1"/>
          </p:cNvSpPr>
          <p:nvPr>
            <p:ph type="sldNum" idx="12"/>
          </p:nvPr>
        </p:nvSpPr>
        <p:spPr/>
        <p:txBody>
          <a:bodyPr/>
          <a:lstStyle/>
          <a:p>
            <a:pPr algn="r"/>
            <a:fld id="{B1707557-7A48-4FFA-9170-E1A6F8197F6B}" type="slidenum">
              <a:rPr lang="en-US" smtClean="0"/>
              <a:pPr algn="r"/>
              <a:t>9</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1163</TotalTime>
  <Words>2837</Words>
  <Application>Microsoft Office PowerPoint</Application>
  <PresentationFormat>On-screen Show (4:3)</PresentationFormat>
  <Paragraphs>1228</Paragraphs>
  <Slides>66</Slides>
  <Notes>64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68" baseType="lpstr">
      <vt:lpstr>Office Theme</vt:lpstr>
      <vt:lpstr>Equation</vt:lpstr>
      <vt:lpstr>Final Electrocardiography Review</vt:lpstr>
      <vt:lpstr>Outline place</vt:lpstr>
      <vt:lpstr>Problem Statement place</vt:lpstr>
      <vt:lpstr>Objectives &amp; Goals place</vt:lpstr>
      <vt:lpstr>Deliverables place</vt:lpstr>
      <vt:lpstr>System Overview place</vt:lpstr>
      <vt:lpstr>System Overview place</vt:lpstr>
      <vt:lpstr>Design Metrics place</vt:lpstr>
      <vt:lpstr>Theory of Operation: Analog Sensor  </vt:lpstr>
      <vt:lpstr>Validation: Analog Sensor  Validation Overview</vt:lpstr>
      <vt:lpstr>Validation: Analog Sensor  Validation Overview</vt:lpstr>
      <vt:lpstr>Validation: Analog Sensor  Schematic Testing</vt:lpstr>
      <vt:lpstr>Validation: Analog Sensor  Schematic Testing</vt:lpstr>
      <vt:lpstr>Validation: Analog Sensor  Schematic Testing</vt:lpstr>
      <vt:lpstr>Validation: Analog Sensor  Schematic Testing</vt:lpstr>
      <vt:lpstr>Validation: Analog Sensor  Schematic Validation</vt:lpstr>
      <vt:lpstr>Validation: Analog Sensor  PCB Design Validation</vt:lpstr>
      <vt:lpstr>Validation: Analog Sensor  PCB Design Validation</vt:lpstr>
      <vt:lpstr>Validation: Analog Sensor  PCB Design Validation</vt:lpstr>
      <vt:lpstr>Validation: Analog Sensor  PCB Design Validation</vt:lpstr>
      <vt:lpstr>Validation: Analog Sensor  PCB Design Validation</vt:lpstr>
      <vt:lpstr>Validation: Analog Sensor  Simulation &amp; Hardware Comparison</vt:lpstr>
      <vt:lpstr>Validation: Analog Sensor  Simulation &amp; Hardware Comparison</vt:lpstr>
      <vt:lpstr>Validation: Analog Sensor  Simulation &amp; Hardware Comparison</vt:lpstr>
      <vt:lpstr>Validation: Analog Sensor  Simulation &amp; Hardware Comparison</vt:lpstr>
      <vt:lpstr>Validation: Analog Sensor  Simulation &amp; Hardware Comparison</vt:lpstr>
      <vt:lpstr>Validation: Analog Sensor  Simulation &amp; Hardware Comparison</vt:lpstr>
      <vt:lpstr>Validation: Analog Sensor  Simulation &amp; Hardware Comparison</vt:lpstr>
      <vt:lpstr>Validation: Analog Sensor  Simulation &amp; Hardware Comparison</vt:lpstr>
      <vt:lpstr>Validation: Analog Sensor  Additional Hardware Validation</vt:lpstr>
      <vt:lpstr>Validation: Analog Sensor  Additional Hardware Validation</vt:lpstr>
      <vt:lpstr>Validation: Analog Sensor  Additional Hardware Validation</vt:lpstr>
      <vt:lpstr>Validation: Analog Sensor  Additional Hardware Validation</vt:lpstr>
      <vt:lpstr>Validation: Analog Sensor  Additional Hardware Validation</vt:lpstr>
      <vt:lpstr>Validation: Wireless Network  Validation &amp; Testing of Wireless Sensor Network</vt:lpstr>
      <vt:lpstr>Validation: Wireless Network  Validation &amp; Testing of Wireless Sensor Network</vt:lpstr>
      <vt:lpstr>Validation: Wireless Network   Sensor Network Testing</vt:lpstr>
      <vt:lpstr>Validation: Wireless Network   Sensor Network Testing</vt:lpstr>
      <vt:lpstr>Validation: Wireless Network  Single &amp; Multi-Hop Wireless Sensor Testing</vt:lpstr>
      <vt:lpstr>Validation: Wireless Network  Single &amp; Multi-Hop Wireless Sensor Testing</vt:lpstr>
      <vt:lpstr>Validation: Wireless Network  Single &amp; Multi-Hop Wireless Sensor Testing</vt:lpstr>
      <vt:lpstr>Validation: Wireless Network   Single &amp; Multi-Hop Wireless Sensor Testing</vt:lpstr>
      <vt:lpstr>Validation: Wireless Network  Sensor Network Testing</vt:lpstr>
      <vt:lpstr>Validation: Wireless Network  Sensor Network Testing</vt:lpstr>
      <vt:lpstr>Validation: Wireless Network  Sensor Network Testing</vt:lpstr>
      <vt:lpstr>Validation: Wireless Network  Sensor Network Testing</vt:lpstr>
      <vt:lpstr>Validation: Wireless Network  Sensor Network Testing</vt:lpstr>
      <vt:lpstr>Validation: Wireless Network </vt:lpstr>
      <vt:lpstr>Validation: System Integration  Validation &amp; Testing of Complete System</vt:lpstr>
      <vt:lpstr>Validation: System Integration  Validation &amp; Testing of Complete System</vt:lpstr>
      <vt:lpstr>Validation: System Integration  Validation &amp; Testing of Complete System</vt:lpstr>
      <vt:lpstr>Validation: System Integration  Validation &amp; Testing of Complete System</vt:lpstr>
      <vt:lpstr>Validation: System Integration  Validation &amp; Testing of Complete System</vt:lpstr>
      <vt:lpstr>Validation: System Integration  Validation &amp; Testing of Complete System</vt:lpstr>
      <vt:lpstr>Validation: System Integration  Validation &amp; Testing of Complete System</vt:lpstr>
      <vt:lpstr>Validation: System Integration  Validation &amp; Testing of Complete System</vt:lpstr>
      <vt:lpstr>Validation: System Integration  Validation &amp; Testing of Complete System</vt:lpstr>
      <vt:lpstr>Validation: System Integration  Validation &amp; Testing of Complete System</vt:lpstr>
      <vt:lpstr>Validation: System Integration  Validation &amp; Testing of Complete System</vt:lpstr>
      <vt:lpstr>Validation: System Integration  Validation &amp; Testing of Complete System</vt:lpstr>
      <vt:lpstr>Societal &amp; Environmental Impacts place</vt:lpstr>
      <vt:lpstr>Health, Safety, &amp; Ethical Issues place</vt:lpstr>
      <vt:lpstr>Budget place</vt:lpstr>
      <vt:lpstr>Budget place</vt:lpstr>
      <vt:lpstr>Budget place</vt:lpstr>
      <vt:lpstr>Conclusion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Electrocardiography Design Review</dc:title>
  <dc:creator>Kate</dc:creator>
  <cp:lastModifiedBy>Fei</cp:lastModifiedBy>
  <cp:revision>171</cp:revision>
  <cp:lastPrinted>1601-01-01T00:00:00Z</cp:lastPrinted>
  <dcterms:created xsi:type="dcterms:W3CDTF">1601-01-01T00:00:00Z</dcterms:created>
  <dcterms:modified xsi:type="dcterms:W3CDTF">2012-09-28T23:27:17Z</dcterms:modified>
</cp:coreProperties>
</file>