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121"/>
  </p:notesMasterIdLst>
  <p:sldIdLst>
    <p:sldId id="256" r:id="rId2"/>
    <p:sldId id="257" r:id="rId3"/>
    <p:sldId id="380" r:id="rId4"/>
    <p:sldId id="258" r:id="rId5"/>
    <p:sldId id="260" r:id="rId6"/>
    <p:sldId id="259" r:id="rId7"/>
    <p:sldId id="261" r:id="rId8"/>
    <p:sldId id="262" r:id="rId9"/>
    <p:sldId id="263" r:id="rId10"/>
    <p:sldId id="265" r:id="rId11"/>
    <p:sldId id="266" r:id="rId12"/>
    <p:sldId id="264" r:id="rId13"/>
    <p:sldId id="267" r:id="rId14"/>
    <p:sldId id="269" r:id="rId15"/>
    <p:sldId id="282" r:id="rId16"/>
    <p:sldId id="283" r:id="rId17"/>
    <p:sldId id="270" r:id="rId18"/>
    <p:sldId id="272" r:id="rId19"/>
    <p:sldId id="273" r:id="rId20"/>
    <p:sldId id="274" r:id="rId21"/>
    <p:sldId id="276" r:id="rId22"/>
    <p:sldId id="277" r:id="rId23"/>
    <p:sldId id="284" r:id="rId24"/>
    <p:sldId id="279" r:id="rId25"/>
    <p:sldId id="280" r:id="rId26"/>
    <p:sldId id="281" r:id="rId27"/>
    <p:sldId id="285" r:id="rId28"/>
    <p:sldId id="297" r:id="rId29"/>
    <p:sldId id="303" r:id="rId30"/>
    <p:sldId id="305" r:id="rId31"/>
    <p:sldId id="306" r:id="rId32"/>
    <p:sldId id="307" r:id="rId33"/>
    <p:sldId id="322" r:id="rId34"/>
    <p:sldId id="323" r:id="rId35"/>
    <p:sldId id="324" r:id="rId36"/>
    <p:sldId id="325" r:id="rId37"/>
    <p:sldId id="308" r:id="rId38"/>
    <p:sldId id="304" r:id="rId39"/>
    <p:sldId id="309" r:id="rId40"/>
    <p:sldId id="316" r:id="rId41"/>
    <p:sldId id="310" r:id="rId42"/>
    <p:sldId id="311" r:id="rId43"/>
    <p:sldId id="320" r:id="rId44"/>
    <p:sldId id="317" r:id="rId45"/>
    <p:sldId id="319" r:id="rId46"/>
    <p:sldId id="312" r:id="rId47"/>
    <p:sldId id="313" r:id="rId48"/>
    <p:sldId id="314" r:id="rId49"/>
    <p:sldId id="321" r:id="rId50"/>
    <p:sldId id="315" r:id="rId51"/>
    <p:sldId id="341" r:id="rId52"/>
    <p:sldId id="326" r:id="rId53"/>
    <p:sldId id="327" r:id="rId54"/>
    <p:sldId id="328" r:id="rId55"/>
    <p:sldId id="329" r:id="rId56"/>
    <p:sldId id="330" r:id="rId57"/>
    <p:sldId id="331" r:id="rId58"/>
    <p:sldId id="332" r:id="rId59"/>
    <p:sldId id="333" r:id="rId60"/>
    <p:sldId id="334" r:id="rId61"/>
    <p:sldId id="335" r:id="rId62"/>
    <p:sldId id="336" r:id="rId63"/>
    <p:sldId id="337" r:id="rId64"/>
    <p:sldId id="338" r:id="rId65"/>
    <p:sldId id="339" r:id="rId66"/>
    <p:sldId id="340" r:id="rId67"/>
    <p:sldId id="299" r:id="rId68"/>
    <p:sldId id="300" r:id="rId69"/>
    <p:sldId id="286" r:id="rId70"/>
    <p:sldId id="287" r:id="rId71"/>
    <p:sldId id="288" r:id="rId72"/>
    <p:sldId id="289" r:id="rId73"/>
    <p:sldId id="290" r:id="rId74"/>
    <p:sldId id="291" r:id="rId75"/>
    <p:sldId id="292" r:id="rId76"/>
    <p:sldId id="293" r:id="rId77"/>
    <p:sldId id="294" r:id="rId78"/>
    <p:sldId id="295" r:id="rId79"/>
    <p:sldId id="296" r:id="rId80"/>
    <p:sldId id="301" r:id="rId81"/>
    <p:sldId id="302" r:id="rId82"/>
    <p:sldId id="342" r:id="rId83"/>
    <p:sldId id="343" r:id="rId84"/>
    <p:sldId id="344" r:id="rId85"/>
    <p:sldId id="345" r:id="rId86"/>
    <p:sldId id="346" r:id="rId87"/>
    <p:sldId id="347" r:id="rId88"/>
    <p:sldId id="348" r:id="rId89"/>
    <p:sldId id="349" r:id="rId90"/>
    <p:sldId id="350" r:id="rId91"/>
    <p:sldId id="351" r:id="rId92"/>
    <p:sldId id="352" r:id="rId93"/>
    <p:sldId id="353" r:id="rId94"/>
    <p:sldId id="354" r:id="rId95"/>
    <p:sldId id="355" r:id="rId96"/>
    <p:sldId id="356" r:id="rId97"/>
    <p:sldId id="357" r:id="rId98"/>
    <p:sldId id="358" r:id="rId99"/>
    <p:sldId id="359" r:id="rId100"/>
    <p:sldId id="360" r:id="rId101"/>
    <p:sldId id="361" r:id="rId102"/>
    <p:sldId id="362" r:id="rId103"/>
    <p:sldId id="364" r:id="rId104"/>
    <p:sldId id="368" r:id="rId105"/>
    <p:sldId id="369" r:id="rId106"/>
    <p:sldId id="370" r:id="rId107"/>
    <p:sldId id="363" r:id="rId108"/>
    <p:sldId id="365" r:id="rId109"/>
    <p:sldId id="371" r:id="rId110"/>
    <p:sldId id="367" r:id="rId111"/>
    <p:sldId id="366" r:id="rId112"/>
    <p:sldId id="372" r:id="rId113"/>
    <p:sldId id="373" r:id="rId114"/>
    <p:sldId id="374" r:id="rId115"/>
    <p:sldId id="375" r:id="rId116"/>
    <p:sldId id="376" r:id="rId117"/>
    <p:sldId id="377" r:id="rId118"/>
    <p:sldId id="378" r:id="rId119"/>
    <p:sldId id="379" r:id="rId1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0860" autoAdjust="0"/>
  </p:normalViewPr>
  <p:slideViewPr>
    <p:cSldViewPr>
      <p:cViewPr varScale="1">
        <p:scale>
          <a:sx n="66" d="100"/>
          <a:sy n="66" d="100"/>
        </p:scale>
        <p:origin x="-150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612AB2-A4D7-4C4F-853B-7FD3C62D1886}" type="datetimeFigureOut">
              <a:rPr lang="en-US" smtClean="0"/>
              <a:pPr/>
              <a:t>9/28/2012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E78D1D-05D0-404C-B073-A438BE02081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to </a:t>
            </a:r>
            <a:r>
              <a:rPr lang="en-US" dirty="0" err="1" smtClean="0"/>
              <a:t>Mengcheng</a:t>
            </a:r>
            <a:r>
              <a:rPr lang="en-US" baseline="0" dirty="0" smtClean="0"/>
              <a:t> Guo</a:t>
            </a:r>
            <a:endParaRPr lang="en-US" dirty="0"/>
          </a:p>
        </p:txBody>
      </p:sp>
      <p:sp>
        <p:nvSpPr>
          <p:cNvPr id="4" name="Slide Number Placeholder 3"/>
          <p:cNvSpPr>
            <a:spLocks noGrp="1"/>
          </p:cNvSpPr>
          <p:nvPr>
            <p:ph type="sldNum" sz="quarter" idx="10"/>
          </p:nvPr>
        </p:nvSpPr>
        <p:spPr/>
        <p:txBody>
          <a:bodyPr/>
          <a:lstStyle/>
          <a:p>
            <a:fld id="{F7E78D1D-05D0-404C-B073-A438BE02081E}"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ltLang="zh-CN"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ltLang="zh-CN"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DB705B25-9068-4CC9-B77D-C2E35B9959C9}" type="datetime1">
              <a:rPr lang="en-US" smtClean="0"/>
              <a:t>9/28/2012</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CN"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Date Placeholder 3"/>
          <p:cNvSpPr>
            <a:spLocks noGrp="1"/>
          </p:cNvSpPr>
          <p:nvPr>
            <p:ph type="dt" sz="half" idx="10"/>
          </p:nvPr>
        </p:nvSpPr>
        <p:spPr/>
        <p:txBody>
          <a:bodyPr/>
          <a:lstStyle/>
          <a:p>
            <a:fld id="{C710D6BB-CB17-469C-A7E9-6BF61B09BB85}" type="datetime1">
              <a:rPr lang="en-US" smtClean="0"/>
              <a:t>9/28/2012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ltLang="zh-CN"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Date Placeholder 3"/>
          <p:cNvSpPr>
            <a:spLocks noGrp="1"/>
          </p:cNvSpPr>
          <p:nvPr>
            <p:ph type="dt" sz="half" idx="10"/>
          </p:nvPr>
        </p:nvSpPr>
        <p:spPr/>
        <p:txBody>
          <a:bodyPr/>
          <a:lstStyle/>
          <a:p>
            <a:fld id="{80AAF34B-82DD-4B08-B594-92B3742F7CA7}" type="datetime1">
              <a:rPr lang="en-US" smtClean="0"/>
              <a:t>9/28/2012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CN"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7" name="Date Placeholder 6"/>
          <p:cNvSpPr>
            <a:spLocks noGrp="1"/>
          </p:cNvSpPr>
          <p:nvPr>
            <p:ph type="dt" sz="half" idx="14"/>
          </p:nvPr>
        </p:nvSpPr>
        <p:spPr/>
        <p:txBody>
          <a:bodyPr rtlCol="0"/>
          <a:lstStyle/>
          <a:p>
            <a:fld id="{958AE23E-269C-4425-BA40-64D6B0E22FAE}" type="datetime1">
              <a:rPr lang="en-US" smtClean="0"/>
              <a:t>9/28/2012</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ltLang="zh-CN"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ltLang="zh-CN"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2A7075FB-0FE1-4DB6-8A86-47A7D7166EDA}" type="datetime1">
              <a:rPr lang="en-US" smtClean="0"/>
              <a:t>9/28/2012</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CN" smtClean="0"/>
              <a:t>Click to edit Master title style</a:t>
            </a:r>
            <a:endParaRPr kumimoji="0" lang="en-US"/>
          </a:p>
        </p:txBody>
      </p:sp>
      <p:sp>
        <p:nvSpPr>
          <p:cNvPr id="5" name="Date Placeholder 4"/>
          <p:cNvSpPr>
            <a:spLocks noGrp="1"/>
          </p:cNvSpPr>
          <p:nvPr>
            <p:ph type="dt" sz="half" idx="10"/>
          </p:nvPr>
        </p:nvSpPr>
        <p:spPr/>
        <p:txBody>
          <a:bodyPr/>
          <a:lstStyle/>
          <a:p>
            <a:fld id="{5039AD16-ADAC-4AA0-95E2-ED9C3467592D}" type="datetime1">
              <a:rPr lang="en-US" smtClean="0"/>
              <a:t>9/28/2012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ltLang="zh-CN" smtClean="0"/>
              <a:t>Click to edit Master title style</a:t>
            </a:r>
            <a:endParaRPr kumimoji="0" lang="en-US"/>
          </a:p>
        </p:txBody>
      </p:sp>
      <p:sp>
        <p:nvSpPr>
          <p:cNvPr id="7" name="Date Placeholder 6"/>
          <p:cNvSpPr>
            <a:spLocks noGrp="1"/>
          </p:cNvSpPr>
          <p:nvPr>
            <p:ph type="dt" sz="half" idx="10"/>
          </p:nvPr>
        </p:nvSpPr>
        <p:spPr/>
        <p:txBody>
          <a:bodyPr/>
          <a:lstStyle/>
          <a:p>
            <a:fld id="{0B0A1DFB-1C6D-4D22-AE99-7D7DCFDB36C5}" type="datetime1">
              <a:rPr lang="en-US" smtClean="0"/>
              <a:t>9/28/2012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ltLang="zh-CN"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ltLang="zh-CN"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CN" smtClean="0"/>
              <a:t>Click to edit Master title style</a:t>
            </a:r>
            <a:endParaRPr kumimoji="0" lang="en-US"/>
          </a:p>
        </p:txBody>
      </p:sp>
      <p:sp>
        <p:nvSpPr>
          <p:cNvPr id="6" name="Date Placeholder 5"/>
          <p:cNvSpPr>
            <a:spLocks noGrp="1"/>
          </p:cNvSpPr>
          <p:nvPr>
            <p:ph type="dt" sz="half" idx="10"/>
          </p:nvPr>
        </p:nvSpPr>
        <p:spPr/>
        <p:txBody>
          <a:bodyPr rtlCol="0"/>
          <a:lstStyle/>
          <a:p>
            <a:fld id="{E417484F-8675-4303-BD10-20CB15421E7B}" type="datetime1">
              <a:rPr lang="en-US" smtClean="0"/>
              <a:t>9/28/2012</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9EBBA8-0575-4148-AE1C-09C0B76B8014}" type="datetime1">
              <a:rPr lang="en-US" smtClean="0"/>
              <a:t>9/28/2012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ltLang="zh-CN"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ltLang="zh-CN"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21" name="Date Placeholder 20"/>
          <p:cNvSpPr>
            <a:spLocks noGrp="1"/>
          </p:cNvSpPr>
          <p:nvPr>
            <p:ph type="dt" sz="half" idx="14"/>
          </p:nvPr>
        </p:nvSpPr>
        <p:spPr/>
        <p:txBody>
          <a:bodyPr rtlCol="0"/>
          <a:lstStyle/>
          <a:p>
            <a:fld id="{9FBE39DB-0CCE-4ABB-B700-71F4EEABA005}" type="datetime1">
              <a:rPr lang="en-US" smtClean="0"/>
              <a:t>9/28/2012</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ltLang="zh-CN"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ltLang="zh-CN"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ltLang="zh-CN"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2F26354D-78E1-4C6E-8140-B6061FE1643F}" type="datetime1">
              <a:rPr lang="en-US" smtClean="0"/>
              <a:t>9/28/2012</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ltLang="zh-CN"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ltLang="zh-CN" smtClean="0"/>
              <a:t>Click to edit Master text styles</a:t>
            </a:r>
          </a:p>
          <a:p>
            <a:pPr lvl="1" eaLnBrk="1" latinLnBrk="0" hangingPunct="1"/>
            <a:r>
              <a:rPr kumimoji="0" lang="en-US" altLang="zh-CN" smtClean="0"/>
              <a:t>Second level</a:t>
            </a:r>
          </a:p>
          <a:p>
            <a:pPr lvl="2" eaLnBrk="1" latinLnBrk="0" hangingPunct="1"/>
            <a:r>
              <a:rPr kumimoji="0" lang="en-US" altLang="zh-CN" smtClean="0"/>
              <a:t>Third level</a:t>
            </a:r>
          </a:p>
          <a:p>
            <a:pPr lvl="3" eaLnBrk="1" latinLnBrk="0" hangingPunct="1"/>
            <a:r>
              <a:rPr kumimoji="0" lang="en-US" altLang="zh-CN" smtClean="0"/>
              <a:t>Fourth level</a:t>
            </a:r>
          </a:p>
          <a:p>
            <a:pPr lvl="4" eaLnBrk="1" latinLnBrk="0" hangingPunct="1"/>
            <a:r>
              <a:rPr kumimoji="0" lang="en-US" altLang="zh-CN"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430C8D2-CB6F-4CE0-BEC7-325D67E6591B}" type="datetime1">
              <a:rPr lang="en-US" smtClean="0"/>
              <a:t>9/28/2012</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10.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hyperlink" Target="http://www.cvphysiology.com/Arrhythmias/A013b.htm" TargetMode="External"/><Relationship Id="rId2" Type="http://schemas.openxmlformats.org/officeDocument/2006/relationships/image" Target="../media/image14.gif"/><Relationship Id="rId1" Type="http://schemas.openxmlformats.org/officeDocument/2006/relationships/slideLayout" Target="../slideLayouts/slideLayout2.xml"/><Relationship Id="rId6" Type="http://schemas.openxmlformats.org/officeDocument/2006/relationships/hyperlink" Target="http://www.cvphysiology.com/Arrhythmias/A013c.htm" TargetMode="External"/><Relationship Id="rId5" Type="http://schemas.openxmlformats.org/officeDocument/2006/relationships/hyperlink" Target="http://www.cvphysiology.com/Arrhythmias/A013a.htm" TargetMode="Externa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en.ecgpedia.org/wiki/Atrial_Fibrillation"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 Id="rId4" Type="http://schemas.openxmlformats.org/officeDocument/2006/relationships/image" Target="../media/image10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00200"/>
            <a:ext cx="6172200" cy="1894362"/>
          </a:xfrm>
        </p:spPr>
        <p:txBody>
          <a:bodyPr/>
          <a:lstStyle/>
          <a:p>
            <a:r>
              <a:rPr lang="en-US" altLang="zh-CN" dirty="0" smtClean="0"/>
              <a:t>ECG signal acquisition hardware design</a:t>
            </a:r>
            <a:endParaRPr lang="zh-CN" altLang="en-US" dirty="0"/>
          </a:p>
        </p:txBody>
      </p:sp>
      <p:sp>
        <p:nvSpPr>
          <p:cNvPr id="3" name="Subtitle 2"/>
          <p:cNvSpPr>
            <a:spLocks noGrp="1"/>
          </p:cNvSpPr>
          <p:nvPr>
            <p:ph type="subTitle" idx="1"/>
          </p:nvPr>
        </p:nvSpPr>
        <p:spPr/>
        <p:txBody>
          <a:bodyPr/>
          <a:lstStyle/>
          <a:p>
            <a:pPr algn="ctr"/>
            <a:r>
              <a:rPr lang="en-US" altLang="zh-CN" dirty="0" smtClean="0"/>
              <a:t>University of Alabama </a:t>
            </a:r>
          </a:p>
          <a:p>
            <a:pPr algn="ctr"/>
            <a:r>
              <a:rPr lang="en-US" altLang="zh-CN" dirty="0" smtClean="0"/>
              <a:t>ECE Department</a:t>
            </a:r>
            <a:endParaRPr lang="zh-CN" altLang="en-US" dirty="0"/>
          </a:p>
        </p:txBody>
      </p:sp>
      <p:sp>
        <p:nvSpPr>
          <p:cNvPr id="4" name="Date Placeholder 3"/>
          <p:cNvSpPr>
            <a:spLocks noGrp="1"/>
          </p:cNvSpPr>
          <p:nvPr>
            <p:ph type="dt" sz="half" idx="10"/>
          </p:nvPr>
        </p:nvSpPr>
        <p:spPr/>
        <p:txBody>
          <a:bodyPr/>
          <a:lstStyle/>
          <a:p>
            <a:fld id="{43DBCEAE-A1B3-43C7-BCA3-02B65BEBBAED}" type="datetime1">
              <a:rPr lang="en-US" smtClean="0"/>
              <a:t>9/28/2012</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ECG electrode</a:t>
            </a:r>
            <a:endParaRPr lang="zh-CN" altLang="en-US" dirty="0"/>
          </a:p>
        </p:txBody>
      </p:sp>
      <p:sp>
        <p:nvSpPr>
          <p:cNvPr id="3" name="Content Placeholder 2"/>
          <p:cNvSpPr>
            <a:spLocks noGrp="1"/>
          </p:cNvSpPr>
          <p:nvPr>
            <p:ph sz="quarter" idx="1"/>
          </p:nvPr>
        </p:nvSpPr>
        <p:spPr/>
        <p:txBody>
          <a:bodyPr/>
          <a:lstStyle/>
          <a:p>
            <a:r>
              <a:rPr lang="en-US" altLang="zh-CN" dirty="0" smtClean="0"/>
              <a:t>Lead</a:t>
            </a:r>
          </a:p>
          <a:p>
            <a:pPr>
              <a:buFont typeface="Wingdings" pitchFamily="2" charset="2"/>
              <a:buChar char="u"/>
            </a:pPr>
            <a:r>
              <a:rPr lang="en-US" dirty="0" smtClean="0"/>
              <a:t>The signal recorded as the difference between two potentials on the body surface is called an "</a:t>
            </a:r>
            <a:r>
              <a:rPr lang="en-US" b="1" dirty="0" smtClean="0"/>
              <a:t>ECG lead</a:t>
            </a:r>
            <a:r>
              <a:rPr lang="en-US" dirty="0" smtClean="0"/>
              <a:t>". Each lead is said to look at the heart from a different angle.</a:t>
            </a:r>
            <a:endParaRPr lang="zh-CN" altLang="en-US" dirty="0"/>
          </a:p>
        </p:txBody>
      </p:sp>
      <p:pic>
        <p:nvPicPr>
          <p:cNvPr id="4" name="Picture 3" descr="E6001%205.gif"/>
          <p:cNvPicPr/>
          <p:nvPr/>
        </p:nvPicPr>
        <p:blipFill>
          <a:blip r:embed="rId2" cstate="print"/>
          <a:stretch>
            <a:fillRect/>
          </a:stretch>
        </p:blipFill>
        <p:spPr>
          <a:xfrm>
            <a:off x="1262062" y="3581400"/>
            <a:ext cx="5976938" cy="3048000"/>
          </a:xfrm>
          <a:prstGeom prst="rect">
            <a:avLst/>
          </a:prstGeom>
        </p:spPr>
      </p:pic>
      <p:sp>
        <p:nvSpPr>
          <p:cNvPr id="5" name="Date Placeholder 4"/>
          <p:cNvSpPr>
            <a:spLocks noGrp="1"/>
          </p:cNvSpPr>
          <p:nvPr>
            <p:ph type="dt" sz="half" idx="14"/>
          </p:nvPr>
        </p:nvSpPr>
        <p:spPr/>
        <p:txBody>
          <a:bodyPr/>
          <a:lstStyle/>
          <a:p>
            <a:fld id="{79892121-1A7B-438E-B7AC-C141A6D53971}" type="datetime1">
              <a:rPr lang="en-US" smtClean="0"/>
              <a:t>9/28/2012</a:t>
            </a:fld>
            <a:endParaRPr lang="en-US"/>
          </a:p>
        </p:txBody>
      </p:sp>
      <p:sp>
        <p:nvSpPr>
          <p:cNvPr id="6" name="Slide Number Placeholder 5"/>
          <p:cNvSpPr>
            <a:spLocks noGrp="1"/>
          </p:cNvSpPr>
          <p:nvPr>
            <p:ph type="sldNum" sz="quarter" idx="15"/>
          </p:nvPr>
        </p:nvSpPr>
        <p:spPr/>
        <p:txBody>
          <a:bodyPr/>
          <a:lstStyle/>
          <a:p>
            <a:fld id="{B6F15528-21DE-4FAA-801E-634DDDAF4B2B}" type="slidenum">
              <a:rPr lang="en-US" smtClean="0"/>
              <a:pPr/>
              <a:t>10</a:t>
            </a:fld>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Design(7)</a:t>
            </a:r>
            <a:endParaRPr lang="zh-CN" altLang="en-US" dirty="0"/>
          </a:p>
        </p:txBody>
      </p:sp>
      <p:sp>
        <p:nvSpPr>
          <p:cNvPr id="3" name="Content Placeholder 2"/>
          <p:cNvSpPr>
            <a:spLocks noGrp="1"/>
          </p:cNvSpPr>
          <p:nvPr>
            <p:ph sz="quarter" idx="1"/>
          </p:nvPr>
        </p:nvSpPr>
        <p:spPr/>
        <p:txBody>
          <a:bodyPr/>
          <a:lstStyle/>
          <a:p>
            <a:r>
              <a:rPr lang="en-US" altLang="zh-CN" b="1" dirty="0" smtClean="0"/>
              <a:t>Conclusion</a:t>
            </a:r>
          </a:p>
          <a:p>
            <a:endParaRPr lang="en-US" altLang="zh-CN" dirty="0" smtClean="0"/>
          </a:p>
          <a:p>
            <a:pPr lvl="1"/>
            <a:r>
              <a:rPr lang="en-US" altLang="zh-CN" sz="1800" dirty="0" smtClean="0"/>
              <a:t>The most innovative characteristic of the WEALTHY system consists of the use of conductive and </a:t>
            </a:r>
            <a:r>
              <a:rPr lang="en-US" altLang="zh-CN" sz="1800" dirty="0" err="1" smtClean="0"/>
              <a:t>piezoresistive</a:t>
            </a:r>
            <a:r>
              <a:rPr lang="en-US" altLang="zh-CN" sz="1800" dirty="0" smtClean="0"/>
              <a:t> materials in the form of </a:t>
            </a:r>
            <a:r>
              <a:rPr lang="en-US" altLang="zh-CN" sz="1800" dirty="0" err="1" smtClean="0"/>
              <a:t>ﬁbers</a:t>
            </a:r>
            <a:r>
              <a:rPr lang="en-US" altLang="zh-CN" sz="1800" dirty="0" smtClean="0"/>
              <a:t> and yarns.</a:t>
            </a:r>
          </a:p>
          <a:p>
            <a:pPr lvl="1"/>
            <a:r>
              <a:rPr lang="en-US" altLang="zh-CN" sz="1800" dirty="0" smtClean="0"/>
              <a:t>These new integrated knitted systems enable applications </a:t>
            </a:r>
          </a:p>
          <a:p>
            <a:pPr lvl="1"/>
            <a:endParaRPr lang="en-US" altLang="zh-CN" sz="1800" dirty="0" smtClean="0"/>
          </a:p>
          <a:p>
            <a:pPr lvl="1"/>
            <a:r>
              <a:rPr lang="en-US" altLang="zh-CN" sz="1800" dirty="0" smtClean="0"/>
              <a:t>The possibility of simultaneously recording different signals</a:t>
            </a:r>
          </a:p>
          <a:p>
            <a:pPr lvl="1"/>
            <a:endParaRPr lang="en-US" altLang="zh-CN" sz="1800" dirty="0" smtClean="0"/>
          </a:p>
          <a:p>
            <a:pPr lvl="1"/>
            <a:r>
              <a:rPr lang="en-US" altLang="zh-CN" sz="1800" dirty="0" smtClean="0"/>
              <a:t>Use of standard textile to realize the sensing elements</a:t>
            </a:r>
          </a:p>
          <a:p>
            <a:pPr lvl="1"/>
            <a:endParaRPr lang="en-US" altLang="zh-CN" sz="1800" dirty="0" smtClean="0"/>
          </a:p>
          <a:p>
            <a:pPr lvl="1"/>
            <a:r>
              <a:rPr lang="en-US" altLang="zh-CN" sz="1800" dirty="0" smtClean="0"/>
              <a:t>possible to perform normal daily activities while the clinical status is monitored</a:t>
            </a:r>
            <a:endParaRPr lang="zh-CN" altLang="en-US" sz="1800" dirty="0"/>
          </a:p>
        </p:txBody>
      </p:sp>
      <p:sp>
        <p:nvSpPr>
          <p:cNvPr id="4" name="Date Placeholder 3"/>
          <p:cNvSpPr>
            <a:spLocks noGrp="1"/>
          </p:cNvSpPr>
          <p:nvPr>
            <p:ph type="dt" sz="half" idx="14"/>
          </p:nvPr>
        </p:nvSpPr>
        <p:spPr/>
        <p:txBody>
          <a:bodyPr/>
          <a:lstStyle/>
          <a:p>
            <a:fld id="{AB9A5358-6224-4022-8117-02AFEAB3FB46}" type="datetime1">
              <a:rPr lang="en-US" smtClean="0"/>
              <a:t>9/28/2012</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100</a:t>
            </a:fld>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Design(8)</a:t>
            </a:r>
            <a:endParaRPr lang="zh-CN" altLang="en-US" dirty="0"/>
          </a:p>
        </p:txBody>
      </p:sp>
      <p:sp>
        <p:nvSpPr>
          <p:cNvPr id="3" name="Content Placeholder 2"/>
          <p:cNvSpPr>
            <a:spLocks noGrp="1"/>
          </p:cNvSpPr>
          <p:nvPr>
            <p:ph sz="quarter" idx="1"/>
          </p:nvPr>
        </p:nvSpPr>
        <p:spPr/>
        <p:txBody>
          <a:bodyPr/>
          <a:lstStyle/>
          <a:p>
            <a:r>
              <a:rPr lang="en-US" altLang="zh-CN" b="1" dirty="0" smtClean="0"/>
              <a:t>ECG Recording on a Bed During Sleep Without Direct Skin-Contact[8]</a:t>
            </a:r>
          </a:p>
          <a:p>
            <a:endParaRPr lang="en-US" altLang="zh-CN" b="1" dirty="0" smtClean="0"/>
          </a:p>
          <a:p>
            <a:r>
              <a:rPr lang="en-US" altLang="zh-CN" i="1" dirty="0" smtClean="0"/>
              <a:t>Introduction</a:t>
            </a:r>
          </a:p>
          <a:p>
            <a:r>
              <a:rPr lang="en-US" altLang="zh-CN" i="1" dirty="0" smtClean="0"/>
              <a:t>Methodology</a:t>
            </a:r>
          </a:p>
          <a:p>
            <a:r>
              <a:rPr lang="en-US" altLang="zh-CN" i="1" dirty="0" smtClean="0"/>
              <a:t>Experiment Setup</a:t>
            </a:r>
          </a:p>
          <a:p>
            <a:r>
              <a:rPr lang="en-US" altLang="zh-CN" i="1" dirty="0" smtClean="0"/>
              <a:t>Results</a:t>
            </a:r>
          </a:p>
          <a:p>
            <a:r>
              <a:rPr lang="en-US" altLang="zh-CN" i="1" dirty="0" smtClean="0"/>
              <a:t>Discussion</a:t>
            </a:r>
          </a:p>
          <a:p>
            <a:r>
              <a:rPr lang="en-US" altLang="zh-CN" i="1" dirty="0" smtClean="0"/>
              <a:t>Conclusion</a:t>
            </a:r>
          </a:p>
          <a:p>
            <a:endParaRPr lang="zh-CN" altLang="en-US" b="1" dirty="0"/>
          </a:p>
        </p:txBody>
      </p:sp>
      <p:sp>
        <p:nvSpPr>
          <p:cNvPr id="4" name="Date Placeholder 3"/>
          <p:cNvSpPr>
            <a:spLocks noGrp="1"/>
          </p:cNvSpPr>
          <p:nvPr>
            <p:ph type="dt" sz="half" idx="14"/>
          </p:nvPr>
        </p:nvSpPr>
        <p:spPr/>
        <p:txBody>
          <a:bodyPr/>
          <a:lstStyle/>
          <a:p>
            <a:fld id="{82DF6A3A-B8F2-4F66-B55E-70A03466D624}" type="datetime1">
              <a:rPr lang="en-US" smtClean="0"/>
              <a:t>9/28/2012</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101</a:t>
            </a:fld>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Design(8)</a:t>
            </a:r>
            <a:endParaRPr lang="zh-CN" altLang="en-US" dirty="0"/>
          </a:p>
        </p:txBody>
      </p:sp>
      <p:sp>
        <p:nvSpPr>
          <p:cNvPr id="3" name="Content Placeholder 2"/>
          <p:cNvSpPr>
            <a:spLocks noGrp="1"/>
          </p:cNvSpPr>
          <p:nvPr>
            <p:ph sz="quarter" idx="1"/>
          </p:nvPr>
        </p:nvSpPr>
        <p:spPr/>
        <p:txBody>
          <a:bodyPr/>
          <a:lstStyle/>
          <a:p>
            <a:r>
              <a:rPr lang="en-US" altLang="zh-CN" b="1" dirty="0" smtClean="0"/>
              <a:t>Introduction</a:t>
            </a:r>
          </a:p>
          <a:p>
            <a:pPr>
              <a:buFont typeface="Wingdings" pitchFamily="2" charset="2"/>
              <a:buChar char="Ø"/>
            </a:pPr>
            <a:r>
              <a:rPr lang="en-US" altLang="zh-CN" dirty="0" smtClean="0"/>
              <a:t>An electrocardiogram (ECG) measurement </a:t>
            </a:r>
          </a:p>
          <a:p>
            <a:pPr lvl="1">
              <a:buFont typeface="Wingdings" pitchFamily="2" charset="2"/>
              <a:buChar char="l"/>
            </a:pPr>
            <a:r>
              <a:rPr lang="en-US" altLang="zh-CN" dirty="0" smtClean="0"/>
              <a:t>during sleep </a:t>
            </a:r>
          </a:p>
          <a:p>
            <a:pPr lvl="1">
              <a:buFont typeface="Wingdings" pitchFamily="2" charset="2"/>
              <a:buChar char="l"/>
            </a:pPr>
            <a:r>
              <a:rPr lang="en-US" altLang="zh-CN" dirty="0" smtClean="0"/>
              <a:t>long-term </a:t>
            </a:r>
          </a:p>
          <a:p>
            <a:pPr lvl="1">
              <a:buFont typeface="Wingdings" pitchFamily="2" charset="2"/>
              <a:buChar char="l"/>
            </a:pPr>
            <a:r>
              <a:rPr lang="en-US" altLang="zh-CN" dirty="0" smtClean="0"/>
              <a:t>easy home usage</a:t>
            </a:r>
          </a:p>
          <a:p>
            <a:pPr lvl="1">
              <a:buFont typeface="Wingdings" pitchFamily="2" charset="2"/>
              <a:buChar char="l"/>
            </a:pPr>
            <a:r>
              <a:rPr lang="en-US" altLang="zh-CN" dirty="0" smtClean="0"/>
              <a:t>nonintrusive daily ECG monitoring</a:t>
            </a:r>
          </a:p>
          <a:p>
            <a:pPr>
              <a:buFont typeface="Wingdings" pitchFamily="2" charset="2"/>
              <a:buChar char="Ø"/>
            </a:pPr>
            <a:r>
              <a:rPr lang="en-US" altLang="zh-CN" dirty="0" smtClean="0"/>
              <a:t>Indirect contact (IDC) electrocardiogram(ECG) measurement method (IDC-ECG).</a:t>
            </a:r>
          </a:p>
          <a:p>
            <a:pPr>
              <a:buFont typeface="Wingdings" pitchFamily="2" charset="2"/>
              <a:buChar char="Ø"/>
            </a:pPr>
            <a:r>
              <a:rPr lang="en-US" altLang="zh-CN" dirty="0" smtClean="0"/>
              <a:t>Maintaining contact</a:t>
            </a:r>
          </a:p>
          <a:p>
            <a:pPr>
              <a:buFont typeface="Wingdings" pitchFamily="2" charset="2"/>
              <a:buChar char="Ø"/>
            </a:pPr>
            <a:r>
              <a:rPr lang="en-US" altLang="zh-CN" dirty="0" smtClean="0"/>
              <a:t>Reduce skin irritation</a:t>
            </a:r>
          </a:p>
          <a:p>
            <a:pPr>
              <a:buFont typeface="Wingdings" pitchFamily="2" charset="2"/>
              <a:buChar char="Ø"/>
            </a:pPr>
            <a:endParaRPr lang="zh-CN" altLang="en-US" dirty="0"/>
          </a:p>
        </p:txBody>
      </p:sp>
      <p:sp>
        <p:nvSpPr>
          <p:cNvPr id="4" name="Date Placeholder 3"/>
          <p:cNvSpPr>
            <a:spLocks noGrp="1"/>
          </p:cNvSpPr>
          <p:nvPr>
            <p:ph type="dt" sz="half" idx="14"/>
          </p:nvPr>
        </p:nvSpPr>
        <p:spPr/>
        <p:txBody>
          <a:bodyPr/>
          <a:lstStyle/>
          <a:p>
            <a:fld id="{BA779853-8856-4C34-9B7F-FFC0F688CCF9}" type="datetime1">
              <a:rPr lang="en-US" smtClean="0"/>
              <a:t>9/28/2012</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102</a:t>
            </a:fld>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Design(8)</a:t>
            </a:r>
            <a:endParaRPr lang="zh-CN" altLang="en-US" dirty="0"/>
          </a:p>
        </p:txBody>
      </p:sp>
      <p:sp>
        <p:nvSpPr>
          <p:cNvPr id="3" name="Content Placeholder 2"/>
          <p:cNvSpPr>
            <a:spLocks noGrp="1"/>
          </p:cNvSpPr>
          <p:nvPr>
            <p:ph sz="quarter" idx="1"/>
          </p:nvPr>
        </p:nvSpPr>
        <p:spPr/>
        <p:txBody>
          <a:bodyPr/>
          <a:lstStyle/>
          <a:p>
            <a:r>
              <a:rPr lang="en-US" altLang="zh-CN" b="1" dirty="0" smtClean="0"/>
              <a:t>Methodology</a:t>
            </a:r>
          </a:p>
          <a:p>
            <a:endParaRPr lang="en-US" altLang="zh-CN" b="1" dirty="0" smtClean="0"/>
          </a:p>
          <a:p>
            <a:pPr lvl="1"/>
            <a:r>
              <a:rPr lang="en-US" altLang="zh-CN" dirty="0" smtClean="0"/>
              <a:t>Insulated electrodes</a:t>
            </a:r>
          </a:p>
          <a:p>
            <a:pPr lvl="1"/>
            <a:endParaRPr lang="en-US" altLang="zh-CN" dirty="0" smtClean="0"/>
          </a:p>
          <a:p>
            <a:pPr lvl="1"/>
            <a:r>
              <a:rPr lang="en-US" altLang="zh-CN" dirty="0" smtClean="0"/>
              <a:t>An array of active </a:t>
            </a:r>
          </a:p>
          <a:p>
            <a:pPr lvl="1">
              <a:buNone/>
            </a:pPr>
            <a:r>
              <a:rPr lang="en-US" altLang="zh-CN" dirty="0" smtClean="0"/>
              <a:t>    electrodes</a:t>
            </a:r>
          </a:p>
          <a:p>
            <a:pPr lvl="1"/>
            <a:endParaRPr lang="en-US" altLang="zh-CN" dirty="0" smtClean="0"/>
          </a:p>
          <a:p>
            <a:pPr lvl="1"/>
            <a:r>
              <a:rPr lang="en-US" altLang="zh-CN" dirty="0" smtClean="0"/>
              <a:t>Ground conductive textile</a:t>
            </a:r>
          </a:p>
          <a:p>
            <a:pPr lvl="1"/>
            <a:endParaRPr lang="en-US" altLang="zh-CN" dirty="0" smtClean="0"/>
          </a:p>
          <a:p>
            <a:pPr lvl="1"/>
            <a:r>
              <a:rPr lang="en-US" altLang="zh-CN" dirty="0" smtClean="0"/>
              <a:t>Mattress cover and </a:t>
            </a:r>
          </a:p>
          <a:p>
            <a:pPr lvl="1">
              <a:buNone/>
            </a:pPr>
            <a:r>
              <a:rPr lang="en-US" altLang="zh-CN" dirty="0" smtClean="0"/>
              <a:t>     pajamas clothes</a:t>
            </a:r>
          </a:p>
          <a:p>
            <a:pPr lvl="1"/>
            <a:endParaRPr lang="en-US" altLang="zh-CN" dirty="0" smtClean="0"/>
          </a:p>
          <a:p>
            <a:pPr lvl="1"/>
            <a:endParaRPr lang="zh-CN" altLang="en-US" dirty="0"/>
          </a:p>
        </p:txBody>
      </p:sp>
      <p:pic>
        <p:nvPicPr>
          <p:cNvPr id="1027" name="Picture 3"/>
          <p:cNvPicPr>
            <a:picLocks noChangeAspect="1" noChangeArrowheads="1"/>
          </p:cNvPicPr>
          <p:nvPr/>
        </p:nvPicPr>
        <p:blipFill>
          <a:blip r:embed="rId2" cstate="print"/>
          <a:srcRect/>
          <a:stretch>
            <a:fillRect/>
          </a:stretch>
        </p:blipFill>
        <p:spPr bwMode="auto">
          <a:xfrm>
            <a:off x="4488287" y="2209800"/>
            <a:ext cx="3741313" cy="2057400"/>
          </a:xfrm>
          <a:prstGeom prst="rect">
            <a:avLst/>
          </a:prstGeom>
          <a:noFill/>
          <a:ln w="9525">
            <a:noFill/>
            <a:miter lim="800000"/>
            <a:headEnd/>
            <a:tailEnd/>
          </a:ln>
          <a:effectLst/>
        </p:spPr>
      </p:pic>
      <p:sp>
        <p:nvSpPr>
          <p:cNvPr id="5" name="Date Placeholder 4"/>
          <p:cNvSpPr>
            <a:spLocks noGrp="1"/>
          </p:cNvSpPr>
          <p:nvPr>
            <p:ph type="dt" sz="half" idx="14"/>
          </p:nvPr>
        </p:nvSpPr>
        <p:spPr/>
        <p:txBody>
          <a:bodyPr/>
          <a:lstStyle/>
          <a:p>
            <a:fld id="{FCFDD60B-D01D-4CCC-8447-8D5A9B796D77}" type="datetime1">
              <a:rPr lang="en-US" smtClean="0"/>
              <a:t>9/28/2012</a:t>
            </a:fld>
            <a:endParaRPr lang="en-US"/>
          </a:p>
        </p:txBody>
      </p:sp>
      <p:sp>
        <p:nvSpPr>
          <p:cNvPr id="6" name="Slide Number Placeholder 5"/>
          <p:cNvSpPr>
            <a:spLocks noGrp="1"/>
          </p:cNvSpPr>
          <p:nvPr>
            <p:ph type="sldNum" sz="quarter" idx="15"/>
          </p:nvPr>
        </p:nvSpPr>
        <p:spPr/>
        <p:txBody>
          <a:bodyPr/>
          <a:lstStyle/>
          <a:p>
            <a:fld id="{B6F15528-21DE-4FAA-801E-634DDDAF4B2B}" type="slidenum">
              <a:rPr lang="en-US" smtClean="0"/>
              <a:pPr/>
              <a:t>103</a:t>
            </a:fld>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Design(8)</a:t>
            </a:r>
            <a:endParaRPr lang="zh-CN" altLang="en-US" dirty="0"/>
          </a:p>
        </p:txBody>
      </p:sp>
      <p:sp>
        <p:nvSpPr>
          <p:cNvPr id="3" name="Content Placeholder 2"/>
          <p:cNvSpPr>
            <a:spLocks noGrp="1"/>
          </p:cNvSpPr>
          <p:nvPr>
            <p:ph sz="quarter" idx="1"/>
          </p:nvPr>
        </p:nvSpPr>
        <p:spPr/>
        <p:txBody>
          <a:bodyPr/>
          <a:lstStyle/>
          <a:p>
            <a:r>
              <a:rPr lang="en-US" altLang="zh-CN" b="1" dirty="0" smtClean="0"/>
              <a:t>Methodology</a:t>
            </a:r>
          </a:p>
          <a:p>
            <a:endParaRPr lang="en-US" altLang="zh-CN" b="1" dirty="0" smtClean="0"/>
          </a:p>
          <a:p>
            <a:pPr lvl="1">
              <a:buNone/>
            </a:pPr>
            <a:r>
              <a:rPr lang="en-US" altLang="zh-CN" dirty="0" smtClean="0">
                <a:solidFill>
                  <a:srgbClr val="FF0000"/>
                </a:solidFill>
              </a:rPr>
              <a:t>A</a:t>
            </a:r>
            <a:r>
              <a:rPr lang="en-US" altLang="zh-CN" dirty="0" smtClean="0"/>
              <a:t>. Active Electrodes</a:t>
            </a:r>
          </a:p>
          <a:p>
            <a:pPr lvl="1"/>
            <a:endParaRPr lang="en-US" altLang="zh-CN" dirty="0" smtClean="0"/>
          </a:p>
          <a:p>
            <a:pPr lvl="1"/>
            <a:r>
              <a:rPr lang="en-US" altLang="zh-CN" dirty="0" smtClean="0"/>
              <a:t>electrode face,</a:t>
            </a:r>
          </a:p>
          <a:p>
            <a:pPr lvl="1">
              <a:buNone/>
            </a:pPr>
            <a:r>
              <a:rPr lang="en-US" altLang="zh-CN" dirty="0" smtClean="0"/>
              <a:t>    preamp, and shield.</a:t>
            </a:r>
          </a:p>
          <a:p>
            <a:pPr lvl="1">
              <a:buNone/>
            </a:pPr>
            <a:endParaRPr lang="en-US" altLang="zh-CN" dirty="0" smtClean="0"/>
          </a:p>
          <a:p>
            <a:pPr lvl="1"/>
            <a:r>
              <a:rPr lang="en-US" altLang="zh-CN" dirty="0" smtClean="0"/>
              <a:t> high-input </a:t>
            </a:r>
          </a:p>
          <a:p>
            <a:pPr lvl="1">
              <a:buNone/>
            </a:pPr>
            <a:r>
              <a:rPr lang="en-US" altLang="zh-CN" dirty="0" smtClean="0"/>
              <a:t>     impedance </a:t>
            </a:r>
            <a:r>
              <a:rPr lang="en-US" altLang="zh-CN" dirty="0" err="1" smtClean="0"/>
              <a:t>ampliﬁer</a:t>
            </a:r>
            <a:endParaRPr lang="en-US" altLang="zh-CN" dirty="0" smtClean="0"/>
          </a:p>
          <a:p>
            <a:pPr lvl="1">
              <a:buNone/>
            </a:pPr>
            <a:endParaRPr lang="en-US" altLang="zh-CN" dirty="0" smtClean="0"/>
          </a:p>
          <a:p>
            <a:pPr lvl="1"/>
            <a:r>
              <a:rPr lang="en-US" altLang="zh-CN" dirty="0" smtClean="0"/>
              <a:t>shield to prevent noise</a:t>
            </a:r>
            <a:endParaRPr lang="zh-CN" altLang="en-US" dirty="0"/>
          </a:p>
        </p:txBody>
      </p:sp>
      <p:pic>
        <p:nvPicPr>
          <p:cNvPr id="2050" name="Picture 2"/>
          <p:cNvPicPr>
            <a:picLocks noChangeAspect="1" noChangeArrowheads="1"/>
          </p:cNvPicPr>
          <p:nvPr/>
        </p:nvPicPr>
        <p:blipFill>
          <a:blip r:embed="rId2" cstate="print"/>
          <a:srcRect/>
          <a:stretch>
            <a:fillRect/>
          </a:stretch>
        </p:blipFill>
        <p:spPr bwMode="auto">
          <a:xfrm>
            <a:off x="4648200" y="2066925"/>
            <a:ext cx="3219450" cy="143827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4267200" y="3914775"/>
            <a:ext cx="4095750" cy="1647825"/>
          </a:xfrm>
          <a:prstGeom prst="rect">
            <a:avLst/>
          </a:prstGeom>
          <a:noFill/>
          <a:ln w="9525">
            <a:noFill/>
            <a:miter lim="800000"/>
            <a:headEnd/>
            <a:tailEnd/>
          </a:ln>
          <a:effectLst/>
        </p:spPr>
      </p:pic>
      <p:sp>
        <p:nvSpPr>
          <p:cNvPr id="6" name="Date Placeholder 5"/>
          <p:cNvSpPr>
            <a:spLocks noGrp="1"/>
          </p:cNvSpPr>
          <p:nvPr>
            <p:ph type="dt" sz="half" idx="14"/>
          </p:nvPr>
        </p:nvSpPr>
        <p:spPr/>
        <p:txBody>
          <a:bodyPr/>
          <a:lstStyle/>
          <a:p>
            <a:fld id="{772B47F4-0B36-421D-8D83-76B1E265DD9A}" type="datetime1">
              <a:rPr lang="en-US" smtClean="0"/>
              <a:t>9/28/2012</a:t>
            </a:fld>
            <a:endParaRPr lang="en-US"/>
          </a:p>
        </p:txBody>
      </p:sp>
      <p:sp>
        <p:nvSpPr>
          <p:cNvPr id="7" name="Slide Number Placeholder 6"/>
          <p:cNvSpPr>
            <a:spLocks noGrp="1"/>
          </p:cNvSpPr>
          <p:nvPr>
            <p:ph type="sldNum" sz="quarter" idx="15"/>
          </p:nvPr>
        </p:nvSpPr>
        <p:spPr/>
        <p:txBody>
          <a:bodyPr/>
          <a:lstStyle/>
          <a:p>
            <a:fld id="{B6F15528-21DE-4FAA-801E-634DDDAF4B2B}" type="slidenum">
              <a:rPr lang="en-US" smtClean="0"/>
              <a:pPr/>
              <a:t>104</a:t>
            </a:fld>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Design(8)</a:t>
            </a:r>
            <a:endParaRPr lang="zh-CN" altLang="en-US" dirty="0"/>
          </a:p>
        </p:txBody>
      </p:sp>
      <p:sp>
        <p:nvSpPr>
          <p:cNvPr id="3" name="Content Placeholder 2"/>
          <p:cNvSpPr>
            <a:spLocks noGrp="1"/>
          </p:cNvSpPr>
          <p:nvPr>
            <p:ph sz="quarter" idx="1"/>
          </p:nvPr>
        </p:nvSpPr>
        <p:spPr/>
        <p:txBody>
          <a:bodyPr/>
          <a:lstStyle/>
          <a:p>
            <a:r>
              <a:rPr lang="en-US" altLang="zh-CN" b="1" dirty="0" smtClean="0"/>
              <a:t>Methodology</a:t>
            </a:r>
          </a:p>
          <a:p>
            <a:endParaRPr lang="en-US" altLang="zh-CN" b="1" dirty="0" smtClean="0"/>
          </a:p>
          <a:p>
            <a:pPr lvl="1">
              <a:buNone/>
            </a:pPr>
            <a:r>
              <a:rPr lang="en-US" altLang="zh-CN" dirty="0" smtClean="0">
                <a:solidFill>
                  <a:srgbClr val="FF0000"/>
                </a:solidFill>
              </a:rPr>
              <a:t>B. </a:t>
            </a:r>
            <a:r>
              <a:rPr lang="en-US" altLang="zh-CN" dirty="0" smtClean="0"/>
              <a:t>Frequency Response of the Active Electrode</a:t>
            </a:r>
          </a:p>
          <a:p>
            <a:pPr lvl="1">
              <a:buNone/>
            </a:pPr>
            <a:endParaRPr lang="en-US" altLang="zh-CN" dirty="0" smtClean="0"/>
          </a:p>
          <a:p>
            <a:pPr lvl="1">
              <a:buNone/>
            </a:pPr>
            <a:r>
              <a:rPr lang="en-US" altLang="zh-CN" dirty="0" smtClean="0"/>
              <a:t>OPA124</a:t>
            </a:r>
          </a:p>
          <a:p>
            <a:pPr lvl="1"/>
            <a:endParaRPr lang="en-US" altLang="zh-CN" dirty="0" smtClean="0"/>
          </a:p>
          <a:p>
            <a:pPr lvl="1"/>
            <a:endParaRPr lang="en-US" altLang="zh-CN" dirty="0" smtClean="0"/>
          </a:p>
          <a:p>
            <a:pPr lvl="1"/>
            <a:endParaRPr lang="zh-CN" altLang="en-US" dirty="0"/>
          </a:p>
        </p:txBody>
      </p:sp>
      <p:pic>
        <p:nvPicPr>
          <p:cNvPr id="3075" name="Picture 3"/>
          <p:cNvPicPr>
            <a:picLocks noChangeAspect="1" noChangeArrowheads="1"/>
          </p:cNvPicPr>
          <p:nvPr/>
        </p:nvPicPr>
        <p:blipFill>
          <a:blip r:embed="rId2" cstate="print"/>
          <a:srcRect/>
          <a:stretch>
            <a:fillRect/>
          </a:stretch>
        </p:blipFill>
        <p:spPr bwMode="auto">
          <a:xfrm>
            <a:off x="5105400" y="2981325"/>
            <a:ext cx="3400425" cy="2352675"/>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cstate="print"/>
          <a:srcRect/>
          <a:stretch>
            <a:fillRect/>
          </a:stretch>
        </p:blipFill>
        <p:spPr bwMode="auto">
          <a:xfrm>
            <a:off x="990600" y="3962400"/>
            <a:ext cx="3886200" cy="1295400"/>
          </a:xfrm>
          <a:prstGeom prst="rect">
            <a:avLst/>
          </a:prstGeom>
          <a:noFill/>
          <a:ln w="9525">
            <a:noFill/>
            <a:miter lim="800000"/>
            <a:headEnd/>
            <a:tailEnd/>
          </a:ln>
          <a:effectLst/>
        </p:spPr>
      </p:pic>
      <p:sp>
        <p:nvSpPr>
          <p:cNvPr id="6" name="Date Placeholder 5"/>
          <p:cNvSpPr>
            <a:spLocks noGrp="1"/>
          </p:cNvSpPr>
          <p:nvPr>
            <p:ph type="dt" sz="half" idx="14"/>
          </p:nvPr>
        </p:nvSpPr>
        <p:spPr/>
        <p:txBody>
          <a:bodyPr/>
          <a:lstStyle/>
          <a:p>
            <a:fld id="{245B4906-BE7E-4D4C-92DF-C35AA7930506}" type="datetime1">
              <a:rPr lang="en-US" smtClean="0"/>
              <a:t>9/28/2012</a:t>
            </a:fld>
            <a:endParaRPr lang="en-US"/>
          </a:p>
        </p:txBody>
      </p:sp>
      <p:sp>
        <p:nvSpPr>
          <p:cNvPr id="7" name="Slide Number Placeholder 6"/>
          <p:cNvSpPr>
            <a:spLocks noGrp="1"/>
          </p:cNvSpPr>
          <p:nvPr>
            <p:ph type="sldNum" sz="quarter" idx="15"/>
          </p:nvPr>
        </p:nvSpPr>
        <p:spPr/>
        <p:txBody>
          <a:bodyPr/>
          <a:lstStyle/>
          <a:p>
            <a:fld id="{B6F15528-21DE-4FAA-801E-634DDDAF4B2B}" type="slidenum">
              <a:rPr lang="en-US" smtClean="0"/>
              <a:pPr/>
              <a:t>105</a:t>
            </a:fld>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Design(8)</a:t>
            </a:r>
            <a:endParaRPr lang="zh-CN" altLang="en-US" dirty="0"/>
          </a:p>
        </p:txBody>
      </p:sp>
      <p:sp>
        <p:nvSpPr>
          <p:cNvPr id="3" name="Content Placeholder 2"/>
          <p:cNvSpPr>
            <a:spLocks noGrp="1"/>
          </p:cNvSpPr>
          <p:nvPr>
            <p:ph sz="quarter" idx="1"/>
          </p:nvPr>
        </p:nvSpPr>
        <p:spPr/>
        <p:txBody>
          <a:bodyPr/>
          <a:lstStyle/>
          <a:p>
            <a:r>
              <a:rPr lang="en-US" altLang="zh-CN" b="1" dirty="0" smtClean="0"/>
              <a:t>Methodology</a:t>
            </a:r>
          </a:p>
          <a:p>
            <a:endParaRPr lang="en-US" altLang="zh-CN" b="1" dirty="0" smtClean="0"/>
          </a:p>
          <a:p>
            <a:pPr lvl="1">
              <a:buNone/>
            </a:pPr>
            <a:r>
              <a:rPr lang="en-US" altLang="zh-CN" dirty="0" smtClean="0">
                <a:solidFill>
                  <a:srgbClr val="FF0000"/>
                </a:solidFill>
              </a:rPr>
              <a:t>C. </a:t>
            </a:r>
            <a:r>
              <a:rPr lang="en-US" altLang="zh-CN" dirty="0" smtClean="0"/>
              <a:t>ECG Measurement by Electrode Array</a:t>
            </a:r>
          </a:p>
          <a:p>
            <a:pPr lvl="1">
              <a:buNone/>
            </a:pPr>
            <a:endParaRPr lang="en-US" altLang="zh-CN" dirty="0" smtClean="0"/>
          </a:p>
          <a:p>
            <a:pPr lvl="1">
              <a:buNone/>
            </a:pPr>
            <a:r>
              <a:rPr lang="en-US" altLang="zh-CN" dirty="0" smtClean="0">
                <a:solidFill>
                  <a:srgbClr val="FF0000"/>
                </a:solidFill>
              </a:rPr>
              <a:t>D.</a:t>
            </a:r>
            <a:r>
              <a:rPr lang="en-US" altLang="zh-CN" dirty="0" smtClean="0"/>
              <a:t> Indirect-Contact Ground</a:t>
            </a:r>
          </a:p>
          <a:p>
            <a:pPr lvl="1">
              <a:buNone/>
            </a:pPr>
            <a:endParaRPr lang="en-US" altLang="zh-CN" dirty="0" smtClean="0"/>
          </a:p>
          <a:p>
            <a:pPr lvl="2"/>
            <a:r>
              <a:rPr lang="en-US" altLang="zh-CN" dirty="0" smtClean="0"/>
              <a:t>Requires a reference</a:t>
            </a:r>
          </a:p>
          <a:p>
            <a:pPr lvl="2"/>
            <a:endParaRPr lang="en-US" altLang="zh-CN" dirty="0" smtClean="0"/>
          </a:p>
          <a:p>
            <a:pPr lvl="2"/>
            <a:r>
              <a:rPr lang="en-US" altLang="zh-CN" dirty="0" smtClean="0"/>
              <a:t>Large conductive textile laid on </a:t>
            </a:r>
          </a:p>
          <a:p>
            <a:pPr lvl="2">
              <a:buNone/>
            </a:pPr>
            <a:r>
              <a:rPr lang="en-US" altLang="zh-CN" dirty="0" smtClean="0"/>
              <a:t>    the lower area of the bed </a:t>
            </a:r>
          </a:p>
          <a:p>
            <a:pPr lvl="2"/>
            <a:r>
              <a:rPr lang="en-US" altLang="zh-CN" dirty="0" smtClean="0"/>
              <a:t>compensated for the high impedance </a:t>
            </a:r>
          </a:p>
          <a:p>
            <a:pPr lvl="2">
              <a:buNone/>
            </a:pPr>
            <a:r>
              <a:rPr lang="en-US" altLang="zh-CN" dirty="0" smtClean="0"/>
              <a:t>   per unit area</a:t>
            </a:r>
          </a:p>
          <a:p>
            <a:pPr lvl="1"/>
            <a:endParaRPr lang="en-US" altLang="zh-CN" dirty="0" smtClean="0"/>
          </a:p>
          <a:p>
            <a:pPr lvl="1"/>
            <a:endParaRPr lang="en-US" altLang="zh-CN" dirty="0" smtClean="0"/>
          </a:p>
          <a:p>
            <a:pPr lvl="1"/>
            <a:endParaRPr lang="zh-CN" altLang="en-US" dirty="0"/>
          </a:p>
        </p:txBody>
      </p:sp>
      <p:sp>
        <p:nvSpPr>
          <p:cNvPr id="4" name="Date Placeholder 3"/>
          <p:cNvSpPr>
            <a:spLocks noGrp="1"/>
          </p:cNvSpPr>
          <p:nvPr>
            <p:ph type="dt" sz="half" idx="14"/>
          </p:nvPr>
        </p:nvSpPr>
        <p:spPr/>
        <p:txBody>
          <a:bodyPr/>
          <a:lstStyle/>
          <a:p>
            <a:fld id="{C84B2326-86B3-4A28-BE88-725B07EA10B4}" type="datetime1">
              <a:rPr lang="en-US" smtClean="0"/>
              <a:t>9/28/2012</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106</a:t>
            </a:fld>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Design(8)</a:t>
            </a:r>
            <a:endParaRPr lang="zh-CN" altLang="en-US" dirty="0"/>
          </a:p>
        </p:txBody>
      </p:sp>
      <p:sp>
        <p:nvSpPr>
          <p:cNvPr id="3" name="Content Placeholder 2"/>
          <p:cNvSpPr>
            <a:spLocks noGrp="1"/>
          </p:cNvSpPr>
          <p:nvPr>
            <p:ph sz="quarter" idx="1"/>
          </p:nvPr>
        </p:nvSpPr>
        <p:spPr/>
        <p:txBody>
          <a:bodyPr/>
          <a:lstStyle/>
          <a:p>
            <a:r>
              <a:rPr lang="en-US" altLang="zh-CN" b="1" dirty="0" smtClean="0"/>
              <a:t>Experiment Setup</a:t>
            </a:r>
          </a:p>
        </p:txBody>
      </p:sp>
      <p:pic>
        <p:nvPicPr>
          <p:cNvPr id="4098" name="Picture 2"/>
          <p:cNvPicPr>
            <a:picLocks noChangeAspect="1" noChangeArrowheads="1"/>
          </p:cNvPicPr>
          <p:nvPr/>
        </p:nvPicPr>
        <p:blipFill>
          <a:blip r:embed="rId2" cstate="print"/>
          <a:srcRect/>
          <a:stretch>
            <a:fillRect/>
          </a:stretch>
        </p:blipFill>
        <p:spPr bwMode="auto">
          <a:xfrm>
            <a:off x="3652966" y="2057400"/>
            <a:ext cx="4487384" cy="4038600"/>
          </a:xfrm>
          <a:prstGeom prst="rect">
            <a:avLst/>
          </a:prstGeom>
          <a:noFill/>
          <a:ln w="9525">
            <a:noFill/>
            <a:miter lim="800000"/>
            <a:headEnd/>
            <a:tailEnd/>
          </a:ln>
          <a:effectLst/>
        </p:spPr>
      </p:pic>
      <p:sp>
        <p:nvSpPr>
          <p:cNvPr id="5" name="TextBox 4"/>
          <p:cNvSpPr txBox="1"/>
          <p:nvPr/>
        </p:nvSpPr>
        <p:spPr>
          <a:xfrm>
            <a:off x="838200" y="2438400"/>
            <a:ext cx="2819400" cy="2862322"/>
          </a:xfrm>
          <a:prstGeom prst="rect">
            <a:avLst/>
          </a:prstGeom>
          <a:noFill/>
        </p:spPr>
        <p:txBody>
          <a:bodyPr wrap="square" rtlCol="0">
            <a:spAutoFit/>
          </a:bodyPr>
          <a:lstStyle/>
          <a:p>
            <a:pPr marL="342900" indent="-342900"/>
            <a:r>
              <a:rPr lang="en-US" altLang="zh-CN" dirty="0" smtClean="0">
                <a:solidFill>
                  <a:srgbClr val="FF0000"/>
                </a:solidFill>
              </a:rPr>
              <a:t>A. </a:t>
            </a:r>
            <a:r>
              <a:rPr lang="en-US" altLang="zh-CN" dirty="0" smtClean="0"/>
              <a:t>Active Electrode</a:t>
            </a:r>
          </a:p>
          <a:p>
            <a:pPr marL="342900" indent="-342900">
              <a:buAutoNum type="alphaUcPeriod"/>
            </a:pPr>
            <a:endParaRPr lang="en-US" altLang="zh-CN" dirty="0" smtClean="0"/>
          </a:p>
          <a:p>
            <a:pPr marL="342900" indent="-342900"/>
            <a:r>
              <a:rPr lang="en-US" altLang="zh-CN" dirty="0" smtClean="0">
                <a:solidFill>
                  <a:srgbClr val="FF0000"/>
                </a:solidFill>
              </a:rPr>
              <a:t>B. </a:t>
            </a:r>
            <a:r>
              <a:rPr lang="en-US" altLang="zh-CN" dirty="0" smtClean="0"/>
              <a:t>Mattress Assembly</a:t>
            </a:r>
          </a:p>
          <a:p>
            <a:pPr marL="342900" indent="-342900"/>
            <a:endParaRPr lang="en-US" altLang="zh-CN" dirty="0" smtClean="0"/>
          </a:p>
          <a:p>
            <a:pPr marL="342900" indent="-342900"/>
            <a:r>
              <a:rPr lang="en-US" altLang="zh-CN" dirty="0" smtClean="0">
                <a:solidFill>
                  <a:srgbClr val="FF0000"/>
                </a:solidFill>
              </a:rPr>
              <a:t>C. </a:t>
            </a:r>
            <a:r>
              <a:rPr lang="en-US" altLang="zh-CN" dirty="0" smtClean="0"/>
              <a:t>Electronics and Data Acquisition</a:t>
            </a:r>
          </a:p>
          <a:p>
            <a:pPr marL="342900" indent="-342900"/>
            <a:endParaRPr lang="en-US" altLang="zh-CN" dirty="0" smtClean="0"/>
          </a:p>
          <a:p>
            <a:pPr marL="342900" indent="-342900"/>
            <a:r>
              <a:rPr lang="en-US" altLang="zh-CN" dirty="0" smtClean="0">
                <a:solidFill>
                  <a:srgbClr val="FF0000"/>
                </a:solidFill>
              </a:rPr>
              <a:t>D. </a:t>
            </a:r>
            <a:r>
              <a:rPr lang="en-US" altLang="zh-CN" dirty="0" smtClean="0"/>
              <a:t>ECG With Ag-</a:t>
            </a:r>
            <a:r>
              <a:rPr lang="en-US" altLang="zh-CN" dirty="0" err="1" smtClean="0"/>
              <a:t>AgCl</a:t>
            </a:r>
            <a:r>
              <a:rPr lang="en-US" altLang="zh-CN" dirty="0" smtClean="0"/>
              <a:t> Electrodes for Comparison</a:t>
            </a:r>
            <a:endParaRPr lang="zh-CN" altLang="en-US" dirty="0"/>
          </a:p>
        </p:txBody>
      </p:sp>
      <p:sp>
        <p:nvSpPr>
          <p:cNvPr id="6" name="Date Placeholder 5"/>
          <p:cNvSpPr>
            <a:spLocks noGrp="1"/>
          </p:cNvSpPr>
          <p:nvPr>
            <p:ph type="dt" sz="half" idx="14"/>
          </p:nvPr>
        </p:nvSpPr>
        <p:spPr/>
        <p:txBody>
          <a:bodyPr/>
          <a:lstStyle/>
          <a:p>
            <a:fld id="{C1FA6ECB-4100-4DFD-9F4F-C5DA2FD46484}" type="datetime1">
              <a:rPr lang="en-US" smtClean="0"/>
              <a:t>9/28/2012</a:t>
            </a:fld>
            <a:endParaRPr lang="en-US"/>
          </a:p>
        </p:txBody>
      </p:sp>
      <p:sp>
        <p:nvSpPr>
          <p:cNvPr id="7" name="Slide Number Placeholder 6"/>
          <p:cNvSpPr>
            <a:spLocks noGrp="1"/>
          </p:cNvSpPr>
          <p:nvPr>
            <p:ph type="sldNum" sz="quarter" idx="15"/>
          </p:nvPr>
        </p:nvSpPr>
        <p:spPr/>
        <p:txBody>
          <a:bodyPr/>
          <a:lstStyle/>
          <a:p>
            <a:fld id="{B6F15528-21DE-4FAA-801E-634DDDAF4B2B}" type="slidenum">
              <a:rPr lang="en-US" smtClean="0"/>
              <a:pPr/>
              <a:t>107</a:t>
            </a:fld>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Design(8)</a:t>
            </a:r>
            <a:endParaRPr lang="zh-CN" altLang="en-US" dirty="0"/>
          </a:p>
        </p:txBody>
      </p:sp>
      <p:sp>
        <p:nvSpPr>
          <p:cNvPr id="3" name="Content Placeholder 2"/>
          <p:cNvSpPr>
            <a:spLocks noGrp="1"/>
          </p:cNvSpPr>
          <p:nvPr>
            <p:ph sz="quarter" idx="1"/>
          </p:nvPr>
        </p:nvSpPr>
        <p:spPr/>
        <p:txBody>
          <a:bodyPr/>
          <a:lstStyle/>
          <a:p>
            <a:r>
              <a:rPr lang="en-US" altLang="zh-CN" b="1" dirty="0" smtClean="0"/>
              <a:t>Results</a:t>
            </a:r>
          </a:p>
        </p:txBody>
      </p:sp>
      <p:pic>
        <p:nvPicPr>
          <p:cNvPr id="5122" name="Picture 2"/>
          <p:cNvPicPr>
            <a:picLocks noChangeAspect="1" noChangeArrowheads="1"/>
          </p:cNvPicPr>
          <p:nvPr/>
        </p:nvPicPr>
        <p:blipFill>
          <a:blip r:embed="rId2" cstate="print"/>
          <a:srcRect/>
          <a:stretch>
            <a:fillRect/>
          </a:stretch>
        </p:blipFill>
        <p:spPr bwMode="auto">
          <a:xfrm>
            <a:off x="2133600" y="1371600"/>
            <a:ext cx="5791200" cy="4648200"/>
          </a:xfrm>
          <a:prstGeom prst="rect">
            <a:avLst/>
          </a:prstGeom>
          <a:noFill/>
          <a:ln w="9525">
            <a:noFill/>
            <a:miter lim="800000"/>
            <a:headEnd/>
            <a:tailEnd/>
          </a:ln>
          <a:effectLst/>
        </p:spPr>
      </p:pic>
      <p:sp>
        <p:nvSpPr>
          <p:cNvPr id="5" name="Rectangle 4"/>
          <p:cNvSpPr/>
          <p:nvPr/>
        </p:nvSpPr>
        <p:spPr>
          <a:xfrm>
            <a:off x="1600200" y="6019800"/>
            <a:ext cx="6096000" cy="276999"/>
          </a:xfrm>
          <a:prstGeom prst="rect">
            <a:avLst/>
          </a:prstGeom>
        </p:spPr>
        <p:txBody>
          <a:bodyPr wrap="square">
            <a:spAutoFit/>
          </a:bodyPr>
          <a:lstStyle/>
          <a:p>
            <a:r>
              <a:rPr lang="en-US" altLang="zh-CN" sz="1200" dirty="0" smtClean="0"/>
              <a:t> (a) supine position; (b) on right side; (c) on left side; (d) supine position movement.</a:t>
            </a:r>
            <a:endParaRPr lang="zh-CN" altLang="en-US" sz="1200" dirty="0"/>
          </a:p>
        </p:txBody>
      </p:sp>
      <p:sp>
        <p:nvSpPr>
          <p:cNvPr id="6" name="Date Placeholder 5"/>
          <p:cNvSpPr>
            <a:spLocks noGrp="1"/>
          </p:cNvSpPr>
          <p:nvPr>
            <p:ph type="dt" sz="half" idx="14"/>
          </p:nvPr>
        </p:nvSpPr>
        <p:spPr/>
        <p:txBody>
          <a:bodyPr/>
          <a:lstStyle/>
          <a:p>
            <a:fld id="{E01DC201-AF42-42B3-BE06-2E47E75AA73F}" type="datetime1">
              <a:rPr lang="en-US" smtClean="0"/>
              <a:t>9/28/2012</a:t>
            </a:fld>
            <a:endParaRPr lang="en-US"/>
          </a:p>
        </p:txBody>
      </p:sp>
      <p:sp>
        <p:nvSpPr>
          <p:cNvPr id="7" name="Slide Number Placeholder 6"/>
          <p:cNvSpPr>
            <a:spLocks noGrp="1"/>
          </p:cNvSpPr>
          <p:nvPr>
            <p:ph type="sldNum" sz="quarter" idx="15"/>
          </p:nvPr>
        </p:nvSpPr>
        <p:spPr/>
        <p:txBody>
          <a:bodyPr/>
          <a:lstStyle/>
          <a:p>
            <a:fld id="{B6F15528-21DE-4FAA-801E-634DDDAF4B2B}" type="slidenum">
              <a:rPr lang="en-US" smtClean="0"/>
              <a:pPr/>
              <a:t>108</a:t>
            </a:fld>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Design(8)</a:t>
            </a:r>
            <a:endParaRPr lang="zh-CN" altLang="en-US" dirty="0"/>
          </a:p>
        </p:txBody>
      </p:sp>
      <p:sp>
        <p:nvSpPr>
          <p:cNvPr id="3" name="Content Placeholder 2"/>
          <p:cNvSpPr>
            <a:spLocks noGrp="1"/>
          </p:cNvSpPr>
          <p:nvPr>
            <p:ph sz="quarter" idx="1"/>
          </p:nvPr>
        </p:nvSpPr>
        <p:spPr/>
        <p:txBody>
          <a:bodyPr/>
          <a:lstStyle/>
          <a:p>
            <a:r>
              <a:rPr lang="en-US" altLang="zh-CN" b="1" dirty="0" smtClean="0"/>
              <a:t>Results</a:t>
            </a:r>
          </a:p>
        </p:txBody>
      </p:sp>
      <p:sp>
        <p:nvSpPr>
          <p:cNvPr id="5" name="Rectangle 4"/>
          <p:cNvSpPr/>
          <p:nvPr/>
        </p:nvSpPr>
        <p:spPr>
          <a:xfrm>
            <a:off x="1600200" y="6019800"/>
            <a:ext cx="6096000" cy="276999"/>
          </a:xfrm>
          <a:prstGeom prst="rect">
            <a:avLst/>
          </a:prstGeom>
        </p:spPr>
        <p:txBody>
          <a:bodyPr wrap="square">
            <a:spAutoFit/>
          </a:bodyPr>
          <a:lstStyle/>
          <a:p>
            <a:r>
              <a:rPr lang="en-US" altLang="zh-CN" sz="1200" dirty="0" smtClean="0"/>
              <a:t> Outputs obtained from two of the eight electrodes over a 6-h sleep period</a:t>
            </a:r>
            <a:endParaRPr lang="zh-CN" altLang="en-US" sz="1200" dirty="0"/>
          </a:p>
        </p:txBody>
      </p:sp>
      <p:pic>
        <p:nvPicPr>
          <p:cNvPr id="6146" name="Picture 2"/>
          <p:cNvPicPr>
            <a:picLocks noChangeAspect="1" noChangeArrowheads="1"/>
          </p:cNvPicPr>
          <p:nvPr/>
        </p:nvPicPr>
        <p:blipFill>
          <a:blip r:embed="rId2" cstate="print"/>
          <a:srcRect/>
          <a:stretch>
            <a:fillRect/>
          </a:stretch>
        </p:blipFill>
        <p:spPr bwMode="auto">
          <a:xfrm>
            <a:off x="978310" y="2057400"/>
            <a:ext cx="6870290" cy="3810000"/>
          </a:xfrm>
          <a:prstGeom prst="rect">
            <a:avLst/>
          </a:prstGeom>
          <a:noFill/>
          <a:ln w="9525">
            <a:noFill/>
            <a:miter lim="800000"/>
            <a:headEnd/>
            <a:tailEnd/>
          </a:ln>
          <a:effectLst/>
        </p:spPr>
      </p:pic>
      <p:sp>
        <p:nvSpPr>
          <p:cNvPr id="6" name="Date Placeholder 5"/>
          <p:cNvSpPr>
            <a:spLocks noGrp="1"/>
          </p:cNvSpPr>
          <p:nvPr>
            <p:ph type="dt" sz="half" idx="14"/>
          </p:nvPr>
        </p:nvSpPr>
        <p:spPr/>
        <p:txBody>
          <a:bodyPr/>
          <a:lstStyle/>
          <a:p>
            <a:fld id="{515FDAD9-7D27-4685-BBF9-459387108015}" type="datetime1">
              <a:rPr lang="en-US" smtClean="0"/>
              <a:t>9/28/2012</a:t>
            </a:fld>
            <a:endParaRPr lang="en-US"/>
          </a:p>
        </p:txBody>
      </p:sp>
      <p:sp>
        <p:nvSpPr>
          <p:cNvPr id="7" name="Slide Number Placeholder 6"/>
          <p:cNvSpPr>
            <a:spLocks noGrp="1"/>
          </p:cNvSpPr>
          <p:nvPr>
            <p:ph type="sldNum" sz="quarter" idx="15"/>
          </p:nvPr>
        </p:nvSpPr>
        <p:spPr/>
        <p:txBody>
          <a:bodyPr/>
          <a:lstStyle/>
          <a:p>
            <a:fld id="{B6F15528-21DE-4FAA-801E-634DDDAF4B2B}" type="slidenum">
              <a:rPr lang="en-US" smtClean="0"/>
              <a:pPr/>
              <a:t>109</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Electrode</a:t>
            </a:r>
            <a:endParaRPr lang="zh-CN" altLang="en-US" dirty="0"/>
          </a:p>
        </p:txBody>
      </p:sp>
      <p:sp>
        <p:nvSpPr>
          <p:cNvPr id="3" name="Content Placeholder 2"/>
          <p:cNvSpPr>
            <a:spLocks noGrp="1"/>
          </p:cNvSpPr>
          <p:nvPr>
            <p:ph sz="quarter" idx="1"/>
          </p:nvPr>
        </p:nvSpPr>
        <p:spPr/>
        <p:txBody>
          <a:bodyPr/>
          <a:lstStyle/>
          <a:p>
            <a:r>
              <a:rPr lang="en-US" altLang="zh-CN" dirty="0" smtClean="0"/>
              <a:t>Lead position</a:t>
            </a:r>
          </a:p>
          <a:p>
            <a:endParaRPr lang="zh-CN" altLang="en-US" dirty="0"/>
          </a:p>
        </p:txBody>
      </p:sp>
      <p:pic>
        <p:nvPicPr>
          <p:cNvPr id="4" name="Picture 3" descr="limbleads.jpg"/>
          <p:cNvPicPr/>
          <p:nvPr/>
        </p:nvPicPr>
        <p:blipFill>
          <a:blip r:embed="rId2" cstate="print"/>
          <a:stretch>
            <a:fillRect/>
          </a:stretch>
        </p:blipFill>
        <p:spPr>
          <a:xfrm>
            <a:off x="609600" y="2438400"/>
            <a:ext cx="3181350" cy="3381375"/>
          </a:xfrm>
          <a:prstGeom prst="rect">
            <a:avLst/>
          </a:prstGeom>
        </p:spPr>
      </p:pic>
      <p:pic>
        <p:nvPicPr>
          <p:cNvPr id="5" name="Picture 4" descr="electrodepl.jpg"/>
          <p:cNvPicPr/>
          <p:nvPr/>
        </p:nvPicPr>
        <p:blipFill>
          <a:blip r:embed="rId3" cstate="print"/>
          <a:stretch>
            <a:fillRect/>
          </a:stretch>
        </p:blipFill>
        <p:spPr>
          <a:xfrm>
            <a:off x="4419601" y="2971800"/>
            <a:ext cx="3505200" cy="2757487"/>
          </a:xfrm>
          <a:prstGeom prst="rect">
            <a:avLst/>
          </a:prstGeom>
        </p:spPr>
      </p:pic>
      <p:sp>
        <p:nvSpPr>
          <p:cNvPr id="6" name="TextBox 5"/>
          <p:cNvSpPr txBox="1"/>
          <p:nvPr/>
        </p:nvSpPr>
        <p:spPr>
          <a:xfrm>
            <a:off x="1371600" y="5791200"/>
            <a:ext cx="1981200" cy="381000"/>
          </a:xfrm>
          <a:prstGeom prst="rect">
            <a:avLst/>
          </a:prstGeom>
          <a:noFill/>
        </p:spPr>
        <p:txBody>
          <a:bodyPr wrap="square" rtlCol="0">
            <a:spAutoFit/>
          </a:bodyPr>
          <a:lstStyle/>
          <a:p>
            <a:pPr algn="ctr"/>
            <a:r>
              <a:rPr lang="en-US" altLang="zh-CN" dirty="0" smtClean="0"/>
              <a:t>Lead III</a:t>
            </a:r>
            <a:endParaRPr lang="zh-CN" altLang="en-US" dirty="0"/>
          </a:p>
        </p:txBody>
      </p:sp>
      <p:sp>
        <p:nvSpPr>
          <p:cNvPr id="7" name="TextBox 6"/>
          <p:cNvSpPr txBox="1"/>
          <p:nvPr/>
        </p:nvSpPr>
        <p:spPr>
          <a:xfrm>
            <a:off x="5334000" y="5867400"/>
            <a:ext cx="1981200" cy="381000"/>
          </a:xfrm>
          <a:prstGeom prst="rect">
            <a:avLst/>
          </a:prstGeom>
          <a:noFill/>
        </p:spPr>
        <p:txBody>
          <a:bodyPr wrap="square" rtlCol="0">
            <a:spAutoFit/>
          </a:bodyPr>
          <a:lstStyle/>
          <a:p>
            <a:pPr algn="ctr"/>
            <a:r>
              <a:rPr lang="en-US" altLang="zh-CN" dirty="0" smtClean="0"/>
              <a:t>Lead 12</a:t>
            </a:r>
            <a:endParaRPr lang="zh-CN" altLang="en-US" dirty="0"/>
          </a:p>
        </p:txBody>
      </p:sp>
      <p:pic>
        <p:nvPicPr>
          <p:cNvPr id="8" name="Picture 7" descr="Title.gif"/>
          <p:cNvPicPr>
            <a:picLocks noChangeAspect="1"/>
          </p:cNvPicPr>
          <p:nvPr/>
        </p:nvPicPr>
        <p:blipFill>
          <a:blip r:embed="rId4" cstate="print"/>
          <a:stretch>
            <a:fillRect/>
          </a:stretch>
        </p:blipFill>
        <p:spPr>
          <a:xfrm>
            <a:off x="3910012" y="228600"/>
            <a:ext cx="4700588" cy="2590800"/>
          </a:xfrm>
          <a:prstGeom prst="rect">
            <a:avLst/>
          </a:prstGeom>
        </p:spPr>
      </p:pic>
      <p:sp>
        <p:nvSpPr>
          <p:cNvPr id="9" name="Date Placeholder 8"/>
          <p:cNvSpPr>
            <a:spLocks noGrp="1"/>
          </p:cNvSpPr>
          <p:nvPr>
            <p:ph type="dt" sz="half" idx="14"/>
          </p:nvPr>
        </p:nvSpPr>
        <p:spPr/>
        <p:txBody>
          <a:bodyPr/>
          <a:lstStyle/>
          <a:p>
            <a:fld id="{9D7DF213-1B18-4D94-BBE0-2E1A3CAF4F37}" type="datetime1">
              <a:rPr lang="en-US" smtClean="0"/>
              <a:t>9/28/2012</a:t>
            </a:fld>
            <a:endParaRPr lang="en-US"/>
          </a:p>
        </p:txBody>
      </p:sp>
      <p:sp>
        <p:nvSpPr>
          <p:cNvPr id="10" name="Slide Number Placeholder 9"/>
          <p:cNvSpPr>
            <a:spLocks noGrp="1"/>
          </p:cNvSpPr>
          <p:nvPr>
            <p:ph type="sldNum" sz="quarter" idx="15"/>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Design(8)</a:t>
            </a:r>
            <a:endParaRPr lang="zh-CN" altLang="en-US" dirty="0"/>
          </a:p>
        </p:txBody>
      </p:sp>
      <p:sp>
        <p:nvSpPr>
          <p:cNvPr id="3" name="Content Placeholder 2"/>
          <p:cNvSpPr>
            <a:spLocks noGrp="1"/>
          </p:cNvSpPr>
          <p:nvPr>
            <p:ph sz="quarter" idx="1"/>
          </p:nvPr>
        </p:nvSpPr>
        <p:spPr/>
        <p:txBody>
          <a:bodyPr/>
          <a:lstStyle/>
          <a:p>
            <a:r>
              <a:rPr lang="en-US" altLang="zh-CN" b="1" dirty="0" smtClean="0"/>
              <a:t>Discussion</a:t>
            </a:r>
          </a:p>
          <a:p>
            <a:endParaRPr lang="en-US" altLang="zh-CN" b="1" dirty="0" smtClean="0"/>
          </a:p>
          <a:p>
            <a:pPr>
              <a:buFont typeface="Wingdings" pitchFamily="2" charset="2"/>
              <a:buChar char="Ø"/>
            </a:pPr>
            <a:r>
              <a:rPr lang="en-US" altLang="zh-CN" sz="2000" dirty="0" smtClean="0"/>
              <a:t>Variation in </a:t>
            </a:r>
          </a:p>
          <a:p>
            <a:pPr>
              <a:buNone/>
            </a:pPr>
            <a:r>
              <a:rPr lang="en-US" altLang="zh-CN" sz="2000" dirty="0" smtClean="0"/>
              <a:t>    impedance between </a:t>
            </a:r>
          </a:p>
          <a:p>
            <a:pPr>
              <a:buNone/>
            </a:pPr>
            <a:r>
              <a:rPr lang="en-US" altLang="zh-CN" sz="2000" dirty="0" smtClean="0"/>
              <a:t>    the electrodes and the body and the variation  in the whole body potential due to </a:t>
            </a:r>
            <a:r>
              <a:rPr lang="en-US" altLang="zh-CN" sz="2000" dirty="0" err="1" smtClean="0"/>
              <a:t>triboelectricity</a:t>
            </a:r>
            <a:r>
              <a:rPr lang="en-US" altLang="zh-CN" sz="2000" dirty="0" smtClean="0"/>
              <a:t>.</a:t>
            </a:r>
          </a:p>
          <a:p>
            <a:pPr>
              <a:buNone/>
            </a:pPr>
            <a:r>
              <a:rPr lang="en-US" altLang="zh-CN" sz="2000" dirty="0" smtClean="0"/>
              <a:t>    ------- cotton produces the least motion artifacts.</a:t>
            </a:r>
          </a:p>
          <a:p>
            <a:pPr>
              <a:buNone/>
            </a:pPr>
            <a:endParaRPr lang="en-US" altLang="zh-CN" sz="2000" dirty="0" smtClean="0"/>
          </a:p>
          <a:p>
            <a:pPr>
              <a:buFont typeface="Wingdings" pitchFamily="2" charset="2"/>
              <a:buChar char="Ø"/>
            </a:pPr>
            <a:r>
              <a:rPr lang="en-US" altLang="zh-CN" sz="2000" dirty="0" smtClean="0"/>
              <a:t>Hard to discriminate ECG from most of the large artifacts.</a:t>
            </a:r>
          </a:p>
          <a:p>
            <a:pPr>
              <a:buFont typeface="Wingdings" pitchFamily="2" charset="2"/>
              <a:buChar char="Ø"/>
            </a:pPr>
            <a:endParaRPr lang="en-US" altLang="zh-CN" sz="2000" dirty="0" smtClean="0"/>
          </a:p>
          <a:p>
            <a:pPr>
              <a:buFont typeface="Wingdings" pitchFamily="2" charset="2"/>
              <a:buChar char="Ø"/>
            </a:pPr>
            <a:r>
              <a:rPr lang="en-US" altLang="zh-CN" sz="2000" dirty="0" smtClean="0"/>
              <a:t>Used for diagnosis in a restricted area or as an auxiliary method.</a:t>
            </a:r>
          </a:p>
          <a:p>
            <a:pPr>
              <a:buNone/>
            </a:pPr>
            <a:endParaRPr lang="en-US" altLang="zh-CN" sz="2000" dirty="0" smtClean="0"/>
          </a:p>
          <a:p>
            <a:pPr>
              <a:buNone/>
            </a:pPr>
            <a:endParaRPr lang="en-US" altLang="zh-CN" sz="2000" dirty="0" smtClean="0"/>
          </a:p>
          <a:p>
            <a:endParaRPr lang="en-US" altLang="zh-CN" sz="2000" dirty="0" smtClean="0"/>
          </a:p>
        </p:txBody>
      </p:sp>
      <p:pic>
        <p:nvPicPr>
          <p:cNvPr id="7170" name="Picture 2"/>
          <p:cNvPicPr>
            <a:picLocks noChangeAspect="1" noChangeArrowheads="1"/>
          </p:cNvPicPr>
          <p:nvPr/>
        </p:nvPicPr>
        <p:blipFill>
          <a:blip r:embed="rId2" cstate="print"/>
          <a:srcRect/>
          <a:stretch>
            <a:fillRect/>
          </a:stretch>
        </p:blipFill>
        <p:spPr bwMode="auto">
          <a:xfrm>
            <a:off x="3657600" y="228600"/>
            <a:ext cx="5200650" cy="3048000"/>
          </a:xfrm>
          <a:prstGeom prst="rect">
            <a:avLst/>
          </a:prstGeom>
          <a:noFill/>
          <a:ln w="9525">
            <a:noFill/>
            <a:miter lim="800000"/>
            <a:headEnd/>
            <a:tailEnd/>
          </a:ln>
          <a:effectLst/>
        </p:spPr>
      </p:pic>
      <p:sp>
        <p:nvSpPr>
          <p:cNvPr id="5" name="Date Placeholder 4"/>
          <p:cNvSpPr>
            <a:spLocks noGrp="1"/>
          </p:cNvSpPr>
          <p:nvPr>
            <p:ph type="dt" sz="half" idx="14"/>
          </p:nvPr>
        </p:nvSpPr>
        <p:spPr/>
        <p:txBody>
          <a:bodyPr/>
          <a:lstStyle/>
          <a:p>
            <a:fld id="{9FD3E9F6-88A5-477D-9A49-2846EF1F4E86}" type="datetime1">
              <a:rPr lang="en-US" smtClean="0"/>
              <a:t>9/28/2012</a:t>
            </a:fld>
            <a:endParaRPr lang="en-US"/>
          </a:p>
        </p:txBody>
      </p:sp>
      <p:sp>
        <p:nvSpPr>
          <p:cNvPr id="6" name="Slide Number Placeholder 5"/>
          <p:cNvSpPr>
            <a:spLocks noGrp="1"/>
          </p:cNvSpPr>
          <p:nvPr>
            <p:ph type="sldNum" sz="quarter" idx="15"/>
          </p:nvPr>
        </p:nvSpPr>
        <p:spPr/>
        <p:txBody>
          <a:bodyPr/>
          <a:lstStyle/>
          <a:p>
            <a:fld id="{B6F15528-21DE-4FAA-801E-634DDDAF4B2B}" type="slidenum">
              <a:rPr lang="en-US" smtClean="0"/>
              <a:pPr/>
              <a:t>110</a:t>
            </a:fld>
            <a:endParaRPr 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Design(8)</a:t>
            </a:r>
            <a:endParaRPr lang="zh-CN" altLang="en-US" dirty="0"/>
          </a:p>
        </p:txBody>
      </p:sp>
      <p:sp>
        <p:nvSpPr>
          <p:cNvPr id="3" name="Content Placeholder 2"/>
          <p:cNvSpPr>
            <a:spLocks noGrp="1"/>
          </p:cNvSpPr>
          <p:nvPr>
            <p:ph sz="quarter" idx="1"/>
          </p:nvPr>
        </p:nvSpPr>
        <p:spPr/>
        <p:txBody>
          <a:bodyPr>
            <a:normAutofit fontScale="92500" lnSpcReduction="20000"/>
          </a:bodyPr>
          <a:lstStyle/>
          <a:p>
            <a:r>
              <a:rPr lang="en-US" altLang="zh-CN" b="1" dirty="0" smtClean="0"/>
              <a:t>Conclusion</a:t>
            </a:r>
          </a:p>
          <a:p>
            <a:pPr>
              <a:buFont typeface="Wingdings" pitchFamily="2" charset="2"/>
              <a:buChar char="Ø"/>
            </a:pPr>
            <a:endParaRPr lang="en-US" altLang="zh-CN" i="1" dirty="0" smtClean="0"/>
          </a:p>
          <a:p>
            <a:pPr>
              <a:buFont typeface="Wingdings" pitchFamily="2" charset="2"/>
              <a:buChar char="Ø"/>
            </a:pPr>
            <a:r>
              <a:rPr lang="en-US" altLang="zh-CN" i="1" dirty="0" smtClean="0"/>
              <a:t>An ECG was recorded with distinct R-peaks during sleep, regardless of body position and location on the bed.</a:t>
            </a:r>
          </a:p>
          <a:p>
            <a:pPr>
              <a:buFont typeface="Wingdings" pitchFamily="2" charset="2"/>
              <a:buChar char="Ø"/>
            </a:pPr>
            <a:endParaRPr lang="en-US" altLang="zh-CN" i="1" dirty="0" smtClean="0"/>
          </a:p>
          <a:p>
            <a:pPr>
              <a:buFont typeface="Wingdings" pitchFamily="2" charset="2"/>
              <a:buChar char="Ø"/>
            </a:pPr>
            <a:r>
              <a:rPr lang="en-US" altLang="zh-CN" i="1" dirty="0" smtClean="0"/>
              <a:t>The waveforms varied according to the contact condition and position.</a:t>
            </a:r>
          </a:p>
          <a:p>
            <a:pPr>
              <a:buFont typeface="Wingdings" pitchFamily="2" charset="2"/>
              <a:buChar char="Ø"/>
            </a:pPr>
            <a:endParaRPr lang="en-US" altLang="zh-CN" i="1" dirty="0" smtClean="0"/>
          </a:p>
          <a:p>
            <a:pPr>
              <a:buFont typeface="Wingdings" pitchFamily="2" charset="2"/>
              <a:buChar char="Ø"/>
            </a:pPr>
            <a:r>
              <a:rPr lang="en-US" altLang="zh-CN" i="1" dirty="0" smtClean="0"/>
              <a:t>Further study on analyzing the waveform is needed for the motion artifacts.</a:t>
            </a:r>
          </a:p>
          <a:p>
            <a:pPr>
              <a:buFont typeface="Wingdings" pitchFamily="2" charset="2"/>
              <a:buChar char="Ø"/>
            </a:pPr>
            <a:endParaRPr lang="en-US" altLang="zh-CN" i="1" dirty="0" smtClean="0"/>
          </a:p>
          <a:p>
            <a:pPr>
              <a:buFont typeface="Wingdings" pitchFamily="2" charset="2"/>
              <a:buChar char="Ø"/>
            </a:pPr>
            <a:r>
              <a:rPr lang="en-US" altLang="zh-CN" i="1" dirty="0" smtClean="0"/>
              <a:t>Shows the feasibility of using IDC-ECG for long-term</a:t>
            </a:r>
          </a:p>
          <a:p>
            <a:pPr>
              <a:buNone/>
            </a:pPr>
            <a:r>
              <a:rPr lang="en-US" altLang="zh-CN" i="1" dirty="0" smtClean="0"/>
              <a:t>    daily ECG monitoring during sleep with minimal intrusion.</a:t>
            </a:r>
          </a:p>
        </p:txBody>
      </p:sp>
      <p:sp>
        <p:nvSpPr>
          <p:cNvPr id="4" name="Date Placeholder 3"/>
          <p:cNvSpPr>
            <a:spLocks noGrp="1"/>
          </p:cNvSpPr>
          <p:nvPr>
            <p:ph type="dt" sz="half" idx="14"/>
          </p:nvPr>
        </p:nvSpPr>
        <p:spPr/>
        <p:txBody>
          <a:bodyPr/>
          <a:lstStyle/>
          <a:p>
            <a:fld id="{1807D27A-5B16-4E5E-A260-7F4100358C70}" type="datetime1">
              <a:rPr lang="en-US" smtClean="0"/>
              <a:t>9/28/2012</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111</a:t>
            </a:fld>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REFERENCES</a:t>
            </a:r>
            <a:endParaRPr lang="zh-CN" altLang="en-US" dirty="0"/>
          </a:p>
        </p:txBody>
      </p:sp>
      <p:sp>
        <p:nvSpPr>
          <p:cNvPr id="3" name="Content Placeholder 2"/>
          <p:cNvSpPr>
            <a:spLocks noGrp="1"/>
          </p:cNvSpPr>
          <p:nvPr>
            <p:ph idx="1"/>
          </p:nvPr>
        </p:nvSpPr>
        <p:spPr/>
        <p:txBody>
          <a:bodyPr>
            <a:normAutofit/>
          </a:bodyPr>
          <a:lstStyle/>
          <a:p>
            <a:pPr>
              <a:buNone/>
            </a:pPr>
            <a:r>
              <a:rPr lang="en-US" sz="1600" dirty="0" smtClean="0"/>
              <a:t>[1] Long Yan, Jerald </a:t>
            </a:r>
            <a:r>
              <a:rPr lang="en-US" sz="1600" dirty="0" err="1" smtClean="0"/>
              <a:t>Yoo</a:t>
            </a:r>
            <a:r>
              <a:rPr lang="en-US" sz="1600" dirty="0" smtClean="0"/>
              <a:t>, Hoi-Jun </a:t>
            </a:r>
            <a:r>
              <a:rPr lang="en-US" sz="1600" dirty="0" err="1" smtClean="0"/>
              <a:t>Yoo</a:t>
            </a:r>
            <a:r>
              <a:rPr lang="en-US" sz="1600" dirty="0" smtClean="0"/>
              <a:t>.; A 0.5-uVrms 12-uW Wirelessly Powered Patch-Type Healthcare Sensor for Wearable Body Sensor Network, IEEE journal of solid-state circuits, vol. 45, no. 11, Nov 2010</a:t>
            </a:r>
            <a:endParaRPr lang="zh-CN" altLang="en-US" sz="1600" dirty="0" smtClean="0"/>
          </a:p>
          <a:p>
            <a:pPr>
              <a:buNone/>
            </a:pPr>
            <a:r>
              <a:rPr lang="en-US" sz="1600" dirty="0" smtClean="0"/>
              <a:t>[2] Amy D. </a:t>
            </a:r>
            <a:r>
              <a:rPr lang="en-US" sz="1600" dirty="0" err="1" smtClean="0"/>
              <a:t>Droitcour</a:t>
            </a:r>
            <a:r>
              <a:rPr lang="en-US" sz="1600" dirty="0" smtClean="0"/>
              <a:t>, Olga Boric-</a:t>
            </a:r>
            <a:r>
              <a:rPr lang="en-US" sz="1600" dirty="0" err="1" smtClean="0"/>
              <a:t>Lubecke</a:t>
            </a:r>
            <a:r>
              <a:rPr lang="en-US" sz="1600" dirty="0" smtClean="0"/>
              <a:t> Gregory; Signal-to-Noise Ratio in Doppler Radar System for Heart and Respiratory Rate Measurements, IEEE transactions on Microwave theory and techniques, </a:t>
            </a:r>
            <a:r>
              <a:rPr lang="en-US" sz="1600" dirty="0" err="1" smtClean="0"/>
              <a:t>vol</a:t>
            </a:r>
            <a:r>
              <a:rPr lang="en-US" sz="1600" dirty="0" smtClean="0"/>
              <a:t> 57,no.10, OCT 2009.</a:t>
            </a:r>
            <a:endParaRPr lang="zh-CN" altLang="en-US" sz="1600" dirty="0" smtClean="0"/>
          </a:p>
          <a:p>
            <a:pPr>
              <a:buNone/>
            </a:pPr>
            <a:r>
              <a:rPr lang="en-US" sz="1600" dirty="0" smtClean="0"/>
              <a:t>[3] </a:t>
            </a:r>
            <a:r>
              <a:rPr lang="en-US" sz="1600" dirty="0" err="1" smtClean="0"/>
              <a:t>Refet</a:t>
            </a:r>
            <a:r>
              <a:rPr lang="en-US" sz="1600" dirty="0" smtClean="0"/>
              <a:t> </a:t>
            </a:r>
            <a:r>
              <a:rPr lang="en-US" sz="1600" dirty="0" err="1" smtClean="0"/>
              <a:t>Firat</a:t>
            </a:r>
            <a:r>
              <a:rPr lang="en-US" sz="1600" dirty="0" smtClean="0"/>
              <a:t> </a:t>
            </a:r>
            <a:r>
              <a:rPr lang="en-US" sz="1600" dirty="0" err="1" smtClean="0"/>
              <a:t>Yazicioglu</a:t>
            </a:r>
            <a:r>
              <a:rPr lang="en-US" sz="1600" dirty="0" smtClean="0"/>
              <a:t>; Patrick </a:t>
            </a:r>
            <a:r>
              <a:rPr lang="en-US" sz="1600" dirty="0" err="1" smtClean="0"/>
              <a:t>Merken</a:t>
            </a:r>
            <a:r>
              <a:rPr lang="en-US" sz="1600" dirty="0" smtClean="0"/>
              <a:t>; Robert </a:t>
            </a:r>
            <a:r>
              <a:rPr lang="en-US" sz="1600" dirty="0" err="1" smtClean="0"/>
              <a:t>Puers</a:t>
            </a:r>
            <a:r>
              <a:rPr lang="en-US" sz="1600" dirty="0" smtClean="0"/>
              <a:t>; A60 uW60 </a:t>
            </a:r>
            <a:r>
              <a:rPr lang="en-US" sz="1600" dirty="0" err="1" smtClean="0"/>
              <a:t>nV</a:t>
            </a:r>
            <a:r>
              <a:rPr lang="en-US" sz="1600" dirty="0" smtClean="0"/>
              <a:t>/ Hz Readout Front-End for Portable </a:t>
            </a:r>
            <a:r>
              <a:rPr lang="en-US" sz="1600" dirty="0" err="1" smtClean="0"/>
              <a:t>Biopotential</a:t>
            </a:r>
            <a:r>
              <a:rPr lang="en-US" sz="1600" dirty="0" smtClean="0"/>
              <a:t> Acquisition Systems, IEEE journal of solid-</a:t>
            </a:r>
            <a:r>
              <a:rPr lang="en-US" sz="1600" dirty="0" err="1" smtClean="0"/>
              <a:t>stae</a:t>
            </a:r>
            <a:r>
              <a:rPr lang="en-US" sz="1600" dirty="0" smtClean="0"/>
              <a:t> circuits, Vol,42, No.5, May 2007</a:t>
            </a:r>
            <a:endParaRPr lang="zh-CN" altLang="en-US" sz="1600" dirty="0" smtClean="0"/>
          </a:p>
          <a:p>
            <a:pPr>
              <a:buNone/>
            </a:pPr>
            <a:r>
              <a:rPr lang="en-US" sz="1600" dirty="0" smtClean="0"/>
              <a:t>[4] Anna </a:t>
            </a:r>
            <a:r>
              <a:rPr lang="en-US" sz="1600" dirty="0" err="1" smtClean="0"/>
              <a:t>Gruetzmann</a:t>
            </a:r>
            <a:r>
              <a:rPr lang="en-US" sz="1600" dirty="0" smtClean="0"/>
              <a:t>, Stefan Hansen and J¨ org M¨ </a:t>
            </a:r>
            <a:r>
              <a:rPr lang="en-US" sz="1600" dirty="0" err="1" smtClean="0"/>
              <a:t>uller</a:t>
            </a:r>
            <a:r>
              <a:rPr lang="en-US" sz="1600" dirty="0" smtClean="0"/>
              <a:t>; Novel dry electrodes for ECG monitoring, </a:t>
            </a:r>
            <a:r>
              <a:rPr lang="en-US" sz="1600" dirty="0" err="1" smtClean="0"/>
              <a:t>Journal of Physiological Measurement, </a:t>
            </a:r>
            <a:r>
              <a:rPr lang="en-US" sz="1600" dirty="0" smtClean="0"/>
              <a:t>2007 Page(s): 1375–1390</a:t>
            </a:r>
            <a:endParaRPr lang="zh-CN" altLang="en-US" sz="1600" dirty="0" smtClean="0"/>
          </a:p>
          <a:p>
            <a:pPr>
              <a:buNone/>
            </a:pPr>
            <a:r>
              <a:rPr lang="en-US" sz="1600" dirty="0" smtClean="0"/>
              <a:t>[5] Long Yan; </a:t>
            </a:r>
            <a:r>
              <a:rPr lang="en-US" sz="1600" dirty="0" err="1" smtClean="0"/>
              <a:t>Joonsung</a:t>
            </a:r>
            <a:r>
              <a:rPr lang="en-US" sz="1600" dirty="0" smtClean="0"/>
              <a:t> </a:t>
            </a:r>
            <a:r>
              <a:rPr lang="en-US" sz="1600" dirty="0" err="1" smtClean="0"/>
              <a:t>Bae</a:t>
            </a:r>
            <a:r>
              <a:rPr lang="en-US" sz="1600" dirty="0" smtClean="0"/>
              <a:t>; Hoi-Jun </a:t>
            </a:r>
            <a:r>
              <a:rPr lang="en-US" sz="1600" dirty="0" err="1" smtClean="0"/>
              <a:t>Yoo</a:t>
            </a:r>
            <a:r>
              <a:rPr lang="en-US" sz="1600" dirty="0" smtClean="0"/>
              <a:t>; A 3.9 </a:t>
            </a:r>
            <a:r>
              <a:rPr lang="en-US" sz="1600" dirty="0" err="1" smtClean="0"/>
              <a:t>mW</a:t>
            </a:r>
            <a:r>
              <a:rPr lang="en-US" sz="1600" dirty="0" smtClean="0"/>
              <a:t> 25-Electrode </a:t>
            </a:r>
            <a:r>
              <a:rPr lang="en-US" sz="1600" dirty="0" err="1" smtClean="0"/>
              <a:t>Reconﬁgured</a:t>
            </a:r>
            <a:r>
              <a:rPr lang="en-US" sz="1600" dirty="0" smtClean="0"/>
              <a:t> Sensor for Wearable Cardiac Monitoring System, IEEE Journal of solid –state circuits, Jan 2010</a:t>
            </a:r>
            <a:endParaRPr lang="zh-CN" altLang="en-US" sz="1600" dirty="0" smtClean="0"/>
          </a:p>
        </p:txBody>
      </p:sp>
      <p:sp>
        <p:nvSpPr>
          <p:cNvPr id="4" name="Date Placeholder 3"/>
          <p:cNvSpPr>
            <a:spLocks noGrp="1"/>
          </p:cNvSpPr>
          <p:nvPr>
            <p:ph type="dt" sz="half" idx="14"/>
          </p:nvPr>
        </p:nvSpPr>
        <p:spPr/>
        <p:txBody>
          <a:bodyPr/>
          <a:lstStyle/>
          <a:p>
            <a:fld id="{3B5306D2-3A3A-4469-BEB1-B220CDB53F0F}" type="datetime1">
              <a:rPr lang="en-US" smtClean="0"/>
              <a:t>9/28/2012</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112</a:t>
            </a:fld>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REFERENCES</a:t>
            </a:r>
            <a:endParaRPr lang="zh-CN" altLang="en-US" dirty="0"/>
          </a:p>
        </p:txBody>
      </p:sp>
      <p:sp>
        <p:nvSpPr>
          <p:cNvPr id="3" name="Content Placeholder 2"/>
          <p:cNvSpPr>
            <a:spLocks noGrp="1"/>
          </p:cNvSpPr>
          <p:nvPr>
            <p:ph idx="1"/>
          </p:nvPr>
        </p:nvSpPr>
        <p:spPr/>
        <p:txBody>
          <a:bodyPr>
            <a:normAutofit/>
          </a:bodyPr>
          <a:lstStyle/>
          <a:p>
            <a:pPr>
              <a:buNone/>
            </a:pPr>
            <a:r>
              <a:rPr lang="en-US" sz="1600" dirty="0" smtClean="0"/>
              <a:t>[6] Olav E. </a:t>
            </a:r>
            <a:r>
              <a:rPr lang="en-US" sz="1600" dirty="0" err="1" smtClean="0"/>
              <a:t>Liseth</a:t>
            </a:r>
            <a:r>
              <a:rPr lang="en-US" sz="1600" dirty="0" smtClean="0"/>
              <a:t>, Daniel Mo, </a:t>
            </a:r>
            <a:r>
              <a:rPr lang="en-US" sz="1600" dirty="0" err="1" smtClean="0"/>
              <a:t>Håkon</a:t>
            </a:r>
            <a:r>
              <a:rPr lang="en-US" sz="1600" dirty="0" smtClean="0"/>
              <a:t> A. </a:t>
            </a:r>
            <a:r>
              <a:rPr lang="en-US" sz="1600" dirty="0" err="1" smtClean="0"/>
              <a:t>Hjortland</a:t>
            </a:r>
            <a:r>
              <a:rPr lang="en-US" sz="1600" dirty="0" smtClean="0"/>
              <a:t>; </a:t>
            </a:r>
            <a:r>
              <a:rPr lang="en-US" sz="1600" dirty="0" err="1" smtClean="0"/>
              <a:t>ower-Efﬁcient</a:t>
            </a:r>
            <a:r>
              <a:rPr lang="en-US" sz="1600" dirty="0" smtClean="0"/>
              <a:t> Cross-Correlation Beat Detection in Electrocardiogram Analysis Using </a:t>
            </a:r>
            <a:r>
              <a:rPr lang="en-US" sz="1600" dirty="0" err="1" smtClean="0"/>
              <a:t>Bitstreams</a:t>
            </a:r>
            <a:r>
              <a:rPr lang="en-US" sz="1600" dirty="0" smtClean="0"/>
              <a:t>, IEEE Transactions on Biomedical Circuits and Systems, </a:t>
            </a:r>
            <a:r>
              <a:rPr lang="en-US" sz="1600" dirty="0" err="1" smtClean="0"/>
              <a:t>Vol</a:t>
            </a:r>
            <a:r>
              <a:rPr lang="en-US" sz="1600" dirty="0" smtClean="0"/>
              <a:t> 4, No.6, Dec. 2010.</a:t>
            </a:r>
            <a:endParaRPr lang="zh-CN" altLang="en-US" sz="1600" dirty="0" smtClean="0"/>
          </a:p>
          <a:p>
            <a:pPr>
              <a:buNone/>
            </a:pPr>
            <a:r>
              <a:rPr lang="en-US" sz="1600" dirty="0" smtClean="0"/>
              <a:t>[7] </a:t>
            </a:r>
            <a:r>
              <a:rPr lang="it-IT" sz="1600" dirty="0" smtClean="0"/>
              <a:t>Rita Paradiso, Giannicola Loriga, and Nicola Taccini</a:t>
            </a:r>
            <a:r>
              <a:rPr lang="en-US" sz="1600" dirty="0" smtClean="0"/>
              <a:t>; A Wearable Health Care System Based on Knitted Integrated Sensors, IEEE Transactions on Information Technology in Biomedicine, vol. 9, No. 3, Sep. 2005.</a:t>
            </a:r>
            <a:endParaRPr lang="zh-CN" altLang="en-US" sz="1600" dirty="0" smtClean="0"/>
          </a:p>
          <a:p>
            <a:pPr>
              <a:buNone/>
            </a:pPr>
            <a:r>
              <a:rPr lang="en-US" sz="1600" dirty="0" smtClean="0"/>
              <a:t>[8] Yong </a:t>
            </a:r>
            <a:r>
              <a:rPr lang="en-US" sz="1600" dirty="0" err="1" smtClean="0"/>
              <a:t>Gyu</a:t>
            </a:r>
            <a:r>
              <a:rPr lang="en-US" sz="1600" dirty="0" smtClean="0"/>
              <a:t> Lim, </a:t>
            </a:r>
            <a:r>
              <a:rPr lang="en-US" sz="1600" dirty="0" err="1" smtClean="0"/>
              <a:t>Ko</a:t>
            </a:r>
            <a:r>
              <a:rPr lang="en-US" sz="1600" dirty="0" smtClean="0"/>
              <a:t> </a:t>
            </a:r>
            <a:r>
              <a:rPr lang="en-US" sz="1600" dirty="0" err="1" smtClean="0"/>
              <a:t>Keun</a:t>
            </a:r>
            <a:r>
              <a:rPr lang="en-US" sz="1600" dirty="0" smtClean="0"/>
              <a:t> Kim, and </a:t>
            </a:r>
            <a:r>
              <a:rPr lang="en-US" sz="1600" dirty="0" err="1" smtClean="0"/>
              <a:t>Kwang</a:t>
            </a:r>
            <a:r>
              <a:rPr lang="en-US" sz="1600" dirty="0" smtClean="0"/>
              <a:t> </a:t>
            </a:r>
            <a:r>
              <a:rPr lang="en-US" sz="1600" dirty="0" err="1" smtClean="0"/>
              <a:t>Suk</a:t>
            </a:r>
            <a:r>
              <a:rPr lang="en-US" sz="1600" dirty="0" smtClean="0"/>
              <a:t> Park; ECG Recording on a Bed During Sleep Without Direct Skin-Contact, IEEE Transactions on Biomedical Engineering, Vol. 54,No. 4, April 2007.</a:t>
            </a:r>
            <a:endParaRPr lang="zh-CN" altLang="en-US" sz="1600" dirty="0" smtClean="0"/>
          </a:p>
          <a:p>
            <a:pPr>
              <a:buNone/>
            </a:pPr>
            <a:r>
              <a:rPr lang="en-US" sz="1600" dirty="0" smtClean="0"/>
              <a:t>[9] Richard R. Fletcher; </a:t>
            </a:r>
            <a:r>
              <a:rPr lang="en-US" sz="1600" dirty="0" err="1" smtClean="0"/>
              <a:t>Sarang</a:t>
            </a:r>
            <a:r>
              <a:rPr lang="en-US" sz="1600" dirty="0" smtClean="0"/>
              <a:t> </a:t>
            </a:r>
            <a:r>
              <a:rPr lang="en-US" sz="1600" dirty="0" err="1" smtClean="0"/>
              <a:t>Kulkarni</a:t>
            </a:r>
            <a:r>
              <a:rPr lang="en-US" sz="1600" dirty="0" smtClean="0"/>
              <a:t> ; Clip-on Wireless Wearable Microwave Sensor  for Ambulatory Cardiac Monitoring , 32nd Annual International Conference of the IEEE EMBS Buenos Aires, Argentina, August 31 - September 4, 2010</a:t>
            </a:r>
            <a:endParaRPr lang="en-US" altLang="zh-CN" sz="2300" dirty="0" smtClean="0"/>
          </a:p>
          <a:p>
            <a:endParaRPr lang="en-US" altLang="zh-CN" dirty="0" smtClean="0"/>
          </a:p>
          <a:p>
            <a:endParaRPr lang="zh-CN" altLang="en-US" dirty="0" smtClean="0"/>
          </a:p>
        </p:txBody>
      </p:sp>
      <p:sp>
        <p:nvSpPr>
          <p:cNvPr id="4" name="Date Placeholder 3"/>
          <p:cNvSpPr>
            <a:spLocks noGrp="1"/>
          </p:cNvSpPr>
          <p:nvPr>
            <p:ph type="dt" sz="half" idx="14"/>
          </p:nvPr>
        </p:nvSpPr>
        <p:spPr/>
        <p:txBody>
          <a:bodyPr/>
          <a:lstStyle/>
          <a:p>
            <a:fld id="{61EEF8AF-4307-4515-A5D0-C1974403123E}" type="datetime1">
              <a:rPr lang="en-US" smtClean="0"/>
              <a:t>9/28/2012</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113</a:t>
            </a:fld>
            <a:endParaRPr lang="en-US"/>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REFERENCES</a:t>
            </a:r>
            <a:endParaRPr lang="zh-CN" altLang="en-US" dirty="0"/>
          </a:p>
        </p:txBody>
      </p:sp>
      <p:sp>
        <p:nvSpPr>
          <p:cNvPr id="3" name="Content Placeholder 2"/>
          <p:cNvSpPr>
            <a:spLocks noGrp="1"/>
          </p:cNvSpPr>
          <p:nvPr>
            <p:ph idx="1"/>
          </p:nvPr>
        </p:nvSpPr>
        <p:spPr/>
        <p:txBody>
          <a:bodyPr>
            <a:normAutofit/>
          </a:bodyPr>
          <a:lstStyle/>
          <a:p>
            <a:pPr>
              <a:buNone/>
            </a:pPr>
            <a:r>
              <a:rPr lang="en-US" sz="1600" dirty="0" smtClean="0"/>
              <a:t>[10] </a:t>
            </a:r>
            <a:r>
              <a:rPr lang="en-US" sz="1600" dirty="0" err="1" smtClean="0"/>
              <a:t>Galeottei</a:t>
            </a:r>
            <a:r>
              <a:rPr lang="en-US" sz="1600" dirty="0" smtClean="0"/>
              <a:t>, L.; </a:t>
            </a:r>
            <a:r>
              <a:rPr lang="en-US" sz="1600" dirty="0" err="1" smtClean="0"/>
              <a:t>Paoletti</a:t>
            </a:r>
            <a:r>
              <a:rPr lang="en-US" sz="1600" dirty="0" smtClean="0"/>
              <a:t>, M.; </a:t>
            </a:r>
            <a:r>
              <a:rPr lang="en-US" sz="1600" dirty="0" err="1" smtClean="0"/>
              <a:t>Marchesi</a:t>
            </a:r>
            <a:r>
              <a:rPr lang="en-US" sz="1600" dirty="0" smtClean="0"/>
              <a:t>, C.; </a:t>
            </a:r>
            <a:r>
              <a:rPr lang="en-US" sz="1600" i="1" dirty="0" smtClean="0"/>
              <a:t>Development of a low cost wearable prototype for long-term vital signs monitoring based on embedded integrated wireless module</a:t>
            </a:r>
            <a:r>
              <a:rPr lang="en-US" sz="1600" dirty="0" smtClean="0"/>
              <a:t>, Computers in Cardiology, 2008 Page(s): 905 – 908</a:t>
            </a:r>
            <a:endParaRPr lang="zh-CN" altLang="en-US" sz="1600" dirty="0" smtClean="0"/>
          </a:p>
          <a:p>
            <a:pPr>
              <a:buNone/>
            </a:pPr>
            <a:r>
              <a:rPr lang="en-US" sz="1600" dirty="0" smtClean="0"/>
              <a:t>[11] Low, Y.F.; </a:t>
            </a:r>
            <a:r>
              <a:rPr lang="en-US" sz="1600" dirty="0" err="1" smtClean="0"/>
              <a:t>Mustaffa</a:t>
            </a:r>
            <a:r>
              <a:rPr lang="en-US" sz="1600" dirty="0" smtClean="0"/>
              <a:t>, I.B.; </a:t>
            </a:r>
            <a:r>
              <a:rPr lang="en-US" sz="1600" dirty="0" err="1" smtClean="0"/>
              <a:t>Saad</a:t>
            </a:r>
            <a:r>
              <a:rPr lang="en-US" sz="1600" dirty="0" smtClean="0"/>
              <a:t>, N.B.M.; Bin </a:t>
            </a:r>
            <a:r>
              <a:rPr lang="en-US" sz="1600" dirty="0" err="1" smtClean="0"/>
              <a:t>Hamidon</a:t>
            </a:r>
            <a:r>
              <a:rPr lang="en-US" sz="1600" dirty="0" smtClean="0"/>
              <a:t>, A.H.; </a:t>
            </a:r>
            <a:r>
              <a:rPr lang="en-US" sz="1600" i="1" dirty="0" smtClean="0"/>
              <a:t>Development of PC-Based ECG Monitoring System</a:t>
            </a:r>
            <a:r>
              <a:rPr lang="en-US" sz="1600" dirty="0" smtClean="0"/>
              <a:t>, 4th Student Conference on Research and Development, 2006 Page(s): 66 – 69</a:t>
            </a:r>
            <a:endParaRPr lang="zh-CN" altLang="en-US" sz="1600" dirty="0" smtClean="0"/>
          </a:p>
          <a:p>
            <a:pPr>
              <a:buNone/>
            </a:pPr>
            <a:r>
              <a:rPr lang="en-US" sz="1600" dirty="0" smtClean="0"/>
              <a:t>[12] </a:t>
            </a:r>
            <a:r>
              <a:rPr lang="en-US" sz="1600" dirty="0" err="1" smtClean="0"/>
              <a:t>Kyriacou</a:t>
            </a:r>
            <a:r>
              <a:rPr lang="en-US" sz="1600" dirty="0" smtClean="0"/>
              <a:t>, E.; </a:t>
            </a:r>
            <a:r>
              <a:rPr lang="en-US" sz="1600" dirty="0" err="1" smtClean="0"/>
              <a:t>Pattichis</a:t>
            </a:r>
            <a:r>
              <a:rPr lang="en-US" sz="1600" dirty="0" smtClean="0"/>
              <a:t>, C.; </a:t>
            </a:r>
            <a:r>
              <a:rPr lang="en-US" sz="1600" dirty="0" err="1" smtClean="0"/>
              <a:t>Hoplaros</a:t>
            </a:r>
            <a:r>
              <a:rPr lang="en-US" sz="1600" dirty="0" smtClean="0"/>
              <a:t>, D.; </a:t>
            </a:r>
            <a:r>
              <a:rPr lang="en-US" sz="1600" dirty="0" err="1" smtClean="0"/>
              <a:t>Jossif</a:t>
            </a:r>
            <a:r>
              <a:rPr lang="en-US" sz="1600" dirty="0" smtClean="0"/>
              <a:t>, A.; </a:t>
            </a:r>
            <a:r>
              <a:rPr lang="en-US" sz="1600" dirty="0" err="1" smtClean="0"/>
              <a:t>Kounoudes</a:t>
            </a:r>
            <a:r>
              <a:rPr lang="en-US" sz="1600" dirty="0" smtClean="0"/>
              <a:t>, A.; </a:t>
            </a:r>
            <a:r>
              <a:rPr lang="en-US" sz="1600" dirty="0" err="1" smtClean="0"/>
              <a:t>Milis</a:t>
            </a:r>
            <a:r>
              <a:rPr lang="en-US" sz="1600" dirty="0" smtClean="0"/>
              <a:t>, M.; </a:t>
            </a:r>
            <a:r>
              <a:rPr lang="en-US" sz="1600" dirty="0" err="1" smtClean="0"/>
              <a:t>Vogiatzis</a:t>
            </a:r>
            <a:r>
              <a:rPr lang="en-US" sz="1600" dirty="0" smtClean="0"/>
              <a:t>, D.; </a:t>
            </a:r>
            <a:r>
              <a:rPr lang="en-US" sz="1600" i="1" dirty="0" smtClean="0"/>
              <a:t>Integrated platform for continuous monitoring of children with suspected cardiac arrhythmias</a:t>
            </a:r>
            <a:r>
              <a:rPr lang="en-US" sz="1600" dirty="0" smtClean="0"/>
              <a:t>, 9th International Conference on Information Technology and Applications in Biomedicine, 2009  Page(s): 1 – 4</a:t>
            </a:r>
            <a:endParaRPr lang="zh-CN" altLang="en-US" sz="1600" dirty="0" smtClean="0"/>
          </a:p>
          <a:p>
            <a:pPr>
              <a:buNone/>
            </a:pPr>
            <a:r>
              <a:rPr lang="en-US" sz="1600" dirty="0" smtClean="0"/>
              <a:t>[13] Romero, I.; </a:t>
            </a:r>
            <a:r>
              <a:rPr lang="en-US" sz="1600" dirty="0" err="1" smtClean="0"/>
              <a:t>Grundlehner</a:t>
            </a:r>
            <a:r>
              <a:rPr lang="en-US" sz="1600" dirty="0" smtClean="0"/>
              <a:t>, B.; </a:t>
            </a:r>
            <a:r>
              <a:rPr lang="en-US" sz="1600" dirty="0" err="1" smtClean="0"/>
              <a:t>Penders</a:t>
            </a:r>
            <a:r>
              <a:rPr lang="en-US" sz="1600" dirty="0" smtClean="0"/>
              <a:t>, J.; </a:t>
            </a:r>
            <a:r>
              <a:rPr lang="en-US" sz="1600" dirty="0" err="1" smtClean="0"/>
              <a:t>Huisken</a:t>
            </a:r>
            <a:r>
              <a:rPr lang="en-US" sz="1600" dirty="0" smtClean="0"/>
              <a:t>, J.; </a:t>
            </a:r>
            <a:r>
              <a:rPr lang="en-US" sz="1600" dirty="0" err="1" smtClean="0"/>
              <a:t>Yassin</a:t>
            </a:r>
            <a:r>
              <a:rPr lang="en-US" sz="1600" dirty="0" smtClean="0"/>
              <a:t>, Y.H.; </a:t>
            </a:r>
            <a:r>
              <a:rPr lang="en-US" sz="1600" i="1" dirty="0" smtClean="0"/>
              <a:t>Low-power robust beat detection in ambulatory cardiac monitoring</a:t>
            </a:r>
            <a:r>
              <a:rPr lang="en-US" sz="1600" dirty="0" smtClean="0"/>
              <a:t>, IEEE Biomedical Circuits and Systems Conference, 2009 Page(s): 249 – 252</a:t>
            </a:r>
            <a:endParaRPr lang="zh-CN" altLang="en-US" sz="1600" dirty="0" smtClean="0"/>
          </a:p>
          <a:p>
            <a:pPr>
              <a:buNone/>
            </a:pPr>
            <a:r>
              <a:rPr lang="en-US" sz="1600" dirty="0" smtClean="0"/>
              <a:t>[14] </a:t>
            </a:r>
            <a:r>
              <a:rPr lang="en-US" sz="1600" dirty="0" err="1" smtClean="0"/>
              <a:t>Saeed</a:t>
            </a:r>
            <a:r>
              <a:rPr lang="en-US" sz="1600" dirty="0" smtClean="0"/>
              <a:t>, A.; </a:t>
            </a:r>
            <a:r>
              <a:rPr lang="en-US" sz="1600" dirty="0" err="1" smtClean="0"/>
              <a:t>Faezipour</a:t>
            </a:r>
            <a:r>
              <a:rPr lang="en-US" sz="1600" dirty="0" smtClean="0"/>
              <a:t>, M.; </a:t>
            </a:r>
            <a:r>
              <a:rPr lang="en-US" sz="1600" dirty="0" err="1" smtClean="0"/>
              <a:t>Nourani</a:t>
            </a:r>
            <a:r>
              <a:rPr lang="en-US" sz="1600" dirty="0" smtClean="0"/>
              <a:t>, M.; Tamil, L.; </a:t>
            </a:r>
            <a:r>
              <a:rPr lang="en-US" sz="1600" i="1" dirty="0" smtClean="0"/>
              <a:t>Plug-and-play sensor node for body area networks</a:t>
            </a:r>
            <a:r>
              <a:rPr lang="en-US" sz="1600" dirty="0" smtClean="0"/>
              <a:t>, IEEE/NIH Life Science Systems and Applications Workshop, 2009 Page(s): 104 – 107</a:t>
            </a:r>
            <a:endParaRPr lang="zh-CN" altLang="en-US" sz="1600" dirty="0" smtClean="0"/>
          </a:p>
          <a:p>
            <a:endParaRPr lang="zh-CN" altLang="en-US" dirty="0"/>
          </a:p>
        </p:txBody>
      </p:sp>
      <p:sp>
        <p:nvSpPr>
          <p:cNvPr id="4" name="Date Placeholder 3"/>
          <p:cNvSpPr>
            <a:spLocks noGrp="1"/>
          </p:cNvSpPr>
          <p:nvPr>
            <p:ph type="dt" sz="half" idx="14"/>
          </p:nvPr>
        </p:nvSpPr>
        <p:spPr/>
        <p:txBody>
          <a:bodyPr/>
          <a:lstStyle/>
          <a:p>
            <a:fld id="{2C4104A0-62A7-41D3-BABE-837095C74CDE}" type="datetime1">
              <a:rPr lang="en-US" smtClean="0"/>
              <a:t>9/28/2012</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114</a:t>
            </a:fld>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REFERENCES</a:t>
            </a:r>
            <a:endParaRPr lang="zh-CN" altLang="en-US" dirty="0"/>
          </a:p>
        </p:txBody>
      </p:sp>
      <p:sp>
        <p:nvSpPr>
          <p:cNvPr id="3" name="Content Placeholder 2"/>
          <p:cNvSpPr>
            <a:spLocks noGrp="1"/>
          </p:cNvSpPr>
          <p:nvPr>
            <p:ph idx="1"/>
          </p:nvPr>
        </p:nvSpPr>
        <p:spPr/>
        <p:txBody>
          <a:bodyPr>
            <a:normAutofit fontScale="62500" lnSpcReduction="20000"/>
          </a:bodyPr>
          <a:lstStyle/>
          <a:p>
            <a:pPr>
              <a:buNone/>
            </a:pPr>
            <a:r>
              <a:rPr lang="en-US" dirty="0" smtClean="0"/>
              <a:t>[15] </a:t>
            </a:r>
            <a:r>
              <a:rPr lang="en-US" dirty="0" err="1" smtClean="0"/>
              <a:t>Whitchurch</a:t>
            </a:r>
            <a:r>
              <a:rPr lang="en-US" dirty="0" smtClean="0"/>
              <a:t>, A.K.; Abraham, J.K.; </a:t>
            </a:r>
            <a:r>
              <a:rPr lang="en-US" dirty="0" err="1" smtClean="0"/>
              <a:t>Varadan</a:t>
            </a:r>
            <a:r>
              <a:rPr lang="en-US" dirty="0" smtClean="0"/>
              <a:t>, V.K.; </a:t>
            </a:r>
            <a:r>
              <a:rPr lang="en-US" i="1" dirty="0" smtClean="0"/>
              <a:t>Remote system for patient monitoring using Bluetooth</a:t>
            </a:r>
            <a:r>
              <a:rPr lang="en-US" dirty="0" smtClean="0"/>
              <a:t>, IEEE Region 5 Technical Conference, 2007 Page(s): 163 – 166</a:t>
            </a:r>
          </a:p>
          <a:p>
            <a:pPr>
              <a:buNone/>
            </a:pPr>
            <a:r>
              <a:rPr lang="en-US" dirty="0" smtClean="0"/>
              <a:t>[16] </a:t>
            </a:r>
            <a:r>
              <a:rPr lang="en-US" dirty="0" err="1" smtClean="0"/>
              <a:t>Amien</a:t>
            </a:r>
            <a:r>
              <a:rPr lang="en-US" dirty="0" smtClean="0"/>
              <a:t>, M.B.M.; Bo Cheng; </a:t>
            </a:r>
            <a:r>
              <a:rPr lang="en-US" dirty="0" err="1" smtClean="0"/>
              <a:t>Jiarui</a:t>
            </a:r>
            <a:r>
              <a:rPr lang="en-US" dirty="0" smtClean="0"/>
              <a:t> Lin; </a:t>
            </a:r>
            <a:r>
              <a:rPr lang="en-US" i="1" dirty="0" smtClean="0"/>
              <a:t>Robust techniques for designing remote real-time arrhythmias classification system</a:t>
            </a:r>
            <a:r>
              <a:rPr lang="en-US" dirty="0" smtClean="0"/>
              <a:t>, IEEE/NIH Life Science Systems and Applications Workshop, 2007 Page(s): 200 – 204</a:t>
            </a:r>
            <a:endParaRPr lang="zh-CN" altLang="en-US" dirty="0" smtClean="0"/>
          </a:p>
          <a:p>
            <a:pPr>
              <a:buNone/>
            </a:pPr>
            <a:r>
              <a:rPr lang="en-US" dirty="0" smtClean="0"/>
              <a:t>[17] Wong, A.C.W.; </a:t>
            </a:r>
            <a:r>
              <a:rPr lang="en-US" dirty="0" err="1" smtClean="0"/>
              <a:t>McDonagh</a:t>
            </a:r>
            <a:r>
              <a:rPr lang="en-US" dirty="0" smtClean="0"/>
              <a:t>, D.; </a:t>
            </a:r>
            <a:r>
              <a:rPr lang="en-US" dirty="0" err="1" smtClean="0"/>
              <a:t>Omeni</a:t>
            </a:r>
            <a:r>
              <a:rPr lang="en-US" dirty="0" smtClean="0"/>
              <a:t>, O.; Nunn, C.; Hernandez-</a:t>
            </a:r>
            <a:r>
              <a:rPr lang="en-US" dirty="0" err="1" smtClean="0"/>
              <a:t>Silveira</a:t>
            </a:r>
            <a:r>
              <a:rPr lang="en-US" dirty="0" smtClean="0"/>
              <a:t>, M.; Burdett, A.J.; </a:t>
            </a:r>
            <a:r>
              <a:rPr lang="en-US" i="1" dirty="0" err="1" smtClean="0"/>
              <a:t>Sensium</a:t>
            </a:r>
            <a:r>
              <a:rPr lang="en-US" i="1" dirty="0" smtClean="0"/>
              <a:t>: an ultra-low-power wireless body sensor network platform_ Design &amp; application challenges</a:t>
            </a:r>
            <a:r>
              <a:rPr lang="en-US" dirty="0" smtClean="0"/>
              <a:t>, Page(s): 6576 – 6579</a:t>
            </a:r>
            <a:endParaRPr lang="zh-CN" altLang="en-US" dirty="0" smtClean="0"/>
          </a:p>
          <a:p>
            <a:pPr>
              <a:buNone/>
            </a:pPr>
            <a:r>
              <a:rPr lang="en-US" dirty="0" smtClean="0"/>
              <a:t>[18] </a:t>
            </a:r>
            <a:r>
              <a:rPr lang="en-US" dirty="0" err="1" smtClean="0"/>
              <a:t>Ang</a:t>
            </a:r>
            <a:r>
              <a:rPr lang="en-US" dirty="0" smtClean="0"/>
              <a:t>, K.H.; </a:t>
            </a:r>
            <a:r>
              <a:rPr lang="en-US" dirty="0" err="1" smtClean="0"/>
              <a:t>Yuanda</a:t>
            </a:r>
            <a:r>
              <a:rPr lang="en-US" dirty="0" smtClean="0"/>
              <a:t> </a:t>
            </a:r>
            <a:r>
              <a:rPr lang="en-US" dirty="0" err="1" smtClean="0"/>
              <a:t>Xu</a:t>
            </a:r>
            <a:r>
              <a:rPr lang="en-US" dirty="0" smtClean="0"/>
              <a:t>; </a:t>
            </a:r>
            <a:r>
              <a:rPr lang="en-US" dirty="0" err="1" smtClean="0"/>
              <a:t>Khandoker</a:t>
            </a:r>
            <a:r>
              <a:rPr lang="en-US" dirty="0" smtClean="0"/>
              <a:t>, A.H.; </a:t>
            </a:r>
            <a:r>
              <a:rPr lang="en-US" i="1" dirty="0" err="1" smtClean="0"/>
              <a:t>Simulink</a:t>
            </a:r>
            <a:r>
              <a:rPr lang="en-US" i="1" dirty="0" smtClean="0"/>
              <a:t>-based sleep apnea screening model for portable diagnosis</a:t>
            </a:r>
            <a:r>
              <a:rPr lang="en-US" dirty="0" smtClean="0"/>
              <a:t>, 5th International Conference on Intelligent Sensors, Sensor Networks and Information Processing (ISSNIP), 2009 Page(s): 201 – 206</a:t>
            </a:r>
            <a:endParaRPr lang="zh-CN" altLang="en-US" dirty="0" smtClean="0"/>
          </a:p>
          <a:p>
            <a:pPr>
              <a:buNone/>
            </a:pPr>
            <a:r>
              <a:rPr lang="en-US" dirty="0" smtClean="0"/>
              <a:t>[19] Williams, G.; King, P.J.; Capper, A.M.; Doughty, K.; </a:t>
            </a:r>
            <a:r>
              <a:rPr lang="en-US" i="1" dirty="0" smtClean="0"/>
              <a:t>The Electronic Doctor (TED)-a home </a:t>
            </a:r>
            <a:r>
              <a:rPr lang="en-US" i="1" dirty="0" err="1" smtClean="0"/>
              <a:t>telecare</a:t>
            </a:r>
            <a:r>
              <a:rPr lang="en-US" i="1" dirty="0" smtClean="0"/>
              <a:t> system</a:t>
            </a:r>
            <a:r>
              <a:rPr lang="en-US" dirty="0" smtClean="0"/>
              <a:t>, Proceedings of the 18th Annual International Conference of the IEEE Engineering in Medicine and Biology Society, 1996 Page(s): 53 - 54 vol.1</a:t>
            </a:r>
            <a:endParaRPr lang="zh-CN" altLang="en-US" dirty="0" smtClean="0"/>
          </a:p>
          <a:p>
            <a:pPr>
              <a:buNone/>
            </a:pPr>
            <a:r>
              <a:rPr lang="en-US" dirty="0" smtClean="0"/>
              <a:t>[20] </a:t>
            </a:r>
            <a:r>
              <a:rPr lang="en-US" dirty="0" err="1" smtClean="0"/>
              <a:t>Qiaoling</a:t>
            </a:r>
            <a:r>
              <a:rPr lang="en-US" dirty="0" smtClean="0"/>
              <a:t> </a:t>
            </a:r>
            <a:r>
              <a:rPr lang="en-US" dirty="0" err="1" smtClean="0"/>
              <a:t>Tu</a:t>
            </a:r>
            <a:r>
              <a:rPr lang="en-US" dirty="0" smtClean="0"/>
              <a:t>; Jing Zhang; </a:t>
            </a:r>
            <a:r>
              <a:rPr lang="en-US" dirty="0" err="1" smtClean="0"/>
              <a:t>Zhexia</a:t>
            </a:r>
            <a:r>
              <a:rPr lang="en-US" dirty="0" smtClean="0"/>
              <a:t> Deng; </a:t>
            </a:r>
            <a:r>
              <a:rPr lang="en-US" i="1" dirty="0" smtClean="0"/>
              <a:t>The Research for Wireless electrocardiogram Biosensor System</a:t>
            </a:r>
            <a:r>
              <a:rPr lang="en-US" dirty="0" smtClean="0"/>
              <a:t>, IEEE International Conference on Information Acquisition, 2006 Page(s): 6 – 10</a:t>
            </a:r>
            <a:endParaRPr lang="zh-CN" altLang="en-US" dirty="0" smtClean="0"/>
          </a:p>
        </p:txBody>
      </p:sp>
      <p:sp>
        <p:nvSpPr>
          <p:cNvPr id="4" name="Date Placeholder 3"/>
          <p:cNvSpPr>
            <a:spLocks noGrp="1"/>
          </p:cNvSpPr>
          <p:nvPr>
            <p:ph type="dt" sz="half" idx="14"/>
          </p:nvPr>
        </p:nvSpPr>
        <p:spPr/>
        <p:txBody>
          <a:bodyPr/>
          <a:lstStyle/>
          <a:p>
            <a:fld id="{02649693-357F-4330-9EE0-2841A096E5CE}" type="datetime1">
              <a:rPr lang="en-US" smtClean="0"/>
              <a:t>9/28/2012</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115</a:t>
            </a:fld>
            <a:endParaRPr lang="en-US"/>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REFERENCES</a:t>
            </a:r>
            <a:endParaRPr lang="zh-CN" altLang="en-US" dirty="0"/>
          </a:p>
        </p:txBody>
      </p:sp>
      <p:sp>
        <p:nvSpPr>
          <p:cNvPr id="3" name="Content Placeholder 2"/>
          <p:cNvSpPr>
            <a:spLocks noGrp="1"/>
          </p:cNvSpPr>
          <p:nvPr>
            <p:ph idx="1"/>
          </p:nvPr>
        </p:nvSpPr>
        <p:spPr>
          <a:xfrm>
            <a:off x="457200" y="1609416"/>
            <a:ext cx="7239000" cy="4943784"/>
          </a:xfrm>
        </p:spPr>
        <p:txBody>
          <a:bodyPr>
            <a:normAutofit/>
          </a:bodyPr>
          <a:lstStyle/>
          <a:p>
            <a:pPr>
              <a:buNone/>
            </a:pPr>
            <a:r>
              <a:rPr lang="en-US" sz="1600" dirty="0" smtClean="0"/>
              <a:t>[21] </a:t>
            </a:r>
            <a:r>
              <a:rPr lang="en-US" sz="1600" dirty="0" err="1" smtClean="0"/>
              <a:t>Frehill</a:t>
            </a:r>
            <a:r>
              <a:rPr lang="en-US" sz="1600" dirty="0" smtClean="0"/>
              <a:t>, P.; Chambers, D.; </a:t>
            </a:r>
            <a:r>
              <a:rPr lang="en-US" sz="1600" dirty="0" err="1" smtClean="0"/>
              <a:t>Rotariu</a:t>
            </a:r>
            <a:r>
              <a:rPr lang="en-US" sz="1600" dirty="0" smtClean="0"/>
              <a:t>, C.; </a:t>
            </a:r>
            <a:r>
              <a:rPr lang="en-US" sz="1600" i="1" dirty="0" smtClean="0"/>
              <a:t>Using </a:t>
            </a:r>
            <a:r>
              <a:rPr lang="en-US" sz="1600" i="1" dirty="0" err="1" smtClean="0"/>
              <a:t>Zigbee</a:t>
            </a:r>
            <a:r>
              <a:rPr lang="en-US" sz="1600" i="1" dirty="0" smtClean="0"/>
              <a:t> to Integrate Medical Devices</a:t>
            </a:r>
            <a:r>
              <a:rPr lang="en-US" sz="1600" dirty="0" smtClean="0"/>
              <a:t>, 29th Annual International Conference of the IEEE Engineering in Medicine and Biology Society, 2007 Page(s): 6717 – 6720</a:t>
            </a:r>
          </a:p>
          <a:p>
            <a:pPr>
              <a:buNone/>
            </a:pPr>
            <a:r>
              <a:rPr lang="en-US" sz="1600" dirty="0" smtClean="0"/>
              <a:t>[22] </a:t>
            </a:r>
            <a:r>
              <a:rPr lang="en-US" sz="1600" dirty="0" err="1" smtClean="0"/>
              <a:t>Justesen</a:t>
            </a:r>
            <a:r>
              <a:rPr lang="en-US" sz="1600" dirty="0" smtClean="0"/>
              <a:t>, J.; Madsen, S.C.; </a:t>
            </a:r>
            <a:r>
              <a:rPr lang="en-US" sz="1600" i="1" dirty="0" smtClean="0"/>
              <a:t>Wearable wireless ECG monitoring hardware prototype for use in patients own home</a:t>
            </a:r>
            <a:r>
              <a:rPr lang="en-US" sz="1600" dirty="0" smtClean="0"/>
              <a:t>, 3rd International Conference on Pervasive Computing Technologies for Healthcare, 2009 Page(s): 1 – 3</a:t>
            </a:r>
            <a:endParaRPr lang="zh-CN" altLang="en-US" sz="1600" dirty="0" smtClean="0"/>
          </a:p>
          <a:p>
            <a:pPr>
              <a:buNone/>
            </a:pPr>
            <a:r>
              <a:rPr lang="en-US" sz="1600" dirty="0" smtClean="0"/>
              <a:t>[23] </a:t>
            </a:r>
            <a:r>
              <a:rPr lang="en-US" sz="1600" dirty="0" err="1" smtClean="0"/>
              <a:t>Fei</a:t>
            </a:r>
            <a:r>
              <a:rPr lang="en-US" sz="1600" dirty="0" smtClean="0"/>
              <a:t> </a:t>
            </a:r>
            <a:r>
              <a:rPr lang="en-US" sz="1600" dirty="0" err="1" smtClean="0"/>
              <a:t>Hu</a:t>
            </a:r>
            <a:r>
              <a:rPr lang="en-US" sz="1600" dirty="0" smtClean="0"/>
              <a:t>; Yang Xiao; </a:t>
            </a:r>
            <a:r>
              <a:rPr lang="en-US" sz="1600" dirty="0" err="1" smtClean="0"/>
              <a:t>Qi</a:t>
            </a:r>
            <a:r>
              <a:rPr lang="en-US" sz="1600" dirty="0" smtClean="0"/>
              <a:t> </a:t>
            </a:r>
            <a:r>
              <a:rPr lang="en-US" sz="1600" dirty="0" err="1" smtClean="0"/>
              <a:t>Hao</a:t>
            </a:r>
            <a:r>
              <a:rPr lang="en-US" sz="1600" dirty="0" smtClean="0"/>
              <a:t>; Congestion-aware, loss-resilient bio-monitoring sensor networking for mobile health applications, IEEE Journal on Selected Areas in Communications, Volume: 27 , Issue: 4 2009 , Page(s): 450 – 465</a:t>
            </a:r>
            <a:endParaRPr lang="zh-CN" altLang="en-US" sz="1600" dirty="0" smtClean="0"/>
          </a:p>
          <a:p>
            <a:pPr>
              <a:buNone/>
            </a:pPr>
            <a:r>
              <a:rPr lang="en-US" sz="1600" dirty="0" smtClean="0"/>
              <a:t>[24] Chuo, Y.; </a:t>
            </a:r>
            <a:r>
              <a:rPr lang="en-US" sz="1600" dirty="0" err="1" smtClean="0"/>
              <a:t>Marzencki</a:t>
            </a:r>
            <a:r>
              <a:rPr lang="en-US" sz="1600" dirty="0" smtClean="0"/>
              <a:t>, M.; Hung, B.; </a:t>
            </a:r>
            <a:r>
              <a:rPr lang="en-US" sz="1600" dirty="0" err="1" smtClean="0"/>
              <a:t>Jaggernauth</a:t>
            </a:r>
            <a:r>
              <a:rPr lang="en-US" sz="1600" dirty="0" smtClean="0"/>
              <a:t>, C.; </a:t>
            </a:r>
            <a:r>
              <a:rPr lang="en-US" sz="1600" dirty="0" err="1" smtClean="0"/>
              <a:t>Tavakolian</a:t>
            </a:r>
            <a:r>
              <a:rPr lang="en-US" sz="1600" dirty="0" smtClean="0"/>
              <a:t>, K.; Lin, P.; </a:t>
            </a:r>
            <a:r>
              <a:rPr lang="en-US" sz="1600" dirty="0" err="1" smtClean="0"/>
              <a:t>Kaminska</a:t>
            </a:r>
            <a:r>
              <a:rPr lang="en-US" sz="1600" dirty="0" smtClean="0"/>
              <a:t>, B.; </a:t>
            </a:r>
            <a:r>
              <a:rPr lang="en-US" sz="1600" i="1" dirty="0" smtClean="0"/>
              <a:t>Mechanically Flexible Wireless </a:t>
            </a:r>
            <a:r>
              <a:rPr lang="en-US" sz="1600" i="1" dirty="0" err="1" smtClean="0"/>
              <a:t>Multisensor</a:t>
            </a:r>
            <a:r>
              <a:rPr lang="en-US" sz="1600" i="1" dirty="0" smtClean="0"/>
              <a:t> Platform for Human Physical Activity and Vitals Monitoring</a:t>
            </a:r>
            <a:r>
              <a:rPr lang="en-US" sz="1600" dirty="0" smtClean="0"/>
              <a:t>, IEEE Transactions on Biomedical Circuits and Systems, Volume: 4 , Issue: 5 2010 , Page(s): 281 – 294</a:t>
            </a:r>
            <a:endParaRPr lang="zh-CN" altLang="en-US" sz="1600" dirty="0" smtClean="0"/>
          </a:p>
        </p:txBody>
      </p:sp>
      <p:sp>
        <p:nvSpPr>
          <p:cNvPr id="4" name="Date Placeholder 3"/>
          <p:cNvSpPr>
            <a:spLocks noGrp="1"/>
          </p:cNvSpPr>
          <p:nvPr>
            <p:ph type="dt" sz="half" idx="14"/>
          </p:nvPr>
        </p:nvSpPr>
        <p:spPr/>
        <p:txBody>
          <a:bodyPr/>
          <a:lstStyle/>
          <a:p>
            <a:fld id="{55C55458-1D1C-4DCA-BA29-D643BB8F5EF1}" type="datetime1">
              <a:rPr lang="en-US" smtClean="0"/>
              <a:t>9/28/2012</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116</a:t>
            </a:fld>
            <a:endParaRPr 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REFERENCES</a:t>
            </a:r>
            <a:endParaRPr lang="zh-CN" altLang="en-US" dirty="0"/>
          </a:p>
        </p:txBody>
      </p:sp>
      <p:sp>
        <p:nvSpPr>
          <p:cNvPr id="3" name="Content Placeholder 2"/>
          <p:cNvSpPr>
            <a:spLocks noGrp="1"/>
          </p:cNvSpPr>
          <p:nvPr>
            <p:ph idx="1"/>
          </p:nvPr>
        </p:nvSpPr>
        <p:spPr/>
        <p:txBody>
          <a:bodyPr>
            <a:normAutofit/>
          </a:bodyPr>
          <a:lstStyle/>
          <a:p>
            <a:pPr>
              <a:buNone/>
            </a:pPr>
            <a:r>
              <a:rPr lang="en-US" sz="1600" dirty="0" smtClean="0"/>
              <a:t>[25] </a:t>
            </a:r>
            <a:r>
              <a:rPr lang="en-US" sz="1600" dirty="0" err="1" smtClean="0"/>
              <a:t>Fei</a:t>
            </a:r>
            <a:r>
              <a:rPr lang="en-US" sz="1600" dirty="0" smtClean="0"/>
              <a:t> </a:t>
            </a:r>
            <a:r>
              <a:rPr lang="en-US" sz="1600" dirty="0" err="1" smtClean="0"/>
              <a:t>Hu</a:t>
            </a:r>
            <a:r>
              <a:rPr lang="en-US" sz="1600" dirty="0" smtClean="0"/>
              <a:t>; </a:t>
            </a:r>
            <a:r>
              <a:rPr lang="en-US" sz="1600" dirty="0" err="1" smtClean="0"/>
              <a:t>Meng</a:t>
            </a:r>
            <a:r>
              <a:rPr lang="en-US" sz="1600" dirty="0" smtClean="0"/>
              <a:t> Jiang; Wagner, M.; De-</a:t>
            </a:r>
            <a:r>
              <a:rPr lang="en-US" sz="1600" dirty="0" err="1" smtClean="0"/>
              <a:t>Cun</a:t>
            </a:r>
            <a:r>
              <a:rPr lang="en-US" sz="1600" dirty="0" smtClean="0"/>
              <a:t> Dong; </a:t>
            </a:r>
            <a:r>
              <a:rPr lang="en-US" sz="1600" i="1" dirty="0" smtClean="0"/>
              <a:t>Privacy-Preserving </a:t>
            </a:r>
            <a:r>
              <a:rPr lang="en-US" sz="1600" i="1" dirty="0" err="1" smtClean="0"/>
              <a:t>Telecardiology</a:t>
            </a:r>
            <a:r>
              <a:rPr lang="en-US" sz="1600" i="1" dirty="0" smtClean="0"/>
              <a:t> Sensor </a:t>
            </a:r>
            <a:r>
              <a:rPr lang="en-US" sz="1600" i="1" dirty="0" err="1" smtClean="0"/>
              <a:t>Networks:Toward</a:t>
            </a:r>
            <a:r>
              <a:rPr lang="en-US" sz="1600" i="1" dirty="0" smtClean="0"/>
              <a:t> a Low-Cost Portable Wireless Hardware/Software </a:t>
            </a:r>
            <a:r>
              <a:rPr lang="en-US" sz="1600" i="1" dirty="0" err="1" smtClean="0"/>
              <a:t>Codesign</a:t>
            </a:r>
            <a:r>
              <a:rPr lang="en-US" sz="1600" dirty="0" smtClean="0"/>
              <a:t>, IEEE Transactions on Information Technology in Biomedicine, Volume: 11 , Issue: 6 2007 , Page(s): 619 - 627</a:t>
            </a:r>
            <a:endParaRPr lang="en-US" altLang="zh-CN" sz="1600" dirty="0" smtClean="0"/>
          </a:p>
          <a:p>
            <a:pPr>
              <a:buNone/>
            </a:pPr>
            <a:r>
              <a:rPr lang="en-US" altLang="zh-CN" sz="1600" dirty="0" smtClean="0"/>
              <a:t>[26] B. Lo, G.Y. Yang, “Architecture for body sensor networks,”  IEEE Proceeding of Perspective in Pervasive Computing. 2005, pp 23-28. </a:t>
            </a:r>
          </a:p>
          <a:p>
            <a:pPr>
              <a:buNone/>
            </a:pPr>
            <a:r>
              <a:rPr lang="en-US" altLang="zh-CN" sz="1600" dirty="0" smtClean="0"/>
              <a:t>[27] http://en.wikipedia.org/wiki/Ecg</a:t>
            </a:r>
          </a:p>
          <a:p>
            <a:pPr>
              <a:buNone/>
            </a:pPr>
            <a:r>
              <a:rPr lang="en-US" altLang="zh-CN" sz="1600" dirty="0" smtClean="0"/>
              <a:t>[28]http://focus.ti.com/lit/ds/symlink/ina114.pdf </a:t>
            </a:r>
          </a:p>
          <a:p>
            <a:pPr>
              <a:buNone/>
            </a:pPr>
            <a:r>
              <a:rPr lang="en-US" altLang="zh-CN" sz="1600" dirty="0" smtClean="0"/>
              <a:t>[29]http://www.bluegiga.com/ </a:t>
            </a:r>
          </a:p>
          <a:p>
            <a:pPr>
              <a:buNone/>
            </a:pPr>
            <a:r>
              <a:rPr lang="en-US" altLang="zh-CN" sz="1600" dirty="0" smtClean="0"/>
              <a:t>[30] Shih-</a:t>
            </a:r>
            <a:r>
              <a:rPr lang="en-US" altLang="zh-CN" sz="1600" dirty="0" err="1" smtClean="0"/>
              <a:t>Lun</a:t>
            </a:r>
            <a:r>
              <a:rPr lang="en-US" altLang="zh-CN" sz="1600" dirty="0" smtClean="0"/>
              <a:t> Chen, Ho-Yin Lee, </a:t>
            </a:r>
            <a:r>
              <a:rPr lang="en-US" altLang="zh-CN" sz="1600" dirty="0" err="1" smtClean="0"/>
              <a:t>Chiung</a:t>
            </a:r>
            <a:r>
              <a:rPr lang="en-US" altLang="zh-CN" sz="1600" dirty="0" smtClean="0"/>
              <a:t>-An Chen, Hong-Yi Huang, </a:t>
            </a:r>
            <a:r>
              <a:rPr lang="en-US" altLang="zh-CN" sz="1600" dirty="0" err="1" smtClean="0"/>
              <a:t>Ching-Hsing</a:t>
            </a:r>
            <a:r>
              <a:rPr lang="en-US" altLang="zh-CN" sz="1600" dirty="0" smtClean="0"/>
              <a:t> </a:t>
            </a:r>
            <a:r>
              <a:rPr lang="en-US" altLang="zh-CN" sz="1600" dirty="0" err="1" smtClean="0"/>
              <a:t>Luo</a:t>
            </a:r>
            <a:r>
              <a:rPr lang="en-US" altLang="zh-CN" sz="1600" dirty="0" smtClean="0"/>
              <a:t>, Wireless Body Sensor Network With Adaptive Low-Power Design for Biometrics and Healthcare Applications. IEEE SYSTEMS JOURNAL, VOL. 3, NO. 4, DECEMBER 2009</a:t>
            </a:r>
          </a:p>
          <a:p>
            <a:pPr>
              <a:buNone/>
            </a:pPr>
            <a:r>
              <a:rPr lang="en-US" altLang="zh-CN" sz="1600" dirty="0" smtClean="0"/>
              <a:t>[31] </a:t>
            </a:r>
            <a:r>
              <a:rPr lang="en-US" altLang="zh-CN" sz="1600" dirty="0" err="1" smtClean="0"/>
              <a:t>Kiing-Ing</a:t>
            </a:r>
            <a:r>
              <a:rPr lang="en-US" altLang="zh-CN" sz="1600" dirty="0" smtClean="0"/>
              <a:t> Wong , </a:t>
            </a:r>
            <a:r>
              <a:rPr lang="en-US" altLang="zh-CN" sz="1600" dirty="0" err="1" smtClean="0"/>
              <a:t>Miri</a:t>
            </a:r>
            <a:r>
              <a:rPr lang="en-US" altLang="zh-CN" sz="1600" dirty="0" smtClean="0"/>
              <a:t>, Malaysia , Real-time Heart Rate Variability Detection on Sensor </a:t>
            </a:r>
          </a:p>
          <a:p>
            <a:pPr>
              <a:buNone/>
            </a:pPr>
            <a:r>
              <a:rPr lang="en-US" altLang="zh-CN" sz="1600" dirty="0" smtClean="0"/>
              <a:t>   Node . SAS 2009-IEEE Sensors Applications Symposium, New Orleans, LA, USA- February 17-19, 2009</a:t>
            </a:r>
            <a:endParaRPr lang="zh-CN" altLang="en-US" sz="1600" dirty="0" smtClean="0"/>
          </a:p>
          <a:p>
            <a:pPr>
              <a:buNone/>
            </a:pPr>
            <a:endParaRPr lang="zh-CN" altLang="en-US" sz="1600" dirty="0"/>
          </a:p>
        </p:txBody>
      </p:sp>
      <p:sp>
        <p:nvSpPr>
          <p:cNvPr id="4" name="Date Placeholder 3"/>
          <p:cNvSpPr>
            <a:spLocks noGrp="1"/>
          </p:cNvSpPr>
          <p:nvPr>
            <p:ph type="dt" sz="half" idx="14"/>
          </p:nvPr>
        </p:nvSpPr>
        <p:spPr/>
        <p:txBody>
          <a:bodyPr/>
          <a:lstStyle/>
          <a:p>
            <a:fld id="{6C5333B5-B6A2-423B-8D56-8CF5D2A92DE9}" type="datetime1">
              <a:rPr lang="en-US" smtClean="0"/>
              <a:t>9/28/2012</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117</a:t>
            </a:fld>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REFERENCES</a:t>
            </a:r>
            <a:endParaRPr lang="zh-CN" altLang="en-US" dirty="0"/>
          </a:p>
        </p:txBody>
      </p:sp>
      <p:sp>
        <p:nvSpPr>
          <p:cNvPr id="3" name="Content Placeholder 2"/>
          <p:cNvSpPr>
            <a:spLocks noGrp="1"/>
          </p:cNvSpPr>
          <p:nvPr>
            <p:ph idx="1"/>
          </p:nvPr>
        </p:nvSpPr>
        <p:spPr/>
        <p:txBody>
          <a:bodyPr>
            <a:normAutofit/>
          </a:bodyPr>
          <a:lstStyle/>
          <a:p>
            <a:pPr>
              <a:buNone/>
            </a:pPr>
            <a:r>
              <a:rPr lang="en-US" sz="1600" dirty="0" smtClean="0"/>
              <a:t>[32] Tee </a:t>
            </a:r>
            <a:r>
              <a:rPr lang="en-US" sz="1600" dirty="0" err="1" smtClean="0"/>
              <a:t>Hui</a:t>
            </a:r>
            <a:r>
              <a:rPr lang="en-US" sz="1600" dirty="0" smtClean="0"/>
              <a:t> </a:t>
            </a:r>
            <a:r>
              <a:rPr lang="en-US" sz="1600" dirty="0" err="1" smtClean="0"/>
              <a:t>Teo</a:t>
            </a:r>
            <a:r>
              <a:rPr lang="en-US" sz="1600" dirty="0" smtClean="0"/>
              <a:t>. </a:t>
            </a:r>
            <a:r>
              <a:rPr lang="en-US" sz="1600" dirty="0" err="1" smtClean="0"/>
              <a:t>Xinbo</a:t>
            </a:r>
            <a:r>
              <a:rPr lang="en-US" sz="1600" dirty="0" smtClean="0"/>
              <a:t> </a:t>
            </a:r>
            <a:r>
              <a:rPr lang="en-US" sz="1600" dirty="0" err="1" smtClean="0"/>
              <a:t>Qian</a:t>
            </a:r>
            <a:r>
              <a:rPr lang="en-US" sz="1600" dirty="0" smtClean="0"/>
              <a:t>, “A 700-uW Wireless Sensor Node </a:t>
            </a:r>
            <a:r>
              <a:rPr lang="en-US" sz="1600" dirty="0" err="1" smtClean="0"/>
              <a:t>SoC</a:t>
            </a:r>
            <a:r>
              <a:rPr lang="en-US" sz="1600" dirty="0" smtClean="0"/>
              <a:t> for Continuous Real-Time Health Monitoring”, IEEE JOURNAL OF SOLID-STATE CIRCUITS, VOL. 45, NO. 11, NOVEMBER 2010</a:t>
            </a:r>
            <a:endParaRPr lang="en-US" altLang="zh-CN" sz="1600" dirty="0" smtClean="0"/>
          </a:p>
          <a:p>
            <a:pPr>
              <a:buNone/>
            </a:pPr>
            <a:r>
              <a:rPr lang="en-US" altLang="zh-CN" sz="1600" dirty="0" smtClean="0"/>
              <a:t>[33] </a:t>
            </a:r>
            <a:r>
              <a:rPr lang="en-US" altLang="zh-CN" sz="1600" dirty="0" err="1" smtClean="0"/>
              <a:t>Cosmin</a:t>
            </a:r>
            <a:r>
              <a:rPr lang="en-US" altLang="zh-CN" sz="1600" dirty="0" smtClean="0"/>
              <a:t> </a:t>
            </a:r>
            <a:r>
              <a:rPr lang="en-US" altLang="zh-CN" sz="1600" dirty="0" err="1" smtClean="0"/>
              <a:t>Rotariu</a:t>
            </a:r>
            <a:r>
              <a:rPr lang="en-US" altLang="zh-CN" sz="1600" dirty="0" smtClean="0"/>
              <a:t>, </a:t>
            </a:r>
            <a:r>
              <a:rPr lang="en-US" altLang="zh-CN" sz="1600" dirty="0" err="1" smtClean="0"/>
              <a:t>Petronel</a:t>
            </a:r>
            <a:r>
              <a:rPr lang="en-US" altLang="zh-CN" sz="1600" dirty="0" smtClean="0"/>
              <a:t> </a:t>
            </a:r>
            <a:r>
              <a:rPr lang="en-US" altLang="zh-CN" sz="1600" dirty="0" err="1" smtClean="0"/>
              <a:t>Bigioi</a:t>
            </a:r>
            <a:r>
              <a:rPr lang="en-US" altLang="zh-CN" sz="1600" dirty="0" smtClean="0"/>
              <a:t>, Des Chambers, “Lightweight PnP ECG sensor for Monitoring of Biomedical Signals”</a:t>
            </a:r>
          </a:p>
          <a:p>
            <a:pPr>
              <a:buNone/>
            </a:pPr>
            <a:r>
              <a:rPr lang="en-US" altLang="zh-CN" sz="1600" dirty="0" smtClean="0"/>
              <a:t>[34] Richard R. Fletcher, </a:t>
            </a:r>
            <a:r>
              <a:rPr lang="en-US" altLang="zh-CN" sz="1600" dirty="0" err="1" smtClean="0"/>
              <a:t>Sarang</a:t>
            </a:r>
            <a:r>
              <a:rPr lang="en-US" altLang="zh-CN" sz="1600" dirty="0" smtClean="0"/>
              <a:t> </a:t>
            </a:r>
            <a:r>
              <a:rPr lang="en-US" altLang="zh-CN" sz="1600" dirty="0" err="1" smtClean="0"/>
              <a:t>Kulkarni</a:t>
            </a:r>
            <a:r>
              <a:rPr lang="en-US" altLang="zh-CN" sz="1600" dirty="0" smtClean="0"/>
              <a:t>, “Clip-on Wireless Wearable Microwave Sensor for Ambulatory Cardiac Monitoring”, 32nd Annual International Conference of the IEEE EMBS Buenos Aires, Argentina, August 31 - September 4, 2010</a:t>
            </a:r>
          </a:p>
          <a:p>
            <a:pPr>
              <a:buNone/>
            </a:pPr>
            <a:r>
              <a:rPr lang="en-US" altLang="zh-CN" sz="1600" dirty="0" smtClean="0"/>
              <a:t>[35] Long Yan, </a:t>
            </a:r>
            <a:r>
              <a:rPr lang="en-US" altLang="zh-CN" sz="1600" dirty="0" err="1" smtClean="0"/>
              <a:t>Joonsung</a:t>
            </a:r>
            <a:r>
              <a:rPr lang="en-US" altLang="zh-CN" sz="1600" dirty="0" smtClean="0"/>
              <a:t> </a:t>
            </a:r>
            <a:r>
              <a:rPr lang="en-US" altLang="zh-CN" sz="1600" dirty="0" err="1" smtClean="0"/>
              <a:t>Bae</a:t>
            </a:r>
            <a:r>
              <a:rPr lang="en-US" altLang="zh-CN" sz="1600" dirty="0" smtClean="0"/>
              <a:t>, </a:t>
            </a:r>
            <a:r>
              <a:rPr lang="en-US" altLang="zh-CN" sz="1600" dirty="0" err="1" smtClean="0"/>
              <a:t>Seulki</a:t>
            </a:r>
            <a:r>
              <a:rPr lang="en-US" altLang="zh-CN" sz="1600" dirty="0" smtClean="0"/>
              <a:t> Lee, “A 3.9 </a:t>
            </a:r>
            <a:r>
              <a:rPr lang="en-US" altLang="zh-CN" sz="1600" dirty="0" err="1" smtClean="0"/>
              <a:t>mW</a:t>
            </a:r>
            <a:r>
              <a:rPr lang="en-US" altLang="zh-CN" sz="1600" dirty="0" smtClean="0"/>
              <a:t> 25-Electrode </a:t>
            </a:r>
            <a:r>
              <a:rPr lang="en-US" altLang="zh-CN" sz="1600" dirty="0" err="1" smtClean="0"/>
              <a:t>Reconﬁgured</a:t>
            </a:r>
            <a:r>
              <a:rPr lang="en-US" altLang="zh-CN" sz="1600" dirty="0" smtClean="0"/>
              <a:t> Sensor for Wearable Cardiac Monitoring System”, IEEE JOURNAL OF SOLID-STATE CIRCUITS, VOL. 46, NO. 1, JANUARY 2011</a:t>
            </a:r>
          </a:p>
          <a:p>
            <a:pPr>
              <a:buNone/>
            </a:pPr>
            <a:endParaRPr lang="zh-CN" altLang="en-US" sz="1600" dirty="0" smtClean="0"/>
          </a:p>
          <a:p>
            <a:pPr>
              <a:buNone/>
            </a:pPr>
            <a:endParaRPr lang="zh-CN" altLang="en-US" sz="1600" dirty="0"/>
          </a:p>
        </p:txBody>
      </p:sp>
      <p:sp>
        <p:nvSpPr>
          <p:cNvPr id="4" name="Date Placeholder 3"/>
          <p:cNvSpPr>
            <a:spLocks noGrp="1"/>
          </p:cNvSpPr>
          <p:nvPr>
            <p:ph type="dt" sz="half" idx="14"/>
          </p:nvPr>
        </p:nvSpPr>
        <p:spPr/>
        <p:txBody>
          <a:bodyPr/>
          <a:lstStyle/>
          <a:p>
            <a:fld id="{00A1D1D9-4920-47E5-A346-802762F67695}" type="datetime1">
              <a:rPr lang="en-US" smtClean="0"/>
              <a:t>9/28/2012</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118</a:t>
            </a:fld>
            <a:endParaRPr 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REFERENCES</a:t>
            </a:r>
            <a:endParaRPr lang="zh-CN" altLang="en-US"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[36] Braga, F.; </a:t>
            </a:r>
            <a:r>
              <a:rPr lang="en-US" dirty="0" err="1" smtClean="0"/>
              <a:t>Forlani</a:t>
            </a:r>
            <a:r>
              <a:rPr lang="en-US" dirty="0" smtClean="0"/>
              <a:t>, C.; </a:t>
            </a:r>
            <a:r>
              <a:rPr lang="en-US" dirty="0" err="1" smtClean="0"/>
              <a:t>Signorini</a:t>
            </a:r>
            <a:r>
              <a:rPr lang="en-US" dirty="0" smtClean="0"/>
              <a:t>, M.G.; </a:t>
            </a:r>
            <a:r>
              <a:rPr lang="en-US" i="1" dirty="0" smtClean="0"/>
              <a:t>A knowledge based home monitoring system for management and rehabilitation of cardiovascular patients</a:t>
            </a:r>
            <a:r>
              <a:rPr lang="en-US" dirty="0" smtClean="0"/>
              <a:t>, Computers in Cardiology, 2005 Page(s): 41 – 44</a:t>
            </a:r>
            <a:endParaRPr lang="zh-CN" altLang="en-US" dirty="0" smtClean="0"/>
          </a:p>
          <a:p>
            <a:pPr>
              <a:buNone/>
            </a:pPr>
            <a:r>
              <a:rPr lang="en-US" dirty="0" smtClean="0"/>
              <a:t>[37] Kim, </a:t>
            </a:r>
            <a:r>
              <a:rPr lang="en-US" dirty="0" err="1" smtClean="0"/>
              <a:t>Hyejung</a:t>
            </a:r>
            <a:r>
              <a:rPr lang="en-US" dirty="0" smtClean="0"/>
              <a:t>; </a:t>
            </a:r>
            <a:r>
              <a:rPr lang="en-US" dirty="0" err="1" smtClean="0"/>
              <a:t>Yongsang</a:t>
            </a:r>
            <a:r>
              <a:rPr lang="en-US" dirty="0" smtClean="0"/>
              <a:t> Kim,; Hoi-Jun </a:t>
            </a:r>
            <a:r>
              <a:rPr lang="en-US" dirty="0" err="1" smtClean="0"/>
              <a:t>Yoo</a:t>
            </a:r>
            <a:r>
              <a:rPr lang="en-US" dirty="0" smtClean="0"/>
              <a:t>,; </a:t>
            </a:r>
            <a:r>
              <a:rPr lang="en-US" i="1" dirty="0" smtClean="0"/>
              <a:t>A low cost quadratic level ECG compression algorithm and its hardware optimization for body sensor network system</a:t>
            </a:r>
            <a:r>
              <a:rPr lang="en-US" dirty="0" smtClean="0"/>
              <a:t>, 30th Annual International Conference of the IEEE Engineering in Medicine and Biology Society, 2008 Page(s): 5490 – 5493</a:t>
            </a:r>
            <a:endParaRPr lang="zh-CN" altLang="en-US" dirty="0" smtClean="0"/>
          </a:p>
          <a:p>
            <a:pPr>
              <a:buNone/>
            </a:pPr>
            <a:r>
              <a:rPr lang="en-US" dirty="0" smtClean="0"/>
              <a:t>[38] Jae </a:t>
            </a:r>
            <a:r>
              <a:rPr lang="en-US" dirty="0" err="1" smtClean="0"/>
              <a:t>Hyuk</a:t>
            </a:r>
            <a:r>
              <a:rPr lang="en-US" dirty="0" smtClean="0"/>
              <a:t> Shin; </a:t>
            </a:r>
            <a:r>
              <a:rPr lang="en-US" dirty="0" err="1" smtClean="0"/>
              <a:t>Youngjoon</a:t>
            </a:r>
            <a:r>
              <a:rPr lang="en-US" dirty="0" smtClean="0"/>
              <a:t> </a:t>
            </a:r>
            <a:r>
              <a:rPr lang="en-US" dirty="0" err="1" smtClean="0"/>
              <a:t>Chee</a:t>
            </a:r>
            <a:r>
              <a:rPr lang="en-US" dirty="0" smtClean="0"/>
              <a:t>; </a:t>
            </a:r>
            <a:r>
              <a:rPr lang="en-US" dirty="0" err="1" smtClean="0"/>
              <a:t>Myungsoo</a:t>
            </a:r>
            <a:r>
              <a:rPr lang="en-US" dirty="0" smtClean="0"/>
              <a:t> Lee; </a:t>
            </a:r>
            <a:r>
              <a:rPr lang="en-US" dirty="0" err="1" smtClean="0"/>
              <a:t>Kwang</a:t>
            </a:r>
            <a:r>
              <a:rPr lang="en-US" dirty="0" smtClean="0"/>
              <a:t> </a:t>
            </a:r>
            <a:r>
              <a:rPr lang="en-US" dirty="0" err="1" smtClean="0"/>
              <a:t>Suk</a:t>
            </a:r>
            <a:r>
              <a:rPr lang="en-US" dirty="0" smtClean="0"/>
              <a:t> Park; </a:t>
            </a:r>
            <a:r>
              <a:rPr lang="en-US" i="1" dirty="0" smtClean="0"/>
              <a:t>A </a:t>
            </a:r>
            <a:r>
              <a:rPr lang="en-US" i="1" dirty="0" err="1" smtClean="0"/>
              <a:t>Multiparameter</a:t>
            </a:r>
            <a:r>
              <a:rPr lang="en-US" i="1" dirty="0" smtClean="0"/>
              <a:t> Wearable Workload Analysis System for Power Plant Operators</a:t>
            </a:r>
            <a:r>
              <a:rPr lang="en-US" dirty="0" smtClean="0"/>
              <a:t>, 3rd IEEE/EMBS International Summer School on Medical Devices and Biosensors, 2006 Page(s): 112 – 114</a:t>
            </a:r>
            <a:endParaRPr lang="zh-CN" altLang="en-US" dirty="0" smtClean="0"/>
          </a:p>
          <a:p>
            <a:pPr>
              <a:buNone/>
            </a:pPr>
            <a:r>
              <a:rPr lang="en-US" dirty="0" smtClean="0"/>
              <a:t>[39] </a:t>
            </a:r>
            <a:r>
              <a:rPr lang="en-US" dirty="0" err="1" smtClean="0"/>
              <a:t>Borromeo</a:t>
            </a:r>
            <a:r>
              <a:rPr lang="en-US" dirty="0" smtClean="0"/>
              <a:t>, S.; Rodriguez-Sanchez, C.; Machado, F.; Hernandez-</a:t>
            </a:r>
            <a:r>
              <a:rPr lang="en-US" dirty="0" err="1" smtClean="0"/>
              <a:t>Tamames</a:t>
            </a:r>
            <a:r>
              <a:rPr lang="en-US" dirty="0" smtClean="0"/>
              <a:t>, J.A.; de la </a:t>
            </a:r>
            <a:r>
              <a:rPr lang="en-US" dirty="0" err="1" smtClean="0"/>
              <a:t>Prieta</a:t>
            </a:r>
            <a:r>
              <a:rPr lang="en-US" dirty="0" smtClean="0"/>
              <a:t>, R.; </a:t>
            </a:r>
            <a:r>
              <a:rPr lang="en-US" i="1" dirty="0" smtClean="0"/>
              <a:t>A Reconfigurable, Wearable, Wireless ECG System</a:t>
            </a:r>
            <a:r>
              <a:rPr lang="en-US" dirty="0" smtClean="0"/>
              <a:t>, 29th Annual International Conference of the IEEE Engineering in Medicine and Biology Society, 2007 Page(s): 1659 – 1662</a:t>
            </a:r>
            <a:endParaRPr lang="zh-CN" altLang="en-US" dirty="0" smtClean="0"/>
          </a:p>
          <a:p>
            <a:pPr>
              <a:buNone/>
            </a:pPr>
            <a:r>
              <a:rPr lang="en-US" dirty="0" smtClean="0"/>
              <a:t>[40] </a:t>
            </a:r>
            <a:r>
              <a:rPr lang="en-US" dirty="0" err="1" smtClean="0"/>
              <a:t>Cai</a:t>
            </a:r>
            <a:r>
              <a:rPr lang="en-US" dirty="0" smtClean="0"/>
              <a:t> Ken; Liang </a:t>
            </a:r>
            <a:r>
              <a:rPr lang="en-US" dirty="0" err="1" smtClean="0"/>
              <a:t>Xiaoying</a:t>
            </a:r>
            <a:r>
              <a:rPr lang="en-US" dirty="0" smtClean="0"/>
              <a:t>; </a:t>
            </a:r>
            <a:r>
              <a:rPr lang="en-US" i="1" dirty="0" smtClean="0"/>
              <a:t>A </a:t>
            </a:r>
            <a:r>
              <a:rPr lang="en-US" i="1" dirty="0" err="1" smtClean="0"/>
              <a:t>Zigbee</a:t>
            </a:r>
            <a:r>
              <a:rPr lang="en-US" i="1" dirty="0" smtClean="0"/>
              <a:t> Based Mesh Network for ECG Monitoring System</a:t>
            </a:r>
            <a:r>
              <a:rPr lang="en-US" dirty="0" smtClean="0"/>
              <a:t>, 4th International Conference on Bioinformatics and Biomedical Engineering (</a:t>
            </a:r>
            <a:r>
              <a:rPr lang="en-US" dirty="0" err="1" smtClean="0"/>
              <a:t>iCBBE</a:t>
            </a:r>
            <a:r>
              <a:rPr lang="en-US" dirty="0" smtClean="0"/>
              <a:t>), 2010 Page(s): 1 – 4</a:t>
            </a:r>
            <a:endParaRPr lang="zh-CN" altLang="en-US" dirty="0" smtClean="0"/>
          </a:p>
        </p:txBody>
      </p:sp>
      <p:sp>
        <p:nvSpPr>
          <p:cNvPr id="4" name="Date Placeholder 3"/>
          <p:cNvSpPr>
            <a:spLocks noGrp="1"/>
          </p:cNvSpPr>
          <p:nvPr>
            <p:ph type="dt" sz="half" idx="14"/>
          </p:nvPr>
        </p:nvSpPr>
        <p:spPr/>
        <p:txBody>
          <a:bodyPr/>
          <a:lstStyle/>
          <a:p>
            <a:fld id="{9D0C7502-D68D-41FB-BA2F-9B6E17ABFC1D}" type="datetime1">
              <a:rPr lang="en-US" smtClean="0"/>
              <a:t>9/28/2012</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119</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ECG electrode</a:t>
            </a:r>
            <a:br>
              <a:rPr lang="en-US" b="1" dirty="0" smtClean="0"/>
            </a:br>
            <a:endParaRPr lang="zh-CN" altLang="en-US" dirty="0"/>
          </a:p>
        </p:txBody>
      </p:sp>
      <p:pic>
        <p:nvPicPr>
          <p:cNvPr id="4" name="Picture 3" descr="E6001%203.gif"/>
          <p:cNvPicPr/>
          <p:nvPr/>
        </p:nvPicPr>
        <p:blipFill>
          <a:blip r:embed="rId2" cstate="print"/>
          <a:stretch>
            <a:fillRect/>
          </a:stretch>
        </p:blipFill>
        <p:spPr>
          <a:xfrm>
            <a:off x="5181600" y="1676400"/>
            <a:ext cx="3390900" cy="1276350"/>
          </a:xfrm>
          <a:prstGeom prst="rect">
            <a:avLst/>
          </a:prstGeom>
        </p:spPr>
      </p:pic>
      <p:pic>
        <p:nvPicPr>
          <p:cNvPr id="5" name="Content Placeholder 4" descr="ecg-electrode-foam-and-nonwoven-backing-589.jpg"/>
          <p:cNvPicPr>
            <a:picLocks noGrp="1"/>
          </p:cNvPicPr>
          <p:nvPr>
            <p:ph sz="quarter" idx="1"/>
          </p:nvPr>
        </p:nvPicPr>
        <p:blipFill>
          <a:blip r:embed="rId3" cstate="print"/>
          <a:stretch>
            <a:fillRect/>
          </a:stretch>
        </p:blipFill>
        <p:spPr>
          <a:xfrm>
            <a:off x="1285875" y="3344863"/>
            <a:ext cx="2981325" cy="1989137"/>
          </a:xfrm>
          <a:prstGeom prst="rect">
            <a:avLst/>
          </a:prstGeom>
        </p:spPr>
      </p:pic>
      <p:pic>
        <p:nvPicPr>
          <p:cNvPr id="6" name="Picture 5" descr="images.jpg"/>
          <p:cNvPicPr/>
          <p:nvPr/>
        </p:nvPicPr>
        <p:blipFill>
          <a:blip r:embed="rId4" cstate="print"/>
          <a:stretch>
            <a:fillRect/>
          </a:stretch>
        </p:blipFill>
        <p:spPr>
          <a:xfrm>
            <a:off x="5305425" y="4781550"/>
            <a:ext cx="2466975" cy="1847850"/>
          </a:xfrm>
          <a:prstGeom prst="rect">
            <a:avLst/>
          </a:prstGeom>
        </p:spPr>
      </p:pic>
      <p:sp>
        <p:nvSpPr>
          <p:cNvPr id="7" name="TextBox 6"/>
          <p:cNvSpPr txBox="1"/>
          <p:nvPr/>
        </p:nvSpPr>
        <p:spPr>
          <a:xfrm>
            <a:off x="4800600" y="3094672"/>
            <a:ext cx="3505200" cy="1477328"/>
          </a:xfrm>
          <a:prstGeom prst="rect">
            <a:avLst/>
          </a:prstGeom>
          <a:noFill/>
        </p:spPr>
        <p:txBody>
          <a:bodyPr wrap="square" rtlCol="0">
            <a:spAutoFit/>
          </a:bodyPr>
          <a:lstStyle/>
          <a:p>
            <a:pPr marL="342900" lvl="0" indent="-342900">
              <a:buFont typeface="+mj-ea"/>
              <a:buAutoNum type="circleNumDbPlain"/>
            </a:pPr>
            <a:r>
              <a:rPr lang="en-US" b="1" u="sng" dirty="0" smtClean="0">
                <a:solidFill>
                  <a:schemeClr val="accent1"/>
                </a:solidFill>
                <a:hlinkClick r:id="rId5"/>
              </a:rPr>
              <a:t>Limb Leads (Bipolar)</a:t>
            </a:r>
            <a:r>
              <a:rPr lang="en-US" b="1" dirty="0" smtClean="0">
                <a:solidFill>
                  <a:schemeClr val="accent1"/>
                </a:solidFill>
              </a:rPr>
              <a:t> </a:t>
            </a:r>
            <a:endParaRPr lang="zh-CN" altLang="en-US" dirty="0" smtClean="0">
              <a:solidFill>
                <a:schemeClr val="accent1"/>
              </a:solidFill>
            </a:endParaRPr>
          </a:p>
          <a:p>
            <a:pPr marL="342900" lvl="0" indent="-342900">
              <a:buFont typeface="+mj-ea"/>
              <a:buAutoNum type="circleNumDbPlain"/>
            </a:pPr>
            <a:r>
              <a:rPr lang="en-US" b="1" u="sng" dirty="0" smtClean="0">
                <a:solidFill>
                  <a:schemeClr val="accent1"/>
                </a:solidFill>
                <a:hlinkClick r:id="rId6"/>
              </a:rPr>
              <a:t>Chest Leads (</a:t>
            </a:r>
            <a:r>
              <a:rPr lang="en-US" b="1" u="sng" dirty="0" err="1" smtClean="0">
                <a:solidFill>
                  <a:schemeClr val="accent1"/>
                </a:solidFill>
                <a:hlinkClick r:id="rId6"/>
              </a:rPr>
              <a:t>Unipolar</a:t>
            </a:r>
            <a:r>
              <a:rPr lang="en-US" b="1" u="sng" dirty="0" smtClean="0">
                <a:solidFill>
                  <a:schemeClr val="accent1"/>
                </a:solidFill>
                <a:hlinkClick r:id="rId6"/>
              </a:rPr>
              <a:t>)</a:t>
            </a:r>
            <a:r>
              <a:rPr lang="en-US" b="1" dirty="0" smtClean="0">
                <a:solidFill>
                  <a:schemeClr val="accent1"/>
                </a:solidFill>
              </a:rPr>
              <a:t> </a:t>
            </a:r>
            <a:endParaRPr lang="zh-CN" altLang="en-US" dirty="0" smtClean="0">
              <a:solidFill>
                <a:schemeClr val="accent1"/>
              </a:solidFill>
            </a:endParaRPr>
          </a:p>
          <a:p>
            <a:pPr marL="342900" lvl="0" indent="-342900">
              <a:buFont typeface="+mj-ea"/>
              <a:buAutoNum type="circleNumDbPlain"/>
            </a:pPr>
            <a:r>
              <a:rPr lang="en-US" b="1" dirty="0" smtClean="0">
                <a:solidFill>
                  <a:schemeClr val="accent1"/>
                </a:solidFill>
              </a:rPr>
              <a:t> </a:t>
            </a:r>
            <a:r>
              <a:rPr lang="en-US" b="1" u="sng" dirty="0" smtClean="0">
                <a:solidFill>
                  <a:schemeClr val="accent1"/>
                </a:solidFill>
                <a:hlinkClick r:id="rId7"/>
              </a:rPr>
              <a:t>Augmented Limb Leads </a:t>
            </a:r>
            <a:r>
              <a:rPr lang="en-US" b="1" u="sng" dirty="0" smtClean="0">
                <a:hlinkClick r:id="rId7"/>
              </a:rPr>
              <a:t>(</a:t>
            </a:r>
            <a:r>
              <a:rPr lang="en-US" b="1" u="sng" dirty="0" err="1" smtClean="0">
                <a:hlinkClick r:id="rId7"/>
              </a:rPr>
              <a:t>Unipolar</a:t>
            </a:r>
            <a:r>
              <a:rPr lang="en-US" b="1" u="sng" dirty="0" smtClean="0">
                <a:hlinkClick r:id="rId7"/>
              </a:rPr>
              <a:t>)</a:t>
            </a:r>
            <a:r>
              <a:rPr lang="en-US" b="1" dirty="0" smtClean="0"/>
              <a:t> </a:t>
            </a:r>
            <a:endParaRPr lang="zh-CN" altLang="en-US" dirty="0" smtClean="0"/>
          </a:p>
          <a:p>
            <a:endParaRPr lang="zh-CN" altLang="en-US" dirty="0"/>
          </a:p>
        </p:txBody>
      </p:sp>
      <p:sp>
        <p:nvSpPr>
          <p:cNvPr id="8" name="TextBox 7"/>
          <p:cNvSpPr txBox="1"/>
          <p:nvPr/>
        </p:nvSpPr>
        <p:spPr>
          <a:xfrm>
            <a:off x="1219200" y="5695890"/>
            <a:ext cx="3581400" cy="400110"/>
          </a:xfrm>
          <a:prstGeom prst="rect">
            <a:avLst/>
          </a:prstGeom>
          <a:noFill/>
        </p:spPr>
        <p:txBody>
          <a:bodyPr wrap="square" rtlCol="0">
            <a:spAutoFit/>
          </a:bodyPr>
          <a:lstStyle/>
          <a:p>
            <a:r>
              <a:rPr lang="en-US" sz="2000" b="1" dirty="0" smtClean="0">
                <a:solidFill>
                  <a:srgbClr val="7030A0"/>
                </a:solidFill>
              </a:rPr>
              <a:t>Wet, dry and insulating…</a:t>
            </a:r>
            <a:endParaRPr lang="zh-CN" altLang="en-US" sz="2000" b="1" dirty="0">
              <a:solidFill>
                <a:srgbClr val="7030A0"/>
              </a:solidFill>
            </a:endParaRPr>
          </a:p>
        </p:txBody>
      </p:sp>
      <p:sp>
        <p:nvSpPr>
          <p:cNvPr id="9" name="TextBox 8"/>
          <p:cNvSpPr txBox="1"/>
          <p:nvPr/>
        </p:nvSpPr>
        <p:spPr>
          <a:xfrm>
            <a:off x="685800" y="1261408"/>
            <a:ext cx="4191000" cy="1938992"/>
          </a:xfrm>
          <a:prstGeom prst="rect">
            <a:avLst/>
          </a:prstGeom>
          <a:noFill/>
        </p:spPr>
        <p:txBody>
          <a:bodyPr wrap="square" rtlCol="0">
            <a:spAutoFit/>
          </a:bodyPr>
          <a:lstStyle/>
          <a:p>
            <a:pPr algn="just"/>
            <a:r>
              <a:rPr lang="en-US" sz="2000" dirty="0" smtClean="0">
                <a:solidFill>
                  <a:srgbClr val="00B050"/>
                </a:solidFill>
              </a:rPr>
              <a:t>A typical surface electrode used for ECG recording is made of Ag/</a:t>
            </a:r>
            <a:r>
              <a:rPr lang="en-US" sz="2000" dirty="0" err="1" smtClean="0">
                <a:solidFill>
                  <a:srgbClr val="00B050"/>
                </a:solidFill>
              </a:rPr>
              <a:t>AgCl</a:t>
            </a:r>
            <a:r>
              <a:rPr lang="en-US" sz="2000" dirty="0" smtClean="0">
                <a:solidFill>
                  <a:srgbClr val="00B050"/>
                </a:solidFill>
              </a:rPr>
              <a:t>, as shown on right Figure . The disposable electrodes are attached to the patients’ skin and can be easily removed.</a:t>
            </a:r>
            <a:endParaRPr lang="zh-CN" altLang="en-US" sz="2000" dirty="0">
              <a:solidFill>
                <a:srgbClr val="00B050"/>
              </a:solidFill>
            </a:endParaRPr>
          </a:p>
        </p:txBody>
      </p:sp>
      <p:sp>
        <p:nvSpPr>
          <p:cNvPr id="10" name="Date Placeholder 9"/>
          <p:cNvSpPr>
            <a:spLocks noGrp="1"/>
          </p:cNvSpPr>
          <p:nvPr>
            <p:ph type="dt" sz="half" idx="14"/>
          </p:nvPr>
        </p:nvSpPr>
        <p:spPr/>
        <p:txBody>
          <a:bodyPr/>
          <a:lstStyle/>
          <a:p>
            <a:fld id="{97B1150A-1BC9-4571-B8C3-CE676CF3ED61}" type="datetime1">
              <a:rPr lang="en-US" smtClean="0"/>
              <a:t>9/28/2012</a:t>
            </a:fld>
            <a:endParaRPr lang="en-US"/>
          </a:p>
        </p:txBody>
      </p:sp>
      <p:sp>
        <p:nvSpPr>
          <p:cNvPr id="11" name="Slide Number Placeholder 10"/>
          <p:cNvSpPr>
            <a:spLocks noGrp="1"/>
          </p:cNvSpPr>
          <p:nvPr>
            <p:ph type="sldNum" sz="quarter" idx="15"/>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Design(1)</a:t>
            </a:r>
            <a:endParaRPr lang="zh-CN" altLang="en-US" dirty="0"/>
          </a:p>
        </p:txBody>
      </p:sp>
      <p:sp>
        <p:nvSpPr>
          <p:cNvPr id="3" name="Content Placeholder 2"/>
          <p:cNvSpPr>
            <a:spLocks noGrp="1"/>
          </p:cNvSpPr>
          <p:nvPr>
            <p:ph sz="quarter" idx="1"/>
          </p:nvPr>
        </p:nvSpPr>
        <p:spPr/>
        <p:txBody>
          <a:bodyPr/>
          <a:lstStyle/>
          <a:p>
            <a:r>
              <a:rPr lang="en-US" altLang="zh-CN" b="1" dirty="0" smtClean="0"/>
              <a:t>A 0.5-uVrms 12-uW Wirelessly Powered Patch-Type Healthcare Sensor [1]</a:t>
            </a:r>
          </a:p>
          <a:p>
            <a:endParaRPr lang="en-US" altLang="zh-CN" b="1" dirty="0" smtClean="0"/>
          </a:p>
          <a:p>
            <a:pPr>
              <a:buFont typeface="Wingdings" pitchFamily="2" charset="2"/>
              <a:buChar char="Ø"/>
            </a:pPr>
            <a:r>
              <a:rPr lang="en-US" altLang="zh-CN" b="1" dirty="0" smtClean="0">
                <a:solidFill>
                  <a:srgbClr val="FF0000"/>
                </a:solidFill>
              </a:rPr>
              <a:t>Thick-</a:t>
            </a:r>
            <a:r>
              <a:rPr lang="en-US" altLang="zh-CN" b="1" dirty="0" err="1" smtClean="0">
                <a:solidFill>
                  <a:srgbClr val="FF0000"/>
                </a:solidFill>
              </a:rPr>
              <a:t>ﬁlm</a:t>
            </a:r>
            <a:r>
              <a:rPr lang="en-US" altLang="zh-CN" b="1" dirty="0" smtClean="0">
                <a:solidFill>
                  <a:srgbClr val="FF0000"/>
                </a:solidFill>
              </a:rPr>
              <a:t> electrodes</a:t>
            </a:r>
          </a:p>
          <a:p>
            <a:pPr>
              <a:buFont typeface="Wingdings" pitchFamily="2" charset="2"/>
              <a:buChar char="Ø"/>
            </a:pPr>
            <a:endParaRPr lang="en-US" altLang="zh-CN" b="1" dirty="0" smtClean="0">
              <a:solidFill>
                <a:srgbClr val="FF0000"/>
              </a:solidFill>
            </a:endParaRPr>
          </a:p>
          <a:p>
            <a:pPr>
              <a:buFont typeface="Wingdings" pitchFamily="2" charset="2"/>
              <a:buChar char="Ø"/>
            </a:pPr>
            <a:r>
              <a:rPr lang="en-US" altLang="zh-CN" b="1" dirty="0" smtClean="0">
                <a:solidFill>
                  <a:srgbClr val="FF0000"/>
                </a:solidFill>
              </a:rPr>
              <a:t>Fabric inductor </a:t>
            </a:r>
          </a:p>
          <a:p>
            <a:pPr>
              <a:buFont typeface="Wingdings" pitchFamily="2" charset="2"/>
              <a:buChar char="Ø"/>
            </a:pPr>
            <a:endParaRPr lang="en-US" altLang="zh-CN" b="1" dirty="0" smtClean="0">
              <a:solidFill>
                <a:srgbClr val="FF0000"/>
              </a:solidFill>
            </a:endParaRPr>
          </a:p>
          <a:p>
            <a:pPr>
              <a:buFont typeface="Wingdings" pitchFamily="2" charset="2"/>
              <a:buChar char="Ø"/>
            </a:pPr>
            <a:r>
              <a:rPr lang="en-US" altLang="zh-CN" b="1" dirty="0" smtClean="0">
                <a:solidFill>
                  <a:srgbClr val="FF0000"/>
                </a:solidFill>
              </a:rPr>
              <a:t>W-BSN controller</a:t>
            </a:r>
          </a:p>
          <a:p>
            <a:pPr>
              <a:buFont typeface="Wingdings" pitchFamily="2" charset="2"/>
              <a:buChar char="Ø"/>
            </a:pPr>
            <a:endParaRPr lang="en-US" altLang="zh-CN" b="1" dirty="0" smtClean="0">
              <a:solidFill>
                <a:srgbClr val="FF0000"/>
              </a:solidFill>
            </a:endParaRPr>
          </a:p>
          <a:p>
            <a:pPr>
              <a:buFont typeface="Wingdings" pitchFamily="2" charset="2"/>
              <a:buChar char="Ø"/>
            </a:pPr>
            <a:r>
              <a:rPr lang="en-US" altLang="zh-CN" b="1" dirty="0" smtClean="0">
                <a:solidFill>
                  <a:srgbClr val="FF0000"/>
                </a:solidFill>
              </a:rPr>
              <a:t>Desired Circuit Design (LDO , NCA, PGA, ADC) </a:t>
            </a:r>
          </a:p>
          <a:p>
            <a:pPr>
              <a:buFont typeface="Wingdings" pitchFamily="2" charset="2"/>
              <a:buChar char="Ø"/>
            </a:pPr>
            <a:endParaRPr lang="en-US" altLang="zh-CN" b="1" dirty="0" smtClean="0">
              <a:solidFill>
                <a:srgbClr val="FF0000"/>
              </a:solidFill>
            </a:endParaRPr>
          </a:p>
          <a:p>
            <a:endParaRPr lang="en-US" altLang="zh-CN" b="1" dirty="0" smtClean="0"/>
          </a:p>
          <a:p>
            <a:endParaRPr lang="en-US" altLang="zh-CN" b="1" dirty="0" smtClean="0"/>
          </a:p>
          <a:p>
            <a:endParaRPr lang="en-US" altLang="zh-CN" b="1" dirty="0" smtClean="0"/>
          </a:p>
          <a:p>
            <a:endParaRPr lang="zh-CN" altLang="en-US" dirty="0"/>
          </a:p>
        </p:txBody>
      </p:sp>
      <p:sp>
        <p:nvSpPr>
          <p:cNvPr id="4" name="Date Placeholder 3"/>
          <p:cNvSpPr>
            <a:spLocks noGrp="1"/>
          </p:cNvSpPr>
          <p:nvPr>
            <p:ph type="dt" sz="half" idx="14"/>
          </p:nvPr>
        </p:nvSpPr>
        <p:spPr/>
        <p:txBody>
          <a:bodyPr/>
          <a:lstStyle/>
          <a:p>
            <a:fld id="{9C496378-6D66-4ABA-BDD9-980C28CD61CF}" type="datetime1">
              <a:rPr lang="en-US" smtClean="0"/>
              <a:t>9/28/2012</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Design(1)</a:t>
            </a:r>
            <a:endParaRPr lang="zh-CN" altLang="en-US" dirty="0"/>
          </a:p>
        </p:txBody>
      </p:sp>
      <p:sp>
        <p:nvSpPr>
          <p:cNvPr id="3" name="Content Placeholder 2"/>
          <p:cNvSpPr>
            <a:spLocks noGrp="1"/>
          </p:cNvSpPr>
          <p:nvPr>
            <p:ph sz="quarter" idx="1"/>
          </p:nvPr>
        </p:nvSpPr>
        <p:spPr/>
        <p:txBody>
          <a:bodyPr>
            <a:normAutofit fontScale="85000" lnSpcReduction="20000"/>
          </a:bodyPr>
          <a:lstStyle/>
          <a:p>
            <a:r>
              <a:rPr lang="en-US" altLang="zh-CN" sz="3200" b="1" dirty="0" smtClean="0"/>
              <a:t>Advantages:</a:t>
            </a:r>
          </a:p>
          <a:p>
            <a:endParaRPr lang="en-US" altLang="zh-CN" sz="3200" b="1" dirty="0" smtClean="0"/>
          </a:p>
          <a:p>
            <a:pPr>
              <a:buFont typeface="Wingdings" pitchFamily="2" charset="2"/>
              <a:buChar char="Ø"/>
            </a:pPr>
            <a:r>
              <a:rPr lang="en-US" altLang="zh-CN" sz="2800" b="1" i="1" dirty="0" smtClean="0"/>
              <a:t>Long-term</a:t>
            </a:r>
            <a:r>
              <a:rPr lang="en-US" altLang="zh-CN" sz="2800" i="1" dirty="0" smtClean="0"/>
              <a:t> continuous monitoring, comfortable without skin irritation</a:t>
            </a:r>
          </a:p>
          <a:p>
            <a:pPr>
              <a:buFont typeface="Wingdings" pitchFamily="2" charset="2"/>
              <a:buChar char="Ø"/>
            </a:pPr>
            <a:endParaRPr lang="en-US" altLang="zh-CN" sz="2800" i="1" dirty="0" smtClean="0"/>
          </a:p>
          <a:p>
            <a:pPr>
              <a:buFont typeface="Wingdings" pitchFamily="2" charset="2"/>
              <a:buChar char="Ø"/>
            </a:pPr>
            <a:r>
              <a:rPr lang="en-US" altLang="zh-CN" sz="2800" b="1" i="1" dirty="0" smtClean="0"/>
              <a:t>Wireless powered </a:t>
            </a:r>
            <a:r>
              <a:rPr lang="en-US" altLang="zh-CN" sz="2800" i="1" dirty="0" smtClean="0"/>
              <a:t>without battery through fabric inductor coupling is realized.</a:t>
            </a:r>
          </a:p>
          <a:p>
            <a:pPr>
              <a:buFont typeface="Wingdings" pitchFamily="2" charset="2"/>
              <a:buChar char="Ø"/>
            </a:pPr>
            <a:endParaRPr lang="en-US" altLang="zh-CN" sz="2800" i="1" dirty="0" smtClean="0"/>
          </a:p>
          <a:p>
            <a:pPr>
              <a:buFont typeface="Wingdings" pitchFamily="2" charset="2"/>
              <a:buChar char="Ø"/>
            </a:pPr>
            <a:r>
              <a:rPr lang="en-US" altLang="zh-CN" sz="2800" b="1" i="1" dirty="0" smtClean="0"/>
              <a:t>Low</a:t>
            </a:r>
            <a:r>
              <a:rPr lang="en-US" altLang="zh-CN" sz="2800" i="1" dirty="0" smtClean="0"/>
              <a:t> electrode referred </a:t>
            </a:r>
            <a:r>
              <a:rPr lang="en-US" altLang="zh-CN" sz="2800" b="1" i="1" dirty="0" smtClean="0"/>
              <a:t>noise </a:t>
            </a:r>
            <a:r>
              <a:rPr lang="en-US" altLang="zh-CN" sz="2800" i="1" dirty="0" smtClean="0"/>
              <a:t>by NCA</a:t>
            </a:r>
          </a:p>
          <a:p>
            <a:pPr>
              <a:buNone/>
            </a:pPr>
            <a:endParaRPr lang="en-US" altLang="zh-CN" sz="2800" b="1" i="1" dirty="0" smtClean="0"/>
          </a:p>
          <a:p>
            <a:pPr>
              <a:buFont typeface="Wingdings" pitchFamily="2" charset="2"/>
              <a:buChar char="Ø"/>
            </a:pPr>
            <a:r>
              <a:rPr lang="en-US" altLang="zh-CN" sz="2800" b="1" i="1" dirty="0" smtClean="0"/>
              <a:t>Small IC size </a:t>
            </a:r>
            <a:r>
              <a:rPr lang="en-US" altLang="zh-CN" sz="2800" i="1" dirty="0" smtClean="0"/>
              <a:t>(2.6 mm</a:t>
            </a:r>
            <a:r>
              <a:rPr lang="en-US" altLang="zh-CN" sz="2800" i="1" baseline="30000" dirty="0" smtClean="0"/>
              <a:t>2</a:t>
            </a:r>
            <a:r>
              <a:rPr lang="en-US" altLang="zh-CN" sz="2800" i="1" dirty="0" smtClean="0"/>
              <a:t> ) </a:t>
            </a:r>
          </a:p>
          <a:p>
            <a:pPr>
              <a:buFont typeface="Wingdings" pitchFamily="2" charset="2"/>
              <a:buChar char="Ø"/>
            </a:pPr>
            <a:endParaRPr lang="en-US" altLang="zh-CN" sz="2800" i="1" dirty="0" smtClean="0"/>
          </a:p>
          <a:p>
            <a:pPr>
              <a:buFont typeface="Wingdings" pitchFamily="2" charset="2"/>
              <a:buChar char="Ø"/>
            </a:pPr>
            <a:r>
              <a:rPr lang="en-US" altLang="zh-CN" sz="2800" b="1" i="1" dirty="0" smtClean="0"/>
              <a:t>Convenience</a:t>
            </a:r>
            <a:r>
              <a:rPr lang="en-US" altLang="zh-CN" sz="2800" i="1" dirty="0" smtClean="0"/>
              <a:t> and </a:t>
            </a:r>
            <a:r>
              <a:rPr lang="en-US" altLang="zh-CN" sz="2800" b="1" i="1" dirty="0" smtClean="0"/>
              <a:t>Safety</a:t>
            </a:r>
          </a:p>
          <a:p>
            <a:pPr>
              <a:buFont typeface="Wingdings" pitchFamily="2" charset="2"/>
              <a:buChar char="Ø"/>
            </a:pPr>
            <a:endParaRPr lang="en-US" altLang="zh-CN" sz="2800" i="1" dirty="0" smtClean="0"/>
          </a:p>
          <a:p>
            <a:pPr>
              <a:buFont typeface="Wingdings" pitchFamily="2" charset="2"/>
              <a:buChar char="Ø"/>
            </a:pPr>
            <a:endParaRPr lang="en-US" altLang="zh-CN" sz="2800" b="1" i="1" dirty="0" smtClean="0"/>
          </a:p>
          <a:p>
            <a:pPr>
              <a:buFont typeface="Wingdings" pitchFamily="2" charset="2"/>
              <a:buChar char="Ø"/>
            </a:pPr>
            <a:endParaRPr lang="en-US" altLang="zh-CN" sz="2800" b="1" i="1" dirty="0" smtClean="0"/>
          </a:p>
          <a:p>
            <a:endParaRPr lang="en-US" altLang="zh-CN" sz="2800" i="1" dirty="0" smtClean="0"/>
          </a:p>
          <a:p>
            <a:endParaRPr lang="en-US" altLang="zh-CN" sz="3200" b="1" dirty="0" smtClean="0"/>
          </a:p>
          <a:p>
            <a:endParaRPr lang="en-US" altLang="zh-CN" sz="3200" b="1" dirty="0" smtClean="0"/>
          </a:p>
          <a:p>
            <a:endParaRPr lang="en-US" altLang="zh-CN" b="1" dirty="0" smtClean="0"/>
          </a:p>
          <a:p>
            <a:endParaRPr lang="en-US" altLang="zh-CN" b="1" dirty="0" smtClean="0"/>
          </a:p>
          <a:p>
            <a:endParaRPr lang="en-US" altLang="zh-CN" b="1" dirty="0" smtClean="0">
              <a:solidFill>
                <a:srgbClr val="FF0000"/>
              </a:solidFill>
            </a:endParaRPr>
          </a:p>
          <a:p>
            <a:endParaRPr lang="en-US" altLang="zh-CN" b="1" dirty="0" smtClean="0">
              <a:solidFill>
                <a:srgbClr val="FF0000"/>
              </a:solidFill>
            </a:endParaRPr>
          </a:p>
          <a:p>
            <a:endParaRPr lang="en-US" altLang="zh-CN" b="1" dirty="0" smtClean="0"/>
          </a:p>
          <a:p>
            <a:endParaRPr lang="en-US" altLang="zh-CN" b="1" dirty="0" smtClean="0"/>
          </a:p>
          <a:p>
            <a:endParaRPr lang="en-US" altLang="zh-CN" b="1" dirty="0" smtClean="0"/>
          </a:p>
          <a:p>
            <a:endParaRPr lang="zh-CN" altLang="en-US" dirty="0"/>
          </a:p>
        </p:txBody>
      </p:sp>
      <p:sp>
        <p:nvSpPr>
          <p:cNvPr id="4" name="Date Placeholder 3"/>
          <p:cNvSpPr>
            <a:spLocks noGrp="1"/>
          </p:cNvSpPr>
          <p:nvPr>
            <p:ph type="dt" sz="half" idx="14"/>
          </p:nvPr>
        </p:nvSpPr>
        <p:spPr/>
        <p:txBody>
          <a:bodyPr/>
          <a:lstStyle/>
          <a:p>
            <a:fld id="{817D44F5-F3B4-425E-9C82-CB0730441E59}" type="datetime1">
              <a:rPr lang="en-US" smtClean="0"/>
              <a:t>9/28/2012</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Design(1)</a:t>
            </a:r>
            <a:endParaRPr lang="zh-CN" altLang="en-US" dirty="0"/>
          </a:p>
        </p:txBody>
      </p:sp>
      <p:sp>
        <p:nvSpPr>
          <p:cNvPr id="3" name="Content Placeholder 2"/>
          <p:cNvSpPr>
            <a:spLocks noGrp="1"/>
          </p:cNvSpPr>
          <p:nvPr>
            <p:ph sz="quarter" idx="1"/>
          </p:nvPr>
        </p:nvSpPr>
        <p:spPr/>
        <p:txBody>
          <a:bodyPr/>
          <a:lstStyle/>
          <a:p>
            <a:r>
              <a:rPr lang="en-US" altLang="zh-CN" sz="3200" b="1" dirty="0" smtClean="0"/>
              <a:t>System Architecture:</a:t>
            </a:r>
          </a:p>
          <a:p>
            <a:endParaRPr lang="en-US" altLang="zh-CN" sz="3200" b="1" dirty="0" smtClean="0"/>
          </a:p>
          <a:p>
            <a:endParaRPr lang="en-US" altLang="zh-CN" sz="3200" b="1" dirty="0" smtClean="0"/>
          </a:p>
          <a:p>
            <a:endParaRPr lang="en-US" altLang="zh-CN" sz="3200" b="1" dirty="0" smtClean="0"/>
          </a:p>
          <a:p>
            <a:endParaRPr lang="en-US" altLang="zh-CN" sz="3200" b="1" dirty="0" smtClean="0"/>
          </a:p>
          <a:p>
            <a:endParaRPr lang="en-US" altLang="zh-CN" b="1" dirty="0" smtClean="0"/>
          </a:p>
          <a:p>
            <a:endParaRPr lang="en-US" altLang="zh-CN" b="1" dirty="0" smtClean="0"/>
          </a:p>
          <a:p>
            <a:endParaRPr lang="en-US" altLang="zh-CN" b="1" dirty="0" smtClean="0">
              <a:solidFill>
                <a:srgbClr val="FF0000"/>
              </a:solidFill>
            </a:endParaRPr>
          </a:p>
          <a:p>
            <a:endParaRPr lang="en-US" altLang="zh-CN" b="1" dirty="0" smtClean="0">
              <a:solidFill>
                <a:srgbClr val="FF0000"/>
              </a:solidFill>
            </a:endParaRPr>
          </a:p>
          <a:p>
            <a:endParaRPr lang="en-US" altLang="zh-CN" b="1" dirty="0" smtClean="0"/>
          </a:p>
          <a:p>
            <a:endParaRPr lang="en-US" altLang="zh-CN" b="1" dirty="0" smtClean="0"/>
          </a:p>
          <a:p>
            <a:endParaRPr lang="en-US" altLang="zh-CN" b="1" dirty="0" smtClean="0"/>
          </a:p>
          <a:p>
            <a:endParaRPr lang="zh-CN" altLang="en-US" dirty="0"/>
          </a:p>
        </p:txBody>
      </p:sp>
      <p:sp>
        <p:nvSpPr>
          <p:cNvPr id="7" name="TextBox 6"/>
          <p:cNvSpPr txBox="1"/>
          <p:nvPr/>
        </p:nvSpPr>
        <p:spPr>
          <a:xfrm>
            <a:off x="762000" y="2362200"/>
            <a:ext cx="2971800" cy="4801314"/>
          </a:xfrm>
          <a:prstGeom prst="rect">
            <a:avLst/>
          </a:prstGeom>
          <a:noFill/>
        </p:spPr>
        <p:txBody>
          <a:bodyPr wrap="square" rtlCol="0">
            <a:spAutoFit/>
          </a:bodyPr>
          <a:lstStyle/>
          <a:p>
            <a:pPr marL="342900" indent="-342900">
              <a:buFont typeface="+mj-lt"/>
              <a:buAutoNum type="alphaUcPeriod"/>
            </a:pPr>
            <a:r>
              <a:rPr lang="en-US" altLang="zh-CN" dirty="0" smtClean="0"/>
              <a:t>Controller on chest band:</a:t>
            </a:r>
          </a:p>
          <a:p>
            <a:pPr marL="342900" indent="-342900">
              <a:buFont typeface="+mj-lt"/>
              <a:buAutoNum type="alphaUcPeriod"/>
            </a:pPr>
            <a:endParaRPr lang="en-US" altLang="zh-CN" dirty="0" smtClean="0"/>
          </a:p>
          <a:p>
            <a:pPr marL="342900" indent="-342900"/>
            <a:r>
              <a:rPr lang="en-US" altLang="zh-CN" dirty="0" smtClean="0"/>
              <a:t>      12 x 4 inductor array and W-BSN controller.</a:t>
            </a:r>
          </a:p>
          <a:p>
            <a:pPr marL="342900" indent="-342900"/>
            <a:endParaRPr lang="en-US" altLang="zh-CN" dirty="0" smtClean="0"/>
          </a:p>
          <a:p>
            <a:pPr marL="342900" indent="-342900"/>
            <a:r>
              <a:rPr lang="en-US" altLang="zh-CN" dirty="0" smtClean="0"/>
              <a:t>      sensors are attached at arbitrary locations.</a:t>
            </a:r>
          </a:p>
          <a:p>
            <a:pPr marL="342900" indent="-342900"/>
            <a:endParaRPr lang="en-US" altLang="zh-CN" dirty="0" smtClean="0"/>
          </a:p>
          <a:p>
            <a:pPr marL="342900" indent="-342900"/>
            <a:r>
              <a:rPr lang="en-US" altLang="zh-CN" dirty="0" smtClean="0"/>
              <a:t>      automatically </a:t>
            </a:r>
            <a:r>
              <a:rPr lang="en-US" altLang="zh-CN" dirty="0" err="1" smtClean="0"/>
              <a:t>ﬁnds</a:t>
            </a:r>
            <a:r>
              <a:rPr lang="en-US" altLang="zh-CN" dirty="0" smtClean="0"/>
              <a:t> the locations and activates each sensor by self-</a:t>
            </a:r>
            <a:r>
              <a:rPr lang="en-US" altLang="zh-CN" dirty="0" err="1" smtClean="0"/>
              <a:t>conﬁguration</a:t>
            </a:r>
            <a:endParaRPr lang="en-US" altLang="zh-CN" dirty="0" smtClean="0"/>
          </a:p>
          <a:p>
            <a:pPr marL="342900" indent="-342900"/>
            <a:r>
              <a:rPr lang="en-US" altLang="zh-CN" dirty="0" smtClean="0"/>
              <a:t>      </a:t>
            </a:r>
          </a:p>
          <a:p>
            <a:pPr marL="342900" indent="-342900"/>
            <a:r>
              <a:rPr lang="en-US" altLang="zh-CN" dirty="0" smtClean="0"/>
              <a:t>      </a:t>
            </a:r>
          </a:p>
          <a:p>
            <a:endParaRPr lang="en-US" altLang="zh-CN" dirty="0" smtClean="0"/>
          </a:p>
          <a:p>
            <a:r>
              <a:rPr lang="en-US" altLang="zh-CN" dirty="0" smtClean="0"/>
              <a:t>  </a:t>
            </a:r>
          </a:p>
        </p:txBody>
      </p:sp>
      <p:pic>
        <p:nvPicPr>
          <p:cNvPr id="1030" name="Picture 6"/>
          <p:cNvPicPr>
            <a:picLocks noChangeAspect="1" noChangeArrowheads="1"/>
          </p:cNvPicPr>
          <p:nvPr/>
        </p:nvPicPr>
        <p:blipFill>
          <a:blip r:embed="rId2" cstate="print"/>
          <a:srcRect/>
          <a:stretch>
            <a:fillRect/>
          </a:stretch>
        </p:blipFill>
        <p:spPr bwMode="auto">
          <a:xfrm>
            <a:off x="4114800" y="2209800"/>
            <a:ext cx="4419600" cy="3505200"/>
          </a:xfrm>
          <a:prstGeom prst="rect">
            <a:avLst/>
          </a:prstGeom>
          <a:noFill/>
          <a:ln w="9525">
            <a:noFill/>
            <a:miter lim="800000"/>
            <a:headEnd/>
            <a:tailEnd/>
          </a:ln>
          <a:effectLst/>
        </p:spPr>
      </p:pic>
      <p:sp>
        <p:nvSpPr>
          <p:cNvPr id="6" name="Date Placeholder 5"/>
          <p:cNvSpPr>
            <a:spLocks noGrp="1"/>
          </p:cNvSpPr>
          <p:nvPr>
            <p:ph type="dt" sz="half" idx="14"/>
          </p:nvPr>
        </p:nvSpPr>
        <p:spPr/>
        <p:txBody>
          <a:bodyPr/>
          <a:lstStyle/>
          <a:p>
            <a:fld id="{D3E475DD-FCEE-4FC2-A6F9-1CD90F0CD6C1}" type="datetime1">
              <a:rPr lang="en-US" smtClean="0"/>
              <a:t>9/28/2012</a:t>
            </a:fld>
            <a:endParaRPr lang="en-US"/>
          </a:p>
        </p:txBody>
      </p:sp>
      <p:sp>
        <p:nvSpPr>
          <p:cNvPr id="8" name="Slide Number Placeholder 7"/>
          <p:cNvSpPr>
            <a:spLocks noGrp="1"/>
          </p:cNvSpPr>
          <p:nvPr>
            <p:ph type="sldNum" sz="quarter" idx="15"/>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Design(1)</a:t>
            </a:r>
            <a:endParaRPr lang="zh-CN" altLang="en-US" dirty="0"/>
          </a:p>
        </p:txBody>
      </p:sp>
      <p:sp>
        <p:nvSpPr>
          <p:cNvPr id="3" name="Content Placeholder 2"/>
          <p:cNvSpPr>
            <a:spLocks noGrp="1"/>
          </p:cNvSpPr>
          <p:nvPr>
            <p:ph sz="quarter" idx="1"/>
          </p:nvPr>
        </p:nvSpPr>
        <p:spPr/>
        <p:txBody>
          <a:bodyPr/>
          <a:lstStyle/>
          <a:p>
            <a:r>
              <a:rPr lang="en-US" altLang="zh-CN" sz="3200" b="1" dirty="0" smtClean="0"/>
              <a:t>System Architecture:</a:t>
            </a:r>
          </a:p>
          <a:p>
            <a:endParaRPr lang="en-US" altLang="zh-CN" sz="3200" b="1" dirty="0" smtClean="0"/>
          </a:p>
          <a:p>
            <a:endParaRPr lang="en-US" altLang="zh-CN" sz="3200" b="1" dirty="0" smtClean="0"/>
          </a:p>
          <a:p>
            <a:endParaRPr lang="en-US" altLang="zh-CN" sz="3200" b="1" dirty="0" smtClean="0"/>
          </a:p>
          <a:p>
            <a:endParaRPr lang="en-US" altLang="zh-CN" sz="3200" b="1" dirty="0" smtClean="0"/>
          </a:p>
          <a:p>
            <a:endParaRPr lang="en-US" altLang="zh-CN" b="1" dirty="0" smtClean="0"/>
          </a:p>
          <a:p>
            <a:endParaRPr lang="en-US" altLang="zh-CN" b="1" dirty="0" smtClean="0"/>
          </a:p>
          <a:p>
            <a:endParaRPr lang="en-US" altLang="zh-CN" b="1" dirty="0" smtClean="0">
              <a:solidFill>
                <a:srgbClr val="FF0000"/>
              </a:solidFill>
            </a:endParaRPr>
          </a:p>
          <a:p>
            <a:endParaRPr lang="en-US" altLang="zh-CN" b="1" dirty="0" smtClean="0">
              <a:solidFill>
                <a:srgbClr val="FF0000"/>
              </a:solidFill>
            </a:endParaRPr>
          </a:p>
          <a:p>
            <a:endParaRPr lang="en-US" altLang="zh-CN" b="1" dirty="0" smtClean="0"/>
          </a:p>
          <a:p>
            <a:endParaRPr lang="en-US" altLang="zh-CN" b="1" dirty="0" smtClean="0"/>
          </a:p>
          <a:p>
            <a:endParaRPr lang="en-US" altLang="zh-CN" b="1" dirty="0" smtClean="0"/>
          </a:p>
          <a:p>
            <a:endParaRPr lang="zh-CN" altLang="en-US" dirty="0"/>
          </a:p>
        </p:txBody>
      </p:sp>
      <p:sp>
        <p:nvSpPr>
          <p:cNvPr id="7" name="TextBox 6"/>
          <p:cNvSpPr txBox="1"/>
          <p:nvPr/>
        </p:nvSpPr>
        <p:spPr>
          <a:xfrm>
            <a:off x="762000" y="2456795"/>
            <a:ext cx="4267200" cy="4093428"/>
          </a:xfrm>
          <a:prstGeom prst="rect">
            <a:avLst/>
          </a:prstGeom>
          <a:noFill/>
        </p:spPr>
        <p:txBody>
          <a:bodyPr wrap="square" rtlCol="0">
            <a:spAutoFit/>
          </a:bodyPr>
          <a:lstStyle/>
          <a:p>
            <a:pPr marL="342900" indent="-342900"/>
            <a:r>
              <a:rPr lang="en-US" altLang="zh-CN" dirty="0" smtClean="0"/>
              <a:t>      </a:t>
            </a:r>
          </a:p>
          <a:p>
            <a:r>
              <a:rPr lang="en-US" altLang="zh-CN" dirty="0" smtClean="0"/>
              <a:t>B. Wireless powered  Sensor:</a:t>
            </a:r>
          </a:p>
          <a:p>
            <a:endParaRPr lang="en-US" altLang="zh-CN" dirty="0" smtClean="0"/>
          </a:p>
          <a:p>
            <a:r>
              <a:rPr lang="en-US" altLang="zh-CN" dirty="0" smtClean="0"/>
              <a:t>     </a:t>
            </a:r>
            <a:r>
              <a:rPr lang="en-US" altLang="zh-CN" dirty="0" smtClean="0">
                <a:solidFill>
                  <a:srgbClr val="FF0000"/>
                </a:solidFill>
              </a:rPr>
              <a:t>Two dry electrodes</a:t>
            </a:r>
          </a:p>
          <a:p>
            <a:r>
              <a:rPr lang="en-US" altLang="zh-CN" dirty="0" smtClean="0">
                <a:solidFill>
                  <a:srgbClr val="FF0000"/>
                </a:solidFill>
              </a:rPr>
              <a:t>     Sensor chip </a:t>
            </a:r>
          </a:p>
          <a:p>
            <a:r>
              <a:rPr lang="en-US" altLang="zh-CN" dirty="0" smtClean="0">
                <a:solidFill>
                  <a:srgbClr val="FF0000"/>
                </a:solidFill>
              </a:rPr>
              <a:t>     P-FCB inductors</a:t>
            </a:r>
          </a:p>
          <a:p>
            <a:r>
              <a:rPr lang="en-US" altLang="zh-CN" dirty="0" smtClean="0">
                <a:solidFill>
                  <a:srgbClr val="FF0000"/>
                </a:solidFill>
              </a:rPr>
              <a:t>     Adhesive bandage</a:t>
            </a:r>
          </a:p>
          <a:p>
            <a:endParaRPr lang="en-US" altLang="zh-CN" dirty="0" smtClean="0"/>
          </a:p>
          <a:p>
            <a:pPr algn="just"/>
            <a:r>
              <a:rPr lang="en-US" altLang="zh-CN" sz="2000" i="1" dirty="0" smtClean="0"/>
              <a:t>Take the power overhead from the sensors, moving it to the relatively power-</a:t>
            </a:r>
            <a:r>
              <a:rPr lang="en-US" altLang="zh-CN" sz="2000" i="1" dirty="0" err="1" smtClean="0"/>
              <a:t>sufﬁcient</a:t>
            </a:r>
            <a:r>
              <a:rPr lang="en-US" altLang="zh-CN" sz="2000" i="1" dirty="0" smtClean="0"/>
              <a:t> health monitoring chest band.</a:t>
            </a:r>
          </a:p>
          <a:p>
            <a:r>
              <a:rPr lang="en-US" altLang="zh-CN" dirty="0" smtClean="0"/>
              <a:t>      </a:t>
            </a:r>
          </a:p>
          <a:p>
            <a:r>
              <a:rPr lang="en-US" altLang="zh-CN" dirty="0" smtClean="0"/>
              <a:t>      </a:t>
            </a:r>
          </a:p>
        </p:txBody>
      </p:sp>
      <p:pic>
        <p:nvPicPr>
          <p:cNvPr id="2050" name="Picture 2"/>
          <p:cNvPicPr>
            <a:picLocks noChangeAspect="1" noChangeArrowheads="1"/>
          </p:cNvPicPr>
          <p:nvPr/>
        </p:nvPicPr>
        <p:blipFill>
          <a:blip r:embed="rId2" cstate="print"/>
          <a:srcRect/>
          <a:stretch>
            <a:fillRect/>
          </a:stretch>
        </p:blipFill>
        <p:spPr bwMode="auto">
          <a:xfrm>
            <a:off x="5334000" y="859036"/>
            <a:ext cx="3200400" cy="3255764"/>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5715000" y="4191000"/>
            <a:ext cx="1590675" cy="2438400"/>
          </a:xfrm>
          <a:prstGeom prst="rect">
            <a:avLst/>
          </a:prstGeom>
          <a:noFill/>
          <a:ln w="9525">
            <a:noFill/>
            <a:miter lim="800000"/>
            <a:headEnd/>
            <a:tailEnd/>
          </a:ln>
          <a:effectLst/>
        </p:spPr>
      </p:pic>
      <p:sp>
        <p:nvSpPr>
          <p:cNvPr id="8" name="Date Placeholder 7"/>
          <p:cNvSpPr>
            <a:spLocks noGrp="1"/>
          </p:cNvSpPr>
          <p:nvPr>
            <p:ph type="dt" sz="half" idx="14"/>
          </p:nvPr>
        </p:nvSpPr>
        <p:spPr/>
        <p:txBody>
          <a:bodyPr/>
          <a:lstStyle/>
          <a:p>
            <a:fld id="{BDCA0824-E71B-4026-9F46-B878ACF6BF5A}" type="datetime1">
              <a:rPr lang="en-US" smtClean="0"/>
              <a:t>9/28/2012</a:t>
            </a:fld>
            <a:endParaRPr lang="en-US"/>
          </a:p>
        </p:txBody>
      </p:sp>
      <p:sp>
        <p:nvSpPr>
          <p:cNvPr id="9" name="Slide Number Placeholder 8"/>
          <p:cNvSpPr>
            <a:spLocks noGrp="1"/>
          </p:cNvSpPr>
          <p:nvPr>
            <p:ph type="sldNum" sz="quarter" idx="15"/>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Design(1)</a:t>
            </a:r>
            <a:endParaRPr lang="zh-CN" altLang="en-US" dirty="0"/>
          </a:p>
        </p:txBody>
      </p:sp>
      <p:sp>
        <p:nvSpPr>
          <p:cNvPr id="3" name="Content Placeholder 2"/>
          <p:cNvSpPr>
            <a:spLocks noGrp="1"/>
          </p:cNvSpPr>
          <p:nvPr>
            <p:ph sz="quarter" idx="1"/>
          </p:nvPr>
        </p:nvSpPr>
        <p:spPr/>
        <p:txBody>
          <a:bodyPr>
            <a:normAutofit fontScale="85000" lnSpcReduction="10000"/>
          </a:bodyPr>
          <a:lstStyle/>
          <a:p>
            <a:r>
              <a:rPr lang="en-US" altLang="zh-CN" sz="3200" b="1" dirty="0" smtClean="0"/>
              <a:t>Requirements:</a:t>
            </a:r>
          </a:p>
          <a:p>
            <a:endParaRPr lang="en-US" altLang="zh-CN" sz="3200" b="1" dirty="0" smtClean="0"/>
          </a:p>
          <a:p>
            <a:pPr algn="just">
              <a:buFont typeface="Arial" pitchFamily="34" charset="0"/>
              <a:buChar char="•"/>
            </a:pPr>
            <a:r>
              <a:rPr lang="en-US" altLang="zh-CN" sz="3200" dirty="0" smtClean="0"/>
              <a:t>Sensor IC must consume power in total of less than </a:t>
            </a:r>
            <a:r>
              <a:rPr lang="en-US" altLang="zh-CN" sz="3200" i="1" dirty="0" smtClean="0"/>
              <a:t>20 </a:t>
            </a:r>
            <a:r>
              <a:rPr lang="en-US" altLang="zh-CN" sz="3200" i="1" dirty="0" err="1" smtClean="0"/>
              <a:t>uW</a:t>
            </a:r>
            <a:r>
              <a:rPr lang="en-US" altLang="zh-CN" sz="3200" i="1" dirty="0" smtClean="0"/>
              <a:t>.</a:t>
            </a:r>
          </a:p>
          <a:p>
            <a:pPr algn="just">
              <a:buFont typeface="Arial" pitchFamily="34" charset="0"/>
              <a:buChar char="•"/>
            </a:pPr>
            <a:endParaRPr lang="en-US" altLang="zh-CN" sz="3200" dirty="0" smtClean="0"/>
          </a:p>
          <a:p>
            <a:pPr algn="just">
              <a:buFont typeface="Arial" pitchFamily="34" charset="0"/>
              <a:buChar char="•"/>
            </a:pPr>
            <a:r>
              <a:rPr lang="en-US" altLang="zh-CN" sz="3200" dirty="0" smtClean="0"/>
              <a:t>The noise contribution of the sensor readout front-end must be less than </a:t>
            </a:r>
            <a:r>
              <a:rPr lang="en-US" altLang="zh-CN" sz="3200" i="1" dirty="0" smtClean="0"/>
              <a:t>1 </a:t>
            </a:r>
            <a:r>
              <a:rPr lang="en-US" altLang="zh-CN" sz="3200" i="1" dirty="0" err="1" smtClean="0"/>
              <a:t>uVrms</a:t>
            </a:r>
            <a:r>
              <a:rPr lang="en-US" altLang="zh-CN" sz="3200" dirty="0" smtClean="0"/>
              <a:t>.</a:t>
            </a:r>
          </a:p>
          <a:p>
            <a:pPr algn="just">
              <a:buFont typeface="Arial" pitchFamily="34" charset="0"/>
              <a:buChar char="•"/>
            </a:pPr>
            <a:endParaRPr lang="en-US" altLang="zh-CN" sz="3200" dirty="0" smtClean="0"/>
          </a:p>
          <a:p>
            <a:pPr algn="just">
              <a:buFont typeface="Arial" pitchFamily="34" charset="0"/>
              <a:buChar char="•"/>
            </a:pPr>
            <a:r>
              <a:rPr lang="en-US" altLang="zh-CN" sz="3200" dirty="0" smtClean="0"/>
              <a:t>The contact impedance and the motion artifacts of the dry fabric electrode must be minimized</a:t>
            </a:r>
          </a:p>
          <a:p>
            <a:pPr algn="just"/>
            <a:endParaRPr lang="en-US" altLang="zh-CN" sz="3200" b="1" dirty="0" smtClean="0"/>
          </a:p>
          <a:p>
            <a:endParaRPr lang="en-US" altLang="zh-CN" sz="3200" b="1" dirty="0" smtClean="0"/>
          </a:p>
          <a:p>
            <a:endParaRPr lang="en-US" altLang="zh-CN" b="1" dirty="0" smtClean="0"/>
          </a:p>
          <a:p>
            <a:endParaRPr lang="en-US" altLang="zh-CN" b="1" dirty="0" smtClean="0"/>
          </a:p>
          <a:p>
            <a:endParaRPr lang="en-US" altLang="zh-CN" b="1" dirty="0" smtClean="0">
              <a:solidFill>
                <a:srgbClr val="FF0000"/>
              </a:solidFill>
            </a:endParaRPr>
          </a:p>
          <a:p>
            <a:endParaRPr lang="en-US" altLang="zh-CN" b="1" dirty="0" smtClean="0">
              <a:solidFill>
                <a:srgbClr val="FF0000"/>
              </a:solidFill>
            </a:endParaRPr>
          </a:p>
          <a:p>
            <a:endParaRPr lang="en-US" altLang="zh-CN" b="1" dirty="0" smtClean="0"/>
          </a:p>
          <a:p>
            <a:endParaRPr lang="en-US" altLang="zh-CN" b="1" dirty="0" smtClean="0"/>
          </a:p>
          <a:p>
            <a:endParaRPr lang="en-US" altLang="zh-CN" b="1" dirty="0" smtClean="0"/>
          </a:p>
          <a:p>
            <a:endParaRPr lang="zh-CN" altLang="en-US" dirty="0"/>
          </a:p>
        </p:txBody>
      </p:sp>
      <p:sp>
        <p:nvSpPr>
          <p:cNvPr id="4" name="Date Placeholder 3"/>
          <p:cNvSpPr>
            <a:spLocks noGrp="1"/>
          </p:cNvSpPr>
          <p:nvPr>
            <p:ph type="dt" sz="half" idx="14"/>
          </p:nvPr>
        </p:nvSpPr>
        <p:spPr/>
        <p:txBody>
          <a:bodyPr/>
          <a:lstStyle/>
          <a:p>
            <a:fld id="{B18C8243-A54E-4AB2-9811-F59EAD3C7267}" type="datetime1">
              <a:rPr lang="en-US" smtClean="0"/>
              <a:t>9/28/2012</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Design(1)</a:t>
            </a:r>
            <a:endParaRPr lang="zh-CN" altLang="en-US" dirty="0"/>
          </a:p>
        </p:txBody>
      </p:sp>
      <p:pic>
        <p:nvPicPr>
          <p:cNvPr id="3075" name="Picture 3"/>
          <p:cNvPicPr>
            <a:picLocks noChangeAspect="1" noChangeArrowheads="1"/>
          </p:cNvPicPr>
          <p:nvPr/>
        </p:nvPicPr>
        <p:blipFill>
          <a:blip r:embed="rId2" cstate="print"/>
          <a:srcRect/>
          <a:stretch>
            <a:fillRect/>
          </a:stretch>
        </p:blipFill>
        <p:spPr bwMode="auto">
          <a:xfrm>
            <a:off x="5486400" y="1047750"/>
            <a:ext cx="2447925" cy="1543050"/>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cstate="print"/>
          <a:srcRect/>
          <a:stretch>
            <a:fillRect/>
          </a:stretch>
        </p:blipFill>
        <p:spPr bwMode="auto">
          <a:xfrm>
            <a:off x="5591175" y="2590800"/>
            <a:ext cx="2790825" cy="1524000"/>
          </a:xfrm>
          <a:prstGeom prst="rect">
            <a:avLst/>
          </a:prstGeom>
          <a:noFill/>
          <a:ln w="9525">
            <a:noFill/>
            <a:miter lim="800000"/>
            <a:headEnd/>
            <a:tailEnd/>
          </a:ln>
          <a:effectLst/>
        </p:spPr>
      </p:pic>
      <p:pic>
        <p:nvPicPr>
          <p:cNvPr id="3077" name="Picture 5"/>
          <p:cNvPicPr>
            <a:picLocks noGrp="1" noChangeAspect="1" noChangeArrowheads="1"/>
          </p:cNvPicPr>
          <p:nvPr>
            <p:ph sz="quarter" idx="1"/>
          </p:nvPr>
        </p:nvPicPr>
        <p:blipFill>
          <a:blip r:embed="rId4" cstate="print"/>
          <a:srcRect/>
          <a:stretch>
            <a:fillRect/>
          </a:stretch>
        </p:blipFill>
        <p:spPr bwMode="auto">
          <a:xfrm>
            <a:off x="4610100" y="4191000"/>
            <a:ext cx="3467100" cy="2181225"/>
          </a:xfrm>
          <a:prstGeom prst="rect">
            <a:avLst/>
          </a:prstGeom>
          <a:noFill/>
          <a:ln w="9525">
            <a:noFill/>
            <a:miter lim="800000"/>
            <a:headEnd/>
            <a:tailEnd/>
          </a:ln>
          <a:effectLst/>
        </p:spPr>
      </p:pic>
      <p:sp>
        <p:nvSpPr>
          <p:cNvPr id="8" name="TextBox 7"/>
          <p:cNvSpPr txBox="1"/>
          <p:nvPr/>
        </p:nvSpPr>
        <p:spPr>
          <a:xfrm>
            <a:off x="609600" y="1447800"/>
            <a:ext cx="3962400" cy="6722685"/>
          </a:xfrm>
          <a:prstGeom prst="rect">
            <a:avLst/>
          </a:prstGeom>
          <a:noFill/>
        </p:spPr>
        <p:txBody>
          <a:bodyPr wrap="square" rtlCol="0">
            <a:spAutoFit/>
          </a:bodyPr>
          <a:lstStyle/>
          <a:p>
            <a:r>
              <a:rPr lang="en-US" altLang="zh-CN" sz="2800" b="1" dirty="0" smtClean="0"/>
              <a:t>Electrode Design:</a:t>
            </a:r>
          </a:p>
          <a:p>
            <a:endParaRPr lang="en-US" altLang="zh-CN" i="1" dirty="0" smtClean="0"/>
          </a:p>
          <a:p>
            <a:r>
              <a:rPr lang="en-US" altLang="zh-CN" i="1" dirty="0" smtClean="0"/>
              <a:t>Wet electrode</a:t>
            </a:r>
            <a:r>
              <a:rPr lang="en-US" altLang="zh-CN" dirty="0" smtClean="0"/>
              <a:t>: uncomfortable, good conduction, short time</a:t>
            </a:r>
          </a:p>
          <a:p>
            <a:endParaRPr lang="en-US" altLang="zh-CN" dirty="0" smtClean="0"/>
          </a:p>
          <a:p>
            <a:r>
              <a:rPr lang="en-US" altLang="zh-CN" i="1" dirty="0" smtClean="0"/>
              <a:t>Plaster electrode</a:t>
            </a:r>
            <a:r>
              <a:rPr lang="en-US" altLang="zh-CN" dirty="0" smtClean="0"/>
              <a:t>:</a:t>
            </a:r>
          </a:p>
          <a:p>
            <a:r>
              <a:rPr lang="en-US" altLang="zh-CN" dirty="0" smtClean="0"/>
              <a:t>Stiff, uncomfortable, motion artifacts</a:t>
            </a:r>
          </a:p>
          <a:p>
            <a:endParaRPr lang="en-US" altLang="zh-CN" dirty="0" smtClean="0"/>
          </a:p>
          <a:p>
            <a:r>
              <a:rPr lang="en-US" altLang="zh-CN" i="1" dirty="0" smtClean="0"/>
              <a:t>Fabric electrode</a:t>
            </a:r>
            <a:r>
              <a:rPr lang="en-US" altLang="zh-CN" dirty="0" smtClean="0"/>
              <a:t>:</a:t>
            </a:r>
          </a:p>
          <a:p>
            <a:r>
              <a:rPr lang="en-US" altLang="zh-CN" dirty="0" smtClean="0"/>
              <a:t>Soft, comfortable, long term</a:t>
            </a:r>
          </a:p>
          <a:p>
            <a:endParaRPr lang="en-US" altLang="zh-CN" dirty="0" smtClean="0"/>
          </a:p>
          <a:p>
            <a:r>
              <a:rPr lang="en-US" altLang="zh-CN" sz="2000" dirty="0" smtClean="0"/>
              <a:t>A silver paste is screen printed directly on a fabric, a stainless steel powder with grain size of 100 um is added on top of the silver paste. </a:t>
            </a:r>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7" name="Date Placeholder 6"/>
          <p:cNvSpPr>
            <a:spLocks noGrp="1"/>
          </p:cNvSpPr>
          <p:nvPr>
            <p:ph type="dt" sz="half" idx="14"/>
          </p:nvPr>
        </p:nvSpPr>
        <p:spPr/>
        <p:txBody>
          <a:bodyPr/>
          <a:lstStyle/>
          <a:p>
            <a:fld id="{F1047BB4-9378-49F1-980F-41CE8FFF0715}" type="datetime1">
              <a:rPr lang="en-US" smtClean="0"/>
              <a:t>9/28/2012</a:t>
            </a:fld>
            <a:endParaRPr lang="en-US"/>
          </a:p>
        </p:txBody>
      </p:sp>
      <p:sp>
        <p:nvSpPr>
          <p:cNvPr id="9" name="Slide Number Placeholder 8"/>
          <p:cNvSpPr>
            <a:spLocks noGrp="1"/>
          </p:cNvSpPr>
          <p:nvPr>
            <p:ph type="sldNum" sz="quarter" idx="15"/>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Design(1)</a:t>
            </a:r>
            <a:endParaRPr lang="zh-CN" altLang="en-US" dirty="0"/>
          </a:p>
        </p:txBody>
      </p:sp>
      <p:sp>
        <p:nvSpPr>
          <p:cNvPr id="3" name="Content Placeholder 2"/>
          <p:cNvSpPr>
            <a:spLocks noGrp="1"/>
          </p:cNvSpPr>
          <p:nvPr>
            <p:ph sz="quarter" idx="1"/>
          </p:nvPr>
        </p:nvSpPr>
        <p:spPr/>
        <p:txBody>
          <a:bodyPr/>
          <a:lstStyle/>
          <a:p>
            <a:r>
              <a:rPr lang="en-US" altLang="zh-CN" sz="3200" b="1" dirty="0" smtClean="0"/>
              <a:t>Noise and Artifacts</a:t>
            </a:r>
          </a:p>
          <a:p>
            <a:endParaRPr lang="en-US" altLang="zh-CN" sz="3200" b="1" dirty="0" smtClean="0"/>
          </a:p>
          <a:p>
            <a:pPr>
              <a:buNone/>
            </a:pPr>
            <a:r>
              <a:rPr lang="en-US" altLang="zh-CN" sz="3200" dirty="0" smtClean="0"/>
              <a:t>  A. Electrode Noise:</a:t>
            </a:r>
          </a:p>
          <a:p>
            <a:pPr>
              <a:buNone/>
            </a:pPr>
            <a:r>
              <a:rPr lang="en-US" altLang="zh-CN" sz="3200" dirty="0" smtClean="0"/>
              <a:t> </a:t>
            </a:r>
          </a:p>
          <a:p>
            <a:pPr>
              <a:buNone/>
            </a:pPr>
            <a:r>
              <a:rPr lang="en-US" altLang="zh-CN" sz="3200" dirty="0" smtClean="0"/>
              <a:t>  B. Motion Artifacts:</a:t>
            </a:r>
          </a:p>
          <a:p>
            <a:endParaRPr lang="en-US" altLang="zh-CN" sz="3200" b="1" dirty="0" smtClean="0"/>
          </a:p>
          <a:p>
            <a:endParaRPr lang="en-US" altLang="zh-CN" sz="3200" b="1" dirty="0" smtClean="0"/>
          </a:p>
          <a:p>
            <a:endParaRPr lang="en-US" altLang="zh-CN" sz="3200" b="1" dirty="0" smtClean="0"/>
          </a:p>
          <a:p>
            <a:endParaRPr lang="en-US" altLang="zh-CN" b="1" dirty="0" smtClean="0"/>
          </a:p>
          <a:p>
            <a:endParaRPr lang="en-US" altLang="zh-CN" b="1" dirty="0" smtClean="0"/>
          </a:p>
          <a:p>
            <a:endParaRPr lang="en-US" altLang="zh-CN" b="1" dirty="0" smtClean="0">
              <a:solidFill>
                <a:srgbClr val="FF0000"/>
              </a:solidFill>
            </a:endParaRPr>
          </a:p>
          <a:p>
            <a:endParaRPr lang="en-US" altLang="zh-CN" b="1" dirty="0" smtClean="0">
              <a:solidFill>
                <a:srgbClr val="FF0000"/>
              </a:solidFill>
            </a:endParaRPr>
          </a:p>
          <a:p>
            <a:endParaRPr lang="en-US" altLang="zh-CN" b="1" dirty="0" smtClean="0"/>
          </a:p>
          <a:p>
            <a:endParaRPr lang="en-US" altLang="zh-CN" b="1" dirty="0" smtClean="0"/>
          </a:p>
          <a:p>
            <a:endParaRPr lang="en-US" altLang="zh-CN" b="1" dirty="0" smtClean="0"/>
          </a:p>
          <a:p>
            <a:endParaRPr lang="zh-CN" altLang="en-US" dirty="0"/>
          </a:p>
        </p:txBody>
      </p:sp>
      <p:pic>
        <p:nvPicPr>
          <p:cNvPr id="4099" name="Picture 3"/>
          <p:cNvPicPr>
            <a:picLocks noChangeAspect="1" noChangeArrowheads="1"/>
          </p:cNvPicPr>
          <p:nvPr/>
        </p:nvPicPr>
        <p:blipFill>
          <a:blip r:embed="rId2" cstate="print"/>
          <a:srcRect/>
          <a:stretch>
            <a:fillRect/>
          </a:stretch>
        </p:blipFill>
        <p:spPr bwMode="auto">
          <a:xfrm>
            <a:off x="4572000" y="2743200"/>
            <a:ext cx="3672840" cy="533400"/>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cstate="print"/>
          <a:srcRect/>
          <a:stretch>
            <a:fillRect/>
          </a:stretch>
        </p:blipFill>
        <p:spPr bwMode="auto">
          <a:xfrm>
            <a:off x="4724400" y="3810000"/>
            <a:ext cx="2895600" cy="609600"/>
          </a:xfrm>
          <a:prstGeom prst="rect">
            <a:avLst/>
          </a:prstGeom>
          <a:noFill/>
          <a:ln w="9525">
            <a:noFill/>
            <a:miter lim="800000"/>
            <a:headEnd/>
            <a:tailEnd/>
          </a:ln>
          <a:effectLst/>
        </p:spPr>
      </p:pic>
      <p:pic>
        <p:nvPicPr>
          <p:cNvPr id="4101" name="Picture 5"/>
          <p:cNvPicPr>
            <a:picLocks noChangeAspect="1" noChangeArrowheads="1"/>
          </p:cNvPicPr>
          <p:nvPr/>
        </p:nvPicPr>
        <p:blipFill>
          <a:blip r:embed="rId4" cstate="print"/>
          <a:srcRect/>
          <a:stretch>
            <a:fillRect/>
          </a:stretch>
        </p:blipFill>
        <p:spPr bwMode="auto">
          <a:xfrm>
            <a:off x="1676400" y="4419600"/>
            <a:ext cx="5638800" cy="2362200"/>
          </a:xfrm>
          <a:prstGeom prst="rect">
            <a:avLst/>
          </a:prstGeom>
          <a:noFill/>
          <a:ln w="9525">
            <a:noFill/>
            <a:miter lim="800000"/>
            <a:headEnd/>
            <a:tailEnd/>
          </a:ln>
          <a:effectLst/>
        </p:spPr>
      </p:pic>
      <p:sp>
        <p:nvSpPr>
          <p:cNvPr id="7" name="Date Placeholder 6"/>
          <p:cNvSpPr>
            <a:spLocks noGrp="1"/>
          </p:cNvSpPr>
          <p:nvPr>
            <p:ph type="dt" sz="half" idx="14"/>
          </p:nvPr>
        </p:nvSpPr>
        <p:spPr/>
        <p:txBody>
          <a:bodyPr/>
          <a:lstStyle/>
          <a:p>
            <a:fld id="{5DBA4EF3-8927-4F69-AEEB-411A072A25E6}" type="datetime1">
              <a:rPr lang="en-US" smtClean="0"/>
              <a:t>9/28/2012</a:t>
            </a:fld>
            <a:endParaRPr lang="en-US"/>
          </a:p>
        </p:txBody>
      </p:sp>
      <p:sp>
        <p:nvSpPr>
          <p:cNvPr id="8" name="Slide Number Placeholder 7"/>
          <p:cNvSpPr>
            <a:spLocks noGrp="1"/>
          </p:cNvSpPr>
          <p:nvPr>
            <p:ph type="sldNum" sz="quarter" idx="15"/>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Background</a:t>
            </a:r>
            <a:endParaRPr lang="zh-CN" altLang="en-US" dirty="0"/>
          </a:p>
        </p:txBody>
      </p:sp>
      <p:sp>
        <p:nvSpPr>
          <p:cNvPr id="3" name="Content Placeholder 2"/>
          <p:cNvSpPr>
            <a:spLocks noGrp="1"/>
          </p:cNvSpPr>
          <p:nvPr>
            <p:ph sz="quarter" idx="1"/>
          </p:nvPr>
        </p:nvSpPr>
        <p:spPr>
          <a:ln>
            <a:solidFill>
              <a:srgbClr val="7030A0"/>
            </a:solidFill>
          </a:ln>
        </p:spPr>
        <p:txBody>
          <a:bodyPr/>
          <a:lstStyle/>
          <a:p>
            <a:r>
              <a:rPr lang="en-US" altLang="zh-CN" dirty="0" smtClean="0"/>
              <a:t>ECG/EKG (</a:t>
            </a:r>
            <a:r>
              <a:rPr lang="en-US" dirty="0" smtClean="0"/>
              <a:t>electrocardiogram)</a:t>
            </a:r>
          </a:p>
          <a:p>
            <a:endParaRPr lang="en-US" dirty="0" smtClean="0"/>
          </a:p>
          <a:p>
            <a:pPr>
              <a:buNone/>
            </a:pPr>
            <a:r>
              <a:rPr lang="en-US" dirty="0" smtClean="0"/>
              <a:t>Records the heart's electrical activity:</a:t>
            </a:r>
          </a:p>
          <a:p>
            <a:pPr>
              <a:buFont typeface="Wingdings" pitchFamily="2" charset="2"/>
              <a:buChar char="ü"/>
            </a:pPr>
            <a:endParaRPr lang="en-US" dirty="0" smtClean="0"/>
          </a:p>
          <a:p>
            <a:pPr>
              <a:buFont typeface="Wingdings" pitchFamily="2" charset="2"/>
              <a:buChar char="ü"/>
            </a:pPr>
            <a:r>
              <a:rPr lang="en-US" altLang="zh-CN" dirty="0" smtClean="0"/>
              <a:t>Heart beat rate</a:t>
            </a:r>
          </a:p>
          <a:p>
            <a:pPr>
              <a:buFont typeface="Wingdings" pitchFamily="2" charset="2"/>
              <a:buChar char="ü"/>
            </a:pPr>
            <a:endParaRPr lang="en-US" altLang="zh-CN" dirty="0" smtClean="0"/>
          </a:p>
          <a:p>
            <a:pPr>
              <a:buFont typeface="Wingdings" pitchFamily="2" charset="2"/>
              <a:buChar char="ü"/>
            </a:pPr>
            <a:r>
              <a:rPr lang="en-US" altLang="zh-CN" dirty="0" smtClean="0"/>
              <a:t>Heart beat rhythm</a:t>
            </a:r>
          </a:p>
          <a:p>
            <a:pPr>
              <a:buFont typeface="Wingdings" pitchFamily="2" charset="2"/>
              <a:buChar char="ü"/>
            </a:pPr>
            <a:endParaRPr lang="en-US" altLang="zh-CN" dirty="0" smtClean="0"/>
          </a:p>
          <a:p>
            <a:pPr>
              <a:buFont typeface="Wingdings" pitchFamily="2" charset="2"/>
              <a:buChar char="ü"/>
            </a:pPr>
            <a:r>
              <a:rPr lang="en-US" altLang="zh-CN" dirty="0" smtClean="0"/>
              <a:t>Heart </a:t>
            </a:r>
            <a:r>
              <a:rPr lang="en-US" dirty="0" smtClean="0"/>
              <a:t>strength and timing</a:t>
            </a:r>
            <a:endParaRPr lang="en-US" altLang="zh-CN" dirty="0" smtClean="0"/>
          </a:p>
          <a:p>
            <a:pPr>
              <a:buFont typeface="Wingdings" pitchFamily="2" charset="2"/>
              <a:buChar char="ü"/>
            </a:pPr>
            <a:endParaRPr lang="zh-CN" altLang="en-US" dirty="0" smtClean="0"/>
          </a:p>
        </p:txBody>
      </p:sp>
      <p:pic>
        <p:nvPicPr>
          <p:cNvPr id="4" name="Picture 3" descr="imagesCAMABS1O.jpg"/>
          <p:cNvPicPr>
            <a:picLocks noChangeAspect="1"/>
          </p:cNvPicPr>
          <p:nvPr/>
        </p:nvPicPr>
        <p:blipFill>
          <a:blip r:embed="rId2" cstate="print"/>
          <a:stretch>
            <a:fillRect/>
          </a:stretch>
        </p:blipFill>
        <p:spPr>
          <a:xfrm>
            <a:off x="4572000" y="2971800"/>
            <a:ext cx="3352800" cy="2971800"/>
          </a:xfrm>
          <a:prstGeom prst="rect">
            <a:avLst/>
          </a:prstGeom>
        </p:spPr>
      </p:pic>
      <p:sp>
        <p:nvSpPr>
          <p:cNvPr id="5" name="Date Placeholder 4"/>
          <p:cNvSpPr>
            <a:spLocks noGrp="1"/>
          </p:cNvSpPr>
          <p:nvPr>
            <p:ph type="dt" sz="half" idx="14"/>
          </p:nvPr>
        </p:nvSpPr>
        <p:spPr/>
        <p:txBody>
          <a:bodyPr/>
          <a:lstStyle/>
          <a:p>
            <a:fld id="{A01D1DB2-A1E8-495B-A073-584BCE66A53B}" type="datetime1">
              <a:rPr lang="en-US" smtClean="0"/>
              <a:t>9/28/2012</a:t>
            </a:fld>
            <a:endParaRPr lang="en-US"/>
          </a:p>
        </p:txBody>
      </p:sp>
      <p:sp>
        <p:nvSpPr>
          <p:cNvPr id="6" name="Slide Number Placeholder 5"/>
          <p:cNvSpPr>
            <a:spLocks noGrp="1"/>
          </p:cNvSpPr>
          <p:nvPr>
            <p:ph type="sldNum" sz="quarter" idx="15"/>
          </p:nvPr>
        </p:nvSpPr>
        <p:spPr/>
        <p:txBody>
          <a:bodyPr/>
          <a:lstStyle/>
          <a:p>
            <a:fld id="{B6F15528-21DE-4FAA-801E-634DDDAF4B2B}"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Design(1)</a:t>
            </a:r>
            <a:endParaRPr lang="zh-CN" altLang="en-US" dirty="0"/>
          </a:p>
        </p:txBody>
      </p:sp>
      <p:sp>
        <p:nvSpPr>
          <p:cNvPr id="3" name="Content Placeholder 2"/>
          <p:cNvSpPr>
            <a:spLocks noGrp="1"/>
          </p:cNvSpPr>
          <p:nvPr>
            <p:ph sz="quarter" idx="1"/>
          </p:nvPr>
        </p:nvSpPr>
        <p:spPr/>
        <p:txBody>
          <a:bodyPr/>
          <a:lstStyle/>
          <a:p>
            <a:r>
              <a:rPr lang="en-US" altLang="zh-CN" sz="3200" b="1" dirty="0" smtClean="0"/>
              <a:t>System Architecture:</a:t>
            </a:r>
          </a:p>
          <a:p>
            <a:endParaRPr lang="en-US" altLang="zh-CN" sz="3200" b="1" dirty="0" smtClean="0"/>
          </a:p>
          <a:p>
            <a:endParaRPr lang="en-US" altLang="zh-CN" sz="3200" b="1" dirty="0" smtClean="0"/>
          </a:p>
          <a:p>
            <a:endParaRPr lang="en-US" altLang="zh-CN" b="1" dirty="0" smtClean="0"/>
          </a:p>
          <a:p>
            <a:endParaRPr lang="en-US" altLang="zh-CN" b="1" dirty="0" smtClean="0"/>
          </a:p>
          <a:p>
            <a:endParaRPr lang="en-US" altLang="zh-CN" b="1" dirty="0" smtClean="0">
              <a:solidFill>
                <a:srgbClr val="FF0000"/>
              </a:solidFill>
            </a:endParaRPr>
          </a:p>
          <a:p>
            <a:endParaRPr lang="en-US" altLang="zh-CN" b="1" dirty="0" smtClean="0">
              <a:solidFill>
                <a:srgbClr val="FF0000"/>
              </a:solidFill>
            </a:endParaRPr>
          </a:p>
          <a:p>
            <a:endParaRPr lang="en-US" altLang="zh-CN" b="1" dirty="0" smtClean="0"/>
          </a:p>
          <a:p>
            <a:endParaRPr lang="en-US" altLang="zh-CN" b="1" dirty="0" smtClean="0"/>
          </a:p>
          <a:p>
            <a:endParaRPr lang="en-US" altLang="zh-CN" b="1" dirty="0" smtClean="0"/>
          </a:p>
          <a:p>
            <a:endParaRPr lang="zh-CN" altLang="en-US" dirty="0"/>
          </a:p>
        </p:txBody>
      </p:sp>
      <p:pic>
        <p:nvPicPr>
          <p:cNvPr id="5122" name="Picture 2"/>
          <p:cNvPicPr>
            <a:picLocks noChangeAspect="1" noChangeArrowheads="1"/>
          </p:cNvPicPr>
          <p:nvPr/>
        </p:nvPicPr>
        <p:blipFill>
          <a:blip r:embed="rId2" cstate="print"/>
          <a:srcRect/>
          <a:stretch>
            <a:fillRect/>
          </a:stretch>
        </p:blipFill>
        <p:spPr bwMode="auto">
          <a:xfrm>
            <a:off x="1981200" y="2387965"/>
            <a:ext cx="4800600" cy="4040793"/>
          </a:xfrm>
          <a:prstGeom prst="rect">
            <a:avLst/>
          </a:prstGeom>
          <a:noFill/>
          <a:ln w="9525">
            <a:noFill/>
            <a:miter lim="800000"/>
            <a:headEnd/>
            <a:tailEnd/>
          </a:ln>
          <a:effectLst/>
        </p:spPr>
      </p:pic>
      <p:sp>
        <p:nvSpPr>
          <p:cNvPr id="5" name="Date Placeholder 4"/>
          <p:cNvSpPr>
            <a:spLocks noGrp="1"/>
          </p:cNvSpPr>
          <p:nvPr>
            <p:ph type="dt" sz="half" idx="14"/>
          </p:nvPr>
        </p:nvSpPr>
        <p:spPr/>
        <p:txBody>
          <a:bodyPr/>
          <a:lstStyle/>
          <a:p>
            <a:fld id="{0DD875C2-71FC-40AB-890F-AFECDD521DCC}" type="datetime1">
              <a:rPr lang="en-US" smtClean="0"/>
              <a:t>9/28/2012</a:t>
            </a:fld>
            <a:endParaRPr lang="en-US"/>
          </a:p>
        </p:txBody>
      </p:sp>
      <p:sp>
        <p:nvSpPr>
          <p:cNvPr id="6" name="Slide Number Placeholder 5"/>
          <p:cNvSpPr>
            <a:spLocks noGrp="1"/>
          </p:cNvSpPr>
          <p:nvPr>
            <p:ph type="sldNum" sz="quarter" idx="15"/>
          </p:nvPr>
        </p:nvSpPr>
        <p:spPr/>
        <p:txBody>
          <a:bodyPr/>
          <a:lstStyle/>
          <a:p>
            <a:fld id="{B6F15528-21DE-4FAA-801E-634DDDAF4B2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Design(1)</a:t>
            </a:r>
            <a:endParaRPr lang="zh-CN" altLang="en-US" dirty="0"/>
          </a:p>
        </p:txBody>
      </p:sp>
      <p:sp>
        <p:nvSpPr>
          <p:cNvPr id="3" name="Content Placeholder 2"/>
          <p:cNvSpPr>
            <a:spLocks noGrp="1"/>
          </p:cNvSpPr>
          <p:nvPr>
            <p:ph sz="quarter" idx="1"/>
          </p:nvPr>
        </p:nvSpPr>
        <p:spPr/>
        <p:txBody>
          <a:bodyPr>
            <a:normAutofit lnSpcReduction="10000"/>
          </a:bodyPr>
          <a:lstStyle/>
          <a:p>
            <a:pPr marL="514350" indent="-514350">
              <a:buAutoNum type="alphaUcPeriod"/>
            </a:pPr>
            <a:r>
              <a:rPr lang="en-US" altLang="zh-CN" sz="3200" b="1" dirty="0" smtClean="0"/>
              <a:t>LDO Regulator</a:t>
            </a:r>
          </a:p>
          <a:p>
            <a:pPr marL="514350" indent="-514350">
              <a:buAutoNum type="alphaUcPeriod"/>
            </a:pPr>
            <a:endParaRPr lang="en-US" altLang="zh-CN" sz="3200" b="1" dirty="0" smtClean="0"/>
          </a:p>
          <a:p>
            <a:pPr marL="514350" indent="-514350">
              <a:buAutoNum type="alphaUcPeriod"/>
            </a:pPr>
            <a:endParaRPr lang="en-US" altLang="zh-CN" sz="3200" b="1" dirty="0" smtClean="0"/>
          </a:p>
          <a:p>
            <a:pPr marL="514350" indent="-514350">
              <a:buAutoNum type="alphaUcPeriod"/>
            </a:pPr>
            <a:endParaRPr lang="en-US" altLang="zh-CN" sz="2100" dirty="0" smtClean="0"/>
          </a:p>
          <a:p>
            <a:pPr marL="514350" indent="-514350">
              <a:buAutoNum type="alphaUcPeriod"/>
            </a:pPr>
            <a:endParaRPr lang="en-US" altLang="zh-CN" sz="2100" dirty="0" smtClean="0"/>
          </a:p>
          <a:p>
            <a:pPr marL="514350" indent="-514350">
              <a:buAutoNum type="alphaUcPeriod"/>
            </a:pPr>
            <a:endParaRPr lang="en-US" altLang="zh-CN" sz="2100" dirty="0" smtClean="0"/>
          </a:p>
          <a:p>
            <a:pPr marL="514350" indent="-514350">
              <a:buAutoNum type="alphaUcPeriod"/>
            </a:pPr>
            <a:endParaRPr lang="en-US" altLang="zh-CN" sz="2100" dirty="0" smtClean="0"/>
          </a:p>
          <a:p>
            <a:pPr marL="514350" indent="-514350">
              <a:buAutoNum type="alphaUcPeriod"/>
            </a:pPr>
            <a:endParaRPr lang="en-US" altLang="zh-CN" sz="2100" dirty="0" smtClean="0"/>
          </a:p>
          <a:p>
            <a:pPr marL="514350" indent="-514350" algn="just">
              <a:buNone/>
            </a:pPr>
            <a:r>
              <a:rPr lang="en-US" altLang="zh-CN" sz="2100" dirty="0" smtClean="0"/>
              <a:t>       Generated voltage(VDD) is regulated by an LDO regulator to create an internal silent supply voltage (VDDR) of 1.7 V, and it is dispatched to the NCA, PGA and ADC.</a:t>
            </a:r>
          </a:p>
          <a:p>
            <a:endParaRPr lang="en-US" altLang="zh-CN" sz="3200" b="1" dirty="0" smtClean="0"/>
          </a:p>
          <a:p>
            <a:endParaRPr lang="en-US" altLang="zh-CN" b="1" dirty="0" smtClean="0"/>
          </a:p>
          <a:p>
            <a:endParaRPr lang="en-US" altLang="zh-CN" b="1" dirty="0" smtClean="0"/>
          </a:p>
          <a:p>
            <a:endParaRPr lang="en-US" altLang="zh-CN" b="1" dirty="0" smtClean="0">
              <a:solidFill>
                <a:srgbClr val="FF0000"/>
              </a:solidFill>
            </a:endParaRPr>
          </a:p>
          <a:p>
            <a:endParaRPr lang="en-US" altLang="zh-CN" b="1" dirty="0" smtClean="0">
              <a:solidFill>
                <a:srgbClr val="FF0000"/>
              </a:solidFill>
            </a:endParaRPr>
          </a:p>
          <a:p>
            <a:endParaRPr lang="en-US" altLang="zh-CN" b="1" dirty="0" smtClean="0"/>
          </a:p>
          <a:p>
            <a:endParaRPr lang="en-US" altLang="zh-CN" b="1" dirty="0" smtClean="0"/>
          </a:p>
          <a:p>
            <a:endParaRPr lang="en-US" altLang="zh-CN" b="1" dirty="0" smtClean="0"/>
          </a:p>
          <a:p>
            <a:endParaRPr lang="zh-CN" altLang="en-US" dirty="0"/>
          </a:p>
        </p:txBody>
      </p:sp>
      <p:pic>
        <p:nvPicPr>
          <p:cNvPr id="6146" name="Picture 2"/>
          <p:cNvPicPr>
            <a:picLocks noChangeAspect="1" noChangeArrowheads="1"/>
          </p:cNvPicPr>
          <p:nvPr/>
        </p:nvPicPr>
        <p:blipFill>
          <a:blip r:embed="rId2" cstate="print"/>
          <a:srcRect/>
          <a:stretch>
            <a:fillRect/>
          </a:stretch>
        </p:blipFill>
        <p:spPr bwMode="auto">
          <a:xfrm>
            <a:off x="609600" y="2133600"/>
            <a:ext cx="7772400" cy="2743200"/>
          </a:xfrm>
          <a:prstGeom prst="rect">
            <a:avLst/>
          </a:prstGeom>
          <a:noFill/>
          <a:ln w="9525">
            <a:noFill/>
            <a:miter lim="800000"/>
            <a:headEnd/>
            <a:tailEnd/>
          </a:ln>
          <a:effectLst/>
        </p:spPr>
      </p:pic>
      <p:sp>
        <p:nvSpPr>
          <p:cNvPr id="5" name="Date Placeholder 4"/>
          <p:cNvSpPr>
            <a:spLocks noGrp="1"/>
          </p:cNvSpPr>
          <p:nvPr>
            <p:ph type="dt" sz="half" idx="14"/>
          </p:nvPr>
        </p:nvSpPr>
        <p:spPr/>
        <p:txBody>
          <a:bodyPr/>
          <a:lstStyle/>
          <a:p>
            <a:fld id="{EF3F2484-18A1-4373-B38F-62E5E6FB258F}" type="datetime1">
              <a:rPr lang="en-US" smtClean="0"/>
              <a:t>9/28/2012</a:t>
            </a:fld>
            <a:endParaRPr lang="en-US"/>
          </a:p>
        </p:txBody>
      </p:sp>
      <p:sp>
        <p:nvSpPr>
          <p:cNvPr id="6" name="Slide Number Placeholder 5"/>
          <p:cNvSpPr>
            <a:spLocks noGrp="1"/>
          </p:cNvSpPr>
          <p:nvPr>
            <p:ph type="sldNum" sz="quarter" idx="15"/>
          </p:nvPr>
        </p:nvSpPr>
        <p:spPr/>
        <p:txBody>
          <a:bodyPr/>
          <a:lstStyle/>
          <a:p>
            <a:fld id="{B6F15528-21DE-4FAA-801E-634DDDAF4B2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Design(1)</a:t>
            </a:r>
            <a:endParaRPr lang="zh-CN" altLang="en-US" dirty="0"/>
          </a:p>
        </p:txBody>
      </p:sp>
      <p:sp>
        <p:nvSpPr>
          <p:cNvPr id="3" name="Content Placeholder 2"/>
          <p:cNvSpPr>
            <a:spLocks noGrp="1"/>
          </p:cNvSpPr>
          <p:nvPr>
            <p:ph sz="quarter" idx="1"/>
          </p:nvPr>
        </p:nvSpPr>
        <p:spPr/>
        <p:txBody>
          <a:bodyPr/>
          <a:lstStyle/>
          <a:p>
            <a:pPr>
              <a:buNone/>
            </a:pPr>
            <a:r>
              <a:rPr lang="en-US" altLang="zh-CN" sz="3200" i="1" dirty="0" smtClean="0">
                <a:solidFill>
                  <a:srgbClr val="FF0000"/>
                </a:solidFill>
              </a:rPr>
              <a:t>B. </a:t>
            </a:r>
            <a:r>
              <a:rPr lang="en-US" altLang="zh-CN" sz="3200" b="1" dirty="0" smtClean="0"/>
              <a:t>NCA </a:t>
            </a:r>
            <a:r>
              <a:rPr lang="en-US" altLang="zh-CN" sz="2800" dirty="0" smtClean="0"/>
              <a:t>(nested chopping amplifier)</a:t>
            </a:r>
          </a:p>
          <a:p>
            <a:r>
              <a:rPr lang="en-US" altLang="zh-CN" b="1" dirty="0" smtClean="0"/>
              <a:t>Chopper amplifier</a:t>
            </a:r>
          </a:p>
          <a:p>
            <a:endParaRPr lang="en-US" altLang="zh-CN" b="1" dirty="0" smtClean="0"/>
          </a:p>
          <a:p>
            <a:pPr lvl="8">
              <a:buNone/>
            </a:pPr>
            <a:endParaRPr lang="en-US" altLang="zh-CN" b="1" dirty="0" smtClean="0">
              <a:solidFill>
                <a:srgbClr val="FF0000"/>
              </a:solidFill>
            </a:endParaRPr>
          </a:p>
          <a:p>
            <a:endParaRPr lang="en-US" altLang="zh-CN" b="1" dirty="0" smtClean="0"/>
          </a:p>
          <a:p>
            <a:endParaRPr lang="en-US" altLang="zh-CN" b="1" dirty="0" smtClean="0"/>
          </a:p>
          <a:p>
            <a:endParaRPr lang="en-US" altLang="zh-CN" b="1" dirty="0" smtClean="0"/>
          </a:p>
          <a:p>
            <a:endParaRPr lang="zh-CN" altLang="en-US" dirty="0"/>
          </a:p>
        </p:txBody>
      </p:sp>
      <p:pic>
        <p:nvPicPr>
          <p:cNvPr id="7170" name="Picture 2"/>
          <p:cNvPicPr>
            <a:picLocks noChangeAspect="1" noChangeArrowheads="1"/>
          </p:cNvPicPr>
          <p:nvPr/>
        </p:nvPicPr>
        <p:blipFill>
          <a:blip r:embed="rId2" cstate="print"/>
          <a:srcRect/>
          <a:stretch>
            <a:fillRect/>
          </a:stretch>
        </p:blipFill>
        <p:spPr bwMode="auto">
          <a:xfrm>
            <a:off x="4733925" y="2333625"/>
            <a:ext cx="3724275" cy="1933575"/>
          </a:xfrm>
          <a:prstGeom prst="rect">
            <a:avLst/>
          </a:prstGeom>
          <a:noFill/>
          <a:ln w="9525">
            <a:noFill/>
            <a:miter lim="800000"/>
            <a:headEnd/>
            <a:tailEnd/>
          </a:ln>
          <a:effectLst/>
        </p:spPr>
      </p:pic>
      <p:sp>
        <p:nvSpPr>
          <p:cNvPr id="5" name="TextBox 4"/>
          <p:cNvSpPr txBox="1"/>
          <p:nvPr/>
        </p:nvSpPr>
        <p:spPr>
          <a:xfrm>
            <a:off x="609600" y="2819400"/>
            <a:ext cx="3886200" cy="1015663"/>
          </a:xfrm>
          <a:prstGeom prst="rect">
            <a:avLst/>
          </a:prstGeom>
          <a:noFill/>
        </p:spPr>
        <p:txBody>
          <a:bodyPr wrap="square" rtlCol="0">
            <a:spAutoFit/>
          </a:bodyPr>
          <a:lstStyle/>
          <a:p>
            <a:r>
              <a:rPr lang="en-US" altLang="zh-CN" sz="2000" dirty="0" smtClean="0"/>
              <a:t>A chopper  amplifier is a type of amplifier that exhibits precise outputs and low noise.</a:t>
            </a:r>
          </a:p>
        </p:txBody>
      </p:sp>
      <p:pic>
        <p:nvPicPr>
          <p:cNvPr id="7173" name="Picture 5"/>
          <p:cNvPicPr>
            <a:picLocks noChangeAspect="1" noChangeArrowheads="1"/>
          </p:cNvPicPr>
          <p:nvPr/>
        </p:nvPicPr>
        <p:blipFill>
          <a:blip r:embed="rId3" cstate="print"/>
          <a:srcRect/>
          <a:stretch>
            <a:fillRect/>
          </a:stretch>
        </p:blipFill>
        <p:spPr bwMode="auto">
          <a:xfrm>
            <a:off x="533400" y="4114800"/>
            <a:ext cx="4267200" cy="2479087"/>
          </a:xfrm>
          <a:prstGeom prst="rect">
            <a:avLst/>
          </a:prstGeom>
          <a:noFill/>
          <a:ln w="9525">
            <a:noFill/>
            <a:miter lim="800000"/>
            <a:headEnd/>
            <a:tailEnd/>
          </a:ln>
          <a:effectLst/>
        </p:spPr>
      </p:pic>
      <p:sp>
        <p:nvSpPr>
          <p:cNvPr id="9" name="TextBox 8"/>
          <p:cNvSpPr txBox="1"/>
          <p:nvPr/>
        </p:nvSpPr>
        <p:spPr>
          <a:xfrm>
            <a:off x="4953000" y="4397276"/>
            <a:ext cx="3124200" cy="2308324"/>
          </a:xfrm>
          <a:prstGeom prst="rect">
            <a:avLst/>
          </a:prstGeom>
          <a:noFill/>
        </p:spPr>
        <p:txBody>
          <a:bodyPr wrap="square" rtlCol="0">
            <a:spAutoFit/>
          </a:bodyPr>
          <a:lstStyle/>
          <a:p>
            <a:r>
              <a:rPr lang="en-US" altLang="zh-CN" b="1" dirty="0" smtClean="0"/>
              <a:t>Reduces</a:t>
            </a:r>
            <a:r>
              <a:rPr lang="en-US" altLang="zh-CN" dirty="0" smtClean="0"/>
              <a:t> the offset from part to part.</a:t>
            </a:r>
          </a:p>
          <a:p>
            <a:r>
              <a:rPr lang="en-US" altLang="zh-CN" b="1" dirty="0" smtClean="0"/>
              <a:t>Reduces</a:t>
            </a:r>
            <a:r>
              <a:rPr lang="en-US" altLang="zh-CN" dirty="0" smtClean="0"/>
              <a:t> the offset over time</a:t>
            </a:r>
          </a:p>
          <a:p>
            <a:r>
              <a:rPr lang="en-US" altLang="zh-CN" b="1" dirty="0" smtClean="0"/>
              <a:t>Reduces</a:t>
            </a:r>
            <a:r>
              <a:rPr lang="en-US" altLang="zh-CN" dirty="0" smtClean="0"/>
              <a:t> the offset over </a:t>
            </a:r>
          </a:p>
          <a:p>
            <a:r>
              <a:rPr lang="en-US" altLang="zh-CN" dirty="0" smtClean="0"/>
              <a:t>temperature.</a:t>
            </a:r>
          </a:p>
          <a:p>
            <a:r>
              <a:rPr lang="en-US" altLang="zh-CN" b="1" dirty="0" smtClean="0"/>
              <a:t>Reduces</a:t>
            </a:r>
            <a:r>
              <a:rPr lang="en-US" altLang="zh-CN" dirty="0" smtClean="0"/>
              <a:t> offset over common mode voltage.</a:t>
            </a:r>
            <a:endParaRPr lang="zh-CN" altLang="en-US" dirty="0"/>
          </a:p>
        </p:txBody>
      </p:sp>
      <p:sp>
        <p:nvSpPr>
          <p:cNvPr id="8" name="Date Placeholder 7"/>
          <p:cNvSpPr>
            <a:spLocks noGrp="1"/>
          </p:cNvSpPr>
          <p:nvPr>
            <p:ph type="dt" sz="half" idx="14"/>
          </p:nvPr>
        </p:nvSpPr>
        <p:spPr/>
        <p:txBody>
          <a:bodyPr/>
          <a:lstStyle/>
          <a:p>
            <a:fld id="{0CE251F5-A44B-4631-9BB4-08AB19DB0720}" type="datetime1">
              <a:rPr lang="en-US" smtClean="0"/>
              <a:t>9/28/2012</a:t>
            </a:fld>
            <a:endParaRPr lang="en-US"/>
          </a:p>
        </p:txBody>
      </p:sp>
      <p:sp>
        <p:nvSpPr>
          <p:cNvPr id="10" name="Slide Number Placeholder 9"/>
          <p:cNvSpPr>
            <a:spLocks noGrp="1"/>
          </p:cNvSpPr>
          <p:nvPr>
            <p:ph type="sldNum" sz="quarter" idx="15"/>
          </p:nvPr>
        </p:nvSpPr>
        <p:spPr/>
        <p:txBody>
          <a:bodyPr/>
          <a:lstStyle/>
          <a:p>
            <a:fld id="{B6F15528-21DE-4FAA-801E-634DDDAF4B2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Design(1)</a:t>
            </a:r>
            <a:endParaRPr lang="zh-CN" altLang="en-US" dirty="0"/>
          </a:p>
        </p:txBody>
      </p:sp>
      <p:sp>
        <p:nvSpPr>
          <p:cNvPr id="3" name="Content Placeholder 2"/>
          <p:cNvSpPr>
            <a:spLocks noGrp="1"/>
          </p:cNvSpPr>
          <p:nvPr>
            <p:ph sz="quarter" idx="1"/>
          </p:nvPr>
        </p:nvSpPr>
        <p:spPr/>
        <p:txBody>
          <a:bodyPr/>
          <a:lstStyle/>
          <a:p>
            <a:pPr>
              <a:buNone/>
            </a:pPr>
            <a:r>
              <a:rPr lang="en-US" altLang="zh-CN" sz="3200" i="1" dirty="0" smtClean="0">
                <a:solidFill>
                  <a:srgbClr val="FF0000"/>
                </a:solidFill>
              </a:rPr>
              <a:t>B. </a:t>
            </a:r>
            <a:r>
              <a:rPr lang="en-US" altLang="zh-CN" sz="3200" b="1" dirty="0" smtClean="0"/>
              <a:t>NCA </a:t>
            </a:r>
            <a:r>
              <a:rPr lang="en-US" altLang="zh-CN" sz="2800" dirty="0" smtClean="0"/>
              <a:t>(nested chopping amplifier)</a:t>
            </a:r>
            <a:endParaRPr lang="en-US" altLang="zh-CN" b="1" dirty="0" smtClean="0"/>
          </a:p>
          <a:p>
            <a:r>
              <a:rPr lang="en-US" altLang="zh-CN" b="1" dirty="0" smtClean="0"/>
              <a:t>Nested Chopping amplifier</a:t>
            </a:r>
          </a:p>
          <a:p>
            <a:endParaRPr lang="en-US" altLang="zh-CN" b="1" dirty="0" smtClean="0"/>
          </a:p>
          <a:p>
            <a:endParaRPr lang="en-US" altLang="zh-CN" b="1" dirty="0" smtClean="0">
              <a:solidFill>
                <a:srgbClr val="FF0000"/>
              </a:solidFill>
            </a:endParaRPr>
          </a:p>
          <a:p>
            <a:endParaRPr lang="en-US" altLang="zh-CN" b="1" dirty="0" smtClean="0">
              <a:solidFill>
                <a:srgbClr val="FF0000"/>
              </a:solidFill>
            </a:endParaRPr>
          </a:p>
          <a:p>
            <a:endParaRPr lang="en-US" altLang="zh-CN" b="1" dirty="0" smtClean="0"/>
          </a:p>
          <a:p>
            <a:endParaRPr lang="en-US" altLang="zh-CN" b="1" dirty="0" smtClean="0"/>
          </a:p>
          <a:p>
            <a:endParaRPr lang="en-US" altLang="zh-CN" b="1" dirty="0" smtClean="0"/>
          </a:p>
          <a:p>
            <a:endParaRPr lang="zh-CN" altLang="en-US" dirty="0"/>
          </a:p>
        </p:txBody>
      </p:sp>
      <p:pic>
        <p:nvPicPr>
          <p:cNvPr id="8194" name="Picture 2"/>
          <p:cNvPicPr>
            <a:picLocks noChangeAspect="1" noChangeArrowheads="1"/>
          </p:cNvPicPr>
          <p:nvPr/>
        </p:nvPicPr>
        <p:blipFill>
          <a:blip r:embed="rId2" cstate="print"/>
          <a:srcRect/>
          <a:stretch>
            <a:fillRect/>
          </a:stretch>
        </p:blipFill>
        <p:spPr bwMode="auto">
          <a:xfrm>
            <a:off x="5257800" y="2667000"/>
            <a:ext cx="3429000" cy="2743200"/>
          </a:xfrm>
          <a:prstGeom prst="rect">
            <a:avLst/>
          </a:prstGeom>
          <a:noFill/>
          <a:ln w="9525">
            <a:noFill/>
            <a:miter lim="800000"/>
            <a:headEnd/>
            <a:tailEnd/>
          </a:ln>
          <a:effectLst/>
        </p:spPr>
      </p:pic>
      <p:sp>
        <p:nvSpPr>
          <p:cNvPr id="5" name="TextBox 4"/>
          <p:cNvSpPr txBox="1"/>
          <p:nvPr/>
        </p:nvSpPr>
        <p:spPr>
          <a:xfrm>
            <a:off x="457200" y="2667000"/>
            <a:ext cx="4724400" cy="4524315"/>
          </a:xfrm>
          <a:prstGeom prst="rect">
            <a:avLst/>
          </a:prstGeom>
          <a:noFill/>
        </p:spPr>
        <p:txBody>
          <a:bodyPr wrap="square" rtlCol="0">
            <a:spAutoFit/>
          </a:bodyPr>
          <a:lstStyle/>
          <a:p>
            <a:pPr algn="just"/>
            <a:r>
              <a:rPr lang="en-US" altLang="zh-CN" dirty="0" smtClean="0"/>
              <a:t>A LPF generates a residual offset proportional to its chopping frequency, and it may raise the in-band noise power.</a:t>
            </a:r>
          </a:p>
          <a:p>
            <a:pPr algn="just"/>
            <a:endParaRPr lang="en-US" altLang="zh-CN" dirty="0" smtClean="0"/>
          </a:p>
          <a:p>
            <a:pPr algn="just"/>
            <a:r>
              <a:rPr lang="en-US" altLang="zh-CN" dirty="0" smtClean="0"/>
              <a:t>Another low-frequency chopper switch is introduced, enclosing the high-frequency chopped </a:t>
            </a:r>
            <a:r>
              <a:rPr lang="en-US" altLang="zh-CN" dirty="0" err="1" smtClean="0"/>
              <a:t>ampliﬁer</a:t>
            </a:r>
            <a:r>
              <a:rPr lang="en-US" altLang="zh-CN" dirty="0" smtClean="0"/>
              <a:t>.</a:t>
            </a:r>
          </a:p>
          <a:p>
            <a:pPr algn="just"/>
            <a:endParaRPr lang="en-US" altLang="zh-CN" dirty="0" smtClean="0"/>
          </a:p>
          <a:p>
            <a:pPr algn="just"/>
            <a:r>
              <a:rPr lang="en-US" altLang="zh-CN" dirty="0" smtClean="0"/>
              <a:t>The inner HF (10 kHz) chopped </a:t>
            </a:r>
            <a:r>
              <a:rPr lang="en-US" altLang="zh-CN" dirty="0" err="1" smtClean="0"/>
              <a:t>ampliﬁer</a:t>
            </a:r>
            <a:r>
              <a:rPr lang="en-US" altLang="zh-CN" dirty="0" smtClean="0"/>
              <a:t> mitigates the 1/f and dc offset drift while the outer low-frequency (625 Hz) chopper suppresses the residual offset down to 24 dB.</a:t>
            </a:r>
          </a:p>
          <a:p>
            <a:pPr algn="just"/>
            <a:endParaRPr lang="en-US" altLang="zh-CN" dirty="0" smtClean="0"/>
          </a:p>
          <a:p>
            <a:pPr algn="just"/>
            <a:endParaRPr lang="en-US" altLang="zh-CN" dirty="0" smtClean="0"/>
          </a:p>
          <a:p>
            <a:r>
              <a:rPr lang="en-US" altLang="zh-CN" dirty="0" smtClean="0"/>
              <a:t> </a:t>
            </a:r>
            <a:endParaRPr lang="zh-CN" altLang="en-US" dirty="0"/>
          </a:p>
        </p:txBody>
      </p:sp>
      <p:sp>
        <p:nvSpPr>
          <p:cNvPr id="6" name="Date Placeholder 5"/>
          <p:cNvSpPr>
            <a:spLocks noGrp="1"/>
          </p:cNvSpPr>
          <p:nvPr>
            <p:ph type="dt" sz="half" idx="14"/>
          </p:nvPr>
        </p:nvSpPr>
        <p:spPr/>
        <p:txBody>
          <a:bodyPr/>
          <a:lstStyle/>
          <a:p>
            <a:fld id="{FD28791E-8238-4803-860C-768675649E82}" type="datetime1">
              <a:rPr lang="en-US" smtClean="0"/>
              <a:t>9/28/2012</a:t>
            </a:fld>
            <a:endParaRPr lang="en-US"/>
          </a:p>
        </p:txBody>
      </p:sp>
      <p:sp>
        <p:nvSpPr>
          <p:cNvPr id="7" name="Slide Number Placeholder 6"/>
          <p:cNvSpPr>
            <a:spLocks noGrp="1"/>
          </p:cNvSpPr>
          <p:nvPr>
            <p:ph type="sldNum" sz="quarter" idx="15"/>
          </p:nvPr>
        </p:nvSpPr>
        <p:spPr/>
        <p:txBody>
          <a:bodyPr/>
          <a:lstStyle/>
          <a:p>
            <a:fld id="{B6F15528-21DE-4FAA-801E-634DDDAF4B2B}"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Design(1)</a:t>
            </a:r>
            <a:endParaRPr lang="zh-CN" altLang="en-US" dirty="0"/>
          </a:p>
        </p:txBody>
      </p:sp>
      <p:sp>
        <p:nvSpPr>
          <p:cNvPr id="3" name="Content Placeholder 2"/>
          <p:cNvSpPr>
            <a:spLocks noGrp="1"/>
          </p:cNvSpPr>
          <p:nvPr>
            <p:ph sz="quarter" idx="1"/>
          </p:nvPr>
        </p:nvSpPr>
        <p:spPr/>
        <p:txBody>
          <a:bodyPr/>
          <a:lstStyle/>
          <a:p>
            <a:pPr>
              <a:buNone/>
            </a:pPr>
            <a:r>
              <a:rPr lang="en-US" altLang="zh-CN" sz="3200" i="1" dirty="0" smtClean="0">
                <a:solidFill>
                  <a:srgbClr val="FF0000"/>
                </a:solidFill>
              </a:rPr>
              <a:t>C. </a:t>
            </a:r>
            <a:r>
              <a:rPr lang="en-US" altLang="zh-CN" sz="3200" dirty="0" smtClean="0"/>
              <a:t>PGA</a:t>
            </a:r>
            <a:endParaRPr lang="zh-CN" altLang="en-US" sz="3200" dirty="0" smtClean="0"/>
          </a:p>
          <a:p>
            <a:endParaRPr lang="en-US" altLang="zh-CN" b="1" dirty="0" smtClean="0"/>
          </a:p>
          <a:p>
            <a:endParaRPr lang="en-US" altLang="zh-CN" b="1" dirty="0" smtClean="0"/>
          </a:p>
          <a:p>
            <a:endParaRPr lang="en-US" altLang="zh-CN" b="1" dirty="0" smtClean="0">
              <a:solidFill>
                <a:srgbClr val="FF0000"/>
              </a:solidFill>
            </a:endParaRPr>
          </a:p>
          <a:p>
            <a:endParaRPr lang="en-US" altLang="zh-CN" b="1" dirty="0" smtClean="0">
              <a:solidFill>
                <a:srgbClr val="FF0000"/>
              </a:solidFill>
            </a:endParaRPr>
          </a:p>
          <a:p>
            <a:endParaRPr lang="en-US" altLang="zh-CN" b="1" dirty="0" smtClean="0"/>
          </a:p>
          <a:p>
            <a:endParaRPr lang="en-US" altLang="zh-CN" b="1" dirty="0" smtClean="0"/>
          </a:p>
          <a:p>
            <a:endParaRPr lang="en-US" altLang="zh-CN" b="1" dirty="0" smtClean="0"/>
          </a:p>
          <a:p>
            <a:endParaRPr lang="zh-CN" altLang="en-US" dirty="0"/>
          </a:p>
        </p:txBody>
      </p:sp>
      <p:pic>
        <p:nvPicPr>
          <p:cNvPr id="9218" name="Picture 2"/>
          <p:cNvPicPr>
            <a:picLocks noChangeAspect="1" noChangeArrowheads="1"/>
          </p:cNvPicPr>
          <p:nvPr/>
        </p:nvPicPr>
        <p:blipFill>
          <a:blip r:embed="rId2" cstate="print"/>
          <a:srcRect/>
          <a:stretch>
            <a:fillRect/>
          </a:stretch>
        </p:blipFill>
        <p:spPr bwMode="auto">
          <a:xfrm>
            <a:off x="1447800" y="2209800"/>
            <a:ext cx="6172200" cy="2883208"/>
          </a:xfrm>
          <a:prstGeom prst="rect">
            <a:avLst/>
          </a:prstGeom>
          <a:noFill/>
          <a:ln w="9525">
            <a:noFill/>
            <a:miter lim="800000"/>
            <a:headEnd/>
            <a:tailEnd/>
          </a:ln>
          <a:effectLst/>
        </p:spPr>
      </p:pic>
      <p:sp>
        <p:nvSpPr>
          <p:cNvPr id="6" name="TextBox 5"/>
          <p:cNvSpPr txBox="1"/>
          <p:nvPr/>
        </p:nvSpPr>
        <p:spPr>
          <a:xfrm>
            <a:off x="762000" y="5263515"/>
            <a:ext cx="7315200" cy="984885"/>
          </a:xfrm>
          <a:prstGeom prst="rect">
            <a:avLst/>
          </a:prstGeom>
          <a:noFill/>
        </p:spPr>
        <p:txBody>
          <a:bodyPr wrap="square" rtlCol="0">
            <a:spAutoFit/>
          </a:bodyPr>
          <a:lstStyle/>
          <a:p>
            <a:r>
              <a:rPr lang="en-US" altLang="zh-CN" sz="2000" dirty="0" smtClean="0"/>
              <a:t>Different magnitudes of the vital signals with different bandwidth are matched by adjusting </a:t>
            </a:r>
            <a:r>
              <a:rPr lang="en-US" altLang="zh-CN" sz="2000" b="1" i="1" dirty="0" err="1" smtClean="0"/>
              <a:t>Cin</a:t>
            </a:r>
            <a:r>
              <a:rPr lang="en-US" altLang="zh-CN" sz="2000" b="1" i="1" dirty="0" smtClean="0"/>
              <a:t> </a:t>
            </a:r>
            <a:r>
              <a:rPr lang="en-US" altLang="zh-CN" sz="2000" i="1" dirty="0" smtClean="0"/>
              <a:t>and</a:t>
            </a:r>
            <a:r>
              <a:rPr lang="en-US" altLang="zh-CN" sz="2000" b="1" i="1" dirty="0" smtClean="0"/>
              <a:t> Cf.</a:t>
            </a:r>
            <a:r>
              <a:rPr lang="en-US" altLang="zh-CN" sz="2000" dirty="0" smtClean="0"/>
              <a:t> </a:t>
            </a:r>
          </a:p>
          <a:p>
            <a:endParaRPr lang="zh-CN" altLang="en-US" dirty="0"/>
          </a:p>
        </p:txBody>
      </p:sp>
      <p:sp>
        <p:nvSpPr>
          <p:cNvPr id="7" name="Date Placeholder 6"/>
          <p:cNvSpPr>
            <a:spLocks noGrp="1"/>
          </p:cNvSpPr>
          <p:nvPr>
            <p:ph type="dt" sz="half" idx="14"/>
          </p:nvPr>
        </p:nvSpPr>
        <p:spPr/>
        <p:txBody>
          <a:bodyPr/>
          <a:lstStyle/>
          <a:p>
            <a:fld id="{A9163019-DDD5-42B7-B367-FA94EFB0F0EB}" type="datetime1">
              <a:rPr lang="en-US" smtClean="0"/>
              <a:t>9/28/2012</a:t>
            </a:fld>
            <a:endParaRPr lang="en-US"/>
          </a:p>
        </p:txBody>
      </p:sp>
      <p:sp>
        <p:nvSpPr>
          <p:cNvPr id="8" name="Slide Number Placeholder 7"/>
          <p:cNvSpPr>
            <a:spLocks noGrp="1"/>
          </p:cNvSpPr>
          <p:nvPr>
            <p:ph type="sldNum" sz="quarter" idx="15"/>
          </p:nvPr>
        </p:nvSpPr>
        <p:spPr/>
        <p:txBody>
          <a:bodyPr/>
          <a:lstStyle/>
          <a:p>
            <a:fld id="{B6F15528-21DE-4FAA-801E-634DDDAF4B2B}"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Design(1)</a:t>
            </a:r>
            <a:endParaRPr lang="zh-CN" altLang="en-US" dirty="0"/>
          </a:p>
        </p:txBody>
      </p:sp>
      <p:sp>
        <p:nvSpPr>
          <p:cNvPr id="3" name="Content Placeholder 2"/>
          <p:cNvSpPr>
            <a:spLocks noGrp="1"/>
          </p:cNvSpPr>
          <p:nvPr>
            <p:ph sz="quarter" idx="1"/>
          </p:nvPr>
        </p:nvSpPr>
        <p:spPr/>
        <p:txBody>
          <a:bodyPr/>
          <a:lstStyle/>
          <a:p>
            <a:pPr>
              <a:buNone/>
            </a:pPr>
            <a:r>
              <a:rPr lang="en-US" altLang="zh-CN" sz="3200" i="1" dirty="0" smtClean="0">
                <a:solidFill>
                  <a:srgbClr val="FF0000"/>
                </a:solidFill>
              </a:rPr>
              <a:t>D. </a:t>
            </a:r>
            <a:r>
              <a:rPr lang="en-US" altLang="zh-CN" sz="3200" dirty="0" smtClean="0"/>
              <a:t>Folded 10-b SAR ADC</a:t>
            </a:r>
            <a:endParaRPr lang="zh-CN" altLang="en-US" sz="3200" dirty="0" smtClean="0"/>
          </a:p>
          <a:p>
            <a:endParaRPr lang="en-US" altLang="zh-CN" b="1" dirty="0" smtClean="0"/>
          </a:p>
          <a:p>
            <a:endParaRPr lang="en-US" altLang="zh-CN" b="1" dirty="0" smtClean="0"/>
          </a:p>
          <a:p>
            <a:endParaRPr lang="en-US" altLang="zh-CN" b="1" dirty="0" smtClean="0">
              <a:solidFill>
                <a:srgbClr val="FF0000"/>
              </a:solidFill>
            </a:endParaRPr>
          </a:p>
          <a:p>
            <a:endParaRPr lang="en-US" altLang="zh-CN" b="1" dirty="0" smtClean="0">
              <a:solidFill>
                <a:srgbClr val="FF0000"/>
              </a:solidFill>
            </a:endParaRPr>
          </a:p>
          <a:p>
            <a:endParaRPr lang="en-US" altLang="zh-CN" b="1" dirty="0" smtClean="0"/>
          </a:p>
          <a:p>
            <a:endParaRPr lang="en-US" altLang="zh-CN" b="1" dirty="0" smtClean="0"/>
          </a:p>
          <a:p>
            <a:endParaRPr lang="en-US" altLang="zh-CN" b="1" dirty="0" smtClean="0"/>
          </a:p>
          <a:p>
            <a:endParaRPr lang="zh-CN" altLang="en-US" dirty="0"/>
          </a:p>
        </p:txBody>
      </p:sp>
      <p:pic>
        <p:nvPicPr>
          <p:cNvPr id="10242" name="Picture 2"/>
          <p:cNvPicPr>
            <a:picLocks noChangeAspect="1" noChangeArrowheads="1"/>
          </p:cNvPicPr>
          <p:nvPr/>
        </p:nvPicPr>
        <p:blipFill>
          <a:blip r:embed="rId2" cstate="print"/>
          <a:srcRect/>
          <a:stretch>
            <a:fillRect/>
          </a:stretch>
        </p:blipFill>
        <p:spPr bwMode="auto">
          <a:xfrm>
            <a:off x="4114800" y="2362200"/>
            <a:ext cx="4600575" cy="4038600"/>
          </a:xfrm>
          <a:prstGeom prst="rect">
            <a:avLst/>
          </a:prstGeom>
          <a:noFill/>
          <a:ln w="9525">
            <a:noFill/>
            <a:miter lim="800000"/>
            <a:headEnd/>
            <a:tailEnd/>
          </a:ln>
          <a:effectLst/>
        </p:spPr>
      </p:pic>
      <p:sp>
        <p:nvSpPr>
          <p:cNvPr id="5" name="TextBox 4"/>
          <p:cNvSpPr txBox="1"/>
          <p:nvPr/>
        </p:nvSpPr>
        <p:spPr>
          <a:xfrm>
            <a:off x="457200" y="2464475"/>
            <a:ext cx="3733800" cy="4801314"/>
          </a:xfrm>
          <a:prstGeom prst="rect">
            <a:avLst/>
          </a:prstGeom>
          <a:noFill/>
        </p:spPr>
        <p:txBody>
          <a:bodyPr wrap="square" rtlCol="0">
            <a:spAutoFit/>
          </a:bodyPr>
          <a:lstStyle/>
          <a:p>
            <a:r>
              <a:rPr lang="en-US" altLang="zh-CN" dirty="0" smtClean="0"/>
              <a:t>Utilized with capacitive DAC.</a:t>
            </a:r>
          </a:p>
          <a:p>
            <a:endParaRPr lang="en-US" altLang="zh-CN" dirty="0" smtClean="0"/>
          </a:p>
          <a:p>
            <a:r>
              <a:rPr lang="en-US" altLang="zh-CN" dirty="0" smtClean="0"/>
              <a:t>Two internally folded 5-b CDAC for power efficiency.</a:t>
            </a:r>
          </a:p>
          <a:p>
            <a:endParaRPr lang="en-US" altLang="zh-CN" dirty="0" smtClean="0"/>
          </a:p>
          <a:p>
            <a:r>
              <a:rPr lang="en-US" altLang="zh-CN" dirty="0" smtClean="0"/>
              <a:t>Upper&amp; Lower</a:t>
            </a:r>
          </a:p>
          <a:p>
            <a:endParaRPr lang="en-US" altLang="zh-CN" dirty="0" smtClean="0"/>
          </a:p>
          <a:p>
            <a:r>
              <a:rPr lang="en-US" altLang="zh-CN" dirty="0" smtClean="0"/>
              <a:t>94% of the CDAC size reduction</a:t>
            </a:r>
          </a:p>
          <a:p>
            <a:endParaRPr lang="en-US" altLang="zh-CN" dirty="0" smtClean="0"/>
          </a:p>
          <a:p>
            <a:r>
              <a:rPr lang="en-US" altLang="zh-CN" dirty="0" smtClean="0"/>
              <a:t>It relaxes the power budget of the ADC driver by</a:t>
            </a:r>
          </a:p>
          <a:p>
            <a:r>
              <a:rPr lang="en-US" altLang="zh-CN" dirty="0" smtClean="0"/>
              <a:t>36%</a:t>
            </a:r>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6" name="Date Placeholder 5"/>
          <p:cNvSpPr>
            <a:spLocks noGrp="1"/>
          </p:cNvSpPr>
          <p:nvPr>
            <p:ph type="dt" sz="half" idx="14"/>
          </p:nvPr>
        </p:nvSpPr>
        <p:spPr/>
        <p:txBody>
          <a:bodyPr/>
          <a:lstStyle/>
          <a:p>
            <a:fld id="{ABD9DAD2-F445-4901-8F75-CED805A702D5}" type="datetime1">
              <a:rPr lang="en-US" smtClean="0"/>
              <a:t>9/28/2012</a:t>
            </a:fld>
            <a:endParaRPr lang="en-US"/>
          </a:p>
        </p:txBody>
      </p:sp>
      <p:sp>
        <p:nvSpPr>
          <p:cNvPr id="7" name="Slide Number Placeholder 6"/>
          <p:cNvSpPr>
            <a:spLocks noGrp="1"/>
          </p:cNvSpPr>
          <p:nvPr>
            <p:ph type="sldNum" sz="quarter" idx="15"/>
          </p:nvPr>
        </p:nvSpPr>
        <p:spPr/>
        <p:txBody>
          <a:bodyPr/>
          <a:lstStyle/>
          <a:p>
            <a:fld id="{B6F15528-21DE-4FAA-801E-634DDDAF4B2B}"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Design(1)</a:t>
            </a:r>
            <a:endParaRPr lang="zh-CN" altLang="en-US" dirty="0"/>
          </a:p>
        </p:txBody>
      </p:sp>
      <p:sp>
        <p:nvSpPr>
          <p:cNvPr id="3" name="Content Placeholder 2"/>
          <p:cNvSpPr>
            <a:spLocks noGrp="1"/>
          </p:cNvSpPr>
          <p:nvPr>
            <p:ph sz="quarter" idx="1"/>
          </p:nvPr>
        </p:nvSpPr>
        <p:spPr/>
        <p:txBody>
          <a:bodyPr/>
          <a:lstStyle/>
          <a:p>
            <a:r>
              <a:rPr lang="en-US" altLang="zh-CN" sz="3200" b="1" dirty="0" smtClean="0"/>
              <a:t>Implementation &amp; Results[1]</a:t>
            </a:r>
          </a:p>
          <a:p>
            <a:pPr>
              <a:buNone/>
            </a:pPr>
            <a:endParaRPr lang="zh-CN" altLang="en-US" sz="3200" dirty="0" smtClean="0"/>
          </a:p>
          <a:p>
            <a:endParaRPr lang="en-US" altLang="zh-CN" b="1" dirty="0" smtClean="0"/>
          </a:p>
          <a:p>
            <a:endParaRPr lang="en-US" altLang="zh-CN" b="1" dirty="0" smtClean="0"/>
          </a:p>
          <a:p>
            <a:endParaRPr lang="en-US" altLang="zh-CN" b="1" dirty="0" smtClean="0">
              <a:solidFill>
                <a:srgbClr val="FF0000"/>
              </a:solidFill>
            </a:endParaRPr>
          </a:p>
          <a:p>
            <a:endParaRPr lang="en-US" altLang="zh-CN" b="1" dirty="0" smtClean="0">
              <a:solidFill>
                <a:srgbClr val="FF0000"/>
              </a:solidFill>
            </a:endParaRPr>
          </a:p>
          <a:p>
            <a:endParaRPr lang="en-US" altLang="zh-CN" b="1" dirty="0" smtClean="0"/>
          </a:p>
          <a:p>
            <a:endParaRPr lang="en-US" altLang="zh-CN" b="1" dirty="0" smtClean="0"/>
          </a:p>
          <a:p>
            <a:endParaRPr lang="en-US" altLang="zh-CN" b="1" dirty="0" smtClean="0"/>
          </a:p>
          <a:p>
            <a:r>
              <a:rPr lang="en-US" altLang="zh-CN" dirty="0" smtClean="0"/>
              <a:t>Chip micrograph and its power breakdown</a:t>
            </a:r>
            <a:endParaRPr lang="zh-CN" altLang="en-US" dirty="0"/>
          </a:p>
        </p:txBody>
      </p:sp>
      <p:pic>
        <p:nvPicPr>
          <p:cNvPr id="11266" name="Picture 2"/>
          <p:cNvPicPr>
            <a:picLocks noChangeAspect="1" noChangeArrowheads="1"/>
          </p:cNvPicPr>
          <p:nvPr/>
        </p:nvPicPr>
        <p:blipFill>
          <a:blip r:embed="rId2" cstate="print"/>
          <a:srcRect/>
          <a:stretch>
            <a:fillRect/>
          </a:stretch>
        </p:blipFill>
        <p:spPr bwMode="auto">
          <a:xfrm>
            <a:off x="1285202" y="2362200"/>
            <a:ext cx="2296198" cy="3200400"/>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cstate="print"/>
          <a:srcRect/>
          <a:stretch>
            <a:fillRect/>
          </a:stretch>
        </p:blipFill>
        <p:spPr bwMode="auto">
          <a:xfrm>
            <a:off x="4800600" y="2752725"/>
            <a:ext cx="1971675" cy="2276475"/>
          </a:xfrm>
          <a:prstGeom prst="rect">
            <a:avLst/>
          </a:prstGeom>
          <a:noFill/>
          <a:ln w="9525">
            <a:noFill/>
            <a:miter lim="800000"/>
            <a:headEnd/>
            <a:tailEnd/>
          </a:ln>
          <a:effectLst/>
        </p:spPr>
      </p:pic>
      <p:sp>
        <p:nvSpPr>
          <p:cNvPr id="6" name="Date Placeholder 5"/>
          <p:cNvSpPr>
            <a:spLocks noGrp="1"/>
          </p:cNvSpPr>
          <p:nvPr>
            <p:ph type="dt" sz="half" idx="14"/>
          </p:nvPr>
        </p:nvSpPr>
        <p:spPr/>
        <p:txBody>
          <a:bodyPr/>
          <a:lstStyle/>
          <a:p>
            <a:fld id="{E8C1AE18-EB05-489B-893C-052995857A5D}" type="datetime1">
              <a:rPr lang="en-US" smtClean="0"/>
              <a:t>9/28/2012</a:t>
            </a:fld>
            <a:endParaRPr lang="en-US"/>
          </a:p>
        </p:txBody>
      </p:sp>
      <p:sp>
        <p:nvSpPr>
          <p:cNvPr id="7" name="Slide Number Placeholder 6"/>
          <p:cNvSpPr>
            <a:spLocks noGrp="1"/>
          </p:cNvSpPr>
          <p:nvPr>
            <p:ph type="sldNum" sz="quarter" idx="15"/>
          </p:nvPr>
        </p:nvSpPr>
        <p:spPr/>
        <p:txBody>
          <a:bodyPr/>
          <a:lstStyle/>
          <a:p>
            <a:fld id="{B6F15528-21DE-4FAA-801E-634DDDAF4B2B}"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Design(1)</a:t>
            </a:r>
            <a:endParaRPr lang="zh-CN" altLang="en-US" dirty="0"/>
          </a:p>
        </p:txBody>
      </p:sp>
      <p:sp>
        <p:nvSpPr>
          <p:cNvPr id="3" name="Content Placeholder 2"/>
          <p:cNvSpPr>
            <a:spLocks noGrp="1"/>
          </p:cNvSpPr>
          <p:nvPr>
            <p:ph sz="quarter" idx="1"/>
          </p:nvPr>
        </p:nvSpPr>
        <p:spPr/>
        <p:txBody>
          <a:bodyPr>
            <a:normAutofit fontScale="92500" lnSpcReduction="20000"/>
          </a:bodyPr>
          <a:lstStyle/>
          <a:p>
            <a:r>
              <a:rPr lang="en-US" altLang="zh-CN" sz="3200" b="1" dirty="0" smtClean="0"/>
              <a:t>Implementation &amp; Results[1]</a:t>
            </a:r>
          </a:p>
          <a:p>
            <a:pPr>
              <a:buNone/>
            </a:pPr>
            <a:endParaRPr lang="zh-CN" altLang="en-US" sz="3200" dirty="0" smtClean="0"/>
          </a:p>
          <a:p>
            <a:endParaRPr lang="en-US" altLang="zh-CN" b="1" dirty="0" smtClean="0"/>
          </a:p>
          <a:p>
            <a:endParaRPr lang="en-US" altLang="zh-CN" b="1" dirty="0" smtClean="0"/>
          </a:p>
          <a:p>
            <a:endParaRPr lang="en-US" altLang="zh-CN" b="1" dirty="0" smtClean="0">
              <a:solidFill>
                <a:srgbClr val="FF0000"/>
              </a:solidFill>
            </a:endParaRPr>
          </a:p>
          <a:p>
            <a:endParaRPr lang="en-US" altLang="zh-CN" b="1" dirty="0" smtClean="0">
              <a:solidFill>
                <a:srgbClr val="FF0000"/>
              </a:solidFill>
            </a:endParaRPr>
          </a:p>
          <a:p>
            <a:endParaRPr lang="en-US" altLang="zh-CN" b="1" dirty="0" smtClean="0"/>
          </a:p>
          <a:p>
            <a:endParaRPr lang="en-US" altLang="zh-CN" b="1" dirty="0" smtClean="0"/>
          </a:p>
          <a:p>
            <a:pPr>
              <a:buNone/>
            </a:pPr>
            <a:endParaRPr lang="en-US" altLang="zh-CN" dirty="0" smtClean="0"/>
          </a:p>
          <a:p>
            <a:pPr>
              <a:buNone/>
            </a:pPr>
            <a:endParaRPr lang="en-US" altLang="zh-CN" dirty="0" smtClean="0"/>
          </a:p>
          <a:p>
            <a:pPr>
              <a:buNone/>
            </a:pPr>
            <a:endParaRPr lang="en-US" altLang="zh-CN" dirty="0" smtClean="0"/>
          </a:p>
          <a:p>
            <a:pPr>
              <a:buNone/>
            </a:pPr>
            <a:r>
              <a:rPr lang="en-US" altLang="zh-CN" dirty="0" smtClean="0"/>
              <a:t>    Measured ECG waveforms by the proposed wirelessly powered patch-type healthcare sensor.</a:t>
            </a:r>
            <a:endParaRPr lang="zh-CN" altLang="en-US" dirty="0"/>
          </a:p>
        </p:txBody>
      </p:sp>
      <p:pic>
        <p:nvPicPr>
          <p:cNvPr id="12290" name="Picture 2"/>
          <p:cNvPicPr>
            <a:picLocks noChangeAspect="1" noChangeArrowheads="1"/>
          </p:cNvPicPr>
          <p:nvPr/>
        </p:nvPicPr>
        <p:blipFill>
          <a:blip r:embed="rId2" cstate="print"/>
          <a:srcRect/>
          <a:stretch>
            <a:fillRect/>
          </a:stretch>
        </p:blipFill>
        <p:spPr bwMode="auto">
          <a:xfrm>
            <a:off x="762000" y="2514600"/>
            <a:ext cx="3371850" cy="2457450"/>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cstate="print"/>
          <a:srcRect/>
          <a:stretch>
            <a:fillRect/>
          </a:stretch>
        </p:blipFill>
        <p:spPr bwMode="auto">
          <a:xfrm>
            <a:off x="4419600" y="2438400"/>
            <a:ext cx="4057650" cy="2809875"/>
          </a:xfrm>
          <a:prstGeom prst="rect">
            <a:avLst/>
          </a:prstGeom>
          <a:noFill/>
          <a:ln w="9525">
            <a:noFill/>
            <a:miter lim="800000"/>
            <a:headEnd/>
            <a:tailEnd/>
          </a:ln>
          <a:effectLst/>
        </p:spPr>
      </p:pic>
      <p:sp>
        <p:nvSpPr>
          <p:cNvPr id="6" name="Date Placeholder 5"/>
          <p:cNvSpPr>
            <a:spLocks noGrp="1"/>
          </p:cNvSpPr>
          <p:nvPr>
            <p:ph type="dt" sz="half" idx="14"/>
          </p:nvPr>
        </p:nvSpPr>
        <p:spPr/>
        <p:txBody>
          <a:bodyPr/>
          <a:lstStyle/>
          <a:p>
            <a:fld id="{997C83B9-6772-4DE1-91F6-292B71F58489}" type="datetime1">
              <a:rPr lang="en-US" smtClean="0"/>
              <a:t>9/28/2012</a:t>
            </a:fld>
            <a:endParaRPr lang="en-US"/>
          </a:p>
        </p:txBody>
      </p:sp>
      <p:sp>
        <p:nvSpPr>
          <p:cNvPr id="7" name="Slide Number Placeholder 6"/>
          <p:cNvSpPr>
            <a:spLocks noGrp="1"/>
          </p:cNvSpPr>
          <p:nvPr>
            <p:ph type="sldNum" sz="quarter" idx="15"/>
          </p:nvPr>
        </p:nvSpPr>
        <p:spPr/>
        <p:txBody>
          <a:bodyPr/>
          <a:lstStyle/>
          <a:p>
            <a:fld id="{B6F15528-21DE-4FAA-801E-634DDDAF4B2B}"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Design(1)</a:t>
            </a:r>
            <a:endParaRPr lang="zh-CN" altLang="en-US" dirty="0"/>
          </a:p>
        </p:txBody>
      </p:sp>
      <p:sp>
        <p:nvSpPr>
          <p:cNvPr id="3" name="Content Placeholder 2"/>
          <p:cNvSpPr>
            <a:spLocks noGrp="1"/>
          </p:cNvSpPr>
          <p:nvPr>
            <p:ph sz="quarter" idx="1"/>
          </p:nvPr>
        </p:nvSpPr>
        <p:spPr/>
        <p:txBody>
          <a:bodyPr>
            <a:normAutofit fontScale="77500" lnSpcReduction="20000"/>
          </a:bodyPr>
          <a:lstStyle/>
          <a:p>
            <a:r>
              <a:rPr lang="en-US" altLang="zh-CN" sz="3200" b="1" dirty="0" smtClean="0"/>
              <a:t>Conclusion:</a:t>
            </a:r>
          </a:p>
          <a:p>
            <a:endParaRPr lang="en-US" altLang="zh-CN" sz="3200" b="1" dirty="0" smtClean="0"/>
          </a:p>
          <a:p>
            <a:pPr algn="just">
              <a:buFont typeface="Wingdings" pitchFamily="2" charset="2"/>
              <a:buChar char="Ø"/>
            </a:pPr>
            <a:r>
              <a:rPr lang="en-US" altLang="zh-CN" sz="2900" dirty="0" smtClean="0"/>
              <a:t>A wirelessly powered wearable healthcare sensor is presented.</a:t>
            </a:r>
          </a:p>
          <a:p>
            <a:pPr algn="just">
              <a:buFont typeface="Wingdings" pitchFamily="2" charset="2"/>
              <a:buChar char="Ø"/>
            </a:pPr>
            <a:endParaRPr lang="en-US" altLang="zh-CN" sz="2900" dirty="0" smtClean="0"/>
          </a:p>
          <a:p>
            <a:pPr algn="just">
              <a:buFont typeface="Wingdings" pitchFamily="2" charset="2"/>
              <a:buChar char="Ø"/>
            </a:pPr>
            <a:r>
              <a:rPr lang="en-US" altLang="zh-CN" sz="2900" dirty="0" smtClean="0"/>
              <a:t>A pair of dry fabric electrodes with stainless steel powder on to ensure stable contact.</a:t>
            </a:r>
          </a:p>
          <a:p>
            <a:pPr algn="just">
              <a:buFont typeface="Wingdings" pitchFamily="2" charset="2"/>
              <a:buChar char="Ø"/>
            </a:pPr>
            <a:endParaRPr lang="en-US" altLang="zh-CN" sz="2900" dirty="0" smtClean="0"/>
          </a:p>
          <a:p>
            <a:pPr algn="just">
              <a:buFont typeface="Wingdings" pitchFamily="2" charset="2"/>
              <a:buChar char="Ø"/>
            </a:pPr>
            <a:r>
              <a:rPr lang="en-US" altLang="zh-CN" sz="2900" dirty="0" smtClean="0"/>
              <a:t>The NCA reduces electrode referred noise down to 0.5 </a:t>
            </a:r>
            <a:r>
              <a:rPr lang="en-US" altLang="zh-CN" sz="2900" dirty="0" err="1" smtClean="0"/>
              <a:t>uVrms</a:t>
            </a:r>
            <a:r>
              <a:rPr lang="en-US" altLang="zh-CN" sz="2900" dirty="0" smtClean="0"/>
              <a:t> while boosting its CMRR to greater than 100 dB.</a:t>
            </a:r>
          </a:p>
          <a:p>
            <a:pPr algn="just">
              <a:buFont typeface="Wingdings" pitchFamily="2" charset="2"/>
              <a:buChar char="Ø"/>
            </a:pPr>
            <a:endParaRPr lang="en-US" altLang="zh-CN" sz="2900" dirty="0" smtClean="0"/>
          </a:p>
          <a:p>
            <a:pPr algn="just">
              <a:buFont typeface="Wingdings" pitchFamily="2" charset="2"/>
              <a:buChar char="Ø"/>
            </a:pPr>
            <a:r>
              <a:rPr lang="en-US" altLang="zh-CN" sz="2900" dirty="0" smtClean="0"/>
              <a:t>A 9-b ECG recording while consuming only 12-uW power supplied through fabric inductor coupling.</a:t>
            </a:r>
          </a:p>
          <a:p>
            <a:pPr algn="just"/>
            <a:endParaRPr lang="en-US" altLang="zh-CN" dirty="0" smtClean="0"/>
          </a:p>
          <a:p>
            <a:endParaRPr lang="zh-CN" altLang="en-US" dirty="0"/>
          </a:p>
        </p:txBody>
      </p:sp>
      <p:sp>
        <p:nvSpPr>
          <p:cNvPr id="4" name="Date Placeholder 3"/>
          <p:cNvSpPr>
            <a:spLocks noGrp="1"/>
          </p:cNvSpPr>
          <p:nvPr>
            <p:ph type="dt" sz="half" idx="14"/>
          </p:nvPr>
        </p:nvSpPr>
        <p:spPr/>
        <p:txBody>
          <a:bodyPr/>
          <a:lstStyle/>
          <a:p>
            <a:fld id="{D990F698-768F-4CA3-9DC9-D5B68F97E116}" type="datetime1">
              <a:rPr lang="en-US" smtClean="0"/>
              <a:t>9/28/2012</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Design(2)</a:t>
            </a:r>
            <a:endParaRPr lang="zh-CN" altLang="en-US" dirty="0"/>
          </a:p>
        </p:txBody>
      </p:sp>
      <p:sp>
        <p:nvSpPr>
          <p:cNvPr id="3" name="Content Placeholder 2"/>
          <p:cNvSpPr>
            <a:spLocks noGrp="1"/>
          </p:cNvSpPr>
          <p:nvPr>
            <p:ph sz="quarter" idx="1"/>
          </p:nvPr>
        </p:nvSpPr>
        <p:spPr/>
        <p:txBody>
          <a:bodyPr/>
          <a:lstStyle/>
          <a:p>
            <a:r>
              <a:rPr lang="en-US" altLang="zh-CN" b="1" dirty="0" err="1" smtClean="0"/>
              <a:t>Uncontacted</a:t>
            </a:r>
            <a:r>
              <a:rPr lang="en-US" altLang="zh-CN" b="1" dirty="0" smtClean="0"/>
              <a:t> Doppler Radar System for Heart and Respiratory Rate Measurements [2][9]</a:t>
            </a:r>
          </a:p>
          <a:p>
            <a:endParaRPr lang="en-US" altLang="zh-CN" b="1" dirty="0" smtClean="0"/>
          </a:p>
          <a:p>
            <a:pPr>
              <a:buFont typeface="Wingdings" pitchFamily="2" charset="2"/>
              <a:buChar char="Ø"/>
            </a:pPr>
            <a:r>
              <a:rPr lang="en-US" altLang="zh-CN" i="1" dirty="0" smtClean="0"/>
              <a:t>Introduction</a:t>
            </a:r>
          </a:p>
          <a:p>
            <a:pPr>
              <a:buFont typeface="Wingdings" pitchFamily="2" charset="2"/>
              <a:buChar char="Ø"/>
            </a:pPr>
            <a:r>
              <a:rPr lang="en-US" altLang="zh-CN" i="1" dirty="0" smtClean="0"/>
              <a:t>Principle</a:t>
            </a:r>
          </a:p>
          <a:p>
            <a:pPr>
              <a:buFont typeface="Wingdings" pitchFamily="2" charset="2"/>
              <a:buChar char="Ø"/>
            </a:pPr>
            <a:r>
              <a:rPr lang="en-US" altLang="zh-CN" i="1" dirty="0" smtClean="0"/>
              <a:t>Implementation</a:t>
            </a:r>
          </a:p>
          <a:p>
            <a:pPr>
              <a:buFont typeface="Wingdings" pitchFamily="2" charset="2"/>
              <a:buChar char="Ø"/>
            </a:pPr>
            <a:r>
              <a:rPr lang="en-US" altLang="zh-CN" i="1" dirty="0" smtClean="0"/>
              <a:t>System Architecture</a:t>
            </a:r>
          </a:p>
          <a:p>
            <a:pPr>
              <a:buFont typeface="Wingdings" pitchFamily="2" charset="2"/>
              <a:buChar char="Ø"/>
            </a:pPr>
            <a:r>
              <a:rPr lang="en-US" altLang="zh-CN" i="1" dirty="0" smtClean="0"/>
              <a:t>Results</a:t>
            </a:r>
          </a:p>
          <a:p>
            <a:pPr>
              <a:buFont typeface="Wingdings" pitchFamily="2" charset="2"/>
              <a:buChar char="Ø"/>
            </a:pPr>
            <a:r>
              <a:rPr lang="en-US" altLang="zh-CN" i="1" dirty="0" smtClean="0"/>
              <a:t>Conclusion</a:t>
            </a:r>
          </a:p>
          <a:p>
            <a:endParaRPr lang="en-US" altLang="zh-CN" b="1" dirty="0" smtClean="0"/>
          </a:p>
          <a:p>
            <a:endParaRPr lang="en-US" altLang="zh-CN" b="1" dirty="0" smtClean="0"/>
          </a:p>
          <a:p>
            <a:endParaRPr lang="zh-CN" altLang="en-US" b="1" dirty="0"/>
          </a:p>
        </p:txBody>
      </p:sp>
      <p:pic>
        <p:nvPicPr>
          <p:cNvPr id="4" name="Picture 2"/>
          <p:cNvPicPr>
            <a:picLocks noChangeAspect="1" noChangeArrowheads="1"/>
          </p:cNvPicPr>
          <p:nvPr/>
        </p:nvPicPr>
        <p:blipFill>
          <a:blip r:embed="rId2" cstate="print"/>
          <a:srcRect/>
          <a:stretch>
            <a:fillRect/>
          </a:stretch>
        </p:blipFill>
        <p:spPr bwMode="auto">
          <a:xfrm>
            <a:off x="5943600" y="2667000"/>
            <a:ext cx="2619375" cy="1971675"/>
          </a:xfrm>
          <a:prstGeom prst="rect">
            <a:avLst/>
          </a:prstGeom>
          <a:noFill/>
          <a:ln w="9525">
            <a:noFill/>
            <a:miter lim="800000"/>
            <a:headEnd/>
            <a:tailEnd/>
          </a:ln>
          <a:effectLst/>
        </p:spPr>
      </p:pic>
      <p:sp>
        <p:nvSpPr>
          <p:cNvPr id="5" name="Date Placeholder 4"/>
          <p:cNvSpPr>
            <a:spLocks noGrp="1"/>
          </p:cNvSpPr>
          <p:nvPr>
            <p:ph type="dt" sz="half" idx="14"/>
          </p:nvPr>
        </p:nvSpPr>
        <p:spPr/>
        <p:txBody>
          <a:bodyPr/>
          <a:lstStyle/>
          <a:p>
            <a:fld id="{D588A724-B261-4357-AE37-15D9216F1053}" type="datetime1">
              <a:rPr lang="en-US" smtClean="0"/>
              <a:t>9/28/2012</a:t>
            </a:fld>
            <a:endParaRPr lang="en-US"/>
          </a:p>
        </p:txBody>
      </p:sp>
      <p:sp>
        <p:nvSpPr>
          <p:cNvPr id="6" name="Slide Number Placeholder 5"/>
          <p:cNvSpPr>
            <a:spLocks noGrp="1"/>
          </p:cNvSpPr>
          <p:nvPr>
            <p:ph type="sldNum" sz="quarter" idx="15"/>
          </p:nvPr>
        </p:nvSpPr>
        <p:spPr/>
        <p:txBody>
          <a:bodyPr/>
          <a:lstStyle/>
          <a:p>
            <a:fld id="{B6F15528-21DE-4FAA-801E-634DDDAF4B2B}"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828800"/>
            <a:ext cx="7086600" cy="3189762"/>
          </a:xfrm>
        </p:spPr>
        <p:txBody>
          <a:bodyPr>
            <a:normAutofit fontScale="90000"/>
          </a:bodyPr>
          <a:lstStyle/>
          <a:p>
            <a:r>
              <a:rPr lang="en-US" dirty="0" smtClean="0"/>
              <a:t>Note: The last slide has all references </a:t>
            </a:r>
            <a:r>
              <a:rPr lang="en-US" dirty="0" smtClean="0"/>
              <a:t>that these </a:t>
            </a:r>
            <a:r>
              <a:rPr lang="en-US" dirty="0" smtClean="0"/>
              <a:t>slides have referred to.</a:t>
            </a:r>
            <a:br>
              <a:rPr lang="en-US" dirty="0" smtClean="0"/>
            </a:br>
            <a:r>
              <a:rPr lang="en-US" dirty="0" smtClean="0"/>
              <a:t>All these slides cover the major ideas of ECG sensor design from 9 journal papers (References [1] – [9])</a:t>
            </a:r>
            <a:br>
              <a:rPr lang="en-US" dirty="0" smtClean="0"/>
            </a:br>
            <a:endParaRPr lang="en-US" dirty="0"/>
          </a:p>
        </p:txBody>
      </p:sp>
      <p:sp>
        <p:nvSpPr>
          <p:cNvPr id="3" name="Subtitle 2"/>
          <p:cNvSpPr>
            <a:spLocks noGrp="1"/>
          </p:cNvSpPr>
          <p:nvPr>
            <p:ph type="subTitle" idx="1"/>
          </p:nvPr>
        </p:nvSpPr>
        <p:spPr/>
        <p:txBody>
          <a:bodyPr/>
          <a:lstStyle/>
          <a:p>
            <a:endParaRPr lang="en-US"/>
          </a:p>
        </p:txBody>
      </p:sp>
      <p:sp>
        <p:nvSpPr>
          <p:cNvPr id="4" name="Date Placeholder 3"/>
          <p:cNvSpPr>
            <a:spLocks noGrp="1"/>
          </p:cNvSpPr>
          <p:nvPr>
            <p:ph type="dt" sz="half" idx="10"/>
          </p:nvPr>
        </p:nvSpPr>
        <p:spPr/>
        <p:txBody>
          <a:bodyPr/>
          <a:lstStyle/>
          <a:p>
            <a:fld id="{A858FC8E-7FCF-4AE2-8BD2-E5809E360BA2}" type="datetime1">
              <a:rPr lang="en-US" smtClean="0"/>
              <a:t>9/28/2012</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Design(2)</a:t>
            </a:r>
            <a:endParaRPr lang="zh-CN" altLang="en-US" dirty="0"/>
          </a:p>
        </p:txBody>
      </p:sp>
      <p:sp>
        <p:nvSpPr>
          <p:cNvPr id="3" name="Content Placeholder 2"/>
          <p:cNvSpPr>
            <a:spLocks noGrp="1"/>
          </p:cNvSpPr>
          <p:nvPr>
            <p:ph sz="quarter" idx="1"/>
          </p:nvPr>
        </p:nvSpPr>
        <p:spPr/>
        <p:txBody>
          <a:bodyPr>
            <a:normAutofit/>
          </a:bodyPr>
          <a:lstStyle/>
          <a:p>
            <a:r>
              <a:rPr lang="en-US" altLang="zh-CN" dirty="0" smtClean="0"/>
              <a:t>Clip-on wireless ECG for ambulatory cardiac monitoring design[34]</a:t>
            </a:r>
          </a:p>
          <a:p>
            <a:endParaRPr lang="en-US" altLang="zh-CN" dirty="0" smtClean="0"/>
          </a:p>
          <a:p>
            <a:r>
              <a:rPr lang="en-US" altLang="zh-CN" dirty="0" smtClean="0"/>
              <a:t>Measure heart movement rather than electrical activity is a complementary to ECG</a:t>
            </a:r>
          </a:p>
          <a:p>
            <a:pPr>
              <a:buNone/>
            </a:pPr>
            <a:endParaRPr lang="en-US" altLang="zh-CN" dirty="0" smtClean="0"/>
          </a:p>
          <a:p>
            <a:r>
              <a:rPr lang="en-US" altLang="zh-CN" dirty="0" smtClean="0"/>
              <a:t>Microwave </a:t>
            </a:r>
            <a:r>
              <a:rPr lang="en-US" altLang="zh-CN" dirty="0" err="1" smtClean="0"/>
              <a:t>doppler</a:t>
            </a:r>
            <a:r>
              <a:rPr lang="en-US" altLang="zh-CN" dirty="0" smtClean="0"/>
              <a:t> radar detection</a:t>
            </a:r>
          </a:p>
          <a:p>
            <a:pPr>
              <a:buNone/>
            </a:pPr>
            <a:r>
              <a:rPr lang="en-US" altLang="zh-CN" dirty="0" smtClean="0"/>
              <a:t>   </a:t>
            </a:r>
          </a:p>
          <a:p>
            <a:pPr>
              <a:buNone/>
            </a:pPr>
            <a:r>
              <a:rPr lang="en-US" altLang="zh-CN" dirty="0" smtClean="0"/>
              <a:t>   outgoing beam  +   Doppler-shifted reflected beam =  low frequency signal</a:t>
            </a:r>
          </a:p>
          <a:p>
            <a:pPr>
              <a:buNone/>
            </a:pPr>
            <a:r>
              <a:rPr lang="en-US" altLang="zh-CN" dirty="0" smtClean="0"/>
              <a:t>       (physical motion of the heart)</a:t>
            </a:r>
          </a:p>
          <a:p>
            <a:endParaRPr lang="zh-CN" altLang="en-US" dirty="0"/>
          </a:p>
        </p:txBody>
      </p:sp>
      <p:sp>
        <p:nvSpPr>
          <p:cNvPr id="4" name="Date Placeholder 3"/>
          <p:cNvSpPr>
            <a:spLocks noGrp="1"/>
          </p:cNvSpPr>
          <p:nvPr>
            <p:ph type="dt" sz="half" idx="14"/>
          </p:nvPr>
        </p:nvSpPr>
        <p:spPr/>
        <p:txBody>
          <a:bodyPr/>
          <a:lstStyle/>
          <a:p>
            <a:fld id="{9DDE1F07-3415-49F1-BF49-AAB87EC40956}" type="datetime1">
              <a:rPr lang="en-US" smtClean="0"/>
              <a:t>9/28/2012</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Design(2)</a:t>
            </a:r>
            <a:endParaRPr lang="zh-CN" altLang="en-US" dirty="0"/>
          </a:p>
        </p:txBody>
      </p:sp>
      <p:sp>
        <p:nvSpPr>
          <p:cNvPr id="3" name="Content Placeholder 2"/>
          <p:cNvSpPr>
            <a:spLocks noGrp="1"/>
          </p:cNvSpPr>
          <p:nvPr>
            <p:ph sz="quarter" idx="1"/>
          </p:nvPr>
        </p:nvSpPr>
        <p:spPr/>
        <p:txBody>
          <a:bodyPr/>
          <a:lstStyle/>
          <a:p>
            <a:endParaRPr lang="en-US" altLang="zh-CN" dirty="0" smtClean="0"/>
          </a:p>
          <a:p>
            <a:r>
              <a:rPr lang="en-US" altLang="zh-CN" dirty="0" smtClean="0"/>
              <a:t>Microwave oscillator(2.45G)</a:t>
            </a:r>
          </a:p>
          <a:p>
            <a:r>
              <a:rPr lang="en-US" altLang="zh-CN" dirty="0" err="1" smtClean="0"/>
              <a:t>Microstrip</a:t>
            </a:r>
            <a:r>
              <a:rPr lang="en-US" altLang="zh-CN" dirty="0" smtClean="0"/>
              <a:t> Transformer</a:t>
            </a:r>
          </a:p>
          <a:p>
            <a:pPr>
              <a:buNone/>
            </a:pPr>
            <a:r>
              <a:rPr lang="en-US" altLang="zh-CN" dirty="0" smtClean="0"/>
              <a:t>   (electrically  isolate  the  </a:t>
            </a:r>
          </a:p>
          <a:p>
            <a:pPr>
              <a:buNone/>
            </a:pPr>
            <a:r>
              <a:rPr lang="en-US" altLang="zh-CN" dirty="0" smtClean="0"/>
              <a:t>   oscillator  circuit  and  also </a:t>
            </a:r>
          </a:p>
          <a:p>
            <a:pPr>
              <a:buNone/>
            </a:pPr>
            <a:r>
              <a:rPr lang="en-US" altLang="zh-CN" dirty="0" smtClean="0"/>
              <a:t>   impedance match to the antenna. )</a:t>
            </a:r>
          </a:p>
          <a:p>
            <a:r>
              <a:rPr lang="en-US" altLang="zh-CN" dirty="0" err="1" smtClean="0"/>
              <a:t>Microstrip</a:t>
            </a:r>
            <a:r>
              <a:rPr lang="en-US" altLang="zh-CN" dirty="0" smtClean="0"/>
              <a:t> Patch edge-fed Antenna</a:t>
            </a:r>
          </a:p>
          <a:p>
            <a:r>
              <a:rPr lang="en-US" altLang="zh-CN" dirty="0" smtClean="0"/>
              <a:t>Diode Mixer </a:t>
            </a:r>
          </a:p>
          <a:p>
            <a:endParaRPr lang="zh-CN" altLang="en-US" dirty="0"/>
          </a:p>
        </p:txBody>
      </p:sp>
      <p:pic>
        <p:nvPicPr>
          <p:cNvPr id="4" name="Picture 3"/>
          <p:cNvPicPr>
            <a:picLocks noChangeAspect="1" noChangeArrowheads="1"/>
          </p:cNvPicPr>
          <p:nvPr/>
        </p:nvPicPr>
        <p:blipFill>
          <a:blip r:embed="rId2" cstate="print"/>
          <a:srcRect/>
          <a:stretch>
            <a:fillRect/>
          </a:stretch>
        </p:blipFill>
        <p:spPr bwMode="auto">
          <a:xfrm>
            <a:off x="5105400" y="838200"/>
            <a:ext cx="2743200" cy="2023110"/>
          </a:xfrm>
          <a:prstGeom prst="rect">
            <a:avLst/>
          </a:prstGeom>
          <a:noFill/>
          <a:ln w="9525">
            <a:noFill/>
            <a:miter lim="800000"/>
            <a:headEnd/>
            <a:tailEnd/>
          </a:ln>
          <a:effectLst/>
        </p:spPr>
      </p:pic>
      <p:sp>
        <p:nvSpPr>
          <p:cNvPr id="5" name="Date Placeholder 4"/>
          <p:cNvSpPr>
            <a:spLocks noGrp="1"/>
          </p:cNvSpPr>
          <p:nvPr>
            <p:ph type="dt" sz="half" idx="14"/>
          </p:nvPr>
        </p:nvSpPr>
        <p:spPr/>
        <p:txBody>
          <a:bodyPr/>
          <a:lstStyle/>
          <a:p>
            <a:fld id="{31EE8BB9-A07D-492B-8E50-07E386FF524C}" type="datetime1">
              <a:rPr lang="en-US" smtClean="0"/>
              <a:t>9/28/2012</a:t>
            </a:fld>
            <a:endParaRPr lang="en-US"/>
          </a:p>
        </p:txBody>
      </p:sp>
      <p:sp>
        <p:nvSpPr>
          <p:cNvPr id="6" name="Slide Number Placeholder 5"/>
          <p:cNvSpPr>
            <a:spLocks noGrp="1"/>
          </p:cNvSpPr>
          <p:nvPr>
            <p:ph type="sldNum" sz="quarter" idx="15"/>
          </p:nvPr>
        </p:nvSpPr>
        <p:spPr/>
        <p:txBody>
          <a:bodyPr/>
          <a:lstStyle/>
          <a:p>
            <a:fld id="{B6F15528-21DE-4FAA-801E-634DDDAF4B2B}"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Design(2)</a:t>
            </a:r>
            <a:br>
              <a:rPr lang="en-US" altLang="zh-CN" dirty="0" smtClean="0"/>
            </a:br>
            <a:endParaRPr lang="zh-CN" altLang="en-US" dirty="0"/>
          </a:p>
        </p:txBody>
      </p:sp>
      <p:sp>
        <p:nvSpPr>
          <p:cNvPr id="3" name="Content Placeholder 2"/>
          <p:cNvSpPr>
            <a:spLocks noGrp="1"/>
          </p:cNvSpPr>
          <p:nvPr>
            <p:ph sz="quarter" idx="1"/>
          </p:nvPr>
        </p:nvSpPr>
        <p:spPr/>
        <p:txBody>
          <a:bodyPr>
            <a:normAutofit lnSpcReduction="10000"/>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r>
              <a:rPr lang="en-US" altLang="zh-CN" dirty="0" smtClean="0"/>
              <a:t>Low-pass filter </a:t>
            </a:r>
          </a:p>
          <a:p>
            <a:r>
              <a:rPr lang="en-US" altLang="zh-CN" dirty="0" smtClean="0"/>
              <a:t> Microcontroller(8 bit)</a:t>
            </a:r>
          </a:p>
          <a:p>
            <a:r>
              <a:rPr lang="en-US" altLang="zh-CN" dirty="0" smtClean="0"/>
              <a:t>Wireless Link </a:t>
            </a:r>
          </a:p>
          <a:p>
            <a:pPr>
              <a:buNone/>
            </a:pPr>
            <a:r>
              <a:rPr lang="en-US" altLang="zh-CN" dirty="0" smtClean="0"/>
              <a:t>   2.48G IEEE802.15.4</a:t>
            </a:r>
          </a:p>
          <a:p>
            <a:r>
              <a:rPr lang="en-US" altLang="zh-CN" dirty="0" smtClean="0"/>
              <a:t>Battery and Power(30mw)</a:t>
            </a:r>
            <a:endParaRPr lang="zh-CN" altLang="en-US" dirty="0" smtClean="0"/>
          </a:p>
          <a:p>
            <a:endParaRPr lang="zh-CN" altLang="en-US" dirty="0"/>
          </a:p>
        </p:txBody>
      </p:sp>
      <p:pic>
        <p:nvPicPr>
          <p:cNvPr id="4" name="Picture 2"/>
          <p:cNvPicPr>
            <a:picLocks noChangeAspect="1" noChangeArrowheads="1"/>
          </p:cNvPicPr>
          <p:nvPr/>
        </p:nvPicPr>
        <p:blipFill>
          <a:blip r:embed="rId2" cstate="print"/>
          <a:srcRect/>
          <a:stretch>
            <a:fillRect/>
          </a:stretch>
        </p:blipFill>
        <p:spPr bwMode="auto">
          <a:xfrm>
            <a:off x="1371600" y="1219200"/>
            <a:ext cx="5486400" cy="2791912"/>
          </a:xfrm>
          <a:prstGeom prst="rect">
            <a:avLst/>
          </a:prstGeom>
          <a:noFill/>
          <a:ln w="9525">
            <a:noFill/>
            <a:miter lim="800000"/>
            <a:headEnd/>
            <a:tailEnd/>
          </a:ln>
          <a:effectLst/>
        </p:spPr>
      </p:pic>
      <p:sp>
        <p:nvSpPr>
          <p:cNvPr id="5" name="Date Placeholder 4"/>
          <p:cNvSpPr>
            <a:spLocks noGrp="1"/>
          </p:cNvSpPr>
          <p:nvPr>
            <p:ph type="dt" sz="half" idx="14"/>
          </p:nvPr>
        </p:nvSpPr>
        <p:spPr/>
        <p:txBody>
          <a:bodyPr/>
          <a:lstStyle/>
          <a:p>
            <a:fld id="{4DD120F3-F4D7-48FE-8FB1-8D8B028C110F}" type="datetime1">
              <a:rPr lang="en-US" smtClean="0"/>
              <a:t>9/28/2012</a:t>
            </a:fld>
            <a:endParaRPr lang="en-US"/>
          </a:p>
        </p:txBody>
      </p:sp>
      <p:sp>
        <p:nvSpPr>
          <p:cNvPr id="6" name="Slide Number Placeholder 5"/>
          <p:cNvSpPr>
            <a:spLocks noGrp="1"/>
          </p:cNvSpPr>
          <p:nvPr>
            <p:ph type="sldNum" sz="quarter" idx="15"/>
          </p:nvPr>
        </p:nvSpPr>
        <p:spPr/>
        <p:txBody>
          <a:bodyPr/>
          <a:lstStyle/>
          <a:p>
            <a:fld id="{B6F15528-21DE-4FAA-801E-634DDDAF4B2B}"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Design(2)</a:t>
            </a:r>
            <a:endParaRPr lang="zh-CN" altLang="en-US" dirty="0"/>
          </a:p>
        </p:txBody>
      </p:sp>
      <p:sp>
        <p:nvSpPr>
          <p:cNvPr id="3" name="Content Placeholder 2"/>
          <p:cNvSpPr>
            <a:spLocks noGrp="1"/>
          </p:cNvSpPr>
          <p:nvPr>
            <p:ph sz="quarter" idx="1"/>
          </p:nvPr>
        </p:nvSpPr>
        <p:spPr/>
        <p:txBody>
          <a:bodyPr/>
          <a:lstStyle/>
          <a:p>
            <a:r>
              <a:rPr lang="en-US" altLang="zh-CN" dirty="0" smtClean="0"/>
              <a:t>System Architecture:</a:t>
            </a:r>
          </a:p>
          <a:p>
            <a:endParaRPr lang="zh-CN" altLang="en-US" dirty="0"/>
          </a:p>
        </p:txBody>
      </p:sp>
      <p:pic>
        <p:nvPicPr>
          <p:cNvPr id="25603" name="Picture 3"/>
          <p:cNvPicPr>
            <a:picLocks noChangeAspect="1" noChangeArrowheads="1"/>
          </p:cNvPicPr>
          <p:nvPr/>
        </p:nvPicPr>
        <p:blipFill>
          <a:blip r:embed="rId2" cstate="print"/>
          <a:srcRect/>
          <a:stretch>
            <a:fillRect/>
          </a:stretch>
        </p:blipFill>
        <p:spPr bwMode="auto">
          <a:xfrm>
            <a:off x="809625" y="2266950"/>
            <a:ext cx="7524750" cy="2990850"/>
          </a:xfrm>
          <a:prstGeom prst="rect">
            <a:avLst/>
          </a:prstGeom>
          <a:noFill/>
          <a:ln w="9525">
            <a:noFill/>
            <a:miter lim="800000"/>
            <a:headEnd/>
            <a:tailEnd/>
          </a:ln>
          <a:effectLst/>
        </p:spPr>
      </p:pic>
      <p:sp>
        <p:nvSpPr>
          <p:cNvPr id="7" name="Rectangle 6"/>
          <p:cNvSpPr/>
          <p:nvPr/>
        </p:nvSpPr>
        <p:spPr>
          <a:xfrm>
            <a:off x="2819400" y="5562600"/>
            <a:ext cx="3462807" cy="369332"/>
          </a:xfrm>
          <a:prstGeom prst="rect">
            <a:avLst/>
          </a:prstGeom>
        </p:spPr>
        <p:txBody>
          <a:bodyPr wrap="none">
            <a:spAutoFit/>
          </a:bodyPr>
          <a:lstStyle/>
          <a:p>
            <a:r>
              <a:rPr lang="sv-SE" altLang="zh-CN" dirty="0" smtClean="0"/>
              <a:t>Block diagram of radar system</a:t>
            </a:r>
            <a:endParaRPr lang="zh-CN" altLang="en-US" dirty="0"/>
          </a:p>
        </p:txBody>
      </p:sp>
      <p:sp>
        <p:nvSpPr>
          <p:cNvPr id="6" name="Date Placeholder 5"/>
          <p:cNvSpPr>
            <a:spLocks noGrp="1"/>
          </p:cNvSpPr>
          <p:nvPr>
            <p:ph type="dt" sz="half" idx="14"/>
          </p:nvPr>
        </p:nvSpPr>
        <p:spPr/>
        <p:txBody>
          <a:bodyPr/>
          <a:lstStyle/>
          <a:p>
            <a:fld id="{869249EF-6C0B-493E-B803-46AF9F083209}" type="datetime1">
              <a:rPr lang="en-US" smtClean="0"/>
              <a:t>9/28/2012</a:t>
            </a:fld>
            <a:endParaRPr lang="en-US"/>
          </a:p>
        </p:txBody>
      </p:sp>
      <p:sp>
        <p:nvSpPr>
          <p:cNvPr id="8" name="Slide Number Placeholder 7"/>
          <p:cNvSpPr>
            <a:spLocks noGrp="1"/>
          </p:cNvSpPr>
          <p:nvPr>
            <p:ph type="sldNum" sz="quarter" idx="15"/>
          </p:nvPr>
        </p:nvSpPr>
        <p:spPr/>
        <p:txBody>
          <a:bodyPr/>
          <a:lstStyle/>
          <a:p>
            <a:fld id="{B6F15528-21DE-4FAA-801E-634DDDAF4B2B}"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Design(2)</a:t>
            </a:r>
            <a:endParaRPr lang="zh-CN" altLang="en-US" dirty="0"/>
          </a:p>
        </p:txBody>
      </p:sp>
      <p:sp>
        <p:nvSpPr>
          <p:cNvPr id="3" name="Content Placeholder 2"/>
          <p:cNvSpPr>
            <a:spLocks noGrp="1"/>
          </p:cNvSpPr>
          <p:nvPr>
            <p:ph sz="quarter" idx="1"/>
          </p:nvPr>
        </p:nvSpPr>
        <p:spPr/>
        <p:txBody>
          <a:bodyPr>
            <a:normAutofit/>
          </a:bodyPr>
          <a:lstStyle/>
          <a:p>
            <a:r>
              <a:rPr lang="en-US" altLang="zh-CN" dirty="0" smtClean="0"/>
              <a:t>The radio transceiver is on the custom radar chip, and a circulator isolates the RF output from the RF input. </a:t>
            </a:r>
          </a:p>
          <a:p>
            <a:r>
              <a:rPr lang="en-US" altLang="zh-CN" dirty="0" smtClean="0"/>
              <a:t>A single patch antenna is used for both transmitting and receiving. </a:t>
            </a:r>
          </a:p>
          <a:p>
            <a:r>
              <a:rPr lang="en-US" altLang="zh-CN" dirty="0" smtClean="0"/>
              <a:t>Each baseband channel uses an instrumentation </a:t>
            </a:r>
            <a:r>
              <a:rPr lang="en-US" altLang="zh-CN" dirty="0" err="1" smtClean="0"/>
              <a:t>ampliﬁer</a:t>
            </a:r>
            <a:r>
              <a:rPr lang="en-US" altLang="zh-CN" dirty="0" smtClean="0"/>
              <a:t> for single-to-differential conversion, has a dc block and gain stage followed by an anti- aliasing low-pass </a:t>
            </a:r>
            <a:r>
              <a:rPr lang="en-US" altLang="zh-CN" dirty="0" err="1" smtClean="0"/>
              <a:t>ﬁlter</a:t>
            </a:r>
            <a:r>
              <a:rPr lang="en-US" altLang="zh-CN" dirty="0" smtClean="0"/>
              <a:t>. </a:t>
            </a:r>
          </a:p>
          <a:p>
            <a:r>
              <a:rPr lang="en-US" altLang="zh-CN" dirty="0" smtClean="0"/>
              <a:t>The signals are the then digitized and processed with a PC with custom MATLAB signal processing software.</a:t>
            </a:r>
            <a:endParaRPr lang="zh-CN" altLang="en-US" dirty="0"/>
          </a:p>
        </p:txBody>
      </p:sp>
      <p:sp>
        <p:nvSpPr>
          <p:cNvPr id="4" name="Date Placeholder 3"/>
          <p:cNvSpPr>
            <a:spLocks noGrp="1"/>
          </p:cNvSpPr>
          <p:nvPr>
            <p:ph type="dt" sz="half" idx="14"/>
          </p:nvPr>
        </p:nvSpPr>
        <p:spPr/>
        <p:txBody>
          <a:bodyPr/>
          <a:lstStyle/>
          <a:p>
            <a:fld id="{4584169A-AECD-4A73-AA42-233D361C4A14}" type="datetime1">
              <a:rPr lang="en-US" smtClean="0"/>
              <a:t>9/28/2012</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Design(2)</a:t>
            </a:r>
            <a:endParaRPr lang="zh-CN" altLang="en-US" dirty="0"/>
          </a:p>
        </p:txBody>
      </p:sp>
      <p:sp>
        <p:nvSpPr>
          <p:cNvPr id="3" name="Content Placeholder 2"/>
          <p:cNvSpPr>
            <a:spLocks noGrp="1"/>
          </p:cNvSpPr>
          <p:nvPr>
            <p:ph sz="quarter" idx="1"/>
          </p:nvPr>
        </p:nvSpPr>
        <p:spPr/>
        <p:txBody>
          <a:bodyPr/>
          <a:lstStyle/>
          <a:p>
            <a:r>
              <a:rPr lang="en-US" altLang="zh-CN" b="1" dirty="0" smtClean="0"/>
              <a:t>Results:</a:t>
            </a:r>
            <a:endParaRPr lang="zh-CN" altLang="en-US" b="1" dirty="0"/>
          </a:p>
        </p:txBody>
      </p:sp>
      <p:pic>
        <p:nvPicPr>
          <p:cNvPr id="26626" name="Picture 2"/>
          <p:cNvPicPr>
            <a:picLocks noChangeAspect="1" noChangeArrowheads="1"/>
          </p:cNvPicPr>
          <p:nvPr/>
        </p:nvPicPr>
        <p:blipFill>
          <a:blip r:embed="rId2" cstate="print"/>
          <a:srcRect/>
          <a:stretch>
            <a:fillRect/>
          </a:stretch>
        </p:blipFill>
        <p:spPr bwMode="auto">
          <a:xfrm>
            <a:off x="990600" y="2133600"/>
            <a:ext cx="4611345" cy="3581400"/>
          </a:xfrm>
          <a:prstGeom prst="rect">
            <a:avLst/>
          </a:prstGeom>
          <a:noFill/>
          <a:ln w="9525">
            <a:noFill/>
            <a:miter lim="800000"/>
            <a:headEnd/>
            <a:tailEnd/>
          </a:ln>
          <a:effectLst/>
        </p:spPr>
      </p:pic>
      <p:sp>
        <p:nvSpPr>
          <p:cNvPr id="6" name="Rectangle 5"/>
          <p:cNvSpPr/>
          <p:nvPr/>
        </p:nvSpPr>
        <p:spPr>
          <a:xfrm>
            <a:off x="1447800" y="5867400"/>
            <a:ext cx="3780202" cy="369332"/>
          </a:xfrm>
          <a:prstGeom prst="rect">
            <a:avLst/>
          </a:prstGeom>
        </p:spPr>
        <p:txBody>
          <a:bodyPr wrap="none">
            <a:spAutoFit/>
          </a:bodyPr>
          <a:lstStyle/>
          <a:p>
            <a:r>
              <a:rPr lang="en-US" altLang="zh-CN" dirty="0" smtClean="0"/>
              <a:t>Heart and respiration signatures </a:t>
            </a:r>
            <a:endParaRPr lang="zh-CN" altLang="en-US" dirty="0"/>
          </a:p>
        </p:txBody>
      </p:sp>
      <p:sp>
        <p:nvSpPr>
          <p:cNvPr id="7" name="TextBox 6"/>
          <p:cNvSpPr txBox="1"/>
          <p:nvPr/>
        </p:nvSpPr>
        <p:spPr>
          <a:xfrm>
            <a:off x="5867400" y="1752600"/>
            <a:ext cx="2819400" cy="3416320"/>
          </a:xfrm>
          <a:prstGeom prst="rect">
            <a:avLst/>
          </a:prstGeom>
          <a:noFill/>
        </p:spPr>
        <p:txBody>
          <a:bodyPr wrap="square" rtlCol="0">
            <a:spAutoFit/>
          </a:bodyPr>
          <a:lstStyle/>
          <a:p>
            <a:r>
              <a:rPr lang="en-US" altLang="zh-CN" dirty="0" smtClean="0">
                <a:solidFill>
                  <a:srgbClr val="FF0000"/>
                </a:solidFill>
              </a:rPr>
              <a:t>a. </a:t>
            </a:r>
            <a:r>
              <a:rPr lang="en-US" altLang="zh-CN" dirty="0" smtClean="0"/>
              <a:t>the heart motion signature obtained with the Doppler radar system</a:t>
            </a:r>
          </a:p>
          <a:p>
            <a:r>
              <a:rPr lang="en-US" altLang="zh-CN" dirty="0" smtClean="0">
                <a:solidFill>
                  <a:srgbClr val="FF0000"/>
                </a:solidFill>
              </a:rPr>
              <a:t>b. </a:t>
            </a:r>
            <a:r>
              <a:rPr lang="en-US" altLang="zh-CN" dirty="0" smtClean="0"/>
              <a:t>respiration motion signature obtained with the Doppler radar, </a:t>
            </a:r>
            <a:r>
              <a:rPr lang="en-US" altLang="zh-CN" dirty="0" smtClean="0">
                <a:solidFill>
                  <a:srgbClr val="FF0000"/>
                </a:solidFill>
              </a:rPr>
              <a:t>c.</a:t>
            </a:r>
            <a:r>
              <a:rPr lang="en-US" altLang="zh-CN" dirty="0" smtClean="0"/>
              <a:t>ECG</a:t>
            </a:r>
          </a:p>
          <a:p>
            <a:r>
              <a:rPr lang="en-US" altLang="zh-CN" dirty="0" smtClean="0">
                <a:solidFill>
                  <a:srgbClr val="FF0000"/>
                </a:solidFill>
              </a:rPr>
              <a:t>d. </a:t>
            </a:r>
            <a:r>
              <a:rPr lang="en-US" altLang="zh-CN" dirty="0" smtClean="0"/>
              <a:t>heart motion trace obtained with the respiratory effort</a:t>
            </a:r>
          </a:p>
          <a:p>
            <a:r>
              <a:rPr lang="en-US" altLang="zh-CN" dirty="0" smtClean="0"/>
              <a:t>belts</a:t>
            </a:r>
            <a:endParaRPr lang="zh-CN" altLang="en-US" dirty="0"/>
          </a:p>
        </p:txBody>
      </p:sp>
      <p:sp>
        <p:nvSpPr>
          <p:cNvPr id="8" name="Date Placeholder 7"/>
          <p:cNvSpPr>
            <a:spLocks noGrp="1"/>
          </p:cNvSpPr>
          <p:nvPr>
            <p:ph type="dt" sz="half" idx="14"/>
          </p:nvPr>
        </p:nvSpPr>
        <p:spPr/>
        <p:txBody>
          <a:bodyPr/>
          <a:lstStyle/>
          <a:p>
            <a:fld id="{F2C9622B-C32B-40D7-ACD6-72398918EA39}" type="datetime1">
              <a:rPr lang="en-US" smtClean="0"/>
              <a:t>9/28/2012</a:t>
            </a:fld>
            <a:endParaRPr lang="en-US"/>
          </a:p>
        </p:txBody>
      </p:sp>
      <p:sp>
        <p:nvSpPr>
          <p:cNvPr id="9" name="Slide Number Placeholder 8"/>
          <p:cNvSpPr>
            <a:spLocks noGrp="1"/>
          </p:cNvSpPr>
          <p:nvPr>
            <p:ph type="sldNum" sz="quarter" idx="15"/>
          </p:nvPr>
        </p:nvSpPr>
        <p:spPr/>
        <p:txBody>
          <a:bodyPr/>
          <a:lstStyle/>
          <a:p>
            <a:fld id="{B6F15528-21DE-4FAA-801E-634DDDAF4B2B}"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Design(2)</a:t>
            </a:r>
            <a:endParaRPr lang="zh-CN" altLang="en-US" dirty="0"/>
          </a:p>
        </p:txBody>
      </p:sp>
      <p:sp>
        <p:nvSpPr>
          <p:cNvPr id="3" name="Content Placeholder 2"/>
          <p:cNvSpPr>
            <a:spLocks noGrp="1"/>
          </p:cNvSpPr>
          <p:nvPr>
            <p:ph sz="quarter" idx="1"/>
          </p:nvPr>
        </p:nvSpPr>
        <p:spPr/>
        <p:txBody>
          <a:bodyPr/>
          <a:lstStyle/>
          <a:p>
            <a:r>
              <a:rPr lang="en-US" altLang="zh-CN" b="1" dirty="0" smtClean="0"/>
              <a:t>Results:</a:t>
            </a:r>
            <a:endParaRPr lang="zh-CN" altLang="en-US" b="1" dirty="0" smtClean="0"/>
          </a:p>
          <a:p>
            <a:endParaRPr lang="zh-CN" altLang="en-US" dirty="0"/>
          </a:p>
        </p:txBody>
      </p:sp>
      <p:pic>
        <p:nvPicPr>
          <p:cNvPr id="4" name="Picture 3"/>
          <p:cNvPicPr>
            <a:picLocks noChangeAspect="1" noChangeArrowheads="1"/>
          </p:cNvPicPr>
          <p:nvPr/>
        </p:nvPicPr>
        <p:blipFill>
          <a:blip r:embed="rId2" cstate="print"/>
          <a:srcRect/>
          <a:stretch>
            <a:fillRect/>
          </a:stretch>
        </p:blipFill>
        <p:spPr bwMode="auto">
          <a:xfrm>
            <a:off x="838200" y="2133600"/>
            <a:ext cx="4038600" cy="2552700"/>
          </a:xfrm>
          <a:prstGeom prst="rect">
            <a:avLst/>
          </a:prstGeom>
          <a:noFill/>
          <a:ln w="9525">
            <a:noFill/>
            <a:miter lim="800000"/>
            <a:headEnd/>
            <a:tailEnd/>
          </a:ln>
          <a:effectLst/>
        </p:spPr>
      </p:pic>
      <p:sp>
        <p:nvSpPr>
          <p:cNvPr id="5" name="Rectangle 4"/>
          <p:cNvSpPr/>
          <p:nvPr/>
        </p:nvSpPr>
        <p:spPr>
          <a:xfrm>
            <a:off x="1143000" y="4648200"/>
            <a:ext cx="3657600" cy="1754326"/>
          </a:xfrm>
          <a:prstGeom prst="rect">
            <a:avLst/>
          </a:prstGeom>
        </p:spPr>
        <p:txBody>
          <a:bodyPr wrap="square">
            <a:spAutoFit/>
          </a:bodyPr>
          <a:lstStyle/>
          <a:p>
            <a:r>
              <a:rPr lang="en-US" altLang="zh-CN" dirty="0" smtClean="0"/>
              <a:t> The dotted line is the rate obtained with the control (ECG</a:t>
            </a:r>
          </a:p>
          <a:p>
            <a:r>
              <a:rPr lang="en-US" altLang="zh-CN" dirty="0" smtClean="0"/>
              <a:t>or respiratory effort belts) and the solid line is that obtained with the Doppler</a:t>
            </a:r>
          </a:p>
          <a:p>
            <a:r>
              <a:rPr lang="en-US" altLang="zh-CN" dirty="0" smtClean="0"/>
              <a:t>radar system.</a:t>
            </a:r>
            <a:endParaRPr lang="zh-CN" altLang="en-US" dirty="0"/>
          </a:p>
        </p:txBody>
      </p:sp>
      <p:pic>
        <p:nvPicPr>
          <p:cNvPr id="27651" name="Picture 3"/>
          <p:cNvPicPr>
            <a:picLocks noChangeAspect="1" noChangeArrowheads="1"/>
          </p:cNvPicPr>
          <p:nvPr/>
        </p:nvPicPr>
        <p:blipFill>
          <a:blip r:embed="rId3" cstate="print"/>
          <a:srcRect/>
          <a:stretch>
            <a:fillRect/>
          </a:stretch>
        </p:blipFill>
        <p:spPr bwMode="auto">
          <a:xfrm>
            <a:off x="4876800" y="1828800"/>
            <a:ext cx="3867150" cy="3581400"/>
          </a:xfrm>
          <a:prstGeom prst="rect">
            <a:avLst/>
          </a:prstGeom>
          <a:noFill/>
          <a:ln w="9525">
            <a:noFill/>
            <a:miter lim="800000"/>
            <a:headEnd/>
            <a:tailEnd/>
          </a:ln>
          <a:effectLst/>
        </p:spPr>
      </p:pic>
      <p:sp>
        <p:nvSpPr>
          <p:cNvPr id="7" name="Date Placeholder 6"/>
          <p:cNvSpPr>
            <a:spLocks noGrp="1"/>
          </p:cNvSpPr>
          <p:nvPr>
            <p:ph type="dt" sz="half" idx="14"/>
          </p:nvPr>
        </p:nvSpPr>
        <p:spPr/>
        <p:txBody>
          <a:bodyPr/>
          <a:lstStyle/>
          <a:p>
            <a:fld id="{85895EB6-EDFB-4E7A-821A-97FA5AC59739}" type="datetime1">
              <a:rPr lang="en-US" smtClean="0"/>
              <a:t>9/28/2012</a:t>
            </a:fld>
            <a:endParaRPr lang="en-US"/>
          </a:p>
        </p:txBody>
      </p:sp>
      <p:sp>
        <p:nvSpPr>
          <p:cNvPr id="8" name="Slide Number Placeholder 7"/>
          <p:cNvSpPr>
            <a:spLocks noGrp="1"/>
          </p:cNvSpPr>
          <p:nvPr>
            <p:ph type="sldNum" sz="quarter" idx="15"/>
          </p:nvPr>
        </p:nvSpPr>
        <p:spPr/>
        <p:txBody>
          <a:bodyPr/>
          <a:lstStyle/>
          <a:p>
            <a:fld id="{B6F15528-21DE-4FAA-801E-634DDDAF4B2B}"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Design(2)</a:t>
            </a:r>
            <a:endParaRPr lang="zh-CN" altLang="en-US" dirty="0"/>
          </a:p>
        </p:txBody>
      </p:sp>
      <p:sp>
        <p:nvSpPr>
          <p:cNvPr id="3" name="Content Placeholder 2"/>
          <p:cNvSpPr>
            <a:spLocks noGrp="1"/>
          </p:cNvSpPr>
          <p:nvPr>
            <p:ph sz="quarter" idx="1"/>
          </p:nvPr>
        </p:nvSpPr>
        <p:spPr/>
        <p:txBody>
          <a:bodyPr>
            <a:normAutofit fontScale="92500" lnSpcReduction="20000"/>
          </a:bodyPr>
          <a:lstStyle/>
          <a:p>
            <a:r>
              <a:rPr lang="en-US" altLang="zh-CN" b="1" dirty="0" smtClean="0"/>
              <a:t>Conclusion:</a:t>
            </a:r>
          </a:p>
          <a:p>
            <a:pPr>
              <a:buFont typeface="Wingdings" pitchFamily="2" charset="2"/>
              <a:buChar char="Ø"/>
            </a:pPr>
            <a:r>
              <a:rPr lang="en-US" altLang="zh-CN" dirty="0" smtClean="0"/>
              <a:t>Comparison with ECG</a:t>
            </a:r>
          </a:p>
          <a:p>
            <a:endParaRPr lang="en-US" altLang="zh-CN" dirty="0" smtClean="0"/>
          </a:p>
          <a:p>
            <a:pPr>
              <a:buFont typeface="Wingdings" pitchFamily="2" charset="2"/>
              <a:buChar char="Ø"/>
            </a:pPr>
            <a:r>
              <a:rPr lang="en-US" altLang="zh-CN" dirty="0" smtClean="0"/>
              <a:t>Similar to ECG but not</a:t>
            </a:r>
          </a:p>
          <a:p>
            <a:pPr>
              <a:buNone/>
            </a:pPr>
            <a:r>
              <a:rPr lang="en-US" altLang="zh-CN" dirty="0" smtClean="0"/>
              <a:t>   a substitute result</a:t>
            </a:r>
          </a:p>
          <a:p>
            <a:pPr>
              <a:buNone/>
            </a:pPr>
            <a:endParaRPr lang="en-US" altLang="zh-CN" dirty="0" smtClean="0"/>
          </a:p>
          <a:p>
            <a:pPr>
              <a:buFont typeface="Wingdings" pitchFamily="2" charset="2"/>
              <a:buChar char="Ø"/>
            </a:pPr>
            <a:r>
              <a:rPr lang="en-US" altLang="zh-CN" dirty="0" smtClean="0"/>
              <a:t>Different for different </a:t>
            </a:r>
          </a:p>
          <a:p>
            <a:pPr>
              <a:buNone/>
            </a:pPr>
            <a:r>
              <a:rPr lang="en-US" altLang="zh-CN" dirty="0" smtClean="0"/>
              <a:t>    persons</a:t>
            </a:r>
          </a:p>
          <a:p>
            <a:pPr>
              <a:buNone/>
            </a:pPr>
            <a:endParaRPr lang="en-US" altLang="zh-CN" dirty="0" smtClean="0"/>
          </a:p>
          <a:p>
            <a:pPr>
              <a:buFont typeface="Wingdings" pitchFamily="2" charset="2"/>
              <a:buChar char="Ø"/>
            </a:pPr>
            <a:r>
              <a:rPr lang="en-US" altLang="zh-CN" dirty="0" smtClean="0"/>
              <a:t>However,  it may be an  interesting portable  and  lower  cost  alternative  to  M-mode echocardiography  for  monitoring  of  certain  types  of heart  failure  associated  with  heart  mechanics,  such  as depressed  systolic  function, </a:t>
            </a:r>
            <a:r>
              <a:rPr lang="en-US" altLang="zh-CN" dirty="0" err="1" smtClean="0"/>
              <a:t>akinesia</a:t>
            </a:r>
            <a:r>
              <a:rPr lang="en-US" altLang="zh-CN" dirty="0" smtClean="0"/>
              <a:t> and fibrillation.</a:t>
            </a:r>
            <a:endParaRPr lang="zh-CN" altLang="en-US" dirty="0" smtClean="0"/>
          </a:p>
          <a:p>
            <a:endParaRPr lang="zh-CN" altLang="en-US" dirty="0"/>
          </a:p>
        </p:txBody>
      </p:sp>
      <p:pic>
        <p:nvPicPr>
          <p:cNvPr id="4" name="Picture 2"/>
          <p:cNvPicPr>
            <a:picLocks noChangeAspect="1" noChangeArrowheads="1"/>
          </p:cNvPicPr>
          <p:nvPr/>
        </p:nvPicPr>
        <p:blipFill>
          <a:blip r:embed="rId2" cstate="print"/>
          <a:srcRect/>
          <a:stretch>
            <a:fillRect/>
          </a:stretch>
        </p:blipFill>
        <p:spPr bwMode="auto">
          <a:xfrm>
            <a:off x="4038600" y="1981200"/>
            <a:ext cx="3810001" cy="1978382"/>
          </a:xfrm>
          <a:prstGeom prst="rect">
            <a:avLst/>
          </a:prstGeom>
          <a:noFill/>
          <a:ln w="9525">
            <a:noFill/>
            <a:miter lim="800000"/>
            <a:headEnd/>
            <a:tailEnd/>
          </a:ln>
          <a:effectLst/>
        </p:spPr>
      </p:pic>
      <p:sp>
        <p:nvSpPr>
          <p:cNvPr id="5" name="Date Placeholder 4"/>
          <p:cNvSpPr>
            <a:spLocks noGrp="1"/>
          </p:cNvSpPr>
          <p:nvPr>
            <p:ph type="dt" sz="half" idx="14"/>
          </p:nvPr>
        </p:nvSpPr>
        <p:spPr/>
        <p:txBody>
          <a:bodyPr/>
          <a:lstStyle/>
          <a:p>
            <a:fld id="{572A5FF6-B742-447E-8B4A-8A99546659F6}" type="datetime1">
              <a:rPr lang="en-US" smtClean="0"/>
              <a:t>9/28/2012</a:t>
            </a:fld>
            <a:endParaRPr lang="en-US"/>
          </a:p>
        </p:txBody>
      </p:sp>
      <p:sp>
        <p:nvSpPr>
          <p:cNvPr id="6" name="Slide Number Placeholder 5"/>
          <p:cNvSpPr>
            <a:spLocks noGrp="1"/>
          </p:cNvSpPr>
          <p:nvPr>
            <p:ph type="sldNum" sz="quarter" idx="15"/>
          </p:nvPr>
        </p:nvSpPr>
        <p:spPr/>
        <p:txBody>
          <a:bodyPr/>
          <a:lstStyle/>
          <a:p>
            <a:fld id="{B6F15528-21DE-4FAA-801E-634DDDAF4B2B}"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 (3)</a:t>
            </a:r>
            <a:endParaRPr lang="zh-CN" altLang="en-US" dirty="0"/>
          </a:p>
        </p:txBody>
      </p:sp>
      <p:sp>
        <p:nvSpPr>
          <p:cNvPr id="3" name="Content Placeholder 2"/>
          <p:cNvSpPr>
            <a:spLocks noGrp="1"/>
          </p:cNvSpPr>
          <p:nvPr>
            <p:ph sz="quarter" idx="1"/>
          </p:nvPr>
        </p:nvSpPr>
        <p:spPr/>
        <p:txBody>
          <a:bodyPr/>
          <a:lstStyle/>
          <a:p>
            <a:r>
              <a:rPr lang="en-US" altLang="zh-CN" b="1" dirty="0" smtClean="0"/>
              <a:t>A 60 uW60 </a:t>
            </a:r>
            <a:r>
              <a:rPr lang="en-US" altLang="zh-CN" b="1" dirty="0" err="1" smtClean="0"/>
              <a:t>nV</a:t>
            </a:r>
            <a:r>
              <a:rPr lang="en-US" altLang="zh-CN" b="1" dirty="0" smtClean="0"/>
              <a:t>/ Hz Readout Front-End for Portable </a:t>
            </a:r>
            <a:r>
              <a:rPr lang="en-US" altLang="zh-CN" b="1" dirty="0" err="1" smtClean="0"/>
              <a:t>Biopotential</a:t>
            </a:r>
            <a:r>
              <a:rPr lang="en-US" altLang="zh-CN" b="1" dirty="0" smtClean="0"/>
              <a:t> Acquisition Systems [3]</a:t>
            </a:r>
          </a:p>
          <a:p>
            <a:endParaRPr lang="en-US" altLang="zh-CN" b="1" dirty="0" smtClean="0"/>
          </a:p>
          <a:p>
            <a:pPr>
              <a:buFont typeface="Wingdings" pitchFamily="2" charset="2"/>
              <a:buChar char="Ø"/>
            </a:pPr>
            <a:r>
              <a:rPr lang="en-US" altLang="zh-CN" sz="2000" i="1" dirty="0" smtClean="0"/>
              <a:t>Introduction</a:t>
            </a:r>
          </a:p>
          <a:p>
            <a:pPr>
              <a:buFont typeface="Wingdings" pitchFamily="2" charset="2"/>
              <a:buChar char="Ø"/>
            </a:pPr>
            <a:r>
              <a:rPr lang="en-US" altLang="zh-CN" sz="2000" i="1" dirty="0" smtClean="0"/>
              <a:t>Readout Front-end Architecture</a:t>
            </a:r>
          </a:p>
          <a:p>
            <a:pPr>
              <a:buFont typeface="Wingdings" pitchFamily="2" charset="2"/>
              <a:buChar char="Ø"/>
            </a:pPr>
            <a:r>
              <a:rPr lang="en-US" altLang="zh-CN" sz="2000" i="1" dirty="0" smtClean="0"/>
              <a:t>AC Coupled Chopped Instrumentation Amplifier</a:t>
            </a:r>
          </a:p>
          <a:p>
            <a:pPr>
              <a:buFont typeface="Wingdings" pitchFamily="2" charset="2"/>
              <a:buChar char="Ø"/>
            </a:pPr>
            <a:r>
              <a:rPr lang="en-US" altLang="zh-CN" sz="2000" i="1" dirty="0" smtClean="0"/>
              <a:t>Chopping Spike Filter (CSF)</a:t>
            </a:r>
          </a:p>
          <a:p>
            <a:pPr>
              <a:buFont typeface="Wingdings" pitchFamily="2" charset="2"/>
              <a:buChar char="Ø"/>
            </a:pPr>
            <a:r>
              <a:rPr lang="en-US" altLang="zh-CN" sz="2000" i="1" dirty="0" smtClean="0"/>
              <a:t>Programmable Gain Stage</a:t>
            </a:r>
          </a:p>
          <a:p>
            <a:pPr>
              <a:buFont typeface="Wingdings" pitchFamily="2" charset="2"/>
              <a:buChar char="Ø"/>
            </a:pPr>
            <a:r>
              <a:rPr lang="en-US" altLang="zh-CN" sz="2000" i="1" dirty="0" smtClean="0"/>
              <a:t>Results</a:t>
            </a:r>
          </a:p>
          <a:p>
            <a:pPr>
              <a:buFont typeface="Wingdings" pitchFamily="2" charset="2"/>
              <a:buChar char="Ø"/>
            </a:pPr>
            <a:r>
              <a:rPr lang="en-US" altLang="zh-CN" sz="2000" i="1" dirty="0" smtClean="0"/>
              <a:t>Conclusion</a:t>
            </a:r>
            <a:endParaRPr lang="zh-CN" altLang="en-US" sz="2000" i="1" dirty="0"/>
          </a:p>
        </p:txBody>
      </p:sp>
      <p:sp>
        <p:nvSpPr>
          <p:cNvPr id="4" name="Date Placeholder 3"/>
          <p:cNvSpPr>
            <a:spLocks noGrp="1"/>
          </p:cNvSpPr>
          <p:nvPr>
            <p:ph type="dt" sz="half" idx="14"/>
          </p:nvPr>
        </p:nvSpPr>
        <p:spPr/>
        <p:txBody>
          <a:bodyPr/>
          <a:lstStyle/>
          <a:p>
            <a:fld id="{E7C20F59-8BFD-461C-8275-C9D9848BCF3F}" type="datetime1">
              <a:rPr lang="en-US" smtClean="0"/>
              <a:t>9/28/2012</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 (3)</a:t>
            </a:r>
            <a:endParaRPr lang="zh-CN" altLang="en-US" dirty="0"/>
          </a:p>
        </p:txBody>
      </p:sp>
      <p:sp>
        <p:nvSpPr>
          <p:cNvPr id="3" name="Content Placeholder 2"/>
          <p:cNvSpPr>
            <a:spLocks noGrp="1"/>
          </p:cNvSpPr>
          <p:nvPr>
            <p:ph sz="quarter" idx="1"/>
          </p:nvPr>
        </p:nvSpPr>
        <p:spPr/>
        <p:txBody>
          <a:bodyPr>
            <a:normAutofit/>
          </a:bodyPr>
          <a:lstStyle/>
          <a:p>
            <a:r>
              <a:rPr lang="en-US" altLang="zh-CN" sz="2800" b="1" dirty="0" smtClean="0"/>
              <a:t>Introduction</a:t>
            </a:r>
          </a:p>
          <a:p>
            <a:pPr>
              <a:buNone/>
            </a:pPr>
            <a:endParaRPr lang="en-US" altLang="zh-CN" dirty="0" smtClean="0"/>
          </a:p>
          <a:p>
            <a:r>
              <a:rPr lang="en-US" altLang="zh-CN" dirty="0" smtClean="0"/>
              <a:t>Common </a:t>
            </a:r>
            <a:r>
              <a:rPr lang="en-US" altLang="zh-CN" dirty="0" err="1" smtClean="0"/>
              <a:t>biopotential</a:t>
            </a:r>
            <a:r>
              <a:rPr lang="en-US" altLang="zh-CN" dirty="0" smtClean="0"/>
              <a:t> signals: EEG, ECG,EMG</a:t>
            </a:r>
          </a:p>
          <a:p>
            <a:endParaRPr lang="en-US" altLang="zh-CN" dirty="0" smtClean="0"/>
          </a:p>
          <a:p>
            <a:r>
              <a:rPr lang="en-US" altLang="zh-CN" dirty="0" smtClean="0"/>
              <a:t>Demand for low-power, small-size, and ambulatory </a:t>
            </a:r>
            <a:r>
              <a:rPr lang="en-US" altLang="zh-CN" dirty="0" err="1" smtClean="0"/>
              <a:t>biopotential</a:t>
            </a:r>
            <a:r>
              <a:rPr lang="en-US" altLang="zh-CN" dirty="0" smtClean="0"/>
              <a:t> acquisition systems.</a:t>
            </a:r>
          </a:p>
          <a:p>
            <a:endParaRPr lang="en-US" altLang="zh-CN" dirty="0" smtClean="0"/>
          </a:p>
          <a:p>
            <a:r>
              <a:rPr lang="en-US" altLang="zh-CN" dirty="0" smtClean="0"/>
              <a:t>Comfortable and invisible to eye with long-term power autonomy, high signal quality, and </a:t>
            </a:r>
            <a:r>
              <a:rPr lang="en-US" altLang="zh-CN" dirty="0" err="1" smtClean="0"/>
              <a:t>conﬁgurability</a:t>
            </a:r>
            <a:r>
              <a:rPr lang="en-US" altLang="zh-CN" dirty="0" smtClean="0"/>
              <a:t> for different </a:t>
            </a:r>
            <a:r>
              <a:rPr lang="en-US" altLang="zh-CN" dirty="0" err="1" smtClean="0"/>
              <a:t>biopotential</a:t>
            </a:r>
            <a:r>
              <a:rPr lang="en-US" altLang="zh-CN" dirty="0" smtClean="0"/>
              <a:t> signals.</a:t>
            </a:r>
          </a:p>
          <a:p>
            <a:endParaRPr lang="zh-CN" altLang="en-US" dirty="0"/>
          </a:p>
        </p:txBody>
      </p:sp>
      <p:sp>
        <p:nvSpPr>
          <p:cNvPr id="4" name="Date Placeholder 3"/>
          <p:cNvSpPr>
            <a:spLocks noGrp="1"/>
          </p:cNvSpPr>
          <p:nvPr>
            <p:ph type="dt" sz="half" idx="14"/>
          </p:nvPr>
        </p:nvSpPr>
        <p:spPr/>
        <p:txBody>
          <a:bodyPr/>
          <a:lstStyle/>
          <a:p>
            <a:fld id="{7DA7CDFA-C508-48AE-9576-D59B8FE75802}" type="datetime1">
              <a:rPr lang="en-US" smtClean="0"/>
              <a:t>9/28/2012</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Background</a:t>
            </a:r>
            <a:endParaRPr lang="zh-CN" altLang="en-US" dirty="0"/>
          </a:p>
        </p:txBody>
      </p:sp>
      <p:pic>
        <p:nvPicPr>
          <p:cNvPr id="4" name="Content Placeholder 3" descr="ecg_principle_slow.gif"/>
          <p:cNvPicPr>
            <a:picLocks noGrp="1" noChangeAspect="1"/>
          </p:cNvPicPr>
          <p:nvPr>
            <p:ph sz="quarter" idx="1"/>
          </p:nvPr>
        </p:nvPicPr>
        <p:blipFill>
          <a:blip r:embed="rId2" cstate="print"/>
          <a:stretch>
            <a:fillRect/>
          </a:stretch>
        </p:blipFill>
        <p:spPr>
          <a:xfrm>
            <a:off x="4648200" y="1066800"/>
            <a:ext cx="3933825" cy="4495800"/>
          </a:xfrm>
        </p:spPr>
      </p:pic>
      <p:sp>
        <p:nvSpPr>
          <p:cNvPr id="7" name="TextBox 6"/>
          <p:cNvSpPr txBox="1"/>
          <p:nvPr/>
        </p:nvSpPr>
        <p:spPr>
          <a:xfrm>
            <a:off x="533400" y="1600200"/>
            <a:ext cx="4648200" cy="4893647"/>
          </a:xfrm>
          <a:prstGeom prst="rect">
            <a:avLst/>
          </a:prstGeom>
          <a:noFill/>
        </p:spPr>
        <p:txBody>
          <a:bodyPr wrap="square" rtlCol="0">
            <a:spAutoFit/>
          </a:bodyPr>
          <a:lstStyle/>
          <a:p>
            <a:pPr algn="just"/>
            <a:r>
              <a:rPr lang="en-US" sz="2400" dirty="0" smtClean="0">
                <a:solidFill>
                  <a:schemeClr val="accent2">
                    <a:lumMod val="50000"/>
                  </a:schemeClr>
                </a:solidFill>
              </a:rPr>
              <a:t>ECG works mostly by detecting and amplifying the tiny potential changes on the skin that are caused when the electrical signal in the heart muscle is charged and spread during each heart beat. </a:t>
            </a:r>
          </a:p>
          <a:p>
            <a:pPr algn="just"/>
            <a:endParaRPr lang="en-US" sz="2400" dirty="0" smtClean="0">
              <a:solidFill>
                <a:schemeClr val="accent2">
                  <a:lumMod val="50000"/>
                </a:schemeClr>
              </a:solidFill>
            </a:endParaRPr>
          </a:p>
          <a:p>
            <a:pPr algn="just"/>
            <a:r>
              <a:rPr lang="en-US" sz="2400" dirty="0" smtClean="0">
                <a:solidFill>
                  <a:schemeClr val="accent2">
                    <a:lumMod val="50000"/>
                  </a:schemeClr>
                </a:solidFill>
              </a:rPr>
              <a:t>This is detected as tiny rises and falls in the voltage between two electrodes placed either side of the heart.</a:t>
            </a:r>
            <a:endParaRPr lang="zh-CN" altLang="en-US" sz="2400" dirty="0" smtClean="0">
              <a:solidFill>
                <a:schemeClr val="accent2">
                  <a:lumMod val="50000"/>
                </a:schemeClr>
              </a:solidFill>
            </a:endParaRPr>
          </a:p>
          <a:p>
            <a:endParaRPr lang="zh-CN" altLang="en-US" sz="2400" dirty="0"/>
          </a:p>
        </p:txBody>
      </p:sp>
      <p:sp>
        <p:nvSpPr>
          <p:cNvPr id="5" name="Date Placeholder 4"/>
          <p:cNvSpPr>
            <a:spLocks noGrp="1"/>
          </p:cNvSpPr>
          <p:nvPr>
            <p:ph type="dt" sz="half" idx="14"/>
          </p:nvPr>
        </p:nvSpPr>
        <p:spPr/>
        <p:txBody>
          <a:bodyPr/>
          <a:lstStyle/>
          <a:p>
            <a:fld id="{FAD4EFD0-CB63-4AFF-A84B-D1AD0AFB8AF0}" type="datetime1">
              <a:rPr lang="en-US" smtClean="0"/>
              <a:t>9/28/2012</a:t>
            </a:fld>
            <a:endParaRPr lang="en-US"/>
          </a:p>
        </p:txBody>
      </p:sp>
      <p:sp>
        <p:nvSpPr>
          <p:cNvPr id="6" name="Slide Number Placeholder 5"/>
          <p:cNvSpPr>
            <a:spLocks noGrp="1"/>
          </p:cNvSpPr>
          <p:nvPr>
            <p:ph type="sldNum" sz="quarter" idx="15"/>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 (3)</a:t>
            </a:r>
            <a:endParaRPr lang="zh-CN" altLang="en-US" dirty="0"/>
          </a:p>
        </p:txBody>
      </p:sp>
      <p:sp>
        <p:nvSpPr>
          <p:cNvPr id="3" name="Content Placeholder 2"/>
          <p:cNvSpPr>
            <a:spLocks noGrp="1"/>
          </p:cNvSpPr>
          <p:nvPr>
            <p:ph sz="quarter" idx="1"/>
          </p:nvPr>
        </p:nvSpPr>
        <p:spPr/>
        <p:txBody>
          <a:bodyPr>
            <a:normAutofit/>
          </a:bodyPr>
          <a:lstStyle/>
          <a:p>
            <a:r>
              <a:rPr lang="en-US" altLang="zh-CN" sz="2800" b="1" dirty="0" smtClean="0"/>
              <a:t>Introduction</a:t>
            </a:r>
          </a:p>
          <a:p>
            <a:pPr>
              <a:buNone/>
            </a:pPr>
            <a:endParaRPr lang="en-US" altLang="zh-CN" dirty="0" smtClean="0"/>
          </a:p>
          <a:p>
            <a:endParaRPr lang="zh-CN" altLang="en-US" dirty="0"/>
          </a:p>
        </p:txBody>
      </p:sp>
      <p:pic>
        <p:nvPicPr>
          <p:cNvPr id="17411" name="Picture 3"/>
          <p:cNvPicPr>
            <a:picLocks noChangeAspect="1" noChangeArrowheads="1"/>
          </p:cNvPicPr>
          <p:nvPr/>
        </p:nvPicPr>
        <p:blipFill>
          <a:blip r:embed="rId2" cstate="print"/>
          <a:srcRect/>
          <a:stretch>
            <a:fillRect/>
          </a:stretch>
        </p:blipFill>
        <p:spPr bwMode="auto">
          <a:xfrm>
            <a:off x="1143000" y="2209800"/>
            <a:ext cx="4648200" cy="2662025"/>
          </a:xfrm>
          <a:prstGeom prst="rect">
            <a:avLst/>
          </a:prstGeom>
          <a:noFill/>
          <a:ln w="9525">
            <a:noFill/>
            <a:miter lim="800000"/>
            <a:headEnd/>
            <a:tailEnd/>
          </a:ln>
          <a:effectLst/>
        </p:spPr>
      </p:pic>
      <p:sp>
        <p:nvSpPr>
          <p:cNvPr id="5" name="Rectangle 4"/>
          <p:cNvSpPr/>
          <p:nvPr/>
        </p:nvSpPr>
        <p:spPr>
          <a:xfrm>
            <a:off x="1219200" y="5029200"/>
            <a:ext cx="4572000" cy="646331"/>
          </a:xfrm>
          <a:prstGeom prst="rect">
            <a:avLst/>
          </a:prstGeom>
        </p:spPr>
        <p:txBody>
          <a:bodyPr>
            <a:spAutoFit/>
          </a:bodyPr>
          <a:lstStyle/>
          <a:p>
            <a:pPr algn="ctr"/>
            <a:r>
              <a:rPr lang="en-US" altLang="zh-CN" dirty="0" smtClean="0"/>
              <a:t>Frequency and amplitude characteristics of </a:t>
            </a:r>
            <a:r>
              <a:rPr lang="en-US" altLang="zh-CN" dirty="0" err="1" smtClean="0"/>
              <a:t>biopotential</a:t>
            </a:r>
            <a:r>
              <a:rPr lang="en-US" altLang="zh-CN" dirty="0" smtClean="0"/>
              <a:t> signals</a:t>
            </a:r>
            <a:endParaRPr lang="zh-CN" altLang="en-US" dirty="0"/>
          </a:p>
        </p:txBody>
      </p:sp>
      <p:sp>
        <p:nvSpPr>
          <p:cNvPr id="6" name="TextBox 5"/>
          <p:cNvSpPr txBox="1"/>
          <p:nvPr/>
        </p:nvSpPr>
        <p:spPr>
          <a:xfrm>
            <a:off x="6019800" y="1600200"/>
            <a:ext cx="2438400" cy="3693319"/>
          </a:xfrm>
          <a:prstGeom prst="rect">
            <a:avLst/>
          </a:prstGeom>
          <a:noFill/>
        </p:spPr>
        <p:txBody>
          <a:bodyPr wrap="square" rtlCol="0">
            <a:spAutoFit/>
          </a:bodyPr>
          <a:lstStyle/>
          <a:p>
            <a:r>
              <a:rPr lang="en-US" altLang="zh-CN" dirty="0" smtClean="0">
                <a:solidFill>
                  <a:srgbClr val="FF0000"/>
                </a:solidFill>
              </a:rPr>
              <a:t>A.</a:t>
            </a:r>
          </a:p>
          <a:p>
            <a:r>
              <a:rPr lang="en-US" altLang="zh-CN" dirty="0" smtClean="0"/>
              <a:t>1/f noise</a:t>
            </a:r>
          </a:p>
          <a:p>
            <a:r>
              <a:rPr lang="en-US" altLang="zh-CN" dirty="0" smtClean="0"/>
              <a:t>common-mode interference</a:t>
            </a:r>
          </a:p>
          <a:p>
            <a:r>
              <a:rPr lang="en-US" altLang="zh-CN" dirty="0" smtClean="0"/>
              <a:t>electrode offset</a:t>
            </a:r>
          </a:p>
          <a:p>
            <a:r>
              <a:rPr lang="en-US" altLang="zh-CN" dirty="0" smtClean="0">
                <a:solidFill>
                  <a:srgbClr val="FF0000"/>
                </a:solidFill>
              </a:rPr>
              <a:t>B.</a:t>
            </a:r>
          </a:p>
          <a:p>
            <a:r>
              <a:rPr lang="en-US" altLang="zh-CN" dirty="0" smtClean="0">
                <a:solidFill>
                  <a:srgbClr val="FF0000"/>
                </a:solidFill>
              </a:rPr>
              <a:t> </a:t>
            </a:r>
            <a:r>
              <a:rPr lang="en-US" altLang="zh-CN" dirty="0" smtClean="0"/>
              <a:t>high CMRR </a:t>
            </a:r>
          </a:p>
          <a:p>
            <a:r>
              <a:rPr lang="en-US" altLang="zh-CN" dirty="0" smtClean="0"/>
              <a:t> low-noise</a:t>
            </a:r>
          </a:p>
          <a:p>
            <a:r>
              <a:rPr lang="en-US" altLang="zh-CN" dirty="0" smtClean="0"/>
              <a:t> HPF</a:t>
            </a:r>
          </a:p>
          <a:p>
            <a:r>
              <a:rPr lang="en-US" altLang="zh-CN" dirty="0" smtClean="0"/>
              <a:t> </a:t>
            </a:r>
            <a:r>
              <a:rPr lang="en-US" altLang="zh-CN" dirty="0" err="1" smtClean="0"/>
              <a:t>conﬁgurable</a:t>
            </a:r>
            <a:endParaRPr lang="en-US" altLang="zh-CN" dirty="0" smtClean="0"/>
          </a:p>
          <a:p>
            <a:r>
              <a:rPr lang="en-US" altLang="zh-CN" dirty="0" smtClean="0"/>
              <a:t> gain and </a:t>
            </a:r>
            <a:r>
              <a:rPr lang="en-US" altLang="zh-CN" dirty="0" err="1" smtClean="0"/>
              <a:t>ﬁlter</a:t>
            </a:r>
            <a:r>
              <a:rPr lang="en-US" altLang="zh-CN" dirty="0" smtClean="0"/>
              <a:t> </a:t>
            </a:r>
          </a:p>
          <a:p>
            <a:endParaRPr lang="en-US" altLang="zh-CN" dirty="0" smtClean="0"/>
          </a:p>
          <a:p>
            <a:r>
              <a:rPr lang="en-US" altLang="zh-CN" dirty="0" smtClean="0"/>
              <a:t> </a:t>
            </a:r>
            <a:endParaRPr lang="zh-CN" altLang="en-US" dirty="0"/>
          </a:p>
        </p:txBody>
      </p:sp>
      <p:sp>
        <p:nvSpPr>
          <p:cNvPr id="7" name="Date Placeholder 6"/>
          <p:cNvSpPr>
            <a:spLocks noGrp="1"/>
          </p:cNvSpPr>
          <p:nvPr>
            <p:ph type="dt" sz="half" idx="14"/>
          </p:nvPr>
        </p:nvSpPr>
        <p:spPr/>
        <p:txBody>
          <a:bodyPr/>
          <a:lstStyle/>
          <a:p>
            <a:fld id="{F248C5A5-5301-49A5-843D-DAE5CA15D9D5}" type="datetime1">
              <a:rPr lang="en-US" smtClean="0"/>
              <a:t>9/28/2012</a:t>
            </a:fld>
            <a:endParaRPr lang="en-US"/>
          </a:p>
        </p:txBody>
      </p:sp>
      <p:sp>
        <p:nvSpPr>
          <p:cNvPr id="8" name="Slide Number Placeholder 7"/>
          <p:cNvSpPr>
            <a:spLocks noGrp="1"/>
          </p:cNvSpPr>
          <p:nvPr>
            <p:ph type="sldNum" sz="quarter" idx="15"/>
          </p:nvPr>
        </p:nvSpPr>
        <p:spPr/>
        <p:txBody>
          <a:bodyPr/>
          <a:lstStyle/>
          <a:p>
            <a:fld id="{B6F15528-21DE-4FAA-801E-634DDDAF4B2B}"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 (3)</a:t>
            </a:r>
            <a:endParaRPr lang="zh-CN" altLang="en-US" dirty="0"/>
          </a:p>
        </p:txBody>
      </p:sp>
      <p:sp>
        <p:nvSpPr>
          <p:cNvPr id="3" name="Content Placeholder 2"/>
          <p:cNvSpPr>
            <a:spLocks noGrp="1"/>
          </p:cNvSpPr>
          <p:nvPr>
            <p:ph sz="quarter" idx="1"/>
          </p:nvPr>
        </p:nvSpPr>
        <p:spPr/>
        <p:txBody>
          <a:bodyPr/>
          <a:lstStyle/>
          <a:p>
            <a:r>
              <a:rPr lang="en-US" altLang="zh-CN" sz="2800" b="1" dirty="0" smtClean="0"/>
              <a:t>Readout Front-end Architecture</a:t>
            </a:r>
          </a:p>
          <a:p>
            <a:endParaRPr lang="zh-CN" altLang="en-US" dirty="0"/>
          </a:p>
        </p:txBody>
      </p:sp>
      <p:pic>
        <p:nvPicPr>
          <p:cNvPr id="18434" name="Picture 2"/>
          <p:cNvPicPr>
            <a:picLocks noChangeAspect="1" noChangeArrowheads="1"/>
          </p:cNvPicPr>
          <p:nvPr/>
        </p:nvPicPr>
        <p:blipFill>
          <a:blip r:embed="rId2" cstate="print"/>
          <a:srcRect/>
          <a:stretch>
            <a:fillRect/>
          </a:stretch>
        </p:blipFill>
        <p:spPr bwMode="auto">
          <a:xfrm>
            <a:off x="1219199" y="2362199"/>
            <a:ext cx="6477001" cy="3377791"/>
          </a:xfrm>
          <a:prstGeom prst="rect">
            <a:avLst/>
          </a:prstGeom>
          <a:noFill/>
          <a:ln w="9525">
            <a:noFill/>
            <a:miter lim="800000"/>
            <a:headEnd/>
            <a:tailEnd/>
          </a:ln>
          <a:effectLst/>
        </p:spPr>
      </p:pic>
      <p:sp>
        <p:nvSpPr>
          <p:cNvPr id="5" name="Rectangle 4"/>
          <p:cNvSpPr/>
          <p:nvPr/>
        </p:nvSpPr>
        <p:spPr>
          <a:xfrm>
            <a:off x="2362200" y="5791200"/>
            <a:ext cx="4572000" cy="646331"/>
          </a:xfrm>
          <a:prstGeom prst="rect">
            <a:avLst/>
          </a:prstGeom>
        </p:spPr>
        <p:txBody>
          <a:bodyPr>
            <a:spAutoFit/>
          </a:bodyPr>
          <a:lstStyle/>
          <a:p>
            <a:pPr algn="ctr"/>
            <a:r>
              <a:rPr lang="en-US" altLang="zh-CN" dirty="0" smtClean="0"/>
              <a:t>front-end for the acquisition of EEG, ECG, and EMG signals</a:t>
            </a:r>
            <a:endParaRPr lang="zh-CN" altLang="en-US" dirty="0"/>
          </a:p>
        </p:txBody>
      </p:sp>
      <p:sp>
        <p:nvSpPr>
          <p:cNvPr id="6" name="Date Placeholder 5"/>
          <p:cNvSpPr>
            <a:spLocks noGrp="1"/>
          </p:cNvSpPr>
          <p:nvPr>
            <p:ph type="dt" sz="half" idx="14"/>
          </p:nvPr>
        </p:nvSpPr>
        <p:spPr/>
        <p:txBody>
          <a:bodyPr/>
          <a:lstStyle/>
          <a:p>
            <a:fld id="{C757894B-BC95-4669-9C3C-C936B835B776}" type="datetime1">
              <a:rPr lang="en-US" smtClean="0"/>
              <a:t>9/28/2012</a:t>
            </a:fld>
            <a:endParaRPr lang="en-US"/>
          </a:p>
        </p:txBody>
      </p:sp>
      <p:sp>
        <p:nvSpPr>
          <p:cNvPr id="7" name="Slide Number Placeholder 6"/>
          <p:cNvSpPr>
            <a:spLocks noGrp="1"/>
          </p:cNvSpPr>
          <p:nvPr>
            <p:ph type="sldNum" sz="quarter" idx="15"/>
          </p:nvPr>
        </p:nvSpPr>
        <p:spPr/>
        <p:txBody>
          <a:bodyPr/>
          <a:lstStyle/>
          <a:p>
            <a:fld id="{B6F15528-21DE-4FAA-801E-634DDDAF4B2B}"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 (3)</a:t>
            </a:r>
            <a:endParaRPr lang="zh-CN" altLang="en-US" dirty="0"/>
          </a:p>
        </p:txBody>
      </p:sp>
      <p:sp>
        <p:nvSpPr>
          <p:cNvPr id="3" name="Content Placeholder 2"/>
          <p:cNvSpPr>
            <a:spLocks noGrp="1"/>
          </p:cNvSpPr>
          <p:nvPr>
            <p:ph sz="quarter" idx="1"/>
          </p:nvPr>
        </p:nvSpPr>
        <p:spPr/>
        <p:txBody>
          <a:bodyPr/>
          <a:lstStyle/>
          <a:p>
            <a:r>
              <a:rPr lang="en-US" altLang="zh-CN" sz="2800" b="1" dirty="0" smtClean="0"/>
              <a:t>AC Coupled Chopped Instrumentation Amplifier</a:t>
            </a:r>
          </a:p>
          <a:p>
            <a:endParaRPr lang="en-US" altLang="zh-CN" sz="2800" b="1" dirty="0" smtClean="0"/>
          </a:p>
          <a:p>
            <a:pPr>
              <a:buNone/>
            </a:pPr>
            <a:r>
              <a:rPr lang="en-US" altLang="zh-CN" sz="2800" b="1" dirty="0" smtClean="0"/>
              <a:t>   </a:t>
            </a:r>
            <a:r>
              <a:rPr lang="en-US" altLang="zh-CN" sz="2800" dirty="0" smtClean="0"/>
              <a:t>Neither three-</a:t>
            </a:r>
            <a:r>
              <a:rPr lang="en-US" altLang="zh-CN" sz="2800" dirty="0" err="1" smtClean="0"/>
              <a:t>opamp</a:t>
            </a:r>
            <a:r>
              <a:rPr lang="en-US" altLang="zh-CN" sz="2800" dirty="0" smtClean="0"/>
              <a:t> IA nor SC IA is convenient for low-power and low-noise front-ends.</a:t>
            </a:r>
          </a:p>
          <a:p>
            <a:pPr>
              <a:buNone/>
            </a:pPr>
            <a:endParaRPr lang="en-US" altLang="zh-CN" sz="2800" dirty="0" smtClean="0"/>
          </a:p>
          <a:p>
            <a:endParaRPr lang="zh-CN" altLang="en-US" dirty="0"/>
          </a:p>
        </p:txBody>
      </p:sp>
      <p:pic>
        <p:nvPicPr>
          <p:cNvPr id="19458" name="Picture 2"/>
          <p:cNvPicPr>
            <a:picLocks noChangeAspect="1" noChangeArrowheads="1"/>
          </p:cNvPicPr>
          <p:nvPr/>
        </p:nvPicPr>
        <p:blipFill>
          <a:blip r:embed="rId2" cstate="print"/>
          <a:srcRect/>
          <a:stretch>
            <a:fillRect/>
          </a:stretch>
        </p:blipFill>
        <p:spPr bwMode="auto">
          <a:xfrm>
            <a:off x="4543425" y="4038600"/>
            <a:ext cx="3305175" cy="2428875"/>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cstate="print"/>
          <a:srcRect/>
          <a:stretch>
            <a:fillRect/>
          </a:stretch>
        </p:blipFill>
        <p:spPr bwMode="auto">
          <a:xfrm>
            <a:off x="762000" y="5105400"/>
            <a:ext cx="3672840" cy="914400"/>
          </a:xfrm>
          <a:prstGeom prst="rect">
            <a:avLst/>
          </a:prstGeom>
          <a:noFill/>
          <a:ln w="9525">
            <a:noFill/>
            <a:miter lim="800000"/>
            <a:headEnd/>
            <a:tailEnd/>
          </a:ln>
          <a:effectLst/>
        </p:spPr>
      </p:pic>
      <p:sp>
        <p:nvSpPr>
          <p:cNvPr id="6" name="Date Placeholder 5"/>
          <p:cNvSpPr>
            <a:spLocks noGrp="1"/>
          </p:cNvSpPr>
          <p:nvPr>
            <p:ph type="dt" sz="half" idx="14"/>
          </p:nvPr>
        </p:nvSpPr>
        <p:spPr/>
        <p:txBody>
          <a:bodyPr/>
          <a:lstStyle/>
          <a:p>
            <a:fld id="{2FC023C0-9B16-4EA6-BBA5-4922DCA10C32}" type="datetime1">
              <a:rPr lang="en-US" smtClean="0"/>
              <a:t>9/28/2012</a:t>
            </a:fld>
            <a:endParaRPr lang="en-US"/>
          </a:p>
        </p:txBody>
      </p:sp>
      <p:sp>
        <p:nvSpPr>
          <p:cNvPr id="7" name="Slide Number Placeholder 6"/>
          <p:cNvSpPr>
            <a:spLocks noGrp="1"/>
          </p:cNvSpPr>
          <p:nvPr>
            <p:ph type="sldNum" sz="quarter" idx="15"/>
          </p:nvPr>
        </p:nvSpPr>
        <p:spPr/>
        <p:txBody>
          <a:bodyPr/>
          <a:lstStyle/>
          <a:p>
            <a:fld id="{B6F15528-21DE-4FAA-801E-634DDDAF4B2B}"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 (3)</a:t>
            </a:r>
            <a:endParaRPr lang="zh-CN" altLang="en-US" dirty="0"/>
          </a:p>
        </p:txBody>
      </p:sp>
      <p:sp>
        <p:nvSpPr>
          <p:cNvPr id="3" name="Content Placeholder 2"/>
          <p:cNvSpPr>
            <a:spLocks noGrp="1"/>
          </p:cNvSpPr>
          <p:nvPr>
            <p:ph sz="quarter" idx="1"/>
          </p:nvPr>
        </p:nvSpPr>
        <p:spPr/>
        <p:txBody>
          <a:bodyPr/>
          <a:lstStyle/>
          <a:p>
            <a:r>
              <a:rPr lang="en-US" altLang="zh-CN" sz="2800" b="1" dirty="0" smtClean="0"/>
              <a:t>AC Coupled Chopped Instrumentation Amplifier</a:t>
            </a:r>
          </a:p>
          <a:p>
            <a:endParaRPr lang="en-US" altLang="zh-CN" sz="2800" b="1" dirty="0" smtClean="0"/>
          </a:p>
          <a:p>
            <a:pPr>
              <a:buNone/>
            </a:pPr>
            <a:r>
              <a:rPr lang="en-US" altLang="zh-CN" sz="2800" b="1" dirty="0" smtClean="0"/>
              <a:t>   </a:t>
            </a:r>
            <a:endParaRPr lang="zh-CN" altLang="en-US" dirty="0"/>
          </a:p>
        </p:txBody>
      </p:sp>
      <p:pic>
        <p:nvPicPr>
          <p:cNvPr id="20482" name="Picture 2"/>
          <p:cNvPicPr>
            <a:picLocks noChangeAspect="1" noChangeArrowheads="1"/>
          </p:cNvPicPr>
          <p:nvPr/>
        </p:nvPicPr>
        <p:blipFill>
          <a:blip r:embed="rId2" cstate="print"/>
          <a:srcRect/>
          <a:stretch>
            <a:fillRect/>
          </a:stretch>
        </p:blipFill>
        <p:spPr bwMode="auto">
          <a:xfrm>
            <a:off x="1371600" y="2590800"/>
            <a:ext cx="5429250" cy="3038475"/>
          </a:xfrm>
          <a:prstGeom prst="rect">
            <a:avLst/>
          </a:prstGeom>
          <a:noFill/>
          <a:ln w="9525">
            <a:noFill/>
            <a:miter lim="800000"/>
            <a:headEnd/>
            <a:tailEnd/>
          </a:ln>
          <a:effectLst/>
        </p:spPr>
      </p:pic>
      <p:sp>
        <p:nvSpPr>
          <p:cNvPr id="7" name="Rectangle 6"/>
          <p:cNvSpPr/>
          <p:nvPr/>
        </p:nvSpPr>
        <p:spPr>
          <a:xfrm>
            <a:off x="1981200" y="5638800"/>
            <a:ext cx="4572000" cy="923330"/>
          </a:xfrm>
          <a:prstGeom prst="rect">
            <a:avLst/>
          </a:prstGeom>
        </p:spPr>
        <p:txBody>
          <a:bodyPr>
            <a:spAutoFit/>
          </a:bodyPr>
          <a:lstStyle/>
          <a:p>
            <a:r>
              <a:rPr lang="en-US" altLang="zh-CN" dirty="0" smtClean="0"/>
              <a:t>ACCIA implementation that can eliminate the 1/f noise, while </a:t>
            </a:r>
            <a:r>
              <a:rPr lang="en-US" altLang="zh-CN" dirty="0" err="1" smtClean="0"/>
              <a:t>ﬁltering</a:t>
            </a:r>
            <a:r>
              <a:rPr lang="en-US" altLang="zh-CN" dirty="0" smtClean="0"/>
              <a:t> the DEO and the IA offset. </a:t>
            </a:r>
            <a:endParaRPr lang="zh-CN" altLang="en-US" dirty="0"/>
          </a:p>
        </p:txBody>
      </p:sp>
      <p:sp>
        <p:nvSpPr>
          <p:cNvPr id="6" name="Date Placeholder 5"/>
          <p:cNvSpPr>
            <a:spLocks noGrp="1"/>
          </p:cNvSpPr>
          <p:nvPr>
            <p:ph type="dt" sz="half" idx="14"/>
          </p:nvPr>
        </p:nvSpPr>
        <p:spPr/>
        <p:txBody>
          <a:bodyPr/>
          <a:lstStyle/>
          <a:p>
            <a:fld id="{B812E52E-DE49-4B11-94B5-EEE51DC68338}" type="datetime1">
              <a:rPr lang="en-US" smtClean="0"/>
              <a:t>9/28/2012</a:t>
            </a:fld>
            <a:endParaRPr lang="en-US"/>
          </a:p>
        </p:txBody>
      </p:sp>
      <p:sp>
        <p:nvSpPr>
          <p:cNvPr id="8" name="Slide Number Placeholder 7"/>
          <p:cNvSpPr>
            <a:spLocks noGrp="1"/>
          </p:cNvSpPr>
          <p:nvPr>
            <p:ph type="sldNum" sz="quarter" idx="15"/>
          </p:nvPr>
        </p:nvSpPr>
        <p:spPr/>
        <p:txBody>
          <a:bodyPr/>
          <a:lstStyle/>
          <a:p>
            <a:fld id="{B6F15528-21DE-4FAA-801E-634DDDAF4B2B}"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 (3)</a:t>
            </a:r>
            <a:endParaRPr lang="zh-CN" altLang="en-US" dirty="0"/>
          </a:p>
        </p:txBody>
      </p:sp>
      <p:sp>
        <p:nvSpPr>
          <p:cNvPr id="3" name="Content Placeholder 2"/>
          <p:cNvSpPr>
            <a:spLocks noGrp="1"/>
          </p:cNvSpPr>
          <p:nvPr>
            <p:ph sz="quarter" idx="1"/>
          </p:nvPr>
        </p:nvSpPr>
        <p:spPr/>
        <p:txBody>
          <a:bodyPr/>
          <a:lstStyle/>
          <a:p>
            <a:r>
              <a:rPr lang="en-US" altLang="zh-CN" sz="2800" b="1" dirty="0" smtClean="0"/>
              <a:t>AC Coupled Chopped Instrumentation Amplifier</a:t>
            </a:r>
          </a:p>
          <a:p>
            <a:pPr>
              <a:buFont typeface="Wingdings" pitchFamily="2" charset="2"/>
              <a:buChar char="Ø"/>
            </a:pPr>
            <a:r>
              <a:rPr lang="en-US" altLang="zh-CN" sz="2800" i="1" dirty="0" smtClean="0"/>
              <a:t>Current Feedback Instrumentation </a:t>
            </a:r>
            <a:r>
              <a:rPr lang="en-US" altLang="zh-CN" sz="2800" i="1" dirty="0" err="1" smtClean="0"/>
              <a:t>Ampliﬁer</a:t>
            </a:r>
            <a:endParaRPr lang="en-US" altLang="zh-CN" sz="2800" i="1" dirty="0" smtClean="0"/>
          </a:p>
          <a:p>
            <a:pPr>
              <a:buFont typeface="Wingdings" pitchFamily="2" charset="2"/>
              <a:buChar char="Ø"/>
            </a:pPr>
            <a:endParaRPr lang="en-US" altLang="zh-CN" sz="2800" i="1" dirty="0" smtClean="0"/>
          </a:p>
          <a:p>
            <a:pPr>
              <a:buFont typeface="Wingdings" pitchFamily="2" charset="2"/>
              <a:buChar char="Ø"/>
            </a:pPr>
            <a:r>
              <a:rPr lang="en-US" altLang="zh-CN" sz="2800" i="1" dirty="0" smtClean="0"/>
              <a:t> AC coupling </a:t>
            </a:r>
            <a:r>
              <a:rPr lang="en-US" altLang="zh-CN" sz="2800" i="1" dirty="0" err="1" smtClean="0"/>
              <a:t>ﬁlters</a:t>
            </a:r>
            <a:r>
              <a:rPr lang="en-US" altLang="zh-CN" sz="2800" i="1" dirty="0" smtClean="0"/>
              <a:t> the DEO, chopping</a:t>
            </a:r>
          </a:p>
          <a:p>
            <a:pPr>
              <a:buNone/>
            </a:pPr>
            <a:r>
              <a:rPr lang="en-US" altLang="zh-CN" sz="2800" i="1" dirty="0" smtClean="0"/>
              <a:t>   improves the CMRR and </a:t>
            </a:r>
            <a:r>
              <a:rPr lang="en-US" altLang="zh-CN" sz="2800" i="1" dirty="0" err="1" smtClean="0"/>
              <a:t>ﬁlters</a:t>
            </a:r>
            <a:r>
              <a:rPr lang="en-US" altLang="zh-CN" sz="2800" i="1" dirty="0" smtClean="0"/>
              <a:t> the 1/f noise of the current feed-back IA.</a:t>
            </a:r>
          </a:p>
          <a:p>
            <a:pPr>
              <a:buNone/>
            </a:pPr>
            <a:endParaRPr lang="en-US" altLang="zh-CN" sz="2800" i="1" dirty="0" smtClean="0"/>
          </a:p>
          <a:p>
            <a:pPr>
              <a:buFont typeface="Wingdings" pitchFamily="2" charset="2"/>
              <a:buChar char="Ø"/>
            </a:pPr>
            <a:r>
              <a:rPr lang="en-US" altLang="zh-CN" sz="2800" i="1" dirty="0" smtClean="0"/>
              <a:t>chopping spikes generated at the output </a:t>
            </a:r>
          </a:p>
          <a:p>
            <a:endParaRPr lang="zh-CN" altLang="en-US" dirty="0"/>
          </a:p>
        </p:txBody>
      </p:sp>
      <p:sp>
        <p:nvSpPr>
          <p:cNvPr id="4" name="Date Placeholder 3"/>
          <p:cNvSpPr>
            <a:spLocks noGrp="1"/>
          </p:cNvSpPr>
          <p:nvPr>
            <p:ph type="dt" sz="half" idx="14"/>
          </p:nvPr>
        </p:nvSpPr>
        <p:spPr/>
        <p:txBody>
          <a:bodyPr/>
          <a:lstStyle/>
          <a:p>
            <a:fld id="{11F62279-148D-4D61-8A75-78C880F7B9CF}" type="datetime1">
              <a:rPr lang="en-US" smtClean="0"/>
              <a:t>9/28/2012</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 (3)</a:t>
            </a:r>
            <a:endParaRPr lang="zh-CN" altLang="en-US" dirty="0"/>
          </a:p>
        </p:txBody>
      </p:sp>
      <p:sp>
        <p:nvSpPr>
          <p:cNvPr id="3" name="Content Placeholder 2"/>
          <p:cNvSpPr>
            <a:spLocks noGrp="1"/>
          </p:cNvSpPr>
          <p:nvPr>
            <p:ph sz="quarter" idx="1"/>
          </p:nvPr>
        </p:nvSpPr>
        <p:spPr/>
        <p:txBody>
          <a:bodyPr/>
          <a:lstStyle/>
          <a:p>
            <a:r>
              <a:rPr lang="en-US" altLang="zh-CN" sz="2800" b="1" dirty="0" smtClean="0"/>
              <a:t>AC Coupled Chopped Instrumentation Amplifier</a:t>
            </a:r>
          </a:p>
          <a:p>
            <a:endParaRPr lang="en-US" altLang="zh-CN" sz="2800" b="1" dirty="0" smtClean="0"/>
          </a:p>
          <a:p>
            <a:pPr>
              <a:buNone/>
            </a:pPr>
            <a:r>
              <a:rPr lang="en-US" altLang="zh-CN" sz="2800" b="1" dirty="0" smtClean="0"/>
              <a:t>   </a:t>
            </a:r>
            <a:endParaRPr lang="zh-CN" altLang="en-US" dirty="0"/>
          </a:p>
        </p:txBody>
      </p:sp>
      <p:pic>
        <p:nvPicPr>
          <p:cNvPr id="20483" name="Picture 3"/>
          <p:cNvPicPr>
            <a:picLocks noChangeAspect="1" noChangeArrowheads="1"/>
          </p:cNvPicPr>
          <p:nvPr/>
        </p:nvPicPr>
        <p:blipFill>
          <a:blip r:embed="rId2" cstate="print"/>
          <a:srcRect/>
          <a:stretch>
            <a:fillRect/>
          </a:stretch>
        </p:blipFill>
        <p:spPr bwMode="auto">
          <a:xfrm>
            <a:off x="533400" y="2514601"/>
            <a:ext cx="7540831" cy="3657600"/>
          </a:xfrm>
          <a:prstGeom prst="rect">
            <a:avLst/>
          </a:prstGeom>
          <a:noFill/>
          <a:ln w="9525">
            <a:noFill/>
            <a:miter lim="800000"/>
            <a:headEnd/>
            <a:tailEnd/>
          </a:ln>
          <a:effectLst/>
        </p:spPr>
      </p:pic>
      <p:sp>
        <p:nvSpPr>
          <p:cNvPr id="8" name="Rectangle 7"/>
          <p:cNvSpPr/>
          <p:nvPr/>
        </p:nvSpPr>
        <p:spPr>
          <a:xfrm>
            <a:off x="2133600" y="6211669"/>
            <a:ext cx="4572000" cy="646331"/>
          </a:xfrm>
          <a:prstGeom prst="rect">
            <a:avLst/>
          </a:prstGeom>
        </p:spPr>
        <p:txBody>
          <a:bodyPr>
            <a:spAutoFit/>
          </a:bodyPr>
          <a:lstStyle/>
          <a:p>
            <a:pPr algn="ctr"/>
            <a:r>
              <a:rPr lang="en-US" altLang="zh-CN" dirty="0" smtClean="0"/>
              <a:t>Complete schematic of the current feedback IA </a:t>
            </a:r>
            <a:endParaRPr lang="zh-CN" altLang="en-US" dirty="0"/>
          </a:p>
        </p:txBody>
      </p:sp>
      <p:sp>
        <p:nvSpPr>
          <p:cNvPr id="6" name="Date Placeholder 5"/>
          <p:cNvSpPr>
            <a:spLocks noGrp="1"/>
          </p:cNvSpPr>
          <p:nvPr>
            <p:ph type="dt" sz="half" idx="14"/>
          </p:nvPr>
        </p:nvSpPr>
        <p:spPr/>
        <p:txBody>
          <a:bodyPr/>
          <a:lstStyle/>
          <a:p>
            <a:fld id="{D919C9F4-2D21-42DE-9EBE-6F74103F8D6F}" type="datetime1">
              <a:rPr lang="en-US" smtClean="0"/>
              <a:t>9/28/2012</a:t>
            </a:fld>
            <a:endParaRPr lang="en-US"/>
          </a:p>
        </p:txBody>
      </p:sp>
      <p:sp>
        <p:nvSpPr>
          <p:cNvPr id="7" name="Slide Number Placeholder 6"/>
          <p:cNvSpPr>
            <a:spLocks noGrp="1"/>
          </p:cNvSpPr>
          <p:nvPr>
            <p:ph type="sldNum" sz="quarter" idx="15"/>
          </p:nvPr>
        </p:nvSpPr>
        <p:spPr/>
        <p:txBody>
          <a:bodyPr/>
          <a:lstStyle/>
          <a:p>
            <a:fld id="{B6F15528-21DE-4FAA-801E-634DDDAF4B2B}"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 (3)</a:t>
            </a:r>
            <a:endParaRPr lang="zh-CN" altLang="en-US" dirty="0"/>
          </a:p>
        </p:txBody>
      </p:sp>
      <p:sp>
        <p:nvSpPr>
          <p:cNvPr id="3" name="Content Placeholder 2"/>
          <p:cNvSpPr>
            <a:spLocks noGrp="1"/>
          </p:cNvSpPr>
          <p:nvPr>
            <p:ph sz="quarter" idx="1"/>
          </p:nvPr>
        </p:nvSpPr>
        <p:spPr/>
        <p:txBody>
          <a:bodyPr/>
          <a:lstStyle/>
          <a:p>
            <a:r>
              <a:rPr lang="en-US" altLang="zh-CN" sz="2800" b="1" dirty="0" smtClean="0"/>
              <a:t>Chopping Spike Filter (CSF)</a:t>
            </a:r>
          </a:p>
          <a:p>
            <a:pPr>
              <a:buNone/>
            </a:pPr>
            <a:r>
              <a:rPr lang="en-US" altLang="zh-CN" dirty="0" smtClean="0"/>
              <a:t>    </a:t>
            </a:r>
          </a:p>
          <a:p>
            <a:pPr>
              <a:buNone/>
            </a:pPr>
            <a:r>
              <a:rPr lang="en-US" altLang="zh-CN" dirty="0" smtClean="0"/>
              <a:t>To </a:t>
            </a:r>
            <a:r>
              <a:rPr lang="en-US" altLang="zh-CN" dirty="0" err="1" smtClean="0"/>
              <a:t>ﬁlter</a:t>
            </a:r>
            <a:r>
              <a:rPr lang="en-US" altLang="zh-CN" dirty="0" smtClean="0"/>
              <a:t> chopping spikes</a:t>
            </a:r>
          </a:p>
          <a:p>
            <a:pPr>
              <a:buNone/>
            </a:pPr>
            <a:endParaRPr lang="en-US" altLang="zh-CN" dirty="0" smtClean="0"/>
          </a:p>
          <a:p>
            <a:pPr>
              <a:buNone/>
            </a:pPr>
            <a:r>
              <a:rPr lang="en-US" altLang="zh-CN" dirty="0" smtClean="0"/>
              <a:t>Effect of T&amp;H operation on</a:t>
            </a:r>
          </a:p>
          <a:p>
            <a:pPr>
              <a:buNone/>
            </a:pPr>
            <a:r>
              <a:rPr lang="en-US" altLang="zh-CN" dirty="0" smtClean="0"/>
              <a:t>the output noise of the IA</a:t>
            </a:r>
            <a:endParaRPr lang="zh-CN" altLang="en-US" dirty="0"/>
          </a:p>
        </p:txBody>
      </p:sp>
      <p:pic>
        <p:nvPicPr>
          <p:cNvPr id="21507" name="Picture 3"/>
          <p:cNvPicPr>
            <a:picLocks noChangeAspect="1" noChangeArrowheads="1"/>
          </p:cNvPicPr>
          <p:nvPr/>
        </p:nvPicPr>
        <p:blipFill>
          <a:blip r:embed="rId2" cstate="print"/>
          <a:srcRect/>
          <a:stretch>
            <a:fillRect/>
          </a:stretch>
        </p:blipFill>
        <p:spPr bwMode="auto">
          <a:xfrm>
            <a:off x="533400" y="4572000"/>
            <a:ext cx="4506686" cy="1752600"/>
          </a:xfrm>
          <a:prstGeom prst="rect">
            <a:avLst/>
          </a:prstGeom>
          <a:noFill/>
          <a:ln w="9525">
            <a:noFill/>
            <a:miter lim="800000"/>
            <a:headEnd/>
            <a:tailEnd/>
          </a:ln>
          <a:effectLst/>
        </p:spPr>
      </p:pic>
      <p:pic>
        <p:nvPicPr>
          <p:cNvPr id="21508" name="Picture 4"/>
          <p:cNvPicPr>
            <a:picLocks noChangeAspect="1" noChangeArrowheads="1"/>
          </p:cNvPicPr>
          <p:nvPr/>
        </p:nvPicPr>
        <p:blipFill>
          <a:blip r:embed="rId3" cstate="print"/>
          <a:srcRect/>
          <a:stretch>
            <a:fillRect/>
          </a:stretch>
        </p:blipFill>
        <p:spPr bwMode="auto">
          <a:xfrm>
            <a:off x="4533207" y="2438400"/>
            <a:ext cx="4001193" cy="1981200"/>
          </a:xfrm>
          <a:prstGeom prst="rect">
            <a:avLst/>
          </a:prstGeom>
          <a:noFill/>
          <a:ln w="9525">
            <a:noFill/>
            <a:miter lim="800000"/>
            <a:headEnd/>
            <a:tailEnd/>
          </a:ln>
          <a:effectLst/>
        </p:spPr>
      </p:pic>
      <p:sp>
        <p:nvSpPr>
          <p:cNvPr id="6" name="Date Placeholder 5"/>
          <p:cNvSpPr>
            <a:spLocks noGrp="1"/>
          </p:cNvSpPr>
          <p:nvPr>
            <p:ph type="dt" sz="half" idx="14"/>
          </p:nvPr>
        </p:nvSpPr>
        <p:spPr/>
        <p:txBody>
          <a:bodyPr/>
          <a:lstStyle/>
          <a:p>
            <a:fld id="{5F6D637A-4783-45BC-A78B-D031CE2870EF}" type="datetime1">
              <a:rPr lang="en-US" smtClean="0"/>
              <a:t>9/28/2012</a:t>
            </a:fld>
            <a:endParaRPr lang="en-US"/>
          </a:p>
        </p:txBody>
      </p:sp>
      <p:sp>
        <p:nvSpPr>
          <p:cNvPr id="7" name="Slide Number Placeholder 6"/>
          <p:cNvSpPr>
            <a:spLocks noGrp="1"/>
          </p:cNvSpPr>
          <p:nvPr>
            <p:ph type="sldNum" sz="quarter" idx="15"/>
          </p:nvPr>
        </p:nvSpPr>
        <p:spPr/>
        <p:txBody>
          <a:bodyPr/>
          <a:lstStyle/>
          <a:p>
            <a:fld id="{B6F15528-21DE-4FAA-801E-634DDDAF4B2B}"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 (3)</a:t>
            </a:r>
            <a:endParaRPr lang="zh-CN" altLang="en-US" dirty="0"/>
          </a:p>
        </p:txBody>
      </p:sp>
      <p:sp>
        <p:nvSpPr>
          <p:cNvPr id="3" name="Content Placeholder 2"/>
          <p:cNvSpPr>
            <a:spLocks noGrp="1"/>
          </p:cNvSpPr>
          <p:nvPr>
            <p:ph sz="quarter" idx="1"/>
          </p:nvPr>
        </p:nvSpPr>
        <p:spPr/>
        <p:txBody>
          <a:bodyPr/>
          <a:lstStyle/>
          <a:p>
            <a:r>
              <a:rPr lang="en-US" altLang="zh-CN" sz="2800" b="1" dirty="0" smtClean="0"/>
              <a:t>Programmable Gain Stage</a:t>
            </a:r>
          </a:p>
          <a:p>
            <a:endParaRPr lang="en-US" altLang="zh-CN" sz="2800" b="1" dirty="0" smtClean="0"/>
          </a:p>
          <a:p>
            <a:pPr>
              <a:buFont typeface="Wingdings" pitchFamily="2" charset="2"/>
              <a:buChar char="Ø"/>
            </a:pPr>
            <a:r>
              <a:rPr lang="en-US" altLang="zh-CN" sz="2800" dirty="0" smtClean="0"/>
              <a:t>For different signals</a:t>
            </a:r>
          </a:p>
          <a:p>
            <a:endParaRPr lang="zh-CN" altLang="en-US" dirty="0"/>
          </a:p>
        </p:txBody>
      </p:sp>
      <p:pic>
        <p:nvPicPr>
          <p:cNvPr id="22530" name="Picture 2"/>
          <p:cNvPicPr>
            <a:picLocks noChangeAspect="1" noChangeArrowheads="1"/>
          </p:cNvPicPr>
          <p:nvPr/>
        </p:nvPicPr>
        <p:blipFill>
          <a:blip r:embed="rId2" cstate="print"/>
          <a:srcRect/>
          <a:stretch>
            <a:fillRect/>
          </a:stretch>
        </p:blipFill>
        <p:spPr bwMode="auto">
          <a:xfrm>
            <a:off x="1524000" y="4343400"/>
            <a:ext cx="5791200" cy="2230851"/>
          </a:xfrm>
          <a:prstGeom prst="rect">
            <a:avLst/>
          </a:prstGeom>
          <a:noFill/>
          <a:ln w="9525">
            <a:noFill/>
            <a:miter lim="800000"/>
            <a:headEnd/>
            <a:tailEnd/>
          </a:ln>
          <a:effectLst/>
        </p:spPr>
      </p:pic>
      <p:sp>
        <p:nvSpPr>
          <p:cNvPr id="5" name="Rectangle 4"/>
          <p:cNvSpPr/>
          <p:nvPr/>
        </p:nvSpPr>
        <p:spPr>
          <a:xfrm>
            <a:off x="1295400" y="3420070"/>
            <a:ext cx="6324600" cy="923330"/>
          </a:xfrm>
          <a:prstGeom prst="rect">
            <a:avLst/>
          </a:prstGeom>
        </p:spPr>
        <p:txBody>
          <a:bodyPr wrap="square">
            <a:spAutoFit/>
          </a:bodyPr>
          <a:lstStyle/>
          <a:p>
            <a:r>
              <a:rPr lang="en-US" altLang="zh-CN" dirty="0" smtClean="0"/>
              <a:t>Schematic of the VGA. Gain is set by the variable capacitor bank switches and low-pass cut-off frequency is set by the BW select switches.</a:t>
            </a:r>
            <a:endParaRPr lang="zh-CN" altLang="en-US" dirty="0"/>
          </a:p>
        </p:txBody>
      </p:sp>
      <p:sp>
        <p:nvSpPr>
          <p:cNvPr id="6" name="Date Placeholder 5"/>
          <p:cNvSpPr>
            <a:spLocks noGrp="1"/>
          </p:cNvSpPr>
          <p:nvPr>
            <p:ph type="dt" sz="half" idx="14"/>
          </p:nvPr>
        </p:nvSpPr>
        <p:spPr/>
        <p:txBody>
          <a:bodyPr/>
          <a:lstStyle/>
          <a:p>
            <a:fld id="{D85A5850-DA29-48CE-8FA9-E14E57F9D54E}" type="datetime1">
              <a:rPr lang="en-US" smtClean="0"/>
              <a:t>9/28/2012</a:t>
            </a:fld>
            <a:endParaRPr lang="en-US"/>
          </a:p>
        </p:txBody>
      </p:sp>
      <p:sp>
        <p:nvSpPr>
          <p:cNvPr id="7" name="Slide Number Placeholder 6"/>
          <p:cNvSpPr>
            <a:spLocks noGrp="1"/>
          </p:cNvSpPr>
          <p:nvPr>
            <p:ph type="sldNum" sz="quarter" idx="15"/>
          </p:nvPr>
        </p:nvSpPr>
        <p:spPr/>
        <p:txBody>
          <a:bodyPr/>
          <a:lstStyle/>
          <a:p>
            <a:fld id="{B6F15528-21DE-4FAA-801E-634DDDAF4B2B}"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 (3)</a:t>
            </a:r>
            <a:endParaRPr lang="zh-CN" altLang="en-US" dirty="0"/>
          </a:p>
        </p:txBody>
      </p:sp>
      <p:sp>
        <p:nvSpPr>
          <p:cNvPr id="3" name="Content Placeholder 2"/>
          <p:cNvSpPr>
            <a:spLocks noGrp="1"/>
          </p:cNvSpPr>
          <p:nvPr>
            <p:ph sz="quarter" idx="1"/>
          </p:nvPr>
        </p:nvSpPr>
        <p:spPr/>
        <p:txBody>
          <a:bodyPr/>
          <a:lstStyle/>
          <a:p>
            <a:r>
              <a:rPr lang="en-US" altLang="zh-CN" sz="2800" b="1" dirty="0" smtClean="0"/>
              <a:t>Results</a:t>
            </a:r>
          </a:p>
          <a:p>
            <a:endParaRPr lang="zh-CN" altLang="en-US" dirty="0"/>
          </a:p>
        </p:txBody>
      </p:sp>
      <p:pic>
        <p:nvPicPr>
          <p:cNvPr id="23554" name="Picture 2"/>
          <p:cNvPicPr>
            <a:picLocks noChangeAspect="1" noChangeArrowheads="1"/>
          </p:cNvPicPr>
          <p:nvPr/>
        </p:nvPicPr>
        <p:blipFill>
          <a:blip r:embed="rId2" cstate="print"/>
          <a:srcRect/>
          <a:stretch>
            <a:fillRect/>
          </a:stretch>
        </p:blipFill>
        <p:spPr bwMode="auto">
          <a:xfrm>
            <a:off x="457200" y="2538198"/>
            <a:ext cx="4419600" cy="1881402"/>
          </a:xfrm>
          <a:prstGeom prst="rect">
            <a:avLst/>
          </a:prstGeom>
          <a:noFill/>
          <a:ln w="9525">
            <a:noFill/>
            <a:miter lim="800000"/>
            <a:headEnd/>
            <a:tailEnd/>
          </a:ln>
          <a:effectLst/>
        </p:spPr>
      </p:pic>
      <p:sp>
        <p:nvSpPr>
          <p:cNvPr id="5" name="Rectangle 4"/>
          <p:cNvSpPr/>
          <p:nvPr/>
        </p:nvSpPr>
        <p:spPr>
          <a:xfrm>
            <a:off x="1066800" y="4648200"/>
            <a:ext cx="1906291" cy="369332"/>
          </a:xfrm>
          <a:prstGeom prst="rect">
            <a:avLst/>
          </a:prstGeom>
        </p:spPr>
        <p:txBody>
          <a:bodyPr wrap="none">
            <a:spAutoFit/>
          </a:bodyPr>
          <a:lstStyle/>
          <a:p>
            <a:r>
              <a:rPr lang="en-US" altLang="zh-CN" dirty="0" smtClean="0"/>
              <a:t>Die micrograph </a:t>
            </a:r>
            <a:endParaRPr lang="zh-CN" altLang="en-US" dirty="0"/>
          </a:p>
        </p:txBody>
      </p:sp>
      <p:pic>
        <p:nvPicPr>
          <p:cNvPr id="23555" name="Picture 3"/>
          <p:cNvPicPr>
            <a:picLocks noChangeAspect="1" noChangeArrowheads="1"/>
          </p:cNvPicPr>
          <p:nvPr/>
        </p:nvPicPr>
        <p:blipFill>
          <a:blip r:embed="rId3" cstate="print"/>
          <a:srcRect/>
          <a:stretch>
            <a:fillRect/>
          </a:stretch>
        </p:blipFill>
        <p:spPr bwMode="auto">
          <a:xfrm>
            <a:off x="5029200" y="1905000"/>
            <a:ext cx="3505200" cy="3505200"/>
          </a:xfrm>
          <a:prstGeom prst="rect">
            <a:avLst/>
          </a:prstGeom>
          <a:noFill/>
          <a:ln w="9525">
            <a:noFill/>
            <a:miter lim="800000"/>
            <a:headEnd/>
            <a:tailEnd/>
          </a:ln>
          <a:effectLst/>
        </p:spPr>
      </p:pic>
      <p:sp>
        <p:nvSpPr>
          <p:cNvPr id="7" name="Date Placeholder 6"/>
          <p:cNvSpPr>
            <a:spLocks noGrp="1"/>
          </p:cNvSpPr>
          <p:nvPr>
            <p:ph type="dt" sz="half" idx="14"/>
          </p:nvPr>
        </p:nvSpPr>
        <p:spPr/>
        <p:txBody>
          <a:bodyPr/>
          <a:lstStyle/>
          <a:p>
            <a:fld id="{3A47DE98-A4A8-4769-9DAA-EB8C34E0D448}" type="datetime1">
              <a:rPr lang="en-US" smtClean="0"/>
              <a:t>9/28/2012</a:t>
            </a:fld>
            <a:endParaRPr lang="en-US"/>
          </a:p>
        </p:txBody>
      </p:sp>
      <p:sp>
        <p:nvSpPr>
          <p:cNvPr id="8" name="Slide Number Placeholder 7"/>
          <p:cNvSpPr>
            <a:spLocks noGrp="1"/>
          </p:cNvSpPr>
          <p:nvPr>
            <p:ph type="sldNum" sz="quarter" idx="15"/>
          </p:nvPr>
        </p:nvSpPr>
        <p:spPr/>
        <p:txBody>
          <a:bodyPr/>
          <a:lstStyle/>
          <a:p>
            <a:fld id="{B6F15528-21DE-4FAA-801E-634DDDAF4B2B}"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 (3)</a:t>
            </a:r>
            <a:endParaRPr lang="zh-CN" altLang="en-US" dirty="0"/>
          </a:p>
        </p:txBody>
      </p:sp>
      <p:sp>
        <p:nvSpPr>
          <p:cNvPr id="3" name="Content Placeholder 2"/>
          <p:cNvSpPr>
            <a:spLocks noGrp="1"/>
          </p:cNvSpPr>
          <p:nvPr>
            <p:ph sz="quarter" idx="1"/>
          </p:nvPr>
        </p:nvSpPr>
        <p:spPr/>
        <p:txBody>
          <a:bodyPr/>
          <a:lstStyle/>
          <a:p>
            <a:r>
              <a:rPr lang="en-US" altLang="zh-CN" sz="2800" b="1" dirty="0" smtClean="0"/>
              <a:t>Results</a:t>
            </a:r>
          </a:p>
          <a:p>
            <a:endParaRPr lang="zh-CN" altLang="en-US" dirty="0"/>
          </a:p>
        </p:txBody>
      </p:sp>
      <p:pic>
        <p:nvPicPr>
          <p:cNvPr id="24578" name="Picture 2"/>
          <p:cNvPicPr>
            <a:picLocks noChangeAspect="1" noChangeArrowheads="1"/>
          </p:cNvPicPr>
          <p:nvPr/>
        </p:nvPicPr>
        <p:blipFill>
          <a:blip r:embed="rId2" cstate="print"/>
          <a:srcRect/>
          <a:stretch>
            <a:fillRect/>
          </a:stretch>
        </p:blipFill>
        <p:spPr bwMode="auto">
          <a:xfrm>
            <a:off x="4419600" y="1600200"/>
            <a:ext cx="4343400" cy="4191000"/>
          </a:xfrm>
          <a:prstGeom prst="rect">
            <a:avLst/>
          </a:prstGeom>
          <a:noFill/>
          <a:ln w="9525">
            <a:noFill/>
            <a:miter lim="800000"/>
            <a:headEnd/>
            <a:tailEnd/>
          </a:ln>
          <a:effectLst/>
        </p:spPr>
      </p:pic>
      <p:pic>
        <p:nvPicPr>
          <p:cNvPr id="24579" name="Picture 3"/>
          <p:cNvPicPr>
            <a:picLocks noChangeAspect="1" noChangeArrowheads="1"/>
          </p:cNvPicPr>
          <p:nvPr/>
        </p:nvPicPr>
        <p:blipFill>
          <a:blip r:embed="rId3" cstate="print"/>
          <a:srcRect/>
          <a:stretch>
            <a:fillRect/>
          </a:stretch>
        </p:blipFill>
        <p:spPr bwMode="auto">
          <a:xfrm>
            <a:off x="228600" y="2209800"/>
            <a:ext cx="4143375" cy="3200400"/>
          </a:xfrm>
          <a:prstGeom prst="rect">
            <a:avLst/>
          </a:prstGeom>
          <a:noFill/>
          <a:ln w="9525">
            <a:noFill/>
            <a:miter lim="800000"/>
            <a:headEnd/>
            <a:tailEnd/>
          </a:ln>
          <a:effectLst/>
        </p:spPr>
      </p:pic>
      <p:sp>
        <p:nvSpPr>
          <p:cNvPr id="9" name="Rectangle 8"/>
          <p:cNvSpPr/>
          <p:nvPr/>
        </p:nvSpPr>
        <p:spPr>
          <a:xfrm>
            <a:off x="685800" y="5486400"/>
            <a:ext cx="3389069" cy="369332"/>
          </a:xfrm>
          <a:prstGeom prst="rect">
            <a:avLst/>
          </a:prstGeom>
        </p:spPr>
        <p:txBody>
          <a:bodyPr wrap="none">
            <a:spAutoFit/>
          </a:bodyPr>
          <a:lstStyle/>
          <a:p>
            <a:r>
              <a:rPr lang="en-US" altLang="zh-CN" dirty="0" smtClean="0"/>
              <a:t>Extracted </a:t>
            </a:r>
            <a:r>
              <a:rPr lang="en-US" altLang="zh-CN" dirty="0" err="1" smtClean="0"/>
              <a:t>biopotential</a:t>
            </a:r>
            <a:r>
              <a:rPr lang="en-US" altLang="zh-CN" dirty="0" smtClean="0"/>
              <a:t> signals</a:t>
            </a:r>
            <a:endParaRPr lang="zh-CN" altLang="en-US" dirty="0"/>
          </a:p>
        </p:txBody>
      </p:sp>
      <p:sp>
        <p:nvSpPr>
          <p:cNvPr id="7" name="Date Placeholder 6"/>
          <p:cNvSpPr>
            <a:spLocks noGrp="1"/>
          </p:cNvSpPr>
          <p:nvPr>
            <p:ph type="dt" sz="half" idx="14"/>
          </p:nvPr>
        </p:nvSpPr>
        <p:spPr/>
        <p:txBody>
          <a:bodyPr/>
          <a:lstStyle/>
          <a:p>
            <a:fld id="{8453EC4A-2BC3-4389-A4D4-59B239C3BF3E}" type="datetime1">
              <a:rPr lang="en-US" smtClean="0"/>
              <a:t>9/28/2012</a:t>
            </a:fld>
            <a:endParaRPr lang="en-US"/>
          </a:p>
        </p:txBody>
      </p:sp>
      <p:sp>
        <p:nvSpPr>
          <p:cNvPr id="8" name="Slide Number Placeholder 7"/>
          <p:cNvSpPr>
            <a:spLocks noGrp="1"/>
          </p:cNvSpPr>
          <p:nvPr>
            <p:ph type="sldNum" sz="quarter" idx="15"/>
          </p:nvPr>
        </p:nvSpPr>
        <p:spPr/>
        <p:txBody>
          <a:bodyPr/>
          <a:lstStyle/>
          <a:p>
            <a:fld id="{B6F15528-21DE-4FAA-801E-634DDDAF4B2B}"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Background</a:t>
            </a:r>
            <a:br>
              <a:rPr lang="en-US" altLang="zh-CN" dirty="0" smtClean="0"/>
            </a:br>
            <a:endParaRPr lang="zh-CN" altLang="en-US" dirty="0"/>
          </a:p>
        </p:txBody>
      </p:sp>
      <p:sp>
        <p:nvSpPr>
          <p:cNvPr id="3" name="Content Placeholder 2"/>
          <p:cNvSpPr>
            <a:spLocks noGrp="1"/>
          </p:cNvSpPr>
          <p:nvPr>
            <p:ph sz="quarter" idx="1"/>
          </p:nvPr>
        </p:nvSpPr>
        <p:spPr/>
        <p:txBody>
          <a:bodyPr/>
          <a:lstStyle/>
          <a:p>
            <a:r>
              <a:rPr lang="en-US" sz="2800" b="1" dirty="0" smtClean="0"/>
              <a:t>The heart's electrical system:</a:t>
            </a:r>
          </a:p>
          <a:p>
            <a:endParaRPr lang="en-US" dirty="0" smtClean="0"/>
          </a:p>
          <a:p>
            <a:endParaRPr lang="en-US" dirty="0" smtClean="0"/>
          </a:p>
          <a:p>
            <a:r>
              <a:rPr lang="en-US" dirty="0" err="1" smtClean="0">
                <a:solidFill>
                  <a:srgbClr val="0070C0"/>
                </a:solidFill>
              </a:rPr>
              <a:t>Sinoatrial</a:t>
            </a:r>
            <a:r>
              <a:rPr lang="en-US" dirty="0" smtClean="0">
                <a:solidFill>
                  <a:srgbClr val="0070C0"/>
                </a:solidFill>
              </a:rPr>
              <a:t>(SA) node</a:t>
            </a:r>
          </a:p>
          <a:p>
            <a:endParaRPr lang="en-US" dirty="0" smtClean="0">
              <a:solidFill>
                <a:srgbClr val="0070C0"/>
              </a:solidFill>
            </a:endParaRPr>
          </a:p>
          <a:p>
            <a:r>
              <a:rPr lang="en-US" dirty="0" err="1" smtClean="0">
                <a:solidFill>
                  <a:srgbClr val="0070C0"/>
                </a:solidFill>
              </a:rPr>
              <a:t>Atrioventricular</a:t>
            </a:r>
            <a:r>
              <a:rPr lang="en-US" dirty="0" smtClean="0">
                <a:solidFill>
                  <a:srgbClr val="0070C0"/>
                </a:solidFill>
              </a:rPr>
              <a:t>(AV)</a:t>
            </a:r>
          </a:p>
          <a:p>
            <a:pPr>
              <a:buNone/>
            </a:pPr>
            <a:r>
              <a:rPr lang="en-US" dirty="0" smtClean="0">
                <a:solidFill>
                  <a:srgbClr val="0070C0"/>
                </a:solidFill>
              </a:rPr>
              <a:t>    node</a:t>
            </a:r>
          </a:p>
          <a:p>
            <a:endParaRPr lang="en-US" dirty="0" smtClean="0">
              <a:solidFill>
                <a:srgbClr val="0070C0"/>
              </a:solidFill>
            </a:endParaRPr>
          </a:p>
          <a:p>
            <a:r>
              <a:rPr lang="en-US" dirty="0" smtClean="0">
                <a:solidFill>
                  <a:srgbClr val="0070C0"/>
                </a:solidFill>
              </a:rPr>
              <a:t>His-Purkinje system</a:t>
            </a:r>
          </a:p>
          <a:p>
            <a:endParaRPr lang="zh-CN" altLang="en-US" dirty="0"/>
          </a:p>
        </p:txBody>
      </p:sp>
      <p:pic>
        <p:nvPicPr>
          <p:cNvPr id="4" name="Picture 3" descr="ecg_ccs.gif"/>
          <p:cNvPicPr>
            <a:picLocks noChangeAspect="1"/>
          </p:cNvPicPr>
          <p:nvPr/>
        </p:nvPicPr>
        <p:blipFill>
          <a:blip r:embed="rId2" cstate="print"/>
          <a:stretch>
            <a:fillRect/>
          </a:stretch>
        </p:blipFill>
        <p:spPr>
          <a:xfrm>
            <a:off x="3962400" y="2133600"/>
            <a:ext cx="4876800" cy="4419600"/>
          </a:xfrm>
          <a:prstGeom prst="rect">
            <a:avLst/>
          </a:prstGeom>
        </p:spPr>
      </p:pic>
      <p:sp>
        <p:nvSpPr>
          <p:cNvPr id="5" name="Date Placeholder 4"/>
          <p:cNvSpPr>
            <a:spLocks noGrp="1"/>
          </p:cNvSpPr>
          <p:nvPr>
            <p:ph type="dt" sz="half" idx="14"/>
          </p:nvPr>
        </p:nvSpPr>
        <p:spPr/>
        <p:txBody>
          <a:bodyPr/>
          <a:lstStyle/>
          <a:p>
            <a:fld id="{8071EFFE-FCD3-49F3-B23F-132A4DB4FB53}" type="datetime1">
              <a:rPr lang="en-US" smtClean="0"/>
              <a:t>9/28/2012</a:t>
            </a:fld>
            <a:endParaRPr lang="en-US"/>
          </a:p>
        </p:txBody>
      </p:sp>
      <p:sp>
        <p:nvSpPr>
          <p:cNvPr id="6" name="Slide Number Placeholder 5"/>
          <p:cNvSpPr>
            <a:spLocks noGrp="1"/>
          </p:cNvSpPr>
          <p:nvPr>
            <p:ph type="sldNum" sz="quarter" idx="15"/>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 (3)</a:t>
            </a:r>
            <a:endParaRPr lang="zh-CN" altLang="en-US" dirty="0"/>
          </a:p>
        </p:txBody>
      </p:sp>
      <p:sp>
        <p:nvSpPr>
          <p:cNvPr id="3" name="Content Placeholder 2"/>
          <p:cNvSpPr>
            <a:spLocks noGrp="1"/>
          </p:cNvSpPr>
          <p:nvPr>
            <p:ph sz="quarter" idx="1"/>
          </p:nvPr>
        </p:nvSpPr>
        <p:spPr/>
        <p:txBody>
          <a:bodyPr>
            <a:normAutofit fontScale="85000" lnSpcReduction="10000"/>
          </a:bodyPr>
          <a:lstStyle/>
          <a:p>
            <a:r>
              <a:rPr lang="en-US" altLang="zh-CN" sz="2800" b="1" dirty="0" smtClean="0"/>
              <a:t>Conclusion</a:t>
            </a:r>
          </a:p>
          <a:p>
            <a:endParaRPr lang="en-US" altLang="zh-CN" sz="2800" b="1" dirty="0" smtClean="0"/>
          </a:p>
          <a:p>
            <a:pPr algn="just">
              <a:buFont typeface="Wingdings" pitchFamily="2" charset="2"/>
              <a:buChar char="Ø"/>
            </a:pPr>
            <a:r>
              <a:rPr lang="en-US" altLang="zh-CN" sz="2800" dirty="0" smtClean="0"/>
              <a:t>A readout front-end with </a:t>
            </a:r>
            <a:r>
              <a:rPr lang="en-US" altLang="zh-CN" sz="2800" dirty="0" err="1" smtClean="0"/>
              <a:t>conﬁgurable</a:t>
            </a:r>
            <a:r>
              <a:rPr lang="en-US" altLang="zh-CN" sz="2800" dirty="0" smtClean="0"/>
              <a:t> characteristics for EEG, ECG and EMG signals is presented.</a:t>
            </a:r>
          </a:p>
          <a:p>
            <a:pPr algn="just">
              <a:buFont typeface="Wingdings" pitchFamily="2" charset="2"/>
              <a:buChar char="Ø"/>
            </a:pPr>
            <a:r>
              <a:rPr lang="en-US" altLang="zh-CN" sz="2800" dirty="0" smtClean="0"/>
              <a:t>Combination of the AC-coupled chopping technique with the low-power current feedback IA achieves more than 120 dB CMRR and 57 </a:t>
            </a:r>
            <a:r>
              <a:rPr lang="en-US" altLang="zh-CN" sz="2800" dirty="0" err="1" smtClean="0"/>
              <a:t>nV</a:t>
            </a:r>
            <a:r>
              <a:rPr lang="en-US" altLang="zh-CN" sz="2800" dirty="0" smtClean="0"/>
              <a:t>/ Hz input-referred noise density, while consuming only 11.1 </a:t>
            </a:r>
            <a:r>
              <a:rPr lang="en-US" altLang="zh-CN" sz="2800" dirty="0" err="1" smtClean="0"/>
              <a:t>uA</a:t>
            </a:r>
            <a:r>
              <a:rPr lang="en-US" altLang="zh-CN" sz="2800" dirty="0" smtClean="0"/>
              <a:t> from 3 V.</a:t>
            </a:r>
          </a:p>
          <a:p>
            <a:pPr algn="just">
              <a:buFont typeface="Wingdings" pitchFamily="2" charset="2"/>
              <a:buChar char="Ø"/>
            </a:pPr>
            <a:r>
              <a:rPr lang="en-US" altLang="zh-CN" sz="2800" dirty="0" smtClean="0"/>
              <a:t>Chopping spike </a:t>
            </a:r>
            <a:r>
              <a:rPr lang="en-US" altLang="zh-CN" sz="2800" dirty="0" err="1" smtClean="0"/>
              <a:t>ﬁlter</a:t>
            </a:r>
            <a:r>
              <a:rPr lang="en-US" altLang="zh-CN" sz="2800" dirty="0" smtClean="0"/>
              <a:t> stage completely </a:t>
            </a:r>
            <a:r>
              <a:rPr lang="en-US" altLang="zh-CN" sz="2800" dirty="0" err="1" smtClean="0"/>
              <a:t>ﬁlters</a:t>
            </a:r>
            <a:r>
              <a:rPr lang="en-US" altLang="zh-CN" sz="2800" dirty="0" smtClean="0"/>
              <a:t> the chopping spike components.</a:t>
            </a:r>
          </a:p>
          <a:p>
            <a:pPr algn="just">
              <a:buFont typeface="Wingdings" pitchFamily="2" charset="2"/>
              <a:buChar char="Ø"/>
            </a:pPr>
            <a:r>
              <a:rPr lang="en-US" altLang="zh-CN" sz="2800" dirty="0" smtClean="0"/>
              <a:t>Portable/wearable</a:t>
            </a:r>
          </a:p>
          <a:p>
            <a:pPr algn="just"/>
            <a:endParaRPr lang="en-US" altLang="zh-CN" sz="2800" b="1" dirty="0" smtClean="0"/>
          </a:p>
          <a:p>
            <a:endParaRPr lang="zh-CN" altLang="en-US" dirty="0"/>
          </a:p>
        </p:txBody>
      </p:sp>
      <p:sp>
        <p:nvSpPr>
          <p:cNvPr id="4" name="Date Placeholder 3"/>
          <p:cNvSpPr>
            <a:spLocks noGrp="1"/>
          </p:cNvSpPr>
          <p:nvPr>
            <p:ph type="dt" sz="half" idx="14"/>
          </p:nvPr>
        </p:nvSpPr>
        <p:spPr/>
        <p:txBody>
          <a:bodyPr/>
          <a:lstStyle/>
          <a:p>
            <a:fld id="{6527EDC8-A433-432C-8889-16F5529C908E}" type="datetime1">
              <a:rPr lang="en-US" smtClean="0"/>
              <a:t>9/28/2012</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Design(4)</a:t>
            </a:r>
            <a:endParaRPr lang="zh-CN" altLang="en-US" dirty="0"/>
          </a:p>
        </p:txBody>
      </p:sp>
      <p:sp>
        <p:nvSpPr>
          <p:cNvPr id="3" name="Content Placeholder 2"/>
          <p:cNvSpPr>
            <a:spLocks noGrp="1"/>
          </p:cNvSpPr>
          <p:nvPr>
            <p:ph sz="quarter" idx="1"/>
          </p:nvPr>
        </p:nvSpPr>
        <p:spPr/>
        <p:txBody>
          <a:bodyPr>
            <a:normAutofit lnSpcReduction="10000"/>
          </a:bodyPr>
          <a:lstStyle/>
          <a:p>
            <a:r>
              <a:rPr lang="en-US" b="1" dirty="0" smtClean="0">
                <a:latin typeface="Georgia" pitchFamily="18" charset="0"/>
              </a:rPr>
              <a:t>Novel dry electrodes for ECG monitoring[4]</a:t>
            </a:r>
          </a:p>
          <a:p>
            <a:pPr>
              <a:buNone/>
            </a:pPr>
            <a:r>
              <a:rPr lang="en-US" i="1" dirty="0" smtClean="0">
                <a:latin typeface="Calibri" pitchFamily="34" charset="0"/>
              </a:rPr>
              <a:t>     Journal of Physiological Measurement</a:t>
            </a:r>
          </a:p>
          <a:p>
            <a:pPr>
              <a:buNone/>
            </a:pPr>
            <a:endParaRPr lang="en-US" altLang="zh-CN" b="1" i="1" dirty="0" smtClean="0">
              <a:latin typeface="Calibri" pitchFamily="34" charset="0"/>
            </a:endParaRPr>
          </a:p>
          <a:p>
            <a:pPr>
              <a:buFont typeface="Wingdings" pitchFamily="2" charset="2"/>
              <a:buChar char="Ø"/>
            </a:pPr>
            <a:r>
              <a:rPr lang="en-US" altLang="zh-CN" i="1" dirty="0" smtClean="0">
                <a:latin typeface="Calibri" pitchFamily="34" charset="0"/>
              </a:rPr>
              <a:t>Abstract</a:t>
            </a:r>
          </a:p>
          <a:p>
            <a:pPr>
              <a:buFont typeface="Wingdings" pitchFamily="2" charset="2"/>
              <a:buChar char="Ø"/>
            </a:pPr>
            <a:r>
              <a:rPr lang="en-US" altLang="zh-CN" i="1" dirty="0" smtClean="0">
                <a:latin typeface="Calibri" pitchFamily="34" charset="0"/>
              </a:rPr>
              <a:t>Outline</a:t>
            </a:r>
          </a:p>
          <a:p>
            <a:pPr>
              <a:buFont typeface="Wingdings" pitchFamily="2" charset="2"/>
              <a:buChar char="Ø"/>
            </a:pPr>
            <a:r>
              <a:rPr lang="en-US" altLang="zh-CN" i="1" dirty="0" smtClean="0">
                <a:latin typeface="Calibri" pitchFamily="34" charset="0"/>
              </a:rPr>
              <a:t>Introduction</a:t>
            </a:r>
          </a:p>
          <a:p>
            <a:pPr>
              <a:buFont typeface="Wingdings" pitchFamily="2" charset="2"/>
              <a:buChar char="Ø"/>
            </a:pPr>
            <a:r>
              <a:rPr lang="en-US" altLang="zh-CN" i="1" dirty="0" smtClean="0">
                <a:latin typeface="Calibri" pitchFamily="34" charset="0"/>
              </a:rPr>
              <a:t>Biomedical Basics</a:t>
            </a:r>
          </a:p>
          <a:p>
            <a:pPr>
              <a:buFont typeface="Wingdings" pitchFamily="2" charset="2"/>
              <a:buChar char="Ø"/>
            </a:pPr>
            <a:r>
              <a:rPr lang="en-US" dirty="0" smtClean="0"/>
              <a:t>Novel dry and capacitive electrodes</a:t>
            </a:r>
          </a:p>
          <a:p>
            <a:pPr>
              <a:buFont typeface="Wingdings" pitchFamily="2" charset="2"/>
              <a:buChar char="Ø"/>
            </a:pPr>
            <a:r>
              <a:rPr lang="en-US" dirty="0" smtClean="0"/>
              <a:t>Materials and methods</a:t>
            </a:r>
          </a:p>
          <a:p>
            <a:pPr>
              <a:buFont typeface="Wingdings" pitchFamily="2" charset="2"/>
              <a:buChar char="Ø"/>
            </a:pPr>
            <a:r>
              <a:rPr lang="en-US" altLang="zh-CN" i="1" dirty="0" smtClean="0">
                <a:latin typeface="Calibri" pitchFamily="34" charset="0"/>
              </a:rPr>
              <a:t>Results</a:t>
            </a:r>
          </a:p>
          <a:p>
            <a:pPr>
              <a:buFont typeface="Wingdings" pitchFamily="2" charset="2"/>
              <a:buChar char="Ø"/>
            </a:pPr>
            <a:r>
              <a:rPr lang="en-US" altLang="zh-CN" i="1" dirty="0" smtClean="0">
                <a:latin typeface="Calibri" pitchFamily="34" charset="0"/>
              </a:rPr>
              <a:t>Summary</a:t>
            </a:r>
          </a:p>
          <a:p>
            <a:pPr>
              <a:buNone/>
            </a:pPr>
            <a:endParaRPr lang="en-US" altLang="zh-CN" b="1" i="1" dirty="0" smtClean="0">
              <a:latin typeface="Calibri" pitchFamily="34" charset="0"/>
            </a:endParaRPr>
          </a:p>
          <a:p>
            <a:pPr>
              <a:buNone/>
            </a:pPr>
            <a:endParaRPr lang="zh-CN" altLang="en-US" b="1" dirty="0"/>
          </a:p>
        </p:txBody>
      </p:sp>
      <p:sp>
        <p:nvSpPr>
          <p:cNvPr id="4" name="Date Placeholder 3"/>
          <p:cNvSpPr>
            <a:spLocks noGrp="1"/>
          </p:cNvSpPr>
          <p:nvPr>
            <p:ph type="dt" sz="half" idx="14"/>
          </p:nvPr>
        </p:nvSpPr>
        <p:spPr/>
        <p:txBody>
          <a:bodyPr/>
          <a:lstStyle/>
          <a:p>
            <a:fld id="{EC182C97-2200-4EF2-AB8C-EABACE476EEB}" type="datetime1">
              <a:rPr lang="en-US" smtClean="0"/>
              <a:t>9/28/2012</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Abstract</a:t>
            </a:r>
            <a:endParaRPr lang="en-US" sz="4000" dirty="0"/>
          </a:p>
        </p:txBody>
      </p:sp>
      <p:sp>
        <p:nvSpPr>
          <p:cNvPr id="3" name="Content Placeholder 2"/>
          <p:cNvSpPr>
            <a:spLocks noGrp="1"/>
          </p:cNvSpPr>
          <p:nvPr>
            <p:ph sz="quarter" idx="1"/>
          </p:nvPr>
        </p:nvSpPr>
        <p:spPr/>
        <p:txBody>
          <a:bodyPr/>
          <a:lstStyle/>
          <a:p>
            <a:r>
              <a:rPr lang="en-US" b="1" dirty="0" smtClean="0"/>
              <a:t>Two novel dry </a:t>
            </a:r>
            <a:r>
              <a:rPr lang="en-US" b="1" dirty="0" err="1" smtClean="0"/>
              <a:t>bioelectrodes</a:t>
            </a:r>
            <a:r>
              <a:rPr lang="en-US" b="1" dirty="0" smtClean="0"/>
              <a:t> </a:t>
            </a:r>
            <a:r>
              <a:rPr lang="en-US" dirty="0" smtClean="0"/>
              <a:t>(conductive &amp; capacitive) for </a:t>
            </a:r>
            <a:r>
              <a:rPr lang="en-US" dirty="0" err="1" smtClean="0"/>
              <a:t>biopotential</a:t>
            </a:r>
            <a:r>
              <a:rPr lang="en-US" dirty="0" smtClean="0"/>
              <a:t> monitoring: </a:t>
            </a:r>
            <a:r>
              <a:rPr lang="en-US" i="1" dirty="0" smtClean="0"/>
              <a:t>development, fabrication and characterization</a:t>
            </a:r>
            <a:r>
              <a:rPr lang="en-US" dirty="0" smtClean="0"/>
              <a:t>;</a:t>
            </a:r>
          </a:p>
          <a:p>
            <a:pPr lvl="1"/>
            <a:r>
              <a:rPr lang="en-US" dirty="0" smtClean="0">
                <a:solidFill>
                  <a:schemeClr val="accent2">
                    <a:lumMod val="75000"/>
                  </a:schemeClr>
                </a:solidFill>
              </a:rPr>
              <a:t>Improve</a:t>
            </a:r>
            <a:r>
              <a:rPr lang="en-US" dirty="0" smtClean="0"/>
              <a:t> the applicability of dry electrodes in ambulant recording of ECG </a:t>
            </a:r>
            <a:r>
              <a:rPr lang="en-US" i="1" dirty="0" smtClean="0"/>
              <a:t>by reducing motion artifacts and the contact impedance to the skin</a:t>
            </a:r>
            <a:r>
              <a:rPr lang="en-US" dirty="0" smtClean="0"/>
              <a:t>;</a:t>
            </a:r>
          </a:p>
          <a:p>
            <a:pPr lvl="1"/>
            <a:r>
              <a:rPr lang="en-US" dirty="0" smtClean="0">
                <a:solidFill>
                  <a:schemeClr val="accent2">
                    <a:lumMod val="75000"/>
                  </a:schemeClr>
                </a:solidFill>
              </a:rPr>
              <a:t>Exhibit</a:t>
            </a:r>
            <a:r>
              <a:rPr lang="en-US" dirty="0" smtClean="0"/>
              <a:t> equivalent and superior contact impedances and </a:t>
            </a:r>
            <a:r>
              <a:rPr lang="en-US" dirty="0" err="1" smtClean="0"/>
              <a:t>biosignals</a:t>
            </a:r>
            <a:r>
              <a:rPr lang="en-US" dirty="0" smtClean="0"/>
              <a:t>;</a:t>
            </a:r>
          </a:p>
          <a:p>
            <a:pPr lvl="1"/>
            <a:r>
              <a:rPr lang="en-US" dirty="0" smtClean="0">
                <a:solidFill>
                  <a:schemeClr val="accent2">
                    <a:lumMod val="75000"/>
                  </a:schemeClr>
                </a:solidFill>
              </a:rPr>
              <a:t>Integrate</a:t>
            </a:r>
            <a:r>
              <a:rPr lang="en-US" dirty="0" smtClean="0"/>
              <a:t> a passive filter network into the new electrodes to suppress slow offset fluctuation of the ECG signal;</a:t>
            </a:r>
          </a:p>
          <a:p>
            <a:endParaRPr lang="en-US" dirty="0" smtClean="0"/>
          </a:p>
          <a:p>
            <a:endParaRPr lang="en-US" dirty="0"/>
          </a:p>
        </p:txBody>
      </p:sp>
      <p:sp>
        <p:nvSpPr>
          <p:cNvPr id="4" name="Date Placeholder 3"/>
          <p:cNvSpPr>
            <a:spLocks noGrp="1"/>
          </p:cNvSpPr>
          <p:nvPr>
            <p:ph type="dt" sz="half" idx="14"/>
          </p:nvPr>
        </p:nvSpPr>
        <p:spPr/>
        <p:txBody>
          <a:bodyPr/>
          <a:lstStyle/>
          <a:p>
            <a:fld id="{B4FB518C-DD96-4E11-9D39-58209AF6BC50}" type="datetime1">
              <a:rPr lang="en-US" smtClean="0"/>
              <a:t>9/28/2012</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Outline</a:t>
            </a:r>
            <a:endParaRPr lang="en-US" sz="4000" dirty="0"/>
          </a:p>
        </p:txBody>
      </p:sp>
      <p:sp>
        <p:nvSpPr>
          <p:cNvPr id="3" name="Content Placeholder 2"/>
          <p:cNvSpPr>
            <a:spLocks noGrp="1"/>
          </p:cNvSpPr>
          <p:nvPr>
            <p:ph sz="quarter" idx="1"/>
          </p:nvPr>
        </p:nvSpPr>
        <p:spPr/>
        <p:txBody>
          <a:bodyPr>
            <a:normAutofit/>
          </a:bodyPr>
          <a:lstStyle/>
          <a:p>
            <a:r>
              <a:rPr lang="en-US" b="1" dirty="0" smtClean="0"/>
              <a:t>Introduction</a:t>
            </a:r>
          </a:p>
          <a:p>
            <a:r>
              <a:rPr lang="en-US" b="1" dirty="0" smtClean="0"/>
              <a:t>Biomedical basics</a:t>
            </a:r>
          </a:p>
          <a:p>
            <a:r>
              <a:rPr lang="en-US" b="1" dirty="0" smtClean="0"/>
              <a:t>Novel dry and capacitive electrodes</a:t>
            </a:r>
          </a:p>
          <a:p>
            <a:pPr lvl="1"/>
            <a:r>
              <a:rPr lang="en-US" i="1" dirty="0" smtClean="0"/>
              <a:t>Reduction of contact impedance</a:t>
            </a:r>
          </a:p>
          <a:p>
            <a:pPr lvl="1"/>
            <a:r>
              <a:rPr lang="en-US" i="1" dirty="0" smtClean="0"/>
              <a:t>Reduction of motion artifacts</a:t>
            </a:r>
          </a:p>
          <a:p>
            <a:pPr lvl="1"/>
            <a:r>
              <a:rPr lang="en-US" i="1" dirty="0" smtClean="0"/>
              <a:t>Dry electrodes as a passive filter network</a:t>
            </a:r>
            <a:endParaRPr lang="en-US" b="1" dirty="0" smtClean="0"/>
          </a:p>
          <a:p>
            <a:r>
              <a:rPr lang="en-US" b="1" dirty="0" smtClean="0"/>
              <a:t>Materials and methods</a:t>
            </a:r>
          </a:p>
          <a:p>
            <a:pPr lvl="1"/>
            <a:r>
              <a:rPr lang="en-US" i="1" dirty="0" smtClean="0"/>
              <a:t>Electrode types</a:t>
            </a:r>
          </a:p>
          <a:p>
            <a:pPr lvl="1"/>
            <a:r>
              <a:rPr lang="en-US" i="1" dirty="0" smtClean="0"/>
              <a:t>Characterization methods</a:t>
            </a:r>
            <a:endParaRPr lang="en-US" b="1" dirty="0" smtClean="0"/>
          </a:p>
          <a:p>
            <a:r>
              <a:rPr lang="en-US" b="1" dirty="0" smtClean="0"/>
              <a:t>Results and discussion</a:t>
            </a:r>
          </a:p>
          <a:p>
            <a:r>
              <a:rPr lang="en-US" b="1" dirty="0" smtClean="0"/>
              <a:t>Summary and outlook</a:t>
            </a:r>
          </a:p>
          <a:p>
            <a:endParaRPr lang="en-US" b="1" dirty="0" smtClean="0"/>
          </a:p>
          <a:p>
            <a:endParaRPr lang="en-US" dirty="0"/>
          </a:p>
        </p:txBody>
      </p:sp>
      <p:sp>
        <p:nvSpPr>
          <p:cNvPr id="4" name="Date Placeholder 3"/>
          <p:cNvSpPr>
            <a:spLocks noGrp="1"/>
          </p:cNvSpPr>
          <p:nvPr>
            <p:ph type="dt" sz="half" idx="14"/>
          </p:nvPr>
        </p:nvSpPr>
        <p:spPr/>
        <p:txBody>
          <a:bodyPr/>
          <a:lstStyle/>
          <a:p>
            <a:fld id="{B0F13BA7-DCB4-4AE2-8DAF-086FF0B9B5B3}" type="datetime1">
              <a:rPr lang="en-US" smtClean="0"/>
              <a:t>9/28/2012</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Introduction</a:t>
            </a:r>
            <a:endParaRPr lang="en-US" sz="4000" dirty="0"/>
          </a:p>
        </p:txBody>
      </p:sp>
      <p:sp>
        <p:nvSpPr>
          <p:cNvPr id="3" name="Content Placeholder 2"/>
          <p:cNvSpPr>
            <a:spLocks noGrp="1"/>
          </p:cNvSpPr>
          <p:nvPr>
            <p:ph sz="quarter" idx="1"/>
          </p:nvPr>
        </p:nvSpPr>
        <p:spPr/>
        <p:txBody>
          <a:bodyPr>
            <a:normAutofit/>
          </a:bodyPr>
          <a:lstStyle/>
          <a:p>
            <a:r>
              <a:rPr lang="en-US" dirty="0" smtClean="0">
                <a:solidFill>
                  <a:srgbClr val="FF0000"/>
                </a:solidFill>
              </a:rPr>
              <a:t>Increased costs </a:t>
            </a:r>
            <a:r>
              <a:rPr lang="en-US" dirty="0" smtClean="0"/>
              <a:t>for health care.</a:t>
            </a:r>
          </a:p>
          <a:p>
            <a:r>
              <a:rPr lang="en-US" dirty="0" smtClean="0"/>
              <a:t>A </a:t>
            </a:r>
            <a:r>
              <a:rPr lang="en-US" dirty="0" smtClean="0">
                <a:solidFill>
                  <a:schemeClr val="accent2">
                    <a:lumMod val="75000"/>
                  </a:schemeClr>
                </a:solidFill>
              </a:rPr>
              <a:t>challenge</a:t>
            </a:r>
            <a:r>
              <a:rPr lang="en-US" dirty="0" smtClean="0"/>
              <a:t>: to develop new OR to improve by decreasing the costs?</a:t>
            </a:r>
          </a:p>
          <a:p>
            <a:pPr lvl="1"/>
            <a:r>
              <a:rPr lang="en-US" dirty="0" err="1" smtClean="0"/>
              <a:t>Microsystem</a:t>
            </a:r>
            <a:r>
              <a:rPr lang="en-US" dirty="0" smtClean="0"/>
              <a:t> technologies =&gt; miniaturized and innovative medical systems =&gt; increase the patient comfort considerably</a:t>
            </a:r>
          </a:p>
          <a:p>
            <a:r>
              <a:rPr lang="en-US" dirty="0" smtClean="0">
                <a:effectLst>
                  <a:outerShdw blurRad="38100" dist="38100" dir="2700000" algn="tl">
                    <a:srgbClr val="000000">
                      <a:alpha val="43137"/>
                    </a:srgbClr>
                  </a:outerShdw>
                </a:effectLst>
              </a:rPr>
              <a:t>Cardiovascular diseases! </a:t>
            </a:r>
            <a:r>
              <a:rPr lang="en-US" dirty="0" smtClean="0"/>
              <a:t>Main cause of death!!!</a:t>
            </a:r>
          </a:p>
          <a:p>
            <a:pPr lvl="1"/>
            <a:r>
              <a:rPr lang="en-US" dirty="0" smtClean="0"/>
              <a:t>An early recognition of symptoms help.</a:t>
            </a:r>
          </a:p>
          <a:p>
            <a:pPr lvl="1"/>
            <a:r>
              <a:rPr lang="en-US" dirty="0" smtClean="0"/>
              <a:t>Long-term recording of ECG is desirable, but limited by electrode performance (</a:t>
            </a:r>
            <a:r>
              <a:rPr lang="en-US" i="1" dirty="0" smtClean="0"/>
              <a:t>only a few days</a:t>
            </a:r>
            <a:r>
              <a:rPr lang="en-US" dirty="0" smtClean="0"/>
              <a:t>).</a:t>
            </a:r>
            <a:endParaRPr lang="en-US" dirty="0"/>
          </a:p>
        </p:txBody>
      </p:sp>
      <p:sp>
        <p:nvSpPr>
          <p:cNvPr id="4" name="Date Placeholder 3"/>
          <p:cNvSpPr>
            <a:spLocks noGrp="1"/>
          </p:cNvSpPr>
          <p:nvPr>
            <p:ph type="dt" sz="half" idx="14"/>
          </p:nvPr>
        </p:nvSpPr>
        <p:spPr/>
        <p:txBody>
          <a:bodyPr/>
          <a:lstStyle/>
          <a:p>
            <a:fld id="{D5143E36-00F3-44FA-AF4C-035EF147676F}" type="datetime1">
              <a:rPr lang="en-US" smtClean="0"/>
              <a:t>9/28/2012</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dirty="0" smtClean="0"/>
              <a:t>Biomedical basics</a:t>
            </a:r>
            <a:br>
              <a:rPr lang="en-US" sz="4000" b="1" dirty="0" smtClean="0"/>
            </a:br>
            <a:r>
              <a:rPr lang="en-US" sz="4000" b="1" dirty="0" smtClean="0"/>
              <a:t>                 - </a:t>
            </a:r>
            <a:r>
              <a:rPr lang="en-US" sz="2700" dirty="0" smtClean="0"/>
              <a:t>skin–gel–electrode interface</a:t>
            </a:r>
            <a:endParaRPr lang="en-US" sz="2700" dirty="0"/>
          </a:p>
        </p:txBody>
      </p:sp>
      <p:sp>
        <p:nvSpPr>
          <p:cNvPr id="3" name="Content Placeholder 2"/>
          <p:cNvSpPr>
            <a:spLocks noGrp="1"/>
          </p:cNvSpPr>
          <p:nvPr>
            <p:ph sz="quarter" idx="1"/>
          </p:nvPr>
        </p:nvSpPr>
        <p:spPr>
          <a:xfrm>
            <a:off x="228600" y="2743200"/>
            <a:ext cx="3581400" cy="3581400"/>
          </a:xfrm>
        </p:spPr>
        <p:txBody>
          <a:bodyPr>
            <a:normAutofit fontScale="77500" lnSpcReduction="20000"/>
          </a:bodyPr>
          <a:lstStyle/>
          <a:p>
            <a:r>
              <a:rPr lang="en-US" dirty="0" smtClean="0"/>
              <a:t>The skin impairs the transfer from ions in the tissue to electrons in the electrode.</a:t>
            </a:r>
          </a:p>
          <a:p>
            <a:pPr lvl="1"/>
            <a:r>
              <a:rPr lang="en-US" dirty="0" smtClean="0"/>
              <a:t>The capacitance of this layer is poorly defined and unstable.</a:t>
            </a:r>
          </a:p>
          <a:p>
            <a:r>
              <a:rPr lang="en-US" dirty="0" smtClean="0"/>
              <a:t>The electrical transducer comprises the resistance of the electrolytic gel and the double layer at the electrode–electrolyte interface, as well as the half-cell potentials at both electrolyte interfaces.</a:t>
            </a:r>
          </a:p>
          <a:p>
            <a:endParaRPr lang="en-US" dirty="0" smtClean="0"/>
          </a:p>
          <a:p>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3657600" y="2133600"/>
            <a:ext cx="5210175" cy="4191001"/>
          </a:xfrm>
          <a:prstGeom prst="rect">
            <a:avLst/>
          </a:prstGeom>
          <a:noFill/>
          <a:ln w="9525">
            <a:noFill/>
            <a:miter lim="800000"/>
            <a:headEnd/>
            <a:tailEnd/>
          </a:ln>
        </p:spPr>
      </p:pic>
      <p:sp>
        <p:nvSpPr>
          <p:cNvPr id="6" name="Rectangle 5"/>
          <p:cNvSpPr/>
          <p:nvPr/>
        </p:nvSpPr>
        <p:spPr>
          <a:xfrm>
            <a:off x="762000" y="1676400"/>
            <a:ext cx="7239000" cy="707886"/>
          </a:xfrm>
          <a:prstGeom prst="rect">
            <a:avLst/>
          </a:prstGeom>
        </p:spPr>
        <p:txBody>
          <a:bodyPr wrap="square">
            <a:spAutoFit/>
          </a:bodyPr>
          <a:lstStyle/>
          <a:p>
            <a:r>
              <a:rPr lang="en-US" sz="2000" dirty="0" smtClean="0"/>
              <a:t>Ion currents have to be converted to electron currents with the electrode as the transducer.</a:t>
            </a:r>
          </a:p>
        </p:txBody>
      </p:sp>
      <p:sp>
        <p:nvSpPr>
          <p:cNvPr id="7" name="Date Placeholder 6"/>
          <p:cNvSpPr>
            <a:spLocks noGrp="1"/>
          </p:cNvSpPr>
          <p:nvPr>
            <p:ph type="dt" sz="half" idx="14"/>
          </p:nvPr>
        </p:nvSpPr>
        <p:spPr/>
        <p:txBody>
          <a:bodyPr/>
          <a:lstStyle/>
          <a:p>
            <a:fld id="{0C08CFF6-9943-49F1-A6F3-D8755D112479}" type="datetime1">
              <a:rPr lang="en-US" smtClean="0"/>
              <a:t>9/28/2012</a:t>
            </a:fld>
            <a:endParaRPr lang="en-US"/>
          </a:p>
        </p:txBody>
      </p:sp>
      <p:sp>
        <p:nvSpPr>
          <p:cNvPr id="8" name="Slide Number Placeholder 7"/>
          <p:cNvSpPr>
            <a:spLocks noGrp="1"/>
          </p:cNvSpPr>
          <p:nvPr>
            <p:ph type="sldNum" sz="quarter" idx="15"/>
          </p:nvPr>
        </p:nvSpPr>
        <p:spPr/>
        <p:txBody>
          <a:bodyPr/>
          <a:lstStyle/>
          <a:p>
            <a:fld id="{B6F15528-21DE-4FAA-801E-634DDDAF4B2B}"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b="1" dirty="0" smtClean="0"/>
              <a:t>Biomedical basics</a:t>
            </a:r>
            <a:br>
              <a:rPr lang="en-US" sz="3200" b="1" dirty="0" smtClean="0"/>
            </a:br>
            <a:r>
              <a:rPr lang="en-US" sz="3200" b="1" dirty="0" smtClean="0"/>
              <a:t>                 - </a:t>
            </a:r>
            <a:r>
              <a:rPr lang="en-US" sz="2000" dirty="0" smtClean="0"/>
              <a:t>Ag</a:t>
            </a:r>
            <a:r>
              <a:rPr lang="en-US" sz="2000" i="1" dirty="0" smtClean="0"/>
              <a:t>/</a:t>
            </a:r>
            <a:r>
              <a:rPr lang="en-US" sz="2000" i="1" dirty="0" err="1" smtClean="0"/>
              <a:t>AgCl</a:t>
            </a:r>
            <a:r>
              <a:rPr lang="en-US" sz="2000" i="1" dirty="0" smtClean="0"/>
              <a:t> gel, </a:t>
            </a:r>
            <a:r>
              <a:rPr lang="en-US" sz="2000" dirty="0" smtClean="0"/>
              <a:t>dry and capacitive </a:t>
            </a:r>
            <a:r>
              <a:rPr lang="en-US" sz="2000" i="1" dirty="0" smtClean="0"/>
              <a:t>electrodes </a:t>
            </a:r>
            <a:endParaRPr lang="en-US" dirty="0"/>
          </a:p>
        </p:txBody>
      </p:sp>
      <p:sp>
        <p:nvSpPr>
          <p:cNvPr id="3" name="Content Placeholder 2"/>
          <p:cNvSpPr>
            <a:spLocks noGrp="1"/>
          </p:cNvSpPr>
          <p:nvPr>
            <p:ph sz="quarter" idx="1"/>
          </p:nvPr>
        </p:nvSpPr>
        <p:spPr>
          <a:xfrm>
            <a:off x="457200" y="1600200"/>
            <a:ext cx="7467600" cy="4495800"/>
          </a:xfrm>
        </p:spPr>
        <p:txBody>
          <a:bodyPr>
            <a:normAutofit fontScale="92500" lnSpcReduction="10000"/>
          </a:bodyPr>
          <a:lstStyle/>
          <a:p>
            <a:r>
              <a:rPr lang="en-US" dirty="0" smtClean="0"/>
              <a:t>Ag/</a:t>
            </a:r>
            <a:r>
              <a:rPr lang="en-US" dirty="0" err="1" smtClean="0"/>
              <a:t>AgCl</a:t>
            </a:r>
            <a:r>
              <a:rPr lang="en-US" dirty="0" smtClean="0"/>
              <a:t> gel electrode</a:t>
            </a:r>
          </a:p>
          <a:p>
            <a:pPr lvl="1"/>
            <a:r>
              <a:rPr lang="en-US" dirty="0" smtClean="0"/>
              <a:t>weakly polarized;</a:t>
            </a:r>
          </a:p>
          <a:p>
            <a:pPr lvl="1"/>
            <a:r>
              <a:rPr lang="en-US" dirty="0" smtClean="0"/>
              <a:t>introduce very low </a:t>
            </a:r>
            <a:r>
              <a:rPr lang="en-US" dirty="0" err="1" smtClean="0"/>
              <a:t>ohmic</a:t>
            </a:r>
            <a:r>
              <a:rPr lang="en-US" dirty="0" smtClean="0"/>
              <a:t> impedances;</a:t>
            </a:r>
          </a:p>
          <a:p>
            <a:pPr lvl="1"/>
            <a:r>
              <a:rPr lang="en-US" dirty="0" smtClean="0"/>
              <a:t>limited shelf life and are not reusable;</a:t>
            </a:r>
          </a:p>
          <a:p>
            <a:r>
              <a:rPr lang="en-US" dirty="0" smtClean="0"/>
              <a:t>Dry electrode</a:t>
            </a:r>
          </a:p>
          <a:p>
            <a:pPr lvl="1"/>
            <a:r>
              <a:rPr lang="en-US" dirty="0" smtClean="0"/>
              <a:t>partly polarized; </a:t>
            </a:r>
          </a:p>
          <a:p>
            <a:pPr lvl="1"/>
            <a:r>
              <a:rPr lang="en-US" dirty="0" smtClean="0"/>
              <a:t>introduce a parallel circuit of an </a:t>
            </a:r>
            <a:r>
              <a:rPr lang="en-US" dirty="0" err="1" smtClean="0"/>
              <a:t>ohmic</a:t>
            </a:r>
            <a:r>
              <a:rPr lang="en-US" dirty="0" smtClean="0"/>
              <a:t> and a capacitive impedance;</a:t>
            </a:r>
          </a:p>
          <a:p>
            <a:r>
              <a:rPr lang="en-US" dirty="0" smtClean="0"/>
              <a:t>Capacitive electrode</a:t>
            </a:r>
          </a:p>
          <a:p>
            <a:pPr lvl="1"/>
            <a:r>
              <a:rPr lang="en-US" dirty="0" smtClean="0"/>
              <a:t>perfectly polarized;</a:t>
            </a:r>
          </a:p>
          <a:p>
            <a:pPr lvl="1"/>
            <a:r>
              <a:rPr lang="en-US" dirty="0" smtClean="0"/>
              <a:t>introduce a capacitor;</a:t>
            </a:r>
          </a:p>
          <a:p>
            <a:pPr algn="ctr">
              <a:buNone/>
            </a:pPr>
            <a:r>
              <a:rPr lang="en-US" i="1" dirty="0" smtClean="0">
                <a:solidFill>
                  <a:schemeClr val="accent2">
                    <a:lumMod val="75000"/>
                  </a:schemeClr>
                </a:solidFill>
              </a:rPr>
              <a:t>Limited long-term performance improvement by dry and capacitive electrode.</a:t>
            </a:r>
            <a:endParaRPr lang="en-US" i="1" dirty="0">
              <a:solidFill>
                <a:schemeClr val="accent2">
                  <a:lumMod val="75000"/>
                </a:schemeClr>
              </a:solidFill>
            </a:endParaRPr>
          </a:p>
        </p:txBody>
      </p:sp>
      <p:sp>
        <p:nvSpPr>
          <p:cNvPr id="4" name="Date Placeholder 3"/>
          <p:cNvSpPr>
            <a:spLocks noGrp="1"/>
          </p:cNvSpPr>
          <p:nvPr>
            <p:ph type="dt" sz="half" idx="14"/>
          </p:nvPr>
        </p:nvSpPr>
        <p:spPr/>
        <p:txBody>
          <a:bodyPr/>
          <a:lstStyle/>
          <a:p>
            <a:fld id="{A62B7364-7F62-488B-861B-32DA202EE2C9}" type="datetime1">
              <a:rPr lang="en-US" smtClean="0"/>
              <a:t>9/28/2012</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1143000"/>
          </a:xfrm>
        </p:spPr>
        <p:txBody>
          <a:bodyPr>
            <a:normAutofit/>
          </a:bodyPr>
          <a:lstStyle/>
          <a:p>
            <a:pPr algn="ctr"/>
            <a:r>
              <a:rPr lang="en-US" sz="2400" b="1" dirty="0" smtClean="0"/>
              <a:t>Novel dry and capacitive electrodes </a:t>
            </a:r>
            <a:r>
              <a:rPr lang="en-US" sz="1400" b="1" dirty="0" smtClean="0"/>
              <a:t>(1)</a:t>
            </a:r>
            <a:endParaRPr lang="en-US" sz="1400" dirty="0"/>
          </a:p>
        </p:txBody>
      </p:sp>
      <p:sp>
        <p:nvSpPr>
          <p:cNvPr id="3" name="Content Placeholder 2"/>
          <p:cNvSpPr>
            <a:spLocks noGrp="1"/>
          </p:cNvSpPr>
          <p:nvPr>
            <p:ph sz="quarter" idx="1"/>
          </p:nvPr>
        </p:nvSpPr>
        <p:spPr/>
        <p:txBody>
          <a:bodyPr/>
          <a:lstStyle/>
          <a:p>
            <a:r>
              <a:rPr lang="en-US" dirty="0" smtClean="0"/>
              <a:t>Adapt to the skin topography;</a:t>
            </a:r>
          </a:p>
          <a:p>
            <a:r>
              <a:rPr lang="en-US" dirty="0" smtClean="0"/>
              <a:t>Guarantee small relative motion of the skin to the electrode;</a:t>
            </a:r>
          </a:p>
          <a:p>
            <a:endParaRPr lang="en-US" dirty="0" smtClean="0"/>
          </a:p>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859535" y="3048000"/>
            <a:ext cx="6698285" cy="3124200"/>
          </a:xfrm>
          <a:prstGeom prst="rect">
            <a:avLst/>
          </a:prstGeom>
          <a:noFill/>
          <a:ln w="9525">
            <a:noFill/>
            <a:miter lim="800000"/>
            <a:headEnd/>
            <a:tailEnd/>
          </a:ln>
        </p:spPr>
      </p:pic>
      <p:sp>
        <p:nvSpPr>
          <p:cNvPr id="5" name="Date Placeholder 4"/>
          <p:cNvSpPr>
            <a:spLocks noGrp="1"/>
          </p:cNvSpPr>
          <p:nvPr>
            <p:ph type="dt" sz="half" idx="14"/>
          </p:nvPr>
        </p:nvSpPr>
        <p:spPr/>
        <p:txBody>
          <a:bodyPr/>
          <a:lstStyle/>
          <a:p>
            <a:fld id="{B1EF8245-58B0-41B1-9ED1-7A93D2B2E48E}" type="datetime1">
              <a:rPr lang="en-US" smtClean="0"/>
              <a:t>9/28/2012</a:t>
            </a:fld>
            <a:endParaRPr lang="en-US"/>
          </a:p>
        </p:txBody>
      </p:sp>
      <p:sp>
        <p:nvSpPr>
          <p:cNvPr id="6" name="Slide Number Placeholder 5"/>
          <p:cNvSpPr>
            <a:spLocks noGrp="1"/>
          </p:cNvSpPr>
          <p:nvPr>
            <p:ph type="sldNum" sz="quarter" idx="15"/>
          </p:nvPr>
        </p:nvSpPr>
        <p:spPr/>
        <p:txBody>
          <a:bodyPr/>
          <a:lstStyle/>
          <a:p>
            <a:fld id="{B6F15528-21DE-4FAA-801E-634DDDAF4B2B}"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pPr algn="ctr"/>
            <a:r>
              <a:rPr lang="en-US" sz="2400" b="1" dirty="0" smtClean="0">
                <a:solidFill>
                  <a:srgbClr val="575F6D"/>
                </a:solidFill>
              </a:rPr>
              <a:t>Novel dry and capacitive electrodes </a:t>
            </a:r>
            <a:r>
              <a:rPr lang="en-US" sz="1400" b="1" dirty="0" smtClean="0">
                <a:solidFill>
                  <a:srgbClr val="575F6D"/>
                </a:solidFill>
              </a:rPr>
              <a:t>(2)</a:t>
            </a:r>
            <a:endParaRPr lang="en-US" sz="1400" dirty="0"/>
          </a:p>
        </p:txBody>
      </p:sp>
      <p:sp>
        <p:nvSpPr>
          <p:cNvPr id="3" name="Content Placeholder 2"/>
          <p:cNvSpPr>
            <a:spLocks noGrp="1"/>
          </p:cNvSpPr>
          <p:nvPr>
            <p:ph sz="quarter" idx="1"/>
          </p:nvPr>
        </p:nvSpPr>
        <p:spPr>
          <a:xfrm>
            <a:off x="457200" y="1295400"/>
            <a:ext cx="7467600" cy="4873752"/>
          </a:xfrm>
        </p:spPr>
        <p:txBody>
          <a:bodyPr/>
          <a:lstStyle/>
          <a:p>
            <a:r>
              <a:rPr lang="en-US" i="1" dirty="0" smtClean="0"/>
              <a:t>Reduction of contact impedance</a:t>
            </a:r>
          </a:p>
          <a:p>
            <a:pPr lvl="1"/>
            <a:r>
              <a:rPr lang="en-US" dirty="0" smtClean="0"/>
              <a:t>Enlarge the contact area by skin adaptive electrode, which is soft enough to adapt the geometry of the hair;</a:t>
            </a:r>
          </a:p>
          <a:p>
            <a:r>
              <a:rPr lang="en-US" i="1" dirty="0" smtClean="0"/>
              <a:t>Reduction of motion artifacts</a:t>
            </a:r>
          </a:p>
          <a:p>
            <a:pPr lvl="1"/>
            <a:r>
              <a:rPr lang="en-US" dirty="0" smtClean="0"/>
              <a:t>Maintain the contact even under motion by a soft electrode;</a:t>
            </a:r>
            <a:endParaRPr lang="en-US" i="1" dirty="0" smtClean="0"/>
          </a:p>
          <a:p>
            <a:r>
              <a:rPr lang="en-US" i="1" dirty="0" smtClean="0"/>
              <a:t>Dry electrodes as a passive filter network</a:t>
            </a:r>
          </a:p>
          <a:p>
            <a:pPr lvl="1"/>
            <a:r>
              <a:rPr lang="en-US" dirty="0" smtClean="0"/>
              <a:t>Suppress fluctuations by a high-pass filter;</a:t>
            </a:r>
            <a:endParaRPr lang="en-US" i="1" dirty="0" smtClean="0"/>
          </a:p>
          <a:p>
            <a:endParaRPr lang="en-US" dirty="0"/>
          </a:p>
        </p:txBody>
      </p:sp>
      <p:pic>
        <p:nvPicPr>
          <p:cNvPr id="3075" name="Picture 3"/>
          <p:cNvPicPr>
            <a:picLocks noChangeAspect="1" noChangeArrowheads="1"/>
          </p:cNvPicPr>
          <p:nvPr/>
        </p:nvPicPr>
        <p:blipFill>
          <a:blip r:embed="rId2" cstate="print"/>
          <a:srcRect/>
          <a:stretch>
            <a:fillRect/>
          </a:stretch>
        </p:blipFill>
        <p:spPr bwMode="auto">
          <a:xfrm>
            <a:off x="5410200" y="1295400"/>
            <a:ext cx="1609725" cy="876300"/>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5410200" y="2819400"/>
            <a:ext cx="1504950" cy="781050"/>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1219200" y="4800600"/>
            <a:ext cx="5181600" cy="1666875"/>
          </a:xfrm>
          <a:prstGeom prst="rect">
            <a:avLst/>
          </a:prstGeom>
          <a:noFill/>
          <a:ln w="9525">
            <a:noFill/>
            <a:miter lim="800000"/>
            <a:headEnd/>
            <a:tailEnd/>
          </a:ln>
        </p:spPr>
      </p:pic>
      <p:sp>
        <p:nvSpPr>
          <p:cNvPr id="7" name="Date Placeholder 6"/>
          <p:cNvSpPr>
            <a:spLocks noGrp="1"/>
          </p:cNvSpPr>
          <p:nvPr>
            <p:ph type="dt" sz="half" idx="14"/>
          </p:nvPr>
        </p:nvSpPr>
        <p:spPr/>
        <p:txBody>
          <a:bodyPr/>
          <a:lstStyle/>
          <a:p>
            <a:fld id="{95129FAD-52B2-4ECD-8D55-F32047C74407}" type="datetime1">
              <a:rPr lang="en-US" smtClean="0"/>
              <a:t>9/28/2012</a:t>
            </a:fld>
            <a:endParaRPr lang="en-US"/>
          </a:p>
        </p:txBody>
      </p:sp>
      <p:sp>
        <p:nvSpPr>
          <p:cNvPr id="8" name="Slide Number Placeholder 7"/>
          <p:cNvSpPr>
            <a:spLocks noGrp="1"/>
          </p:cNvSpPr>
          <p:nvPr>
            <p:ph type="sldNum" sz="quarter" idx="15"/>
          </p:nvPr>
        </p:nvSpPr>
        <p:spPr/>
        <p:txBody>
          <a:bodyPr/>
          <a:lstStyle/>
          <a:p>
            <a:fld id="{B6F15528-21DE-4FAA-801E-634DDDAF4B2B}"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Materials and methods</a:t>
            </a:r>
            <a:br>
              <a:rPr lang="en-US" b="1" dirty="0" smtClean="0"/>
            </a:br>
            <a:r>
              <a:rPr lang="en-US" b="1" dirty="0" smtClean="0"/>
              <a:t>                                         </a:t>
            </a:r>
            <a:r>
              <a:rPr lang="en-US" sz="2400" b="1" dirty="0" smtClean="0"/>
              <a:t>- </a:t>
            </a:r>
            <a:r>
              <a:rPr lang="en-US" sz="2400" i="1" dirty="0" smtClean="0"/>
              <a:t>Electrode types</a:t>
            </a:r>
            <a:endParaRPr lang="en-US" sz="2400" dirty="0"/>
          </a:p>
        </p:txBody>
      </p:sp>
      <p:sp>
        <p:nvSpPr>
          <p:cNvPr id="3" name="Content Placeholder 2"/>
          <p:cNvSpPr>
            <a:spLocks noGrp="1"/>
          </p:cNvSpPr>
          <p:nvPr>
            <p:ph sz="quarter" idx="1"/>
          </p:nvPr>
        </p:nvSpPr>
        <p:spPr/>
        <p:txBody>
          <a:bodyPr/>
          <a:lstStyle/>
          <a:p>
            <a:pPr marL="457200" indent="-457200">
              <a:buFont typeface="+mj-lt"/>
              <a:buAutoNum type="arabicParenR"/>
            </a:pPr>
            <a:r>
              <a:rPr lang="en-US" dirty="0" smtClean="0"/>
              <a:t>Ag</a:t>
            </a:r>
            <a:r>
              <a:rPr lang="en-US" i="1" dirty="0" smtClean="0"/>
              <a:t>/</a:t>
            </a:r>
            <a:r>
              <a:rPr lang="en-US" i="1" dirty="0" err="1" smtClean="0"/>
              <a:t>AgCl</a:t>
            </a:r>
            <a:r>
              <a:rPr lang="en-US" i="1" dirty="0" smtClean="0"/>
              <a:t> </a:t>
            </a:r>
            <a:r>
              <a:rPr lang="en-US" dirty="0" smtClean="0"/>
              <a:t>gel electrode of type ARBO H92SG;</a:t>
            </a:r>
          </a:p>
          <a:p>
            <a:pPr marL="457200" indent="-457200">
              <a:buFont typeface="+mj-lt"/>
              <a:buAutoNum type="arabicParenR"/>
            </a:pPr>
            <a:r>
              <a:rPr lang="en-US" dirty="0" smtClean="0"/>
              <a:t>Dry silver electrodes (dry Ag) with a diameter of 2 cm were cut from a 0.3 mm thin silver foil;</a:t>
            </a:r>
          </a:p>
          <a:p>
            <a:pPr marL="457200" indent="-457200">
              <a:buFont typeface="+mj-lt"/>
              <a:buAutoNum type="arabicParenR"/>
            </a:pPr>
            <a:r>
              <a:rPr lang="en-US" dirty="0" smtClean="0"/>
              <a:t>Electrodes 2 cm in diameter were punched out of an electrically conductive foam. They were coated with a silver layer 400 nm thick on all surfaces. A 100 nm layer of titanium was used as an adhesion layer;</a:t>
            </a:r>
          </a:p>
          <a:p>
            <a:pPr marL="457200" indent="-457200">
              <a:buFont typeface="+mj-lt"/>
              <a:buAutoNum type="arabicParenR"/>
            </a:pPr>
            <a:r>
              <a:rPr lang="en-US" dirty="0" smtClean="0"/>
              <a:t>Capacitive electrodes (SiO2) were fabricated on silicon with a thermally grown silicon dioxide as the dielectric layer;</a:t>
            </a:r>
          </a:p>
          <a:p>
            <a:endParaRPr lang="en-US" dirty="0" smtClean="0"/>
          </a:p>
          <a:p>
            <a:endParaRPr lang="en-US" i="1" dirty="0" smtClean="0"/>
          </a:p>
          <a:p>
            <a:endParaRPr lang="en-US" dirty="0"/>
          </a:p>
        </p:txBody>
      </p:sp>
      <p:sp>
        <p:nvSpPr>
          <p:cNvPr id="4" name="Date Placeholder 3"/>
          <p:cNvSpPr>
            <a:spLocks noGrp="1"/>
          </p:cNvSpPr>
          <p:nvPr>
            <p:ph type="dt" sz="half" idx="14"/>
          </p:nvPr>
        </p:nvSpPr>
        <p:spPr/>
        <p:txBody>
          <a:bodyPr/>
          <a:lstStyle/>
          <a:p>
            <a:fld id="{7E00C47D-42F2-480F-ACFE-FA806EAD4EE2}" type="datetime1">
              <a:rPr lang="en-US" smtClean="0"/>
              <a:t>9/28/2012</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Background</a:t>
            </a:r>
            <a:br>
              <a:rPr lang="en-US" altLang="zh-CN" dirty="0" smtClean="0"/>
            </a:br>
            <a:endParaRPr lang="zh-CN" altLang="en-US" dirty="0"/>
          </a:p>
        </p:txBody>
      </p:sp>
      <p:sp>
        <p:nvSpPr>
          <p:cNvPr id="3" name="Content Placeholder 2"/>
          <p:cNvSpPr>
            <a:spLocks noGrp="1"/>
          </p:cNvSpPr>
          <p:nvPr>
            <p:ph sz="quarter" idx="1"/>
          </p:nvPr>
        </p:nvSpPr>
        <p:spPr>
          <a:xfrm>
            <a:off x="3886200" y="1295400"/>
            <a:ext cx="4038600" cy="5178552"/>
          </a:xfrm>
        </p:spPr>
        <p:txBody>
          <a:bodyPr>
            <a:normAutofit fontScale="92500" lnSpcReduction="10000"/>
          </a:bodyPr>
          <a:lstStyle/>
          <a:p>
            <a:pPr marL="457200" indent="-457200" algn="just">
              <a:buNone/>
            </a:pPr>
            <a:r>
              <a:rPr lang="en-US" altLang="zh-CN" dirty="0" smtClean="0"/>
              <a:t> </a:t>
            </a:r>
            <a:r>
              <a:rPr lang="en-US" altLang="zh-CN" dirty="0" smtClean="0">
                <a:solidFill>
                  <a:srgbClr val="FF0000"/>
                </a:solidFill>
              </a:rPr>
              <a:t>P wave</a:t>
            </a:r>
            <a:r>
              <a:rPr lang="en-US" altLang="zh-CN" dirty="0" smtClean="0"/>
              <a:t>:  signal spread from SA node to make the atria contract.</a:t>
            </a:r>
          </a:p>
          <a:p>
            <a:pPr marL="457200" lvl="0" indent="-457200" algn="just">
              <a:buNone/>
            </a:pPr>
            <a:r>
              <a:rPr lang="en-US" altLang="zh-CN" dirty="0" smtClean="0"/>
              <a:t> </a:t>
            </a:r>
            <a:r>
              <a:rPr lang="en-US" dirty="0" smtClean="0">
                <a:solidFill>
                  <a:srgbClr val="FF0000"/>
                </a:solidFill>
              </a:rPr>
              <a:t>P-Q Segment</a:t>
            </a:r>
            <a:r>
              <a:rPr lang="en-US" dirty="0" smtClean="0"/>
              <a:t>: signal arrives AV node stay for a instant to allow the ventricle to be filled with blood.  </a:t>
            </a:r>
          </a:p>
          <a:p>
            <a:pPr marL="457200" lvl="0" indent="-457200" algn="just">
              <a:buNone/>
            </a:pPr>
            <a:r>
              <a:rPr lang="en-US" dirty="0" smtClean="0">
                <a:solidFill>
                  <a:srgbClr val="FF0000"/>
                </a:solidFill>
              </a:rPr>
              <a:t>Q wave </a:t>
            </a:r>
            <a:r>
              <a:rPr lang="en-US" dirty="0" smtClean="0"/>
              <a:t>:After the Buddle of </a:t>
            </a:r>
            <a:r>
              <a:rPr lang="en-US" dirty="0" smtClean="0"/>
              <a:t>His, </a:t>
            </a:r>
            <a:r>
              <a:rPr lang="en-US" dirty="0" smtClean="0"/>
              <a:t>the signal is divided into two branches and run through the septum.</a:t>
            </a:r>
          </a:p>
          <a:p>
            <a:pPr marL="457200" lvl="0" indent="-457200" algn="just">
              <a:buNone/>
            </a:pPr>
            <a:r>
              <a:rPr lang="en-US" altLang="zh-CN" dirty="0" smtClean="0">
                <a:solidFill>
                  <a:srgbClr val="FF0000"/>
                </a:solidFill>
              </a:rPr>
              <a:t>R,S wave</a:t>
            </a:r>
            <a:r>
              <a:rPr lang="en-US" altLang="zh-CN" dirty="0" smtClean="0"/>
              <a:t>: </a:t>
            </a:r>
            <a:r>
              <a:rPr lang="en-US" dirty="0" smtClean="0"/>
              <a:t>Left and right ventricle contraction are marked by the R,S wave.</a:t>
            </a:r>
          </a:p>
          <a:p>
            <a:pPr marL="457200" lvl="0" indent="-457200" algn="just">
              <a:buNone/>
            </a:pPr>
            <a:r>
              <a:rPr lang="en-US" altLang="zh-CN" dirty="0" smtClean="0">
                <a:solidFill>
                  <a:srgbClr val="FF0000"/>
                </a:solidFill>
              </a:rPr>
              <a:t>T wave</a:t>
            </a:r>
            <a:r>
              <a:rPr lang="en-US" altLang="zh-CN" dirty="0" smtClean="0"/>
              <a:t>: </a:t>
            </a:r>
            <a:r>
              <a:rPr lang="en-US" dirty="0" smtClean="0"/>
              <a:t>ventricle relaxing</a:t>
            </a:r>
            <a:endParaRPr lang="zh-CN" altLang="en-US" dirty="0"/>
          </a:p>
        </p:txBody>
      </p:sp>
      <p:pic>
        <p:nvPicPr>
          <p:cNvPr id="4" name="Picture 3" descr="605px-SinusRhythmLabels.png"/>
          <p:cNvPicPr>
            <a:picLocks noChangeAspect="1"/>
          </p:cNvPicPr>
          <p:nvPr/>
        </p:nvPicPr>
        <p:blipFill>
          <a:blip r:embed="rId2" cstate="print"/>
          <a:stretch>
            <a:fillRect/>
          </a:stretch>
        </p:blipFill>
        <p:spPr>
          <a:xfrm>
            <a:off x="304800" y="1371600"/>
            <a:ext cx="3581400" cy="4572000"/>
          </a:xfrm>
          <a:prstGeom prst="rect">
            <a:avLst/>
          </a:prstGeom>
        </p:spPr>
      </p:pic>
      <p:sp>
        <p:nvSpPr>
          <p:cNvPr id="5" name="Rectangle 4"/>
          <p:cNvSpPr/>
          <p:nvPr/>
        </p:nvSpPr>
        <p:spPr>
          <a:xfrm>
            <a:off x="228600" y="5943600"/>
            <a:ext cx="3352800" cy="646331"/>
          </a:xfrm>
          <a:prstGeom prst="rect">
            <a:avLst/>
          </a:prstGeom>
        </p:spPr>
        <p:txBody>
          <a:bodyPr wrap="square">
            <a:spAutoFit/>
          </a:bodyPr>
          <a:lstStyle/>
          <a:p>
            <a:pPr algn="ctr"/>
            <a:r>
              <a:rPr lang="en-US" i="1" dirty="0" smtClean="0">
                <a:solidFill>
                  <a:srgbClr val="00B050"/>
                </a:solidFill>
              </a:rPr>
              <a:t>Schematic representation of normal ECG</a:t>
            </a:r>
            <a:endParaRPr lang="en-US" i="1" dirty="0">
              <a:solidFill>
                <a:srgbClr val="00B050"/>
              </a:solidFill>
            </a:endParaRPr>
          </a:p>
        </p:txBody>
      </p:sp>
      <p:sp>
        <p:nvSpPr>
          <p:cNvPr id="6" name="Date Placeholder 5"/>
          <p:cNvSpPr>
            <a:spLocks noGrp="1"/>
          </p:cNvSpPr>
          <p:nvPr>
            <p:ph type="dt" sz="half" idx="14"/>
          </p:nvPr>
        </p:nvSpPr>
        <p:spPr/>
        <p:txBody>
          <a:bodyPr/>
          <a:lstStyle/>
          <a:p>
            <a:fld id="{1CD988EC-B082-4DAC-A0CC-7D09E3A051C5}" type="datetime1">
              <a:rPr lang="en-US" smtClean="0"/>
              <a:t>9/28/2012</a:t>
            </a:fld>
            <a:endParaRPr lang="en-US"/>
          </a:p>
        </p:txBody>
      </p:sp>
      <p:sp>
        <p:nvSpPr>
          <p:cNvPr id="7" name="Slide Number Placeholder 6"/>
          <p:cNvSpPr>
            <a:spLocks noGrp="1"/>
          </p:cNvSpPr>
          <p:nvPr>
            <p:ph type="sldNum" sz="quarter" idx="15"/>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Materials and methods</a:t>
            </a:r>
            <a:br>
              <a:rPr lang="en-US" b="1" dirty="0" smtClean="0"/>
            </a:br>
            <a:r>
              <a:rPr lang="en-US" b="1" dirty="0" smtClean="0"/>
              <a:t>                               </a:t>
            </a:r>
            <a:r>
              <a:rPr lang="en-US" sz="2400" b="1" dirty="0" smtClean="0"/>
              <a:t>- </a:t>
            </a:r>
            <a:r>
              <a:rPr lang="en-US" sz="2400" i="1" dirty="0" smtClean="0"/>
              <a:t>Characterization methods </a:t>
            </a:r>
            <a:r>
              <a:rPr lang="en-US" sz="1300" i="1" dirty="0" smtClean="0">
                <a:solidFill>
                  <a:srgbClr val="575F6D"/>
                </a:solidFill>
              </a:rPr>
              <a:t>(1)</a:t>
            </a:r>
            <a:endParaRPr lang="en-US" dirty="0"/>
          </a:p>
        </p:txBody>
      </p:sp>
      <p:sp>
        <p:nvSpPr>
          <p:cNvPr id="3" name="Content Placeholder 2"/>
          <p:cNvSpPr>
            <a:spLocks noGrp="1"/>
          </p:cNvSpPr>
          <p:nvPr>
            <p:ph sz="quarter" idx="1"/>
          </p:nvPr>
        </p:nvSpPr>
        <p:spPr/>
        <p:txBody>
          <a:bodyPr/>
          <a:lstStyle/>
          <a:p>
            <a:r>
              <a:rPr lang="en-US" i="1" dirty="0" smtClean="0"/>
              <a:t>Impedance spectroscopy.</a:t>
            </a:r>
          </a:p>
          <a:p>
            <a:pPr lvl="1"/>
            <a:r>
              <a:rPr lang="en-US" dirty="0" smtClean="0"/>
              <a:t>The electrode–skin contact impedance was analyzed by a computer-controlled HP4192A impedance analyzer.</a:t>
            </a:r>
          </a:p>
          <a:p>
            <a:r>
              <a:rPr lang="en-US" i="1" dirty="0" smtClean="0"/>
              <a:t>Motion artifacts. </a:t>
            </a:r>
          </a:p>
          <a:p>
            <a:pPr lvl="1"/>
            <a:r>
              <a:rPr lang="en-US" dirty="0" smtClean="0"/>
              <a:t>The motion artifacts were evaluated from ECGs taken with a </a:t>
            </a:r>
            <a:r>
              <a:rPr lang="en-US" dirty="0" err="1" smtClean="0"/>
              <a:t>longterm</a:t>
            </a:r>
            <a:r>
              <a:rPr lang="en-US" dirty="0" smtClean="0"/>
              <a:t> ECG recorder, the </a:t>
            </a:r>
            <a:r>
              <a:rPr lang="en-US" dirty="0" err="1" smtClean="0"/>
              <a:t>CardioLight</a:t>
            </a:r>
            <a:r>
              <a:rPr lang="en-US" dirty="0" smtClean="0"/>
              <a:t> Smart Reader.</a:t>
            </a:r>
          </a:p>
          <a:p>
            <a:r>
              <a:rPr lang="en-US" i="1" dirty="0" smtClean="0"/>
              <a:t>Minimum distance for electrodes.</a:t>
            </a:r>
          </a:p>
          <a:p>
            <a:pPr lvl="1"/>
            <a:r>
              <a:rPr lang="en-US" dirty="0" smtClean="0"/>
              <a:t>Two electrodes were placed next to each other as close as 1 cm right under the left nipple.</a:t>
            </a:r>
          </a:p>
          <a:p>
            <a:pPr lvl="1"/>
            <a:endParaRPr lang="en-US" dirty="0" smtClean="0"/>
          </a:p>
          <a:p>
            <a:endParaRPr lang="en-US" dirty="0"/>
          </a:p>
        </p:txBody>
      </p:sp>
      <p:sp>
        <p:nvSpPr>
          <p:cNvPr id="4" name="Date Placeholder 3"/>
          <p:cNvSpPr>
            <a:spLocks noGrp="1"/>
          </p:cNvSpPr>
          <p:nvPr>
            <p:ph type="dt" sz="half" idx="14"/>
          </p:nvPr>
        </p:nvSpPr>
        <p:spPr/>
        <p:txBody>
          <a:bodyPr/>
          <a:lstStyle/>
          <a:p>
            <a:fld id="{7ABFFBC4-48FF-4DAE-AC85-A346BF7353E0}" type="datetime1">
              <a:rPr lang="en-US" smtClean="0"/>
              <a:t>9/28/2012</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rmAutofit fontScale="90000"/>
          </a:bodyPr>
          <a:lstStyle/>
          <a:p>
            <a:pPr algn="ctr"/>
            <a:r>
              <a:rPr lang="en-US" b="1" dirty="0" smtClean="0"/>
              <a:t>Materials and methods</a:t>
            </a:r>
            <a:br>
              <a:rPr lang="en-US" b="1" dirty="0" smtClean="0"/>
            </a:br>
            <a:r>
              <a:rPr lang="en-US" b="1" dirty="0" smtClean="0"/>
              <a:t>                               </a:t>
            </a:r>
            <a:r>
              <a:rPr lang="en-US" sz="2400" b="1" dirty="0" smtClean="0"/>
              <a:t>- </a:t>
            </a:r>
            <a:r>
              <a:rPr lang="en-US" sz="2400" i="1" dirty="0" smtClean="0"/>
              <a:t>Characterization methods </a:t>
            </a:r>
            <a:r>
              <a:rPr lang="en-US" sz="1300" i="1" dirty="0" smtClean="0"/>
              <a:t>(2)</a:t>
            </a:r>
            <a:endParaRPr lang="en-US" sz="1300" dirty="0"/>
          </a:p>
        </p:txBody>
      </p:sp>
      <p:sp>
        <p:nvSpPr>
          <p:cNvPr id="3" name="Content Placeholder 2"/>
          <p:cNvSpPr>
            <a:spLocks noGrp="1"/>
          </p:cNvSpPr>
          <p:nvPr>
            <p:ph sz="quarter" idx="1"/>
          </p:nvPr>
        </p:nvSpPr>
        <p:spPr>
          <a:xfrm>
            <a:off x="457200" y="990600"/>
            <a:ext cx="7467600" cy="3657600"/>
          </a:xfrm>
        </p:spPr>
        <p:txBody>
          <a:bodyPr>
            <a:normAutofit fontScale="92500" lnSpcReduction="10000"/>
          </a:bodyPr>
          <a:lstStyle/>
          <a:p>
            <a:r>
              <a:rPr lang="en-US" i="1" dirty="0" smtClean="0"/>
              <a:t>Passive filtering.</a:t>
            </a:r>
          </a:p>
          <a:p>
            <a:pPr lvl="1"/>
            <a:r>
              <a:rPr lang="en-US" dirty="0" smtClean="0"/>
              <a:t>The transfer function was measured in a two-port measurement setup.</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r>
              <a:rPr lang="en-US" dirty="0" smtClean="0"/>
              <a:t>To eliminate the 50 Hz noise, a shielded measurement setup and symmetric input impedance at an amplifier with high common mode rejection is necessary.</a:t>
            </a:r>
          </a:p>
          <a:p>
            <a:pPr lvl="1"/>
            <a:endParaRPr lang="en-US" dirty="0" smtClean="0"/>
          </a:p>
          <a:p>
            <a:pPr lvl="1"/>
            <a:endParaRPr lang="en-US" dirty="0" smtClean="0"/>
          </a:p>
          <a:p>
            <a:pPr lvl="1"/>
            <a:endParaRPr lang="en-US" dirty="0" smtClean="0"/>
          </a:p>
          <a:p>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914400" y="1981200"/>
            <a:ext cx="6733149" cy="16002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1600200" y="4343400"/>
            <a:ext cx="5608320" cy="2286000"/>
          </a:xfrm>
          <a:prstGeom prst="rect">
            <a:avLst/>
          </a:prstGeom>
          <a:noFill/>
          <a:ln w="9525">
            <a:noFill/>
            <a:miter lim="800000"/>
            <a:headEnd/>
            <a:tailEnd/>
          </a:ln>
        </p:spPr>
      </p:pic>
      <p:sp>
        <p:nvSpPr>
          <p:cNvPr id="6" name="Date Placeholder 5"/>
          <p:cNvSpPr>
            <a:spLocks noGrp="1"/>
          </p:cNvSpPr>
          <p:nvPr>
            <p:ph type="dt" sz="half" idx="14"/>
          </p:nvPr>
        </p:nvSpPr>
        <p:spPr/>
        <p:txBody>
          <a:bodyPr/>
          <a:lstStyle/>
          <a:p>
            <a:fld id="{700BAFE5-B875-4062-80FA-E020452CB2CA}" type="datetime1">
              <a:rPr lang="en-US" smtClean="0"/>
              <a:t>9/28/2012</a:t>
            </a:fld>
            <a:endParaRPr lang="en-US"/>
          </a:p>
        </p:txBody>
      </p:sp>
      <p:sp>
        <p:nvSpPr>
          <p:cNvPr id="7" name="Slide Number Placeholder 6"/>
          <p:cNvSpPr>
            <a:spLocks noGrp="1"/>
          </p:cNvSpPr>
          <p:nvPr>
            <p:ph type="sldNum" sz="quarter" idx="15"/>
          </p:nvPr>
        </p:nvSpPr>
        <p:spPr/>
        <p:txBody>
          <a:bodyPr/>
          <a:lstStyle/>
          <a:p>
            <a:fld id="{B6F15528-21DE-4FAA-801E-634DDDAF4B2B}"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467600" cy="685800"/>
          </a:xfrm>
        </p:spPr>
        <p:txBody>
          <a:bodyPr/>
          <a:lstStyle/>
          <a:p>
            <a:pPr algn="ctr"/>
            <a:r>
              <a:rPr lang="en-US" b="1" dirty="0" smtClean="0"/>
              <a:t>Results and discussion </a:t>
            </a:r>
            <a:r>
              <a:rPr lang="en-US" sz="2000" b="1" dirty="0" smtClean="0"/>
              <a:t>(1)</a:t>
            </a:r>
            <a:endParaRPr lang="en-US" sz="2000" dirty="0"/>
          </a:p>
        </p:txBody>
      </p:sp>
      <p:sp>
        <p:nvSpPr>
          <p:cNvPr id="3" name="Content Placeholder 2"/>
          <p:cNvSpPr>
            <a:spLocks noGrp="1"/>
          </p:cNvSpPr>
          <p:nvPr>
            <p:ph sz="quarter" idx="1"/>
          </p:nvPr>
        </p:nvSpPr>
        <p:spPr/>
        <p:txBody>
          <a:bodyPr/>
          <a:lstStyle/>
          <a:p>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228600" y="1066800"/>
            <a:ext cx="4210284" cy="523875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3886200" y="1981200"/>
            <a:ext cx="5029200" cy="3333750"/>
          </a:xfrm>
          <a:prstGeom prst="rect">
            <a:avLst/>
          </a:prstGeom>
          <a:noFill/>
          <a:ln w="9525">
            <a:noFill/>
            <a:miter lim="800000"/>
            <a:headEnd/>
            <a:tailEnd/>
          </a:ln>
        </p:spPr>
      </p:pic>
      <p:sp>
        <p:nvSpPr>
          <p:cNvPr id="6" name="Date Placeholder 5"/>
          <p:cNvSpPr>
            <a:spLocks noGrp="1"/>
          </p:cNvSpPr>
          <p:nvPr>
            <p:ph type="dt" sz="half" idx="14"/>
          </p:nvPr>
        </p:nvSpPr>
        <p:spPr/>
        <p:txBody>
          <a:bodyPr/>
          <a:lstStyle/>
          <a:p>
            <a:fld id="{206F0D1B-DE3F-4D26-BA18-F9085B1F49BE}" type="datetime1">
              <a:rPr lang="en-US" smtClean="0"/>
              <a:t>9/28/2012</a:t>
            </a:fld>
            <a:endParaRPr lang="en-US"/>
          </a:p>
        </p:txBody>
      </p:sp>
      <p:sp>
        <p:nvSpPr>
          <p:cNvPr id="7" name="Slide Number Placeholder 6"/>
          <p:cNvSpPr>
            <a:spLocks noGrp="1"/>
          </p:cNvSpPr>
          <p:nvPr>
            <p:ph type="sldNum" sz="quarter" idx="15"/>
          </p:nvPr>
        </p:nvSpPr>
        <p:spPr/>
        <p:txBody>
          <a:bodyPr/>
          <a:lstStyle/>
          <a:p>
            <a:fld id="{B6F15528-21DE-4FAA-801E-634DDDAF4B2B}"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pPr algn="ctr"/>
            <a:r>
              <a:rPr lang="en-US" b="1" dirty="0" smtClean="0"/>
              <a:t>Results and discussion </a:t>
            </a:r>
            <a:r>
              <a:rPr lang="en-US" sz="2000" b="1" dirty="0" smtClean="0"/>
              <a:t>(2)</a:t>
            </a:r>
            <a:endParaRPr lang="en-US" dirty="0"/>
          </a:p>
        </p:txBody>
      </p:sp>
      <p:sp>
        <p:nvSpPr>
          <p:cNvPr id="3" name="Content Placeholder 2"/>
          <p:cNvSpPr>
            <a:spLocks noGrp="1"/>
          </p:cNvSpPr>
          <p:nvPr>
            <p:ph sz="quarter" idx="1"/>
          </p:nvPr>
        </p:nvSpPr>
        <p:spPr/>
        <p:txBody>
          <a:bodyPr/>
          <a:lstStyle/>
          <a:p>
            <a:endParaRPr lang="en-US"/>
          </a:p>
        </p:txBody>
      </p:sp>
      <p:pic>
        <p:nvPicPr>
          <p:cNvPr id="6146" name="Picture 2"/>
          <p:cNvPicPr>
            <a:picLocks noChangeAspect="1" noChangeArrowheads="1"/>
          </p:cNvPicPr>
          <p:nvPr/>
        </p:nvPicPr>
        <p:blipFill>
          <a:blip r:embed="rId2" cstate="print"/>
          <a:srcRect/>
          <a:stretch>
            <a:fillRect/>
          </a:stretch>
        </p:blipFill>
        <p:spPr bwMode="auto">
          <a:xfrm>
            <a:off x="304800" y="990600"/>
            <a:ext cx="4162425" cy="5438775"/>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4495800" y="1009650"/>
            <a:ext cx="4229100" cy="5391150"/>
          </a:xfrm>
          <a:prstGeom prst="rect">
            <a:avLst/>
          </a:prstGeom>
          <a:noFill/>
          <a:ln w="9525">
            <a:noFill/>
            <a:miter lim="800000"/>
            <a:headEnd/>
            <a:tailEnd/>
          </a:ln>
        </p:spPr>
      </p:pic>
      <p:sp>
        <p:nvSpPr>
          <p:cNvPr id="6" name="Date Placeholder 5"/>
          <p:cNvSpPr>
            <a:spLocks noGrp="1"/>
          </p:cNvSpPr>
          <p:nvPr>
            <p:ph type="dt" sz="half" idx="14"/>
          </p:nvPr>
        </p:nvSpPr>
        <p:spPr/>
        <p:txBody>
          <a:bodyPr/>
          <a:lstStyle/>
          <a:p>
            <a:fld id="{954F221D-AF1E-44BB-A26B-1679F95B1130}" type="datetime1">
              <a:rPr lang="en-US" smtClean="0"/>
              <a:t>9/28/2012</a:t>
            </a:fld>
            <a:endParaRPr lang="en-US"/>
          </a:p>
        </p:txBody>
      </p:sp>
      <p:sp>
        <p:nvSpPr>
          <p:cNvPr id="7" name="Slide Number Placeholder 6"/>
          <p:cNvSpPr>
            <a:spLocks noGrp="1"/>
          </p:cNvSpPr>
          <p:nvPr>
            <p:ph type="sldNum" sz="quarter" idx="15"/>
          </p:nvPr>
        </p:nvSpPr>
        <p:spPr/>
        <p:txBody>
          <a:bodyPr/>
          <a:lstStyle/>
          <a:p>
            <a:fld id="{B6F15528-21DE-4FAA-801E-634DDDAF4B2B}" type="slidenum">
              <a:rPr lang="en-US" smtClean="0"/>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pPr algn="ctr"/>
            <a:r>
              <a:rPr lang="en-US" b="1" dirty="0" smtClean="0"/>
              <a:t>Results and discussion </a:t>
            </a:r>
            <a:r>
              <a:rPr lang="en-US" sz="2000" b="1" dirty="0" smtClean="0"/>
              <a:t>(3)</a:t>
            </a:r>
            <a:endParaRPr lang="en-US" dirty="0"/>
          </a:p>
        </p:txBody>
      </p:sp>
      <p:sp>
        <p:nvSpPr>
          <p:cNvPr id="3" name="Content Placeholder 2"/>
          <p:cNvSpPr>
            <a:spLocks noGrp="1"/>
          </p:cNvSpPr>
          <p:nvPr>
            <p:ph sz="quarter" idx="1"/>
          </p:nvPr>
        </p:nvSpPr>
        <p:spPr/>
        <p:txBody>
          <a:bodyPr/>
          <a:lstStyle/>
          <a:p>
            <a:endParaRPr lang="en-US"/>
          </a:p>
        </p:txBody>
      </p:sp>
      <p:pic>
        <p:nvPicPr>
          <p:cNvPr id="7170" name="Picture 2"/>
          <p:cNvPicPr>
            <a:picLocks noChangeAspect="1" noChangeArrowheads="1"/>
          </p:cNvPicPr>
          <p:nvPr/>
        </p:nvPicPr>
        <p:blipFill>
          <a:blip r:embed="rId2" cstate="print"/>
          <a:srcRect/>
          <a:stretch>
            <a:fillRect/>
          </a:stretch>
        </p:blipFill>
        <p:spPr bwMode="auto">
          <a:xfrm>
            <a:off x="304800" y="1524000"/>
            <a:ext cx="4143375" cy="4038600"/>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4580138" y="971550"/>
            <a:ext cx="3573262" cy="5505450"/>
          </a:xfrm>
          <a:prstGeom prst="rect">
            <a:avLst/>
          </a:prstGeom>
          <a:noFill/>
          <a:ln w="9525">
            <a:noFill/>
            <a:miter lim="800000"/>
            <a:headEnd/>
            <a:tailEnd/>
          </a:ln>
        </p:spPr>
      </p:pic>
      <p:sp>
        <p:nvSpPr>
          <p:cNvPr id="6" name="Date Placeholder 5"/>
          <p:cNvSpPr>
            <a:spLocks noGrp="1"/>
          </p:cNvSpPr>
          <p:nvPr>
            <p:ph type="dt" sz="half" idx="14"/>
          </p:nvPr>
        </p:nvSpPr>
        <p:spPr/>
        <p:txBody>
          <a:bodyPr/>
          <a:lstStyle/>
          <a:p>
            <a:fld id="{D84B5C49-A0E6-4C3D-9F0C-DCEE71CCFAA5}" type="datetime1">
              <a:rPr lang="en-US" smtClean="0"/>
              <a:t>9/28/2012</a:t>
            </a:fld>
            <a:endParaRPr lang="en-US"/>
          </a:p>
        </p:txBody>
      </p:sp>
      <p:sp>
        <p:nvSpPr>
          <p:cNvPr id="7" name="Slide Number Placeholder 6"/>
          <p:cNvSpPr>
            <a:spLocks noGrp="1"/>
          </p:cNvSpPr>
          <p:nvPr>
            <p:ph type="sldNum" sz="quarter" idx="15"/>
          </p:nvPr>
        </p:nvSpPr>
        <p:spPr/>
        <p:txBody>
          <a:bodyPr/>
          <a:lstStyle/>
          <a:p>
            <a:fld id="{B6F15528-21DE-4FAA-801E-634DDDAF4B2B}" type="slidenum">
              <a:rPr lang="en-US" smtClean="0"/>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pPr algn="ctr"/>
            <a:r>
              <a:rPr lang="en-US" b="1" dirty="0" smtClean="0"/>
              <a:t>Results and discussion </a:t>
            </a:r>
            <a:r>
              <a:rPr lang="en-US" sz="2000" b="1" dirty="0" smtClean="0"/>
              <a:t>(4)</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990599" y="1295400"/>
            <a:ext cx="6567433" cy="4800600"/>
          </a:xfrm>
          <a:prstGeom prst="rect">
            <a:avLst/>
          </a:prstGeom>
          <a:noFill/>
          <a:ln w="9525">
            <a:noFill/>
            <a:miter lim="800000"/>
            <a:headEnd/>
            <a:tailEnd/>
          </a:ln>
        </p:spPr>
      </p:pic>
      <p:sp>
        <p:nvSpPr>
          <p:cNvPr id="4" name="Date Placeholder 3"/>
          <p:cNvSpPr>
            <a:spLocks noGrp="1"/>
          </p:cNvSpPr>
          <p:nvPr>
            <p:ph type="dt" sz="half" idx="14"/>
          </p:nvPr>
        </p:nvSpPr>
        <p:spPr/>
        <p:txBody>
          <a:bodyPr/>
          <a:lstStyle/>
          <a:p>
            <a:fld id="{666427C0-A211-49DE-9063-843F0F60C079}" type="datetime1">
              <a:rPr lang="en-US" smtClean="0"/>
              <a:t>9/28/2012</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Summary and outlook</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The new dry and capacitive electrodes avoid the shortcomings of standard Ag</a:t>
            </a:r>
            <a:r>
              <a:rPr lang="en-US" i="1" dirty="0" smtClean="0"/>
              <a:t>/</a:t>
            </a:r>
            <a:r>
              <a:rPr lang="en-US" i="1" dirty="0" err="1" smtClean="0"/>
              <a:t>AgCl</a:t>
            </a:r>
            <a:r>
              <a:rPr lang="en-US" i="1" dirty="0" smtClean="0"/>
              <a:t> </a:t>
            </a:r>
            <a:r>
              <a:rPr lang="en-US" dirty="0" smtClean="0"/>
              <a:t>gel electrodes</a:t>
            </a:r>
            <a:r>
              <a:rPr lang="en-US" i="1" dirty="0" smtClean="0"/>
              <a:t>.</a:t>
            </a:r>
          </a:p>
          <a:p>
            <a:r>
              <a:rPr lang="en-US" dirty="0" smtClean="0"/>
              <a:t>Rigid silver plates, silver plates coated with silver chloride, Ag-coated conductive polymer foam soft electrodes, and capacitive SiO2–Si electrodes were designed, fabricated and characterized with the objective of improving the contact on hairy skin to reduce the electrode impedance, to diminish motion artifacts and to passively filter zero-line fluctuations.</a:t>
            </a:r>
          </a:p>
          <a:p>
            <a:r>
              <a:rPr lang="en-US" dirty="0" smtClean="0"/>
              <a:t>Future work will concentrate on the development of a soft capacitive electrode to combine the advantages of both new types of electrodes for a long-term ECG system, which is convenient with respect to all relevant electrode properties.</a:t>
            </a:r>
          </a:p>
          <a:p>
            <a:endParaRPr lang="en-US" dirty="0"/>
          </a:p>
        </p:txBody>
      </p:sp>
      <p:sp>
        <p:nvSpPr>
          <p:cNvPr id="4" name="Date Placeholder 3"/>
          <p:cNvSpPr>
            <a:spLocks noGrp="1"/>
          </p:cNvSpPr>
          <p:nvPr>
            <p:ph type="dt" sz="half" idx="14"/>
          </p:nvPr>
        </p:nvSpPr>
        <p:spPr/>
        <p:txBody>
          <a:bodyPr/>
          <a:lstStyle/>
          <a:p>
            <a:fld id="{62A9355D-01FE-4663-8239-DD7B6091001F}" type="datetime1">
              <a:rPr lang="en-US" smtClean="0"/>
              <a:t>9/28/2012</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DESIGN(5)</a:t>
            </a:r>
            <a:endParaRPr lang="zh-CN" altLang="en-US" dirty="0"/>
          </a:p>
        </p:txBody>
      </p:sp>
      <p:sp>
        <p:nvSpPr>
          <p:cNvPr id="3" name="Content Placeholder 2"/>
          <p:cNvSpPr>
            <a:spLocks noGrp="1"/>
          </p:cNvSpPr>
          <p:nvPr>
            <p:ph idx="1"/>
          </p:nvPr>
        </p:nvSpPr>
        <p:spPr/>
        <p:txBody>
          <a:bodyPr>
            <a:normAutofit lnSpcReduction="10000"/>
          </a:bodyPr>
          <a:lstStyle/>
          <a:p>
            <a:r>
              <a:rPr lang="en-US" altLang="zh-CN" b="1" dirty="0" smtClean="0"/>
              <a:t>3.9 </a:t>
            </a:r>
            <a:r>
              <a:rPr lang="en-US" altLang="zh-CN" b="1" dirty="0" err="1" smtClean="0"/>
              <a:t>mW</a:t>
            </a:r>
            <a:r>
              <a:rPr lang="en-US" altLang="zh-CN" b="1" dirty="0" smtClean="0"/>
              <a:t> 25-Electrode </a:t>
            </a:r>
            <a:r>
              <a:rPr lang="en-US" altLang="zh-CN" b="1" dirty="0" err="1" smtClean="0"/>
              <a:t>Reconﬁgured</a:t>
            </a:r>
            <a:r>
              <a:rPr lang="en-US" altLang="zh-CN" b="1" dirty="0" smtClean="0"/>
              <a:t> Sensor[5]</a:t>
            </a:r>
          </a:p>
          <a:p>
            <a:endParaRPr lang="en-US" altLang="zh-CN" dirty="0" smtClean="0"/>
          </a:p>
          <a:p>
            <a:pPr>
              <a:buFont typeface="Wingdings" pitchFamily="2" charset="2"/>
              <a:buChar char="Ø"/>
            </a:pPr>
            <a:r>
              <a:rPr lang="en-US" altLang="zh-CN" i="1" dirty="0" smtClean="0"/>
              <a:t>Introduction</a:t>
            </a:r>
          </a:p>
          <a:p>
            <a:pPr>
              <a:buFont typeface="Wingdings" pitchFamily="2" charset="2"/>
              <a:buChar char="Ø"/>
            </a:pPr>
            <a:r>
              <a:rPr lang="en-US" altLang="zh-CN" i="1" dirty="0" smtClean="0"/>
              <a:t>Electrode design</a:t>
            </a:r>
          </a:p>
          <a:p>
            <a:pPr>
              <a:buFont typeface="Wingdings" pitchFamily="2" charset="2"/>
              <a:buChar char="Ø"/>
            </a:pPr>
            <a:r>
              <a:rPr lang="en-US" altLang="zh-CN" i="1" dirty="0" smtClean="0"/>
              <a:t>System Architecture</a:t>
            </a:r>
          </a:p>
          <a:p>
            <a:pPr>
              <a:buFont typeface="Wingdings" pitchFamily="2" charset="2"/>
              <a:buChar char="Ø"/>
            </a:pPr>
            <a:r>
              <a:rPr lang="en-US" altLang="zh-CN" i="1" dirty="0" smtClean="0"/>
              <a:t>REIA</a:t>
            </a:r>
          </a:p>
          <a:p>
            <a:pPr>
              <a:buFont typeface="Wingdings" pitchFamily="2" charset="2"/>
              <a:buChar char="Ø"/>
            </a:pPr>
            <a:r>
              <a:rPr lang="en-US" altLang="zh-CN" i="1" dirty="0" smtClean="0"/>
              <a:t>Band switched </a:t>
            </a:r>
            <a:r>
              <a:rPr lang="en-US" altLang="zh-CN" i="1" dirty="0" err="1" smtClean="0"/>
              <a:t>ﬁlter</a:t>
            </a:r>
            <a:endParaRPr lang="en-US" altLang="zh-CN" i="1" dirty="0" smtClean="0"/>
          </a:p>
          <a:p>
            <a:pPr>
              <a:buFont typeface="Wingdings" pitchFamily="2" charset="2"/>
              <a:buChar char="Ø"/>
            </a:pPr>
            <a:r>
              <a:rPr lang="en-US" altLang="zh-CN" i="1" dirty="0" smtClean="0"/>
              <a:t>Remote controller</a:t>
            </a:r>
          </a:p>
          <a:p>
            <a:pPr>
              <a:buFont typeface="Wingdings" pitchFamily="2" charset="2"/>
              <a:buChar char="Ø"/>
            </a:pPr>
            <a:r>
              <a:rPr lang="en-US" altLang="zh-CN" i="1" dirty="0" smtClean="0"/>
              <a:t>Low duty cycle transmitter</a:t>
            </a:r>
          </a:p>
          <a:p>
            <a:pPr>
              <a:buFont typeface="Wingdings" pitchFamily="2" charset="2"/>
              <a:buChar char="Ø"/>
            </a:pPr>
            <a:r>
              <a:rPr lang="en-US" altLang="zh-CN" i="1" dirty="0" smtClean="0"/>
              <a:t>Implementation and results</a:t>
            </a:r>
          </a:p>
          <a:p>
            <a:pPr>
              <a:buFont typeface="Wingdings" pitchFamily="2" charset="2"/>
              <a:buChar char="Ø"/>
            </a:pPr>
            <a:r>
              <a:rPr lang="en-US" altLang="zh-CN" i="1" dirty="0" smtClean="0"/>
              <a:t>Conclusion</a:t>
            </a:r>
          </a:p>
          <a:p>
            <a:endParaRPr lang="zh-CN" altLang="en-US" dirty="0"/>
          </a:p>
        </p:txBody>
      </p:sp>
      <p:sp>
        <p:nvSpPr>
          <p:cNvPr id="4" name="Date Placeholder 3"/>
          <p:cNvSpPr>
            <a:spLocks noGrp="1"/>
          </p:cNvSpPr>
          <p:nvPr>
            <p:ph type="dt" sz="half" idx="14"/>
          </p:nvPr>
        </p:nvSpPr>
        <p:spPr/>
        <p:txBody>
          <a:bodyPr/>
          <a:lstStyle/>
          <a:p>
            <a:fld id="{86717D6A-0BB0-489C-BEC6-16535852CCFF}" type="datetime1">
              <a:rPr lang="en-US" smtClean="0"/>
              <a:t>9/28/2012</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DESIGN(5)</a:t>
            </a:r>
            <a:endParaRPr lang="zh-CN" altLang="en-US" dirty="0"/>
          </a:p>
        </p:txBody>
      </p:sp>
      <p:sp>
        <p:nvSpPr>
          <p:cNvPr id="3" name="Content Placeholder 2"/>
          <p:cNvSpPr>
            <a:spLocks noGrp="1"/>
          </p:cNvSpPr>
          <p:nvPr>
            <p:ph idx="1"/>
          </p:nvPr>
        </p:nvSpPr>
        <p:spPr>
          <a:xfrm>
            <a:off x="457200" y="1600200"/>
            <a:ext cx="7696200" cy="4873752"/>
          </a:xfrm>
        </p:spPr>
        <p:txBody>
          <a:bodyPr>
            <a:normAutofit/>
          </a:bodyPr>
          <a:lstStyle/>
          <a:p>
            <a:r>
              <a:rPr lang="en-US" altLang="zh-CN" b="1" dirty="0" smtClean="0"/>
              <a:t>Introduction</a:t>
            </a:r>
          </a:p>
          <a:p>
            <a:endParaRPr lang="en-US" altLang="zh-CN" dirty="0" smtClean="0"/>
          </a:p>
          <a:p>
            <a:endParaRPr lang="en-US" altLang="zh-CN" dirty="0" smtClean="0"/>
          </a:p>
          <a:p>
            <a:pPr>
              <a:buFont typeface="Wingdings" pitchFamily="2" charset="2"/>
              <a:buChar char="Ø"/>
            </a:pPr>
            <a:r>
              <a:rPr lang="en-US" altLang="zh-CN" dirty="0" smtClean="0"/>
              <a:t>A low power highly sensitive Thoracic Impedance Variance (TIV) and Electrocardiogram (ECG) monitoring </a:t>
            </a:r>
            <a:r>
              <a:rPr lang="en-US" altLang="zh-CN" dirty="0" err="1" smtClean="0"/>
              <a:t>SoC.</a:t>
            </a:r>
            <a:endParaRPr lang="en-US" altLang="zh-CN" dirty="0" smtClean="0"/>
          </a:p>
          <a:p>
            <a:pPr>
              <a:buFont typeface="Wingdings" pitchFamily="2" charset="2"/>
              <a:buChar char="Ø"/>
            </a:pPr>
            <a:r>
              <a:rPr lang="en-US" altLang="zh-CN" dirty="0" smtClean="0"/>
              <a:t>Multi-application integrated together</a:t>
            </a:r>
          </a:p>
          <a:p>
            <a:pPr>
              <a:buFont typeface="Wingdings" pitchFamily="2" charset="2"/>
              <a:buChar char="Ø"/>
            </a:pPr>
            <a:r>
              <a:rPr lang="en-US" altLang="zh-CN" dirty="0" smtClean="0"/>
              <a:t>TIV requires high impedance detection sensitivity</a:t>
            </a:r>
          </a:p>
          <a:p>
            <a:pPr>
              <a:buFont typeface="Wingdings" pitchFamily="2" charset="2"/>
              <a:buChar char="Ø"/>
            </a:pPr>
            <a:r>
              <a:rPr lang="en-US" altLang="zh-CN" dirty="0" smtClean="0"/>
              <a:t>The low noise requirements </a:t>
            </a:r>
          </a:p>
          <a:p>
            <a:pPr>
              <a:buFont typeface="Wingdings" pitchFamily="2" charset="2"/>
              <a:buChar char="Ø"/>
            </a:pPr>
            <a:r>
              <a:rPr lang="en-US" altLang="zh-CN" dirty="0" smtClean="0"/>
              <a:t>Low power consumption for wearable</a:t>
            </a:r>
          </a:p>
          <a:p>
            <a:endParaRPr lang="en-US" altLang="zh-CN" dirty="0" smtClean="0"/>
          </a:p>
          <a:p>
            <a:endParaRPr lang="zh-CN" altLang="en-US" dirty="0"/>
          </a:p>
        </p:txBody>
      </p:sp>
      <p:pic>
        <p:nvPicPr>
          <p:cNvPr id="6" name="Picture 2"/>
          <p:cNvPicPr>
            <a:picLocks noChangeAspect="1" noChangeArrowheads="1"/>
          </p:cNvPicPr>
          <p:nvPr/>
        </p:nvPicPr>
        <p:blipFill>
          <a:blip r:embed="rId2" cstate="print"/>
          <a:srcRect/>
          <a:stretch>
            <a:fillRect/>
          </a:stretch>
        </p:blipFill>
        <p:spPr bwMode="auto">
          <a:xfrm>
            <a:off x="3581400" y="532890"/>
            <a:ext cx="4343400" cy="2377126"/>
          </a:xfrm>
          <a:prstGeom prst="rect">
            <a:avLst/>
          </a:prstGeom>
          <a:noFill/>
          <a:ln w="9525">
            <a:noFill/>
            <a:miter lim="800000"/>
            <a:headEnd/>
            <a:tailEnd/>
          </a:ln>
          <a:effectLst/>
        </p:spPr>
      </p:pic>
      <p:sp>
        <p:nvSpPr>
          <p:cNvPr id="5" name="Date Placeholder 4"/>
          <p:cNvSpPr>
            <a:spLocks noGrp="1"/>
          </p:cNvSpPr>
          <p:nvPr>
            <p:ph type="dt" sz="half" idx="14"/>
          </p:nvPr>
        </p:nvSpPr>
        <p:spPr/>
        <p:txBody>
          <a:bodyPr/>
          <a:lstStyle/>
          <a:p>
            <a:fld id="{1CCE1F8F-103E-4530-8398-8EB825ECDCC2}" type="datetime1">
              <a:rPr lang="en-US" smtClean="0"/>
              <a:t>9/28/2012</a:t>
            </a:fld>
            <a:endParaRPr lang="en-US"/>
          </a:p>
        </p:txBody>
      </p:sp>
      <p:sp>
        <p:nvSpPr>
          <p:cNvPr id="7" name="Slide Number Placeholder 6"/>
          <p:cNvSpPr>
            <a:spLocks noGrp="1"/>
          </p:cNvSpPr>
          <p:nvPr>
            <p:ph type="sldNum" sz="quarter" idx="15"/>
          </p:nvPr>
        </p:nvSpPr>
        <p:spPr/>
        <p:txBody>
          <a:bodyPr/>
          <a:lstStyle/>
          <a:p>
            <a:fld id="{B6F15528-21DE-4FAA-801E-634DDDAF4B2B}" type="slidenum">
              <a:rPr lang="en-US" smtClean="0"/>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DESIGN(5)</a:t>
            </a:r>
            <a:endParaRPr lang="zh-CN" altLang="en-US" dirty="0"/>
          </a:p>
        </p:txBody>
      </p:sp>
      <p:sp>
        <p:nvSpPr>
          <p:cNvPr id="3" name="Content Placeholder 2"/>
          <p:cNvSpPr>
            <a:spLocks noGrp="1"/>
          </p:cNvSpPr>
          <p:nvPr>
            <p:ph idx="1"/>
          </p:nvPr>
        </p:nvSpPr>
        <p:spPr>
          <a:xfrm>
            <a:off x="381000" y="1600200"/>
            <a:ext cx="7467600" cy="4873752"/>
          </a:xfrm>
        </p:spPr>
        <p:txBody>
          <a:bodyPr>
            <a:normAutofit/>
          </a:bodyPr>
          <a:lstStyle/>
          <a:p>
            <a:r>
              <a:rPr lang="en-US" altLang="zh-CN" b="1" dirty="0" smtClean="0"/>
              <a:t>Electrode Design:</a:t>
            </a:r>
          </a:p>
          <a:p>
            <a:pPr>
              <a:buNone/>
            </a:pPr>
            <a:endParaRPr lang="en-US" altLang="zh-CN" dirty="0" smtClean="0"/>
          </a:p>
          <a:p>
            <a:pPr>
              <a:buFont typeface="Wingdings" pitchFamily="2" charset="2"/>
              <a:buChar char="Ø"/>
            </a:pPr>
            <a:endParaRPr lang="en-US" altLang="zh-CN" dirty="0" smtClean="0"/>
          </a:p>
          <a:p>
            <a:endParaRPr lang="en-US" altLang="zh-CN" dirty="0" smtClean="0"/>
          </a:p>
          <a:p>
            <a:endParaRPr lang="zh-CN" altLang="en-US" dirty="0"/>
          </a:p>
        </p:txBody>
      </p:sp>
      <p:pic>
        <p:nvPicPr>
          <p:cNvPr id="13315" name="Picture 3"/>
          <p:cNvPicPr>
            <a:picLocks noChangeAspect="1" noChangeArrowheads="1"/>
          </p:cNvPicPr>
          <p:nvPr/>
        </p:nvPicPr>
        <p:blipFill>
          <a:blip r:embed="rId2" cstate="print"/>
          <a:srcRect/>
          <a:stretch>
            <a:fillRect/>
          </a:stretch>
        </p:blipFill>
        <p:spPr bwMode="auto">
          <a:xfrm>
            <a:off x="6324600" y="2400300"/>
            <a:ext cx="1909330" cy="2705100"/>
          </a:xfrm>
          <a:prstGeom prst="rect">
            <a:avLst/>
          </a:prstGeom>
          <a:noFill/>
          <a:ln w="9525">
            <a:noFill/>
            <a:miter lim="800000"/>
            <a:headEnd/>
            <a:tailEnd/>
          </a:ln>
          <a:effectLst/>
        </p:spPr>
      </p:pic>
      <p:sp>
        <p:nvSpPr>
          <p:cNvPr id="9" name="TextBox 8"/>
          <p:cNvSpPr txBox="1"/>
          <p:nvPr/>
        </p:nvSpPr>
        <p:spPr>
          <a:xfrm>
            <a:off x="762000" y="2286000"/>
            <a:ext cx="5105400" cy="3539430"/>
          </a:xfrm>
          <a:prstGeom prst="rect">
            <a:avLst/>
          </a:prstGeom>
          <a:noFill/>
        </p:spPr>
        <p:txBody>
          <a:bodyPr wrap="square" rtlCol="0">
            <a:spAutoFit/>
          </a:bodyPr>
          <a:lstStyle/>
          <a:p>
            <a:pPr algn="just">
              <a:buFont typeface="Wingdings" pitchFamily="2" charset="2"/>
              <a:buChar char="Ø"/>
            </a:pPr>
            <a:r>
              <a:rPr lang="en-US" altLang="zh-CN" sz="2000" dirty="0" smtClean="0">
                <a:solidFill>
                  <a:schemeClr val="bg2">
                    <a:lumMod val="25000"/>
                  </a:schemeClr>
                </a:solidFill>
              </a:rPr>
              <a:t>Tightly attached to the chest to cover  </a:t>
            </a:r>
          </a:p>
          <a:p>
            <a:pPr algn="just"/>
            <a:r>
              <a:rPr lang="en-US" altLang="zh-CN" sz="2000" dirty="0" smtClean="0">
                <a:solidFill>
                  <a:schemeClr val="bg2">
                    <a:lumMod val="25000"/>
                  </a:schemeClr>
                </a:solidFill>
              </a:rPr>
              <a:t>    the area of the heart</a:t>
            </a:r>
          </a:p>
          <a:p>
            <a:pPr algn="just">
              <a:buFont typeface="Wingdings" pitchFamily="2" charset="2"/>
              <a:buChar char="Ø"/>
            </a:pPr>
            <a:endParaRPr lang="en-US" altLang="zh-CN" sz="2000" dirty="0" smtClean="0">
              <a:solidFill>
                <a:schemeClr val="bg2">
                  <a:lumMod val="25000"/>
                </a:schemeClr>
              </a:solidFill>
            </a:endParaRPr>
          </a:p>
          <a:p>
            <a:pPr algn="just">
              <a:buFont typeface="Wingdings" pitchFamily="2" charset="2"/>
              <a:buChar char="Ø"/>
            </a:pPr>
            <a:r>
              <a:rPr lang="en-US" altLang="zh-CN" sz="2000" dirty="0" smtClean="0">
                <a:solidFill>
                  <a:schemeClr val="bg2">
                    <a:lumMod val="25000"/>
                  </a:schemeClr>
                </a:solidFill>
              </a:rPr>
              <a:t>Compact poultice-like plaster sensor (15 </a:t>
            </a:r>
          </a:p>
          <a:p>
            <a:pPr algn="just"/>
            <a:r>
              <a:rPr lang="en-US" altLang="zh-CN" sz="2000" dirty="0" smtClean="0">
                <a:solidFill>
                  <a:schemeClr val="bg2">
                    <a:lumMod val="25000"/>
                  </a:schemeClr>
                </a:solidFill>
              </a:rPr>
              <a:t>   cm* 15 cm 4-layer patch)</a:t>
            </a:r>
          </a:p>
          <a:p>
            <a:pPr algn="just">
              <a:buFont typeface="Wingdings" pitchFamily="2" charset="2"/>
              <a:buChar char="Ø"/>
            </a:pPr>
            <a:endParaRPr lang="en-US" altLang="zh-CN" sz="2000" dirty="0" smtClean="0">
              <a:solidFill>
                <a:schemeClr val="bg2">
                  <a:lumMod val="25000"/>
                </a:schemeClr>
              </a:solidFill>
            </a:endParaRPr>
          </a:p>
          <a:p>
            <a:pPr algn="just">
              <a:buFont typeface="Wingdings" pitchFamily="2" charset="2"/>
              <a:buChar char="Ø"/>
            </a:pPr>
            <a:r>
              <a:rPr lang="en-US" altLang="zh-CN" sz="2000" dirty="0" smtClean="0">
                <a:solidFill>
                  <a:schemeClr val="bg2">
                    <a:lumMod val="25000"/>
                  </a:schemeClr>
                </a:solidFill>
              </a:rPr>
              <a:t>Wearable low cost cardiac healthcare</a:t>
            </a:r>
          </a:p>
          <a:p>
            <a:pPr algn="just">
              <a:buFont typeface="Wingdings" pitchFamily="2" charset="2"/>
              <a:buChar char="Ø"/>
            </a:pPr>
            <a:endParaRPr lang="en-US" altLang="zh-CN" sz="2000" dirty="0" smtClean="0">
              <a:solidFill>
                <a:schemeClr val="bg2">
                  <a:lumMod val="25000"/>
                </a:schemeClr>
              </a:solidFill>
            </a:endParaRPr>
          </a:p>
          <a:p>
            <a:pPr>
              <a:buFont typeface="Wingdings" pitchFamily="2" charset="2"/>
              <a:buChar char="Ø"/>
            </a:pPr>
            <a:r>
              <a:rPr lang="en-US" altLang="zh-CN" sz="2000" dirty="0" smtClean="0">
                <a:solidFill>
                  <a:schemeClr val="bg2">
                    <a:lumMod val="25000"/>
                  </a:schemeClr>
                </a:solidFill>
              </a:rPr>
              <a:t>16 different sites across the heart to  </a:t>
            </a:r>
          </a:p>
          <a:p>
            <a:r>
              <a:rPr lang="en-US" altLang="zh-CN" sz="2000" dirty="0" smtClean="0">
                <a:solidFill>
                  <a:schemeClr val="bg2">
                    <a:lumMod val="25000"/>
                  </a:schemeClr>
                </a:solidFill>
              </a:rPr>
              <a:t>    enable the optimal  sensing point </a:t>
            </a:r>
          </a:p>
          <a:p>
            <a:pPr algn="just"/>
            <a:endParaRPr lang="zh-CN" altLang="en-US" sz="2400" dirty="0">
              <a:solidFill>
                <a:schemeClr val="bg2">
                  <a:lumMod val="10000"/>
                </a:schemeClr>
              </a:solidFill>
            </a:endParaRPr>
          </a:p>
        </p:txBody>
      </p:sp>
      <p:sp>
        <p:nvSpPr>
          <p:cNvPr id="6" name="Date Placeholder 5"/>
          <p:cNvSpPr>
            <a:spLocks noGrp="1"/>
          </p:cNvSpPr>
          <p:nvPr>
            <p:ph type="dt" sz="half" idx="14"/>
          </p:nvPr>
        </p:nvSpPr>
        <p:spPr/>
        <p:txBody>
          <a:bodyPr/>
          <a:lstStyle/>
          <a:p>
            <a:fld id="{A186BFBF-E9B4-4805-8138-37E06A68F9C3}" type="datetime1">
              <a:rPr lang="en-US" smtClean="0"/>
              <a:t>9/28/2012</a:t>
            </a:fld>
            <a:endParaRPr lang="en-US"/>
          </a:p>
        </p:txBody>
      </p:sp>
      <p:sp>
        <p:nvSpPr>
          <p:cNvPr id="7" name="Slide Number Placeholder 6"/>
          <p:cNvSpPr>
            <a:spLocks noGrp="1"/>
          </p:cNvSpPr>
          <p:nvPr>
            <p:ph type="sldNum" sz="quarter" idx="15"/>
          </p:nvPr>
        </p:nvSpPr>
        <p:spPr/>
        <p:txBody>
          <a:bodyPr/>
          <a:lstStyle/>
          <a:p>
            <a:fld id="{B6F15528-21DE-4FAA-801E-634DDDAF4B2B}" type="slidenum">
              <a:rPr lang="en-US" smtClean="0"/>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ECG SIGNAL</a:t>
            </a:r>
            <a:endParaRPr lang="zh-CN" altLang="en-US" dirty="0"/>
          </a:p>
        </p:txBody>
      </p:sp>
      <p:sp>
        <p:nvSpPr>
          <p:cNvPr id="4" name="Content Placeholder 2"/>
          <p:cNvSpPr>
            <a:spLocks noGrp="1"/>
          </p:cNvSpPr>
          <p:nvPr>
            <p:ph sz="quarter" idx="1"/>
          </p:nvPr>
        </p:nvSpPr>
        <p:spPr/>
        <p:txBody>
          <a:bodyPr/>
          <a:lstStyle/>
          <a:p>
            <a:r>
              <a:rPr lang="en-US" altLang="zh-CN" dirty="0" smtClean="0"/>
              <a:t> ECG bio-signal typical specifications:</a:t>
            </a:r>
          </a:p>
          <a:p>
            <a:endParaRPr lang="en-US" altLang="zh-CN" dirty="0" smtClean="0"/>
          </a:p>
          <a:p>
            <a:pPr lvl="1">
              <a:buFont typeface="Wingdings" pitchFamily="2" charset="2"/>
              <a:buChar char="Ø"/>
            </a:pPr>
            <a:r>
              <a:rPr lang="en-US" altLang="zh-CN" dirty="0" smtClean="0"/>
              <a:t> </a:t>
            </a:r>
            <a:r>
              <a:rPr lang="en-US" altLang="zh-CN" dirty="0" smtClean="0">
                <a:solidFill>
                  <a:schemeClr val="tx1"/>
                </a:solidFill>
              </a:rPr>
              <a:t>low differential voltage from 0.4 to 3 mV</a:t>
            </a:r>
          </a:p>
          <a:p>
            <a:pPr lvl="1">
              <a:buFont typeface="Wingdings" pitchFamily="2" charset="2"/>
              <a:buChar char="Ø"/>
            </a:pPr>
            <a:r>
              <a:rPr lang="en-US" altLang="zh-CN" dirty="0" smtClean="0">
                <a:solidFill>
                  <a:schemeClr val="tx1"/>
                </a:solidFill>
              </a:rPr>
              <a:t> high common-mode rejection ratio level</a:t>
            </a:r>
          </a:p>
          <a:p>
            <a:pPr lvl="1">
              <a:buFont typeface="Wingdings" pitchFamily="2" charset="2"/>
              <a:buChar char="Ø"/>
            </a:pPr>
            <a:r>
              <a:rPr lang="en-US" altLang="zh-CN" dirty="0" smtClean="0">
                <a:solidFill>
                  <a:schemeClr val="tx1"/>
                </a:solidFill>
              </a:rPr>
              <a:t> low frequency range</a:t>
            </a:r>
          </a:p>
          <a:p>
            <a:pPr lvl="1">
              <a:buFont typeface="Wingdings" pitchFamily="2" charset="2"/>
              <a:buChar char="Ø"/>
            </a:pPr>
            <a:r>
              <a:rPr lang="en-US" altLang="zh-CN" dirty="0" smtClean="0"/>
              <a:t> h</a:t>
            </a:r>
            <a:r>
              <a:rPr lang="en-US" altLang="zh-CN" dirty="0" smtClean="0">
                <a:solidFill>
                  <a:schemeClr val="tx1"/>
                </a:solidFill>
              </a:rPr>
              <a:t>igh noise</a:t>
            </a:r>
          </a:p>
          <a:p>
            <a:endParaRPr lang="zh-CN" altLang="en-US" dirty="0"/>
          </a:p>
        </p:txBody>
      </p:sp>
      <p:pic>
        <p:nvPicPr>
          <p:cNvPr id="5" name="Picture 3"/>
          <p:cNvPicPr>
            <a:picLocks noChangeAspect="1" noChangeArrowheads="1"/>
          </p:cNvPicPr>
          <p:nvPr/>
        </p:nvPicPr>
        <p:blipFill>
          <a:blip r:embed="rId2" cstate="print"/>
          <a:srcRect/>
          <a:stretch>
            <a:fillRect/>
          </a:stretch>
        </p:blipFill>
        <p:spPr bwMode="auto">
          <a:xfrm>
            <a:off x="3200400" y="3657600"/>
            <a:ext cx="4419600" cy="2828925"/>
          </a:xfrm>
          <a:prstGeom prst="rect">
            <a:avLst/>
          </a:prstGeom>
          <a:noFill/>
          <a:ln w="9525">
            <a:noFill/>
            <a:miter lim="800000"/>
            <a:headEnd/>
            <a:tailEnd/>
          </a:ln>
          <a:effectLst/>
        </p:spPr>
      </p:pic>
      <p:sp>
        <p:nvSpPr>
          <p:cNvPr id="6" name="Date Placeholder 5"/>
          <p:cNvSpPr>
            <a:spLocks noGrp="1"/>
          </p:cNvSpPr>
          <p:nvPr>
            <p:ph type="dt" sz="half" idx="14"/>
          </p:nvPr>
        </p:nvSpPr>
        <p:spPr/>
        <p:txBody>
          <a:bodyPr/>
          <a:lstStyle/>
          <a:p>
            <a:fld id="{70ED7657-96D0-4B41-A571-F48D29834D1F}" type="datetime1">
              <a:rPr lang="en-US" smtClean="0"/>
              <a:t>9/28/2012</a:t>
            </a:fld>
            <a:endParaRPr lang="en-US"/>
          </a:p>
        </p:txBody>
      </p:sp>
      <p:sp>
        <p:nvSpPr>
          <p:cNvPr id="7" name="Slide Number Placeholder 6"/>
          <p:cNvSpPr>
            <a:spLocks noGrp="1"/>
          </p:cNvSpPr>
          <p:nvPr>
            <p:ph type="sldNum" sz="quarter" idx="15"/>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DESIGN(5)</a:t>
            </a:r>
            <a:endParaRPr lang="zh-CN" altLang="en-US" dirty="0"/>
          </a:p>
        </p:txBody>
      </p:sp>
      <p:sp>
        <p:nvSpPr>
          <p:cNvPr id="3" name="Content Placeholder 2"/>
          <p:cNvSpPr>
            <a:spLocks noGrp="1"/>
          </p:cNvSpPr>
          <p:nvPr>
            <p:ph idx="1"/>
          </p:nvPr>
        </p:nvSpPr>
        <p:spPr/>
        <p:txBody>
          <a:bodyPr/>
          <a:lstStyle/>
          <a:p>
            <a:r>
              <a:rPr lang="en-US" altLang="zh-CN" b="1" dirty="0" smtClean="0"/>
              <a:t>Electrode Design</a:t>
            </a:r>
          </a:p>
        </p:txBody>
      </p:sp>
      <p:pic>
        <p:nvPicPr>
          <p:cNvPr id="7" name="Picture 2"/>
          <p:cNvPicPr>
            <a:picLocks noChangeAspect="1" noChangeArrowheads="1"/>
          </p:cNvPicPr>
          <p:nvPr/>
        </p:nvPicPr>
        <p:blipFill>
          <a:blip r:embed="rId2" cstate="print"/>
          <a:srcRect/>
          <a:stretch>
            <a:fillRect/>
          </a:stretch>
        </p:blipFill>
        <p:spPr bwMode="auto">
          <a:xfrm>
            <a:off x="533400" y="2362200"/>
            <a:ext cx="3581400" cy="2667000"/>
          </a:xfrm>
          <a:prstGeom prst="rect">
            <a:avLst/>
          </a:prstGeom>
          <a:noFill/>
          <a:ln w="9525">
            <a:noFill/>
            <a:miter lim="800000"/>
            <a:headEnd/>
            <a:tailEnd/>
          </a:ln>
          <a:effectLst/>
        </p:spPr>
      </p:pic>
      <p:sp>
        <p:nvSpPr>
          <p:cNvPr id="9" name="TextBox 8"/>
          <p:cNvSpPr txBox="1"/>
          <p:nvPr/>
        </p:nvSpPr>
        <p:spPr>
          <a:xfrm>
            <a:off x="4267200" y="2057400"/>
            <a:ext cx="3733800" cy="4031873"/>
          </a:xfrm>
          <a:prstGeom prst="rect">
            <a:avLst/>
          </a:prstGeom>
          <a:noFill/>
        </p:spPr>
        <p:txBody>
          <a:bodyPr wrap="square" rtlCol="0">
            <a:spAutoFit/>
          </a:bodyPr>
          <a:lstStyle/>
          <a:p>
            <a:pPr>
              <a:buFont typeface="Wingdings" pitchFamily="2" charset="2"/>
              <a:buChar char="Ø"/>
            </a:pPr>
            <a:r>
              <a:rPr lang="en-US" altLang="zh-CN" sz="2000" dirty="0" smtClean="0">
                <a:solidFill>
                  <a:schemeClr val="bg2">
                    <a:lumMod val="10000"/>
                  </a:schemeClr>
                </a:solidFill>
              </a:rPr>
              <a:t>25 electrodes array         </a:t>
            </a:r>
            <a:r>
              <a:rPr lang="en-US" altLang="zh-CN" sz="2000" dirty="0" smtClean="0">
                <a:solidFill>
                  <a:schemeClr val="bg1"/>
                </a:solidFill>
              </a:rPr>
              <a:t>d</a:t>
            </a:r>
            <a:r>
              <a:rPr lang="en-US" altLang="zh-CN" sz="2000" dirty="0" smtClean="0">
                <a:solidFill>
                  <a:schemeClr val="bg2">
                    <a:lumMod val="10000"/>
                  </a:schemeClr>
                </a:solidFill>
              </a:rPr>
              <a:t>(</a:t>
            </a:r>
            <a:r>
              <a:rPr lang="en-US" altLang="zh-CN" sz="2000" dirty="0" err="1" smtClean="0">
                <a:solidFill>
                  <a:schemeClr val="bg2">
                    <a:lumMod val="10000"/>
                  </a:schemeClr>
                </a:solidFill>
              </a:rPr>
              <a:t>reconﬁgurable</a:t>
            </a:r>
            <a:r>
              <a:rPr lang="en-US" altLang="zh-CN" sz="2000" dirty="0" smtClean="0">
                <a:solidFill>
                  <a:schemeClr val="bg2">
                    <a:lumMod val="10000"/>
                  </a:schemeClr>
                </a:solidFill>
              </a:rPr>
              <a:t>)</a:t>
            </a:r>
          </a:p>
          <a:p>
            <a:endParaRPr lang="en-US" altLang="zh-CN" sz="2000" dirty="0" smtClean="0">
              <a:solidFill>
                <a:schemeClr val="bg2">
                  <a:lumMod val="10000"/>
                </a:schemeClr>
              </a:solidFill>
            </a:endParaRPr>
          </a:p>
          <a:p>
            <a:pPr>
              <a:buFont typeface="Wingdings" pitchFamily="2" charset="2"/>
              <a:buChar char="Ø"/>
            </a:pPr>
            <a:r>
              <a:rPr lang="en-US" altLang="zh-CN" sz="2000" dirty="0" smtClean="0">
                <a:solidFill>
                  <a:schemeClr val="bg2">
                    <a:lumMod val="10000"/>
                  </a:schemeClr>
                </a:solidFill>
              </a:rPr>
              <a:t>Cm-range inductively </a:t>
            </a:r>
          </a:p>
          <a:p>
            <a:r>
              <a:rPr lang="en-US" altLang="zh-CN" sz="2000" dirty="0" smtClean="0">
                <a:solidFill>
                  <a:schemeClr val="bg2">
                    <a:lumMod val="10000"/>
                  </a:schemeClr>
                </a:solidFill>
              </a:rPr>
              <a:t>    coupled power switch</a:t>
            </a:r>
          </a:p>
          <a:p>
            <a:endParaRPr lang="en-US" altLang="zh-CN" sz="2000" dirty="0" smtClean="0">
              <a:solidFill>
                <a:schemeClr val="bg2">
                  <a:lumMod val="10000"/>
                </a:schemeClr>
              </a:solidFill>
            </a:endParaRPr>
          </a:p>
          <a:p>
            <a:pPr>
              <a:buFont typeface="Wingdings" pitchFamily="2" charset="2"/>
              <a:buChar char="Ø"/>
            </a:pPr>
            <a:r>
              <a:rPr lang="en-US" altLang="zh-CN" sz="2000" dirty="0" smtClean="0">
                <a:solidFill>
                  <a:schemeClr val="bg2">
                    <a:lumMod val="10000"/>
                  </a:schemeClr>
                </a:solidFill>
              </a:rPr>
              <a:t>A thin </a:t>
            </a:r>
            <a:r>
              <a:rPr lang="en-US" altLang="zh-CN" sz="2000" dirty="0" err="1" smtClean="0">
                <a:solidFill>
                  <a:schemeClr val="bg2">
                    <a:lumMod val="10000"/>
                  </a:schemeClr>
                </a:solidFill>
              </a:rPr>
              <a:t>ﬂexible</a:t>
            </a:r>
            <a:r>
              <a:rPr lang="en-US" altLang="zh-CN" sz="2000" dirty="0" smtClean="0">
                <a:solidFill>
                  <a:schemeClr val="bg2">
                    <a:lumMod val="10000"/>
                  </a:schemeClr>
                </a:solidFill>
              </a:rPr>
              <a:t> battery of 1.5</a:t>
            </a:r>
          </a:p>
          <a:p>
            <a:r>
              <a:rPr lang="en-US" altLang="zh-CN" sz="2000" dirty="0" smtClean="0">
                <a:solidFill>
                  <a:schemeClr val="bg2">
                    <a:lumMod val="10000"/>
                  </a:schemeClr>
                </a:solidFill>
              </a:rPr>
              <a:t>   V with 30 </a:t>
            </a:r>
            <a:r>
              <a:rPr lang="en-US" altLang="zh-CN" sz="2000" dirty="0" err="1" smtClean="0">
                <a:solidFill>
                  <a:schemeClr val="bg2">
                    <a:lumMod val="10000"/>
                  </a:schemeClr>
                </a:solidFill>
              </a:rPr>
              <a:t>mAh</a:t>
            </a:r>
            <a:r>
              <a:rPr lang="en-US" altLang="zh-CN" sz="2000" dirty="0" smtClean="0">
                <a:solidFill>
                  <a:schemeClr val="bg2">
                    <a:lumMod val="10000"/>
                  </a:schemeClr>
                </a:solidFill>
              </a:rPr>
              <a:t> capacity </a:t>
            </a:r>
          </a:p>
          <a:p>
            <a:endParaRPr lang="en-US" altLang="zh-CN" sz="2000" dirty="0" smtClean="0">
              <a:solidFill>
                <a:schemeClr val="bg2">
                  <a:lumMod val="10000"/>
                </a:schemeClr>
              </a:solidFill>
            </a:endParaRPr>
          </a:p>
          <a:p>
            <a:pPr>
              <a:buFont typeface="Wingdings" pitchFamily="2" charset="2"/>
              <a:buChar char="Ø"/>
            </a:pPr>
            <a:r>
              <a:rPr lang="en-US" altLang="zh-CN" sz="2000" dirty="0" smtClean="0">
                <a:solidFill>
                  <a:schemeClr val="bg2">
                    <a:lumMod val="10000"/>
                  </a:schemeClr>
                </a:solidFill>
              </a:rPr>
              <a:t>Fabric broad     </a:t>
            </a:r>
          </a:p>
          <a:p>
            <a:r>
              <a:rPr lang="en-US" altLang="zh-CN" sz="2000" dirty="0" smtClean="0">
                <a:solidFill>
                  <a:schemeClr val="bg2">
                    <a:lumMod val="10000"/>
                  </a:schemeClr>
                </a:solidFill>
              </a:rPr>
              <a:t>   thickness&lt;&lt;2mm</a:t>
            </a:r>
          </a:p>
          <a:p>
            <a:endParaRPr lang="en-US" altLang="zh-CN" dirty="0" smtClean="0">
              <a:solidFill>
                <a:schemeClr val="bg2">
                  <a:lumMod val="10000"/>
                </a:schemeClr>
              </a:solidFill>
            </a:endParaRPr>
          </a:p>
          <a:p>
            <a:endParaRPr lang="zh-CN" altLang="en-US" dirty="0"/>
          </a:p>
        </p:txBody>
      </p:sp>
      <p:sp>
        <p:nvSpPr>
          <p:cNvPr id="6" name="Date Placeholder 5"/>
          <p:cNvSpPr>
            <a:spLocks noGrp="1"/>
          </p:cNvSpPr>
          <p:nvPr>
            <p:ph type="dt" sz="half" idx="14"/>
          </p:nvPr>
        </p:nvSpPr>
        <p:spPr/>
        <p:txBody>
          <a:bodyPr/>
          <a:lstStyle/>
          <a:p>
            <a:fld id="{8B2DDB73-F08E-45ED-8E1E-848C267918F8}" type="datetime1">
              <a:rPr lang="en-US" smtClean="0"/>
              <a:t>9/28/2012</a:t>
            </a:fld>
            <a:endParaRPr lang="en-US"/>
          </a:p>
        </p:txBody>
      </p:sp>
      <p:sp>
        <p:nvSpPr>
          <p:cNvPr id="8" name="Slide Number Placeholder 7"/>
          <p:cNvSpPr>
            <a:spLocks noGrp="1"/>
          </p:cNvSpPr>
          <p:nvPr>
            <p:ph type="sldNum" sz="quarter" idx="15"/>
          </p:nvPr>
        </p:nvSpPr>
        <p:spPr/>
        <p:txBody>
          <a:bodyPr/>
          <a:lstStyle/>
          <a:p>
            <a:fld id="{B6F15528-21DE-4FAA-801E-634DDDAF4B2B}" type="slidenum">
              <a:rPr lang="en-US" smtClean="0"/>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DESIGN(5)</a:t>
            </a:r>
            <a:endParaRPr lang="zh-CN" altLang="en-US" dirty="0"/>
          </a:p>
        </p:txBody>
      </p:sp>
      <p:sp>
        <p:nvSpPr>
          <p:cNvPr id="3" name="Content Placeholder 2"/>
          <p:cNvSpPr>
            <a:spLocks noGrp="1"/>
          </p:cNvSpPr>
          <p:nvPr>
            <p:ph idx="1"/>
          </p:nvPr>
        </p:nvSpPr>
        <p:spPr/>
        <p:txBody>
          <a:bodyPr/>
          <a:lstStyle/>
          <a:p>
            <a:r>
              <a:rPr lang="en-US" altLang="zh-CN" dirty="0" smtClean="0"/>
              <a:t>ECG the electrode-skin contact impedance is less than 120 k at frequencies below1 kHz</a:t>
            </a:r>
          </a:p>
          <a:p>
            <a:pPr>
              <a:buFont typeface="Wingdings" pitchFamily="2" charset="2"/>
              <a:buChar char="Ø"/>
            </a:pPr>
            <a:r>
              <a:rPr lang="en-US" altLang="zh-CN" dirty="0" smtClean="0"/>
              <a:t>sub-period 1:</a:t>
            </a:r>
          </a:p>
          <a:p>
            <a:pPr>
              <a:buNone/>
            </a:pPr>
            <a:r>
              <a:rPr lang="en-US" altLang="zh-CN" dirty="0" smtClean="0"/>
              <a:t>   ECG (Mode 0) is measured using 8 electrodes in direction 1</a:t>
            </a:r>
          </a:p>
          <a:p>
            <a:endParaRPr lang="zh-CN" altLang="en-US" dirty="0"/>
          </a:p>
        </p:txBody>
      </p:sp>
      <p:pic>
        <p:nvPicPr>
          <p:cNvPr id="14338" name="Picture 2"/>
          <p:cNvPicPr>
            <a:picLocks noChangeAspect="1" noChangeArrowheads="1"/>
          </p:cNvPicPr>
          <p:nvPr/>
        </p:nvPicPr>
        <p:blipFill>
          <a:blip r:embed="rId2" cstate="print"/>
          <a:srcRect/>
          <a:stretch>
            <a:fillRect/>
          </a:stretch>
        </p:blipFill>
        <p:spPr bwMode="auto">
          <a:xfrm>
            <a:off x="1066800" y="4114800"/>
            <a:ext cx="6019800" cy="2152650"/>
          </a:xfrm>
          <a:prstGeom prst="rect">
            <a:avLst/>
          </a:prstGeom>
          <a:noFill/>
          <a:ln w="9525">
            <a:noFill/>
            <a:miter lim="800000"/>
            <a:headEnd/>
            <a:tailEnd/>
          </a:ln>
          <a:effectLst/>
        </p:spPr>
      </p:pic>
      <p:sp>
        <p:nvSpPr>
          <p:cNvPr id="5" name="Date Placeholder 4"/>
          <p:cNvSpPr>
            <a:spLocks noGrp="1"/>
          </p:cNvSpPr>
          <p:nvPr>
            <p:ph type="dt" sz="half" idx="14"/>
          </p:nvPr>
        </p:nvSpPr>
        <p:spPr/>
        <p:txBody>
          <a:bodyPr/>
          <a:lstStyle/>
          <a:p>
            <a:fld id="{1D654BF9-844D-41CD-B319-5ECA10B453F5}" type="datetime1">
              <a:rPr lang="en-US" smtClean="0"/>
              <a:t>9/28/2012</a:t>
            </a:fld>
            <a:endParaRPr lang="en-US"/>
          </a:p>
        </p:txBody>
      </p:sp>
      <p:sp>
        <p:nvSpPr>
          <p:cNvPr id="6" name="Slide Number Placeholder 5"/>
          <p:cNvSpPr>
            <a:spLocks noGrp="1"/>
          </p:cNvSpPr>
          <p:nvPr>
            <p:ph type="sldNum" sz="quarter" idx="15"/>
          </p:nvPr>
        </p:nvSpPr>
        <p:spPr/>
        <p:txBody>
          <a:bodyPr/>
          <a:lstStyle/>
          <a:p>
            <a:fld id="{B6F15528-21DE-4FAA-801E-634DDDAF4B2B}" type="slidenum">
              <a:rPr lang="en-US" smtClean="0"/>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DESIGN(5)</a:t>
            </a:r>
            <a:endParaRPr lang="zh-CN" altLang="en-US" dirty="0"/>
          </a:p>
        </p:txBody>
      </p:sp>
      <p:sp>
        <p:nvSpPr>
          <p:cNvPr id="3" name="Content Placeholder 2"/>
          <p:cNvSpPr>
            <a:spLocks noGrp="1"/>
          </p:cNvSpPr>
          <p:nvPr>
            <p:ph idx="1"/>
          </p:nvPr>
        </p:nvSpPr>
        <p:spPr/>
        <p:txBody>
          <a:bodyPr/>
          <a:lstStyle/>
          <a:p>
            <a:pPr>
              <a:buFont typeface="Wingdings" pitchFamily="2" charset="2"/>
              <a:buChar char="Ø"/>
            </a:pPr>
            <a:r>
              <a:rPr lang="en-US" altLang="zh-CN" dirty="0" smtClean="0"/>
              <a:t>sub-periods 2:</a:t>
            </a:r>
          </a:p>
          <a:p>
            <a:pPr>
              <a:buNone/>
            </a:pPr>
            <a:r>
              <a:rPr lang="en-US" altLang="zh-CN" dirty="0" smtClean="0"/>
              <a:t>   ECG (Mode 0) is measured using 8 electrodes in direction 0</a:t>
            </a:r>
          </a:p>
          <a:p>
            <a:pPr>
              <a:buNone/>
            </a:pPr>
            <a:endParaRPr lang="en-US" altLang="zh-CN" dirty="0" smtClean="0"/>
          </a:p>
          <a:p>
            <a:pPr>
              <a:buNone/>
            </a:pPr>
            <a:endParaRPr lang="en-US" altLang="zh-CN" dirty="0" smtClean="0"/>
          </a:p>
          <a:p>
            <a:pPr>
              <a:buNone/>
            </a:pPr>
            <a:endParaRPr lang="en-US" altLang="zh-CN" dirty="0" smtClean="0"/>
          </a:p>
          <a:p>
            <a:pPr>
              <a:buNone/>
            </a:pPr>
            <a:endParaRPr lang="en-US" altLang="zh-CN" dirty="0" smtClean="0"/>
          </a:p>
          <a:p>
            <a:pPr>
              <a:buNone/>
            </a:pPr>
            <a:endParaRPr lang="en-US" altLang="zh-CN" dirty="0" smtClean="0"/>
          </a:p>
          <a:p>
            <a:pPr>
              <a:buNone/>
            </a:pPr>
            <a:r>
              <a:rPr lang="en-US" altLang="zh-CN" dirty="0" smtClean="0"/>
              <a:t> </a:t>
            </a:r>
          </a:p>
          <a:p>
            <a:pPr>
              <a:buNone/>
            </a:pPr>
            <a:r>
              <a:rPr lang="en-US" altLang="zh-CN" dirty="0" smtClean="0"/>
              <a:t>   The optimal sensing point to be selected</a:t>
            </a:r>
            <a:endParaRPr lang="zh-CN" altLang="en-US" dirty="0"/>
          </a:p>
        </p:txBody>
      </p:sp>
      <p:pic>
        <p:nvPicPr>
          <p:cNvPr id="4" name="Picture 3"/>
          <p:cNvPicPr>
            <a:picLocks noChangeAspect="1" noChangeArrowheads="1"/>
          </p:cNvPicPr>
          <p:nvPr/>
        </p:nvPicPr>
        <p:blipFill>
          <a:blip r:embed="rId2" cstate="print"/>
          <a:srcRect/>
          <a:stretch>
            <a:fillRect/>
          </a:stretch>
        </p:blipFill>
        <p:spPr bwMode="auto">
          <a:xfrm>
            <a:off x="1219200" y="3219450"/>
            <a:ext cx="6057900" cy="1885950"/>
          </a:xfrm>
          <a:prstGeom prst="rect">
            <a:avLst/>
          </a:prstGeom>
          <a:noFill/>
          <a:ln w="9525">
            <a:noFill/>
            <a:miter lim="800000"/>
            <a:headEnd/>
            <a:tailEnd/>
          </a:ln>
          <a:effectLst/>
        </p:spPr>
      </p:pic>
      <p:sp>
        <p:nvSpPr>
          <p:cNvPr id="5" name="Date Placeholder 4"/>
          <p:cNvSpPr>
            <a:spLocks noGrp="1"/>
          </p:cNvSpPr>
          <p:nvPr>
            <p:ph type="dt" sz="half" idx="14"/>
          </p:nvPr>
        </p:nvSpPr>
        <p:spPr/>
        <p:txBody>
          <a:bodyPr/>
          <a:lstStyle/>
          <a:p>
            <a:fld id="{6D4CDBFF-11BF-427C-A290-0A1E7BB62C47}" type="datetime1">
              <a:rPr lang="en-US" smtClean="0"/>
              <a:t>9/28/2012</a:t>
            </a:fld>
            <a:endParaRPr lang="en-US"/>
          </a:p>
        </p:txBody>
      </p:sp>
      <p:sp>
        <p:nvSpPr>
          <p:cNvPr id="6" name="Slide Number Placeholder 5"/>
          <p:cNvSpPr>
            <a:spLocks noGrp="1"/>
          </p:cNvSpPr>
          <p:nvPr>
            <p:ph type="sldNum" sz="quarter" idx="15"/>
          </p:nvPr>
        </p:nvSpPr>
        <p:spPr/>
        <p:txBody>
          <a:bodyPr/>
          <a:lstStyle/>
          <a:p>
            <a:fld id="{B6F15528-21DE-4FAA-801E-634DDDAF4B2B}" type="slidenum">
              <a:rPr lang="en-US" smtClean="0"/>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DESIGN(5)</a:t>
            </a:r>
            <a:endParaRPr lang="zh-CN" altLang="en-US" dirty="0"/>
          </a:p>
        </p:txBody>
      </p:sp>
      <p:sp>
        <p:nvSpPr>
          <p:cNvPr id="3" name="Content Placeholder 2"/>
          <p:cNvSpPr>
            <a:spLocks noGrp="1"/>
          </p:cNvSpPr>
          <p:nvPr>
            <p:ph idx="1"/>
          </p:nvPr>
        </p:nvSpPr>
        <p:spPr/>
        <p:txBody>
          <a:bodyPr/>
          <a:lstStyle/>
          <a:p>
            <a:endParaRPr lang="en-US" altLang="zh-CN" b="1" dirty="0" smtClean="0"/>
          </a:p>
          <a:p>
            <a:r>
              <a:rPr lang="en-US" altLang="zh-CN" b="1" dirty="0" smtClean="0"/>
              <a:t>System Architecture </a:t>
            </a:r>
            <a:r>
              <a:rPr lang="en-US" altLang="zh-CN" dirty="0" err="1" smtClean="0"/>
              <a:t>SoC</a:t>
            </a:r>
            <a:r>
              <a:rPr lang="en-US" altLang="zh-CN" dirty="0" smtClean="0"/>
              <a:t>(5mm*5mm)</a:t>
            </a:r>
          </a:p>
          <a:p>
            <a:pPr marL="514350" indent="-514350">
              <a:buAutoNum type="arabicParenR"/>
            </a:pPr>
            <a:endParaRPr lang="en-US" altLang="zh-CN" dirty="0" smtClean="0"/>
          </a:p>
          <a:p>
            <a:pPr marL="514350" indent="-514350">
              <a:buNone/>
            </a:pPr>
            <a:endParaRPr lang="en-US" altLang="zh-CN" dirty="0" smtClean="0"/>
          </a:p>
          <a:p>
            <a:pPr marL="514350" indent="-514350">
              <a:buAutoNum type="arabicParenR"/>
            </a:pPr>
            <a:r>
              <a:rPr lang="en-US" altLang="zh-CN" dirty="0" smtClean="0"/>
              <a:t>a System Start-up Module (SSM)</a:t>
            </a:r>
          </a:p>
          <a:p>
            <a:pPr marL="514350" indent="-514350">
              <a:buAutoNum type="arabicParenR"/>
            </a:pPr>
            <a:r>
              <a:rPr lang="en-US" altLang="zh-CN" dirty="0" smtClean="0"/>
              <a:t>four </a:t>
            </a:r>
            <a:r>
              <a:rPr lang="en-US" altLang="zh-CN" dirty="0" err="1" smtClean="0"/>
              <a:t>Reconﬁgurable</a:t>
            </a:r>
            <a:r>
              <a:rPr lang="en-US" altLang="zh-CN" dirty="0" smtClean="0"/>
              <a:t> Electrode sensor Front Ends (RE-FE)</a:t>
            </a:r>
          </a:p>
          <a:p>
            <a:pPr marL="514350" indent="-514350">
              <a:buAutoNum type="arabicParenR"/>
            </a:pPr>
            <a:r>
              <a:rPr lang="en-US" altLang="zh-CN" dirty="0" smtClean="0"/>
              <a:t>DSCG(Differential Sinusoidal Current Generator</a:t>
            </a:r>
          </a:p>
          <a:p>
            <a:pPr marL="514350" indent="-514350">
              <a:buAutoNum type="arabicParenR"/>
            </a:pPr>
            <a:r>
              <a:rPr lang="en-US" altLang="zh-CN" dirty="0" smtClean="0"/>
              <a:t>a digital module</a:t>
            </a:r>
          </a:p>
          <a:p>
            <a:pPr marL="514350" indent="-514350">
              <a:buAutoNum type="arabicParenR"/>
            </a:pPr>
            <a:r>
              <a:rPr lang="en-US" altLang="zh-CN" dirty="0" smtClean="0"/>
              <a:t>a duty-cycled Body-Channel Transceiver(5%)</a:t>
            </a:r>
            <a:endParaRPr lang="zh-CN" altLang="en-US" dirty="0"/>
          </a:p>
        </p:txBody>
      </p:sp>
      <p:pic>
        <p:nvPicPr>
          <p:cNvPr id="15362" name="Picture 2"/>
          <p:cNvPicPr>
            <a:picLocks noChangeAspect="1" noChangeArrowheads="1"/>
          </p:cNvPicPr>
          <p:nvPr/>
        </p:nvPicPr>
        <p:blipFill>
          <a:blip r:embed="rId2" cstate="print"/>
          <a:srcRect/>
          <a:stretch>
            <a:fillRect/>
          </a:stretch>
        </p:blipFill>
        <p:spPr bwMode="auto">
          <a:xfrm>
            <a:off x="4041082" y="304800"/>
            <a:ext cx="4721918" cy="3124200"/>
          </a:xfrm>
          <a:prstGeom prst="rect">
            <a:avLst/>
          </a:prstGeom>
          <a:noFill/>
          <a:ln w="9525">
            <a:noFill/>
            <a:miter lim="800000"/>
            <a:headEnd/>
            <a:tailEnd/>
          </a:ln>
          <a:effectLst/>
        </p:spPr>
      </p:pic>
      <p:sp>
        <p:nvSpPr>
          <p:cNvPr id="5" name="Date Placeholder 4"/>
          <p:cNvSpPr>
            <a:spLocks noGrp="1"/>
          </p:cNvSpPr>
          <p:nvPr>
            <p:ph type="dt" sz="half" idx="14"/>
          </p:nvPr>
        </p:nvSpPr>
        <p:spPr/>
        <p:txBody>
          <a:bodyPr/>
          <a:lstStyle/>
          <a:p>
            <a:fld id="{59A6216C-F9F4-4252-8767-D5729CE5DC13}" type="datetime1">
              <a:rPr lang="en-US" smtClean="0"/>
              <a:t>9/28/2012</a:t>
            </a:fld>
            <a:endParaRPr lang="en-US"/>
          </a:p>
        </p:txBody>
      </p:sp>
      <p:sp>
        <p:nvSpPr>
          <p:cNvPr id="6" name="Slide Number Placeholder 5"/>
          <p:cNvSpPr>
            <a:spLocks noGrp="1"/>
          </p:cNvSpPr>
          <p:nvPr>
            <p:ph type="sldNum" sz="quarter" idx="15"/>
          </p:nvPr>
        </p:nvSpPr>
        <p:spPr/>
        <p:txBody>
          <a:bodyPr/>
          <a:lstStyle/>
          <a:p>
            <a:fld id="{B6F15528-21DE-4FAA-801E-634DDDAF4B2B}" type="slidenum">
              <a:rPr lang="en-US" smtClean="0"/>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DESIGN(5)</a:t>
            </a:r>
            <a:endParaRPr lang="zh-CN" altLang="en-US" dirty="0"/>
          </a:p>
        </p:txBody>
      </p:sp>
      <p:sp>
        <p:nvSpPr>
          <p:cNvPr id="3" name="Content Placeholder 2"/>
          <p:cNvSpPr>
            <a:spLocks noGrp="1"/>
          </p:cNvSpPr>
          <p:nvPr>
            <p:ph idx="1"/>
          </p:nvPr>
        </p:nvSpPr>
        <p:spPr/>
        <p:txBody>
          <a:bodyPr/>
          <a:lstStyle/>
          <a:p>
            <a:r>
              <a:rPr lang="en-US" altLang="zh-CN" b="1" dirty="0" smtClean="0"/>
              <a:t>Reconfigurable electrode instrumentation amplifier (REIA)</a:t>
            </a:r>
          </a:p>
          <a:p>
            <a:pPr>
              <a:buFont typeface="Wingdings" pitchFamily="2" charset="2"/>
              <a:buChar char="Ø"/>
            </a:pPr>
            <a:r>
              <a:rPr lang="en-US" altLang="zh-CN" dirty="0" smtClean="0"/>
              <a:t>Enables </a:t>
            </a:r>
            <a:r>
              <a:rPr lang="en-US" altLang="zh-CN" dirty="0" err="1" smtClean="0"/>
              <a:t>reconﬁgurable</a:t>
            </a:r>
            <a:r>
              <a:rPr lang="en-US" altLang="zh-CN" dirty="0" smtClean="0"/>
              <a:t> electrode operation</a:t>
            </a:r>
          </a:p>
          <a:p>
            <a:pPr>
              <a:buFont typeface="Wingdings" pitchFamily="2" charset="2"/>
              <a:buChar char="Ø"/>
            </a:pPr>
            <a:r>
              <a:rPr lang="en-US" altLang="zh-CN" dirty="0" smtClean="0"/>
              <a:t>Four switches (SE0–SE3)  to time-multiplexed operation in ECG </a:t>
            </a:r>
          </a:p>
          <a:p>
            <a:pPr>
              <a:buNone/>
            </a:pPr>
            <a:r>
              <a:rPr lang="en-US" altLang="zh-CN" dirty="0" smtClean="0"/>
              <a:t>   detection mode</a:t>
            </a:r>
          </a:p>
          <a:p>
            <a:pPr>
              <a:buFont typeface="Wingdings" pitchFamily="2" charset="2"/>
              <a:buChar char="Ø"/>
            </a:pPr>
            <a:r>
              <a:rPr lang="en-US" altLang="zh-CN" dirty="0" smtClean="0"/>
              <a:t>noise advantages</a:t>
            </a:r>
          </a:p>
          <a:p>
            <a:pPr>
              <a:buFont typeface="Wingdings" pitchFamily="2" charset="2"/>
              <a:buChar char="Ø"/>
            </a:pPr>
            <a:r>
              <a:rPr lang="en-US" altLang="zh-CN" dirty="0" smtClean="0"/>
              <a:t>current </a:t>
            </a:r>
            <a:r>
              <a:rPr lang="en-US" altLang="zh-CN" dirty="0" err="1" smtClean="0"/>
              <a:t>efﬁciency</a:t>
            </a:r>
            <a:endParaRPr lang="en-US" altLang="zh-CN" dirty="0" smtClean="0"/>
          </a:p>
          <a:p>
            <a:pPr>
              <a:buFont typeface="Wingdings" pitchFamily="2" charset="2"/>
              <a:buChar char="Ø"/>
            </a:pPr>
            <a:r>
              <a:rPr lang="en-US" altLang="zh-CN" dirty="0" smtClean="0"/>
              <a:t>Gain=R2/R1</a:t>
            </a:r>
          </a:p>
          <a:p>
            <a:pPr>
              <a:buFont typeface="Wingdings" pitchFamily="2" charset="2"/>
              <a:buChar char="u"/>
            </a:pPr>
            <a:endParaRPr lang="en-US" altLang="zh-CN" dirty="0" smtClean="0"/>
          </a:p>
          <a:p>
            <a:pPr>
              <a:buFont typeface="Wingdings" pitchFamily="2" charset="2"/>
              <a:buChar char="u"/>
            </a:pPr>
            <a:endParaRPr lang="en-US" altLang="zh-CN" dirty="0" smtClean="0"/>
          </a:p>
          <a:p>
            <a:pPr>
              <a:buNone/>
            </a:pPr>
            <a:endParaRPr lang="zh-CN" altLang="en-US" dirty="0"/>
          </a:p>
        </p:txBody>
      </p:sp>
      <p:pic>
        <p:nvPicPr>
          <p:cNvPr id="6146" name="Picture 2"/>
          <p:cNvPicPr>
            <a:picLocks noChangeAspect="1" noChangeArrowheads="1"/>
          </p:cNvPicPr>
          <p:nvPr/>
        </p:nvPicPr>
        <p:blipFill>
          <a:blip r:embed="rId2" cstate="print"/>
          <a:srcRect/>
          <a:stretch>
            <a:fillRect/>
          </a:stretch>
        </p:blipFill>
        <p:spPr bwMode="auto">
          <a:xfrm>
            <a:off x="3505200" y="3352800"/>
            <a:ext cx="4343400" cy="2842837"/>
          </a:xfrm>
          <a:prstGeom prst="rect">
            <a:avLst/>
          </a:prstGeom>
          <a:noFill/>
          <a:ln w="9525">
            <a:noFill/>
            <a:miter lim="800000"/>
            <a:headEnd/>
            <a:tailEnd/>
          </a:ln>
          <a:effectLst/>
        </p:spPr>
      </p:pic>
      <p:sp>
        <p:nvSpPr>
          <p:cNvPr id="5" name="Date Placeholder 4"/>
          <p:cNvSpPr>
            <a:spLocks noGrp="1"/>
          </p:cNvSpPr>
          <p:nvPr>
            <p:ph type="dt" sz="half" idx="14"/>
          </p:nvPr>
        </p:nvSpPr>
        <p:spPr/>
        <p:txBody>
          <a:bodyPr/>
          <a:lstStyle/>
          <a:p>
            <a:fld id="{0B779913-9737-45BF-9F8A-BAEBC90D708D}" type="datetime1">
              <a:rPr lang="en-US" smtClean="0"/>
              <a:t>9/28/2012</a:t>
            </a:fld>
            <a:endParaRPr lang="en-US"/>
          </a:p>
        </p:txBody>
      </p:sp>
      <p:sp>
        <p:nvSpPr>
          <p:cNvPr id="6" name="Slide Number Placeholder 5"/>
          <p:cNvSpPr>
            <a:spLocks noGrp="1"/>
          </p:cNvSpPr>
          <p:nvPr>
            <p:ph type="sldNum" sz="quarter" idx="15"/>
          </p:nvPr>
        </p:nvSpPr>
        <p:spPr/>
        <p:txBody>
          <a:bodyPr/>
          <a:lstStyle/>
          <a:p>
            <a:fld id="{B6F15528-21DE-4FAA-801E-634DDDAF4B2B}" type="slidenum">
              <a:rPr lang="en-US" smtClean="0"/>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DESIGN(5)</a:t>
            </a:r>
            <a:endParaRPr lang="zh-CN" altLang="en-US" dirty="0"/>
          </a:p>
        </p:txBody>
      </p:sp>
      <p:sp>
        <p:nvSpPr>
          <p:cNvPr id="3" name="Content Placeholder 2"/>
          <p:cNvSpPr>
            <a:spLocks noGrp="1"/>
          </p:cNvSpPr>
          <p:nvPr>
            <p:ph idx="1"/>
          </p:nvPr>
        </p:nvSpPr>
        <p:spPr/>
        <p:txBody>
          <a:bodyPr/>
          <a:lstStyle/>
          <a:p>
            <a:r>
              <a:rPr lang="en-US" altLang="zh-CN" b="1" dirty="0" smtClean="0"/>
              <a:t>Band switched </a:t>
            </a:r>
            <a:r>
              <a:rPr lang="en-US" altLang="zh-CN" b="1" dirty="0" err="1" smtClean="0"/>
              <a:t>ﬁlter</a:t>
            </a:r>
            <a:endParaRPr lang="en-US" altLang="zh-CN" b="1" dirty="0" smtClean="0"/>
          </a:p>
          <a:p>
            <a:pPr>
              <a:buFont typeface="Wingdings" pitchFamily="2" charset="2"/>
              <a:buChar char="Ø"/>
            </a:pPr>
            <a:r>
              <a:rPr lang="en-US" altLang="zh-CN" dirty="0" smtClean="0"/>
              <a:t>dual-mode operation to selectively amplify ECG signal</a:t>
            </a:r>
          </a:p>
          <a:p>
            <a:pPr>
              <a:buFont typeface="Wingdings" pitchFamily="2" charset="2"/>
              <a:buChar char="Ø"/>
            </a:pPr>
            <a:r>
              <a:rPr lang="en-US" altLang="zh-CN" dirty="0" smtClean="0"/>
              <a:t>CH +pseudo-</a:t>
            </a:r>
            <a:r>
              <a:rPr lang="en-US" altLang="zh-CN" dirty="0" err="1" smtClean="0"/>
              <a:t>resistor</a:t>
            </a:r>
            <a:r>
              <a:rPr lang="en-US" altLang="zh-CN" dirty="0" err="1" smtClean="0">
                <a:sym typeface="Wingdings" pitchFamily="2" charset="2"/>
              </a:rPr>
              <a:t>high</a:t>
            </a:r>
            <a:r>
              <a:rPr lang="en-US" altLang="zh-CN" dirty="0" smtClean="0">
                <a:sym typeface="Wingdings" pitchFamily="2" charset="2"/>
              </a:rPr>
              <a:t> pass (0.4Hz)</a:t>
            </a:r>
          </a:p>
          <a:p>
            <a:pPr>
              <a:buFont typeface="Wingdings" pitchFamily="2" charset="2"/>
              <a:buChar char="Ø"/>
            </a:pPr>
            <a:r>
              <a:rPr lang="en-US" altLang="zh-CN" dirty="0" smtClean="0">
                <a:sym typeface="Wingdings" pitchFamily="2" charset="2"/>
              </a:rPr>
              <a:t>AC </a:t>
            </a:r>
            <a:r>
              <a:rPr lang="en-US" altLang="zh-CN" dirty="0" err="1" smtClean="0">
                <a:sym typeface="Wingdings" pitchFamily="2" charset="2"/>
              </a:rPr>
              <a:t>couplingreject</a:t>
            </a:r>
            <a:endParaRPr lang="en-US" altLang="zh-CN" dirty="0" smtClean="0">
              <a:sym typeface="Wingdings" pitchFamily="2" charset="2"/>
            </a:endParaRPr>
          </a:p>
          <a:p>
            <a:pPr>
              <a:buNone/>
            </a:pPr>
            <a:r>
              <a:rPr lang="en-US" altLang="zh-CN" dirty="0" smtClean="0">
                <a:sym typeface="Wingdings" pitchFamily="2" charset="2"/>
              </a:rPr>
              <a:t>    DC offset</a:t>
            </a:r>
          </a:p>
          <a:p>
            <a:pPr>
              <a:buFont typeface="Wingdings" pitchFamily="2" charset="2"/>
              <a:buChar char="Ø"/>
            </a:pPr>
            <a:r>
              <a:rPr lang="en-US" altLang="zh-CN" dirty="0" smtClean="0">
                <a:sym typeface="Wingdings" pitchFamily="2" charset="2"/>
              </a:rPr>
              <a:t>C2,R2 LPF (1.1kHz)</a:t>
            </a:r>
          </a:p>
          <a:p>
            <a:pPr>
              <a:buFont typeface="Wingdings" pitchFamily="2" charset="2"/>
              <a:buChar char="Ø"/>
            </a:pPr>
            <a:r>
              <a:rPr lang="en-US" altLang="zh-CN" dirty="0" smtClean="0"/>
              <a:t>PGA</a:t>
            </a:r>
            <a:r>
              <a:rPr lang="en-US" altLang="zh-CN" dirty="0" smtClean="0">
                <a:sym typeface="Wingdings" pitchFamily="2" charset="2"/>
              </a:rPr>
              <a:t> minimize the</a:t>
            </a:r>
          </a:p>
          <a:p>
            <a:pPr>
              <a:buNone/>
            </a:pPr>
            <a:r>
              <a:rPr lang="en-US" altLang="zh-CN" dirty="0" smtClean="0">
                <a:sym typeface="Wingdings" pitchFamily="2" charset="2"/>
              </a:rPr>
              <a:t>    degradation of SNR</a:t>
            </a:r>
            <a:endParaRPr lang="zh-CN" altLang="en-US" dirty="0"/>
          </a:p>
        </p:txBody>
      </p:sp>
      <p:pic>
        <p:nvPicPr>
          <p:cNvPr id="10243" name="Picture 3"/>
          <p:cNvPicPr>
            <a:picLocks noChangeAspect="1" noChangeArrowheads="1"/>
          </p:cNvPicPr>
          <p:nvPr/>
        </p:nvPicPr>
        <p:blipFill>
          <a:blip r:embed="rId2" cstate="print"/>
          <a:srcRect/>
          <a:stretch>
            <a:fillRect/>
          </a:stretch>
        </p:blipFill>
        <p:spPr bwMode="auto">
          <a:xfrm>
            <a:off x="3905250" y="3352800"/>
            <a:ext cx="4095750" cy="3038475"/>
          </a:xfrm>
          <a:prstGeom prst="rect">
            <a:avLst/>
          </a:prstGeom>
          <a:noFill/>
          <a:ln w="9525">
            <a:noFill/>
            <a:miter lim="800000"/>
            <a:headEnd/>
            <a:tailEnd/>
          </a:ln>
          <a:effectLst/>
        </p:spPr>
      </p:pic>
      <p:sp>
        <p:nvSpPr>
          <p:cNvPr id="5" name="Date Placeholder 4"/>
          <p:cNvSpPr>
            <a:spLocks noGrp="1"/>
          </p:cNvSpPr>
          <p:nvPr>
            <p:ph type="dt" sz="half" idx="14"/>
          </p:nvPr>
        </p:nvSpPr>
        <p:spPr/>
        <p:txBody>
          <a:bodyPr/>
          <a:lstStyle/>
          <a:p>
            <a:fld id="{4F9DB71E-ED48-4BA7-8EC6-E798B267BAE2}" type="datetime1">
              <a:rPr lang="en-US" smtClean="0"/>
              <a:t>9/28/2012</a:t>
            </a:fld>
            <a:endParaRPr lang="en-US"/>
          </a:p>
        </p:txBody>
      </p:sp>
      <p:sp>
        <p:nvSpPr>
          <p:cNvPr id="6" name="Slide Number Placeholder 5"/>
          <p:cNvSpPr>
            <a:spLocks noGrp="1"/>
          </p:cNvSpPr>
          <p:nvPr>
            <p:ph type="sldNum" sz="quarter" idx="15"/>
          </p:nvPr>
        </p:nvSpPr>
        <p:spPr/>
        <p:txBody>
          <a:bodyPr/>
          <a:lstStyle/>
          <a:p>
            <a:fld id="{B6F15528-21DE-4FAA-801E-634DDDAF4B2B}" type="slidenum">
              <a:rPr lang="en-US" smtClean="0"/>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DESIGN(5)</a:t>
            </a:r>
            <a:endParaRPr lang="zh-CN" altLang="en-US" dirty="0"/>
          </a:p>
        </p:txBody>
      </p:sp>
      <p:pic>
        <p:nvPicPr>
          <p:cNvPr id="4" name="Picture 2"/>
          <p:cNvPicPr>
            <a:picLocks noChangeAspect="1" noChangeArrowheads="1"/>
          </p:cNvPicPr>
          <p:nvPr/>
        </p:nvPicPr>
        <p:blipFill>
          <a:blip r:embed="rId2" cstate="print"/>
          <a:srcRect/>
          <a:stretch>
            <a:fillRect/>
          </a:stretch>
        </p:blipFill>
        <p:spPr bwMode="auto">
          <a:xfrm>
            <a:off x="457200" y="1524000"/>
            <a:ext cx="7543800" cy="4167981"/>
          </a:xfrm>
          <a:prstGeom prst="rect">
            <a:avLst/>
          </a:prstGeom>
          <a:noFill/>
          <a:ln w="9525">
            <a:noFill/>
            <a:miter lim="800000"/>
            <a:headEnd/>
            <a:tailEnd/>
          </a:ln>
          <a:effectLst/>
        </p:spPr>
      </p:pic>
      <p:sp>
        <p:nvSpPr>
          <p:cNvPr id="5" name="Rectangle 4"/>
          <p:cNvSpPr/>
          <p:nvPr/>
        </p:nvSpPr>
        <p:spPr>
          <a:xfrm>
            <a:off x="2286000" y="5943600"/>
            <a:ext cx="4572000" cy="646331"/>
          </a:xfrm>
          <a:prstGeom prst="rect">
            <a:avLst/>
          </a:prstGeom>
        </p:spPr>
        <p:txBody>
          <a:bodyPr>
            <a:spAutoFit/>
          </a:bodyPr>
          <a:lstStyle/>
          <a:p>
            <a:pPr algn="ctr"/>
            <a:r>
              <a:rPr lang="en-US" altLang="zh-CN" i="1" dirty="0" smtClean="0"/>
              <a:t>Post processing analog readout signal path</a:t>
            </a:r>
            <a:endParaRPr lang="zh-CN" altLang="en-US" i="1" dirty="0"/>
          </a:p>
        </p:txBody>
      </p:sp>
      <p:sp>
        <p:nvSpPr>
          <p:cNvPr id="6" name="Date Placeholder 5"/>
          <p:cNvSpPr>
            <a:spLocks noGrp="1"/>
          </p:cNvSpPr>
          <p:nvPr>
            <p:ph type="dt" sz="half" idx="14"/>
          </p:nvPr>
        </p:nvSpPr>
        <p:spPr/>
        <p:txBody>
          <a:bodyPr/>
          <a:lstStyle/>
          <a:p>
            <a:fld id="{70007EE6-A139-447A-9826-00CB2A9E427A}" type="datetime1">
              <a:rPr lang="en-US" smtClean="0"/>
              <a:t>9/28/2012</a:t>
            </a:fld>
            <a:endParaRPr lang="en-US"/>
          </a:p>
        </p:txBody>
      </p:sp>
      <p:sp>
        <p:nvSpPr>
          <p:cNvPr id="7" name="Slide Number Placeholder 6"/>
          <p:cNvSpPr>
            <a:spLocks noGrp="1"/>
          </p:cNvSpPr>
          <p:nvPr>
            <p:ph type="sldNum" sz="quarter" idx="15"/>
          </p:nvPr>
        </p:nvSpPr>
        <p:spPr/>
        <p:txBody>
          <a:bodyPr/>
          <a:lstStyle/>
          <a:p>
            <a:fld id="{B6F15528-21DE-4FAA-801E-634DDDAF4B2B}" type="slidenum">
              <a:rPr lang="en-US" smtClean="0"/>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DESIGN(5)</a:t>
            </a:r>
            <a:endParaRPr lang="zh-CN" altLang="en-US" dirty="0"/>
          </a:p>
        </p:txBody>
      </p:sp>
      <p:sp>
        <p:nvSpPr>
          <p:cNvPr id="3" name="Content Placeholder 2"/>
          <p:cNvSpPr>
            <a:spLocks noGrp="1"/>
          </p:cNvSpPr>
          <p:nvPr>
            <p:ph idx="1"/>
          </p:nvPr>
        </p:nvSpPr>
        <p:spPr/>
        <p:txBody>
          <a:bodyPr>
            <a:normAutofit/>
          </a:bodyPr>
          <a:lstStyle/>
          <a:p>
            <a:r>
              <a:rPr lang="en-US" altLang="zh-CN" b="1" dirty="0" smtClean="0"/>
              <a:t>Remote controller</a:t>
            </a:r>
          </a:p>
          <a:p>
            <a:pPr>
              <a:buFont typeface="Wingdings" pitchFamily="2" charset="2"/>
              <a:buChar char="Ø"/>
            </a:pPr>
            <a:r>
              <a:rPr lang="en-US" altLang="zh-CN" dirty="0" smtClean="0"/>
              <a:t>remote 8 b ID check</a:t>
            </a:r>
          </a:p>
          <a:p>
            <a:pPr>
              <a:buNone/>
            </a:pPr>
            <a:r>
              <a:rPr lang="en-US" altLang="zh-CN" b="1" i="1" dirty="0" smtClean="0"/>
              <a:t>Step 1</a:t>
            </a:r>
            <a:r>
              <a:rPr lang="en-US" altLang="zh-CN" dirty="0" smtClean="0"/>
              <a:t>: remote controller in the base station provides a continuous wave at 13.56 MHz</a:t>
            </a:r>
          </a:p>
          <a:p>
            <a:pPr>
              <a:buNone/>
            </a:pPr>
            <a:r>
              <a:rPr lang="en-US" altLang="zh-CN" b="1" i="1" dirty="0" smtClean="0"/>
              <a:t>Step 2</a:t>
            </a:r>
            <a:r>
              <a:rPr lang="en-US" altLang="zh-CN" dirty="0" smtClean="0"/>
              <a:t>: CMOS </a:t>
            </a:r>
            <a:r>
              <a:rPr lang="en-US" altLang="zh-CN" dirty="0" err="1" smtClean="0"/>
              <a:t>rectiﬁer</a:t>
            </a:r>
            <a:r>
              <a:rPr lang="en-US" altLang="zh-CN" dirty="0" smtClean="0"/>
              <a:t> in the SSM generates</a:t>
            </a:r>
          </a:p>
          <a:p>
            <a:pPr>
              <a:buNone/>
            </a:pPr>
            <a:r>
              <a:rPr lang="en-US" altLang="zh-CN" dirty="0" smtClean="0"/>
              <a:t>  Power-on-Reset (</a:t>
            </a:r>
            <a:r>
              <a:rPr lang="en-US" altLang="zh-CN" dirty="0" err="1" smtClean="0"/>
              <a:t>PoR</a:t>
            </a:r>
            <a:r>
              <a:rPr lang="en-US" altLang="zh-CN" dirty="0" smtClean="0"/>
              <a:t>) trigger </a:t>
            </a:r>
            <a:r>
              <a:rPr lang="en-US" altLang="zh-CN" dirty="0" err="1" smtClean="0"/>
              <a:t>signa</a:t>
            </a:r>
            <a:endParaRPr lang="en-US" altLang="zh-CN" dirty="0" smtClean="0"/>
          </a:p>
          <a:p>
            <a:pPr>
              <a:buNone/>
            </a:pPr>
            <a:r>
              <a:rPr lang="en-US" altLang="zh-CN" b="1" i="1" dirty="0" smtClean="0"/>
              <a:t>Step 3</a:t>
            </a:r>
            <a:r>
              <a:rPr lang="en-US" altLang="zh-CN" dirty="0" smtClean="0"/>
              <a:t>: transmits an </a:t>
            </a:r>
          </a:p>
          <a:p>
            <a:pPr>
              <a:buNone/>
            </a:pPr>
            <a:r>
              <a:rPr lang="en-US" altLang="zh-CN" dirty="0" smtClean="0"/>
              <a:t>   encoded  ID packet</a:t>
            </a:r>
          </a:p>
          <a:p>
            <a:pPr>
              <a:buNone/>
            </a:pPr>
            <a:r>
              <a:rPr lang="en-US" altLang="zh-CN" b="1" i="1" dirty="0" smtClean="0"/>
              <a:t>Step 4</a:t>
            </a:r>
            <a:r>
              <a:rPr lang="en-US" altLang="zh-CN" dirty="0" smtClean="0"/>
              <a:t>: decodes </a:t>
            </a:r>
          </a:p>
          <a:p>
            <a:pPr>
              <a:buNone/>
            </a:pPr>
            <a:r>
              <a:rPr lang="en-US" altLang="zh-CN" dirty="0" smtClean="0"/>
              <a:t>   the data packet and </a:t>
            </a:r>
          </a:p>
          <a:p>
            <a:pPr>
              <a:buNone/>
            </a:pPr>
            <a:r>
              <a:rPr lang="en-US" altLang="zh-CN" dirty="0" smtClean="0"/>
              <a:t>   </a:t>
            </a:r>
            <a:r>
              <a:rPr lang="en-US" altLang="zh-CN" dirty="0" err="1" smtClean="0"/>
              <a:t>veriﬁers</a:t>
            </a:r>
            <a:r>
              <a:rPr lang="en-US" altLang="zh-CN" dirty="0" smtClean="0"/>
              <a:t> its ID</a:t>
            </a:r>
            <a:endParaRPr lang="zh-CN" altLang="en-US" dirty="0"/>
          </a:p>
        </p:txBody>
      </p:sp>
      <p:pic>
        <p:nvPicPr>
          <p:cNvPr id="11266" name="Picture 2"/>
          <p:cNvPicPr>
            <a:picLocks noChangeAspect="1" noChangeArrowheads="1"/>
          </p:cNvPicPr>
          <p:nvPr/>
        </p:nvPicPr>
        <p:blipFill>
          <a:blip r:embed="rId2" cstate="print"/>
          <a:srcRect/>
          <a:stretch>
            <a:fillRect/>
          </a:stretch>
        </p:blipFill>
        <p:spPr bwMode="auto">
          <a:xfrm>
            <a:off x="3733800" y="4191000"/>
            <a:ext cx="4343400" cy="2667000"/>
          </a:xfrm>
          <a:prstGeom prst="rect">
            <a:avLst/>
          </a:prstGeom>
          <a:noFill/>
          <a:ln w="9525">
            <a:noFill/>
            <a:miter lim="800000"/>
            <a:headEnd/>
            <a:tailEnd/>
          </a:ln>
          <a:effectLst/>
        </p:spPr>
      </p:pic>
      <p:sp>
        <p:nvSpPr>
          <p:cNvPr id="5" name="Date Placeholder 4"/>
          <p:cNvSpPr>
            <a:spLocks noGrp="1"/>
          </p:cNvSpPr>
          <p:nvPr>
            <p:ph type="dt" sz="half" idx="14"/>
          </p:nvPr>
        </p:nvSpPr>
        <p:spPr/>
        <p:txBody>
          <a:bodyPr/>
          <a:lstStyle/>
          <a:p>
            <a:fld id="{8B25AD85-B8D6-4D20-8234-81021B790CED}" type="datetime1">
              <a:rPr lang="en-US" smtClean="0"/>
              <a:t>9/28/2012</a:t>
            </a:fld>
            <a:endParaRPr lang="en-US"/>
          </a:p>
        </p:txBody>
      </p:sp>
      <p:sp>
        <p:nvSpPr>
          <p:cNvPr id="6" name="Slide Number Placeholder 5"/>
          <p:cNvSpPr>
            <a:spLocks noGrp="1"/>
          </p:cNvSpPr>
          <p:nvPr>
            <p:ph type="sldNum" sz="quarter" idx="15"/>
          </p:nvPr>
        </p:nvSpPr>
        <p:spPr/>
        <p:txBody>
          <a:bodyPr/>
          <a:lstStyle/>
          <a:p>
            <a:fld id="{B6F15528-21DE-4FAA-801E-634DDDAF4B2B}" type="slidenum">
              <a:rPr lang="en-US" smtClean="0"/>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DESIGN(5)</a:t>
            </a:r>
            <a:endParaRPr lang="zh-CN" altLang="en-US" dirty="0"/>
          </a:p>
        </p:txBody>
      </p:sp>
      <p:sp>
        <p:nvSpPr>
          <p:cNvPr id="3" name="Content Placeholder 2"/>
          <p:cNvSpPr>
            <a:spLocks noGrp="1"/>
          </p:cNvSpPr>
          <p:nvPr>
            <p:ph idx="1"/>
          </p:nvPr>
        </p:nvSpPr>
        <p:spPr/>
        <p:txBody>
          <a:bodyPr/>
          <a:lstStyle/>
          <a:p>
            <a:pPr>
              <a:buFont typeface="Wingdings" pitchFamily="2" charset="2"/>
              <a:buChar char="Ø"/>
            </a:pPr>
            <a:r>
              <a:rPr lang="en-US" altLang="zh-CN" i="1" dirty="0" smtClean="0"/>
              <a:t>PI Decoder</a:t>
            </a:r>
          </a:p>
          <a:p>
            <a:pPr>
              <a:buNone/>
            </a:pPr>
            <a:r>
              <a:rPr lang="en-US" altLang="zh-CN" dirty="0" smtClean="0"/>
              <a:t> Each symbol of the PIE envelope starts with</a:t>
            </a:r>
          </a:p>
          <a:p>
            <a:pPr>
              <a:buNone/>
            </a:pPr>
            <a:r>
              <a:rPr lang="en-US" altLang="zh-CN" dirty="0" smtClean="0"/>
              <a:t>’0’ and </a:t>
            </a:r>
            <a:r>
              <a:rPr lang="en-US" altLang="zh-CN" dirty="0" err="1" smtClean="0"/>
              <a:t>ﬁnishes</a:t>
            </a:r>
            <a:r>
              <a:rPr lang="en-US" altLang="zh-CN" dirty="0" smtClean="0"/>
              <a:t> with ’1’ to separate each symbol</a:t>
            </a:r>
          </a:p>
          <a:p>
            <a:pPr>
              <a:buNone/>
            </a:pPr>
            <a:r>
              <a:rPr lang="en-US" altLang="zh-CN" dirty="0" smtClean="0"/>
              <a:t>REF as a threshold signal is created by</a:t>
            </a:r>
          </a:p>
          <a:p>
            <a:pPr>
              <a:buNone/>
            </a:pPr>
            <a:r>
              <a:rPr lang="en-US" altLang="zh-CN" dirty="0" smtClean="0"/>
              <a:t>charging a 4 pF MIM capacitor (2C)</a:t>
            </a:r>
          </a:p>
          <a:p>
            <a:pPr>
              <a:buNone/>
            </a:pPr>
            <a:endParaRPr lang="zh-CN" altLang="en-US" dirty="0"/>
          </a:p>
        </p:txBody>
      </p:sp>
      <p:pic>
        <p:nvPicPr>
          <p:cNvPr id="4" name="Picture 3"/>
          <p:cNvPicPr>
            <a:picLocks noChangeAspect="1" noChangeArrowheads="1"/>
          </p:cNvPicPr>
          <p:nvPr/>
        </p:nvPicPr>
        <p:blipFill>
          <a:blip r:embed="rId2" cstate="print"/>
          <a:srcRect/>
          <a:stretch>
            <a:fillRect/>
          </a:stretch>
        </p:blipFill>
        <p:spPr bwMode="auto">
          <a:xfrm>
            <a:off x="914400" y="3962400"/>
            <a:ext cx="6477000" cy="2438400"/>
          </a:xfrm>
          <a:prstGeom prst="rect">
            <a:avLst/>
          </a:prstGeom>
          <a:noFill/>
          <a:ln w="9525">
            <a:noFill/>
            <a:miter lim="800000"/>
            <a:headEnd/>
            <a:tailEnd/>
          </a:ln>
          <a:effectLst/>
        </p:spPr>
      </p:pic>
      <p:sp>
        <p:nvSpPr>
          <p:cNvPr id="5" name="Date Placeholder 4"/>
          <p:cNvSpPr>
            <a:spLocks noGrp="1"/>
          </p:cNvSpPr>
          <p:nvPr>
            <p:ph type="dt" sz="half" idx="14"/>
          </p:nvPr>
        </p:nvSpPr>
        <p:spPr/>
        <p:txBody>
          <a:bodyPr/>
          <a:lstStyle/>
          <a:p>
            <a:fld id="{05A63A6A-E50D-4597-98CA-B5E54C3F02A0}" type="datetime1">
              <a:rPr lang="en-US" smtClean="0"/>
              <a:t>9/28/2012</a:t>
            </a:fld>
            <a:endParaRPr lang="en-US"/>
          </a:p>
        </p:txBody>
      </p:sp>
      <p:sp>
        <p:nvSpPr>
          <p:cNvPr id="6" name="Slide Number Placeholder 5"/>
          <p:cNvSpPr>
            <a:spLocks noGrp="1"/>
          </p:cNvSpPr>
          <p:nvPr>
            <p:ph type="sldNum" sz="quarter" idx="15"/>
          </p:nvPr>
        </p:nvSpPr>
        <p:spPr/>
        <p:txBody>
          <a:bodyPr/>
          <a:lstStyle/>
          <a:p>
            <a:fld id="{B6F15528-21DE-4FAA-801E-634DDDAF4B2B}" type="slidenum">
              <a:rPr lang="en-US" smtClean="0"/>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DESIGN(5)</a:t>
            </a:r>
            <a:endParaRPr lang="zh-CN" altLang="en-US" dirty="0"/>
          </a:p>
        </p:txBody>
      </p:sp>
      <p:sp>
        <p:nvSpPr>
          <p:cNvPr id="3" name="Content Placeholder 2"/>
          <p:cNvSpPr>
            <a:spLocks noGrp="1"/>
          </p:cNvSpPr>
          <p:nvPr>
            <p:ph idx="1"/>
          </p:nvPr>
        </p:nvSpPr>
        <p:spPr/>
        <p:txBody>
          <a:bodyPr/>
          <a:lstStyle/>
          <a:p>
            <a:r>
              <a:rPr lang="en-US" altLang="zh-CN" b="1" dirty="0" smtClean="0"/>
              <a:t>Low duty transceiver</a:t>
            </a:r>
          </a:p>
          <a:p>
            <a:pPr>
              <a:buNone/>
            </a:pPr>
            <a:endParaRPr lang="en-US" altLang="zh-CN" i="1" dirty="0" smtClean="0"/>
          </a:p>
          <a:p>
            <a:pPr>
              <a:buNone/>
            </a:pPr>
            <a:r>
              <a:rPr lang="en-US" altLang="zh-CN" i="1" dirty="0" smtClean="0"/>
              <a:t>FSK BCT</a:t>
            </a:r>
          </a:p>
          <a:p>
            <a:pPr>
              <a:buFont typeface="Wingdings" pitchFamily="2" charset="2"/>
              <a:buChar char="Ø"/>
            </a:pPr>
            <a:r>
              <a:rPr lang="en-US" altLang="zh-CN" dirty="0" smtClean="0"/>
              <a:t>5 MHz gives a </a:t>
            </a:r>
          </a:p>
          <a:p>
            <a:pPr>
              <a:buNone/>
            </a:pPr>
            <a:r>
              <a:rPr lang="en-US" altLang="zh-CN" dirty="0" smtClean="0"/>
              <a:t>   data rate of 1 Mbps</a:t>
            </a:r>
          </a:p>
          <a:p>
            <a:pPr>
              <a:buFont typeface="Wingdings" pitchFamily="2" charset="2"/>
              <a:buChar char="Ø"/>
            </a:pPr>
            <a:r>
              <a:rPr lang="en-US" altLang="zh-CN" dirty="0" smtClean="0"/>
              <a:t>Buffered</a:t>
            </a:r>
          </a:p>
          <a:p>
            <a:pPr>
              <a:buFont typeface="Wingdings" pitchFamily="2" charset="2"/>
              <a:buChar char="Ø"/>
            </a:pPr>
            <a:r>
              <a:rPr lang="en-US" altLang="zh-CN" dirty="0" smtClean="0"/>
              <a:t>2.3 </a:t>
            </a:r>
            <a:r>
              <a:rPr lang="en-US" altLang="zh-CN" dirty="0" err="1" smtClean="0"/>
              <a:t>mW</a:t>
            </a:r>
            <a:endParaRPr lang="en-US" altLang="zh-CN" dirty="0" smtClean="0"/>
          </a:p>
          <a:p>
            <a:pPr>
              <a:buFont typeface="Wingdings" pitchFamily="2" charset="2"/>
              <a:buChar char="Ø"/>
            </a:pPr>
            <a:r>
              <a:rPr lang="en-US" altLang="zh-CN" dirty="0" smtClean="0"/>
              <a:t>%5 duty cycle</a:t>
            </a:r>
          </a:p>
          <a:p>
            <a:endParaRPr lang="zh-CN" altLang="en-US" dirty="0"/>
          </a:p>
        </p:txBody>
      </p:sp>
      <p:pic>
        <p:nvPicPr>
          <p:cNvPr id="9218" name="Picture 2"/>
          <p:cNvPicPr>
            <a:picLocks noChangeAspect="1" noChangeArrowheads="1"/>
          </p:cNvPicPr>
          <p:nvPr/>
        </p:nvPicPr>
        <p:blipFill>
          <a:blip r:embed="rId2" cstate="print"/>
          <a:srcRect/>
          <a:stretch>
            <a:fillRect/>
          </a:stretch>
        </p:blipFill>
        <p:spPr bwMode="auto">
          <a:xfrm>
            <a:off x="3810000" y="2057400"/>
            <a:ext cx="4343400" cy="3886200"/>
          </a:xfrm>
          <a:prstGeom prst="rect">
            <a:avLst/>
          </a:prstGeom>
          <a:noFill/>
          <a:ln w="9525">
            <a:noFill/>
            <a:miter lim="800000"/>
            <a:headEnd/>
            <a:tailEnd/>
          </a:ln>
          <a:effectLst/>
        </p:spPr>
      </p:pic>
      <p:sp>
        <p:nvSpPr>
          <p:cNvPr id="5" name="Date Placeholder 4"/>
          <p:cNvSpPr>
            <a:spLocks noGrp="1"/>
          </p:cNvSpPr>
          <p:nvPr>
            <p:ph type="dt" sz="half" idx="14"/>
          </p:nvPr>
        </p:nvSpPr>
        <p:spPr/>
        <p:txBody>
          <a:bodyPr/>
          <a:lstStyle/>
          <a:p>
            <a:fld id="{EB52D78C-324D-4FD7-94C9-A90C49FDC165}" type="datetime1">
              <a:rPr lang="en-US" smtClean="0"/>
              <a:t>9/28/2012</a:t>
            </a:fld>
            <a:endParaRPr lang="en-US"/>
          </a:p>
        </p:txBody>
      </p:sp>
      <p:sp>
        <p:nvSpPr>
          <p:cNvPr id="6" name="Slide Number Placeholder 5"/>
          <p:cNvSpPr>
            <a:spLocks noGrp="1"/>
          </p:cNvSpPr>
          <p:nvPr>
            <p:ph type="sldNum" sz="quarter" idx="15"/>
          </p:nvPr>
        </p:nvSpPr>
        <p:spPr/>
        <p:txBody>
          <a:bodyPr/>
          <a:lstStyle/>
          <a:p>
            <a:fld id="{B6F15528-21DE-4FAA-801E-634DDDAF4B2B}" type="slidenum">
              <a:rPr lang="en-US" smtClean="0"/>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ECG SIGNAL</a:t>
            </a:r>
            <a:endParaRPr lang="zh-CN" altLang="en-US" dirty="0"/>
          </a:p>
        </p:txBody>
      </p:sp>
      <p:sp>
        <p:nvSpPr>
          <p:cNvPr id="3" name="Content Placeholder 2"/>
          <p:cNvSpPr>
            <a:spLocks noGrp="1"/>
          </p:cNvSpPr>
          <p:nvPr>
            <p:ph sz="quarter" idx="1"/>
          </p:nvPr>
        </p:nvSpPr>
        <p:spPr/>
        <p:txBody>
          <a:bodyPr/>
          <a:lstStyle/>
          <a:p>
            <a:pPr>
              <a:buFont typeface="Wingdings" pitchFamily="2" charset="2"/>
              <a:buChar char="l"/>
            </a:pPr>
            <a:r>
              <a:rPr lang="en-US" dirty="0" smtClean="0"/>
              <a:t>Artifacts (disturbances) can have many causes. Common causes are: </a:t>
            </a:r>
            <a:endParaRPr lang="zh-CN" altLang="en-US" dirty="0" smtClean="0"/>
          </a:p>
          <a:p>
            <a:pPr lvl="0">
              <a:buFont typeface="Wingdings" pitchFamily="2" charset="2"/>
              <a:buChar char="p"/>
            </a:pPr>
            <a:r>
              <a:rPr lang="en-US" dirty="0" smtClean="0">
                <a:solidFill>
                  <a:schemeClr val="accent3">
                    <a:lumMod val="75000"/>
                  </a:schemeClr>
                </a:solidFill>
              </a:rPr>
              <a:t>Movement </a:t>
            </a:r>
          </a:p>
          <a:p>
            <a:pPr lvl="0">
              <a:buFont typeface="Wingdings" pitchFamily="2" charset="2"/>
              <a:buChar char="p"/>
            </a:pPr>
            <a:endParaRPr lang="en-US" dirty="0" smtClean="0">
              <a:solidFill>
                <a:schemeClr val="accent3">
                  <a:lumMod val="75000"/>
                </a:schemeClr>
              </a:solidFill>
            </a:endParaRPr>
          </a:p>
          <a:p>
            <a:pPr lvl="0">
              <a:buFont typeface="Wingdings" pitchFamily="2" charset="2"/>
              <a:buChar char="p"/>
            </a:pPr>
            <a:endParaRPr lang="en-US" dirty="0" smtClean="0">
              <a:solidFill>
                <a:schemeClr val="accent3">
                  <a:lumMod val="75000"/>
                </a:schemeClr>
              </a:solidFill>
            </a:endParaRPr>
          </a:p>
          <a:p>
            <a:pPr lvl="0">
              <a:buFont typeface="Wingdings" pitchFamily="2" charset="2"/>
              <a:buChar char="p"/>
            </a:pPr>
            <a:endParaRPr lang="en-US" dirty="0" smtClean="0">
              <a:solidFill>
                <a:schemeClr val="accent3">
                  <a:lumMod val="75000"/>
                </a:schemeClr>
              </a:solidFill>
            </a:endParaRPr>
          </a:p>
          <a:p>
            <a:pPr lvl="0">
              <a:buFont typeface="Wingdings" pitchFamily="2" charset="2"/>
              <a:buChar char="p"/>
            </a:pPr>
            <a:endParaRPr lang="en-US" dirty="0" smtClean="0">
              <a:solidFill>
                <a:schemeClr val="accent3">
                  <a:lumMod val="75000"/>
                </a:schemeClr>
              </a:solidFill>
            </a:endParaRPr>
          </a:p>
        </p:txBody>
      </p:sp>
      <p:pic>
        <p:nvPicPr>
          <p:cNvPr id="4" name="Picture 3" descr="Noise_move.png"/>
          <p:cNvPicPr/>
          <p:nvPr/>
        </p:nvPicPr>
        <p:blipFill>
          <a:blip r:embed="rId2" cstate="print"/>
          <a:stretch>
            <a:fillRect/>
          </a:stretch>
        </p:blipFill>
        <p:spPr>
          <a:xfrm>
            <a:off x="1447800" y="2988945"/>
            <a:ext cx="5274310" cy="1430655"/>
          </a:xfrm>
          <a:prstGeom prst="rect">
            <a:avLst/>
          </a:prstGeom>
        </p:spPr>
      </p:pic>
      <p:pic>
        <p:nvPicPr>
          <p:cNvPr id="5" name="Picture 4" descr="BaselineDrift.png"/>
          <p:cNvPicPr/>
          <p:nvPr/>
        </p:nvPicPr>
        <p:blipFill>
          <a:blip r:embed="rId3" cstate="print"/>
          <a:stretch>
            <a:fillRect/>
          </a:stretch>
        </p:blipFill>
        <p:spPr>
          <a:xfrm>
            <a:off x="1371600" y="5119688"/>
            <a:ext cx="5410200" cy="1128712"/>
          </a:xfrm>
          <a:prstGeom prst="rect">
            <a:avLst/>
          </a:prstGeom>
        </p:spPr>
      </p:pic>
      <p:sp>
        <p:nvSpPr>
          <p:cNvPr id="6" name="Rectangle 5"/>
          <p:cNvSpPr/>
          <p:nvPr/>
        </p:nvSpPr>
        <p:spPr>
          <a:xfrm>
            <a:off x="3124200" y="6336268"/>
            <a:ext cx="1824538" cy="369332"/>
          </a:xfrm>
          <a:prstGeom prst="rect">
            <a:avLst/>
          </a:prstGeom>
        </p:spPr>
        <p:txBody>
          <a:bodyPr wrap="none">
            <a:spAutoFit/>
          </a:bodyPr>
          <a:lstStyle/>
          <a:p>
            <a:r>
              <a:rPr lang="en-US" b="1" dirty="0" smtClean="0"/>
              <a:t>Baseline drift</a:t>
            </a:r>
            <a:endParaRPr lang="zh-CN" altLang="en-US" dirty="0"/>
          </a:p>
        </p:txBody>
      </p:sp>
      <p:sp>
        <p:nvSpPr>
          <p:cNvPr id="7" name="Rectangle 6"/>
          <p:cNvSpPr/>
          <p:nvPr/>
        </p:nvSpPr>
        <p:spPr>
          <a:xfrm>
            <a:off x="3200400" y="4572000"/>
            <a:ext cx="2412840" cy="369332"/>
          </a:xfrm>
          <a:prstGeom prst="rect">
            <a:avLst/>
          </a:prstGeom>
        </p:spPr>
        <p:txBody>
          <a:bodyPr wrap="none">
            <a:spAutoFit/>
          </a:bodyPr>
          <a:lstStyle/>
          <a:p>
            <a:r>
              <a:rPr lang="en-US" b="1" dirty="0" smtClean="0"/>
              <a:t>Sudden movement</a:t>
            </a:r>
            <a:endParaRPr lang="zh-CN" altLang="en-US" dirty="0"/>
          </a:p>
        </p:txBody>
      </p:sp>
      <p:sp>
        <p:nvSpPr>
          <p:cNvPr id="8" name="Date Placeholder 7"/>
          <p:cNvSpPr>
            <a:spLocks noGrp="1"/>
          </p:cNvSpPr>
          <p:nvPr>
            <p:ph type="dt" sz="half" idx="14"/>
          </p:nvPr>
        </p:nvSpPr>
        <p:spPr/>
        <p:txBody>
          <a:bodyPr/>
          <a:lstStyle/>
          <a:p>
            <a:fld id="{A7F09D46-0C17-4A1E-B61A-88BD3C09FD34}" type="datetime1">
              <a:rPr lang="en-US" smtClean="0"/>
              <a:t>9/28/2012</a:t>
            </a:fld>
            <a:endParaRPr lang="en-US"/>
          </a:p>
        </p:txBody>
      </p:sp>
      <p:sp>
        <p:nvSpPr>
          <p:cNvPr id="9" name="Slide Number Placeholder 8"/>
          <p:cNvSpPr>
            <a:spLocks noGrp="1"/>
          </p:cNvSpPr>
          <p:nvPr>
            <p:ph type="sldNum" sz="quarter" idx="15"/>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 (5)</a:t>
            </a:r>
            <a:endParaRPr lang="zh-CN" altLang="en-US" dirty="0"/>
          </a:p>
        </p:txBody>
      </p:sp>
      <p:sp>
        <p:nvSpPr>
          <p:cNvPr id="3" name="Content Placeholder 2"/>
          <p:cNvSpPr>
            <a:spLocks noGrp="1"/>
          </p:cNvSpPr>
          <p:nvPr>
            <p:ph sz="quarter" idx="1"/>
          </p:nvPr>
        </p:nvSpPr>
        <p:spPr/>
        <p:txBody>
          <a:bodyPr>
            <a:normAutofit/>
          </a:bodyPr>
          <a:lstStyle/>
          <a:p>
            <a:r>
              <a:rPr lang="en-US" altLang="zh-CN" sz="2800" b="1" dirty="0" smtClean="0"/>
              <a:t>Implementation &amp; results</a:t>
            </a:r>
            <a:endParaRPr lang="zh-CN" altLang="en-US" sz="2800" b="1" dirty="0"/>
          </a:p>
        </p:txBody>
      </p:sp>
      <p:pic>
        <p:nvPicPr>
          <p:cNvPr id="16386" name="Picture 2"/>
          <p:cNvPicPr>
            <a:picLocks noChangeAspect="1" noChangeArrowheads="1"/>
          </p:cNvPicPr>
          <p:nvPr/>
        </p:nvPicPr>
        <p:blipFill>
          <a:blip r:embed="rId2" cstate="print"/>
          <a:srcRect/>
          <a:stretch>
            <a:fillRect/>
          </a:stretch>
        </p:blipFill>
        <p:spPr bwMode="auto">
          <a:xfrm>
            <a:off x="838200" y="2362200"/>
            <a:ext cx="3686175" cy="2971800"/>
          </a:xfrm>
          <a:prstGeom prst="rect">
            <a:avLst/>
          </a:prstGeom>
          <a:noFill/>
          <a:ln w="9525">
            <a:noFill/>
            <a:miter lim="800000"/>
            <a:headEnd/>
            <a:tailEnd/>
          </a:ln>
          <a:effectLst/>
        </p:spPr>
      </p:pic>
      <p:sp>
        <p:nvSpPr>
          <p:cNvPr id="5" name="Rectangle 4"/>
          <p:cNvSpPr/>
          <p:nvPr/>
        </p:nvSpPr>
        <p:spPr>
          <a:xfrm>
            <a:off x="838200" y="5449669"/>
            <a:ext cx="3886200" cy="646331"/>
          </a:xfrm>
          <a:prstGeom prst="rect">
            <a:avLst/>
          </a:prstGeom>
        </p:spPr>
        <p:txBody>
          <a:bodyPr wrap="square">
            <a:spAutoFit/>
          </a:bodyPr>
          <a:lstStyle/>
          <a:p>
            <a:pPr algn="ctr"/>
            <a:r>
              <a:rPr lang="en-US" altLang="zh-CN" i="1" dirty="0" smtClean="0"/>
              <a:t>Measured gain curve for dual-band operation of REIA</a:t>
            </a:r>
            <a:endParaRPr lang="zh-CN" altLang="en-US" i="1" dirty="0"/>
          </a:p>
        </p:txBody>
      </p:sp>
      <p:pic>
        <p:nvPicPr>
          <p:cNvPr id="16387" name="Picture 3"/>
          <p:cNvPicPr>
            <a:picLocks noChangeAspect="1" noChangeArrowheads="1"/>
          </p:cNvPicPr>
          <p:nvPr/>
        </p:nvPicPr>
        <p:blipFill>
          <a:blip r:embed="rId3" cstate="print"/>
          <a:srcRect/>
          <a:stretch>
            <a:fillRect/>
          </a:stretch>
        </p:blipFill>
        <p:spPr bwMode="auto">
          <a:xfrm>
            <a:off x="4572000" y="2438400"/>
            <a:ext cx="4038600" cy="2828925"/>
          </a:xfrm>
          <a:prstGeom prst="rect">
            <a:avLst/>
          </a:prstGeom>
          <a:noFill/>
          <a:ln w="9525">
            <a:noFill/>
            <a:miter lim="800000"/>
            <a:headEnd/>
            <a:tailEnd/>
          </a:ln>
          <a:effectLst/>
        </p:spPr>
      </p:pic>
      <p:sp>
        <p:nvSpPr>
          <p:cNvPr id="7" name="Rectangle 6"/>
          <p:cNvSpPr/>
          <p:nvPr/>
        </p:nvSpPr>
        <p:spPr>
          <a:xfrm>
            <a:off x="4648201" y="5486400"/>
            <a:ext cx="3505200" cy="646331"/>
          </a:xfrm>
          <a:prstGeom prst="rect">
            <a:avLst/>
          </a:prstGeom>
        </p:spPr>
        <p:txBody>
          <a:bodyPr wrap="square">
            <a:spAutoFit/>
          </a:bodyPr>
          <a:lstStyle/>
          <a:p>
            <a:pPr algn="ctr"/>
            <a:r>
              <a:rPr lang="en-US" altLang="zh-CN" dirty="0" smtClean="0"/>
              <a:t>Measured TIV and ECG waveforms</a:t>
            </a:r>
            <a:endParaRPr lang="zh-CN" altLang="en-US" dirty="0"/>
          </a:p>
        </p:txBody>
      </p:sp>
      <p:sp>
        <p:nvSpPr>
          <p:cNvPr id="8" name="Date Placeholder 7"/>
          <p:cNvSpPr>
            <a:spLocks noGrp="1"/>
          </p:cNvSpPr>
          <p:nvPr>
            <p:ph type="dt" sz="half" idx="14"/>
          </p:nvPr>
        </p:nvSpPr>
        <p:spPr/>
        <p:txBody>
          <a:bodyPr/>
          <a:lstStyle/>
          <a:p>
            <a:fld id="{2DFFBB96-26CE-44F6-9C68-6D1D451BAED9}" type="datetime1">
              <a:rPr lang="en-US" smtClean="0"/>
              <a:t>9/28/2012</a:t>
            </a:fld>
            <a:endParaRPr lang="en-US"/>
          </a:p>
        </p:txBody>
      </p:sp>
      <p:sp>
        <p:nvSpPr>
          <p:cNvPr id="9" name="Slide Number Placeholder 8"/>
          <p:cNvSpPr>
            <a:spLocks noGrp="1"/>
          </p:cNvSpPr>
          <p:nvPr>
            <p:ph type="sldNum" sz="quarter" idx="15"/>
          </p:nvPr>
        </p:nvSpPr>
        <p:spPr/>
        <p:txBody>
          <a:bodyPr/>
          <a:lstStyle/>
          <a:p>
            <a:fld id="{B6F15528-21DE-4FAA-801E-634DDDAF4B2B}" type="slidenum">
              <a:rPr lang="en-US" smtClean="0"/>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 (5)</a:t>
            </a:r>
            <a:endParaRPr lang="zh-CN" altLang="en-US" dirty="0"/>
          </a:p>
        </p:txBody>
      </p:sp>
      <p:sp>
        <p:nvSpPr>
          <p:cNvPr id="3" name="Content Placeholder 2"/>
          <p:cNvSpPr>
            <a:spLocks noGrp="1"/>
          </p:cNvSpPr>
          <p:nvPr>
            <p:ph sz="quarter" idx="1"/>
          </p:nvPr>
        </p:nvSpPr>
        <p:spPr/>
        <p:txBody>
          <a:bodyPr>
            <a:normAutofit/>
          </a:bodyPr>
          <a:lstStyle/>
          <a:p>
            <a:r>
              <a:rPr lang="en-US" altLang="zh-CN" sz="3200" b="1" dirty="0" smtClean="0"/>
              <a:t>Conclusion:</a:t>
            </a:r>
          </a:p>
          <a:p>
            <a:pPr>
              <a:buFont typeface="Wingdings" pitchFamily="2" charset="2"/>
              <a:buChar char="Ø"/>
            </a:pPr>
            <a:endParaRPr lang="en-US" altLang="zh-CN" sz="2000" dirty="0" smtClean="0"/>
          </a:p>
          <a:p>
            <a:pPr>
              <a:buFont typeface="Wingdings" pitchFamily="2" charset="2"/>
              <a:buChar char="Ø"/>
            </a:pPr>
            <a:r>
              <a:rPr lang="en-US" altLang="zh-CN" sz="2000" dirty="0" smtClean="0"/>
              <a:t>A low power, high resolution TIV and ECG monitoring </a:t>
            </a:r>
            <a:r>
              <a:rPr lang="en-US" altLang="zh-CN" sz="2000" dirty="0" err="1" smtClean="0"/>
              <a:t>SoC</a:t>
            </a:r>
            <a:r>
              <a:rPr lang="en-US" altLang="zh-CN" sz="2000" dirty="0" smtClean="0"/>
              <a:t> is designed for wearable.</a:t>
            </a:r>
          </a:p>
          <a:p>
            <a:pPr>
              <a:buFont typeface="Wingdings" pitchFamily="2" charset="2"/>
              <a:buChar char="Ø"/>
            </a:pPr>
            <a:endParaRPr lang="en-US" altLang="zh-CN" sz="2000" dirty="0" smtClean="0"/>
          </a:p>
          <a:p>
            <a:pPr>
              <a:buFont typeface="Wingdings" pitchFamily="2" charset="2"/>
              <a:buChar char="Ø"/>
            </a:pPr>
            <a:r>
              <a:rPr lang="en-US" altLang="zh-CN" sz="2000" dirty="0" smtClean="0"/>
              <a:t>TIV detection is possible with a high detection sensitivity.</a:t>
            </a:r>
          </a:p>
          <a:p>
            <a:pPr>
              <a:buFont typeface="Wingdings" pitchFamily="2" charset="2"/>
              <a:buChar char="Ø"/>
            </a:pPr>
            <a:endParaRPr lang="en-US" altLang="zh-CN" sz="2000" dirty="0" smtClean="0"/>
          </a:p>
          <a:p>
            <a:pPr>
              <a:buFont typeface="Wingdings" pitchFamily="2" charset="2"/>
              <a:buChar char="Ø"/>
            </a:pPr>
            <a:r>
              <a:rPr lang="en-US" altLang="zh-CN" sz="2000" dirty="0" smtClean="0"/>
              <a:t>high quality balanced sinusoidal current source and </a:t>
            </a:r>
            <a:r>
              <a:rPr lang="en-US" altLang="zh-CN" sz="2000" dirty="0" err="1" smtClean="0"/>
              <a:t>reconﬁgurable</a:t>
            </a:r>
            <a:r>
              <a:rPr lang="en-US" altLang="zh-CN" sz="2000" dirty="0" smtClean="0"/>
              <a:t> high CMRR readout electronics are utilized.</a:t>
            </a:r>
          </a:p>
          <a:p>
            <a:pPr>
              <a:buFont typeface="Wingdings" pitchFamily="2" charset="2"/>
              <a:buChar char="Ø"/>
            </a:pPr>
            <a:endParaRPr lang="en-US" altLang="zh-CN" sz="2000" dirty="0" smtClean="0"/>
          </a:p>
          <a:p>
            <a:pPr>
              <a:buFont typeface="Wingdings" pitchFamily="2" charset="2"/>
              <a:buChar char="Ø"/>
            </a:pPr>
            <a:r>
              <a:rPr lang="en-US" altLang="zh-CN" sz="2000" dirty="0" smtClean="0"/>
              <a:t>Low duty BCT to achieve low power consumption and low cost</a:t>
            </a:r>
            <a:endParaRPr lang="zh-CN" altLang="en-US" sz="2000" dirty="0"/>
          </a:p>
        </p:txBody>
      </p:sp>
      <p:sp>
        <p:nvSpPr>
          <p:cNvPr id="4" name="Date Placeholder 3"/>
          <p:cNvSpPr>
            <a:spLocks noGrp="1"/>
          </p:cNvSpPr>
          <p:nvPr>
            <p:ph type="dt" sz="half" idx="14"/>
          </p:nvPr>
        </p:nvSpPr>
        <p:spPr/>
        <p:txBody>
          <a:bodyPr/>
          <a:lstStyle/>
          <a:p>
            <a:fld id="{878D963D-E499-4465-9DFF-6B30AEBBF7EF}" type="datetime1">
              <a:rPr lang="en-US" smtClean="0"/>
              <a:t>9/28/2012</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Design(6)</a:t>
            </a:r>
            <a:endParaRPr lang="zh-CN" altLang="en-US" dirty="0"/>
          </a:p>
        </p:txBody>
      </p:sp>
      <p:sp>
        <p:nvSpPr>
          <p:cNvPr id="3" name="Content Placeholder 2"/>
          <p:cNvSpPr>
            <a:spLocks noGrp="1"/>
          </p:cNvSpPr>
          <p:nvPr>
            <p:ph sz="quarter" idx="1"/>
          </p:nvPr>
        </p:nvSpPr>
        <p:spPr/>
        <p:txBody>
          <a:bodyPr/>
          <a:lstStyle/>
          <a:p>
            <a:r>
              <a:rPr lang="en-US" altLang="zh-CN" b="1" dirty="0" smtClean="0"/>
              <a:t>Power-</a:t>
            </a:r>
            <a:r>
              <a:rPr lang="en-US" altLang="zh-CN" b="1" dirty="0" err="1" smtClean="0"/>
              <a:t>Efﬁcient</a:t>
            </a:r>
            <a:r>
              <a:rPr lang="en-US" altLang="zh-CN" b="1" dirty="0" smtClean="0"/>
              <a:t> Cross-Correlation Beat Detection in Electrocardiogram Analysis Using </a:t>
            </a:r>
            <a:r>
              <a:rPr lang="en-US" altLang="zh-CN" b="1" dirty="0" err="1" smtClean="0"/>
              <a:t>Bitstreams</a:t>
            </a:r>
            <a:r>
              <a:rPr lang="en-US" altLang="zh-CN" b="1" dirty="0" smtClean="0"/>
              <a:t> [6]</a:t>
            </a:r>
          </a:p>
          <a:p>
            <a:endParaRPr lang="en-US" altLang="zh-CN" b="1" dirty="0" smtClean="0"/>
          </a:p>
          <a:p>
            <a:pPr>
              <a:buFont typeface="Wingdings" pitchFamily="2" charset="2"/>
              <a:buChar char="Ø"/>
            </a:pPr>
            <a:r>
              <a:rPr lang="en-US" altLang="zh-CN" i="1" dirty="0" smtClean="0"/>
              <a:t>Introduction</a:t>
            </a:r>
          </a:p>
          <a:p>
            <a:pPr>
              <a:buFont typeface="Wingdings" pitchFamily="2" charset="2"/>
              <a:buChar char="Ø"/>
            </a:pPr>
            <a:r>
              <a:rPr lang="en-US" altLang="zh-CN" i="1" dirty="0" smtClean="0"/>
              <a:t>Heartbeat Detection</a:t>
            </a:r>
          </a:p>
          <a:p>
            <a:pPr>
              <a:buFont typeface="Wingdings" pitchFamily="2" charset="2"/>
              <a:buChar char="Ø"/>
            </a:pPr>
            <a:r>
              <a:rPr lang="en-US" altLang="zh-CN" i="1" dirty="0" smtClean="0"/>
              <a:t>Single-Chip Cross-</a:t>
            </a:r>
            <a:r>
              <a:rPr lang="en-US" altLang="zh-CN" i="1" dirty="0" err="1" smtClean="0"/>
              <a:t>Correlator</a:t>
            </a:r>
            <a:endParaRPr lang="en-US" altLang="zh-CN" i="1" dirty="0" smtClean="0"/>
          </a:p>
          <a:p>
            <a:pPr>
              <a:buFont typeface="Wingdings" pitchFamily="2" charset="2"/>
              <a:buChar char="Ø"/>
            </a:pPr>
            <a:r>
              <a:rPr lang="en-US" altLang="zh-CN" i="1" dirty="0" smtClean="0"/>
              <a:t>Implementation</a:t>
            </a:r>
          </a:p>
          <a:p>
            <a:pPr>
              <a:buFont typeface="Wingdings" pitchFamily="2" charset="2"/>
              <a:buChar char="Ø"/>
            </a:pPr>
            <a:r>
              <a:rPr lang="en-US" altLang="zh-CN" i="1" dirty="0" smtClean="0"/>
              <a:t>Measurement Results</a:t>
            </a:r>
          </a:p>
          <a:p>
            <a:pPr>
              <a:buFont typeface="Wingdings" pitchFamily="2" charset="2"/>
              <a:buChar char="Ø"/>
            </a:pPr>
            <a:r>
              <a:rPr lang="en-US" altLang="zh-CN" i="1" dirty="0" smtClean="0"/>
              <a:t>Conclusion</a:t>
            </a:r>
          </a:p>
          <a:p>
            <a:pPr>
              <a:buFont typeface="Wingdings" pitchFamily="2" charset="2"/>
              <a:buChar char="Ø"/>
            </a:pPr>
            <a:endParaRPr lang="zh-CN" altLang="en-US" i="1" dirty="0" smtClean="0"/>
          </a:p>
          <a:p>
            <a:pPr>
              <a:buFont typeface="Wingdings" pitchFamily="2" charset="2"/>
              <a:buChar char="Ø"/>
            </a:pPr>
            <a:endParaRPr lang="en-US" altLang="zh-CN" i="1" dirty="0" smtClean="0"/>
          </a:p>
        </p:txBody>
      </p:sp>
      <p:sp>
        <p:nvSpPr>
          <p:cNvPr id="4" name="Date Placeholder 3"/>
          <p:cNvSpPr>
            <a:spLocks noGrp="1"/>
          </p:cNvSpPr>
          <p:nvPr>
            <p:ph type="dt" sz="half" idx="14"/>
          </p:nvPr>
        </p:nvSpPr>
        <p:spPr/>
        <p:txBody>
          <a:bodyPr/>
          <a:lstStyle/>
          <a:p>
            <a:fld id="{60E06825-AEA9-4906-B221-480325D04FAC}" type="datetime1">
              <a:rPr lang="en-US" smtClean="0"/>
              <a:t>9/28/2012</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Design(6)</a:t>
            </a:r>
            <a:endParaRPr lang="zh-CN" altLang="en-US" dirty="0"/>
          </a:p>
        </p:txBody>
      </p:sp>
      <p:sp>
        <p:nvSpPr>
          <p:cNvPr id="3" name="Content Placeholder 2"/>
          <p:cNvSpPr>
            <a:spLocks noGrp="1"/>
          </p:cNvSpPr>
          <p:nvPr>
            <p:ph sz="quarter" idx="1"/>
          </p:nvPr>
        </p:nvSpPr>
        <p:spPr/>
        <p:txBody>
          <a:bodyPr>
            <a:normAutofit fontScale="92500" lnSpcReduction="10000"/>
          </a:bodyPr>
          <a:lstStyle/>
          <a:p>
            <a:r>
              <a:rPr lang="en-US" altLang="zh-CN" b="1" dirty="0" smtClean="0"/>
              <a:t>Introduction</a:t>
            </a:r>
          </a:p>
          <a:p>
            <a:endParaRPr lang="en-US" altLang="zh-CN" b="1" dirty="0" smtClean="0"/>
          </a:p>
          <a:p>
            <a:pPr algn="just">
              <a:buFont typeface="Wingdings" pitchFamily="2" charset="2"/>
              <a:buChar char="Ø"/>
            </a:pPr>
            <a:r>
              <a:rPr lang="en-US" altLang="zh-CN" dirty="0" smtClean="0"/>
              <a:t> The </a:t>
            </a:r>
            <a:r>
              <a:rPr lang="en-US" altLang="zh-CN" dirty="0" err="1" smtClean="0"/>
              <a:t>beneﬁt</a:t>
            </a:r>
            <a:r>
              <a:rPr lang="en-US" altLang="zh-CN" dirty="0" smtClean="0"/>
              <a:t> of adopting specialized silicon   systems </a:t>
            </a:r>
            <a:r>
              <a:rPr lang="en-US" altLang="zh-CN" dirty="0" err="1" smtClean="0"/>
              <a:t>forminimal</a:t>
            </a:r>
            <a:r>
              <a:rPr lang="en-US" altLang="zh-CN" dirty="0" smtClean="0"/>
              <a:t> size and power consumption in BSN applications is evident.</a:t>
            </a:r>
          </a:p>
          <a:p>
            <a:pPr algn="just">
              <a:buFont typeface="Wingdings" pitchFamily="2" charset="2"/>
              <a:buChar char="Ø"/>
            </a:pPr>
            <a:endParaRPr lang="en-US" altLang="zh-CN" dirty="0" smtClean="0"/>
          </a:p>
          <a:p>
            <a:pPr algn="just">
              <a:buFont typeface="Wingdings" pitchFamily="2" charset="2"/>
              <a:buChar char="Ø"/>
            </a:pPr>
            <a:r>
              <a:rPr lang="en-US" altLang="zh-CN" dirty="0" smtClean="0"/>
              <a:t> Long-term ECG observation sensor worn during normal activity and should not interfere with normal lifestyle to catch some typical diseases.</a:t>
            </a:r>
          </a:p>
          <a:p>
            <a:pPr algn="just">
              <a:buFont typeface="Wingdings" pitchFamily="2" charset="2"/>
              <a:buChar char="Ø"/>
            </a:pPr>
            <a:endParaRPr lang="en-US" altLang="zh-CN" dirty="0" smtClean="0"/>
          </a:p>
          <a:p>
            <a:pPr algn="just">
              <a:buFont typeface="Wingdings" pitchFamily="2" charset="2"/>
              <a:buChar char="Ø"/>
            </a:pPr>
            <a:r>
              <a:rPr lang="en-US" altLang="zh-CN" dirty="0" smtClean="0"/>
              <a:t>A novel single-chip cross-</a:t>
            </a:r>
            <a:r>
              <a:rPr lang="en-US" altLang="zh-CN" dirty="0" err="1" smtClean="0"/>
              <a:t>correlator</a:t>
            </a:r>
            <a:r>
              <a:rPr lang="en-US" altLang="zh-CN" dirty="0" smtClean="0"/>
              <a:t> is proposed for ECG analyses.</a:t>
            </a:r>
          </a:p>
          <a:p>
            <a:pPr algn="just">
              <a:buFont typeface="Wingdings" pitchFamily="2" charset="2"/>
              <a:buChar char="l"/>
            </a:pPr>
            <a:r>
              <a:rPr lang="en-US" altLang="zh-CN" dirty="0" smtClean="0"/>
              <a:t>“Smart” ECG electrode with embedded heart-beat detection</a:t>
            </a:r>
          </a:p>
        </p:txBody>
      </p:sp>
      <p:sp>
        <p:nvSpPr>
          <p:cNvPr id="4" name="Date Placeholder 3"/>
          <p:cNvSpPr>
            <a:spLocks noGrp="1"/>
          </p:cNvSpPr>
          <p:nvPr>
            <p:ph type="dt" sz="half" idx="14"/>
          </p:nvPr>
        </p:nvSpPr>
        <p:spPr/>
        <p:txBody>
          <a:bodyPr/>
          <a:lstStyle/>
          <a:p>
            <a:fld id="{F49EE77A-36F8-469C-A044-5E4B76268B96}" type="datetime1">
              <a:rPr lang="en-US" smtClean="0"/>
              <a:t>9/28/2012</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83</a:t>
            </a:fld>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Design(6)</a:t>
            </a:r>
            <a:endParaRPr lang="zh-CN" altLang="en-US" dirty="0"/>
          </a:p>
        </p:txBody>
      </p:sp>
      <p:sp>
        <p:nvSpPr>
          <p:cNvPr id="3" name="Content Placeholder 2"/>
          <p:cNvSpPr>
            <a:spLocks noGrp="1"/>
          </p:cNvSpPr>
          <p:nvPr>
            <p:ph sz="quarter" idx="1"/>
          </p:nvPr>
        </p:nvSpPr>
        <p:spPr/>
        <p:txBody>
          <a:bodyPr>
            <a:normAutofit/>
          </a:bodyPr>
          <a:lstStyle/>
          <a:p>
            <a:r>
              <a:rPr lang="en-US" altLang="zh-CN" sz="2800" b="1" dirty="0" smtClean="0"/>
              <a:t>Heartbeat Detection</a:t>
            </a:r>
          </a:p>
          <a:p>
            <a:endParaRPr lang="en-US" altLang="zh-CN" sz="2800" b="1" dirty="0" smtClean="0"/>
          </a:p>
          <a:p>
            <a:pPr algn="just">
              <a:buFont typeface="Wingdings" pitchFamily="2" charset="2"/>
              <a:buChar char="Ø"/>
            </a:pPr>
            <a:endParaRPr lang="en-US" altLang="zh-CN" dirty="0" smtClean="0"/>
          </a:p>
          <a:p>
            <a:pPr algn="just">
              <a:buFont typeface="Wingdings" pitchFamily="2" charset="2"/>
              <a:buChar char="Ø"/>
            </a:pPr>
            <a:endParaRPr lang="en-US" altLang="zh-CN" dirty="0" smtClean="0"/>
          </a:p>
          <a:p>
            <a:pPr algn="just">
              <a:buFont typeface="Wingdings" pitchFamily="2" charset="2"/>
              <a:buChar char="Ø"/>
            </a:pPr>
            <a:endParaRPr lang="en-US" altLang="zh-CN" dirty="0" smtClean="0"/>
          </a:p>
          <a:p>
            <a:pPr algn="just">
              <a:buFont typeface="Wingdings" pitchFamily="2" charset="2"/>
              <a:buChar char="Ø"/>
            </a:pPr>
            <a:endParaRPr lang="en-US" altLang="zh-CN" dirty="0" smtClean="0"/>
          </a:p>
          <a:p>
            <a:pPr algn="just">
              <a:buFont typeface="Wingdings" pitchFamily="2" charset="2"/>
              <a:buChar char="Ø"/>
            </a:pPr>
            <a:endParaRPr lang="en-US" altLang="zh-CN" dirty="0" smtClean="0"/>
          </a:p>
          <a:p>
            <a:pPr algn="just">
              <a:buNone/>
            </a:pPr>
            <a:r>
              <a:rPr lang="en-US" altLang="zh-CN" dirty="0" smtClean="0"/>
              <a:t>                                                      </a:t>
            </a:r>
            <a:r>
              <a:rPr lang="en-US" altLang="zh-CN" sz="2000" dirty="0" smtClean="0">
                <a:solidFill>
                  <a:srgbClr val="FF0000"/>
                </a:solidFill>
              </a:rPr>
              <a:t>P, QRS, T, Timing…</a:t>
            </a:r>
            <a:endParaRPr lang="en-US" altLang="zh-CN" sz="2000" dirty="0" smtClean="0"/>
          </a:p>
          <a:p>
            <a:pPr algn="just">
              <a:buFont typeface="Wingdings" pitchFamily="2" charset="2"/>
              <a:buChar char="Ø"/>
            </a:pPr>
            <a:r>
              <a:rPr lang="en-US" altLang="zh-CN" dirty="0" smtClean="0"/>
              <a:t>Trade-off between the computational </a:t>
            </a:r>
            <a:r>
              <a:rPr lang="en-US" altLang="zh-CN" dirty="0" err="1" smtClean="0"/>
              <a:t>efﬁciency</a:t>
            </a:r>
            <a:r>
              <a:rPr lang="en-US" altLang="zh-CN" dirty="0" smtClean="0"/>
              <a:t>  and detection quality.</a:t>
            </a:r>
            <a:endParaRPr lang="zh-CN" altLang="en-US" dirty="0"/>
          </a:p>
        </p:txBody>
      </p:sp>
      <p:pic>
        <p:nvPicPr>
          <p:cNvPr id="1026" name="Picture 2"/>
          <p:cNvPicPr>
            <a:picLocks noChangeAspect="1" noChangeArrowheads="1"/>
          </p:cNvPicPr>
          <p:nvPr/>
        </p:nvPicPr>
        <p:blipFill>
          <a:blip r:embed="rId2" cstate="print"/>
          <a:srcRect/>
          <a:stretch>
            <a:fillRect/>
          </a:stretch>
        </p:blipFill>
        <p:spPr bwMode="auto">
          <a:xfrm>
            <a:off x="4724400" y="2059891"/>
            <a:ext cx="3019425" cy="2740709"/>
          </a:xfrm>
          <a:prstGeom prst="rect">
            <a:avLst/>
          </a:prstGeom>
          <a:noFill/>
          <a:ln w="9525">
            <a:noFill/>
            <a:miter lim="800000"/>
            <a:headEnd/>
            <a:tailEnd/>
          </a:ln>
          <a:effectLst/>
        </p:spPr>
      </p:pic>
      <p:sp>
        <p:nvSpPr>
          <p:cNvPr id="5" name="TextBox 4"/>
          <p:cNvSpPr txBox="1"/>
          <p:nvPr/>
        </p:nvSpPr>
        <p:spPr>
          <a:xfrm>
            <a:off x="609600" y="2362200"/>
            <a:ext cx="3886200" cy="2677656"/>
          </a:xfrm>
          <a:prstGeom prst="rect">
            <a:avLst/>
          </a:prstGeom>
          <a:noFill/>
        </p:spPr>
        <p:txBody>
          <a:bodyPr wrap="square" rtlCol="0">
            <a:spAutoFit/>
          </a:bodyPr>
          <a:lstStyle/>
          <a:p>
            <a:pPr algn="dist">
              <a:buFont typeface="Wingdings" pitchFamily="2" charset="2"/>
              <a:buChar char="Ø"/>
            </a:pPr>
            <a:r>
              <a:rPr lang="en-US" altLang="zh-CN" sz="2400" dirty="0" smtClean="0"/>
              <a:t>Beat detection involves       identifying all cardiac cycles in ECG recordings and locating each </a:t>
            </a:r>
            <a:r>
              <a:rPr lang="en-US" altLang="zh-CN" sz="2400" dirty="0" err="1" smtClean="0"/>
              <a:t>identiﬁable</a:t>
            </a:r>
            <a:r>
              <a:rPr lang="en-US" altLang="zh-CN" sz="2400" dirty="0" smtClean="0"/>
              <a:t> waveform  component  within a cycle.</a:t>
            </a:r>
          </a:p>
          <a:p>
            <a:pPr algn="just"/>
            <a:endParaRPr lang="zh-CN" altLang="en-US" sz="2400" dirty="0"/>
          </a:p>
        </p:txBody>
      </p:sp>
      <p:sp>
        <p:nvSpPr>
          <p:cNvPr id="6" name="Date Placeholder 5"/>
          <p:cNvSpPr>
            <a:spLocks noGrp="1"/>
          </p:cNvSpPr>
          <p:nvPr>
            <p:ph type="dt" sz="half" idx="14"/>
          </p:nvPr>
        </p:nvSpPr>
        <p:spPr/>
        <p:txBody>
          <a:bodyPr/>
          <a:lstStyle/>
          <a:p>
            <a:fld id="{97BDEC4B-30DC-4582-863B-DA1E3CA6DBC7}" type="datetime1">
              <a:rPr lang="en-US" smtClean="0"/>
              <a:t>9/28/2012</a:t>
            </a:fld>
            <a:endParaRPr lang="en-US"/>
          </a:p>
        </p:txBody>
      </p:sp>
      <p:sp>
        <p:nvSpPr>
          <p:cNvPr id="7" name="Slide Number Placeholder 6"/>
          <p:cNvSpPr>
            <a:spLocks noGrp="1"/>
          </p:cNvSpPr>
          <p:nvPr>
            <p:ph type="sldNum" sz="quarter" idx="15"/>
          </p:nvPr>
        </p:nvSpPr>
        <p:spPr/>
        <p:txBody>
          <a:bodyPr/>
          <a:lstStyle/>
          <a:p>
            <a:fld id="{B6F15528-21DE-4FAA-801E-634DDDAF4B2B}" type="slidenum">
              <a:rPr lang="en-US" smtClean="0"/>
              <a:pPr/>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Design(6)</a:t>
            </a:r>
            <a:endParaRPr lang="zh-CN" altLang="en-US" dirty="0"/>
          </a:p>
        </p:txBody>
      </p:sp>
      <p:sp>
        <p:nvSpPr>
          <p:cNvPr id="3" name="Content Placeholder 2"/>
          <p:cNvSpPr>
            <a:spLocks noGrp="1"/>
          </p:cNvSpPr>
          <p:nvPr>
            <p:ph sz="quarter" idx="1"/>
          </p:nvPr>
        </p:nvSpPr>
        <p:spPr/>
        <p:txBody>
          <a:bodyPr>
            <a:normAutofit fontScale="92500" lnSpcReduction="10000"/>
          </a:bodyPr>
          <a:lstStyle/>
          <a:p>
            <a:r>
              <a:rPr lang="en-US" altLang="zh-CN" sz="2800" b="1" dirty="0" smtClean="0"/>
              <a:t>Heartbeat Detection</a:t>
            </a:r>
          </a:p>
          <a:p>
            <a:pPr algn="just">
              <a:buFont typeface="Wingdings" pitchFamily="2" charset="2"/>
              <a:buChar char="Ø"/>
            </a:pPr>
            <a:endParaRPr lang="en-US" altLang="zh-CN" sz="900" i="1" dirty="0" smtClean="0"/>
          </a:p>
          <a:p>
            <a:pPr algn="just">
              <a:buFont typeface="Wingdings" pitchFamily="2" charset="2"/>
              <a:buChar char="Ø"/>
            </a:pPr>
            <a:r>
              <a:rPr lang="en-US" altLang="zh-CN" i="1" dirty="0" err="1" smtClean="0"/>
              <a:t>Multicomponent</a:t>
            </a:r>
            <a:r>
              <a:rPr lang="en-US" altLang="zh-CN" i="1" dirty="0" smtClean="0"/>
              <a:t>-Based Heartbeat Detection</a:t>
            </a:r>
            <a:endParaRPr lang="en-US" altLang="zh-CN" dirty="0" smtClean="0"/>
          </a:p>
          <a:p>
            <a:pPr marL="457200" indent="-457200" algn="just">
              <a:buFont typeface="+mj-lt"/>
              <a:buAutoNum type="arabicPeriod"/>
            </a:pPr>
            <a:r>
              <a:rPr lang="en-US" altLang="zh-CN" dirty="0" smtClean="0"/>
              <a:t>Three templates were used to search the wave isolation.  </a:t>
            </a:r>
          </a:p>
          <a:p>
            <a:pPr marL="457200" indent="-457200" algn="just">
              <a:buFont typeface="+mj-lt"/>
              <a:buAutoNum type="arabicPeriod"/>
            </a:pPr>
            <a:r>
              <a:rPr lang="en-US" altLang="zh-CN" dirty="0" smtClean="0"/>
              <a:t>Locate the QRS complex by cross-correlating the QRS template with the ECG signal</a:t>
            </a:r>
          </a:p>
          <a:p>
            <a:pPr marL="457200" indent="-457200" algn="just">
              <a:buFont typeface="+mj-lt"/>
              <a:buAutoNum type="arabicPeriod"/>
            </a:pPr>
            <a:r>
              <a:rPr lang="en-US" altLang="zh-CN" dirty="0" smtClean="0"/>
              <a:t>Repeat with the P, T wave templates.</a:t>
            </a:r>
          </a:p>
          <a:p>
            <a:pPr marL="457200" indent="-457200" algn="just">
              <a:buFont typeface="+mj-lt"/>
              <a:buAutoNum type="arabicPeriod"/>
            </a:pPr>
            <a:r>
              <a:rPr lang="en-US" altLang="zh-CN" dirty="0" smtClean="0"/>
              <a:t>The threshold value is established during a pre-learning phase and can be adjusted.</a:t>
            </a:r>
          </a:p>
          <a:p>
            <a:pPr marL="457200" indent="-457200" algn="just">
              <a:buFont typeface="+mj-lt"/>
              <a:buAutoNum type="arabicPeriod"/>
            </a:pPr>
            <a:endParaRPr lang="en-US" altLang="zh-CN" dirty="0" smtClean="0"/>
          </a:p>
          <a:p>
            <a:pPr marL="457200" indent="-457200" algn="just">
              <a:buFont typeface="Wingdings" pitchFamily="2" charset="2"/>
              <a:buChar char="u"/>
            </a:pPr>
            <a:r>
              <a:rPr lang="en-US" altLang="zh-CN" dirty="0" smtClean="0"/>
              <a:t>Computational complexity requires power-</a:t>
            </a:r>
            <a:r>
              <a:rPr lang="en-US" altLang="zh-CN" dirty="0" err="1" smtClean="0"/>
              <a:t>efﬁcient</a:t>
            </a:r>
            <a:r>
              <a:rPr lang="en-US" altLang="zh-CN" dirty="0" smtClean="0"/>
              <a:t> implementations.</a:t>
            </a:r>
          </a:p>
          <a:p>
            <a:pPr marL="457200" indent="-457200" algn="just">
              <a:buNone/>
            </a:pPr>
            <a:endParaRPr lang="en-US" altLang="zh-CN" dirty="0" smtClean="0"/>
          </a:p>
          <a:p>
            <a:pPr marL="457200" indent="-457200" algn="just">
              <a:buFont typeface="+mj-lt"/>
              <a:buAutoNum type="arabicPeriod"/>
            </a:pPr>
            <a:endParaRPr lang="en-US" altLang="zh-CN" dirty="0" smtClean="0"/>
          </a:p>
          <a:p>
            <a:pPr algn="just">
              <a:buFont typeface="Wingdings" pitchFamily="2" charset="2"/>
              <a:buChar char="ü"/>
            </a:pPr>
            <a:endParaRPr lang="en-US" altLang="zh-CN" dirty="0" smtClean="0"/>
          </a:p>
          <a:p>
            <a:pPr algn="just">
              <a:buFont typeface="Wingdings" pitchFamily="2" charset="2"/>
              <a:buChar char="ü"/>
            </a:pPr>
            <a:endParaRPr lang="en-US" altLang="zh-CN" dirty="0" smtClean="0"/>
          </a:p>
          <a:p>
            <a:pPr algn="just">
              <a:buFont typeface="Wingdings" pitchFamily="2" charset="2"/>
              <a:buChar char="Ø"/>
            </a:pPr>
            <a:endParaRPr lang="en-US" altLang="zh-CN" dirty="0" smtClean="0"/>
          </a:p>
          <a:p>
            <a:pPr algn="just">
              <a:buFont typeface="Wingdings" pitchFamily="2" charset="2"/>
              <a:buChar char="Ø"/>
            </a:pPr>
            <a:endParaRPr lang="en-US" altLang="zh-CN" dirty="0" smtClean="0"/>
          </a:p>
          <a:p>
            <a:pPr algn="just">
              <a:buFont typeface="Wingdings" pitchFamily="2" charset="2"/>
              <a:buChar char="Ø"/>
            </a:pPr>
            <a:endParaRPr lang="en-US" altLang="zh-CN" dirty="0" smtClean="0"/>
          </a:p>
          <a:p>
            <a:pPr algn="just">
              <a:buFont typeface="Wingdings" pitchFamily="2" charset="2"/>
              <a:buChar char="Ø"/>
            </a:pPr>
            <a:endParaRPr lang="en-US" altLang="zh-CN" dirty="0" smtClean="0"/>
          </a:p>
        </p:txBody>
      </p:sp>
      <p:sp>
        <p:nvSpPr>
          <p:cNvPr id="4" name="Date Placeholder 3"/>
          <p:cNvSpPr>
            <a:spLocks noGrp="1"/>
          </p:cNvSpPr>
          <p:nvPr>
            <p:ph type="dt" sz="half" idx="14"/>
          </p:nvPr>
        </p:nvSpPr>
        <p:spPr/>
        <p:txBody>
          <a:bodyPr/>
          <a:lstStyle/>
          <a:p>
            <a:fld id="{16E1855B-F8AF-4FB0-A155-AC718FFA1E06}" type="datetime1">
              <a:rPr lang="en-US" smtClean="0"/>
              <a:t>9/28/2012</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85</a:t>
            </a:fld>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Design(6)</a:t>
            </a:r>
            <a:endParaRPr lang="zh-CN" altLang="en-US" dirty="0"/>
          </a:p>
        </p:txBody>
      </p:sp>
      <p:sp>
        <p:nvSpPr>
          <p:cNvPr id="3" name="Content Placeholder 2"/>
          <p:cNvSpPr>
            <a:spLocks noGrp="1"/>
          </p:cNvSpPr>
          <p:nvPr>
            <p:ph sz="quarter" idx="1"/>
          </p:nvPr>
        </p:nvSpPr>
        <p:spPr/>
        <p:txBody>
          <a:bodyPr/>
          <a:lstStyle/>
          <a:p>
            <a:r>
              <a:rPr lang="en-US" altLang="zh-CN" b="1" dirty="0" smtClean="0"/>
              <a:t>Single-Chip Cross-</a:t>
            </a:r>
            <a:r>
              <a:rPr lang="en-US" altLang="zh-CN" b="1" dirty="0" err="1" smtClean="0"/>
              <a:t>Correlator</a:t>
            </a:r>
            <a:endParaRPr lang="zh-CN" altLang="en-US" b="1" dirty="0" smtClean="0"/>
          </a:p>
          <a:p>
            <a:endParaRPr lang="en-US" altLang="zh-CN" b="1" dirty="0" smtClean="0"/>
          </a:p>
          <a:p>
            <a:endParaRPr lang="en-US" altLang="zh-CN" b="1" dirty="0" smtClean="0"/>
          </a:p>
          <a:p>
            <a:endParaRPr lang="en-US" altLang="zh-CN" b="1" dirty="0" smtClean="0"/>
          </a:p>
          <a:p>
            <a:endParaRPr lang="en-US" altLang="zh-CN" dirty="0" smtClean="0"/>
          </a:p>
          <a:p>
            <a:pPr>
              <a:buNone/>
            </a:pPr>
            <a:r>
              <a:rPr lang="en-US" altLang="zh-CN" dirty="0" smtClean="0"/>
              <a:t>   Multiply elements from template and input over a window of </a:t>
            </a:r>
            <a:r>
              <a:rPr lang="en-US" altLang="zh-CN" dirty="0" err="1" smtClean="0"/>
              <a:t>lengh</a:t>
            </a:r>
            <a:r>
              <a:rPr lang="en-US" altLang="zh-CN" dirty="0" smtClean="0"/>
              <a:t> n.</a:t>
            </a:r>
          </a:p>
          <a:p>
            <a:pPr>
              <a:buNone/>
            </a:pPr>
            <a:endParaRPr lang="en-US" altLang="zh-CN" dirty="0" smtClean="0"/>
          </a:p>
          <a:p>
            <a:pPr>
              <a:buNone/>
            </a:pPr>
            <a:r>
              <a:rPr lang="en-US" altLang="zh-CN" dirty="0" smtClean="0"/>
              <a:t>   The computation methods should be considered for the power saving.</a:t>
            </a:r>
          </a:p>
          <a:p>
            <a:pPr>
              <a:buNone/>
            </a:pPr>
            <a:endParaRPr lang="en-US" altLang="zh-CN" dirty="0" smtClean="0"/>
          </a:p>
          <a:p>
            <a:pPr>
              <a:buNone/>
            </a:pPr>
            <a:endParaRPr lang="en-US" altLang="zh-CN" dirty="0" smtClean="0"/>
          </a:p>
          <a:p>
            <a:pPr>
              <a:buNone/>
            </a:pPr>
            <a:endParaRPr lang="zh-CN" altLang="en-US" dirty="0"/>
          </a:p>
        </p:txBody>
      </p:sp>
      <p:pic>
        <p:nvPicPr>
          <p:cNvPr id="2050" name="Picture 2"/>
          <p:cNvPicPr>
            <a:picLocks noChangeAspect="1" noChangeArrowheads="1"/>
          </p:cNvPicPr>
          <p:nvPr/>
        </p:nvPicPr>
        <p:blipFill>
          <a:blip r:embed="rId2" cstate="print"/>
          <a:srcRect/>
          <a:stretch>
            <a:fillRect/>
          </a:stretch>
        </p:blipFill>
        <p:spPr bwMode="auto">
          <a:xfrm>
            <a:off x="2209800" y="2438400"/>
            <a:ext cx="4120896" cy="990600"/>
          </a:xfrm>
          <a:prstGeom prst="rect">
            <a:avLst/>
          </a:prstGeom>
          <a:noFill/>
          <a:ln w="9525">
            <a:noFill/>
            <a:miter lim="800000"/>
            <a:headEnd/>
            <a:tailEnd/>
          </a:ln>
          <a:effectLst/>
        </p:spPr>
      </p:pic>
      <p:sp>
        <p:nvSpPr>
          <p:cNvPr id="5" name="Date Placeholder 4"/>
          <p:cNvSpPr>
            <a:spLocks noGrp="1"/>
          </p:cNvSpPr>
          <p:nvPr>
            <p:ph type="dt" sz="half" idx="14"/>
          </p:nvPr>
        </p:nvSpPr>
        <p:spPr/>
        <p:txBody>
          <a:bodyPr/>
          <a:lstStyle/>
          <a:p>
            <a:fld id="{724E6E11-6A0C-4DA8-B880-AB5AAE3603BD}" type="datetime1">
              <a:rPr lang="en-US" smtClean="0"/>
              <a:t>9/28/2012</a:t>
            </a:fld>
            <a:endParaRPr lang="en-US"/>
          </a:p>
        </p:txBody>
      </p:sp>
      <p:sp>
        <p:nvSpPr>
          <p:cNvPr id="6" name="Slide Number Placeholder 5"/>
          <p:cNvSpPr>
            <a:spLocks noGrp="1"/>
          </p:cNvSpPr>
          <p:nvPr>
            <p:ph type="sldNum" sz="quarter" idx="15"/>
          </p:nvPr>
        </p:nvSpPr>
        <p:spPr/>
        <p:txBody>
          <a:bodyPr/>
          <a:lstStyle/>
          <a:p>
            <a:fld id="{B6F15528-21DE-4FAA-801E-634DDDAF4B2B}" type="slidenum">
              <a:rPr lang="en-US" smtClean="0"/>
              <a:pPr/>
              <a:t>86</a:t>
            </a:fld>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Design(6)</a:t>
            </a:r>
            <a:endParaRPr lang="zh-CN" altLang="en-US" dirty="0"/>
          </a:p>
        </p:txBody>
      </p:sp>
      <p:sp>
        <p:nvSpPr>
          <p:cNvPr id="3" name="Content Placeholder 2"/>
          <p:cNvSpPr>
            <a:spLocks noGrp="1"/>
          </p:cNvSpPr>
          <p:nvPr>
            <p:ph sz="quarter" idx="1"/>
          </p:nvPr>
        </p:nvSpPr>
        <p:spPr/>
        <p:txBody>
          <a:bodyPr>
            <a:normAutofit/>
          </a:bodyPr>
          <a:lstStyle/>
          <a:p>
            <a:r>
              <a:rPr lang="en-US" altLang="zh-CN" b="1" dirty="0" smtClean="0"/>
              <a:t>Single-Chip Cross-</a:t>
            </a:r>
            <a:r>
              <a:rPr lang="en-US" altLang="zh-CN" b="1" dirty="0" err="1" smtClean="0"/>
              <a:t>Correlator</a:t>
            </a:r>
            <a:endParaRPr lang="zh-CN" altLang="en-US" b="1" dirty="0" smtClean="0"/>
          </a:p>
          <a:p>
            <a:endParaRPr lang="en-US" altLang="zh-CN" b="1" dirty="0" smtClean="0"/>
          </a:p>
          <a:p>
            <a:pPr marL="457200" indent="-457200">
              <a:buFont typeface="+mj-lt"/>
              <a:buAutoNum type="alphaUcPeriod"/>
            </a:pPr>
            <a:r>
              <a:rPr lang="en-US" altLang="zh-CN" b="1" i="1" dirty="0" err="1" smtClean="0"/>
              <a:t>B</a:t>
            </a:r>
            <a:r>
              <a:rPr lang="en-US" altLang="zh-CN" i="1" dirty="0" err="1" smtClean="0"/>
              <a:t>itstream</a:t>
            </a:r>
            <a:r>
              <a:rPr lang="en-US" altLang="zh-CN" i="1" dirty="0" smtClean="0"/>
              <a:t> Representation                                       </a:t>
            </a:r>
            <a:r>
              <a:rPr lang="en-US" altLang="zh-CN" dirty="0" smtClean="0"/>
              <a:t>Perform cross-correlation by processing </a:t>
            </a:r>
            <a:r>
              <a:rPr lang="en-US" altLang="zh-CN" dirty="0" err="1" smtClean="0"/>
              <a:t>bitstream</a:t>
            </a:r>
            <a:r>
              <a:rPr lang="en-US" altLang="zh-CN" dirty="0" smtClean="0"/>
              <a:t>.     </a:t>
            </a:r>
          </a:p>
          <a:p>
            <a:pPr marL="457200" indent="-457200">
              <a:buFont typeface="+mj-lt"/>
              <a:buAutoNum type="alphaUcPeriod"/>
            </a:pPr>
            <a:r>
              <a:rPr lang="en-US" altLang="zh-CN" b="1" i="1" dirty="0" err="1" smtClean="0"/>
              <a:t>B</a:t>
            </a:r>
            <a:r>
              <a:rPr lang="en-US" altLang="zh-CN" i="1" dirty="0" err="1" smtClean="0"/>
              <a:t>itstream</a:t>
            </a:r>
            <a:r>
              <a:rPr lang="en-US" altLang="zh-CN" i="1" dirty="0" smtClean="0"/>
              <a:t> Conversion                                             </a:t>
            </a:r>
            <a:r>
              <a:rPr lang="en-US" altLang="zh-CN" dirty="0" smtClean="0"/>
              <a:t>binary-to-</a:t>
            </a:r>
            <a:r>
              <a:rPr lang="en-US" altLang="zh-CN" dirty="0" err="1" smtClean="0"/>
              <a:t>bitstream</a:t>
            </a:r>
            <a:r>
              <a:rPr lang="en-US" altLang="zh-CN" dirty="0" smtClean="0"/>
              <a:t> by interpolation filter and sigma-delta modulator, CIS filter, low OSR</a:t>
            </a:r>
          </a:p>
          <a:p>
            <a:pPr marL="457200" indent="-457200">
              <a:buFont typeface="+mj-lt"/>
              <a:buAutoNum type="alphaUcPeriod"/>
            </a:pPr>
            <a:r>
              <a:rPr lang="en-US" altLang="zh-CN" b="1" i="1" dirty="0" err="1" smtClean="0"/>
              <a:t>B</a:t>
            </a:r>
            <a:r>
              <a:rPr lang="en-US" altLang="zh-CN" i="1" dirty="0" err="1" smtClean="0"/>
              <a:t>itstream</a:t>
            </a:r>
            <a:r>
              <a:rPr lang="en-US" altLang="zh-CN" i="1" dirty="0" smtClean="0"/>
              <a:t> Operations                                              </a:t>
            </a:r>
            <a:r>
              <a:rPr lang="en-US" altLang="zh-CN" dirty="0" smtClean="0"/>
              <a:t>Use simple XNOR , asynchronous counter design, bubble register, thermometer coded</a:t>
            </a:r>
          </a:p>
        </p:txBody>
      </p:sp>
      <p:sp>
        <p:nvSpPr>
          <p:cNvPr id="4" name="Date Placeholder 3"/>
          <p:cNvSpPr>
            <a:spLocks noGrp="1"/>
          </p:cNvSpPr>
          <p:nvPr>
            <p:ph type="dt" sz="half" idx="14"/>
          </p:nvPr>
        </p:nvSpPr>
        <p:spPr/>
        <p:txBody>
          <a:bodyPr/>
          <a:lstStyle/>
          <a:p>
            <a:fld id="{DD69715C-9030-4EF4-9E3C-AB8878B6D891}" type="datetime1">
              <a:rPr lang="en-US" smtClean="0"/>
              <a:t>9/28/2012</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87</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Design(6)</a:t>
            </a:r>
            <a:endParaRPr lang="zh-CN" altLang="en-US" dirty="0"/>
          </a:p>
        </p:txBody>
      </p:sp>
      <p:sp>
        <p:nvSpPr>
          <p:cNvPr id="3" name="Content Placeholder 2"/>
          <p:cNvSpPr>
            <a:spLocks noGrp="1"/>
          </p:cNvSpPr>
          <p:nvPr>
            <p:ph sz="quarter" idx="1"/>
          </p:nvPr>
        </p:nvSpPr>
        <p:spPr/>
        <p:txBody>
          <a:bodyPr>
            <a:normAutofit/>
          </a:bodyPr>
          <a:lstStyle/>
          <a:p>
            <a:r>
              <a:rPr lang="en-US" altLang="zh-CN" b="1" dirty="0" smtClean="0"/>
              <a:t>Single-Chip Cross-</a:t>
            </a:r>
            <a:r>
              <a:rPr lang="en-US" altLang="zh-CN" b="1" dirty="0" err="1" smtClean="0"/>
              <a:t>Correlator</a:t>
            </a:r>
            <a:endParaRPr lang="zh-CN" altLang="en-US" b="1" dirty="0" smtClean="0"/>
          </a:p>
          <a:p>
            <a:endParaRPr lang="en-US" altLang="zh-CN" sz="800" dirty="0" smtClean="0"/>
          </a:p>
          <a:p>
            <a:pPr>
              <a:buNone/>
            </a:pPr>
            <a:r>
              <a:rPr lang="en-US" altLang="zh-CN" i="1" dirty="0" smtClean="0">
                <a:solidFill>
                  <a:schemeClr val="accent1">
                    <a:lumMod val="60000"/>
                    <a:lumOff val="40000"/>
                  </a:schemeClr>
                </a:solidFill>
              </a:rPr>
              <a:t>D. </a:t>
            </a:r>
            <a:r>
              <a:rPr lang="en-US" altLang="zh-CN" i="1" dirty="0" err="1" smtClean="0"/>
              <a:t>Bitstream</a:t>
            </a:r>
            <a:r>
              <a:rPr lang="en-US" altLang="zh-CN" i="1" dirty="0" smtClean="0"/>
              <a:t> Cross-Correlation</a:t>
            </a:r>
          </a:p>
          <a:p>
            <a:pPr lvl="1">
              <a:buFont typeface="Wingdings" pitchFamily="2" charset="2"/>
              <a:buChar char="u"/>
            </a:pPr>
            <a:r>
              <a:rPr lang="en-US" altLang="zh-CN" i="1" dirty="0" smtClean="0"/>
              <a:t>Computed directly on </a:t>
            </a:r>
            <a:r>
              <a:rPr lang="en-US" altLang="zh-CN" i="1" dirty="0" err="1" smtClean="0"/>
              <a:t>bitstream</a:t>
            </a:r>
            <a:r>
              <a:rPr lang="en-US" altLang="zh-CN" i="1" dirty="0" smtClean="0"/>
              <a:t> coded signals. </a:t>
            </a:r>
          </a:p>
          <a:p>
            <a:pPr lvl="1">
              <a:buFont typeface="Wingdings" pitchFamily="2" charset="2"/>
              <a:buChar char="u"/>
            </a:pPr>
            <a:r>
              <a:rPr lang="en-US" altLang="zh-CN" i="1" dirty="0" smtClean="0"/>
              <a:t>The template is shifted in directly as a </a:t>
            </a:r>
            <a:r>
              <a:rPr lang="en-US" altLang="zh-CN" i="1" dirty="0" err="1" smtClean="0"/>
              <a:t>bitstream</a:t>
            </a:r>
            <a:r>
              <a:rPr lang="en-US" altLang="zh-CN" i="1" dirty="0" smtClean="0"/>
              <a:t> coded sequence of up to 1024 bits  in a template register.</a:t>
            </a:r>
          </a:p>
          <a:p>
            <a:pPr lvl="1">
              <a:buFont typeface="Wingdings" pitchFamily="2" charset="2"/>
              <a:buChar char="u"/>
            </a:pPr>
            <a:r>
              <a:rPr lang="en-US" altLang="zh-CN" i="1" dirty="0" smtClean="0"/>
              <a:t>Incoming </a:t>
            </a:r>
            <a:r>
              <a:rPr lang="en-US" altLang="zh-CN" i="1" dirty="0" err="1" smtClean="0"/>
              <a:t>bitstream</a:t>
            </a:r>
            <a:r>
              <a:rPr lang="en-US" altLang="zh-CN" i="1" dirty="0" smtClean="0"/>
              <a:t> signal is shifted through the correlation register.</a:t>
            </a:r>
          </a:p>
          <a:p>
            <a:pPr lvl="1">
              <a:buFont typeface="Wingdings" pitchFamily="2" charset="2"/>
              <a:buChar char="u"/>
            </a:pPr>
            <a:r>
              <a:rPr lang="en-US" altLang="zh-CN" i="1" dirty="0" smtClean="0"/>
              <a:t>Multiplied by XNOR gates at the start of every clock cycle.</a:t>
            </a:r>
          </a:p>
          <a:p>
            <a:pPr lvl="1">
              <a:buFont typeface="Wingdings" pitchFamily="2" charset="2"/>
              <a:buChar char="u"/>
            </a:pPr>
            <a:r>
              <a:rPr lang="en-US" altLang="zh-CN" i="1" dirty="0" smtClean="0"/>
              <a:t>Bubble register is loaded with the results for asynchronous sorting.</a:t>
            </a:r>
          </a:p>
          <a:p>
            <a:pPr lvl="1">
              <a:buFont typeface="Wingdings" pitchFamily="2" charset="2"/>
              <a:buChar char="u"/>
            </a:pPr>
            <a:endParaRPr lang="en-US" altLang="zh-CN" i="1" dirty="0" smtClean="0"/>
          </a:p>
        </p:txBody>
      </p:sp>
      <p:sp>
        <p:nvSpPr>
          <p:cNvPr id="4" name="Date Placeholder 3"/>
          <p:cNvSpPr>
            <a:spLocks noGrp="1"/>
          </p:cNvSpPr>
          <p:nvPr>
            <p:ph type="dt" sz="half" idx="14"/>
          </p:nvPr>
        </p:nvSpPr>
        <p:spPr/>
        <p:txBody>
          <a:bodyPr/>
          <a:lstStyle/>
          <a:p>
            <a:fld id="{7C7B806C-67FC-4364-9579-68276023716B}" type="datetime1">
              <a:rPr lang="en-US" smtClean="0"/>
              <a:t>9/28/2012</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88</a:t>
            </a:fld>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Design(6)</a:t>
            </a:r>
            <a:endParaRPr lang="zh-CN" altLang="en-US" dirty="0"/>
          </a:p>
        </p:txBody>
      </p:sp>
      <p:sp>
        <p:nvSpPr>
          <p:cNvPr id="3" name="Content Placeholder 2"/>
          <p:cNvSpPr>
            <a:spLocks noGrp="1"/>
          </p:cNvSpPr>
          <p:nvPr>
            <p:ph sz="quarter" idx="1"/>
          </p:nvPr>
        </p:nvSpPr>
        <p:spPr/>
        <p:txBody>
          <a:bodyPr/>
          <a:lstStyle/>
          <a:p>
            <a:r>
              <a:rPr lang="en-US" altLang="zh-CN" b="1" dirty="0" smtClean="0"/>
              <a:t>Implementation</a:t>
            </a:r>
          </a:p>
          <a:p>
            <a:endParaRPr lang="zh-CN" altLang="en-US" b="1" dirty="0"/>
          </a:p>
        </p:txBody>
      </p:sp>
      <p:pic>
        <p:nvPicPr>
          <p:cNvPr id="3074" name="Picture 2"/>
          <p:cNvPicPr>
            <a:picLocks noChangeAspect="1" noChangeArrowheads="1"/>
          </p:cNvPicPr>
          <p:nvPr/>
        </p:nvPicPr>
        <p:blipFill>
          <a:blip r:embed="rId2" cstate="print"/>
          <a:srcRect/>
          <a:stretch>
            <a:fillRect/>
          </a:stretch>
        </p:blipFill>
        <p:spPr bwMode="auto">
          <a:xfrm>
            <a:off x="914400" y="2285999"/>
            <a:ext cx="2971800" cy="3319445"/>
          </a:xfrm>
          <a:prstGeom prst="rect">
            <a:avLst/>
          </a:prstGeom>
          <a:noFill/>
          <a:ln w="9525">
            <a:noFill/>
            <a:miter lim="800000"/>
            <a:headEnd/>
            <a:tailEnd/>
          </a:ln>
          <a:effectLst/>
        </p:spPr>
      </p:pic>
      <p:sp>
        <p:nvSpPr>
          <p:cNvPr id="5" name="Rectangle 4"/>
          <p:cNvSpPr/>
          <p:nvPr/>
        </p:nvSpPr>
        <p:spPr>
          <a:xfrm>
            <a:off x="1920998" y="5715000"/>
            <a:ext cx="1431802" cy="369332"/>
          </a:xfrm>
          <a:prstGeom prst="rect">
            <a:avLst/>
          </a:prstGeom>
        </p:spPr>
        <p:txBody>
          <a:bodyPr wrap="none">
            <a:spAutoFit/>
          </a:bodyPr>
          <a:lstStyle/>
          <a:p>
            <a:r>
              <a:rPr lang="en-US" altLang="zh-CN" dirty="0" smtClean="0"/>
              <a:t>Chip layout</a:t>
            </a:r>
            <a:endParaRPr lang="zh-CN" altLang="en-US" dirty="0"/>
          </a:p>
        </p:txBody>
      </p:sp>
      <p:sp>
        <p:nvSpPr>
          <p:cNvPr id="7" name="TextBox 6"/>
          <p:cNvSpPr txBox="1"/>
          <p:nvPr/>
        </p:nvSpPr>
        <p:spPr>
          <a:xfrm>
            <a:off x="4724400" y="2667000"/>
            <a:ext cx="2819400" cy="2554545"/>
          </a:xfrm>
          <a:prstGeom prst="rect">
            <a:avLst/>
          </a:prstGeom>
          <a:noFill/>
        </p:spPr>
        <p:txBody>
          <a:bodyPr wrap="square" rtlCol="0">
            <a:spAutoFit/>
          </a:bodyPr>
          <a:lstStyle/>
          <a:p>
            <a:r>
              <a:rPr lang="en-US" altLang="zh-CN" sz="2000" dirty="0" smtClean="0"/>
              <a:t>1x1 mm</a:t>
            </a:r>
          </a:p>
          <a:p>
            <a:endParaRPr lang="en-US" altLang="zh-CN" sz="2000" dirty="0" smtClean="0"/>
          </a:p>
          <a:p>
            <a:r>
              <a:rPr lang="en-US" altLang="zh-CN" sz="2000" dirty="0" smtClean="0"/>
              <a:t>Delta-sigma converter</a:t>
            </a:r>
          </a:p>
          <a:p>
            <a:endParaRPr lang="en-US" altLang="zh-CN" sz="2000" dirty="0" smtClean="0"/>
          </a:p>
          <a:p>
            <a:r>
              <a:rPr lang="en-US" altLang="zh-CN" sz="2000" dirty="0" smtClean="0"/>
              <a:t>1024-bits cross-</a:t>
            </a:r>
            <a:r>
              <a:rPr lang="en-US" altLang="zh-CN" sz="2000" dirty="0" err="1" smtClean="0"/>
              <a:t>corelator</a:t>
            </a:r>
            <a:endParaRPr lang="en-US" altLang="zh-CN" sz="2000" dirty="0" smtClean="0"/>
          </a:p>
          <a:p>
            <a:endParaRPr lang="en-US" altLang="zh-CN" sz="2000" dirty="0" smtClean="0"/>
          </a:p>
          <a:p>
            <a:r>
              <a:rPr lang="en-US" altLang="zh-CN" sz="2000" dirty="0" err="1" smtClean="0"/>
              <a:t>STMicro</a:t>
            </a:r>
            <a:r>
              <a:rPr lang="en-US" altLang="zh-CN" sz="2000" dirty="0" smtClean="0"/>
              <a:t> 90-nm Tech</a:t>
            </a:r>
            <a:endParaRPr lang="zh-CN" altLang="en-US" sz="2000" dirty="0"/>
          </a:p>
        </p:txBody>
      </p:sp>
      <p:sp>
        <p:nvSpPr>
          <p:cNvPr id="8" name="Date Placeholder 7"/>
          <p:cNvSpPr>
            <a:spLocks noGrp="1"/>
          </p:cNvSpPr>
          <p:nvPr>
            <p:ph type="dt" sz="half" idx="14"/>
          </p:nvPr>
        </p:nvSpPr>
        <p:spPr/>
        <p:txBody>
          <a:bodyPr/>
          <a:lstStyle/>
          <a:p>
            <a:fld id="{637BE06E-9576-4AC5-A01F-77C10E33F6D6}" type="datetime1">
              <a:rPr lang="en-US" smtClean="0"/>
              <a:t>9/28/2012</a:t>
            </a:fld>
            <a:endParaRPr lang="en-US"/>
          </a:p>
        </p:txBody>
      </p:sp>
      <p:sp>
        <p:nvSpPr>
          <p:cNvPr id="9" name="Slide Number Placeholder 8"/>
          <p:cNvSpPr>
            <a:spLocks noGrp="1"/>
          </p:cNvSpPr>
          <p:nvPr>
            <p:ph type="sldNum" sz="quarter" idx="15"/>
          </p:nvPr>
        </p:nvSpPr>
        <p:spPr/>
        <p:txBody>
          <a:bodyPr/>
          <a:lstStyle/>
          <a:p>
            <a:fld id="{B6F15528-21DE-4FAA-801E-634DDDAF4B2B}" type="slidenum">
              <a:rPr lang="en-US" smtClean="0"/>
              <a:pPr/>
              <a:t>89</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smtClean="0"/>
              <a:t>Ecg</a:t>
            </a:r>
            <a:r>
              <a:rPr lang="en-US" altLang="zh-CN" dirty="0" smtClean="0"/>
              <a:t> signal</a:t>
            </a:r>
            <a:endParaRPr lang="zh-CN" altLang="en-US" dirty="0"/>
          </a:p>
        </p:txBody>
      </p:sp>
      <p:sp>
        <p:nvSpPr>
          <p:cNvPr id="3" name="Content Placeholder 2"/>
          <p:cNvSpPr>
            <a:spLocks noGrp="1"/>
          </p:cNvSpPr>
          <p:nvPr>
            <p:ph sz="quarter" idx="1"/>
          </p:nvPr>
        </p:nvSpPr>
        <p:spPr/>
        <p:txBody>
          <a:bodyPr>
            <a:normAutofit lnSpcReduction="10000"/>
          </a:bodyPr>
          <a:lstStyle/>
          <a:p>
            <a:pPr>
              <a:buFont typeface="Wingdings" pitchFamily="2" charset="2"/>
              <a:buChar char="p"/>
            </a:pPr>
            <a:r>
              <a:rPr lang="en-US" b="1" dirty="0" smtClean="0"/>
              <a:t>Electrical interference</a:t>
            </a:r>
          </a:p>
          <a:p>
            <a:pPr>
              <a:buFont typeface="Wingdings" pitchFamily="2" charset="2"/>
              <a:buChar char="p"/>
            </a:pPr>
            <a:endParaRPr lang="en-US" b="1" dirty="0" smtClean="0"/>
          </a:p>
          <a:p>
            <a:pPr>
              <a:buFont typeface="Wingdings" pitchFamily="2" charset="2"/>
              <a:buChar char="p"/>
            </a:pPr>
            <a:endParaRPr lang="en-US" b="1" dirty="0" smtClean="0"/>
          </a:p>
          <a:p>
            <a:pPr>
              <a:buFont typeface="Wingdings" pitchFamily="2" charset="2"/>
              <a:buChar char="p"/>
            </a:pPr>
            <a:endParaRPr lang="en-US" b="1" dirty="0" smtClean="0"/>
          </a:p>
          <a:p>
            <a:pPr>
              <a:buFont typeface="Wingdings" pitchFamily="2" charset="2"/>
              <a:buChar char="p"/>
            </a:pPr>
            <a:endParaRPr lang="en-US" b="1" dirty="0" smtClean="0"/>
          </a:p>
          <a:p>
            <a:pPr>
              <a:buFont typeface="Wingdings" pitchFamily="2" charset="2"/>
              <a:buChar char="p"/>
            </a:pPr>
            <a:endParaRPr lang="en-US" b="1" dirty="0" smtClean="0"/>
          </a:p>
          <a:p>
            <a:pPr>
              <a:buFont typeface="Wingdings" pitchFamily="2" charset="2"/>
              <a:buChar char="p"/>
            </a:pPr>
            <a:endParaRPr lang="en-US" b="1" dirty="0" smtClean="0"/>
          </a:p>
          <a:p>
            <a:pPr>
              <a:buFont typeface="Wingdings" pitchFamily="2" charset="2"/>
              <a:buChar char="p"/>
            </a:pPr>
            <a:endParaRPr lang="en-US" b="1" dirty="0" smtClean="0"/>
          </a:p>
          <a:p>
            <a:pPr algn="just">
              <a:buNone/>
            </a:pPr>
            <a:r>
              <a:rPr lang="en-US" dirty="0" smtClean="0">
                <a:solidFill>
                  <a:srgbClr val="FF0000"/>
                </a:solidFill>
                <a:sym typeface="Wingdings" pitchFamily="2" charset="2"/>
              </a:rPr>
              <a:t></a:t>
            </a:r>
            <a:r>
              <a:rPr lang="en-US" dirty="0" smtClean="0"/>
              <a:t>From a nearby electrical appliance. A typical example is a 100 Hz background distortion from fluorescent lights. To be confused with </a:t>
            </a:r>
            <a:r>
              <a:rPr lang="en-US" dirty="0" err="1" smtClean="0">
                <a:hlinkClick r:id="rId2" tooltip="Atrial Fibrillation"/>
              </a:rPr>
              <a:t>atrial</a:t>
            </a:r>
            <a:r>
              <a:rPr lang="en-US" dirty="0" smtClean="0">
                <a:hlinkClick r:id="rId2" tooltip="Atrial Fibrillation"/>
              </a:rPr>
              <a:t> fibrillation</a:t>
            </a:r>
            <a:r>
              <a:rPr lang="en-US" dirty="0" smtClean="0"/>
              <a:t>.</a:t>
            </a:r>
            <a:endParaRPr lang="zh-CN" altLang="en-US" dirty="0" smtClean="0"/>
          </a:p>
        </p:txBody>
      </p:sp>
      <p:pic>
        <p:nvPicPr>
          <p:cNvPr id="4" name="Picture 3" descr="b.png"/>
          <p:cNvPicPr/>
          <p:nvPr/>
        </p:nvPicPr>
        <p:blipFill>
          <a:blip r:embed="rId3" cstate="print"/>
          <a:stretch>
            <a:fillRect/>
          </a:stretch>
        </p:blipFill>
        <p:spPr>
          <a:xfrm>
            <a:off x="1507490" y="2054860"/>
            <a:ext cx="5274310" cy="2669540"/>
          </a:xfrm>
          <a:prstGeom prst="rect">
            <a:avLst/>
          </a:prstGeom>
        </p:spPr>
      </p:pic>
      <p:sp>
        <p:nvSpPr>
          <p:cNvPr id="5" name="Date Placeholder 4"/>
          <p:cNvSpPr>
            <a:spLocks noGrp="1"/>
          </p:cNvSpPr>
          <p:nvPr>
            <p:ph type="dt" sz="half" idx="14"/>
          </p:nvPr>
        </p:nvSpPr>
        <p:spPr/>
        <p:txBody>
          <a:bodyPr/>
          <a:lstStyle/>
          <a:p>
            <a:fld id="{61D078D4-7A06-489A-8E8C-161974B08F5B}" type="datetime1">
              <a:rPr lang="en-US" smtClean="0"/>
              <a:t>9/28/2012</a:t>
            </a:fld>
            <a:endParaRPr lang="en-US"/>
          </a:p>
        </p:txBody>
      </p:sp>
      <p:sp>
        <p:nvSpPr>
          <p:cNvPr id="6" name="Slide Number Placeholder 5"/>
          <p:cNvSpPr>
            <a:spLocks noGrp="1"/>
          </p:cNvSpPr>
          <p:nvPr>
            <p:ph type="sldNum" sz="quarter" idx="15"/>
          </p:nvPr>
        </p:nvSpPr>
        <p:spPr/>
        <p:txBody>
          <a:bodyPr/>
          <a:lstStyle/>
          <a:p>
            <a:fld id="{B6F15528-21DE-4FAA-801E-634DDDAF4B2B}" type="slidenum">
              <a:rPr lang="en-US" smtClean="0"/>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Design(6)</a:t>
            </a:r>
            <a:endParaRPr lang="zh-CN" altLang="en-US" dirty="0"/>
          </a:p>
        </p:txBody>
      </p:sp>
      <p:sp>
        <p:nvSpPr>
          <p:cNvPr id="3" name="Content Placeholder 2"/>
          <p:cNvSpPr>
            <a:spLocks noGrp="1"/>
          </p:cNvSpPr>
          <p:nvPr>
            <p:ph sz="quarter" idx="1"/>
          </p:nvPr>
        </p:nvSpPr>
        <p:spPr/>
        <p:txBody>
          <a:bodyPr/>
          <a:lstStyle/>
          <a:p>
            <a:r>
              <a:rPr lang="en-US" altLang="zh-CN" b="1" dirty="0" smtClean="0"/>
              <a:t>Implementation</a:t>
            </a:r>
          </a:p>
          <a:p>
            <a:endParaRPr lang="zh-CN" altLang="en-US" b="1" dirty="0"/>
          </a:p>
        </p:txBody>
      </p:sp>
      <p:pic>
        <p:nvPicPr>
          <p:cNvPr id="4098" name="Picture 2"/>
          <p:cNvPicPr>
            <a:picLocks noChangeAspect="1" noChangeArrowheads="1"/>
          </p:cNvPicPr>
          <p:nvPr/>
        </p:nvPicPr>
        <p:blipFill>
          <a:blip r:embed="rId2" cstate="print"/>
          <a:srcRect/>
          <a:stretch>
            <a:fillRect/>
          </a:stretch>
        </p:blipFill>
        <p:spPr bwMode="auto">
          <a:xfrm>
            <a:off x="533401" y="2362200"/>
            <a:ext cx="4114800" cy="3124200"/>
          </a:xfrm>
          <a:prstGeom prst="rect">
            <a:avLst/>
          </a:prstGeom>
          <a:noFill/>
          <a:ln w="9525">
            <a:noFill/>
            <a:miter lim="800000"/>
            <a:headEnd/>
            <a:tailEnd/>
          </a:ln>
          <a:effectLst/>
        </p:spPr>
      </p:pic>
      <p:sp>
        <p:nvSpPr>
          <p:cNvPr id="7" name="Rectangle 6"/>
          <p:cNvSpPr/>
          <p:nvPr/>
        </p:nvSpPr>
        <p:spPr>
          <a:xfrm>
            <a:off x="990600" y="5562600"/>
            <a:ext cx="3847528" cy="369332"/>
          </a:xfrm>
          <a:prstGeom prst="rect">
            <a:avLst/>
          </a:prstGeom>
        </p:spPr>
        <p:txBody>
          <a:bodyPr wrap="none">
            <a:spAutoFit/>
          </a:bodyPr>
          <a:lstStyle/>
          <a:p>
            <a:r>
              <a:rPr lang="en-US" altLang="zh-CN" dirty="0" smtClean="0"/>
              <a:t> diagram of the implemented chip </a:t>
            </a:r>
            <a:endParaRPr lang="zh-CN" altLang="en-US" dirty="0"/>
          </a:p>
        </p:txBody>
      </p:sp>
      <p:pic>
        <p:nvPicPr>
          <p:cNvPr id="4099" name="Picture 3"/>
          <p:cNvPicPr>
            <a:picLocks noChangeAspect="1" noChangeArrowheads="1"/>
          </p:cNvPicPr>
          <p:nvPr/>
        </p:nvPicPr>
        <p:blipFill>
          <a:blip r:embed="rId3" cstate="print"/>
          <a:srcRect/>
          <a:stretch>
            <a:fillRect/>
          </a:stretch>
        </p:blipFill>
        <p:spPr bwMode="auto">
          <a:xfrm>
            <a:off x="4876800" y="3200400"/>
            <a:ext cx="3352800" cy="1600200"/>
          </a:xfrm>
          <a:prstGeom prst="rect">
            <a:avLst/>
          </a:prstGeom>
          <a:noFill/>
          <a:ln w="9525">
            <a:noFill/>
            <a:miter lim="800000"/>
            <a:headEnd/>
            <a:tailEnd/>
          </a:ln>
          <a:effectLst/>
        </p:spPr>
      </p:pic>
      <p:sp>
        <p:nvSpPr>
          <p:cNvPr id="9" name="Rectangle 8"/>
          <p:cNvSpPr/>
          <p:nvPr/>
        </p:nvSpPr>
        <p:spPr>
          <a:xfrm>
            <a:off x="4876800" y="5029200"/>
            <a:ext cx="3360215" cy="369332"/>
          </a:xfrm>
          <a:prstGeom prst="rect">
            <a:avLst/>
          </a:prstGeom>
        </p:spPr>
        <p:txBody>
          <a:bodyPr wrap="none">
            <a:spAutoFit/>
          </a:bodyPr>
          <a:lstStyle/>
          <a:p>
            <a:r>
              <a:rPr lang="en-US" altLang="zh-CN" dirty="0" smtClean="0"/>
              <a:t>Asynchronous bubble register</a:t>
            </a:r>
            <a:endParaRPr lang="zh-CN" altLang="en-US" dirty="0"/>
          </a:p>
        </p:txBody>
      </p:sp>
      <p:sp>
        <p:nvSpPr>
          <p:cNvPr id="8" name="Date Placeholder 7"/>
          <p:cNvSpPr>
            <a:spLocks noGrp="1"/>
          </p:cNvSpPr>
          <p:nvPr>
            <p:ph type="dt" sz="half" idx="14"/>
          </p:nvPr>
        </p:nvSpPr>
        <p:spPr/>
        <p:txBody>
          <a:bodyPr/>
          <a:lstStyle/>
          <a:p>
            <a:fld id="{C1271011-08AA-440E-850C-E8D6510755A5}" type="datetime1">
              <a:rPr lang="en-US" smtClean="0"/>
              <a:t>9/28/2012</a:t>
            </a:fld>
            <a:endParaRPr lang="en-US"/>
          </a:p>
        </p:txBody>
      </p:sp>
      <p:sp>
        <p:nvSpPr>
          <p:cNvPr id="10" name="Slide Number Placeholder 9"/>
          <p:cNvSpPr>
            <a:spLocks noGrp="1"/>
          </p:cNvSpPr>
          <p:nvPr>
            <p:ph type="sldNum" sz="quarter" idx="15"/>
          </p:nvPr>
        </p:nvSpPr>
        <p:spPr/>
        <p:txBody>
          <a:bodyPr/>
          <a:lstStyle/>
          <a:p>
            <a:fld id="{B6F15528-21DE-4FAA-801E-634DDDAF4B2B}" type="slidenum">
              <a:rPr lang="en-US" smtClean="0"/>
              <a:pPr/>
              <a:t>90</a:t>
            </a:fld>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Design(6)</a:t>
            </a:r>
            <a:endParaRPr lang="zh-CN" altLang="en-US" dirty="0"/>
          </a:p>
        </p:txBody>
      </p:sp>
      <p:sp>
        <p:nvSpPr>
          <p:cNvPr id="3" name="Content Placeholder 2"/>
          <p:cNvSpPr>
            <a:spLocks noGrp="1"/>
          </p:cNvSpPr>
          <p:nvPr>
            <p:ph sz="quarter" idx="1"/>
          </p:nvPr>
        </p:nvSpPr>
        <p:spPr/>
        <p:txBody>
          <a:bodyPr/>
          <a:lstStyle/>
          <a:p>
            <a:r>
              <a:rPr lang="en-US" altLang="zh-CN" b="1" dirty="0" smtClean="0"/>
              <a:t>Measurement Results</a:t>
            </a:r>
          </a:p>
          <a:p>
            <a:endParaRPr lang="zh-CN" altLang="en-US" b="1" dirty="0"/>
          </a:p>
        </p:txBody>
      </p:sp>
      <p:pic>
        <p:nvPicPr>
          <p:cNvPr id="5122" name="Picture 2"/>
          <p:cNvPicPr>
            <a:picLocks noChangeAspect="1" noChangeArrowheads="1"/>
          </p:cNvPicPr>
          <p:nvPr/>
        </p:nvPicPr>
        <p:blipFill>
          <a:blip r:embed="rId2" cstate="print"/>
          <a:srcRect/>
          <a:stretch>
            <a:fillRect/>
          </a:stretch>
        </p:blipFill>
        <p:spPr bwMode="auto">
          <a:xfrm>
            <a:off x="685801" y="2286000"/>
            <a:ext cx="3796030" cy="2667000"/>
          </a:xfrm>
          <a:prstGeom prst="rect">
            <a:avLst/>
          </a:prstGeom>
          <a:noFill/>
          <a:ln w="9525">
            <a:noFill/>
            <a:miter lim="800000"/>
            <a:headEnd/>
            <a:tailEnd/>
          </a:ln>
          <a:effectLst/>
        </p:spPr>
      </p:pic>
      <p:sp>
        <p:nvSpPr>
          <p:cNvPr id="7" name="Rectangle 6"/>
          <p:cNvSpPr/>
          <p:nvPr/>
        </p:nvSpPr>
        <p:spPr>
          <a:xfrm>
            <a:off x="762000" y="5334000"/>
            <a:ext cx="4572000" cy="369332"/>
          </a:xfrm>
          <a:prstGeom prst="rect">
            <a:avLst/>
          </a:prstGeom>
        </p:spPr>
        <p:txBody>
          <a:bodyPr>
            <a:spAutoFit/>
          </a:bodyPr>
          <a:lstStyle/>
          <a:p>
            <a:r>
              <a:rPr lang="en-US" altLang="zh-CN" dirty="0" smtClean="0"/>
              <a:t>(a) QRS template. (b) T template</a:t>
            </a:r>
            <a:endParaRPr lang="zh-CN" altLang="en-US" dirty="0"/>
          </a:p>
        </p:txBody>
      </p:sp>
      <p:pic>
        <p:nvPicPr>
          <p:cNvPr id="5123" name="Picture 3"/>
          <p:cNvPicPr>
            <a:picLocks noChangeAspect="1" noChangeArrowheads="1"/>
          </p:cNvPicPr>
          <p:nvPr/>
        </p:nvPicPr>
        <p:blipFill>
          <a:blip r:embed="rId3" cstate="print"/>
          <a:srcRect/>
          <a:stretch>
            <a:fillRect/>
          </a:stretch>
        </p:blipFill>
        <p:spPr bwMode="auto">
          <a:xfrm>
            <a:off x="4724400" y="2362200"/>
            <a:ext cx="3838575" cy="2743200"/>
          </a:xfrm>
          <a:prstGeom prst="rect">
            <a:avLst/>
          </a:prstGeom>
          <a:noFill/>
          <a:ln w="9525">
            <a:noFill/>
            <a:miter lim="800000"/>
            <a:headEnd/>
            <a:tailEnd/>
          </a:ln>
          <a:effectLst/>
        </p:spPr>
      </p:pic>
      <p:sp>
        <p:nvSpPr>
          <p:cNvPr id="9" name="Rectangle 8"/>
          <p:cNvSpPr/>
          <p:nvPr/>
        </p:nvSpPr>
        <p:spPr>
          <a:xfrm>
            <a:off x="4572000" y="5334000"/>
            <a:ext cx="4208203" cy="369332"/>
          </a:xfrm>
          <a:prstGeom prst="rect">
            <a:avLst/>
          </a:prstGeom>
        </p:spPr>
        <p:txBody>
          <a:bodyPr wrap="none">
            <a:spAutoFit/>
          </a:bodyPr>
          <a:lstStyle/>
          <a:p>
            <a:r>
              <a:rPr lang="en-US" altLang="zh-CN" dirty="0" smtClean="0"/>
              <a:t>Cross-correlation results for the QRS </a:t>
            </a:r>
            <a:endParaRPr lang="zh-CN" altLang="en-US" dirty="0"/>
          </a:p>
        </p:txBody>
      </p:sp>
      <p:sp>
        <p:nvSpPr>
          <p:cNvPr id="8" name="Date Placeholder 7"/>
          <p:cNvSpPr>
            <a:spLocks noGrp="1"/>
          </p:cNvSpPr>
          <p:nvPr>
            <p:ph type="dt" sz="half" idx="14"/>
          </p:nvPr>
        </p:nvSpPr>
        <p:spPr/>
        <p:txBody>
          <a:bodyPr/>
          <a:lstStyle/>
          <a:p>
            <a:fld id="{86A87629-BB93-4A76-AC34-43F25E30AD26}" type="datetime1">
              <a:rPr lang="en-US" smtClean="0"/>
              <a:t>9/28/2012</a:t>
            </a:fld>
            <a:endParaRPr lang="en-US"/>
          </a:p>
        </p:txBody>
      </p:sp>
      <p:sp>
        <p:nvSpPr>
          <p:cNvPr id="10" name="Slide Number Placeholder 9"/>
          <p:cNvSpPr>
            <a:spLocks noGrp="1"/>
          </p:cNvSpPr>
          <p:nvPr>
            <p:ph type="sldNum" sz="quarter" idx="15"/>
          </p:nvPr>
        </p:nvSpPr>
        <p:spPr/>
        <p:txBody>
          <a:bodyPr/>
          <a:lstStyle/>
          <a:p>
            <a:fld id="{B6F15528-21DE-4FAA-801E-634DDDAF4B2B}" type="slidenum">
              <a:rPr lang="en-US" smtClean="0"/>
              <a:pPr/>
              <a:t>91</a:t>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Design(6)</a:t>
            </a:r>
            <a:endParaRPr lang="zh-CN" altLang="en-US" dirty="0"/>
          </a:p>
        </p:txBody>
      </p:sp>
      <p:sp>
        <p:nvSpPr>
          <p:cNvPr id="3" name="Content Placeholder 2"/>
          <p:cNvSpPr>
            <a:spLocks noGrp="1"/>
          </p:cNvSpPr>
          <p:nvPr>
            <p:ph sz="quarter" idx="1"/>
          </p:nvPr>
        </p:nvSpPr>
        <p:spPr/>
        <p:txBody>
          <a:bodyPr/>
          <a:lstStyle/>
          <a:p>
            <a:r>
              <a:rPr lang="en-US" altLang="zh-CN" b="1" dirty="0" smtClean="0"/>
              <a:t>Conclusion</a:t>
            </a:r>
          </a:p>
          <a:p>
            <a:pPr>
              <a:buNone/>
            </a:pPr>
            <a:endParaRPr lang="en-US" altLang="zh-CN" dirty="0" smtClean="0"/>
          </a:p>
          <a:p>
            <a:pPr>
              <a:buFont typeface="Wingdings" pitchFamily="2" charset="2"/>
              <a:buChar char="Ø"/>
            </a:pPr>
            <a:r>
              <a:rPr lang="en-US" altLang="zh-CN" dirty="0" smtClean="0"/>
              <a:t>Presented a novel </a:t>
            </a:r>
            <a:r>
              <a:rPr lang="en-US" altLang="zh-CN" dirty="0" err="1" smtClean="0"/>
              <a:t>bitstream</a:t>
            </a:r>
            <a:endParaRPr lang="en-US" altLang="zh-CN" dirty="0" smtClean="0"/>
          </a:p>
          <a:p>
            <a:pPr>
              <a:buNone/>
            </a:pPr>
            <a:r>
              <a:rPr lang="en-US" altLang="zh-CN" dirty="0" smtClean="0"/>
              <a:t>   -based single-chip running </a:t>
            </a:r>
          </a:p>
          <a:p>
            <a:pPr>
              <a:buNone/>
            </a:pPr>
            <a:r>
              <a:rPr lang="en-US" altLang="zh-CN" dirty="0" smtClean="0"/>
              <a:t>    cross-</a:t>
            </a:r>
            <a:r>
              <a:rPr lang="en-US" altLang="zh-CN" dirty="0" err="1" smtClean="0"/>
              <a:t>correlator</a:t>
            </a:r>
            <a:r>
              <a:rPr lang="en-US" altLang="zh-CN" dirty="0" smtClean="0"/>
              <a:t>. </a:t>
            </a:r>
          </a:p>
          <a:p>
            <a:pPr>
              <a:buFont typeface="Wingdings" pitchFamily="2" charset="2"/>
              <a:buChar char="Ø"/>
            </a:pPr>
            <a:endParaRPr lang="en-US" altLang="zh-CN" dirty="0" smtClean="0"/>
          </a:p>
          <a:p>
            <a:pPr>
              <a:buFont typeface="Wingdings" pitchFamily="2" charset="2"/>
              <a:buChar char="Ø"/>
            </a:pPr>
            <a:r>
              <a:rPr lang="en-US" altLang="zh-CN" dirty="0" smtClean="0"/>
              <a:t>Compact and power-</a:t>
            </a:r>
            <a:r>
              <a:rPr lang="en-US" altLang="zh-CN" dirty="0" err="1" smtClean="0"/>
              <a:t>efﬁcient</a:t>
            </a:r>
            <a:r>
              <a:rPr lang="en-US" altLang="zh-CN" dirty="0" smtClean="0"/>
              <a:t> </a:t>
            </a:r>
          </a:p>
          <a:p>
            <a:pPr>
              <a:buFont typeface="Wingdings" pitchFamily="2" charset="2"/>
              <a:buChar char="Ø"/>
            </a:pPr>
            <a:endParaRPr lang="en-US" altLang="zh-CN" dirty="0" smtClean="0"/>
          </a:p>
          <a:p>
            <a:pPr>
              <a:buFont typeface="Wingdings" pitchFamily="2" charset="2"/>
              <a:buChar char="Ø"/>
            </a:pPr>
            <a:r>
              <a:rPr lang="en-US" altLang="zh-CN" dirty="0" smtClean="0"/>
              <a:t>Reduce communication demands and power consumption.</a:t>
            </a:r>
          </a:p>
          <a:p>
            <a:endParaRPr lang="zh-CN" altLang="en-US" b="1" dirty="0"/>
          </a:p>
        </p:txBody>
      </p:sp>
      <p:pic>
        <p:nvPicPr>
          <p:cNvPr id="6146" name="Picture 2"/>
          <p:cNvPicPr>
            <a:picLocks noChangeAspect="1" noChangeArrowheads="1"/>
          </p:cNvPicPr>
          <p:nvPr/>
        </p:nvPicPr>
        <p:blipFill>
          <a:blip r:embed="rId2" cstate="print"/>
          <a:srcRect/>
          <a:stretch>
            <a:fillRect/>
          </a:stretch>
        </p:blipFill>
        <p:spPr bwMode="auto">
          <a:xfrm>
            <a:off x="5105400" y="2286000"/>
            <a:ext cx="2590800" cy="2209800"/>
          </a:xfrm>
          <a:prstGeom prst="rect">
            <a:avLst/>
          </a:prstGeom>
          <a:noFill/>
          <a:ln w="9525">
            <a:noFill/>
            <a:miter lim="800000"/>
            <a:headEnd/>
            <a:tailEnd/>
          </a:ln>
          <a:effectLst/>
        </p:spPr>
      </p:pic>
      <p:sp>
        <p:nvSpPr>
          <p:cNvPr id="5" name="Date Placeholder 4"/>
          <p:cNvSpPr>
            <a:spLocks noGrp="1"/>
          </p:cNvSpPr>
          <p:nvPr>
            <p:ph type="dt" sz="half" idx="14"/>
          </p:nvPr>
        </p:nvSpPr>
        <p:spPr/>
        <p:txBody>
          <a:bodyPr/>
          <a:lstStyle/>
          <a:p>
            <a:fld id="{F4363529-3025-465D-B5C5-57E6053D001C}" type="datetime1">
              <a:rPr lang="en-US" smtClean="0"/>
              <a:t>9/28/2012</a:t>
            </a:fld>
            <a:endParaRPr lang="en-US"/>
          </a:p>
        </p:txBody>
      </p:sp>
      <p:sp>
        <p:nvSpPr>
          <p:cNvPr id="6" name="Slide Number Placeholder 5"/>
          <p:cNvSpPr>
            <a:spLocks noGrp="1"/>
          </p:cNvSpPr>
          <p:nvPr>
            <p:ph type="sldNum" sz="quarter" idx="15"/>
          </p:nvPr>
        </p:nvSpPr>
        <p:spPr/>
        <p:txBody>
          <a:bodyPr/>
          <a:lstStyle/>
          <a:p>
            <a:fld id="{B6F15528-21DE-4FAA-801E-634DDDAF4B2B}" type="slidenum">
              <a:rPr lang="en-US" smtClean="0"/>
              <a:pPr/>
              <a:t>92</a:t>
            </a:fld>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Design(7)</a:t>
            </a:r>
            <a:endParaRPr lang="zh-CN" altLang="en-US" dirty="0"/>
          </a:p>
        </p:txBody>
      </p:sp>
      <p:sp>
        <p:nvSpPr>
          <p:cNvPr id="3" name="Content Placeholder 2"/>
          <p:cNvSpPr>
            <a:spLocks noGrp="1"/>
          </p:cNvSpPr>
          <p:nvPr>
            <p:ph sz="quarter" idx="1"/>
          </p:nvPr>
        </p:nvSpPr>
        <p:spPr/>
        <p:txBody>
          <a:bodyPr/>
          <a:lstStyle/>
          <a:p>
            <a:r>
              <a:rPr lang="en-US" altLang="zh-CN" b="1" dirty="0" smtClean="0"/>
              <a:t>A Wearable Health Care System Based on Knitted Integrated Sensors[7]</a:t>
            </a:r>
          </a:p>
          <a:p>
            <a:endParaRPr lang="en-US" altLang="zh-CN" b="1" dirty="0" smtClean="0"/>
          </a:p>
          <a:p>
            <a:r>
              <a:rPr lang="en-US" altLang="zh-CN" i="1" dirty="0" smtClean="0"/>
              <a:t>Introduction</a:t>
            </a:r>
          </a:p>
          <a:p>
            <a:r>
              <a:rPr lang="en-US" altLang="zh-CN" i="1" dirty="0" smtClean="0"/>
              <a:t>Wealthy system</a:t>
            </a:r>
          </a:p>
          <a:p>
            <a:r>
              <a:rPr lang="en-US" altLang="zh-CN" i="1" dirty="0" smtClean="0"/>
              <a:t>Wealthy functions</a:t>
            </a:r>
          </a:p>
          <a:p>
            <a:r>
              <a:rPr lang="en-US" altLang="zh-CN" i="1" dirty="0" smtClean="0"/>
              <a:t>Materials and Methods</a:t>
            </a:r>
          </a:p>
          <a:p>
            <a:r>
              <a:rPr lang="en-US" altLang="zh-CN" i="1" dirty="0" smtClean="0"/>
              <a:t>Results</a:t>
            </a:r>
          </a:p>
          <a:p>
            <a:r>
              <a:rPr lang="en-US" altLang="zh-CN" i="1" dirty="0" smtClean="0"/>
              <a:t>Conclusion</a:t>
            </a:r>
          </a:p>
          <a:p>
            <a:endParaRPr lang="en-US" altLang="zh-CN" b="1" dirty="0" smtClean="0"/>
          </a:p>
          <a:p>
            <a:endParaRPr lang="zh-CN" altLang="en-US" b="1" dirty="0"/>
          </a:p>
        </p:txBody>
      </p:sp>
      <p:sp>
        <p:nvSpPr>
          <p:cNvPr id="4" name="Date Placeholder 3"/>
          <p:cNvSpPr>
            <a:spLocks noGrp="1"/>
          </p:cNvSpPr>
          <p:nvPr>
            <p:ph type="dt" sz="half" idx="14"/>
          </p:nvPr>
        </p:nvSpPr>
        <p:spPr/>
        <p:txBody>
          <a:bodyPr/>
          <a:lstStyle/>
          <a:p>
            <a:fld id="{F9D700E4-522F-482A-A3AE-FD96970B4E9E}" type="datetime1">
              <a:rPr lang="en-US" smtClean="0"/>
              <a:t>9/28/2012</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93</a:t>
            </a:fld>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Design(7)</a:t>
            </a:r>
            <a:endParaRPr lang="zh-CN" altLang="en-US" dirty="0"/>
          </a:p>
        </p:txBody>
      </p:sp>
      <p:sp>
        <p:nvSpPr>
          <p:cNvPr id="3" name="Content Placeholder 2"/>
          <p:cNvSpPr>
            <a:spLocks noGrp="1"/>
          </p:cNvSpPr>
          <p:nvPr>
            <p:ph sz="quarter" idx="1"/>
          </p:nvPr>
        </p:nvSpPr>
        <p:spPr/>
        <p:txBody>
          <a:bodyPr/>
          <a:lstStyle/>
          <a:p>
            <a:r>
              <a:rPr lang="en-US" altLang="zh-CN" b="1" dirty="0" smtClean="0"/>
              <a:t>Introduction</a:t>
            </a:r>
          </a:p>
          <a:p>
            <a:endParaRPr lang="en-US" altLang="zh-CN" b="1" dirty="0" smtClean="0"/>
          </a:p>
          <a:p>
            <a:pPr>
              <a:buFont typeface="Wingdings" pitchFamily="2" charset="2"/>
              <a:buChar char="Ø"/>
            </a:pPr>
            <a:r>
              <a:rPr lang="en-US" altLang="zh-CN" i="1" dirty="0" smtClean="0"/>
              <a:t>Need for renovation in our health managing system.</a:t>
            </a:r>
          </a:p>
          <a:p>
            <a:pPr>
              <a:buFont typeface="Wingdings" pitchFamily="2" charset="2"/>
              <a:buChar char="Ø"/>
            </a:pPr>
            <a:r>
              <a:rPr lang="en-US" altLang="zh-CN" i="1" dirty="0" smtClean="0"/>
              <a:t>Comfortable sensing interface, easy to use and easy to</a:t>
            </a:r>
          </a:p>
          <a:p>
            <a:pPr>
              <a:buFont typeface="Wingdings" pitchFamily="2" charset="2"/>
              <a:buChar char="Ø"/>
            </a:pPr>
            <a:r>
              <a:rPr lang="en-US" altLang="zh-CN" i="1" dirty="0" smtClean="0"/>
              <a:t>Textile customize embedded in clothing items</a:t>
            </a:r>
          </a:p>
          <a:p>
            <a:pPr>
              <a:buFont typeface="Wingdings" pitchFamily="2" charset="2"/>
              <a:buChar char="Ø"/>
            </a:pPr>
            <a:r>
              <a:rPr lang="en-US" altLang="zh-CN" i="1" dirty="0" smtClean="0"/>
              <a:t>WEALTHY system, conductive and </a:t>
            </a:r>
            <a:r>
              <a:rPr lang="en-US" altLang="zh-CN" i="1" dirty="0" err="1" smtClean="0"/>
              <a:t>piezoresistive</a:t>
            </a:r>
            <a:r>
              <a:rPr lang="en-US" altLang="zh-CN" i="1" dirty="0" smtClean="0"/>
              <a:t> yarns. </a:t>
            </a:r>
            <a:endParaRPr lang="zh-CN" altLang="en-US" i="1" dirty="0"/>
          </a:p>
        </p:txBody>
      </p:sp>
      <p:sp>
        <p:nvSpPr>
          <p:cNvPr id="4" name="Date Placeholder 3"/>
          <p:cNvSpPr>
            <a:spLocks noGrp="1"/>
          </p:cNvSpPr>
          <p:nvPr>
            <p:ph type="dt" sz="half" idx="14"/>
          </p:nvPr>
        </p:nvSpPr>
        <p:spPr/>
        <p:txBody>
          <a:bodyPr/>
          <a:lstStyle/>
          <a:p>
            <a:fld id="{45EC308E-CC67-4F9F-B3BB-CAAB46A74B9E}" type="datetime1">
              <a:rPr lang="en-US" smtClean="0"/>
              <a:t>9/28/2012</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94</a:t>
            </a:fld>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Design(7)</a:t>
            </a:r>
            <a:endParaRPr lang="zh-CN" altLang="en-US" dirty="0"/>
          </a:p>
        </p:txBody>
      </p:sp>
      <p:sp>
        <p:nvSpPr>
          <p:cNvPr id="3" name="Content Placeholder 2"/>
          <p:cNvSpPr>
            <a:spLocks noGrp="1"/>
          </p:cNvSpPr>
          <p:nvPr>
            <p:ph sz="quarter" idx="1"/>
          </p:nvPr>
        </p:nvSpPr>
        <p:spPr/>
        <p:txBody>
          <a:bodyPr/>
          <a:lstStyle/>
          <a:p>
            <a:r>
              <a:rPr lang="en-US" altLang="zh-CN" b="1" dirty="0" smtClean="0"/>
              <a:t>Wealthy system</a:t>
            </a:r>
          </a:p>
          <a:p>
            <a:endParaRPr lang="en-US" altLang="zh-CN" dirty="0" smtClean="0"/>
          </a:p>
          <a:p>
            <a:pPr algn="just">
              <a:buFont typeface="Wingdings" pitchFamily="2" charset="2"/>
              <a:buChar char="Ø"/>
            </a:pPr>
            <a:r>
              <a:rPr lang="en-US" altLang="zh-CN" dirty="0" smtClean="0"/>
              <a:t>Strain fabric sensors based on </a:t>
            </a:r>
            <a:r>
              <a:rPr lang="en-US" altLang="zh-CN" dirty="0" err="1" smtClean="0"/>
              <a:t>piezoresistive</a:t>
            </a:r>
            <a:r>
              <a:rPr lang="en-US" altLang="zh-CN" dirty="0" smtClean="0"/>
              <a:t> yarns, fabric electrodes realized with metal-based yarns.</a:t>
            </a:r>
          </a:p>
          <a:p>
            <a:pPr>
              <a:buFont typeface="Wingdings" pitchFamily="2" charset="2"/>
              <a:buChar char="Ø"/>
            </a:pPr>
            <a:endParaRPr lang="en-US" altLang="zh-CN" dirty="0" smtClean="0"/>
          </a:p>
          <a:p>
            <a:pPr>
              <a:buFont typeface="Wingdings" pitchFamily="2" charset="2"/>
              <a:buChar char="Ø"/>
            </a:pPr>
            <a:r>
              <a:rPr lang="en-US" altLang="zh-CN" dirty="0" smtClean="0"/>
              <a:t> In the sensitive garment</a:t>
            </a:r>
          </a:p>
          <a:p>
            <a:pPr>
              <a:buFont typeface="Wingdings" pitchFamily="2" charset="2"/>
              <a:buChar char="Ø"/>
            </a:pPr>
            <a:endParaRPr lang="en-US" altLang="zh-CN" dirty="0" smtClean="0"/>
          </a:p>
          <a:p>
            <a:pPr>
              <a:buFont typeface="Wingdings" pitchFamily="2" charset="2"/>
              <a:buChar char="Ø"/>
            </a:pPr>
            <a:r>
              <a:rPr lang="en-US" altLang="zh-CN" dirty="0" smtClean="0"/>
              <a:t>Continuous monitoring</a:t>
            </a:r>
          </a:p>
          <a:p>
            <a:pPr>
              <a:buFont typeface="Wingdings" pitchFamily="2" charset="2"/>
              <a:buChar char="Ø"/>
            </a:pPr>
            <a:endParaRPr lang="zh-CN" altLang="en-US" dirty="0"/>
          </a:p>
        </p:txBody>
      </p:sp>
      <p:pic>
        <p:nvPicPr>
          <p:cNvPr id="1026" name="Picture 2"/>
          <p:cNvPicPr>
            <a:picLocks noChangeAspect="1" noChangeArrowheads="1"/>
          </p:cNvPicPr>
          <p:nvPr/>
        </p:nvPicPr>
        <p:blipFill>
          <a:blip r:embed="rId2" cstate="print"/>
          <a:srcRect/>
          <a:stretch>
            <a:fillRect/>
          </a:stretch>
        </p:blipFill>
        <p:spPr bwMode="auto">
          <a:xfrm>
            <a:off x="4419600" y="3352800"/>
            <a:ext cx="3724275" cy="3038475"/>
          </a:xfrm>
          <a:prstGeom prst="rect">
            <a:avLst/>
          </a:prstGeom>
          <a:noFill/>
          <a:ln w="9525">
            <a:noFill/>
            <a:miter lim="800000"/>
            <a:headEnd/>
            <a:tailEnd/>
          </a:ln>
          <a:effectLst/>
        </p:spPr>
      </p:pic>
      <p:sp>
        <p:nvSpPr>
          <p:cNvPr id="5" name="Date Placeholder 4"/>
          <p:cNvSpPr>
            <a:spLocks noGrp="1"/>
          </p:cNvSpPr>
          <p:nvPr>
            <p:ph type="dt" sz="half" idx="14"/>
          </p:nvPr>
        </p:nvSpPr>
        <p:spPr/>
        <p:txBody>
          <a:bodyPr/>
          <a:lstStyle/>
          <a:p>
            <a:fld id="{553D1628-D63F-4079-B636-DF12E0CAB8AA}" type="datetime1">
              <a:rPr lang="en-US" smtClean="0"/>
              <a:t>9/28/2012</a:t>
            </a:fld>
            <a:endParaRPr lang="en-US"/>
          </a:p>
        </p:txBody>
      </p:sp>
      <p:sp>
        <p:nvSpPr>
          <p:cNvPr id="6" name="Slide Number Placeholder 5"/>
          <p:cNvSpPr>
            <a:spLocks noGrp="1"/>
          </p:cNvSpPr>
          <p:nvPr>
            <p:ph type="sldNum" sz="quarter" idx="15"/>
          </p:nvPr>
        </p:nvSpPr>
        <p:spPr/>
        <p:txBody>
          <a:bodyPr/>
          <a:lstStyle/>
          <a:p>
            <a:fld id="{B6F15528-21DE-4FAA-801E-634DDDAF4B2B}" type="slidenum">
              <a:rPr lang="en-US" smtClean="0"/>
              <a:pPr/>
              <a:t>95</a:t>
            </a:fld>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Design(7)</a:t>
            </a:r>
            <a:endParaRPr lang="zh-CN" altLang="en-US" dirty="0"/>
          </a:p>
        </p:txBody>
      </p:sp>
      <p:sp>
        <p:nvSpPr>
          <p:cNvPr id="3" name="Content Placeholder 2"/>
          <p:cNvSpPr>
            <a:spLocks noGrp="1"/>
          </p:cNvSpPr>
          <p:nvPr>
            <p:ph sz="quarter" idx="1"/>
          </p:nvPr>
        </p:nvSpPr>
        <p:spPr/>
        <p:txBody>
          <a:bodyPr/>
          <a:lstStyle/>
          <a:p>
            <a:r>
              <a:rPr lang="en-US" altLang="zh-CN" b="1" dirty="0" smtClean="0"/>
              <a:t>Wealthy functions</a:t>
            </a:r>
          </a:p>
          <a:p>
            <a:endParaRPr lang="en-US" altLang="zh-CN" b="1" dirty="0" smtClean="0"/>
          </a:p>
          <a:p>
            <a:pPr lvl="1"/>
            <a:r>
              <a:rPr lang="en-US" altLang="zh-CN" i="1" dirty="0" smtClean="0"/>
              <a:t>Signal sensing</a:t>
            </a:r>
          </a:p>
          <a:p>
            <a:pPr lvl="1"/>
            <a:endParaRPr lang="en-US" altLang="zh-CN" i="1" dirty="0" smtClean="0"/>
          </a:p>
          <a:p>
            <a:pPr lvl="1"/>
            <a:r>
              <a:rPr lang="en-US" altLang="zh-CN" i="1" dirty="0" smtClean="0"/>
              <a:t>Signal conditioning </a:t>
            </a:r>
          </a:p>
          <a:p>
            <a:pPr lvl="1"/>
            <a:endParaRPr lang="en-US" altLang="zh-CN" i="1" dirty="0" smtClean="0"/>
          </a:p>
          <a:p>
            <a:pPr lvl="1"/>
            <a:r>
              <a:rPr lang="en-US" altLang="zh-CN" i="1" dirty="0" smtClean="0"/>
              <a:t>Signal processing</a:t>
            </a:r>
          </a:p>
          <a:p>
            <a:pPr lvl="1"/>
            <a:endParaRPr lang="en-US" altLang="zh-CN" i="1" dirty="0" smtClean="0"/>
          </a:p>
          <a:p>
            <a:pPr lvl="1"/>
            <a:r>
              <a:rPr lang="en-US" altLang="zh-CN" i="1" dirty="0" smtClean="0"/>
              <a:t>Data transmission</a:t>
            </a:r>
          </a:p>
          <a:p>
            <a:pPr lvl="1"/>
            <a:endParaRPr lang="zh-CN" altLang="en-US" i="1" dirty="0"/>
          </a:p>
        </p:txBody>
      </p:sp>
      <p:pic>
        <p:nvPicPr>
          <p:cNvPr id="4" name="Picture 2"/>
          <p:cNvPicPr>
            <a:picLocks noChangeAspect="1" noChangeArrowheads="1"/>
          </p:cNvPicPr>
          <p:nvPr/>
        </p:nvPicPr>
        <p:blipFill>
          <a:blip r:embed="rId2" cstate="print"/>
          <a:srcRect/>
          <a:stretch>
            <a:fillRect/>
          </a:stretch>
        </p:blipFill>
        <p:spPr bwMode="auto">
          <a:xfrm>
            <a:off x="4267200" y="914400"/>
            <a:ext cx="3657601" cy="4572000"/>
          </a:xfrm>
          <a:prstGeom prst="rect">
            <a:avLst/>
          </a:prstGeom>
          <a:noFill/>
          <a:ln w="9525">
            <a:noFill/>
            <a:miter lim="800000"/>
            <a:headEnd/>
            <a:tailEnd/>
          </a:ln>
          <a:effectLst/>
        </p:spPr>
      </p:pic>
      <p:sp>
        <p:nvSpPr>
          <p:cNvPr id="5" name="Date Placeholder 4"/>
          <p:cNvSpPr>
            <a:spLocks noGrp="1"/>
          </p:cNvSpPr>
          <p:nvPr>
            <p:ph type="dt" sz="half" idx="14"/>
          </p:nvPr>
        </p:nvSpPr>
        <p:spPr/>
        <p:txBody>
          <a:bodyPr/>
          <a:lstStyle/>
          <a:p>
            <a:fld id="{0813F0E3-C955-4E36-AA41-3FB877339ACB}" type="datetime1">
              <a:rPr lang="en-US" smtClean="0"/>
              <a:t>9/28/2012</a:t>
            </a:fld>
            <a:endParaRPr lang="en-US"/>
          </a:p>
        </p:txBody>
      </p:sp>
      <p:sp>
        <p:nvSpPr>
          <p:cNvPr id="6" name="Slide Number Placeholder 5"/>
          <p:cNvSpPr>
            <a:spLocks noGrp="1"/>
          </p:cNvSpPr>
          <p:nvPr>
            <p:ph type="sldNum" sz="quarter" idx="15"/>
          </p:nvPr>
        </p:nvSpPr>
        <p:spPr/>
        <p:txBody>
          <a:bodyPr/>
          <a:lstStyle/>
          <a:p>
            <a:fld id="{B6F15528-21DE-4FAA-801E-634DDDAF4B2B}" type="slidenum">
              <a:rPr lang="en-US" smtClean="0"/>
              <a:pPr/>
              <a:t>96</a:t>
            </a:fld>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Design(7)</a:t>
            </a:r>
            <a:endParaRPr lang="zh-CN" altLang="en-US" dirty="0"/>
          </a:p>
        </p:txBody>
      </p:sp>
      <p:sp>
        <p:nvSpPr>
          <p:cNvPr id="3" name="Content Placeholder 2"/>
          <p:cNvSpPr>
            <a:spLocks noGrp="1"/>
          </p:cNvSpPr>
          <p:nvPr>
            <p:ph sz="quarter" idx="1"/>
          </p:nvPr>
        </p:nvSpPr>
        <p:spPr/>
        <p:txBody>
          <a:bodyPr>
            <a:normAutofit lnSpcReduction="10000"/>
          </a:bodyPr>
          <a:lstStyle/>
          <a:p>
            <a:r>
              <a:rPr lang="en-US" altLang="zh-CN" b="1" dirty="0" smtClean="0"/>
              <a:t>Materials and Methods</a:t>
            </a:r>
          </a:p>
          <a:p>
            <a:endParaRPr lang="en-US" altLang="zh-CN" b="1" dirty="0" smtClean="0"/>
          </a:p>
          <a:p>
            <a:pPr marL="822960" lvl="1" indent="-457200">
              <a:buFont typeface="+mj-lt"/>
              <a:buAutoNum type="alphaUcPeriod"/>
            </a:pPr>
            <a:r>
              <a:rPr lang="en-US" altLang="zh-CN" i="1" dirty="0" smtClean="0"/>
              <a:t>Fabric Electrodes</a:t>
            </a:r>
          </a:p>
          <a:p>
            <a:pPr marL="822960" lvl="1" indent="-457200">
              <a:buFont typeface="+mj-lt"/>
              <a:buAutoNum type="alphaUcPeriod"/>
            </a:pPr>
            <a:endParaRPr lang="en-US" altLang="zh-CN" i="1" dirty="0" smtClean="0"/>
          </a:p>
          <a:p>
            <a:pPr marL="822960" lvl="1" indent="-457200">
              <a:buFont typeface="+mj-lt"/>
              <a:buAutoNum type="alphaUcPeriod"/>
            </a:pPr>
            <a:r>
              <a:rPr lang="en-US" altLang="zh-CN" i="1" dirty="0" smtClean="0"/>
              <a:t>Fabric </a:t>
            </a:r>
            <a:r>
              <a:rPr lang="en-US" altLang="zh-CN" i="1" dirty="0" err="1" smtClean="0"/>
              <a:t>Piezoresistive</a:t>
            </a:r>
            <a:r>
              <a:rPr lang="en-US" altLang="zh-CN" i="1" dirty="0" smtClean="0"/>
              <a:t> Sensor</a:t>
            </a:r>
          </a:p>
          <a:p>
            <a:pPr marL="822960" lvl="1" indent="-457200">
              <a:buFont typeface="+mj-lt"/>
              <a:buAutoNum type="alphaUcPeriod"/>
            </a:pPr>
            <a:endParaRPr lang="en-US" altLang="zh-CN" i="1" dirty="0" smtClean="0"/>
          </a:p>
          <a:p>
            <a:pPr marL="822960" lvl="1" indent="-457200">
              <a:buFont typeface="+mj-lt"/>
              <a:buAutoNum type="alphaUcPeriod"/>
            </a:pPr>
            <a:r>
              <a:rPr lang="en-US" altLang="zh-CN" i="1" dirty="0" smtClean="0"/>
              <a:t>Impedance </a:t>
            </a:r>
            <a:r>
              <a:rPr lang="en-US" altLang="zh-CN" i="1" dirty="0" err="1" smtClean="0"/>
              <a:t>Pneumography</a:t>
            </a:r>
            <a:endParaRPr lang="en-US" altLang="zh-CN" i="1" dirty="0" smtClean="0"/>
          </a:p>
          <a:p>
            <a:pPr marL="822960" lvl="1" indent="-457200">
              <a:buFont typeface="+mj-lt"/>
              <a:buAutoNum type="alphaUcPeriod"/>
            </a:pPr>
            <a:endParaRPr lang="en-US" altLang="zh-CN" i="1" dirty="0" smtClean="0"/>
          </a:p>
          <a:p>
            <a:pPr marL="822960" lvl="1" indent="-457200">
              <a:buFont typeface="+mj-lt"/>
              <a:buAutoNum type="alphaUcPeriod"/>
            </a:pPr>
            <a:r>
              <a:rPr lang="en-US" altLang="zh-CN" i="1" dirty="0" smtClean="0"/>
              <a:t>Connections</a:t>
            </a:r>
          </a:p>
          <a:p>
            <a:pPr marL="822960" lvl="1" indent="-457200">
              <a:buFont typeface="+mj-lt"/>
              <a:buAutoNum type="alphaUcPeriod"/>
            </a:pPr>
            <a:endParaRPr lang="en-US" altLang="zh-CN" i="1" dirty="0" smtClean="0"/>
          </a:p>
          <a:p>
            <a:pPr marL="822960" lvl="1" indent="-457200">
              <a:buFont typeface="+mj-lt"/>
              <a:buAutoNum type="alphaUcPeriod"/>
            </a:pPr>
            <a:r>
              <a:rPr lang="en-US" altLang="zh-CN" i="1" dirty="0" smtClean="0"/>
              <a:t>Garment Model and Realization</a:t>
            </a:r>
          </a:p>
          <a:p>
            <a:pPr marL="822960" lvl="1" indent="-457200">
              <a:buFont typeface="+mj-lt"/>
              <a:buAutoNum type="alphaUcPeriod"/>
            </a:pPr>
            <a:endParaRPr lang="en-US" altLang="zh-CN" i="1" dirty="0" smtClean="0"/>
          </a:p>
          <a:p>
            <a:pPr marL="822960" lvl="1" indent="-457200">
              <a:buFont typeface="+mj-lt"/>
              <a:buAutoNum type="alphaUcPeriod"/>
            </a:pPr>
            <a:r>
              <a:rPr lang="en-US" altLang="zh-CN" i="1" dirty="0" err="1" smtClean="0"/>
              <a:t>Washability</a:t>
            </a:r>
            <a:r>
              <a:rPr lang="en-US" altLang="zh-CN" i="1" dirty="0" smtClean="0"/>
              <a:t> and Reusability</a:t>
            </a:r>
          </a:p>
          <a:p>
            <a:pPr marL="822960" lvl="1" indent="-457200">
              <a:buFont typeface="+mj-lt"/>
              <a:buAutoNum type="alphaUcPeriod"/>
            </a:pPr>
            <a:endParaRPr lang="zh-CN" altLang="en-US" i="1" dirty="0"/>
          </a:p>
        </p:txBody>
      </p:sp>
      <p:pic>
        <p:nvPicPr>
          <p:cNvPr id="2051" name="Picture 3"/>
          <p:cNvPicPr>
            <a:picLocks noChangeAspect="1" noChangeArrowheads="1"/>
          </p:cNvPicPr>
          <p:nvPr/>
        </p:nvPicPr>
        <p:blipFill>
          <a:blip r:embed="rId2" cstate="print"/>
          <a:srcRect/>
          <a:stretch>
            <a:fillRect/>
          </a:stretch>
        </p:blipFill>
        <p:spPr bwMode="auto">
          <a:xfrm>
            <a:off x="5181600" y="685800"/>
            <a:ext cx="3028950" cy="2428875"/>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a:off x="5210175" y="3048000"/>
            <a:ext cx="3095625" cy="2114550"/>
          </a:xfrm>
          <a:prstGeom prst="rect">
            <a:avLst/>
          </a:prstGeom>
          <a:noFill/>
          <a:ln w="9525">
            <a:noFill/>
            <a:miter lim="800000"/>
            <a:headEnd/>
            <a:tailEnd/>
          </a:ln>
          <a:effectLst/>
        </p:spPr>
      </p:pic>
      <p:sp>
        <p:nvSpPr>
          <p:cNvPr id="6" name="Date Placeholder 5"/>
          <p:cNvSpPr>
            <a:spLocks noGrp="1"/>
          </p:cNvSpPr>
          <p:nvPr>
            <p:ph type="dt" sz="half" idx="14"/>
          </p:nvPr>
        </p:nvSpPr>
        <p:spPr/>
        <p:txBody>
          <a:bodyPr/>
          <a:lstStyle/>
          <a:p>
            <a:fld id="{BF1AFC59-6553-416E-AC01-42F8107BD172}" type="datetime1">
              <a:rPr lang="en-US" smtClean="0"/>
              <a:t>9/28/2012</a:t>
            </a:fld>
            <a:endParaRPr lang="en-US"/>
          </a:p>
        </p:txBody>
      </p:sp>
      <p:sp>
        <p:nvSpPr>
          <p:cNvPr id="7" name="Slide Number Placeholder 6"/>
          <p:cNvSpPr>
            <a:spLocks noGrp="1"/>
          </p:cNvSpPr>
          <p:nvPr>
            <p:ph type="sldNum" sz="quarter" idx="15"/>
          </p:nvPr>
        </p:nvSpPr>
        <p:spPr/>
        <p:txBody>
          <a:bodyPr/>
          <a:lstStyle/>
          <a:p>
            <a:fld id="{B6F15528-21DE-4FAA-801E-634DDDAF4B2B}" type="slidenum">
              <a:rPr lang="en-US" smtClean="0"/>
              <a:pPr/>
              <a:t>97</a:t>
            </a:fld>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Design(7)</a:t>
            </a:r>
            <a:endParaRPr lang="zh-CN" altLang="en-US" dirty="0"/>
          </a:p>
        </p:txBody>
      </p:sp>
      <p:sp>
        <p:nvSpPr>
          <p:cNvPr id="3" name="Content Placeholder 2"/>
          <p:cNvSpPr>
            <a:spLocks noGrp="1"/>
          </p:cNvSpPr>
          <p:nvPr>
            <p:ph sz="quarter" idx="1"/>
          </p:nvPr>
        </p:nvSpPr>
        <p:spPr/>
        <p:txBody>
          <a:bodyPr/>
          <a:lstStyle/>
          <a:p>
            <a:r>
              <a:rPr lang="en-US" altLang="zh-CN" b="1" dirty="0" smtClean="0"/>
              <a:t>Results</a:t>
            </a:r>
          </a:p>
          <a:p>
            <a:endParaRPr lang="zh-CN" altLang="en-US" dirty="0"/>
          </a:p>
        </p:txBody>
      </p:sp>
      <p:pic>
        <p:nvPicPr>
          <p:cNvPr id="3074" name="Picture 2"/>
          <p:cNvPicPr>
            <a:picLocks noChangeAspect="1" noChangeArrowheads="1"/>
          </p:cNvPicPr>
          <p:nvPr/>
        </p:nvPicPr>
        <p:blipFill>
          <a:blip r:embed="rId2" cstate="print"/>
          <a:srcRect/>
          <a:stretch>
            <a:fillRect/>
          </a:stretch>
        </p:blipFill>
        <p:spPr bwMode="auto">
          <a:xfrm>
            <a:off x="581025" y="2057400"/>
            <a:ext cx="3990975" cy="31242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4724400" y="2057400"/>
            <a:ext cx="3905250" cy="3200400"/>
          </a:xfrm>
          <a:prstGeom prst="rect">
            <a:avLst/>
          </a:prstGeom>
          <a:noFill/>
          <a:ln w="9525">
            <a:noFill/>
            <a:miter lim="800000"/>
            <a:headEnd/>
            <a:tailEnd/>
          </a:ln>
          <a:effectLst/>
        </p:spPr>
      </p:pic>
      <p:sp>
        <p:nvSpPr>
          <p:cNvPr id="6" name="Rectangle 5"/>
          <p:cNvSpPr/>
          <p:nvPr/>
        </p:nvSpPr>
        <p:spPr>
          <a:xfrm>
            <a:off x="685800" y="5181600"/>
            <a:ext cx="3733800" cy="1600438"/>
          </a:xfrm>
          <a:prstGeom prst="rect">
            <a:avLst/>
          </a:prstGeom>
        </p:spPr>
        <p:txBody>
          <a:bodyPr wrap="square">
            <a:spAutoFit/>
          </a:bodyPr>
          <a:lstStyle/>
          <a:p>
            <a:pPr algn="just"/>
            <a:r>
              <a:rPr lang="en-US" altLang="zh-CN" sz="1400" dirty="0" smtClean="0"/>
              <a:t>Signals in basal condition, D1, D2, D3 Einthoven leads I, II, III. V2,V5: standard </a:t>
            </a:r>
            <a:r>
              <a:rPr lang="en-US" altLang="zh-CN" sz="1400" dirty="0" err="1" smtClean="0"/>
              <a:t>precordial</a:t>
            </a:r>
            <a:r>
              <a:rPr lang="en-US" altLang="zh-CN" sz="1400" dirty="0" smtClean="0"/>
              <a:t> leads V2 and V5. </a:t>
            </a:r>
            <a:r>
              <a:rPr lang="en-US" altLang="zh-CN" sz="1400" dirty="0" err="1" smtClean="0"/>
              <a:t>Th</a:t>
            </a:r>
            <a:r>
              <a:rPr lang="en-US" altLang="zh-CN" sz="1400" dirty="0" smtClean="0"/>
              <a:t>-R, </a:t>
            </a:r>
            <a:r>
              <a:rPr lang="en-US" altLang="zh-CN" sz="1400" dirty="0" err="1" smtClean="0"/>
              <a:t>Ab</a:t>
            </a:r>
            <a:r>
              <a:rPr lang="en-US" altLang="zh-CN" sz="1400" dirty="0" smtClean="0"/>
              <a:t>-R: respiration sensors in thoracic and abdominal positions, respectively. </a:t>
            </a:r>
            <a:r>
              <a:rPr lang="en-US" altLang="zh-CN" sz="1400" dirty="0" err="1" smtClean="0"/>
              <a:t>Sh</a:t>
            </a:r>
            <a:r>
              <a:rPr lang="en-US" altLang="zh-CN" sz="1400" dirty="0" smtClean="0"/>
              <a:t>-M, </a:t>
            </a:r>
            <a:r>
              <a:rPr lang="en-US" altLang="zh-CN" sz="1400" dirty="0" err="1" smtClean="0"/>
              <a:t>Eb-M:movement</a:t>
            </a:r>
            <a:r>
              <a:rPr lang="en-US" altLang="zh-CN" sz="1400" dirty="0" smtClean="0"/>
              <a:t> sensors on the left shoulder and elbow, respectively.</a:t>
            </a:r>
            <a:endParaRPr lang="zh-CN" altLang="en-US" sz="1400" dirty="0"/>
          </a:p>
        </p:txBody>
      </p:sp>
      <p:sp>
        <p:nvSpPr>
          <p:cNvPr id="7" name="Rectangle 6"/>
          <p:cNvSpPr/>
          <p:nvPr/>
        </p:nvSpPr>
        <p:spPr>
          <a:xfrm>
            <a:off x="4724400" y="5334000"/>
            <a:ext cx="4191000" cy="584775"/>
          </a:xfrm>
          <a:prstGeom prst="rect">
            <a:avLst/>
          </a:prstGeom>
        </p:spPr>
        <p:txBody>
          <a:bodyPr wrap="square">
            <a:spAutoFit/>
          </a:bodyPr>
          <a:lstStyle/>
          <a:p>
            <a:r>
              <a:rPr lang="en-US" altLang="zh-CN" sz="1600" dirty="0" smtClean="0"/>
              <a:t>Detail of ECG signals during abduction–adduction of the left shoulder.</a:t>
            </a:r>
            <a:endParaRPr lang="zh-CN" altLang="en-US" sz="1600" dirty="0"/>
          </a:p>
        </p:txBody>
      </p:sp>
      <p:sp>
        <p:nvSpPr>
          <p:cNvPr id="8" name="Date Placeholder 7"/>
          <p:cNvSpPr>
            <a:spLocks noGrp="1"/>
          </p:cNvSpPr>
          <p:nvPr>
            <p:ph type="dt" sz="half" idx="14"/>
          </p:nvPr>
        </p:nvSpPr>
        <p:spPr/>
        <p:txBody>
          <a:bodyPr/>
          <a:lstStyle/>
          <a:p>
            <a:fld id="{FC10F641-71A1-4E02-B3CA-F84E532C4D54}" type="datetime1">
              <a:rPr lang="en-US" smtClean="0"/>
              <a:t>9/28/2012</a:t>
            </a:fld>
            <a:endParaRPr lang="en-US"/>
          </a:p>
        </p:txBody>
      </p:sp>
      <p:sp>
        <p:nvSpPr>
          <p:cNvPr id="9" name="Slide Number Placeholder 8"/>
          <p:cNvSpPr>
            <a:spLocks noGrp="1"/>
          </p:cNvSpPr>
          <p:nvPr>
            <p:ph type="sldNum" sz="quarter" idx="15"/>
          </p:nvPr>
        </p:nvSpPr>
        <p:spPr/>
        <p:txBody>
          <a:bodyPr/>
          <a:lstStyle/>
          <a:p>
            <a:fld id="{B6F15528-21DE-4FAA-801E-634DDDAF4B2B}" type="slidenum">
              <a:rPr lang="en-US" smtClean="0"/>
              <a:pPr/>
              <a:t>98</a:t>
            </a:fld>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Design(7)</a:t>
            </a:r>
            <a:endParaRPr lang="zh-CN" altLang="en-US" dirty="0"/>
          </a:p>
        </p:txBody>
      </p:sp>
      <p:sp>
        <p:nvSpPr>
          <p:cNvPr id="3" name="Content Placeholder 2"/>
          <p:cNvSpPr>
            <a:spLocks noGrp="1"/>
          </p:cNvSpPr>
          <p:nvPr>
            <p:ph sz="quarter" idx="1"/>
          </p:nvPr>
        </p:nvSpPr>
        <p:spPr/>
        <p:txBody>
          <a:bodyPr/>
          <a:lstStyle/>
          <a:p>
            <a:r>
              <a:rPr lang="en-US" altLang="zh-CN" b="1" dirty="0" smtClean="0"/>
              <a:t>Results</a:t>
            </a:r>
          </a:p>
          <a:p>
            <a:endParaRPr lang="zh-CN" altLang="en-US" dirty="0"/>
          </a:p>
        </p:txBody>
      </p:sp>
      <p:pic>
        <p:nvPicPr>
          <p:cNvPr id="4098" name="Picture 2"/>
          <p:cNvPicPr>
            <a:picLocks noChangeAspect="1" noChangeArrowheads="1"/>
          </p:cNvPicPr>
          <p:nvPr/>
        </p:nvPicPr>
        <p:blipFill>
          <a:blip r:embed="rId2" cstate="print"/>
          <a:srcRect/>
          <a:stretch>
            <a:fillRect/>
          </a:stretch>
        </p:blipFill>
        <p:spPr bwMode="auto">
          <a:xfrm>
            <a:off x="458162" y="2924175"/>
            <a:ext cx="3732838" cy="2790825"/>
          </a:xfrm>
          <a:prstGeom prst="rect">
            <a:avLst/>
          </a:prstGeom>
          <a:noFill/>
          <a:ln w="9525">
            <a:noFill/>
            <a:miter lim="800000"/>
            <a:headEnd/>
            <a:tailEnd/>
          </a:ln>
          <a:effectLst/>
        </p:spPr>
      </p:pic>
      <p:sp>
        <p:nvSpPr>
          <p:cNvPr id="5" name="Rectangle 4"/>
          <p:cNvSpPr/>
          <p:nvPr/>
        </p:nvSpPr>
        <p:spPr>
          <a:xfrm>
            <a:off x="152400" y="5663625"/>
            <a:ext cx="4419600" cy="584775"/>
          </a:xfrm>
          <a:prstGeom prst="rect">
            <a:avLst/>
          </a:prstGeom>
        </p:spPr>
        <p:txBody>
          <a:bodyPr wrap="square">
            <a:spAutoFit/>
          </a:bodyPr>
          <a:lstStyle/>
          <a:p>
            <a:r>
              <a:rPr lang="en-US" altLang="zh-CN" sz="1600" dirty="0" smtClean="0"/>
              <a:t>Comparison of V2 and V5 </a:t>
            </a:r>
            <a:r>
              <a:rPr lang="en-US" altLang="zh-CN" sz="1600" dirty="0" err="1" smtClean="0"/>
              <a:t>precordial</a:t>
            </a:r>
            <a:r>
              <a:rPr lang="en-US" altLang="zh-CN" sz="1600" dirty="0" smtClean="0"/>
              <a:t> leads acquired with fabric and standard electrodes</a:t>
            </a:r>
            <a:endParaRPr lang="zh-CN" altLang="en-US" sz="1600" dirty="0"/>
          </a:p>
        </p:txBody>
      </p:sp>
      <p:pic>
        <p:nvPicPr>
          <p:cNvPr id="4099" name="Picture 3"/>
          <p:cNvPicPr>
            <a:picLocks noChangeAspect="1" noChangeArrowheads="1"/>
          </p:cNvPicPr>
          <p:nvPr/>
        </p:nvPicPr>
        <p:blipFill>
          <a:blip r:embed="rId3" cstate="print"/>
          <a:srcRect/>
          <a:stretch>
            <a:fillRect/>
          </a:stretch>
        </p:blipFill>
        <p:spPr bwMode="auto">
          <a:xfrm>
            <a:off x="4648200" y="2971801"/>
            <a:ext cx="3810000" cy="2666999"/>
          </a:xfrm>
          <a:prstGeom prst="rect">
            <a:avLst/>
          </a:prstGeom>
          <a:noFill/>
          <a:ln w="9525">
            <a:noFill/>
            <a:miter lim="800000"/>
            <a:headEnd/>
            <a:tailEnd/>
          </a:ln>
          <a:effectLst/>
        </p:spPr>
      </p:pic>
      <p:sp>
        <p:nvSpPr>
          <p:cNvPr id="7" name="Rectangle 6"/>
          <p:cNvSpPr/>
          <p:nvPr/>
        </p:nvSpPr>
        <p:spPr>
          <a:xfrm>
            <a:off x="4572000" y="5646003"/>
            <a:ext cx="4495800" cy="830997"/>
          </a:xfrm>
          <a:prstGeom prst="rect">
            <a:avLst/>
          </a:prstGeom>
        </p:spPr>
        <p:txBody>
          <a:bodyPr wrap="square">
            <a:spAutoFit/>
          </a:bodyPr>
          <a:lstStyle/>
          <a:p>
            <a:pPr algn="just"/>
            <a:r>
              <a:rPr lang="en-US" altLang="zh-CN" sz="1600" dirty="0" smtClean="0"/>
              <a:t>Comparison of </a:t>
            </a:r>
            <a:r>
              <a:rPr lang="en-US" altLang="zh-CN" sz="1600" dirty="0" err="1" smtClean="0"/>
              <a:t>precordial</a:t>
            </a:r>
            <a:r>
              <a:rPr lang="en-US" altLang="zh-CN" sz="1600" dirty="0" smtClean="0"/>
              <a:t> V2 and V5 ECG signals obtained with subject walking on the spot with standard and fabric electrodes.</a:t>
            </a:r>
            <a:endParaRPr lang="zh-CN" altLang="en-US" sz="1600" dirty="0"/>
          </a:p>
        </p:txBody>
      </p:sp>
      <p:pic>
        <p:nvPicPr>
          <p:cNvPr id="4100" name="Picture 4"/>
          <p:cNvPicPr>
            <a:picLocks noChangeAspect="1" noChangeArrowheads="1"/>
          </p:cNvPicPr>
          <p:nvPr/>
        </p:nvPicPr>
        <p:blipFill>
          <a:blip r:embed="rId4" cstate="print"/>
          <a:srcRect/>
          <a:stretch>
            <a:fillRect/>
          </a:stretch>
        </p:blipFill>
        <p:spPr bwMode="auto">
          <a:xfrm>
            <a:off x="4426527" y="1524000"/>
            <a:ext cx="3879273" cy="1219200"/>
          </a:xfrm>
          <a:prstGeom prst="rect">
            <a:avLst/>
          </a:prstGeom>
          <a:noFill/>
          <a:ln w="9525">
            <a:noFill/>
            <a:miter lim="800000"/>
            <a:headEnd/>
            <a:tailEnd/>
          </a:ln>
          <a:effectLst/>
        </p:spPr>
      </p:pic>
      <p:sp>
        <p:nvSpPr>
          <p:cNvPr id="9" name="Date Placeholder 8"/>
          <p:cNvSpPr>
            <a:spLocks noGrp="1"/>
          </p:cNvSpPr>
          <p:nvPr>
            <p:ph type="dt" sz="half" idx="14"/>
          </p:nvPr>
        </p:nvSpPr>
        <p:spPr/>
        <p:txBody>
          <a:bodyPr/>
          <a:lstStyle/>
          <a:p>
            <a:fld id="{8ED42E60-D22F-4727-8048-D521E1498BAC}" type="datetime1">
              <a:rPr lang="en-US" smtClean="0"/>
              <a:t>9/28/2012</a:t>
            </a:fld>
            <a:endParaRPr lang="en-US"/>
          </a:p>
        </p:txBody>
      </p:sp>
      <p:sp>
        <p:nvSpPr>
          <p:cNvPr id="10" name="Slide Number Placeholder 9"/>
          <p:cNvSpPr>
            <a:spLocks noGrp="1"/>
          </p:cNvSpPr>
          <p:nvPr>
            <p:ph type="sldNum" sz="quarter" idx="15"/>
          </p:nvPr>
        </p:nvSpPr>
        <p:spPr/>
        <p:txBody>
          <a:bodyPr/>
          <a:lstStyle/>
          <a:p>
            <a:fld id="{B6F15528-21DE-4FAA-801E-634DDDAF4B2B}" type="slidenum">
              <a:rPr lang="en-US" smtClean="0"/>
              <a:pPr/>
              <a:t>99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3337</TotalTime>
  <Words>5913</Words>
  <Application>Microsoft Office PowerPoint</Application>
  <PresentationFormat>On-screen Show (4:3)</PresentationFormat>
  <Paragraphs>1258</Paragraphs>
  <Slides>119</Slides>
  <Notes>1</Notes>
  <HiddenSlides>0</HiddenSlides>
  <MMClips>0</MMClips>
  <ScaleCrop>false</ScaleCrop>
  <HeadingPairs>
    <vt:vector size="4" baseType="variant">
      <vt:variant>
        <vt:lpstr>Theme</vt:lpstr>
      </vt:variant>
      <vt:variant>
        <vt:i4>1</vt:i4>
      </vt:variant>
      <vt:variant>
        <vt:lpstr>Slide Titles</vt:lpstr>
      </vt:variant>
      <vt:variant>
        <vt:i4>119</vt:i4>
      </vt:variant>
    </vt:vector>
  </HeadingPairs>
  <TitlesOfParts>
    <vt:vector size="120" baseType="lpstr">
      <vt:lpstr>Oriel</vt:lpstr>
      <vt:lpstr>ECG signal acquisition hardware design</vt:lpstr>
      <vt:lpstr>Background</vt:lpstr>
      <vt:lpstr>Note: The last slide has all references that these slides have referred to. All these slides cover the major ideas of ECG sensor design from 9 journal papers (References [1] – [9]) </vt:lpstr>
      <vt:lpstr>Background</vt:lpstr>
      <vt:lpstr>Background </vt:lpstr>
      <vt:lpstr>Background </vt:lpstr>
      <vt:lpstr>ECG SIGNAL</vt:lpstr>
      <vt:lpstr>ECG SIGNAL</vt:lpstr>
      <vt:lpstr>Ecg signal</vt:lpstr>
      <vt:lpstr>ECG electrode</vt:lpstr>
      <vt:lpstr>Electrode</vt:lpstr>
      <vt:lpstr>ECG electrode </vt:lpstr>
      <vt:lpstr>Design(1)</vt:lpstr>
      <vt:lpstr>Design(1)</vt:lpstr>
      <vt:lpstr>Design(1)</vt:lpstr>
      <vt:lpstr>Design(1)</vt:lpstr>
      <vt:lpstr>Design(1)</vt:lpstr>
      <vt:lpstr>Design(1)</vt:lpstr>
      <vt:lpstr>Design(1)</vt:lpstr>
      <vt:lpstr>Design(1)</vt:lpstr>
      <vt:lpstr>Design(1)</vt:lpstr>
      <vt:lpstr>Design(1)</vt:lpstr>
      <vt:lpstr>Design(1)</vt:lpstr>
      <vt:lpstr>Design(1)</vt:lpstr>
      <vt:lpstr>Design(1)</vt:lpstr>
      <vt:lpstr>Design(1)</vt:lpstr>
      <vt:lpstr>Design(1)</vt:lpstr>
      <vt:lpstr>Design(1)</vt:lpstr>
      <vt:lpstr>Design(2)</vt:lpstr>
      <vt:lpstr>Design(2)</vt:lpstr>
      <vt:lpstr>Design(2)</vt:lpstr>
      <vt:lpstr>Design(2) </vt:lpstr>
      <vt:lpstr>Design(2)</vt:lpstr>
      <vt:lpstr>Design(2)</vt:lpstr>
      <vt:lpstr>Design(2)</vt:lpstr>
      <vt:lpstr>Design(2)</vt:lpstr>
      <vt:lpstr>Design(2)</vt:lpstr>
      <vt:lpstr>DESIGN (3)</vt:lpstr>
      <vt:lpstr>DESIGN (3)</vt:lpstr>
      <vt:lpstr>DESIGN (3)</vt:lpstr>
      <vt:lpstr>DESIGN (3)</vt:lpstr>
      <vt:lpstr>DESIGN (3)</vt:lpstr>
      <vt:lpstr>DESIGN (3)</vt:lpstr>
      <vt:lpstr>DESIGN (3)</vt:lpstr>
      <vt:lpstr>DESIGN (3)</vt:lpstr>
      <vt:lpstr>DESIGN (3)</vt:lpstr>
      <vt:lpstr>DESIGN (3)</vt:lpstr>
      <vt:lpstr>DESIGN (3)</vt:lpstr>
      <vt:lpstr>DESIGN (3)</vt:lpstr>
      <vt:lpstr>DESIGN (3)</vt:lpstr>
      <vt:lpstr>Design(4)</vt:lpstr>
      <vt:lpstr>Abstract</vt:lpstr>
      <vt:lpstr>Outline</vt:lpstr>
      <vt:lpstr>Introduction</vt:lpstr>
      <vt:lpstr>Biomedical basics                  - skin–gel–electrode interface</vt:lpstr>
      <vt:lpstr>Biomedical basics                  - Ag/AgCl gel, dry and capacitive electrodes </vt:lpstr>
      <vt:lpstr>Novel dry and capacitive electrodes (1)</vt:lpstr>
      <vt:lpstr>Novel dry and capacitive electrodes (2)</vt:lpstr>
      <vt:lpstr>Materials and methods                                          - Electrode types</vt:lpstr>
      <vt:lpstr>Materials and methods                                - Characterization methods (1)</vt:lpstr>
      <vt:lpstr>Materials and methods                                - Characterization methods (2)</vt:lpstr>
      <vt:lpstr>Results and discussion (1)</vt:lpstr>
      <vt:lpstr>Results and discussion (2)</vt:lpstr>
      <vt:lpstr>Results and discussion (3)</vt:lpstr>
      <vt:lpstr>Results and discussion (4)</vt:lpstr>
      <vt:lpstr>Summary and outlook</vt:lpstr>
      <vt:lpstr>DESIGN(5)</vt:lpstr>
      <vt:lpstr>DESIGN(5)</vt:lpstr>
      <vt:lpstr>DESIGN(5)</vt:lpstr>
      <vt:lpstr>DESIGN(5)</vt:lpstr>
      <vt:lpstr>DESIGN(5)</vt:lpstr>
      <vt:lpstr>DESIGN(5)</vt:lpstr>
      <vt:lpstr>DESIGN(5)</vt:lpstr>
      <vt:lpstr>DESIGN(5)</vt:lpstr>
      <vt:lpstr>DESIGN(5)</vt:lpstr>
      <vt:lpstr>DESIGN(5)</vt:lpstr>
      <vt:lpstr>DESIGN(5)</vt:lpstr>
      <vt:lpstr>DESIGN(5)</vt:lpstr>
      <vt:lpstr>DESIGN(5)</vt:lpstr>
      <vt:lpstr>Design (5)</vt:lpstr>
      <vt:lpstr>Design (5)</vt:lpstr>
      <vt:lpstr>Design(6)</vt:lpstr>
      <vt:lpstr>Design(6)</vt:lpstr>
      <vt:lpstr>Design(6)</vt:lpstr>
      <vt:lpstr>Design(6)</vt:lpstr>
      <vt:lpstr>Design(6)</vt:lpstr>
      <vt:lpstr>Design(6)</vt:lpstr>
      <vt:lpstr>Design(6)</vt:lpstr>
      <vt:lpstr>Design(6)</vt:lpstr>
      <vt:lpstr>Design(6)</vt:lpstr>
      <vt:lpstr>Design(6)</vt:lpstr>
      <vt:lpstr>Design(6)</vt:lpstr>
      <vt:lpstr>Design(7)</vt:lpstr>
      <vt:lpstr>Design(7)</vt:lpstr>
      <vt:lpstr>Design(7)</vt:lpstr>
      <vt:lpstr>Design(7)</vt:lpstr>
      <vt:lpstr>Design(7)</vt:lpstr>
      <vt:lpstr>Design(7)</vt:lpstr>
      <vt:lpstr>Design(7)</vt:lpstr>
      <vt:lpstr>Design(7)</vt:lpstr>
      <vt:lpstr>Design(8)</vt:lpstr>
      <vt:lpstr>Design(8)</vt:lpstr>
      <vt:lpstr>Design(8)</vt:lpstr>
      <vt:lpstr>Design(8)</vt:lpstr>
      <vt:lpstr>Design(8)</vt:lpstr>
      <vt:lpstr>Design(8)</vt:lpstr>
      <vt:lpstr>Design(8)</vt:lpstr>
      <vt:lpstr>Design(8)</vt:lpstr>
      <vt:lpstr>Design(8)</vt:lpstr>
      <vt:lpstr>Design(8)</vt:lpstr>
      <vt:lpstr>Design(8)</vt:lpstr>
      <vt:lpstr>REFERENCES</vt:lpstr>
      <vt:lpstr>REFERENCES</vt:lpstr>
      <vt:lpstr>REFERENCES</vt:lpstr>
      <vt:lpstr>REFERENCES</vt:lpstr>
      <vt:lpstr>REFERENCES</vt:lpstr>
      <vt:lpstr>REFERENCES</vt:lpstr>
      <vt:lpstr>REFERENCES</vt:lpstr>
      <vt:lpstr>REFERENCES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ECG signal acquisison hardware design</dc:title>
  <dc:creator/>
  <cp:lastModifiedBy>Fei</cp:lastModifiedBy>
  <cp:revision>307</cp:revision>
  <dcterms:created xsi:type="dcterms:W3CDTF">2006-08-16T00:00:00Z</dcterms:created>
  <dcterms:modified xsi:type="dcterms:W3CDTF">2012-09-28T16:42:54Z</dcterms:modified>
</cp:coreProperties>
</file>