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7" r:id="rId40"/>
    <p:sldId id="296" r:id="rId41"/>
    <p:sldId id="298" r:id="rId42"/>
    <p:sldId id="299" r:id="rId43"/>
    <p:sldId id="300" r:id="rId44"/>
    <p:sldId id="301" r:id="rId45"/>
    <p:sldId id="303" r:id="rId46"/>
    <p:sldId id="304" r:id="rId47"/>
    <p:sldId id="305" r:id="rId48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pn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png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5.wmf"/><Relationship Id="rId5" Type="http://schemas.openxmlformats.org/officeDocument/2006/relationships/image" Target="../media/image36.png"/><Relationship Id="rId4" Type="http://schemas.openxmlformats.org/officeDocument/2006/relationships/image" Target="../media/image3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34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1325" cy="434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2913" cy="434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42375"/>
            <a:ext cx="2981325" cy="434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200"/>
            </a:lvl1pPr>
          </a:lstStyle>
          <a:p>
            <a:pPr>
              <a:defRPr/>
            </a:pPr>
            <a:fld id="{8A952842-B09B-42FB-93F7-A26C6289A93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506" tIns="48253" rIns="96506" bIns="48253" numCol="1" anchor="t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506" tIns="48253" rIns="96506" bIns="4825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696913"/>
            <a:ext cx="4649787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506" tIns="48253" rIns="96506" bIns="48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506" tIns="48253" rIns="96506" bIns="48253" numCol="1" anchor="b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506" tIns="48253" rIns="96506" bIns="4825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pPr>
              <a:defRPr/>
            </a:pPr>
            <a:fld id="{1330987B-1408-41B1-8672-905B252C6A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these slides were from </a:t>
            </a:r>
            <a:r>
              <a:rPr lang="en-US" smtClean="0"/>
              <a:t>another professor.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30987B-1408-41B1-8672-905B252C6A22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굴림" pitchFamily="50" charset="-127"/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1014413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381000"/>
            <a:ext cx="7847013" cy="12192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2057400"/>
            <a:ext cx="7848600" cy="3657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 b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 altLang="ko-KR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>
          <a:xfrm>
            <a:off x="4343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400800"/>
            <a:ext cx="1600200" cy="457200"/>
          </a:xfrm>
        </p:spPr>
        <p:txBody>
          <a:bodyPr/>
          <a:lstStyle>
            <a:lvl1pPr>
              <a:defRPr>
                <a:ea typeface="Gulim" pitchFamily="3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04200" y="6400800"/>
            <a:ext cx="939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9B0FC-2B67-4D1A-8E30-7B53FBDFDEF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4612D-1641-4BFC-909A-ED3BC60966E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3725" y="325438"/>
            <a:ext cx="1971675" cy="5770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25438"/>
            <a:ext cx="5762625" cy="5770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AC9FF-DDA9-49D2-8647-AD64209FF17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B8613-8036-4085-BE54-DBF8FCC5FB3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289C2-114D-43BA-9682-EBF70FF633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635125"/>
            <a:ext cx="3867150" cy="4460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0" y="1635125"/>
            <a:ext cx="3867150" cy="4460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84EEB-4960-493C-B7FC-5150CB9CCEB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12F27-DDFB-4871-8C1A-ED232DE771B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F70F4-0F10-4DC5-B17D-BEB1348332D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05D46-C475-4EC9-90A5-BF971357230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C8332-C78C-4BCA-9B35-B708D7A6AE1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7A322-884E-4456-8C44-EB0796DDBC8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rc 2"/>
          <p:cNvSpPr>
            <a:spLocks/>
          </p:cNvSpPr>
          <p:nvPr/>
        </p:nvSpPr>
        <p:spPr bwMode="auto">
          <a:xfrm>
            <a:off x="0" y="842963"/>
            <a:ext cx="1025525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30288" y="325438"/>
            <a:ext cx="788511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1635125"/>
            <a:ext cx="78867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00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1063" y="6400800"/>
            <a:ext cx="642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D0329A2-5912-4B8C-B2EC-B762AEBB919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Gulim" pitchFamily="34" charset="-127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Gulim" pitchFamily="34" charset="-127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Gulim" pitchFamily="34" charset="-127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Gulim" pitchFamily="34" charset="-127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Gulim" pitchFamily="34" charset="-127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굴림" pitchFamily="50" charset="-127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굴림" pitchFamily="50" charset="-127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굴림" pitchFamily="50" charset="-127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굴림" pitchFamily="50" charset="-127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b="1">
          <a:solidFill>
            <a:schemeClr val="tx1"/>
          </a:solidFill>
          <a:latin typeface="+mn-lt"/>
          <a:ea typeface="Gulim" pitchFamily="34" charset="-127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+mn-lt"/>
          <a:ea typeface="Gulim" pitchFamily="34" charset="-127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>
          <a:solidFill>
            <a:schemeClr val="tx1"/>
          </a:solidFill>
          <a:latin typeface="+mn-lt"/>
          <a:ea typeface="Gulim" pitchFamily="34" charset="-127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  <a:ea typeface="Gulim" pitchFamily="34" charset="-127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Gulim" pitchFamily="34" charset="-127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3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45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8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0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ko-KR" dirty="0" smtClean="0">
                <a:ea typeface="+mj-ea"/>
              </a:rPr>
              <a:t>Circuits for sensors</a:t>
            </a:r>
            <a:endParaRPr lang="en-US" altLang="ko-KR" dirty="0" smtClean="0">
              <a:solidFill>
                <a:srgbClr val="FF0000"/>
              </a:solidFill>
              <a:ea typeface="+mj-ea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ea typeface="+mn-ea"/>
              </a:rPr>
              <a:t>Ideal OP Amps</a:t>
            </a:r>
          </a:p>
          <a:p>
            <a:pPr>
              <a:defRPr/>
            </a:pPr>
            <a:r>
              <a:rPr lang="en-US" altLang="ko-KR" dirty="0" smtClean="0">
                <a:ea typeface="+mn-ea"/>
              </a:rPr>
              <a:t>Basic OP Amp Circuit Blocks</a:t>
            </a:r>
          </a:p>
          <a:p>
            <a:pPr>
              <a:defRPr/>
            </a:pPr>
            <a:r>
              <a:rPr lang="en-US" altLang="ko-KR" dirty="0" smtClean="0">
                <a:ea typeface="+mn-ea"/>
              </a:rPr>
              <a:t>Analog Computation</a:t>
            </a:r>
          </a:p>
          <a:p>
            <a:pPr>
              <a:defRPr/>
            </a:pPr>
            <a:r>
              <a:rPr lang="en-US" altLang="ko-KR" dirty="0" smtClean="0">
                <a:ea typeface="+mn-ea"/>
              </a:rPr>
              <a:t>Nonlinear OP Amp Applications</a:t>
            </a:r>
          </a:p>
          <a:p>
            <a:pPr>
              <a:defRPr/>
            </a:pPr>
            <a:r>
              <a:rPr lang="en-US" altLang="ko-KR" dirty="0" smtClean="0">
                <a:ea typeface="+mn-ea"/>
              </a:rPr>
              <a:t>OP Amp Considerations</a:t>
            </a:r>
          </a:p>
          <a:p>
            <a:pPr>
              <a:defRPr/>
            </a:pPr>
            <a:r>
              <a:rPr lang="en-US" altLang="ko-KR" dirty="0" smtClean="0">
                <a:ea typeface="+mn-ea"/>
              </a:rPr>
              <a:t>Guarding</a:t>
            </a:r>
          </a:p>
          <a:p>
            <a:pPr>
              <a:defRPr/>
            </a:pPr>
            <a:r>
              <a:rPr lang="en-US" altLang="ko-KR" dirty="0" smtClean="0">
                <a:ea typeface="+mn-ea"/>
              </a:rPr>
              <a:t>Passive Filters</a:t>
            </a:r>
          </a:p>
          <a:p>
            <a:pPr>
              <a:defRPr/>
            </a:pPr>
            <a:r>
              <a:rPr lang="en-US" altLang="ko-KR" dirty="0" smtClean="0">
                <a:ea typeface="+mn-ea"/>
              </a:rPr>
              <a:t>Active Filters</a:t>
            </a:r>
          </a:p>
          <a:p>
            <a:pPr>
              <a:defRPr/>
            </a:pPr>
            <a:r>
              <a:rPr lang="en-US" altLang="ko-KR" dirty="0" smtClean="0">
                <a:ea typeface="+mn-ea"/>
              </a:rPr>
              <a:t>VCO(Voltage Controlled Oscillator)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61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42F9FB-83CA-43CD-B1A7-8706E838A086}" type="slidenum">
              <a:rPr lang="ko-KR" altLang="en-US" smtClean="0">
                <a:latin typeface="Arial" charset="0"/>
              </a:rPr>
              <a:pPr/>
              <a:t>10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+mj-ea"/>
              </a:rPr>
              <a:t>Unity-Gain Amplifier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1635125"/>
            <a:ext cx="3867150" cy="4460875"/>
          </a:xfrm>
        </p:spPr>
        <p:txBody>
          <a:bodyPr/>
          <a:lstStyle/>
          <a:p>
            <a:pPr lvl="1"/>
            <a:r>
              <a:rPr lang="en-US" altLang="ko-KR" sz="2200" smtClean="0"/>
              <a:t>Verify that the Gain of Unity-Gain Amp is 1</a:t>
            </a:r>
          </a:p>
        </p:txBody>
      </p:sp>
      <p:sp>
        <p:nvSpPr>
          <p:cNvPr id="615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35125"/>
            <a:ext cx="4114800" cy="4460875"/>
          </a:xfrm>
        </p:spPr>
        <p:txBody>
          <a:bodyPr/>
          <a:lstStyle/>
          <a:p>
            <a:r>
              <a:rPr lang="en-US" altLang="ko-KR" sz="2400" smtClean="0"/>
              <a:t>Vo = Vi</a:t>
            </a:r>
          </a:p>
          <a:p>
            <a:r>
              <a:rPr lang="en-US" altLang="ko-KR" sz="2400" smtClean="0"/>
              <a:t>Applications</a:t>
            </a:r>
          </a:p>
          <a:p>
            <a:pPr lvl="1"/>
            <a:r>
              <a:rPr lang="en-US" altLang="ko-KR" sz="2200" smtClean="0"/>
              <a:t>Buffer amplifier</a:t>
            </a:r>
          </a:p>
          <a:p>
            <a:pPr lvl="2"/>
            <a:r>
              <a:rPr lang="en-US" altLang="ko-KR" smtClean="0"/>
              <a:t>Isolate one circuit from the loading effects of a following stage</a:t>
            </a:r>
          </a:p>
          <a:p>
            <a:pPr lvl="1"/>
            <a:r>
              <a:rPr lang="en-US" altLang="ko-KR" sz="2200" smtClean="0"/>
              <a:t>Impedance converter</a:t>
            </a:r>
          </a:p>
          <a:p>
            <a:pPr lvl="2"/>
            <a:r>
              <a:rPr lang="en-US" altLang="ko-KR" smtClean="0"/>
              <a:t>Data conversion System (ADC or DAC) where constant impedance or high impedance is required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533400" y="3505200"/>
          <a:ext cx="3657600" cy="1525588"/>
        </p:xfrm>
        <a:graphic>
          <a:graphicData uri="http://schemas.openxmlformats.org/presentationml/2006/ole">
            <p:oleObj spid="_x0000_s6146" name="Photo Editor 사진" r:id="rId3" imgW="2876190" imgH="1200318" progId="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EE7312-8BCA-43F3-AE65-D9D24AE6EBCC}" type="slidenum">
              <a:rPr lang="ko-KR" altLang="en-US" smtClean="0">
                <a:latin typeface="Arial" charset="0"/>
              </a:rPr>
              <a:pPr/>
              <a:t>11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+mj-ea"/>
              </a:rPr>
              <a:t>Differential Amplifiers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400" smtClean="0"/>
              <a:t>Combination of Inverting and Noninverting Amp</a:t>
            </a:r>
          </a:p>
          <a:p>
            <a:r>
              <a:rPr lang="en-US" altLang="ko-KR" sz="2400" smtClean="0"/>
              <a:t>Can reject 60Hz interference</a:t>
            </a:r>
          </a:p>
          <a:p>
            <a:r>
              <a:rPr lang="en-US" altLang="ko-KR" sz="2400" smtClean="0"/>
              <a:t>Electrocardiogram amplifier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447800" y="2971800"/>
          <a:ext cx="6858000" cy="3640138"/>
        </p:xfrm>
        <a:graphic>
          <a:graphicData uri="http://schemas.openxmlformats.org/presentationml/2006/ole">
            <p:oleObj spid="_x0000_s7170" name="Photo Editor 사진" r:id="rId3" imgW="5420482" imgH="2876190" progId="">
              <p:embed/>
            </p:oleObj>
          </a:graphicData>
        </a:graphic>
      </p:graphicFrame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4191000" y="5791200"/>
            <a:ext cx="16033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ko-KR"/>
              <a:t>Differential</a:t>
            </a:r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6016625" y="5867400"/>
            <a:ext cx="180816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ko-KR"/>
              <a:t>Noninverting</a:t>
            </a:r>
          </a:p>
        </p:txBody>
      </p:sp>
      <p:sp>
        <p:nvSpPr>
          <p:cNvPr id="7177" name="Text Box 7"/>
          <p:cNvSpPr txBox="1">
            <a:spLocks noChangeArrowheads="1"/>
          </p:cNvSpPr>
          <p:nvPr/>
        </p:nvSpPr>
        <p:spPr bwMode="auto">
          <a:xfrm>
            <a:off x="2514600" y="3124200"/>
            <a:ext cx="2111375" cy="457200"/>
          </a:xfrm>
          <a:prstGeom prst="rect">
            <a:avLst/>
          </a:prstGeom>
          <a:solidFill>
            <a:schemeClr val="accent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ko-KR" dirty="0"/>
              <a:t>Instrumentation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295400" y="3048000"/>
            <a:ext cx="4648200" cy="3276600"/>
          </a:xfrm>
          <a:prstGeom prst="rect">
            <a:avLst/>
          </a:prstGeom>
          <a:noFill/>
          <a:ln w="28575" cap="sq" cmpd="sng" algn="ctr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81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229787-AFBA-4120-A933-9D3FD03A1163}" type="slidenum">
              <a:rPr lang="ko-KR" altLang="en-US" smtClean="0">
                <a:latin typeface="Arial" charset="0"/>
              </a:rPr>
              <a:pPr/>
              <a:t>12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Differential Amplifiers (Cont.)</a:t>
            </a:r>
            <a:endParaRPr lang="ko-KR" altLang="en-US" smtClean="0"/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ko-KR" sz="2400" smtClean="0"/>
          </a:p>
          <a:p>
            <a:pPr lvl="1"/>
            <a:endParaRPr lang="en-US" altLang="ko-KR" sz="2200" smtClean="0"/>
          </a:p>
        </p:txBody>
      </p:sp>
      <p:sp>
        <p:nvSpPr>
          <p:cNvPr id="819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635125"/>
            <a:ext cx="5257800" cy="4460875"/>
          </a:xfrm>
        </p:spPr>
        <p:txBody>
          <a:bodyPr/>
          <a:lstStyle/>
          <a:p>
            <a:r>
              <a:rPr lang="en-US" altLang="ko-KR" sz="2400" dirty="0" smtClean="0">
                <a:solidFill>
                  <a:srgbClr val="FF0000"/>
                </a:solidFill>
              </a:rPr>
              <a:t>Gain of Differential Amp</a:t>
            </a:r>
          </a:p>
          <a:p>
            <a:pPr lvl="1"/>
            <a:r>
              <a:rPr lang="en-US" altLang="ko-KR" sz="2200" dirty="0" smtClean="0"/>
              <a:t>By Rule 2</a:t>
            </a:r>
          </a:p>
          <a:p>
            <a:pPr lvl="2"/>
            <a:r>
              <a:rPr lang="en-US" altLang="ko-KR" dirty="0" smtClean="0"/>
              <a:t>V5 = I2 * R2</a:t>
            </a:r>
          </a:p>
          <a:p>
            <a:pPr lvl="2"/>
            <a:r>
              <a:rPr lang="en-US" altLang="ko-KR" dirty="0" smtClean="0"/>
              <a:t>V2 = I2 * R1 + V5 = V5 * R1 /R2 + V5</a:t>
            </a:r>
          </a:p>
          <a:p>
            <a:pPr lvl="2"/>
            <a:r>
              <a:rPr lang="en-US" altLang="ko-KR" dirty="0" smtClean="0">
                <a:solidFill>
                  <a:srgbClr val="FF0000"/>
                </a:solidFill>
              </a:rPr>
              <a:t>V5 = R2 * V2 / (R1 + R2)</a:t>
            </a:r>
          </a:p>
          <a:p>
            <a:pPr lvl="1"/>
            <a:r>
              <a:rPr lang="en-US" altLang="ko-KR" sz="2200" dirty="0" smtClean="0"/>
              <a:t>By Rule 1</a:t>
            </a:r>
          </a:p>
          <a:p>
            <a:pPr lvl="2"/>
            <a:r>
              <a:rPr lang="en-US" altLang="ko-KR" dirty="0" smtClean="0"/>
              <a:t>V1 = R1 * I1 + V5</a:t>
            </a:r>
          </a:p>
          <a:p>
            <a:pPr lvl="2"/>
            <a:r>
              <a:rPr lang="en-US" altLang="ko-KR" dirty="0" smtClean="0"/>
              <a:t>V5 = R2 * I1 + </a:t>
            </a:r>
            <a:r>
              <a:rPr lang="en-US" altLang="ko-KR" dirty="0" smtClean="0"/>
              <a:t>V6</a:t>
            </a:r>
          </a:p>
          <a:p>
            <a:pPr lvl="2">
              <a:buNone/>
            </a:pPr>
            <a:r>
              <a:rPr lang="en-US" altLang="ko-KR" sz="2800" dirty="0" smtClean="0">
                <a:solidFill>
                  <a:srgbClr val="FF0000"/>
                </a:solidFill>
              </a:rPr>
              <a:t>V6 </a:t>
            </a:r>
            <a:r>
              <a:rPr lang="en-US" altLang="ko-KR" sz="2800" dirty="0" smtClean="0">
                <a:solidFill>
                  <a:srgbClr val="FF0000"/>
                </a:solidFill>
              </a:rPr>
              <a:t>= (V2 – V1) * R2 / R1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914400" y="2209800"/>
          <a:ext cx="2843213" cy="3048000"/>
        </p:xfrm>
        <a:graphic>
          <a:graphicData uri="http://schemas.openxmlformats.org/presentationml/2006/ole">
            <p:oleObj spid="_x0000_s8194" name="비트맵 이미지" r:id="rId3" imgW="2371429" imgH="2542857" progId="PBrush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82EAB6-3139-4C6A-8027-00A0FB024453}" type="slidenum">
              <a:rPr lang="ko-KR" altLang="en-US" smtClean="0">
                <a:latin typeface="Arial" charset="0"/>
              </a:rPr>
              <a:pPr/>
              <a:t>13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Differential Amplifiers (Cont.)</a:t>
            </a:r>
            <a:endParaRPr lang="ko-KR" altLang="en-US" smtClean="0"/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400" dirty="0" smtClean="0"/>
              <a:t>CMV (Common Mode Voltage)</a:t>
            </a:r>
          </a:p>
          <a:p>
            <a:pPr lvl="1">
              <a:lnSpc>
                <a:spcPct val="90000"/>
              </a:lnSpc>
            </a:pPr>
            <a:r>
              <a:rPr lang="en-US" altLang="ko-KR" sz="2200" dirty="0" smtClean="0"/>
              <a:t>If V1 = V2, then V6 = 0</a:t>
            </a:r>
          </a:p>
          <a:p>
            <a:pPr>
              <a:lnSpc>
                <a:spcPct val="90000"/>
              </a:lnSpc>
            </a:pPr>
            <a:r>
              <a:rPr lang="en-US" altLang="ko-KR" sz="2400" dirty="0" smtClean="0"/>
              <a:t>CMG (Common Mode Gain) = 0</a:t>
            </a:r>
          </a:p>
          <a:p>
            <a:pPr>
              <a:lnSpc>
                <a:spcPct val="9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DG(Differential voltage Gain)</a:t>
            </a:r>
          </a:p>
          <a:p>
            <a:pPr lvl="1">
              <a:lnSpc>
                <a:spcPct val="90000"/>
              </a:lnSpc>
            </a:pPr>
            <a:r>
              <a:rPr lang="en-US" altLang="ko-KR" sz="2200" dirty="0" smtClean="0">
                <a:solidFill>
                  <a:srgbClr val="FF0000"/>
                </a:solidFill>
              </a:rPr>
              <a:t>If V1 </a:t>
            </a:r>
            <a:r>
              <a:rPr lang="en-US" altLang="ko-KR" sz="2200" dirty="0" smtClean="0">
                <a:solidFill>
                  <a:srgbClr val="FF0000"/>
                </a:solidFill>
                <a:sym typeface="Symbol" pitchFamily="18" charset="2"/>
              </a:rPr>
              <a:t> V2, then V6 = (V2-V1)*(R2/R1)</a:t>
            </a:r>
          </a:p>
          <a:p>
            <a:pPr>
              <a:lnSpc>
                <a:spcPct val="90000"/>
              </a:lnSpc>
            </a:pPr>
            <a:r>
              <a:rPr lang="en-US" altLang="ko-KR" sz="2400" dirty="0" smtClean="0"/>
              <a:t>In practice, CMG </a:t>
            </a:r>
            <a:r>
              <a:rPr lang="en-US" altLang="ko-KR" sz="2400" dirty="0" smtClean="0">
                <a:sym typeface="Symbol" pitchFamily="18" charset="2"/>
              </a:rPr>
              <a:t> 0</a:t>
            </a:r>
          </a:p>
          <a:p>
            <a:pPr>
              <a:lnSpc>
                <a:spcPct val="90000"/>
              </a:lnSpc>
            </a:pPr>
            <a:r>
              <a:rPr lang="en-US" altLang="ko-KR" sz="2400" dirty="0" smtClean="0">
                <a:solidFill>
                  <a:srgbClr val="FF0000"/>
                </a:solidFill>
                <a:sym typeface="Symbol" pitchFamily="18" charset="2"/>
              </a:rPr>
              <a:t>CMRR (Common Mode Rejection Ratio)</a:t>
            </a:r>
          </a:p>
          <a:p>
            <a:pPr lvl="1">
              <a:lnSpc>
                <a:spcPct val="90000"/>
              </a:lnSpc>
            </a:pPr>
            <a:r>
              <a:rPr lang="en-US" altLang="ko-KR" sz="2200" dirty="0" smtClean="0">
                <a:solidFill>
                  <a:srgbClr val="FF0000"/>
                </a:solidFill>
                <a:sym typeface="Symbol" pitchFamily="18" charset="2"/>
              </a:rPr>
              <a:t>Measure of the ability to reject CMV</a:t>
            </a:r>
          </a:p>
          <a:p>
            <a:pPr lvl="1">
              <a:lnSpc>
                <a:spcPct val="90000"/>
              </a:lnSpc>
            </a:pPr>
            <a:r>
              <a:rPr lang="en-US" altLang="ko-KR" sz="2200" dirty="0" smtClean="0">
                <a:solidFill>
                  <a:srgbClr val="FF0000"/>
                </a:solidFill>
                <a:sym typeface="Symbol" pitchFamily="18" charset="2"/>
              </a:rPr>
              <a:t>CMRR = DG / CMG</a:t>
            </a:r>
          </a:p>
          <a:p>
            <a:pPr lvl="2">
              <a:lnSpc>
                <a:spcPct val="90000"/>
              </a:lnSpc>
            </a:pPr>
            <a:r>
              <a:rPr lang="en-US" altLang="ko-KR" sz="2000" dirty="0" smtClean="0">
                <a:solidFill>
                  <a:srgbClr val="FF0000"/>
                </a:solidFill>
                <a:sym typeface="Symbol" pitchFamily="18" charset="2"/>
              </a:rPr>
              <a:t>The Higher CMRR, the better quality</a:t>
            </a:r>
          </a:p>
          <a:p>
            <a:pPr lvl="2">
              <a:lnSpc>
                <a:spcPct val="90000"/>
              </a:lnSpc>
            </a:pPr>
            <a:r>
              <a:rPr lang="en-US" altLang="ko-KR" sz="2000" dirty="0" smtClean="0">
                <a:solidFill>
                  <a:srgbClr val="FF0000"/>
                </a:solidFill>
                <a:sym typeface="Symbol" pitchFamily="18" charset="2"/>
              </a:rPr>
              <a:t>Typically, 100 ~ 10,000</a:t>
            </a:r>
          </a:p>
          <a:p>
            <a:pPr lvl="2">
              <a:lnSpc>
                <a:spcPct val="90000"/>
              </a:lnSpc>
            </a:pPr>
            <a:r>
              <a:rPr lang="en-US" altLang="ko-KR" sz="2000" dirty="0" smtClean="0">
                <a:solidFill>
                  <a:srgbClr val="FF0000"/>
                </a:solidFill>
                <a:sym typeface="Symbol" pitchFamily="18" charset="2"/>
              </a:rPr>
              <a:t>60Hz noise common to V1 and V2 can be rejected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860DDA-3C71-40B5-8F96-3EDCB19866A3}" type="slidenum">
              <a:rPr lang="ko-KR" altLang="en-US" smtClean="0">
                <a:latin typeface="Arial" charset="0"/>
              </a:rPr>
              <a:pPr/>
              <a:t>14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+mj-ea"/>
              </a:rPr>
              <a:t>Instrumentation Amplifiers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One OP Amp Differential Amplifier</a:t>
            </a:r>
          </a:p>
          <a:p>
            <a:pPr lvl="1"/>
            <a:r>
              <a:rPr lang="en-US" altLang="ko-KR" dirty="0" smtClean="0"/>
              <a:t>Input Impedance is not so High</a:t>
            </a:r>
          </a:p>
          <a:p>
            <a:pPr lvl="2"/>
            <a:r>
              <a:rPr lang="en-US" altLang="ko-KR" dirty="0" smtClean="0"/>
              <a:t>Good for Low impedance source</a:t>
            </a:r>
          </a:p>
          <a:p>
            <a:pPr lvl="3"/>
            <a:r>
              <a:rPr lang="en-US" altLang="ko-KR" dirty="0" smtClean="0"/>
              <a:t>Strain gage Bridge</a:t>
            </a:r>
          </a:p>
          <a:p>
            <a:pPr lvl="2"/>
            <a:r>
              <a:rPr lang="en-US" altLang="ko-KR" dirty="0" smtClean="0"/>
              <a:t>Bad for High impedance source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Instrumentation Amplifier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Differential Amp with High Input Impedance and Low Output Impedance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Two </a:t>
            </a:r>
            <a:r>
              <a:rPr lang="en-US" altLang="ko-KR" dirty="0" err="1" smtClean="0">
                <a:solidFill>
                  <a:srgbClr val="FF0000"/>
                </a:solidFill>
              </a:rPr>
              <a:t>Noninvering</a:t>
            </a:r>
            <a:r>
              <a:rPr lang="en-US" altLang="ko-KR" dirty="0" smtClean="0">
                <a:solidFill>
                  <a:srgbClr val="FF0000"/>
                </a:solidFill>
              </a:rPr>
              <a:t> Amp + One Differential Amp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92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2669A5-FC0A-4AF8-90D8-F30CB61BB641}" type="slidenum">
              <a:rPr lang="ko-KR" altLang="en-US" smtClean="0">
                <a:latin typeface="Arial" charset="0"/>
              </a:rPr>
              <a:pPr/>
              <a:t>15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Instrumentation Amplifiers (Cont.)</a:t>
            </a:r>
            <a:endParaRPr lang="ko-KR" altLang="en-US" smtClean="0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35125"/>
            <a:ext cx="3867150" cy="4460875"/>
          </a:xfrm>
        </p:spPr>
        <p:txBody>
          <a:bodyPr/>
          <a:lstStyle/>
          <a:p>
            <a:r>
              <a:rPr lang="en-US" altLang="ko-KR" sz="2400" smtClean="0"/>
              <a:t>Instrumentation Amp = Noninverting Amp + Differential Amp</a:t>
            </a:r>
          </a:p>
        </p:txBody>
      </p:sp>
      <p:sp>
        <p:nvSpPr>
          <p:cNvPr id="92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35125"/>
            <a:ext cx="4419600" cy="4460875"/>
          </a:xfrm>
          <a:ln>
            <a:solidFill>
              <a:srgbClr val="FF3300"/>
            </a:solidFill>
          </a:ln>
        </p:spPr>
        <p:txBody>
          <a:bodyPr/>
          <a:lstStyle/>
          <a:p>
            <a:pPr lvl="1"/>
            <a:r>
              <a:rPr lang="en-US" altLang="ko-KR" dirty="0" smtClean="0"/>
              <a:t>We have:</a:t>
            </a:r>
          </a:p>
          <a:p>
            <a:pPr lvl="2"/>
            <a:r>
              <a:rPr lang="en-US" altLang="ko-KR" sz="1800" dirty="0" smtClean="0">
                <a:solidFill>
                  <a:srgbClr val="FF0000"/>
                </a:solidFill>
              </a:rPr>
              <a:t>DG = (V1-V2) / (V3-V4)</a:t>
            </a:r>
          </a:p>
          <a:p>
            <a:pPr lvl="2">
              <a:buFont typeface="Monotype Sorts" pitchFamily="2" charset="2"/>
              <a:buNone/>
            </a:pPr>
            <a:r>
              <a:rPr lang="en-US" altLang="ko-KR" sz="1800" dirty="0" smtClean="0">
                <a:solidFill>
                  <a:srgbClr val="FF0000"/>
                </a:solidFill>
              </a:rPr>
              <a:t>          = (2*R4 + R3) / R3</a:t>
            </a:r>
          </a:p>
          <a:p>
            <a:pPr lvl="2"/>
            <a:r>
              <a:rPr lang="en-US" altLang="ko-KR" sz="1800" dirty="0" smtClean="0">
                <a:solidFill>
                  <a:srgbClr val="FF0000"/>
                </a:solidFill>
              </a:rPr>
              <a:t>V6 = (V3-V4)*DG*R2 / R1</a:t>
            </a:r>
          </a:p>
          <a:p>
            <a:r>
              <a:rPr lang="en-US" altLang="ko-KR" sz="2000" dirty="0" smtClean="0"/>
              <a:t>First Stage CMRR</a:t>
            </a:r>
          </a:p>
          <a:p>
            <a:pPr lvl="1"/>
            <a:r>
              <a:rPr lang="en-US" altLang="ko-KR" dirty="0" smtClean="0"/>
              <a:t>CMRR = DG / CMG = DG</a:t>
            </a:r>
          </a:p>
          <a:p>
            <a:r>
              <a:rPr lang="en-US" altLang="ko-KR" sz="2000" dirty="0" smtClean="0"/>
              <a:t>Overall CMG = 0</a:t>
            </a:r>
          </a:p>
          <a:p>
            <a:pPr lvl="1"/>
            <a:r>
              <a:rPr lang="en-US" altLang="ko-KR" dirty="0" smtClean="0"/>
              <a:t>High CMRR</a:t>
            </a:r>
          </a:p>
          <a:p>
            <a:r>
              <a:rPr lang="en-US" altLang="ko-KR" sz="2000" dirty="0" smtClean="0"/>
              <a:t>High Input Impedance</a:t>
            </a:r>
          </a:p>
          <a:p>
            <a:r>
              <a:rPr lang="en-US" altLang="ko-KR" sz="2000" dirty="0" smtClean="0">
                <a:solidFill>
                  <a:srgbClr val="FF0000"/>
                </a:solidFill>
              </a:rPr>
              <a:t>Gain is adjustable by changing R3</a:t>
            </a:r>
          </a:p>
        </p:txBody>
      </p:sp>
      <p:graphicFrame>
        <p:nvGraphicFramePr>
          <p:cNvPr id="9218" name="Object 0"/>
          <p:cNvGraphicFramePr>
            <a:graphicFrameLocks noChangeAspect="1"/>
          </p:cNvGraphicFramePr>
          <p:nvPr/>
        </p:nvGraphicFramePr>
        <p:xfrm>
          <a:off x="723900" y="2819400"/>
          <a:ext cx="3686175" cy="3743325"/>
        </p:xfrm>
        <a:graphic>
          <a:graphicData uri="http://schemas.openxmlformats.org/presentationml/2006/ole">
            <p:oleObj spid="_x0000_s9218" name="비트맵 이미지" r:id="rId3" imgW="3685714" imgH="3742857" progId="PBrush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flipH="1" flipV="1">
            <a:off x="1066800" y="4495800"/>
            <a:ext cx="3810000" cy="9144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D846DB-B3F8-4A79-A378-DD82E13142A0}" type="slidenum">
              <a:rPr lang="ko-KR" altLang="en-US" smtClean="0">
                <a:latin typeface="Arial" charset="0"/>
              </a:rPr>
              <a:pPr/>
              <a:t>16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+mj-ea"/>
              </a:rPr>
              <a:t>The Electrocardiogram Amplifier</a:t>
            </a:r>
          </a:p>
        </p:txBody>
      </p:sp>
      <p:grpSp>
        <p:nvGrpSpPr>
          <p:cNvPr id="10246" name="Group 19"/>
          <p:cNvGrpSpPr>
            <a:grpSpLocks/>
          </p:cNvGrpSpPr>
          <p:nvPr/>
        </p:nvGrpSpPr>
        <p:grpSpPr bwMode="auto">
          <a:xfrm>
            <a:off x="1109663" y="1066800"/>
            <a:ext cx="7348537" cy="5410200"/>
            <a:chOff x="864" y="624"/>
            <a:chExt cx="4629" cy="3408"/>
          </a:xfrm>
        </p:grpSpPr>
        <p:graphicFrame>
          <p:nvGraphicFramePr>
            <p:cNvPr id="10242" name="Object 0"/>
            <p:cNvGraphicFramePr>
              <a:graphicFrameLocks noChangeAspect="1"/>
            </p:cNvGraphicFramePr>
            <p:nvPr/>
          </p:nvGraphicFramePr>
          <p:xfrm>
            <a:off x="864" y="1392"/>
            <a:ext cx="4320" cy="2293"/>
          </p:xfrm>
          <a:graphic>
            <a:graphicData uri="http://schemas.openxmlformats.org/presentationml/2006/ole">
              <p:oleObj spid="_x0000_s10242" name="Photo Editor 사진" r:id="rId3" imgW="5420482" imgH="2876190" progId="">
                <p:embed/>
              </p:oleObj>
            </a:graphicData>
          </a:graphic>
        </p:graphicFrame>
        <p:sp>
          <p:nvSpPr>
            <p:cNvPr id="10247" name="Line 5"/>
            <p:cNvSpPr>
              <a:spLocks noChangeShapeType="1"/>
            </p:cNvSpPr>
            <p:nvPr/>
          </p:nvSpPr>
          <p:spPr bwMode="auto">
            <a:xfrm flipH="1">
              <a:off x="1344" y="1440"/>
              <a:ext cx="96" cy="81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Text Box 6"/>
            <p:cNvSpPr txBox="1">
              <a:spLocks noChangeArrowheads="1"/>
            </p:cNvSpPr>
            <p:nvPr/>
          </p:nvSpPr>
          <p:spPr bwMode="auto">
            <a:xfrm>
              <a:off x="1104" y="1152"/>
              <a:ext cx="699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ko-KR" altLang="en-US" dirty="0">
                  <a:solidFill>
                    <a:srgbClr val="FF0000"/>
                  </a:solidFill>
                </a:rPr>
                <a:t>&lt; 0.2 </a:t>
              </a:r>
              <a:r>
                <a:rPr lang="en-US" altLang="ko-KR" dirty="0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10249" name="Oval 7"/>
            <p:cNvSpPr>
              <a:spLocks noChangeArrowheads="1"/>
            </p:cNvSpPr>
            <p:nvPr/>
          </p:nvSpPr>
          <p:spPr bwMode="auto">
            <a:xfrm>
              <a:off x="1536" y="1584"/>
              <a:ext cx="2160" cy="1872"/>
            </a:xfrm>
            <a:prstGeom prst="ellips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Text Box 8"/>
            <p:cNvSpPr txBox="1">
              <a:spLocks noChangeArrowheads="1"/>
            </p:cNvSpPr>
            <p:nvPr/>
          </p:nvSpPr>
          <p:spPr bwMode="auto">
            <a:xfrm>
              <a:off x="2160" y="1296"/>
              <a:ext cx="885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ko-KR"/>
                <a:t>Gain = 40</a:t>
              </a:r>
            </a:p>
          </p:txBody>
        </p:sp>
        <p:sp>
          <p:nvSpPr>
            <p:cNvPr id="10251" name="Line 9"/>
            <p:cNvSpPr>
              <a:spLocks noChangeShapeType="1"/>
            </p:cNvSpPr>
            <p:nvPr/>
          </p:nvSpPr>
          <p:spPr bwMode="auto">
            <a:xfrm flipV="1">
              <a:off x="2496" y="2976"/>
              <a:ext cx="432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Text Box 10"/>
            <p:cNvSpPr txBox="1">
              <a:spLocks noChangeArrowheads="1"/>
            </p:cNvSpPr>
            <p:nvPr/>
          </p:nvSpPr>
          <p:spPr bwMode="auto">
            <a:xfrm>
              <a:off x="1776" y="3696"/>
              <a:ext cx="1496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ko-KR"/>
                <a:t>Maximize CMRR</a:t>
              </a:r>
            </a:p>
          </p:txBody>
        </p:sp>
        <p:sp>
          <p:nvSpPr>
            <p:cNvPr id="10253" name="Oval 11"/>
            <p:cNvSpPr>
              <a:spLocks noChangeArrowheads="1"/>
            </p:cNvSpPr>
            <p:nvPr/>
          </p:nvSpPr>
          <p:spPr bwMode="auto">
            <a:xfrm>
              <a:off x="3456" y="2352"/>
              <a:ext cx="1056" cy="912"/>
            </a:xfrm>
            <a:prstGeom prst="ellipse">
              <a:avLst/>
            </a:prstGeom>
            <a:noFill/>
            <a:ln w="3810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Line 12"/>
            <p:cNvSpPr>
              <a:spLocks noChangeShapeType="1"/>
            </p:cNvSpPr>
            <p:nvPr/>
          </p:nvSpPr>
          <p:spPr bwMode="auto">
            <a:xfrm flipV="1">
              <a:off x="4032" y="3264"/>
              <a:ext cx="0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Text Box 13"/>
            <p:cNvSpPr txBox="1">
              <a:spLocks noChangeArrowheads="1"/>
            </p:cNvSpPr>
            <p:nvPr/>
          </p:nvSpPr>
          <p:spPr bwMode="auto">
            <a:xfrm>
              <a:off x="3360" y="3514"/>
              <a:ext cx="1353" cy="51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/>
                <a:t>High Pass Filter</a:t>
              </a:r>
            </a:p>
            <a:p>
              <a:pPr algn="ctr"/>
              <a:r>
                <a:rPr lang="en-US" altLang="ko-KR"/>
                <a:t>&gt;0.05Hz</a:t>
              </a:r>
            </a:p>
          </p:txBody>
        </p:sp>
        <p:sp>
          <p:nvSpPr>
            <p:cNvPr id="10256" name="Oval 14"/>
            <p:cNvSpPr>
              <a:spLocks noChangeArrowheads="1"/>
            </p:cNvSpPr>
            <p:nvPr/>
          </p:nvSpPr>
          <p:spPr bwMode="auto">
            <a:xfrm>
              <a:off x="4032" y="1344"/>
              <a:ext cx="864" cy="720"/>
            </a:xfrm>
            <a:prstGeom prst="ellipse">
              <a:avLst/>
            </a:prstGeom>
            <a:noFill/>
            <a:ln w="3810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Line 15"/>
            <p:cNvSpPr>
              <a:spLocks noChangeShapeType="1"/>
            </p:cNvSpPr>
            <p:nvPr/>
          </p:nvSpPr>
          <p:spPr bwMode="auto">
            <a:xfrm>
              <a:off x="4416" y="1104"/>
              <a:ext cx="0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Text Box 16"/>
            <p:cNvSpPr txBox="1">
              <a:spLocks noChangeArrowheads="1"/>
            </p:cNvSpPr>
            <p:nvPr/>
          </p:nvSpPr>
          <p:spPr bwMode="auto">
            <a:xfrm>
              <a:off x="3712" y="624"/>
              <a:ext cx="1321" cy="51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/>
                <a:t>Low Pass Filter</a:t>
              </a:r>
            </a:p>
            <a:p>
              <a:pPr algn="ctr"/>
              <a:r>
                <a:rPr lang="en-US" altLang="ko-KR"/>
                <a:t>&lt; 100Hz</a:t>
              </a:r>
            </a:p>
          </p:txBody>
        </p:sp>
        <p:sp>
          <p:nvSpPr>
            <p:cNvPr id="10259" name="Oval 17"/>
            <p:cNvSpPr>
              <a:spLocks noChangeArrowheads="1"/>
            </p:cNvSpPr>
            <p:nvPr/>
          </p:nvSpPr>
          <p:spPr bwMode="auto">
            <a:xfrm>
              <a:off x="3696" y="1488"/>
              <a:ext cx="1488" cy="1680"/>
            </a:xfrm>
            <a:prstGeom prst="ellips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0" name="Text Box 18"/>
            <p:cNvSpPr txBox="1">
              <a:spLocks noChangeArrowheads="1"/>
            </p:cNvSpPr>
            <p:nvPr/>
          </p:nvSpPr>
          <p:spPr bwMode="auto">
            <a:xfrm>
              <a:off x="4608" y="3072"/>
              <a:ext cx="885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ko-KR"/>
                <a:t>Gain = 32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BD6CF7-FCDD-4A10-8A7F-993ACA3068E7}" type="slidenum">
              <a:rPr lang="ko-KR" altLang="en-US" smtClean="0">
                <a:latin typeface="Arial" charset="0"/>
              </a:rPr>
              <a:pPr/>
              <a:t>17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ea typeface="+mj-ea"/>
              </a:rPr>
              <a:t>Analog </a:t>
            </a:r>
            <a:r>
              <a:rPr lang="en-US" altLang="ko-KR" dirty="0" smtClean="0">
                <a:ea typeface="+mj-ea"/>
              </a:rPr>
              <a:t>Computation Circuit</a:t>
            </a:r>
            <a:endParaRPr lang="en-US" altLang="ko-KR" dirty="0" smtClean="0">
              <a:ea typeface="+mj-ea"/>
            </a:endParaRP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Digital Signal Processing is preferred</a:t>
            </a:r>
          </a:p>
          <a:p>
            <a:pPr lvl="1"/>
            <a:r>
              <a:rPr lang="en-US" altLang="ko-KR" dirty="0" smtClean="0"/>
              <a:t>Flexibility</a:t>
            </a:r>
          </a:p>
          <a:p>
            <a:pPr lvl="1"/>
            <a:r>
              <a:rPr lang="en-US" altLang="ko-KR" dirty="0" smtClean="0"/>
              <a:t>Easy to Change</a:t>
            </a:r>
          </a:p>
          <a:p>
            <a:pPr lvl="1"/>
            <a:r>
              <a:rPr lang="en-US" altLang="ko-KR" dirty="0" smtClean="0"/>
              <a:t>Elimination of hardware</a:t>
            </a:r>
          </a:p>
          <a:p>
            <a:r>
              <a:rPr lang="en-US" altLang="ko-KR" dirty="0" smtClean="0"/>
              <a:t>However, Analog </a:t>
            </a:r>
            <a:r>
              <a:rPr lang="en-US" altLang="ko-KR" dirty="0" smtClean="0"/>
              <a:t>Signal Processing</a:t>
            </a:r>
          </a:p>
          <a:p>
            <a:pPr lvl="1"/>
            <a:r>
              <a:rPr lang="en-US" altLang="ko-KR" dirty="0" smtClean="0"/>
              <a:t>Is preferred when DSP consumes too much time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1126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887824-61ED-466A-8373-EE8E27773709}" type="slidenum">
              <a:rPr lang="ko-KR" altLang="en-US" smtClean="0">
                <a:latin typeface="Arial" charset="0"/>
              </a:rPr>
              <a:pPr/>
              <a:t>18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+mj-ea"/>
              </a:rPr>
              <a:t>Inverter and Scale Changer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ko-KR" smtClean="0"/>
              <a:t>Inverting Amp with Gain = - Rf / Ri</a:t>
            </a:r>
            <a:endParaRPr lang="ko-KR" altLang="en-US" sz="2400" smtClean="0"/>
          </a:p>
        </p:txBody>
      </p:sp>
      <p:sp>
        <p:nvSpPr>
          <p:cNvPr id="1127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sz="2400" smtClean="0"/>
              <a:t>Inverter</a:t>
            </a:r>
          </a:p>
          <a:p>
            <a:pPr lvl="1"/>
            <a:r>
              <a:rPr lang="en-US" altLang="ko-KR" sz="2200" smtClean="0"/>
              <a:t>Rf / Ri = 1</a:t>
            </a:r>
          </a:p>
          <a:p>
            <a:r>
              <a:rPr lang="en-US" altLang="ko-KR" sz="2400" smtClean="0"/>
              <a:t>Inverter and Scale Changer</a:t>
            </a:r>
          </a:p>
          <a:p>
            <a:pPr lvl="1"/>
            <a:r>
              <a:rPr lang="en-US" altLang="ko-KR" sz="2200" smtClean="0"/>
              <a:t>Proper choice of Rf / Ri</a:t>
            </a:r>
          </a:p>
          <a:p>
            <a:r>
              <a:rPr lang="en-US" altLang="ko-KR" sz="2400" smtClean="0"/>
              <a:t>Application</a:t>
            </a:r>
          </a:p>
          <a:p>
            <a:pPr lvl="1"/>
            <a:r>
              <a:rPr lang="en-US" altLang="ko-KR" sz="2200" smtClean="0"/>
              <a:t>Use of inverter to scale the output of DAC</a:t>
            </a: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914400" y="2895600"/>
          <a:ext cx="3581400" cy="1852613"/>
        </p:xfrm>
        <a:graphic>
          <a:graphicData uri="http://schemas.openxmlformats.org/presentationml/2006/ole">
            <p:oleObj spid="_x0000_s11266" name="Photo Editor 사진" r:id="rId3" imgW="3591426" imgH="1857143" progId="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1229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FEDA8D-7DC8-4AE6-9AE3-B70F3D9E99C3}" type="slidenum">
              <a:rPr lang="ko-KR" altLang="en-US" smtClean="0">
                <a:latin typeface="Arial" charset="0"/>
              </a:rPr>
              <a:pPr/>
              <a:t>19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+mj-ea"/>
              </a:rPr>
              <a:t>Adders (Summing Amplifiers)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ko-KR" sz="2400" smtClean="0"/>
              <a:t>Adder</a:t>
            </a:r>
          </a:p>
          <a:p>
            <a:pPr lvl="1"/>
            <a:r>
              <a:rPr lang="en-US" altLang="ko-KR" sz="2200" smtClean="0"/>
              <a:t>Inverter with Several inputs</a:t>
            </a:r>
          </a:p>
        </p:txBody>
      </p:sp>
      <p:sp>
        <p:nvSpPr>
          <p:cNvPr id="1229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sz="2400" smtClean="0"/>
              <a:t>Vo = -Rf(V1/R1 + V2/R2 +… + Vn/Rn)</a:t>
            </a:r>
          </a:p>
          <a:p>
            <a:pPr lvl="1"/>
            <a:r>
              <a:rPr lang="en-US" altLang="ko-KR" sz="2200" smtClean="0"/>
              <a:t>If = I1 + I2 + In</a:t>
            </a:r>
          </a:p>
          <a:p>
            <a:pPr lvl="1"/>
            <a:r>
              <a:rPr lang="en-US" altLang="ko-KR" sz="2200" smtClean="0"/>
              <a:t>I1 = V1/R1, …</a:t>
            </a:r>
          </a:p>
          <a:p>
            <a:pPr lvl="1"/>
            <a:r>
              <a:rPr lang="en-US" altLang="ko-KR" sz="2200" smtClean="0"/>
              <a:t>Vo = -If * Rf</a:t>
            </a:r>
          </a:p>
          <a:p>
            <a:r>
              <a:rPr lang="en-US" altLang="ko-KR" sz="2400" smtClean="0"/>
              <a:t>Rf determines overall Gain</a:t>
            </a:r>
          </a:p>
          <a:p>
            <a:r>
              <a:rPr lang="en-US" altLang="ko-KR" sz="2400" smtClean="0"/>
              <a:t>Ri determines weighting factor and input impedance</a:t>
            </a:r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838200" y="3505200"/>
          <a:ext cx="4038600" cy="2217738"/>
        </p:xfrm>
        <a:graphic>
          <a:graphicData uri="http://schemas.openxmlformats.org/presentationml/2006/ole">
            <p:oleObj spid="_x0000_s12290" name="Photo Editor 사진" r:id="rId3" imgW="4142857" imgH="2276793" progId="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FDDF51-C54F-4D68-82CC-8071818EC377}" type="slidenum">
              <a:rPr lang="ko-KR" altLang="en-US" smtClean="0">
                <a:latin typeface="Arial" charset="0"/>
              </a:rPr>
              <a:pPr/>
              <a:t>2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+mj-ea"/>
              </a:rPr>
              <a:t>Function of Amplifiers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Amplifiers provides </a:t>
            </a:r>
          </a:p>
          <a:p>
            <a:pPr lvl="1"/>
            <a:r>
              <a:rPr lang="en-US" altLang="ko-KR" smtClean="0"/>
              <a:t>GAIN</a:t>
            </a:r>
          </a:p>
          <a:p>
            <a:pPr lvl="1"/>
            <a:r>
              <a:rPr lang="en-US" altLang="ko-KR" smtClean="0"/>
              <a:t>Filtering, Signal processing, Correction for Nonlinearities</a:t>
            </a:r>
          </a:p>
        </p:txBody>
      </p:sp>
      <p:sp>
        <p:nvSpPr>
          <p:cNvPr id="34822" name="AutoShape 4"/>
          <p:cNvSpPr>
            <a:spLocks noChangeArrowheads="1"/>
          </p:cNvSpPr>
          <p:nvPr/>
        </p:nvSpPr>
        <p:spPr bwMode="auto">
          <a:xfrm>
            <a:off x="228600" y="3581400"/>
            <a:ext cx="2743200" cy="3048000"/>
          </a:xfrm>
          <a:prstGeom prst="irregularSeal2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ko-KR" sz="1800">
                <a:solidFill>
                  <a:schemeClr val="hlink"/>
                </a:solidFill>
                <a:latin typeface="Arial" charset="0"/>
              </a:rPr>
              <a:t>Temperature</a:t>
            </a:r>
          </a:p>
          <a:p>
            <a:pPr algn="ctr"/>
            <a:r>
              <a:rPr lang="en-US" altLang="ko-KR" sz="1800">
                <a:solidFill>
                  <a:schemeClr val="hlink"/>
                </a:solidFill>
                <a:latin typeface="Arial" charset="0"/>
              </a:rPr>
              <a:t>Pressure</a:t>
            </a:r>
          </a:p>
          <a:p>
            <a:pPr algn="ctr"/>
            <a:r>
              <a:rPr lang="en-US" altLang="ko-KR" sz="1800">
                <a:solidFill>
                  <a:schemeClr val="hlink"/>
                </a:solidFill>
                <a:latin typeface="Arial" charset="0"/>
              </a:rPr>
              <a:t>Flow</a:t>
            </a:r>
          </a:p>
          <a:p>
            <a:pPr algn="ctr"/>
            <a:r>
              <a:rPr lang="en-US" altLang="ko-KR" sz="1800">
                <a:solidFill>
                  <a:schemeClr val="hlink"/>
                </a:solidFill>
                <a:latin typeface="Arial" charset="0"/>
              </a:rPr>
              <a:t>Motion</a:t>
            </a:r>
          </a:p>
          <a:p>
            <a:pPr algn="ctr"/>
            <a:r>
              <a:rPr lang="en-US" altLang="ko-KR" sz="1800">
                <a:solidFill>
                  <a:schemeClr val="hlink"/>
                </a:solidFill>
                <a:latin typeface="Arial" charset="0"/>
              </a:rPr>
              <a:t>….</a:t>
            </a:r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2895600" y="4724400"/>
            <a:ext cx="1676400" cy="1066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hlink"/>
                </a:solidFill>
                <a:latin typeface="Arial" charset="0"/>
              </a:rPr>
              <a:t>Sensor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5105400" y="4495800"/>
            <a:ext cx="1828800" cy="14478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tx2"/>
                </a:solidFill>
                <a:latin typeface="Arial" charset="0"/>
              </a:rPr>
              <a:t>Signal </a:t>
            </a:r>
          </a:p>
          <a:p>
            <a:pPr algn="ctr"/>
            <a:r>
              <a:rPr lang="en-US" altLang="ko-KR">
                <a:solidFill>
                  <a:schemeClr val="tx2"/>
                </a:solidFill>
                <a:latin typeface="Arial" charset="0"/>
              </a:rPr>
              <a:t>Conditioning</a:t>
            </a:r>
          </a:p>
          <a:p>
            <a:pPr algn="ctr"/>
            <a:r>
              <a:rPr lang="en-US" altLang="ko-KR">
                <a:solidFill>
                  <a:schemeClr val="tx2"/>
                </a:solidFill>
                <a:latin typeface="Arial" charset="0"/>
              </a:rPr>
              <a:t>Circuitry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7315200" y="4724400"/>
            <a:ext cx="1676400" cy="1066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hlink"/>
                </a:solidFill>
                <a:latin typeface="Arial" charset="0"/>
              </a:rPr>
              <a:t>Digital</a:t>
            </a:r>
          </a:p>
          <a:p>
            <a:pPr algn="ctr"/>
            <a:r>
              <a:rPr lang="en-US" altLang="ko-KR">
                <a:solidFill>
                  <a:schemeClr val="hlink"/>
                </a:solidFill>
                <a:latin typeface="Arial" charset="0"/>
              </a:rPr>
              <a:t>Computer</a:t>
            </a: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2514600" y="5181600"/>
            <a:ext cx="381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4572000" y="5257800"/>
            <a:ext cx="533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6934200" y="5257800"/>
            <a:ext cx="381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133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D0779B-32DA-4D96-836C-75F95C7C1E5C}" type="slidenum">
              <a:rPr lang="ko-KR" altLang="en-US" smtClean="0">
                <a:latin typeface="Arial" charset="0"/>
              </a:rPr>
              <a:pPr/>
              <a:t>20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+mj-ea"/>
              </a:rPr>
              <a:t>Integrator</a:t>
            </a:r>
          </a:p>
        </p:txBody>
      </p:sp>
      <p:sp>
        <p:nvSpPr>
          <p:cNvPr id="133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ko-KR" sz="2400" smtClean="0"/>
          </a:p>
        </p:txBody>
      </p:sp>
      <p:sp>
        <p:nvSpPr>
          <p:cNvPr id="133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sz="2400" smtClean="0"/>
              <a:t>Drawbacks</a:t>
            </a:r>
          </a:p>
          <a:p>
            <a:pPr lvl="1"/>
            <a:r>
              <a:rPr lang="en-US" altLang="ko-KR" sz="2200" smtClean="0"/>
              <a:t>Vo will reach saturation voltage, if Vi is left connected indefinitely</a:t>
            </a:r>
          </a:p>
          <a:p>
            <a:pPr lvl="2"/>
            <a:r>
              <a:rPr lang="en-US" altLang="ko-KR" smtClean="0"/>
              <a:t>Integrator operates as an open-loop amplifier for DC inputs</a:t>
            </a:r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914400" y="3733800"/>
          <a:ext cx="3581400" cy="2012950"/>
        </p:xfrm>
        <a:graphic>
          <a:graphicData uri="http://schemas.openxmlformats.org/presentationml/2006/ole">
            <p:oleObj spid="_x0000_s13314" name="Photo Editor 사진" r:id="rId3" imgW="3543795" imgH="1991003" progId="">
              <p:embed/>
            </p:oleObj>
          </a:graphicData>
        </a:graphic>
      </p:graphicFrame>
      <p:graphicFrame>
        <p:nvGraphicFramePr>
          <p:cNvPr id="13315" name="Object 6"/>
          <p:cNvGraphicFramePr>
            <a:graphicFrameLocks noChangeAspect="1"/>
          </p:cNvGraphicFramePr>
          <p:nvPr/>
        </p:nvGraphicFramePr>
        <p:xfrm>
          <a:off x="1981200" y="2514600"/>
          <a:ext cx="2286000" cy="779463"/>
        </p:xfrm>
        <a:graphic>
          <a:graphicData uri="http://schemas.openxmlformats.org/presentationml/2006/ole">
            <p:oleObj spid="_x0000_s13315" name="Equation" r:id="rId4" imgW="1041120" imgH="355320" progId="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1434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2596D8-BA0A-4BBD-BF3B-13BE035E6902}" type="slidenum">
              <a:rPr lang="ko-KR" altLang="en-US" smtClean="0">
                <a:latin typeface="Arial" charset="0"/>
              </a:rPr>
              <a:pPr/>
              <a:t>21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885113" cy="962025"/>
          </a:xfrm>
        </p:spPr>
        <p:txBody>
          <a:bodyPr/>
          <a:lstStyle/>
          <a:p>
            <a:pPr>
              <a:defRPr/>
            </a:pPr>
            <a:r>
              <a:rPr lang="en-US" altLang="ko-KR" smtClean="0">
                <a:ea typeface="+mj-ea"/>
              </a:rPr>
              <a:t>Practical Integrator</a:t>
            </a:r>
          </a:p>
        </p:txBody>
      </p:sp>
      <p:sp>
        <p:nvSpPr>
          <p:cNvPr id="1434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0" y="1371600"/>
            <a:ext cx="3867150" cy="446087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ko-KR" altLang="en-US" sz="2000" dirty="0" smtClean="0"/>
          </a:p>
          <a:p>
            <a:pPr>
              <a:lnSpc>
                <a:spcPct val="90000"/>
              </a:lnSpc>
            </a:pPr>
            <a:endParaRPr lang="ko-KR" altLang="en-US" sz="2000" dirty="0" smtClean="0"/>
          </a:p>
          <a:p>
            <a:pPr>
              <a:lnSpc>
                <a:spcPct val="90000"/>
              </a:lnSpc>
            </a:pPr>
            <a:endParaRPr lang="ko-KR" altLang="en-US" sz="2000" dirty="0" smtClean="0"/>
          </a:p>
          <a:p>
            <a:pPr>
              <a:lnSpc>
                <a:spcPct val="90000"/>
              </a:lnSpc>
            </a:pPr>
            <a:endParaRPr lang="ko-KR" altLang="en-US" sz="2000" dirty="0" smtClean="0"/>
          </a:p>
          <a:p>
            <a:pPr>
              <a:lnSpc>
                <a:spcPct val="90000"/>
              </a:lnSpc>
            </a:pPr>
            <a:endParaRPr lang="ko-KR" altLang="en-US" sz="2000" dirty="0" smtClean="0"/>
          </a:p>
          <a:p>
            <a:pPr>
              <a:lnSpc>
                <a:spcPct val="90000"/>
              </a:lnSpc>
            </a:pPr>
            <a:r>
              <a:rPr lang="en-US" altLang="ko-KR" sz="2000" dirty="0" smtClean="0"/>
              <a:t>Reset</a:t>
            </a:r>
          </a:p>
          <a:p>
            <a:pPr lvl="1">
              <a:lnSpc>
                <a:spcPct val="90000"/>
              </a:lnSpc>
            </a:pPr>
            <a:r>
              <a:rPr lang="en-US" altLang="ko-KR" dirty="0" smtClean="0"/>
              <a:t>S1 Closed, S0 Open</a:t>
            </a:r>
          </a:p>
          <a:p>
            <a:pPr lvl="2">
              <a:lnSpc>
                <a:spcPct val="90000"/>
              </a:lnSpc>
            </a:pPr>
            <a:r>
              <a:rPr lang="en-US" altLang="ko-KR" sz="1800" dirty="0" smtClean="0"/>
              <a:t>Inverter</a:t>
            </a:r>
          </a:p>
          <a:p>
            <a:pPr lvl="2">
              <a:lnSpc>
                <a:spcPct val="90000"/>
              </a:lnSpc>
            </a:pPr>
            <a:r>
              <a:rPr lang="en-US" altLang="ko-KR" sz="1800" dirty="0" smtClean="0"/>
              <a:t>C is initialized to </a:t>
            </a:r>
            <a:r>
              <a:rPr lang="en-US" altLang="ko-KR" sz="1800" dirty="0" err="1" smtClean="0"/>
              <a:t>Vr</a:t>
            </a:r>
            <a:endParaRPr lang="en-US" altLang="ko-KR" sz="1800" dirty="0" smtClean="0"/>
          </a:p>
          <a:p>
            <a:pPr>
              <a:lnSpc>
                <a:spcPct val="90000"/>
              </a:lnSpc>
            </a:pPr>
            <a:r>
              <a:rPr lang="en-US" altLang="ko-KR" sz="2000" dirty="0" smtClean="0">
                <a:solidFill>
                  <a:srgbClr val="FF0000"/>
                </a:solidFill>
              </a:rPr>
              <a:t>Integrate</a:t>
            </a:r>
          </a:p>
          <a:p>
            <a:pPr lvl="1">
              <a:lnSpc>
                <a:spcPct val="90000"/>
              </a:lnSpc>
            </a:pPr>
            <a:r>
              <a:rPr lang="en-US" altLang="ko-KR" dirty="0" smtClean="0">
                <a:solidFill>
                  <a:srgbClr val="FF0000"/>
                </a:solidFill>
              </a:rPr>
              <a:t>S1 Open, S0 Closed</a:t>
            </a:r>
          </a:p>
          <a:p>
            <a:pPr>
              <a:lnSpc>
                <a:spcPct val="90000"/>
              </a:lnSpc>
            </a:pPr>
            <a:r>
              <a:rPr lang="en-US" altLang="ko-KR" sz="2000" dirty="0" smtClean="0"/>
              <a:t>Hold</a:t>
            </a:r>
          </a:p>
          <a:p>
            <a:pPr lvl="1">
              <a:lnSpc>
                <a:spcPct val="90000"/>
              </a:lnSpc>
            </a:pPr>
            <a:r>
              <a:rPr lang="en-US" altLang="ko-KR" dirty="0" smtClean="0"/>
              <a:t>S1 Open, S0 Open</a:t>
            </a:r>
          </a:p>
          <a:p>
            <a:pPr lvl="1">
              <a:lnSpc>
                <a:spcPct val="90000"/>
              </a:lnSpc>
            </a:pPr>
            <a:r>
              <a:rPr lang="en-US" altLang="ko-KR" dirty="0" smtClean="0"/>
              <a:t>Keeps Vo constant</a:t>
            </a:r>
          </a:p>
          <a:p>
            <a:pPr lvl="2">
              <a:lnSpc>
                <a:spcPct val="90000"/>
              </a:lnSpc>
            </a:pPr>
            <a:r>
              <a:rPr lang="en-US" altLang="ko-KR" sz="1800" dirty="0" smtClean="0"/>
              <a:t>Read and Process</a:t>
            </a: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1752600" y="1143000"/>
          <a:ext cx="5791200" cy="2265363"/>
        </p:xfrm>
        <a:graphic>
          <a:graphicData uri="http://schemas.openxmlformats.org/presentationml/2006/ole">
            <p:oleObj spid="_x0000_s14338" name="Photo Editor 사진" r:id="rId3" imgW="7009524" imgH="2742857" progId="">
              <p:embed/>
            </p:oleObj>
          </a:graphicData>
        </a:graphic>
      </p:graphicFrame>
      <p:sp>
        <p:nvSpPr>
          <p:cNvPr id="14343" name="Oval 6"/>
          <p:cNvSpPr>
            <a:spLocks noChangeArrowheads="1"/>
          </p:cNvSpPr>
          <p:nvPr/>
        </p:nvSpPr>
        <p:spPr bwMode="auto">
          <a:xfrm>
            <a:off x="2895600" y="1524000"/>
            <a:ext cx="685800" cy="457200"/>
          </a:xfrm>
          <a:prstGeom prst="ellips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Oval 7"/>
          <p:cNvSpPr>
            <a:spLocks noChangeArrowheads="1"/>
          </p:cNvSpPr>
          <p:nvPr/>
        </p:nvSpPr>
        <p:spPr bwMode="auto">
          <a:xfrm>
            <a:off x="2514600" y="2209800"/>
            <a:ext cx="685800" cy="457200"/>
          </a:xfrm>
          <a:prstGeom prst="ellips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 flipV="1">
            <a:off x="2743200" y="2667000"/>
            <a:ext cx="152400" cy="1371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9"/>
          <p:cNvSpPr>
            <a:spLocks noChangeShapeType="1"/>
          </p:cNvSpPr>
          <p:nvPr/>
        </p:nvSpPr>
        <p:spPr bwMode="auto">
          <a:xfrm flipV="1">
            <a:off x="2819400" y="1981200"/>
            <a:ext cx="533400" cy="2057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1600200" y="4114800"/>
            <a:ext cx="2789546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Controlled By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Relay or 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Solid State Switch or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Analog Switch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DEBAD9-BF28-41DF-BE42-4A2B77682063}" type="slidenum">
              <a:rPr lang="ko-KR" altLang="en-US" smtClean="0">
                <a:latin typeface="Arial" charset="0"/>
              </a:rPr>
              <a:pPr/>
              <a:t>22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+mj-ea"/>
              </a:rPr>
              <a:t>Differentiators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3900" y="1635125"/>
            <a:ext cx="3867150" cy="4460875"/>
          </a:xfrm>
        </p:spPr>
        <p:txBody>
          <a:bodyPr/>
          <a:lstStyle/>
          <a:p>
            <a:endParaRPr lang="ko-KR" altLang="en-US" sz="2400" smtClean="0"/>
          </a:p>
        </p:txBody>
      </p:sp>
      <p:sp>
        <p:nvSpPr>
          <p:cNvPr id="1537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sz="2400" smtClean="0"/>
              <a:t>Drawbacks</a:t>
            </a:r>
          </a:p>
          <a:p>
            <a:pPr lvl="1"/>
            <a:r>
              <a:rPr lang="en-US" altLang="ko-KR" sz="2200" smtClean="0"/>
              <a:t>Instability at High frequencies</a:t>
            </a:r>
          </a:p>
          <a:p>
            <a:r>
              <a:rPr lang="en-US" altLang="ko-KR" sz="2400" smtClean="0"/>
              <a:t>Practical Differentiator</a:t>
            </a:r>
          </a:p>
          <a:p>
            <a:pPr lvl="1"/>
            <a:r>
              <a:rPr lang="en-US" altLang="ko-KR" sz="2200" smtClean="0"/>
              <a:t>To Stable</a:t>
            </a: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1828800" y="2514600"/>
          <a:ext cx="1587500" cy="779463"/>
        </p:xfrm>
        <a:graphic>
          <a:graphicData uri="http://schemas.openxmlformats.org/presentationml/2006/ole">
            <p:oleObj spid="_x0000_s15362" name="Equation" r:id="rId3" imgW="723600" imgH="355320" progId="">
              <p:embed/>
            </p:oleObj>
          </a:graphicData>
        </a:graphic>
      </p:graphicFrame>
      <p:graphicFrame>
        <p:nvGraphicFramePr>
          <p:cNvPr id="15363" name="Object 6"/>
          <p:cNvGraphicFramePr>
            <a:graphicFrameLocks noChangeAspect="1"/>
          </p:cNvGraphicFramePr>
          <p:nvPr/>
        </p:nvGraphicFramePr>
        <p:xfrm>
          <a:off x="533400" y="3505200"/>
          <a:ext cx="3581400" cy="1968500"/>
        </p:xfrm>
        <a:graphic>
          <a:graphicData uri="http://schemas.openxmlformats.org/presentationml/2006/ole">
            <p:oleObj spid="_x0000_s15363" name="Photo Editor 사진" r:id="rId4" imgW="3533333" imgH="1943371" progId="">
              <p:embed/>
            </p:oleObj>
          </a:graphicData>
        </a:graphic>
      </p:graphicFrame>
      <p:graphicFrame>
        <p:nvGraphicFramePr>
          <p:cNvPr id="15364" name="Object 7"/>
          <p:cNvGraphicFramePr>
            <a:graphicFrameLocks noChangeAspect="1"/>
          </p:cNvGraphicFramePr>
          <p:nvPr/>
        </p:nvGraphicFramePr>
        <p:xfrm>
          <a:off x="5486400" y="4191000"/>
          <a:ext cx="3371850" cy="2076450"/>
        </p:xfrm>
        <a:graphic>
          <a:graphicData uri="http://schemas.openxmlformats.org/presentationml/2006/ole">
            <p:oleObj spid="_x0000_s15364" name="비트맵 이미지" r:id="rId5" imgW="2381582" imgH="1467055" progId="PBrush">
              <p:embed/>
            </p:oleObj>
          </a:graphicData>
        </a:graphic>
      </p:graphicFrame>
      <p:graphicFrame>
        <p:nvGraphicFramePr>
          <p:cNvPr id="15365" name="Object 8"/>
          <p:cNvGraphicFramePr>
            <a:graphicFrameLocks noChangeAspect="1"/>
          </p:cNvGraphicFramePr>
          <p:nvPr/>
        </p:nvGraphicFramePr>
        <p:xfrm>
          <a:off x="7162800" y="3276600"/>
          <a:ext cx="1643063" cy="919163"/>
        </p:xfrm>
        <a:graphic>
          <a:graphicData uri="http://schemas.openxmlformats.org/presentationml/2006/ole">
            <p:oleObj spid="_x0000_s15365" name="Equation" r:id="rId6" imgW="749160" imgH="419040" progId="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163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7B0E53-D86A-40F7-A244-EF2988C091F1}" type="slidenum">
              <a:rPr lang="ko-KR" altLang="en-US" smtClean="0">
                <a:latin typeface="Arial" charset="0"/>
              </a:rPr>
              <a:pPr/>
              <a:t>23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+mj-ea"/>
              </a:rPr>
              <a:t>Comparators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ko-KR" sz="2400" smtClean="0"/>
              <a:t>Compare Two Inputs</a:t>
            </a:r>
          </a:p>
          <a:p>
            <a:pPr lvl="1"/>
            <a:r>
              <a:rPr lang="en-US" altLang="ko-KR" sz="2200" smtClean="0"/>
              <a:t>Vi &gt; Vr</a:t>
            </a:r>
          </a:p>
          <a:p>
            <a:pPr lvl="2"/>
            <a:r>
              <a:rPr lang="en-US" altLang="ko-KR" smtClean="0"/>
              <a:t>Vo = -Vs</a:t>
            </a:r>
          </a:p>
          <a:p>
            <a:pPr lvl="1"/>
            <a:r>
              <a:rPr lang="en-US" altLang="ko-KR" sz="2200" smtClean="0"/>
              <a:t>Vi &lt; Vr</a:t>
            </a:r>
          </a:p>
          <a:p>
            <a:pPr lvl="2"/>
            <a:r>
              <a:rPr lang="en-US" altLang="ko-KR" smtClean="0"/>
              <a:t>Vo = Vs</a:t>
            </a:r>
          </a:p>
        </p:txBody>
      </p:sp>
      <p:sp>
        <p:nvSpPr>
          <p:cNvPr id="1639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sz="2400" smtClean="0"/>
              <a:t>Drawbacks</a:t>
            </a:r>
          </a:p>
          <a:p>
            <a:pPr lvl="1"/>
            <a:r>
              <a:rPr lang="en-US" altLang="ko-KR" sz="2200" smtClean="0"/>
              <a:t>If Vi = Vr + small noise</a:t>
            </a:r>
          </a:p>
          <a:p>
            <a:pPr lvl="2"/>
            <a:r>
              <a:rPr lang="en-US" altLang="ko-KR" smtClean="0"/>
              <a:t>Rapid fluctuation between </a:t>
            </a:r>
            <a:r>
              <a:rPr lang="en-US" altLang="ko-KR" smtClean="0">
                <a:sym typeface="Symbol" pitchFamily="18" charset="2"/>
              </a:rPr>
              <a:t> Vs</a:t>
            </a:r>
            <a:endParaRPr lang="en-US" altLang="ko-KR" smtClean="0"/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1752600" y="3352800"/>
          <a:ext cx="6172200" cy="2768600"/>
        </p:xfrm>
        <a:graphic>
          <a:graphicData uri="http://schemas.openxmlformats.org/presentationml/2006/ole">
            <p:oleObj spid="_x0000_s16386" name="Photo Editor 사진" r:id="rId3" imgW="6028571" imgH="2704762" progId="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174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769B53-7495-412E-99E2-BA6CA19C3577}" type="slidenum">
              <a:rPr lang="ko-KR" altLang="en-US" smtClean="0">
                <a:latin typeface="Arial" charset="0"/>
              </a:rPr>
              <a:pPr/>
              <a:t>24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+mj-ea"/>
              </a:rPr>
              <a:t>Comparators with Hysteresis</a:t>
            </a:r>
          </a:p>
        </p:txBody>
      </p:sp>
      <p:sp>
        <p:nvSpPr>
          <p:cNvPr id="1741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ko-KR" sz="2400" dirty="0" smtClean="0"/>
              <a:t>Positive Feedback</a:t>
            </a:r>
          </a:p>
          <a:p>
            <a:pPr lvl="1"/>
            <a:r>
              <a:rPr lang="en-US" altLang="ko-KR" sz="2200" dirty="0" smtClean="0"/>
              <a:t>Hysteresis loop</a:t>
            </a:r>
          </a:p>
          <a:p>
            <a:pPr lvl="1"/>
            <a:r>
              <a:rPr lang="en-US" altLang="ko-KR" sz="2200" dirty="0" smtClean="0">
                <a:solidFill>
                  <a:srgbClr val="FF0000"/>
                </a:solidFill>
              </a:rPr>
              <a:t>Can remove the effect of Small Noise</a:t>
            </a:r>
          </a:p>
          <a:p>
            <a:pPr lvl="2"/>
            <a:r>
              <a:rPr lang="en-US" altLang="ko-KR" dirty="0" smtClean="0">
                <a:solidFill>
                  <a:srgbClr val="FF0000"/>
                </a:solidFill>
              </a:rPr>
              <a:t>Reduce Fluctuation</a:t>
            </a:r>
          </a:p>
        </p:txBody>
      </p:sp>
      <p:sp>
        <p:nvSpPr>
          <p:cNvPr id="1741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lvl="1"/>
            <a:endParaRPr lang="en-US" altLang="ko-KR" sz="2200" smtClean="0"/>
          </a:p>
        </p:txBody>
      </p:sp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1828800" y="3962400"/>
          <a:ext cx="6477000" cy="2422525"/>
        </p:xfrm>
        <a:graphic>
          <a:graphicData uri="http://schemas.openxmlformats.org/presentationml/2006/ole">
            <p:oleObj spid="_x0000_s17410" name="Photo Editor 사진" r:id="rId3" imgW="6542857" imgH="2448267" progId="">
              <p:embed/>
            </p:oleObj>
          </a:graphicData>
        </a:graphic>
      </p:graphicFrame>
      <p:graphicFrame>
        <p:nvGraphicFramePr>
          <p:cNvPr id="17411" name="Object 6"/>
          <p:cNvGraphicFramePr>
            <a:graphicFrameLocks noChangeAspect="1"/>
          </p:cNvGraphicFramePr>
          <p:nvPr/>
        </p:nvGraphicFramePr>
        <p:xfrm>
          <a:off x="5638800" y="2438400"/>
          <a:ext cx="3090863" cy="835025"/>
        </p:xfrm>
        <a:graphic>
          <a:graphicData uri="http://schemas.openxmlformats.org/presentationml/2006/ole">
            <p:oleObj spid="_x0000_s17411" name="Equation" r:id="rId4" imgW="1409400" imgH="380880" progId="">
              <p:embed/>
            </p:oleObj>
          </a:graphicData>
        </a:graphic>
      </p:graphicFrame>
      <p:graphicFrame>
        <p:nvGraphicFramePr>
          <p:cNvPr id="17412" name="Object 7"/>
          <p:cNvGraphicFramePr>
            <a:graphicFrameLocks noChangeAspect="1"/>
          </p:cNvGraphicFramePr>
          <p:nvPr/>
        </p:nvGraphicFramePr>
        <p:xfrm>
          <a:off x="5556250" y="3200400"/>
          <a:ext cx="3257550" cy="835025"/>
        </p:xfrm>
        <a:graphic>
          <a:graphicData uri="http://schemas.openxmlformats.org/presentationml/2006/ole">
            <p:oleObj spid="_x0000_s17412" name="Equation" r:id="rId5" imgW="1485720" imgH="380880" progId="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196F0D-886D-4A6F-B4DF-9EF2EC7BB902}" type="slidenum">
              <a:rPr lang="ko-KR" altLang="en-US" smtClean="0">
                <a:latin typeface="Arial" charset="0"/>
              </a:rPr>
              <a:pPr/>
              <a:t>25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+mj-ea"/>
              </a:rPr>
              <a:t>Rectifiers</a:t>
            </a:r>
          </a:p>
        </p:txBody>
      </p:sp>
      <p:sp>
        <p:nvSpPr>
          <p:cNvPr id="184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635125"/>
            <a:ext cx="3848100" cy="4460875"/>
          </a:xfrm>
        </p:spPr>
        <p:txBody>
          <a:bodyPr/>
          <a:lstStyle/>
          <a:p>
            <a:r>
              <a:rPr lang="en-US" altLang="ko-KR" smtClean="0"/>
              <a:t>Precision Half Wave Rectifier</a:t>
            </a:r>
          </a:p>
          <a:p>
            <a:endParaRPr lang="en-US" altLang="ko-KR" smtClean="0"/>
          </a:p>
          <a:p>
            <a:endParaRPr lang="en-US" altLang="ko-KR" smtClean="0"/>
          </a:p>
          <a:p>
            <a:r>
              <a:rPr lang="en-US" altLang="ko-KR" smtClean="0"/>
              <a:t>Precision Full Wave Rectifier</a:t>
            </a:r>
          </a:p>
          <a:p>
            <a:endParaRPr lang="en-US" altLang="ko-KR" smtClean="0"/>
          </a:p>
          <a:p>
            <a:r>
              <a:rPr lang="en-US" altLang="ko-KR" smtClean="0"/>
              <a:t>Limiters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4343400" y="1371600"/>
          <a:ext cx="3838575" cy="1303338"/>
        </p:xfrm>
        <a:graphic>
          <a:graphicData uri="http://schemas.openxmlformats.org/presentationml/2006/ole">
            <p:oleObj spid="_x0000_s18434" name="Photo Editor 사진" r:id="rId3" imgW="5695238" imgH="1933333" progId="">
              <p:embed/>
            </p:oleObj>
          </a:graphicData>
        </a:graphic>
      </p:graphicFrame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4267200" y="3276600"/>
          <a:ext cx="3763963" cy="1344613"/>
        </p:xfrm>
        <a:graphic>
          <a:graphicData uri="http://schemas.openxmlformats.org/presentationml/2006/ole">
            <p:oleObj spid="_x0000_s18435" name="Photo Editor 사진" r:id="rId4" imgW="6001588" imgH="2142857" progId="">
              <p:embed/>
            </p:oleObj>
          </a:graphicData>
        </a:graphic>
      </p:graphicFrame>
      <p:graphicFrame>
        <p:nvGraphicFramePr>
          <p:cNvPr id="18436" name="Object 6"/>
          <p:cNvGraphicFramePr>
            <a:graphicFrameLocks noChangeAspect="1"/>
          </p:cNvGraphicFramePr>
          <p:nvPr/>
        </p:nvGraphicFramePr>
        <p:xfrm>
          <a:off x="4114800" y="4876800"/>
          <a:ext cx="4324350" cy="1208088"/>
        </p:xfrm>
        <a:graphic>
          <a:graphicData uri="http://schemas.openxmlformats.org/presentationml/2006/ole">
            <p:oleObj spid="_x0000_s18436" name="Photo Editor 사진" r:id="rId5" imgW="6819048" imgH="1905266" progId="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B0F618-A891-4AEF-9BC0-4E531EA578B9}" type="slidenum">
              <a:rPr lang="ko-KR" altLang="en-US" smtClean="0">
                <a:latin typeface="Arial" charset="0"/>
              </a:rPr>
              <a:pPr/>
              <a:t>26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+mj-ea"/>
              </a:rPr>
              <a:t>OP Amp Considerations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400" smtClean="0"/>
              <a:t>Effects of Nonlinear characteristics</a:t>
            </a:r>
          </a:p>
          <a:p>
            <a:pPr lvl="1">
              <a:lnSpc>
                <a:spcPct val="90000"/>
              </a:lnSpc>
            </a:pPr>
            <a:r>
              <a:rPr lang="en-US" altLang="ko-KR" sz="2200" smtClean="0"/>
              <a:t>Compensation</a:t>
            </a:r>
          </a:p>
          <a:p>
            <a:pPr lvl="2">
              <a:lnSpc>
                <a:spcPct val="90000"/>
              </a:lnSpc>
            </a:pPr>
            <a:r>
              <a:rPr lang="en-US" altLang="ko-KR" sz="2000" smtClean="0"/>
              <a:t>Undesirable Oscillation at High frequency</a:t>
            </a:r>
          </a:p>
          <a:p>
            <a:pPr lvl="3">
              <a:lnSpc>
                <a:spcPct val="90000"/>
              </a:lnSpc>
            </a:pPr>
            <a:r>
              <a:rPr lang="en-US" altLang="ko-KR" sz="1800" smtClean="0"/>
              <a:t>Add external Capacitance according to Spec sheet</a:t>
            </a:r>
          </a:p>
          <a:p>
            <a:pPr lvl="1">
              <a:lnSpc>
                <a:spcPct val="90000"/>
              </a:lnSpc>
            </a:pPr>
            <a:r>
              <a:rPr lang="en-US" altLang="ko-KR" sz="2200" smtClean="0"/>
              <a:t>GBW (Gain Bandwidth Product)</a:t>
            </a:r>
          </a:p>
          <a:p>
            <a:pPr lvl="2">
              <a:lnSpc>
                <a:spcPct val="90000"/>
              </a:lnSpc>
            </a:pPr>
            <a:r>
              <a:rPr lang="en-US" altLang="ko-KR" sz="2000" smtClean="0"/>
              <a:t>Gain </a:t>
            </a:r>
            <a:r>
              <a:rPr lang="en-US" altLang="ko-KR" sz="2000" smtClean="0">
                <a:sym typeface="Symbol" pitchFamily="18" charset="2"/>
              </a:rPr>
              <a:t> Bandwidth = Constant (Typically 1MHz)</a:t>
            </a:r>
          </a:p>
          <a:p>
            <a:pPr lvl="3">
              <a:lnSpc>
                <a:spcPct val="90000"/>
              </a:lnSpc>
            </a:pPr>
            <a:r>
              <a:rPr lang="en-US" altLang="ko-KR" sz="1800" smtClean="0"/>
              <a:t>For Noninverting Amp: Bandwidth = GBW / Gain</a:t>
            </a:r>
          </a:p>
          <a:p>
            <a:pPr lvl="1">
              <a:lnSpc>
                <a:spcPct val="90000"/>
              </a:lnSpc>
            </a:pPr>
            <a:r>
              <a:rPr lang="en-US" altLang="ko-KR" sz="2200" smtClean="0"/>
              <a:t>Input Offset Voltage</a:t>
            </a:r>
          </a:p>
          <a:p>
            <a:pPr lvl="2">
              <a:lnSpc>
                <a:spcPct val="90000"/>
              </a:lnSpc>
            </a:pPr>
            <a:r>
              <a:rPr lang="en-US" altLang="ko-KR" sz="2000" smtClean="0"/>
              <a:t>Practical OP Amp</a:t>
            </a:r>
          </a:p>
          <a:p>
            <a:pPr lvl="3">
              <a:lnSpc>
                <a:spcPct val="90000"/>
              </a:lnSpc>
            </a:pPr>
            <a:r>
              <a:rPr lang="en-US" altLang="ko-KR" sz="1800" smtClean="0"/>
              <a:t>Zero input Does NOT give Zero output</a:t>
            </a:r>
          </a:p>
          <a:p>
            <a:pPr lvl="2">
              <a:lnSpc>
                <a:spcPct val="90000"/>
              </a:lnSpc>
            </a:pPr>
            <a:r>
              <a:rPr lang="en-US" altLang="ko-KR" sz="2000" smtClean="0"/>
              <a:t>Input Offset Voltage</a:t>
            </a:r>
          </a:p>
          <a:p>
            <a:pPr lvl="3">
              <a:lnSpc>
                <a:spcPct val="90000"/>
              </a:lnSpc>
            </a:pPr>
            <a:r>
              <a:rPr lang="en-US" altLang="ko-KR" sz="1800" smtClean="0"/>
              <a:t>Applied input voltage to obtain Zero output</a:t>
            </a:r>
          </a:p>
          <a:p>
            <a:pPr lvl="2">
              <a:lnSpc>
                <a:spcPct val="90000"/>
              </a:lnSpc>
            </a:pPr>
            <a:r>
              <a:rPr lang="en-US" altLang="ko-KR" sz="2000" smtClean="0"/>
              <a:t>Nulling the offset Voltage</a:t>
            </a:r>
          </a:p>
          <a:p>
            <a:pPr lvl="3">
              <a:lnSpc>
                <a:spcPct val="90000"/>
              </a:lnSpc>
            </a:pPr>
            <a:r>
              <a:rPr lang="en-US" altLang="ko-KR" sz="1800" smtClean="0"/>
              <a:t>Adding External Resister according to Spec sheet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5F00D3-4515-428A-8D3D-6F9AFD3E8EBE}" type="slidenum">
              <a:rPr lang="ko-KR" altLang="en-US" smtClean="0">
                <a:latin typeface="Arial" charset="0"/>
              </a:rPr>
              <a:pPr/>
              <a:t>27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OP Amp Considerations (Cont.)</a:t>
            </a:r>
            <a:endParaRPr lang="ko-KR" altLang="en-US" smtClean="0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ko-KR" sz="2200" smtClean="0"/>
              <a:t>Input Bias Current</a:t>
            </a:r>
          </a:p>
          <a:p>
            <a:pPr lvl="2">
              <a:lnSpc>
                <a:spcPct val="90000"/>
              </a:lnSpc>
            </a:pPr>
            <a:r>
              <a:rPr lang="en-US" altLang="ko-KR" sz="2000" smtClean="0"/>
              <a:t>Practical OP amp</a:t>
            </a:r>
          </a:p>
          <a:p>
            <a:pPr lvl="3">
              <a:lnSpc>
                <a:spcPct val="90000"/>
              </a:lnSpc>
            </a:pPr>
            <a:r>
              <a:rPr lang="en-US" altLang="ko-KR" sz="1800" smtClean="0"/>
              <a:t>Current flowing into the terminal is NOT Zero</a:t>
            </a:r>
          </a:p>
          <a:p>
            <a:pPr lvl="3">
              <a:lnSpc>
                <a:spcPct val="90000"/>
              </a:lnSpc>
            </a:pPr>
            <a:r>
              <a:rPr lang="en-US" altLang="ko-KR" sz="1800" smtClean="0"/>
              <a:t>To keep the input Tr of OP amp turned on</a:t>
            </a:r>
          </a:p>
          <a:p>
            <a:pPr lvl="3">
              <a:lnSpc>
                <a:spcPct val="90000"/>
              </a:lnSpc>
            </a:pPr>
            <a:r>
              <a:rPr lang="en-US" altLang="ko-KR" sz="1800" smtClean="0"/>
              <a:t>Causes errors proportional to feedback network R</a:t>
            </a:r>
          </a:p>
          <a:p>
            <a:pPr lvl="2">
              <a:lnSpc>
                <a:spcPct val="90000"/>
              </a:lnSpc>
            </a:pPr>
            <a:r>
              <a:rPr lang="en-US" altLang="ko-KR" sz="2000" smtClean="0"/>
              <a:t>To minimize errors</a:t>
            </a:r>
          </a:p>
          <a:p>
            <a:pPr lvl="3">
              <a:lnSpc>
                <a:spcPct val="90000"/>
              </a:lnSpc>
            </a:pPr>
            <a:r>
              <a:rPr lang="en-US" altLang="ko-KR" sz="1800" smtClean="0"/>
              <a:t>feedback R should be low (&lt;10K</a:t>
            </a:r>
            <a:r>
              <a:rPr lang="en-US" altLang="ko-KR" sz="1800" smtClean="0">
                <a:sym typeface="Symbol" pitchFamily="18" charset="2"/>
              </a:rPr>
              <a:t>)</a:t>
            </a:r>
          </a:p>
          <a:p>
            <a:pPr lvl="1">
              <a:lnSpc>
                <a:spcPct val="90000"/>
              </a:lnSpc>
            </a:pPr>
            <a:r>
              <a:rPr lang="en-US" altLang="ko-KR" sz="2200" smtClean="0"/>
              <a:t>Slew Rate</a:t>
            </a:r>
          </a:p>
          <a:p>
            <a:pPr lvl="2">
              <a:lnSpc>
                <a:spcPct val="90000"/>
              </a:lnSpc>
            </a:pPr>
            <a:r>
              <a:rPr lang="en-US" altLang="ko-KR" sz="2000" smtClean="0"/>
              <a:t>Maximal rate of change of amplifier output voltage</a:t>
            </a:r>
          </a:p>
          <a:p>
            <a:pPr lvl="3">
              <a:lnSpc>
                <a:spcPct val="90000"/>
              </a:lnSpc>
            </a:pPr>
            <a:r>
              <a:rPr lang="en-US" altLang="ko-KR" sz="1800" smtClean="0"/>
              <a:t>Ex: Slew rate of 741 = 0.5 V / </a:t>
            </a:r>
            <a:r>
              <a:rPr lang="en-US" altLang="ko-KR" sz="1800" smtClean="0">
                <a:sym typeface="Symbol" pitchFamily="18" charset="2"/>
              </a:rPr>
              <a:t>s</a:t>
            </a:r>
          </a:p>
          <a:p>
            <a:pPr lvl="4">
              <a:lnSpc>
                <a:spcPct val="90000"/>
              </a:lnSpc>
            </a:pPr>
            <a:r>
              <a:rPr lang="en-US" altLang="ko-KR" sz="1800" smtClean="0"/>
              <a:t>Time to output change from –5V to 5V = 20 </a:t>
            </a:r>
            <a:r>
              <a:rPr lang="en-US" altLang="ko-KR" sz="1800" smtClean="0">
                <a:sym typeface="Symbol" pitchFamily="18" charset="2"/>
              </a:rPr>
              <a:t>s</a:t>
            </a:r>
          </a:p>
          <a:p>
            <a:pPr lvl="2">
              <a:lnSpc>
                <a:spcPct val="90000"/>
              </a:lnSpc>
            </a:pPr>
            <a:r>
              <a:rPr lang="en-US" altLang="ko-KR" sz="2000" smtClean="0">
                <a:sym typeface="Symbol" pitchFamily="18" charset="2"/>
              </a:rPr>
              <a:t>To Minimize slew rate problem</a:t>
            </a:r>
          </a:p>
          <a:p>
            <a:pPr lvl="3">
              <a:lnSpc>
                <a:spcPct val="90000"/>
              </a:lnSpc>
            </a:pPr>
            <a:r>
              <a:rPr lang="en-US" altLang="ko-KR" sz="1800" smtClean="0">
                <a:sym typeface="Symbol" pitchFamily="18" charset="2"/>
              </a:rPr>
              <a:t>Use OP amp with smaller external compensating C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383606-9C69-4659-B61A-381CDAD6C10D}" type="slidenum">
              <a:rPr lang="ko-KR" altLang="en-US" smtClean="0">
                <a:latin typeface="Arial" charset="0"/>
              </a:rPr>
              <a:pPr/>
              <a:t>28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OP Amp Considerations (Cont.)</a:t>
            </a:r>
            <a:endParaRPr lang="ko-KR" altLang="en-US" smtClean="0"/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ko-KR" sz="2200" smtClean="0"/>
              <a:t>Power Supply</a:t>
            </a:r>
          </a:p>
          <a:p>
            <a:pPr lvl="2">
              <a:lnSpc>
                <a:spcPct val="90000"/>
              </a:lnSpc>
            </a:pPr>
            <a:r>
              <a:rPr lang="en-US" altLang="ko-KR" sz="2000" smtClean="0"/>
              <a:t>Usually </a:t>
            </a:r>
            <a:r>
              <a:rPr lang="en-US" altLang="ko-KR" sz="2000" smtClean="0">
                <a:sym typeface="Symbol" pitchFamily="18" charset="2"/>
              </a:rPr>
              <a:t>15V</a:t>
            </a:r>
          </a:p>
          <a:p>
            <a:pPr lvl="3">
              <a:lnSpc>
                <a:spcPct val="90000"/>
              </a:lnSpc>
            </a:pPr>
            <a:r>
              <a:rPr lang="en-US" altLang="ko-KR" sz="1800" smtClean="0"/>
              <a:t>Linear Range </a:t>
            </a:r>
            <a:r>
              <a:rPr lang="en-US" altLang="ko-KR" sz="1800" smtClean="0">
                <a:sym typeface="Symbol" pitchFamily="18" charset="2"/>
              </a:rPr>
              <a:t>13V</a:t>
            </a:r>
          </a:p>
          <a:p>
            <a:pPr lvl="2">
              <a:lnSpc>
                <a:spcPct val="90000"/>
              </a:lnSpc>
            </a:pPr>
            <a:r>
              <a:rPr lang="en-US" altLang="ko-KR" sz="2000" smtClean="0">
                <a:sym typeface="Symbol" pitchFamily="18" charset="2"/>
              </a:rPr>
              <a:t>Reducing power supply voltage</a:t>
            </a:r>
          </a:p>
          <a:p>
            <a:pPr lvl="3">
              <a:lnSpc>
                <a:spcPct val="90000"/>
              </a:lnSpc>
            </a:pPr>
            <a:r>
              <a:rPr lang="en-US" altLang="ko-KR" sz="1800" smtClean="0">
                <a:sym typeface="Symbol" pitchFamily="18" charset="2"/>
              </a:rPr>
              <a:t>Results reduced linear range</a:t>
            </a:r>
          </a:p>
          <a:p>
            <a:pPr lvl="3">
              <a:lnSpc>
                <a:spcPct val="90000"/>
              </a:lnSpc>
            </a:pPr>
            <a:r>
              <a:rPr lang="en-US" altLang="ko-KR" sz="1800" smtClean="0">
                <a:sym typeface="Symbol" pitchFamily="18" charset="2"/>
              </a:rPr>
              <a:t>Device does not work &lt; 4V</a:t>
            </a:r>
          </a:p>
          <a:p>
            <a:pPr lvl="1">
              <a:lnSpc>
                <a:spcPct val="90000"/>
              </a:lnSpc>
            </a:pPr>
            <a:r>
              <a:rPr lang="en-US" altLang="ko-KR" sz="2200" smtClean="0">
                <a:sym typeface="Symbol" pitchFamily="18" charset="2"/>
              </a:rPr>
              <a:t>Different OP Amps</a:t>
            </a:r>
          </a:p>
          <a:p>
            <a:pPr lvl="2">
              <a:lnSpc>
                <a:spcPct val="90000"/>
              </a:lnSpc>
            </a:pPr>
            <a:r>
              <a:rPr lang="en-US" altLang="ko-KR" sz="2000" smtClean="0">
                <a:sym typeface="Symbol" pitchFamily="18" charset="2"/>
              </a:rPr>
              <a:t>Bipolar Op Amps</a:t>
            </a:r>
          </a:p>
          <a:p>
            <a:pPr lvl="3">
              <a:lnSpc>
                <a:spcPct val="90000"/>
              </a:lnSpc>
            </a:pPr>
            <a:r>
              <a:rPr lang="en-US" altLang="ko-KR" sz="1800" smtClean="0">
                <a:sym typeface="Symbol" pitchFamily="18" charset="2"/>
              </a:rPr>
              <a:t>Good input offset stability</a:t>
            </a:r>
          </a:p>
          <a:p>
            <a:pPr lvl="3">
              <a:lnSpc>
                <a:spcPct val="90000"/>
              </a:lnSpc>
            </a:pPr>
            <a:r>
              <a:rPr lang="en-US" altLang="ko-KR" sz="1800" smtClean="0">
                <a:sym typeface="Symbol" pitchFamily="18" charset="2"/>
              </a:rPr>
              <a:t>Moderate input bias current and Input resistances</a:t>
            </a:r>
          </a:p>
          <a:p>
            <a:pPr lvl="2">
              <a:lnSpc>
                <a:spcPct val="90000"/>
              </a:lnSpc>
            </a:pPr>
            <a:r>
              <a:rPr lang="en-US" altLang="ko-KR" sz="2000" smtClean="0">
                <a:sym typeface="Symbol" pitchFamily="18" charset="2"/>
              </a:rPr>
              <a:t>FET</a:t>
            </a:r>
          </a:p>
          <a:p>
            <a:pPr lvl="3">
              <a:lnSpc>
                <a:spcPct val="90000"/>
              </a:lnSpc>
            </a:pPr>
            <a:r>
              <a:rPr lang="en-US" altLang="ko-KR" sz="1800" smtClean="0">
                <a:sym typeface="Symbol" pitchFamily="18" charset="2"/>
              </a:rPr>
              <a:t>Very Low input bias current and Very High Input resistances</a:t>
            </a:r>
          </a:p>
          <a:p>
            <a:pPr lvl="3">
              <a:lnSpc>
                <a:spcPct val="90000"/>
              </a:lnSpc>
            </a:pPr>
            <a:r>
              <a:rPr lang="en-US" altLang="ko-KR" sz="1800" smtClean="0">
                <a:sym typeface="Symbol" pitchFamily="18" charset="2"/>
              </a:rPr>
              <a:t>Poor Input offset voltage stability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9BE4E9-8E55-4937-8C67-FA03F90D88D7}" type="slidenum">
              <a:rPr lang="ko-KR" altLang="en-US" smtClean="0">
                <a:latin typeface="Arial" charset="0"/>
              </a:rPr>
              <a:pPr/>
              <a:t>29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+mj-ea"/>
              </a:rPr>
              <a:t>Guarding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Elimination of Surface Leakage Currents</a:t>
            </a:r>
          </a:p>
          <a:p>
            <a:r>
              <a:rPr lang="en-US" altLang="ko-KR" smtClean="0"/>
              <a:t>Elimination of Common Mode Signals</a:t>
            </a:r>
          </a:p>
          <a:p>
            <a:endParaRPr lang="en-US" altLang="ko-KR" smtClean="0"/>
          </a:p>
          <a:p>
            <a:r>
              <a:rPr lang="en-US" altLang="ko-KR" smtClean="0"/>
              <a:t>Very important in practice</a:t>
            </a:r>
          </a:p>
          <a:p>
            <a:pPr lvl="1"/>
            <a:r>
              <a:rPr lang="en-US" altLang="ko-KR" smtClean="0"/>
              <a:t>But skip in this course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Chap 0</a:t>
            </a:r>
          </a:p>
        </p:txBody>
      </p:sp>
      <p:sp>
        <p:nvSpPr>
          <p:cNvPr id="10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6EDD00-ED1C-4A67-8DE0-C6F0A7A2ADEB}" type="slidenum">
              <a:rPr lang="ko-KR" altLang="en-US" smtClean="0">
                <a:latin typeface="Arial" charset="0"/>
              </a:rPr>
              <a:pPr/>
              <a:t>3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+mj-ea"/>
              </a:rPr>
              <a:t>Ideal OP Amps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Transfer Function = Output / Input</a:t>
            </a:r>
          </a:p>
          <a:p>
            <a:pPr lvl="1"/>
            <a:r>
              <a:rPr lang="en-US" altLang="ko-KR" smtClean="0"/>
              <a:t>Voltage Amp TF (Gain):</a:t>
            </a:r>
          </a:p>
          <a:p>
            <a:pPr lvl="1"/>
            <a:endParaRPr lang="en-US" altLang="ko-KR" smtClean="0"/>
          </a:p>
          <a:p>
            <a:pPr lvl="1"/>
            <a:r>
              <a:rPr lang="en-US" altLang="ko-KR" smtClean="0"/>
              <a:t>Usually A</a:t>
            </a:r>
            <a:r>
              <a:rPr lang="en-US" altLang="ko-KR" baseline="-25000" smtClean="0"/>
              <a:t>v</a:t>
            </a:r>
            <a:r>
              <a:rPr lang="en-US" altLang="ko-KR" smtClean="0"/>
              <a:t> </a:t>
            </a:r>
            <a:r>
              <a:rPr lang="en-US" altLang="ko-KR" smtClean="0">
                <a:sym typeface="Symbol" pitchFamily="18" charset="2"/>
              </a:rPr>
              <a:t> 1</a:t>
            </a:r>
          </a:p>
          <a:p>
            <a:pPr lvl="1"/>
            <a:r>
              <a:rPr lang="en-US" altLang="ko-KR" smtClean="0"/>
              <a:t>OP Amp is preferred</a:t>
            </a:r>
          </a:p>
          <a:p>
            <a:pPr lvl="2"/>
            <a:r>
              <a:rPr lang="en-US" altLang="ko-KR" smtClean="0"/>
              <a:t>Easy to use in circuit designed compared to discrete Transistor circuits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715000" y="2209800"/>
          <a:ext cx="914400" cy="806450"/>
        </p:xfrm>
        <a:graphic>
          <a:graphicData uri="http://schemas.openxmlformats.org/presentationml/2006/ole">
            <p:oleObj spid="_x0000_s1026" name="Equation" r:id="rId3" imgW="431640" imgH="380880" progId="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13DB7D-4705-41A2-8D8B-C674AA078D6A}" type="slidenum">
              <a:rPr lang="ko-KR" altLang="en-US" smtClean="0">
                <a:latin typeface="Arial" charset="0"/>
              </a:rPr>
              <a:pPr/>
              <a:t>30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+mj-ea"/>
              </a:rPr>
              <a:t>Passive Filters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mtClean="0"/>
              <a:t>Passive Circuits</a:t>
            </a:r>
          </a:p>
          <a:p>
            <a:pPr lvl="1">
              <a:lnSpc>
                <a:spcPct val="90000"/>
              </a:lnSpc>
            </a:pPr>
            <a:r>
              <a:rPr lang="en-US" altLang="ko-KR" smtClean="0"/>
              <a:t>Contains only passive elements</a:t>
            </a:r>
          </a:p>
          <a:p>
            <a:pPr lvl="2">
              <a:lnSpc>
                <a:spcPct val="90000"/>
              </a:lnSpc>
            </a:pPr>
            <a:r>
              <a:rPr lang="en-US" altLang="ko-KR" smtClean="0"/>
              <a:t>Registers, Capacitors and Inductors</a:t>
            </a:r>
          </a:p>
          <a:p>
            <a:pPr lvl="1">
              <a:lnSpc>
                <a:spcPct val="90000"/>
              </a:lnSpc>
            </a:pPr>
            <a:r>
              <a:rPr lang="en-US" altLang="ko-KR" smtClean="0"/>
              <a:t>Examples</a:t>
            </a:r>
          </a:p>
          <a:p>
            <a:pPr lvl="2">
              <a:lnSpc>
                <a:spcPct val="90000"/>
              </a:lnSpc>
            </a:pPr>
            <a:r>
              <a:rPr lang="en-US" altLang="ko-KR" smtClean="0"/>
              <a:t>Bridge Circuit</a:t>
            </a:r>
          </a:p>
          <a:p>
            <a:pPr lvl="2">
              <a:lnSpc>
                <a:spcPct val="90000"/>
              </a:lnSpc>
            </a:pPr>
            <a:r>
              <a:rPr lang="en-US" altLang="ko-KR" smtClean="0"/>
              <a:t>Voltage Divider</a:t>
            </a:r>
          </a:p>
          <a:p>
            <a:pPr lvl="2">
              <a:lnSpc>
                <a:spcPct val="90000"/>
              </a:lnSpc>
            </a:pPr>
            <a:r>
              <a:rPr lang="en-US" altLang="ko-KR" smtClean="0"/>
              <a:t>Filters</a:t>
            </a:r>
          </a:p>
          <a:p>
            <a:pPr>
              <a:lnSpc>
                <a:spcPct val="90000"/>
              </a:lnSpc>
            </a:pPr>
            <a:r>
              <a:rPr lang="en-US" altLang="ko-KR" smtClean="0"/>
              <a:t>Filters</a:t>
            </a:r>
          </a:p>
          <a:p>
            <a:pPr lvl="1">
              <a:lnSpc>
                <a:spcPct val="90000"/>
              </a:lnSpc>
            </a:pPr>
            <a:r>
              <a:rPr lang="en-US" altLang="ko-KR" smtClean="0"/>
              <a:t>Eliminate unwanted signal from the loop</a:t>
            </a:r>
          </a:p>
          <a:p>
            <a:pPr lvl="1">
              <a:lnSpc>
                <a:spcPct val="90000"/>
              </a:lnSpc>
            </a:pPr>
            <a:r>
              <a:rPr lang="en-US" altLang="ko-KR" smtClean="0"/>
              <a:t>Low Pass, High Pass, Band Pass, Notch, …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1946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4BB70F-A9F7-438A-AC86-1D12561CE544}" type="slidenum">
              <a:rPr lang="ko-KR" altLang="en-US" smtClean="0">
                <a:latin typeface="Arial" charset="0"/>
              </a:rPr>
              <a:pPr/>
              <a:t>31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+mj-ea"/>
              </a:rPr>
              <a:t>Passive first-order Low pass Filter</a:t>
            </a:r>
          </a:p>
        </p:txBody>
      </p:sp>
      <p:sp>
        <p:nvSpPr>
          <p:cNvPr id="194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28700" y="1524000"/>
            <a:ext cx="3867150" cy="4460875"/>
          </a:xfrm>
        </p:spPr>
        <p:txBody>
          <a:bodyPr/>
          <a:lstStyle/>
          <a:p>
            <a:r>
              <a:rPr lang="en-US" altLang="ko-KR" sz="2400" smtClean="0"/>
              <a:t>Pass desired Audio signal and reject undesired RF</a:t>
            </a:r>
          </a:p>
          <a:p>
            <a:r>
              <a:rPr lang="en-US" altLang="ko-KR" sz="2400" smtClean="0"/>
              <a:t>Order of Filter</a:t>
            </a:r>
          </a:p>
          <a:p>
            <a:pPr lvl="1"/>
            <a:r>
              <a:rPr lang="en-US" altLang="ko-KR" sz="2200" smtClean="0"/>
              <a:t>Number of C and L</a:t>
            </a:r>
          </a:p>
        </p:txBody>
      </p:sp>
      <p:sp>
        <p:nvSpPr>
          <p:cNvPr id="194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0" y="1524000"/>
            <a:ext cx="3867150" cy="4460875"/>
          </a:xfrm>
        </p:spPr>
        <p:txBody>
          <a:bodyPr/>
          <a:lstStyle/>
          <a:p>
            <a:pPr lvl="1"/>
            <a:endParaRPr lang="en-US" altLang="ko-KR" sz="2200" smtClean="0"/>
          </a:p>
          <a:p>
            <a:pPr lvl="1"/>
            <a:endParaRPr lang="en-US" altLang="ko-KR" sz="2200" smtClean="0"/>
          </a:p>
          <a:p>
            <a:pPr lvl="1"/>
            <a:r>
              <a:rPr lang="en-US" altLang="ko-KR" sz="2200" smtClean="0"/>
              <a:t>Plot Magnitude and Phase plot (Bode plot)</a:t>
            </a:r>
          </a:p>
          <a:p>
            <a:pPr lvl="1"/>
            <a:r>
              <a:rPr lang="en-US" altLang="ko-KR" sz="2200" smtClean="0">
                <a:sym typeface="Symbol" pitchFamily="18" charset="2"/>
              </a:rPr>
              <a:t>Meaning of </a:t>
            </a:r>
            <a:r>
              <a:rPr lang="en-US" altLang="ko-KR" sz="2200" baseline="-25000" smtClean="0">
                <a:sym typeface="Symbol" pitchFamily="18" charset="2"/>
              </a:rPr>
              <a:t>C</a:t>
            </a:r>
            <a:endParaRPr lang="en-US" altLang="ko-KR" sz="2200" baseline="-25000" smtClean="0"/>
          </a:p>
        </p:txBody>
      </p:sp>
      <p:graphicFrame>
        <p:nvGraphicFramePr>
          <p:cNvPr id="19458" name="Object 6"/>
          <p:cNvGraphicFramePr>
            <a:graphicFrameLocks noChangeAspect="1"/>
          </p:cNvGraphicFramePr>
          <p:nvPr/>
        </p:nvGraphicFramePr>
        <p:xfrm>
          <a:off x="1981200" y="4179888"/>
          <a:ext cx="5943600" cy="2414587"/>
        </p:xfrm>
        <a:graphic>
          <a:graphicData uri="http://schemas.openxmlformats.org/presentationml/2006/ole">
            <p:oleObj spid="_x0000_s19458" name="Photo Editor 사진" r:id="rId3" imgW="4619048" imgH="1876190" progId="">
              <p:embed/>
            </p:oleObj>
          </a:graphicData>
        </a:graphic>
      </p:graphicFrame>
      <p:graphicFrame>
        <p:nvGraphicFramePr>
          <p:cNvPr id="19459" name="Object 7"/>
          <p:cNvGraphicFramePr>
            <a:graphicFrameLocks noChangeAspect="1"/>
          </p:cNvGraphicFramePr>
          <p:nvPr/>
        </p:nvGraphicFramePr>
        <p:xfrm>
          <a:off x="5867400" y="1524000"/>
          <a:ext cx="2492375" cy="787400"/>
        </p:xfrm>
        <a:graphic>
          <a:graphicData uri="http://schemas.openxmlformats.org/presentationml/2006/ole">
            <p:oleObj spid="_x0000_s19459" name="Equation" r:id="rId4" imgW="1206360" imgH="380880" progId="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2048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107AFE-EB71-4382-BF47-BA0520841C1E}" type="slidenum">
              <a:rPr lang="ko-KR" altLang="en-US" smtClean="0">
                <a:latin typeface="Arial" charset="0"/>
              </a:rPr>
              <a:pPr/>
              <a:t>32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1030288" y="325438"/>
            <a:ext cx="788511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70000"/>
              </a:lnSpc>
              <a:defRPr/>
            </a:pPr>
            <a:r>
              <a:rPr kumimoji="1" lang="en-US" altLang="ko-KR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굴림" pitchFamily="50" charset="-127"/>
              </a:rPr>
              <a:t>Passive first-order High pass Filter</a:t>
            </a:r>
          </a:p>
        </p:txBody>
      </p:sp>
      <p:sp>
        <p:nvSpPr>
          <p:cNvPr id="20487" name="Rectangle 3"/>
          <p:cNvSpPr>
            <a:spLocks noChangeArrowheads="1"/>
          </p:cNvSpPr>
          <p:nvPr/>
        </p:nvSpPr>
        <p:spPr bwMode="auto">
          <a:xfrm>
            <a:off x="1028700" y="1524000"/>
            <a:ext cx="386715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r>
              <a:rPr kumimoji="1" lang="en-US" altLang="ko-KR" b="1">
                <a:latin typeface="Arial" charset="0"/>
              </a:rPr>
              <a:t>Pass desired High frequency signal and reject undesired low frequency signal</a:t>
            </a:r>
          </a:p>
        </p:txBody>
      </p:sp>
      <p:sp>
        <p:nvSpPr>
          <p:cNvPr id="20488" name="Rectangle 4"/>
          <p:cNvSpPr>
            <a:spLocks noChangeArrowheads="1"/>
          </p:cNvSpPr>
          <p:nvPr/>
        </p:nvSpPr>
        <p:spPr bwMode="auto">
          <a:xfrm>
            <a:off x="5048250" y="1524000"/>
            <a:ext cx="386715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endParaRPr kumimoji="1" lang="en-US" altLang="ko-KR" sz="22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endParaRPr kumimoji="1" lang="en-US" altLang="ko-KR" sz="22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kumimoji="1" lang="en-US" altLang="ko-KR" sz="2200">
                <a:latin typeface="Arial" charset="0"/>
              </a:rPr>
              <a:t>Plot Magnitude and Phase plot (Bode plot)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kumimoji="1" lang="en-US" altLang="ko-KR" sz="2200">
                <a:latin typeface="Arial" charset="0"/>
                <a:sym typeface="Symbol" pitchFamily="18" charset="2"/>
              </a:rPr>
              <a:t>Meaning of </a:t>
            </a:r>
            <a:r>
              <a:rPr kumimoji="1" lang="en-US" altLang="ko-KR" sz="2200" baseline="-25000">
                <a:latin typeface="Arial" charset="0"/>
                <a:sym typeface="Symbol" pitchFamily="18" charset="2"/>
              </a:rPr>
              <a:t>C</a:t>
            </a:r>
            <a:endParaRPr kumimoji="1" lang="en-US" altLang="ko-KR" sz="2200" baseline="-25000">
              <a:latin typeface="Arial" charset="0"/>
            </a:endParaRPr>
          </a:p>
        </p:txBody>
      </p:sp>
      <p:graphicFrame>
        <p:nvGraphicFramePr>
          <p:cNvPr id="20482" name="Object 0"/>
          <p:cNvGraphicFramePr>
            <a:graphicFrameLocks noChangeAspect="1"/>
          </p:cNvGraphicFramePr>
          <p:nvPr/>
        </p:nvGraphicFramePr>
        <p:xfrm>
          <a:off x="6096000" y="1371600"/>
          <a:ext cx="2492375" cy="787400"/>
        </p:xfrm>
        <a:graphic>
          <a:graphicData uri="http://schemas.openxmlformats.org/presentationml/2006/ole">
            <p:oleObj spid="_x0000_s20482" name="Equation" r:id="rId3" imgW="1206360" imgH="380880" progId="">
              <p:embed/>
            </p:oleObj>
          </a:graphicData>
        </a:graphic>
      </p:graphicFrame>
      <p:graphicFrame>
        <p:nvGraphicFramePr>
          <p:cNvPr id="20483" name="Object 1"/>
          <p:cNvGraphicFramePr>
            <a:graphicFrameLocks noChangeAspect="1"/>
          </p:cNvGraphicFramePr>
          <p:nvPr/>
        </p:nvGraphicFramePr>
        <p:xfrm>
          <a:off x="1828800" y="4419600"/>
          <a:ext cx="6096000" cy="2422525"/>
        </p:xfrm>
        <a:graphic>
          <a:graphicData uri="http://schemas.openxmlformats.org/presentationml/2006/ole">
            <p:oleObj spid="_x0000_s20483" name="Photo Editor 사진" r:id="rId4" imgW="4600000" imgH="1828571" progId="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215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F8608A-F486-4AA0-B619-101D793DAFE1}" type="slidenum">
              <a:rPr lang="ko-KR" altLang="en-US" smtClean="0">
                <a:latin typeface="Arial" charset="0"/>
              </a:rPr>
              <a:pPr/>
              <a:t>33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030288" y="325438"/>
            <a:ext cx="788511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70000"/>
              </a:lnSpc>
              <a:defRPr/>
            </a:pPr>
            <a:r>
              <a:rPr kumimoji="1" lang="en-US" altLang="ko-KR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굴림" pitchFamily="50" charset="-127"/>
              </a:rPr>
              <a:t>Passive second-order Low pass Filter</a:t>
            </a:r>
          </a:p>
        </p:txBody>
      </p:sp>
      <p:sp>
        <p:nvSpPr>
          <p:cNvPr id="21515" name="Rectangle 4"/>
          <p:cNvSpPr>
            <a:spLocks noChangeArrowheads="1"/>
          </p:cNvSpPr>
          <p:nvPr/>
        </p:nvSpPr>
        <p:spPr bwMode="auto">
          <a:xfrm>
            <a:off x="762000" y="1219200"/>
            <a:ext cx="386715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r>
              <a:rPr kumimoji="1" lang="en-US" altLang="ko-KR" b="1">
                <a:latin typeface="Arial" charset="0"/>
              </a:rPr>
              <a:t>To increase the attenuation of transfer function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r>
              <a:rPr kumimoji="1" lang="en-US" altLang="ko-KR" b="1">
                <a:latin typeface="Arial" charset="0"/>
              </a:rPr>
              <a:t>Order of Filter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kumimoji="1" lang="en-US" altLang="ko-KR" sz="2200">
                <a:latin typeface="Arial" charset="0"/>
              </a:rPr>
              <a:t>Number of C and L</a:t>
            </a:r>
          </a:p>
        </p:txBody>
      </p:sp>
      <p:sp>
        <p:nvSpPr>
          <p:cNvPr id="21516" name="Rectangle 5"/>
          <p:cNvSpPr>
            <a:spLocks noChangeArrowheads="1"/>
          </p:cNvSpPr>
          <p:nvPr/>
        </p:nvSpPr>
        <p:spPr bwMode="auto">
          <a:xfrm>
            <a:off x="4648200" y="1219200"/>
            <a:ext cx="42672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endParaRPr kumimoji="1" lang="en-US" altLang="ko-KR" sz="22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endParaRPr kumimoji="1" lang="en-US" altLang="ko-KR" sz="22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endParaRPr kumimoji="1" lang="en-US" altLang="ko-KR" sz="22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kumimoji="1" lang="en-US" altLang="ko-KR" sz="2200">
                <a:latin typeface="Arial" charset="0"/>
              </a:rPr>
              <a:t>Meaning of Quality factor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endParaRPr kumimoji="1" lang="en-US" altLang="ko-KR" sz="22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endParaRPr kumimoji="1" lang="en-US" altLang="ko-KR" sz="22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endParaRPr kumimoji="1" lang="en-US" altLang="ko-KR" sz="2200" baseline="-25000">
              <a:latin typeface="Arial" charset="0"/>
            </a:endParaRPr>
          </a:p>
        </p:txBody>
      </p:sp>
      <p:graphicFrame>
        <p:nvGraphicFramePr>
          <p:cNvPr id="21506" name="Object 0"/>
          <p:cNvGraphicFramePr>
            <a:graphicFrameLocks noChangeAspect="1"/>
          </p:cNvGraphicFramePr>
          <p:nvPr/>
        </p:nvGraphicFramePr>
        <p:xfrm>
          <a:off x="5562600" y="1143000"/>
          <a:ext cx="2968625" cy="1306513"/>
        </p:xfrm>
        <a:graphic>
          <a:graphicData uri="http://schemas.openxmlformats.org/presentationml/2006/ole">
            <p:oleObj spid="_x0000_s21506" name="Equation" r:id="rId3" imgW="1701720" imgH="749160" progId="">
              <p:embed/>
            </p:oleObj>
          </a:graphicData>
        </a:graphic>
      </p:graphicFrame>
      <p:graphicFrame>
        <p:nvGraphicFramePr>
          <p:cNvPr id="21507" name="Object 1"/>
          <p:cNvGraphicFramePr>
            <a:graphicFrameLocks noChangeAspect="1"/>
          </p:cNvGraphicFramePr>
          <p:nvPr/>
        </p:nvGraphicFramePr>
        <p:xfrm>
          <a:off x="1752600" y="4398963"/>
          <a:ext cx="5943600" cy="2230437"/>
        </p:xfrm>
        <a:graphic>
          <a:graphicData uri="http://schemas.openxmlformats.org/presentationml/2006/ole">
            <p:oleObj spid="_x0000_s21507" name="Photo Editor 사진" r:id="rId4" imgW="4896533" imgH="1838095" progId="">
              <p:embed/>
            </p:oleObj>
          </a:graphicData>
        </a:graphic>
      </p:graphicFrame>
      <p:graphicFrame>
        <p:nvGraphicFramePr>
          <p:cNvPr id="21508" name="Object 2"/>
          <p:cNvGraphicFramePr>
            <a:graphicFrameLocks noChangeAspect="1"/>
          </p:cNvGraphicFramePr>
          <p:nvPr/>
        </p:nvGraphicFramePr>
        <p:xfrm>
          <a:off x="7620000" y="5465763"/>
          <a:ext cx="573088" cy="333375"/>
        </p:xfrm>
        <a:graphic>
          <a:graphicData uri="http://schemas.openxmlformats.org/presentationml/2006/ole">
            <p:oleObj spid="_x0000_s21508" name="Equation" r:id="rId5" imgW="304560" imgH="177480" progId="">
              <p:embed/>
            </p:oleObj>
          </a:graphicData>
        </a:graphic>
      </p:graphicFrame>
      <p:graphicFrame>
        <p:nvGraphicFramePr>
          <p:cNvPr id="21509" name="Object 3"/>
          <p:cNvGraphicFramePr>
            <a:graphicFrameLocks noChangeAspect="1"/>
          </p:cNvGraphicFramePr>
          <p:nvPr/>
        </p:nvGraphicFramePr>
        <p:xfrm>
          <a:off x="7391400" y="5008563"/>
          <a:ext cx="573088" cy="333375"/>
        </p:xfrm>
        <a:graphic>
          <a:graphicData uri="http://schemas.openxmlformats.org/presentationml/2006/ole">
            <p:oleObj spid="_x0000_s21509" name="Equation" r:id="rId6" imgW="304560" imgH="177480" progId="">
              <p:embed/>
            </p:oleObj>
          </a:graphicData>
        </a:graphic>
      </p:graphicFrame>
      <p:graphicFrame>
        <p:nvGraphicFramePr>
          <p:cNvPr id="21510" name="Object 4"/>
          <p:cNvGraphicFramePr>
            <a:graphicFrameLocks noChangeAspect="1"/>
          </p:cNvGraphicFramePr>
          <p:nvPr/>
        </p:nvGraphicFramePr>
        <p:xfrm>
          <a:off x="7631113" y="4475163"/>
          <a:ext cx="549275" cy="333375"/>
        </p:xfrm>
        <a:graphic>
          <a:graphicData uri="http://schemas.openxmlformats.org/presentationml/2006/ole">
            <p:oleObj spid="_x0000_s21510" name="Equation" r:id="rId7" imgW="291960" imgH="177480" progId="">
              <p:embed/>
            </p:oleObj>
          </a:graphicData>
        </a:graphic>
      </p:graphicFrame>
      <p:graphicFrame>
        <p:nvGraphicFramePr>
          <p:cNvPr id="21511" name="Object 5"/>
          <p:cNvGraphicFramePr>
            <a:graphicFrameLocks noChangeAspect="1"/>
          </p:cNvGraphicFramePr>
          <p:nvPr/>
        </p:nvGraphicFramePr>
        <p:xfrm>
          <a:off x="5486400" y="3124200"/>
          <a:ext cx="2936875" cy="714375"/>
        </p:xfrm>
        <a:graphic>
          <a:graphicData uri="http://schemas.openxmlformats.org/presentationml/2006/ole">
            <p:oleObj spid="_x0000_s21511" name="Equation" r:id="rId8" imgW="1562040" imgH="380880" progId="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225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1C4348-39C7-47FE-9B37-2915BD8D8B37}" type="slidenum">
              <a:rPr lang="ko-KR" altLang="en-US" smtClean="0">
                <a:latin typeface="Arial" charset="0"/>
              </a:rPr>
              <a:pPr/>
              <a:t>34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1030288" y="325438"/>
            <a:ext cx="788511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70000"/>
              </a:lnSpc>
              <a:defRPr/>
            </a:pPr>
            <a:r>
              <a:rPr kumimoji="1" lang="en-US" altLang="ko-KR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굴림" pitchFamily="50" charset="-127"/>
              </a:rPr>
              <a:t>Passive second-order High pass Filter</a:t>
            </a:r>
          </a:p>
        </p:txBody>
      </p:sp>
      <p:sp>
        <p:nvSpPr>
          <p:cNvPr id="22538" name="Rectangle 3"/>
          <p:cNvSpPr>
            <a:spLocks noChangeArrowheads="1"/>
          </p:cNvSpPr>
          <p:nvPr/>
        </p:nvSpPr>
        <p:spPr bwMode="auto">
          <a:xfrm>
            <a:off x="762000" y="1416050"/>
            <a:ext cx="386715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r>
              <a:rPr kumimoji="1" lang="en-US" altLang="ko-KR" b="1">
                <a:latin typeface="Arial" charset="0"/>
              </a:rPr>
              <a:t>To increase the attenuation of transfer function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r>
              <a:rPr kumimoji="1" lang="en-US" altLang="ko-KR" b="1">
                <a:latin typeface="Arial" charset="0"/>
              </a:rPr>
              <a:t>Order of Filter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kumimoji="1" lang="en-US" altLang="ko-KR" sz="2200">
                <a:latin typeface="Arial" charset="0"/>
              </a:rPr>
              <a:t>Number of C and L</a:t>
            </a:r>
          </a:p>
        </p:txBody>
      </p:sp>
      <p:sp>
        <p:nvSpPr>
          <p:cNvPr id="22539" name="Rectangle 4"/>
          <p:cNvSpPr>
            <a:spLocks noChangeArrowheads="1"/>
          </p:cNvSpPr>
          <p:nvPr/>
        </p:nvSpPr>
        <p:spPr bwMode="auto">
          <a:xfrm>
            <a:off x="4648200" y="1416050"/>
            <a:ext cx="42672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endParaRPr kumimoji="1" lang="en-US" altLang="ko-KR" sz="22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endParaRPr kumimoji="1" lang="en-US" altLang="ko-KR" sz="22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endParaRPr kumimoji="1" lang="en-US" altLang="ko-KR" sz="22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endParaRPr kumimoji="1" lang="en-US" altLang="ko-KR" sz="22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endParaRPr kumimoji="1" lang="en-US" altLang="ko-KR" sz="22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endParaRPr kumimoji="1" lang="en-US" altLang="ko-KR" sz="22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endParaRPr kumimoji="1" lang="en-US" altLang="ko-KR" sz="2200" baseline="-25000">
              <a:latin typeface="Arial" charset="0"/>
            </a:endParaRPr>
          </a:p>
        </p:txBody>
      </p:sp>
      <p:graphicFrame>
        <p:nvGraphicFramePr>
          <p:cNvPr id="22530" name="Object 0"/>
          <p:cNvGraphicFramePr>
            <a:graphicFrameLocks noChangeAspect="1"/>
          </p:cNvGraphicFramePr>
          <p:nvPr/>
        </p:nvGraphicFramePr>
        <p:xfrm>
          <a:off x="5638800" y="2209800"/>
          <a:ext cx="2968625" cy="1350963"/>
        </p:xfrm>
        <a:graphic>
          <a:graphicData uri="http://schemas.openxmlformats.org/presentationml/2006/ole">
            <p:oleObj spid="_x0000_s22530" name="Equation" r:id="rId3" imgW="1701720" imgH="774360" progId="">
              <p:embed/>
            </p:oleObj>
          </a:graphicData>
        </a:graphic>
      </p:graphicFrame>
      <p:graphicFrame>
        <p:nvGraphicFramePr>
          <p:cNvPr id="22531" name="Object 1"/>
          <p:cNvGraphicFramePr>
            <a:graphicFrameLocks noChangeAspect="1"/>
          </p:cNvGraphicFramePr>
          <p:nvPr/>
        </p:nvGraphicFramePr>
        <p:xfrm>
          <a:off x="6705600" y="5410200"/>
          <a:ext cx="573088" cy="333375"/>
        </p:xfrm>
        <a:graphic>
          <a:graphicData uri="http://schemas.openxmlformats.org/presentationml/2006/ole">
            <p:oleObj spid="_x0000_s22531" name="Equation" r:id="rId4" imgW="304560" imgH="177480" progId="">
              <p:embed/>
            </p:oleObj>
          </a:graphicData>
        </a:graphic>
      </p:graphicFrame>
      <p:graphicFrame>
        <p:nvGraphicFramePr>
          <p:cNvPr id="22532" name="Object 2"/>
          <p:cNvGraphicFramePr>
            <a:graphicFrameLocks noChangeAspect="1"/>
          </p:cNvGraphicFramePr>
          <p:nvPr/>
        </p:nvGraphicFramePr>
        <p:xfrm>
          <a:off x="7239000" y="5181600"/>
          <a:ext cx="573088" cy="333375"/>
        </p:xfrm>
        <a:graphic>
          <a:graphicData uri="http://schemas.openxmlformats.org/presentationml/2006/ole">
            <p:oleObj spid="_x0000_s22532" name="Equation" r:id="rId5" imgW="304560" imgH="177480" progId="">
              <p:embed/>
            </p:oleObj>
          </a:graphicData>
        </a:graphic>
      </p:graphicFrame>
      <p:graphicFrame>
        <p:nvGraphicFramePr>
          <p:cNvPr id="22533" name="Object 3"/>
          <p:cNvGraphicFramePr>
            <a:graphicFrameLocks noChangeAspect="1"/>
          </p:cNvGraphicFramePr>
          <p:nvPr/>
        </p:nvGraphicFramePr>
        <p:xfrm>
          <a:off x="6705600" y="3962400"/>
          <a:ext cx="549275" cy="333375"/>
        </p:xfrm>
        <a:graphic>
          <a:graphicData uri="http://schemas.openxmlformats.org/presentationml/2006/ole">
            <p:oleObj spid="_x0000_s22533" name="Equation" r:id="rId6" imgW="291960" imgH="177480" progId="">
              <p:embed/>
            </p:oleObj>
          </a:graphicData>
        </a:graphic>
      </p:graphicFrame>
      <p:graphicFrame>
        <p:nvGraphicFramePr>
          <p:cNvPr id="22534" name="Object 4"/>
          <p:cNvGraphicFramePr>
            <a:graphicFrameLocks noChangeAspect="1"/>
          </p:cNvGraphicFramePr>
          <p:nvPr/>
        </p:nvGraphicFramePr>
        <p:xfrm>
          <a:off x="1447800" y="3733800"/>
          <a:ext cx="5791200" cy="2405063"/>
        </p:xfrm>
        <a:graphic>
          <a:graphicData uri="http://schemas.openxmlformats.org/presentationml/2006/ole">
            <p:oleObj spid="_x0000_s22534" name="Photo Editor 사진" r:id="rId7" imgW="4676190" imgH="1943371" progId="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D7453D-43B7-40F2-A6B2-FB3772EBBE62}" type="slidenum">
              <a:rPr lang="ko-KR" altLang="en-US" smtClean="0">
                <a:latin typeface="Arial" charset="0"/>
              </a:rPr>
              <a:pPr/>
              <a:t>35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+mj-ea"/>
              </a:rPr>
              <a:t>Active First-order Low Pass Filter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ko-KR" sz="2400" smtClean="0"/>
              <a:t>Inverting Amp + Feedback Capacitor</a:t>
            </a:r>
          </a:p>
        </p:txBody>
      </p:sp>
      <p:sp>
        <p:nvSpPr>
          <p:cNvPr id="2355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sz="2400" smtClean="0"/>
              <a:t>Identical frequency response with Passive filter</a:t>
            </a:r>
          </a:p>
          <a:p>
            <a:r>
              <a:rPr lang="en-US" altLang="ko-KR" sz="2400" smtClean="0"/>
              <a:t>Very Low Output impedance</a:t>
            </a:r>
          </a:p>
          <a:p>
            <a:pPr lvl="1"/>
            <a:r>
              <a:rPr lang="en-US" altLang="ko-KR" sz="2200" smtClean="0"/>
              <a:t>Negligible Loading Effect</a:t>
            </a:r>
          </a:p>
        </p:txBody>
      </p:sp>
      <p:graphicFrame>
        <p:nvGraphicFramePr>
          <p:cNvPr id="23554" name="Object 0"/>
          <p:cNvGraphicFramePr>
            <a:graphicFrameLocks noChangeAspect="1"/>
          </p:cNvGraphicFramePr>
          <p:nvPr/>
        </p:nvGraphicFramePr>
        <p:xfrm>
          <a:off x="1524000" y="3733800"/>
          <a:ext cx="6477000" cy="2825750"/>
        </p:xfrm>
        <a:graphic>
          <a:graphicData uri="http://schemas.openxmlformats.org/presentationml/2006/ole">
            <p:oleObj spid="_x0000_s23554" name="Photo Editor 사진" r:id="rId3" imgW="4933333" imgH="2152951" progId="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B611DE-9BE0-4097-B9AC-8F4422ABCA9D}" type="slidenum">
              <a:rPr lang="ko-KR" altLang="en-US" smtClean="0">
                <a:latin typeface="Arial" charset="0"/>
              </a:rPr>
              <a:pPr/>
              <a:t>36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1030288" y="325438"/>
            <a:ext cx="788511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70000"/>
              </a:lnSpc>
              <a:defRPr/>
            </a:pPr>
            <a:r>
              <a:rPr kumimoji="1" lang="en-US" altLang="ko-KR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굴림" pitchFamily="50" charset="-127"/>
              </a:rPr>
              <a:t>Active First-order High Pass Filter</a:t>
            </a:r>
          </a:p>
        </p:txBody>
      </p:sp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1028700" y="1635125"/>
            <a:ext cx="386715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r>
              <a:rPr kumimoji="1" lang="en-US" altLang="ko-KR" b="1">
                <a:latin typeface="Arial" charset="0"/>
              </a:rPr>
              <a:t>Inverting Amp + Input Capacitor</a:t>
            </a:r>
          </a:p>
        </p:txBody>
      </p:sp>
      <p:sp>
        <p:nvSpPr>
          <p:cNvPr id="24583" name="Rectangle 4"/>
          <p:cNvSpPr>
            <a:spLocks noChangeArrowheads="1"/>
          </p:cNvSpPr>
          <p:nvPr/>
        </p:nvSpPr>
        <p:spPr bwMode="auto">
          <a:xfrm>
            <a:off x="5048250" y="1635125"/>
            <a:ext cx="386715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r>
              <a:rPr kumimoji="1" lang="en-US" altLang="ko-KR" b="1">
                <a:latin typeface="Arial" charset="0"/>
              </a:rPr>
              <a:t>Identical frequency response with Passive filter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r>
              <a:rPr kumimoji="1" lang="en-US" altLang="ko-KR" b="1">
                <a:latin typeface="Arial" charset="0"/>
              </a:rPr>
              <a:t>Very Low Output impedance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</a:pPr>
            <a:r>
              <a:rPr kumimoji="1" lang="en-US" altLang="ko-KR" sz="2200">
                <a:latin typeface="Arial" charset="0"/>
              </a:rPr>
              <a:t>Negligible Loading Effect</a:t>
            </a:r>
          </a:p>
        </p:txBody>
      </p:sp>
      <p:graphicFrame>
        <p:nvGraphicFramePr>
          <p:cNvPr id="24578" name="Object 0"/>
          <p:cNvGraphicFramePr>
            <a:graphicFrameLocks noChangeAspect="1"/>
          </p:cNvGraphicFramePr>
          <p:nvPr/>
        </p:nvGraphicFramePr>
        <p:xfrm>
          <a:off x="1447800" y="4422775"/>
          <a:ext cx="6629400" cy="2130425"/>
        </p:xfrm>
        <a:graphic>
          <a:graphicData uri="http://schemas.openxmlformats.org/presentationml/2006/ole">
            <p:oleObj spid="_x0000_s24578" name="Photo Editor 사진" r:id="rId3" imgW="5687219" imgH="1828571" progId="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A214EF-6601-48CD-ADAF-CD5B697C6F0F}" type="slidenum">
              <a:rPr lang="ko-KR" altLang="en-US" smtClean="0">
                <a:latin typeface="Arial" charset="0"/>
              </a:rPr>
              <a:pPr/>
              <a:t>37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+mj-ea"/>
              </a:rPr>
              <a:t>Active High-order Filters</a:t>
            </a:r>
          </a:p>
        </p:txBody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524000"/>
            <a:ext cx="7886700" cy="4460875"/>
          </a:xfrm>
        </p:spPr>
        <p:txBody>
          <a:bodyPr/>
          <a:lstStyle/>
          <a:p>
            <a:r>
              <a:rPr lang="en-US" altLang="ko-KR" smtClean="0"/>
              <a:t>Low Pass Filters</a:t>
            </a:r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r>
              <a:rPr lang="en-US" altLang="ko-KR" smtClean="0"/>
              <a:t>High Pass Filters</a:t>
            </a:r>
          </a:p>
        </p:txBody>
      </p:sp>
      <p:graphicFrame>
        <p:nvGraphicFramePr>
          <p:cNvPr id="25602" name="Object 0"/>
          <p:cNvGraphicFramePr>
            <a:graphicFrameLocks noChangeAspect="1"/>
          </p:cNvGraphicFramePr>
          <p:nvPr/>
        </p:nvGraphicFramePr>
        <p:xfrm>
          <a:off x="1905000" y="2098675"/>
          <a:ext cx="5791200" cy="1890713"/>
        </p:xfrm>
        <a:graphic>
          <a:graphicData uri="http://schemas.openxmlformats.org/presentationml/2006/ole">
            <p:oleObj spid="_x0000_s25602" name="Photo Editor 사진" r:id="rId3" imgW="7295238" imgH="2381582" progId="">
              <p:embed/>
            </p:oleObj>
          </a:graphicData>
        </a:graphic>
      </p:graphicFrame>
      <p:graphicFrame>
        <p:nvGraphicFramePr>
          <p:cNvPr id="25603" name="Object 1"/>
          <p:cNvGraphicFramePr>
            <a:graphicFrameLocks noChangeAspect="1"/>
          </p:cNvGraphicFramePr>
          <p:nvPr/>
        </p:nvGraphicFramePr>
        <p:xfrm>
          <a:off x="1828800" y="4613275"/>
          <a:ext cx="6248400" cy="1862138"/>
        </p:xfrm>
        <a:graphic>
          <a:graphicData uri="http://schemas.openxmlformats.org/presentationml/2006/ole">
            <p:oleObj spid="_x0000_s25603" name="Photo Editor 사진" r:id="rId4" imgW="7419048" imgH="2209524" progId="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489BA9-E5CA-4E57-B5EC-91EA26BA3B2E}" type="slidenum">
              <a:rPr lang="ko-KR" altLang="en-US" smtClean="0">
                <a:latin typeface="Arial" charset="0"/>
              </a:rPr>
              <a:pPr/>
              <a:t>38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+mj-ea"/>
              </a:rPr>
              <a:t>Bandpass and Band-reject Filters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400" smtClean="0"/>
              <a:t>Butterworth Filters</a:t>
            </a:r>
          </a:p>
          <a:p>
            <a:pPr lvl="1"/>
            <a:r>
              <a:rPr lang="en-US" altLang="ko-KR" sz="2200" smtClean="0"/>
              <a:t>Maximally Flat Magnitude response in pass band</a:t>
            </a:r>
          </a:p>
          <a:p>
            <a:pPr lvl="1"/>
            <a:r>
              <a:rPr lang="en-US" altLang="ko-KR" sz="2200" smtClean="0"/>
              <a:t>High Attenuation Rate</a:t>
            </a:r>
          </a:p>
          <a:p>
            <a:r>
              <a:rPr lang="en-US" altLang="ko-KR" sz="2400" smtClean="0"/>
              <a:t>Chebyshev Filters</a:t>
            </a:r>
          </a:p>
          <a:p>
            <a:pPr lvl="1"/>
            <a:r>
              <a:rPr lang="en-US" altLang="ko-KR" sz="2200" smtClean="0"/>
              <a:t>Maximum Attenuation Rate</a:t>
            </a:r>
          </a:p>
          <a:p>
            <a:pPr lvl="1"/>
            <a:r>
              <a:rPr lang="en-US" altLang="ko-KR" sz="2200" smtClean="0"/>
              <a:t>Ripple in pass band</a:t>
            </a:r>
          </a:p>
          <a:p>
            <a:r>
              <a:rPr lang="en-US" altLang="ko-KR" sz="2400" smtClean="0"/>
              <a:t>Bessel Filters</a:t>
            </a:r>
          </a:p>
          <a:p>
            <a:pPr lvl="1"/>
            <a:r>
              <a:rPr lang="en-US" altLang="ko-KR" sz="2200" smtClean="0"/>
              <a:t>Maximally flat time delay in response to step input</a:t>
            </a:r>
          </a:p>
          <a:p>
            <a:pPr lvl="1"/>
            <a:r>
              <a:rPr lang="en-US" altLang="ko-KR" sz="2200" smtClean="0"/>
              <a:t>Attenuation Rate is very gradual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D5F171-A54C-4DA7-B5E8-95896CBC5EC7}" type="slidenum">
              <a:rPr lang="ko-KR" altLang="en-US" smtClean="0">
                <a:latin typeface="Arial" charset="0"/>
              </a:rPr>
              <a:pPr/>
              <a:t>39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+mj-ea"/>
              </a:rPr>
              <a:t>Filter Design Table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C when </a:t>
            </a:r>
            <a:r>
              <a:rPr lang="en-US" altLang="ko-KR" smtClean="0">
                <a:sym typeface="Symbol" pitchFamily="18" charset="2"/>
              </a:rPr>
              <a:t></a:t>
            </a:r>
            <a:r>
              <a:rPr lang="en-US" altLang="ko-KR" baseline="-25000" smtClean="0">
                <a:sym typeface="Symbol" pitchFamily="18" charset="2"/>
              </a:rPr>
              <a:t>0</a:t>
            </a:r>
            <a:r>
              <a:rPr lang="en-US" altLang="ko-KR" smtClean="0">
                <a:sym typeface="Symbol" pitchFamily="18" charset="2"/>
              </a:rPr>
              <a:t> = R</a:t>
            </a:r>
            <a:r>
              <a:rPr lang="en-US" altLang="ko-KR" baseline="-25000" smtClean="0">
                <a:sym typeface="Symbol" pitchFamily="18" charset="2"/>
              </a:rPr>
              <a:t>0</a:t>
            </a:r>
            <a:r>
              <a:rPr lang="en-US" altLang="ko-KR" smtClean="0">
                <a:sym typeface="Symbol" pitchFamily="18" charset="2"/>
              </a:rPr>
              <a:t> = 1</a:t>
            </a:r>
          </a:p>
        </p:txBody>
      </p:sp>
      <p:graphicFrame>
        <p:nvGraphicFramePr>
          <p:cNvPr id="26626" name="Object 4"/>
          <p:cNvGraphicFramePr>
            <a:graphicFrameLocks noChangeAspect="1"/>
          </p:cNvGraphicFramePr>
          <p:nvPr/>
        </p:nvGraphicFramePr>
        <p:xfrm>
          <a:off x="1905000" y="2151063"/>
          <a:ext cx="6477000" cy="4484687"/>
        </p:xfrm>
        <a:graphic>
          <a:graphicData uri="http://schemas.openxmlformats.org/presentationml/2006/ole">
            <p:oleObj spid="_x0000_s26626" name="Photo Editor 사진" r:id="rId3" imgW="8059275" imgH="5582429" progId="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D8321A-44A2-4A13-9DAC-A43FECAA1265}" type="slidenum">
              <a:rPr lang="ko-KR" altLang="en-US" smtClean="0">
                <a:latin typeface="Arial" charset="0"/>
              </a:rPr>
              <a:pPr/>
              <a:t>4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Ideal OP Amps (Cont.)</a:t>
            </a:r>
            <a:endParaRPr lang="ko-KR" altLang="en-US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635125"/>
            <a:ext cx="5410200" cy="4460875"/>
          </a:xfrm>
        </p:spPr>
        <p:txBody>
          <a:bodyPr/>
          <a:lstStyle/>
          <a:p>
            <a:r>
              <a:rPr lang="en-US" altLang="ko-KR" smtClean="0"/>
              <a:t>Assumptions</a:t>
            </a:r>
          </a:p>
          <a:p>
            <a:pPr lvl="1"/>
            <a:r>
              <a:rPr lang="en-US" altLang="ko-KR" smtClean="0"/>
              <a:t>Open loop Gain = Infinity</a:t>
            </a:r>
          </a:p>
          <a:p>
            <a:pPr lvl="1"/>
            <a:r>
              <a:rPr lang="en-US" altLang="ko-KR" smtClean="0"/>
              <a:t>Input Impedance Rd = Infinity</a:t>
            </a:r>
          </a:p>
          <a:p>
            <a:pPr lvl="1"/>
            <a:r>
              <a:rPr lang="en-US" altLang="ko-KR" smtClean="0"/>
              <a:t>Output Impedance Ro = 0</a:t>
            </a:r>
          </a:p>
          <a:p>
            <a:pPr lvl="1"/>
            <a:r>
              <a:rPr lang="en-US" altLang="ko-KR" smtClean="0"/>
              <a:t>Bandwidth = Infinity</a:t>
            </a:r>
          </a:p>
          <a:p>
            <a:pPr lvl="2"/>
            <a:r>
              <a:rPr lang="en-US" altLang="ko-KR" smtClean="0"/>
              <a:t>Infinite Frequency Response</a:t>
            </a:r>
          </a:p>
          <a:p>
            <a:pPr lvl="1"/>
            <a:r>
              <a:rPr lang="en-US" altLang="ko-KR" smtClean="0"/>
              <a:t>v</a:t>
            </a:r>
            <a:r>
              <a:rPr lang="en-US" altLang="ko-KR" baseline="-25000" smtClean="0"/>
              <a:t>o</a:t>
            </a:r>
            <a:r>
              <a:rPr lang="en-US" altLang="ko-KR" smtClean="0"/>
              <a:t>=0 when v</a:t>
            </a:r>
            <a:r>
              <a:rPr lang="en-US" altLang="ko-KR" baseline="-25000" smtClean="0"/>
              <a:t>1</a:t>
            </a:r>
            <a:r>
              <a:rPr lang="en-US" altLang="ko-KR" smtClean="0"/>
              <a:t> = v</a:t>
            </a:r>
            <a:r>
              <a:rPr lang="en-US" altLang="ko-KR" baseline="-25000" smtClean="0"/>
              <a:t>2</a:t>
            </a:r>
          </a:p>
          <a:p>
            <a:pPr lvl="2"/>
            <a:r>
              <a:rPr lang="en-US" altLang="ko-KR" smtClean="0"/>
              <a:t>No Offset Voltage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28600" y="2590800"/>
          <a:ext cx="3810000" cy="2324100"/>
        </p:xfrm>
        <a:graphic>
          <a:graphicData uri="http://schemas.openxmlformats.org/presentationml/2006/ole">
            <p:oleObj spid="_x0000_s2050" name="Photo Editor 사진" r:id="rId3" imgW="4229690" imgH="2580952" progId="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918647-1270-422E-B492-7D03A6168306}" type="slidenum">
              <a:rPr lang="ko-KR" altLang="en-US" smtClean="0">
                <a:latin typeface="Arial" charset="0"/>
              </a:rPr>
              <a:pPr/>
              <a:t>40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+mj-ea"/>
              </a:rPr>
              <a:t>Filter Design Example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886700" cy="4460875"/>
          </a:xfrm>
        </p:spPr>
        <p:txBody>
          <a:bodyPr/>
          <a:lstStyle/>
          <a:p>
            <a:r>
              <a:rPr lang="en-US" altLang="ko-KR" sz="2400" smtClean="0"/>
              <a:t>Low pass five-pole Butterworth filter with a corner frequency of 200Hz and input resistance of 50K</a:t>
            </a:r>
            <a:r>
              <a:rPr lang="en-US" altLang="ko-KR" sz="2400" smtClean="0">
                <a:sym typeface="Symbol" pitchFamily="18" charset="2"/>
              </a:rPr>
              <a:t></a:t>
            </a:r>
          </a:p>
          <a:p>
            <a:pPr lvl="1"/>
            <a:r>
              <a:rPr lang="en-US" altLang="ko-KR" sz="2200" smtClean="0"/>
              <a:t>Economic Solution = 3</a:t>
            </a:r>
            <a:r>
              <a:rPr lang="en-US" altLang="ko-KR" sz="2200" baseline="30000" smtClean="0"/>
              <a:t>rd</a:t>
            </a:r>
            <a:r>
              <a:rPr lang="en-US" altLang="ko-KR" sz="2200" smtClean="0"/>
              <a:t> order + 2</a:t>
            </a:r>
            <a:r>
              <a:rPr lang="en-US" altLang="ko-KR" sz="2200" baseline="30000" smtClean="0"/>
              <a:t>nd</a:t>
            </a:r>
            <a:r>
              <a:rPr lang="en-US" altLang="ko-KR" sz="2200" smtClean="0"/>
              <a:t> order</a:t>
            </a:r>
          </a:p>
          <a:p>
            <a:pPr lvl="1"/>
            <a:r>
              <a:rPr lang="en-US" altLang="ko-KR" sz="2200" smtClean="0"/>
              <a:t>Desired R and C ?</a:t>
            </a:r>
          </a:p>
          <a:p>
            <a:pPr lvl="2"/>
            <a:r>
              <a:rPr lang="en-US" altLang="ko-KR" sz="2000" smtClean="0">
                <a:sym typeface="Symbol" pitchFamily="18" charset="2"/>
              </a:rPr>
              <a:t>C</a:t>
            </a:r>
            <a:r>
              <a:rPr lang="en-US" altLang="ko-KR" sz="2000" baseline="-25000" smtClean="0">
                <a:sym typeface="Symbol" pitchFamily="18" charset="2"/>
              </a:rPr>
              <a:t>1A</a:t>
            </a:r>
            <a:r>
              <a:rPr lang="en-US" altLang="ko-KR" sz="2000" smtClean="0">
                <a:sym typeface="Symbol" pitchFamily="18" charset="2"/>
              </a:rPr>
              <a:t> = (</a:t>
            </a:r>
            <a:r>
              <a:rPr lang="en-US" altLang="ko-KR" sz="2000" baseline="-25000" smtClean="0">
                <a:sym typeface="Symbol" pitchFamily="18" charset="2"/>
              </a:rPr>
              <a:t>0</a:t>
            </a:r>
            <a:r>
              <a:rPr lang="en-US" altLang="ko-KR" sz="2000" smtClean="0">
                <a:sym typeface="Symbol" pitchFamily="18" charset="2"/>
              </a:rPr>
              <a:t> R</a:t>
            </a:r>
            <a:r>
              <a:rPr lang="en-US" altLang="ko-KR" sz="2000" baseline="-25000" smtClean="0">
                <a:sym typeface="Symbol" pitchFamily="18" charset="2"/>
              </a:rPr>
              <a:t>0</a:t>
            </a:r>
            <a:r>
              <a:rPr lang="en-US" altLang="ko-KR" sz="2000" smtClean="0">
                <a:sym typeface="Symbol" pitchFamily="18" charset="2"/>
              </a:rPr>
              <a:t> C</a:t>
            </a:r>
            <a:r>
              <a:rPr lang="en-US" altLang="ko-KR" sz="2000" baseline="-25000" smtClean="0">
                <a:sym typeface="Symbol" pitchFamily="18" charset="2"/>
              </a:rPr>
              <a:t>0</a:t>
            </a:r>
            <a:r>
              <a:rPr lang="en-US" altLang="ko-KR" sz="2000" smtClean="0">
                <a:sym typeface="Symbol" pitchFamily="18" charset="2"/>
              </a:rPr>
              <a:t> ) / ( R) </a:t>
            </a:r>
          </a:p>
          <a:p>
            <a:pPr lvl="2">
              <a:buFont typeface="Monotype Sorts" pitchFamily="2" charset="2"/>
              <a:buNone/>
            </a:pPr>
            <a:r>
              <a:rPr lang="en-US" altLang="ko-KR" sz="2000" smtClean="0">
                <a:sym typeface="Symbol" pitchFamily="18" charset="2"/>
              </a:rPr>
              <a:t>         = 1x1x</a:t>
            </a:r>
            <a:r>
              <a:rPr lang="en-US" altLang="ko-KR" sz="2000" smtClean="0">
                <a:solidFill>
                  <a:schemeClr val="hlink"/>
                </a:solidFill>
                <a:sym typeface="Symbol" pitchFamily="18" charset="2"/>
              </a:rPr>
              <a:t>1.753</a:t>
            </a:r>
            <a:r>
              <a:rPr lang="en-US" altLang="ko-KR" sz="2000" smtClean="0">
                <a:sym typeface="Symbol" pitchFamily="18" charset="2"/>
              </a:rPr>
              <a:t> / 2x200x50K = 27.9 nF</a:t>
            </a:r>
          </a:p>
          <a:p>
            <a:pPr lvl="2"/>
            <a:r>
              <a:rPr lang="en-US" altLang="ko-KR" sz="2000" smtClean="0">
                <a:sym typeface="Symbol" pitchFamily="18" charset="2"/>
              </a:rPr>
              <a:t>C</a:t>
            </a:r>
            <a:r>
              <a:rPr lang="en-US" altLang="ko-KR" sz="2000" baseline="-25000" smtClean="0">
                <a:sym typeface="Symbol" pitchFamily="18" charset="2"/>
              </a:rPr>
              <a:t>2A </a:t>
            </a:r>
            <a:r>
              <a:rPr lang="en-US" altLang="ko-KR" sz="2000" smtClean="0">
                <a:sym typeface="Symbol" pitchFamily="18" charset="2"/>
              </a:rPr>
              <a:t>= 21.6 nF, C</a:t>
            </a:r>
            <a:r>
              <a:rPr lang="en-US" altLang="ko-KR" sz="2000" baseline="-25000" smtClean="0">
                <a:sym typeface="Symbol" pitchFamily="18" charset="2"/>
              </a:rPr>
              <a:t>3A </a:t>
            </a:r>
            <a:r>
              <a:rPr lang="en-US" altLang="ko-KR" sz="2000" smtClean="0">
                <a:sym typeface="Symbol" pitchFamily="18" charset="2"/>
              </a:rPr>
              <a:t>= 6.7 nF, C</a:t>
            </a:r>
            <a:r>
              <a:rPr lang="en-US" altLang="ko-KR" sz="2000" baseline="-25000" smtClean="0">
                <a:sym typeface="Symbol" pitchFamily="18" charset="2"/>
              </a:rPr>
              <a:t>1B </a:t>
            </a:r>
            <a:r>
              <a:rPr lang="en-US" altLang="ko-KR" sz="2000" smtClean="0">
                <a:sym typeface="Symbol" pitchFamily="18" charset="2"/>
              </a:rPr>
              <a:t>= 51.5 nF, C</a:t>
            </a:r>
            <a:r>
              <a:rPr lang="en-US" altLang="ko-KR" sz="2000" baseline="-25000" smtClean="0">
                <a:sym typeface="Symbol" pitchFamily="18" charset="2"/>
              </a:rPr>
              <a:t>2B </a:t>
            </a:r>
            <a:r>
              <a:rPr lang="en-US" altLang="ko-KR" sz="2000" smtClean="0">
                <a:sym typeface="Symbol" pitchFamily="18" charset="2"/>
              </a:rPr>
              <a:t>= 4.9 nF</a:t>
            </a:r>
          </a:p>
          <a:p>
            <a:pPr lvl="2">
              <a:buFont typeface="Monotype Sorts" pitchFamily="2" charset="2"/>
              <a:buNone/>
            </a:pPr>
            <a:r>
              <a:rPr lang="en-US" altLang="ko-KR" sz="2000" smtClean="0">
                <a:sym typeface="Symbol" pitchFamily="18" charset="2"/>
              </a:rPr>
              <a:t> </a:t>
            </a:r>
          </a:p>
        </p:txBody>
      </p:sp>
      <p:graphicFrame>
        <p:nvGraphicFramePr>
          <p:cNvPr id="27650" name="Object 4"/>
          <p:cNvGraphicFramePr>
            <a:graphicFrameLocks noChangeAspect="1"/>
          </p:cNvGraphicFramePr>
          <p:nvPr/>
        </p:nvGraphicFramePr>
        <p:xfrm>
          <a:off x="1676400" y="4114800"/>
          <a:ext cx="6705600" cy="2425700"/>
        </p:xfrm>
        <a:graphic>
          <a:graphicData uri="http://schemas.openxmlformats.org/presentationml/2006/ole">
            <p:oleObj spid="_x0000_s27650" name="Photo Editor 사진" r:id="rId3" imgW="6714286" imgH="2429214" progId="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286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DA3C8D-AD25-49BE-9AC1-5234CCA50ADC}" type="slidenum">
              <a:rPr lang="ko-KR" altLang="en-US" smtClean="0">
                <a:latin typeface="Arial" charset="0"/>
              </a:rPr>
              <a:pPr/>
              <a:t>41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+mj-ea"/>
              </a:rPr>
              <a:t>VCO(Voltage Controlled Oscillator)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ko-KR" sz="2400" smtClean="0"/>
              <a:t>VCO = Voltage to Frequency(V/F) Converter</a:t>
            </a:r>
          </a:p>
        </p:txBody>
      </p:sp>
      <p:sp>
        <p:nvSpPr>
          <p:cNvPr id="2867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sz="2400" dirty="0" smtClean="0">
                <a:solidFill>
                  <a:srgbClr val="FF0000"/>
                </a:solidFill>
              </a:rPr>
              <a:t>VCO converts an input voltage to a series of output digital pulses </a:t>
            </a:r>
            <a:r>
              <a:rPr lang="en-US" altLang="ko-KR" sz="2400" dirty="0" smtClean="0"/>
              <a:t>whose frequency is proportional to the input voltage</a:t>
            </a:r>
          </a:p>
          <a:p>
            <a:r>
              <a:rPr lang="en-US" altLang="ko-KR" sz="2400" dirty="0" smtClean="0"/>
              <a:t>Applications</a:t>
            </a:r>
          </a:p>
          <a:p>
            <a:pPr lvl="1"/>
            <a:r>
              <a:rPr lang="en-US" altLang="ko-KR" sz="2200" dirty="0" smtClean="0"/>
              <a:t>ADC</a:t>
            </a:r>
          </a:p>
          <a:p>
            <a:pPr lvl="1"/>
            <a:r>
              <a:rPr lang="en-US" altLang="ko-KR" sz="2200" dirty="0" smtClean="0"/>
              <a:t>Digital Transmission</a:t>
            </a:r>
          </a:p>
          <a:p>
            <a:pPr lvl="1"/>
            <a:r>
              <a:rPr lang="en-US" altLang="ko-KR" sz="2200" dirty="0" smtClean="0"/>
              <a:t>Telemetry</a:t>
            </a:r>
          </a:p>
          <a:p>
            <a:pPr lvl="1"/>
            <a:r>
              <a:rPr lang="en-US" altLang="ko-KR" sz="2200" dirty="0" smtClean="0"/>
              <a:t>Digital Voltmeter</a:t>
            </a:r>
          </a:p>
        </p:txBody>
      </p:sp>
      <p:graphicFrame>
        <p:nvGraphicFramePr>
          <p:cNvPr id="28674" name="Object 5"/>
          <p:cNvGraphicFramePr>
            <a:graphicFrameLocks noChangeAspect="1"/>
          </p:cNvGraphicFramePr>
          <p:nvPr/>
        </p:nvGraphicFramePr>
        <p:xfrm>
          <a:off x="381000" y="2798763"/>
          <a:ext cx="4343400" cy="4059237"/>
        </p:xfrm>
        <a:graphic>
          <a:graphicData uri="http://schemas.openxmlformats.org/presentationml/2006/ole">
            <p:oleObj spid="_x0000_s28674" name="Photo Editor 사진" r:id="rId3" imgW="4819048" imgH="4505954" progId="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3429000" y="6172200"/>
            <a:ext cx="1447800" cy="685800"/>
          </a:xfrm>
          <a:prstGeom prst="rect">
            <a:avLst/>
          </a:prstGeom>
          <a:noFill/>
          <a:ln w="28575" cap="sq" cmpd="sng" algn="ctr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4A7E6F-B7E6-4D46-8E38-0538CF5CCB29}" type="slidenum">
              <a:rPr lang="ko-KR" altLang="en-US" smtClean="0">
                <a:latin typeface="Arial" charset="0"/>
              </a:rPr>
              <a:pPr/>
              <a:t>42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+mj-ea"/>
              </a:rPr>
              <a:t>VCO (Cont.)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400" smtClean="0"/>
              <a:t>Module form</a:t>
            </a:r>
          </a:p>
          <a:p>
            <a:pPr lvl="1">
              <a:lnSpc>
                <a:spcPct val="90000"/>
              </a:lnSpc>
            </a:pPr>
            <a:r>
              <a:rPr lang="en-US" altLang="ko-KR" sz="2200" smtClean="0"/>
              <a:t>Better linearity, Lower Gain drift, Higher full-scale frequencies than IC</a:t>
            </a:r>
          </a:p>
          <a:p>
            <a:pPr>
              <a:lnSpc>
                <a:spcPct val="90000"/>
              </a:lnSpc>
            </a:pPr>
            <a:r>
              <a:rPr lang="en-US" altLang="ko-KR" sz="2400" smtClean="0"/>
              <a:t>Monolithic IC form</a:t>
            </a:r>
          </a:p>
          <a:p>
            <a:pPr lvl="1">
              <a:lnSpc>
                <a:spcPct val="90000"/>
              </a:lnSpc>
            </a:pPr>
            <a:r>
              <a:rPr lang="en-US" altLang="ko-KR" sz="2200" smtClean="0"/>
              <a:t>Less expensive, Small size</a:t>
            </a:r>
          </a:p>
          <a:p>
            <a:pPr lvl="1">
              <a:lnSpc>
                <a:spcPct val="90000"/>
              </a:lnSpc>
            </a:pPr>
            <a:r>
              <a:rPr lang="en-US" altLang="ko-KR" sz="2200" smtClean="0"/>
              <a:t>Lower drift, Better flexibility of frequency range</a:t>
            </a:r>
          </a:p>
          <a:p>
            <a:pPr>
              <a:lnSpc>
                <a:spcPct val="90000"/>
              </a:lnSpc>
            </a:pPr>
            <a:r>
              <a:rPr lang="en-US" altLang="ko-KR" sz="2400" smtClean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altLang="ko-KR" sz="2200" smtClean="0"/>
              <a:t>LM331</a:t>
            </a:r>
          </a:p>
          <a:p>
            <a:pPr lvl="2">
              <a:lnSpc>
                <a:spcPct val="90000"/>
              </a:lnSpc>
            </a:pPr>
            <a:r>
              <a:rPr lang="en-US" altLang="ko-KR" sz="2000" smtClean="0"/>
              <a:t>Low cost VCO from National Semiconductor</a:t>
            </a:r>
          </a:p>
          <a:p>
            <a:pPr lvl="2">
              <a:lnSpc>
                <a:spcPct val="90000"/>
              </a:lnSpc>
            </a:pPr>
            <a:r>
              <a:rPr lang="en-US" altLang="ko-KR" sz="2000" smtClean="0"/>
              <a:t>Maximum nonlinearity 0.01% over 1 ~ 100KHz</a:t>
            </a:r>
          </a:p>
          <a:p>
            <a:pPr lvl="1">
              <a:lnSpc>
                <a:spcPct val="90000"/>
              </a:lnSpc>
            </a:pPr>
            <a:r>
              <a:rPr lang="en-US" altLang="ko-KR" sz="2200" smtClean="0"/>
              <a:t>CD4046B</a:t>
            </a:r>
          </a:p>
          <a:p>
            <a:pPr lvl="2">
              <a:lnSpc>
                <a:spcPct val="90000"/>
              </a:lnSpc>
            </a:pPr>
            <a:r>
              <a:rPr lang="en-US" altLang="ko-KR" sz="2000" smtClean="0"/>
              <a:t>PLL contains VCO</a:t>
            </a:r>
          </a:p>
          <a:p>
            <a:pPr lvl="2">
              <a:lnSpc>
                <a:spcPct val="90000"/>
              </a:lnSpc>
            </a:pPr>
            <a:r>
              <a:rPr lang="en-US" altLang="ko-KR" sz="2000" smtClean="0"/>
              <a:t>Maximum nonlinearity 1.0% over 1 ~ 400MHz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2970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FBBADF-EE74-4C94-A4AD-8E70D712232F}" type="slidenum">
              <a:rPr lang="ko-KR" altLang="en-US" smtClean="0">
                <a:latin typeface="Arial" charset="0"/>
              </a:rPr>
              <a:pPr/>
              <a:t>43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+mj-ea"/>
              </a:rPr>
              <a:t>PLL(Phase Locked Loop)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4286250" cy="4460875"/>
          </a:xfrm>
        </p:spPr>
        <p:txBody>
          <a:bodyPr/>
          <a:lstStyle/>
          <a:p>
            <a:r>
              <a:rPr lang="en-US" altLang="ko-KR" sz="2400" dirty="0" smtClean="0"/>
              <a:t>VCO is commonly used in PLL</a:t>
            </a:r>
          </a:p>
          <a:p>
            <a:r>
              <a:rPr lang="en-US" altLang="ko-KR" sz="2400" dirty="0" smtClean="0"/>
              <a:t>Applications</a:t>
            </a:r>
          </a:p>
          <a:p>
            <a:pPr lvl="1"/>
            <a:r>
              <a:rPr lang="en-US" altLang="ko-KR" sz="2200" dirty="0" smtClean="0">
                <a:solidFill>
                  <a:srgbClr val="FF0000"/>
                </a:solidFill>
              </a:rPr>
              <a:t>Communications</a:t>
            </a:r>
          </a:p>
          <a:p>
            <a:pPr lvl="1"/>
            <a:r>
              <a:rPr lang="en-US" altLang="ko-KR" sz="2200" dirty="0" smtClean="0">
                <a:solidFill>
                  <a:srgbClr val="FF0000"/>
                </a:solidFill>
              </a:rPr>
              <a:t>Radar</a:t>
            </a:r>
          </a:p>
          <a:p>
            <a:pPr lvl="1"/>
            <a:r>
              <a:rPr lang="en-US" altLang="ko-KR" sz="2200" dirty="0" smtClean="0">
                <a:solidFill>
                  <a:srgbClr val="FF0000"/>
                </a:solidFill>
              </a:rPr>
              <a:t>Time and frequency control</a:t>
            </a:r>
          </a:p>
          <a:p>
            <a:pPr lvl="1"/>
            <a:r>
              <a:rPr lang="en-US" altLang="ko-KR" sz="2200" dirty="0" smtClean="0">
                <a:solidFill>
                  <a:srgbClr val="FF0000"/>
                </a:solidFill>
              </a:rPr>
              <a:t>Instrumentation system</a:t>
            </a:r>
          </a:p>
        </p:txBody>
      </p:sp>
      <p:sp>
        <p:nvSpPr>
          <p:cNvPr id="2970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295400"/>
            <a:ext cx="3867150" cy="4460875"/>
          </a:xfrm>
        </p:spPr>
        <p:txBody>
          <a:bodyPr/>
          <a:lstStyle/>
          <a:p>
            <a:r>
              <a:rPr lang="en-US" altLang="ko-KR" sz="2400" dirty="0" smtClean="0"/>
              <a:t>Control loop</a:t>
            </a:r>
          </a:p>
          <a:p>
            <a:pPr lvl="1"/>
            <a:r>
              <a:rPr lang="en-US" altLang="ko-KR" sz="2200" dirty="0" smtClean="0"/>
              <a:t>Goal</a:t>
            </a:r>
          </a:p>
          <a:p>
            <a:pPr lvl="2"/>
            <a:r>
              <a:rPr lang="en-US" altLang="ko-KR" dirty="0" smtClean="0"/>
              <a:t>Minimize z(t)</a:t>
            </a:r>
          </a:p>
          <a:p>
            <a:pPr lvl="2">
              <a:buFont typeface="Monotype Sorts" pitchFamily="2" charset="2"/>
              <a:buNone/>
            </a:pPr>
            <a:r>
              <a:rPr lang="en-US" altLang="ko-KR" dirty="0" smtClean="0">
                <a:sym typeface="Wingdings" pitchFamily="2" charset="2"/>
              </a:rPr>
              <a:t>    s(t) = r(t)</a:t>
            </a:r>
          </a:p>
          <a:p>
            <a:pPr lvl="1"/>
            <a:r>
              <a:rPr lang="en-US" altLang="ko-KR" sz="2200" dirty="0" smtClean="0"/>
              <a:t>Change r(t) until z(t)=0</a:t>
            </a:r>
          </a:p>
          <a:p>
            <a:pPr lvl="2"/>
            <a:r>
              <a:rPr lang="en-US" altLang="ko-KR" dirty="0" smtClean="0"/>
              <a:t>s(t) can be obtained By reading r(t)</a:t>
            </a:r>
          </a:p>
        </p:txBody>
      </p:sp>
      <p:graphicFrame>
        <p:nvGraphicFramePr>
          <p:cNvPr id="29698" name="Object 5"/>
          <p:cNvGraphicFramePr>
            <a:graphicFrameLocks noChangeAspect="1"/>
          </p:cNvGraphicFramePr>
          <p:nvPr/>
        </p:nvGraphicFramePr>
        <p:xfrm>
          <a:off x="152400" y="4572000"/>
          <a:ext cx="4762500" cy="1925638"/>
        </p:xfrm>
        <a:graphic>
          <a:graphicData uri="http://schemas.openxmlformats.org/presentationml/2006/ole">
            <p:oleObj spid="_x0000_s29698" name="Photo Editor 사진" r:id="rId3" imgW="4686954" imgH="1895238" progId="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307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59EDBF-7AAB-4793-A9C9-320D701E0CEB}" type="slidenum">
              <a:rPr lang="ko-KR" altLang="en-US" smtClean="0">
                <a:latin typeface="Arial" charset="0"/>
              </a:rPr>
              <a:pPr/>
              <a:t>44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+mj-ea"/>
              </a:rPr>
              <a:t>VCO Interfacing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ko-KR" sz="2400" smtClean="0"/>
              <a:t>Output of VCO</a:t>
            </a:r>
          </a:p>
          <a:p>
            <a:pPr lvl="1"/>
            <a:r>
              <a:rPr lang="en-US" altLang="ko-KR" sz="2200" smtClean="0"/>
              <a:t>Digital pulses whose frequency is proportional to input voltage</a:t>
            </a:r>
          </a:p>
        </p:txBody>
      </p:sp>
      <p:sp>
        <p:nvSpPr>
          <p:cNvPr id="3072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sz="2400" smtClean="0"/>
              <a:t># </a:t>
            </a:r>
            <a:r>
              <a:rPr lang="en-US" altLang="ko-KR" sz="2400" smtClean="0"/>
              <a:t>of pulse / Duration</a:t>
            </a:r>
          </a:p>
          <a:p>
            <a:pPr lvl="1"/>
            <a:r>
              <a:rPr lang="en-US" altLang="ko-KR" sz="2200" smtClean="0"/>
              <a:t>Duration</a:t>
            </a:r>
          </a:p>
          <a:p>
            <a:pPr lvl="2"/>
            <a:r>
              <a:rPr lang="en-US" altLang="ko-KR" smtClean="0"/>
              <a:t>Controlled by Sampling Gate</a:t>
            </a:r>
          </a:p>
          <a:p>
            <a:pPr lvl="1"/>
            <a:r>
              <a:rPr lang="en-US" altLang="ko-KR" sz="2200" smtClean="0"/>
              <a:t># of Pulse</a:t>
            </a:r>
          </a:p>
          <a:p>
            <a:pPr lvl="2"/>
            <a:r>
              <a:rPr lang="en-US" altLang="ko-KR" smtClean="0"/>
              <a:t>Counted in Counter</a:t>
            </a:r>
          </a:p>
        </p:txBody>
      </p:sp>
      <p:graphicFrame>
        <p:nvGraphicFramePr>
          <p:cNvPr id="30722" name="Object 5"/>
          <p:cNvGraphicFramePr>
            <a:graphicFrameLocks noChangeAspect="1"/>
          </p:cNvGraphicFramePr>
          <p:nvPr/>
        </p:nvGraphicFramePr>
        <p:xfrm>
          <a:off x="1447800" y="4343400"/>
          <a:ext cx="6477000" cy="2030413"/>
        </p:xfrm>
        <a:graphic>
          <a:graphicData uri="http://schemas.openxmlformats.org/presentationml/2006/ole">
            <p:oleObj spid="_x0000_s30722" name="Photo Editor 사진" r:id="rId3" imgW="6076190" imgH="1905266" progId="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481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C4FB33-D279-42D2-A89B-5C968CCD228F}" type="slidenum">
              <a:rPr lang="ko-KR" altLang="en-US" smtClean="0">
                <a:latin typeface="Arial" charset="0"/>
              </a:rPr>
              <a:pPr/>
              <a:t>45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+mj-ea"/>
              </a:rPr>
              <a:t>Divider Circuit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ko-KR" sz="2400" dirty="0" smtClean="0">
                <a:solidFill>
                  <a:srgbClr val="FF0000"/>
                </a:solidFill>
              </a:rPr>
              <a:t>Convert Register Variations to Voltage Variations</a:t>
            </a:r>
          </a:p>
        </p:txBody>
      </p:sp>
      <p:sp>
        <p:nvSpPr>
          <p:cNvPr id="4813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35125"/>
            <a:ext cx="4191000" cy="4460875"/>
          </a:xfrm>
        </p:spPr>
        <p:txBody>
          <a:bodyPr/>
          <a:lstStyle/>
          <a:p>
            <a:r>
              <a:rPr lang="en-US" altLang="ko-KR" sz="2400" smtClean="0"/>
              <a:t>Output Voltage</a:t>
            </a:r>
          </a:p>
          <a:p>
            <a:pPr lvl="1"/>
            <a:r>
              <a:rPr lang="en-US" altLang="ko-KR" sz="2200" smtClean="0"/>
              <a:t>Vo = {R2 / (R1 + R2)} Vs</a:t>
            </a:r>
          </a:p>
          <a:p>
            <a:pPr lvl="1"/>
            <a:endParaRPr lang="en-US" altLang="ko-KR" sz="2200" smtClean="0"/>
          </a:p>
        </p:txBody>
      </p:sp>
      <p:grpSp>
        <p:nvGrpSpPr>
          <p:cNvPr id="48135" name="Group 5"/>
          <p:cNvGrpSpPr>
            <a:grpSpLocks/>
          </p:cNvGrpSpPr>
          <p:nvPr/>
        </p:nvGrpSpPr>
        <p:grpSpPr bwMode="auto">
          <a:xfrm>
            <a:off x="1433513" y="3013075"/>
            <a:ext cx="2452687" cy="3311525"/>
            <a:chOff x="870" y="1802"/>
            <a:chExt cx="1545" cy="2086"/>
          </a:xfrm>
        </p:grpSpPr>
        <p:sp>
          <p:nvSpPr>
            <p:cNvPr id="48136" name="Rectangle 6"/>
            <p:cNvSpPr>
              <a:spLocks noChangeArrowheads="1"/>
            </p:cNvSpPr>
            <p:nvPr/>
          </p:nvSpPr>
          <p:spPr bwMode="auto">
            <a:xfrm>
              <a:off x="1104" y="2208"/>
              <a:ext cx="240" cy="48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ko-KR"/>
                <a:t>R1</a:t>
              </a:r>
            </a:p>
          </p:txBody>
        </p:sp>
        <p:sp>
          <p:nvSpPr>
            <p:cNvPr id="48137" name="Rectangle 7"/>
            <p:cNvSpPr>
              <a:spLocks noChangeArrowheads="1"/>
            </p:cNvSpPr>
            <p:nvPr/>
          </p:nvSpPr>
          <p:spPr bwMode="auto">
            <a:xfrm>
              <a:off x="1104" y="2976"/>
              <a:ext cx="240" cy="48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ko-KR"/>
                <a:t>R2</a:t>
              </a:r>
            </a:p>
          </p:txBody>
        </p:sp>
        <p:sp>
          <p:nvSpPr>
            <p:cNvPr id="48138" name="Line 8"/>
            <p:cNvSpPr>
              <a:spLocks noChangeShapeType="1"/>
            </p:cNvSpPr>
            <p:nvPr/>
          </p:nvSpPr>
          <p:spPr bwMode="auto">
            <a:xfrm>
              <a:off x="1248" y="1920"/>
              <a:ext cx="0" cy="28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9" name="Line 9"/>
            <p:cNvSpPr>
              <a:spLocks noChangeShapeType="1"/>
            </p:cNvSpPr>
            <p:nvPr/>
          </p:nvSpPr>
          <p:spPr bwMode="auto">
            <a:xfrm>
              <a:off x="1248" y="2688"/>
              <a:ext cx="0" cy="28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0" name="Line 10"/>
            <p:cNvSpPr>
              <a:spLocks noChangeShapeType="1"/>
            </p:cNvSpPr>
            <p:nvPr/>
          </p:nvSpPr>
          <p:spPr bwMode="auto">
            <a:xfrm>
              <a:off x="1248" y="3456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1" name="AutoShape 11"/>
            <p:cNvSpPr>
              <a:spLocks noChangeArrowheads="1"/>
            </p:cNvSpPr>
            <p:nvPr/>
          </p:nvSpPr>
          <p:spPr bwMode="auto">
            <a:xfrm flipV="1">
              <a:off x="1104" y="3696"/>
              <a:ext cx="240" cy="19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2" name="Line 12"/>
            <p:cNvSpPr>
              <a:spLocks noChangeShapeType="1"/>
            </p:cNvSpPr>
            <p:nvPr/>
          </p:nvSpPr>
          <p:spPr bwMode="auto">
            <a:xfrm>
              <a:off x="1248" y="2832"/>
              <a:ext cx="67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3" name="Oval 13"/>
            <p:cNvSpPr>
              <a:spLocks noChangeArrowheads="1"/>
            </p:cNvSpPr>
            <p:nvPr/>
          </p:nvSpPr>
          <p:spPr bwMode="auto">
            <a:xfrm>
              <a:off x="1920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4" name="Oval 14"/>
            <p:cNvSpPr>
              <a:spLocks noChangeArrowheads="1"/>
            </p:cNvSpPr>
            <p:nvPr/>
          </p:nvSpPr>
          <p:spPr bwMode="auto">
            <a:xfrm>
              <a:off x="1200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5" name="Text Box 15"/>
            <p:cNvSpPr txBox="1">
              <a:spLocks noChangeArrowheads="1"/>
            </p:cNvSpPr>
            <p:nvPr/>
          </p:nvSpPr>
          <p:spPr bwMode="auto">
            <a:xfrm>
              <a:off x="870" y="1802"/>
              <a:ext cx="330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ko-KR"/>
                <a:t>Vs</a:t>
              </a:r>
            </a:p>
          </p:txBody>
        </p:sp>
        <p:sp>
          <p:nvSpPr>
            <p:cNvPr id="48146" name="Text Box 16"/>
            <p:cNvSpPr txBox="1">
              <a:spLocks noChangeArrowheads="1"/>
            </p:cNvSpPr>
            <p:nvPr/>
          </p:nvSpPr>
          <p:spPr bwMode="auto">
            <a:xfrm>
              <a:off x="2064" y="2688"/>
              <a:ext cx="351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ko-KR"/>
                <a:t>Vo</a:t>
              </a: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8B8F98-6092-4FAC-A385-126E3BFDB123}" type="slidenum">
              <a:rPr lang="ko-KR" altLang="en-US" smtClean="0">
                <a:latin typeface="Arial" charset="0"/>
              </a:rPr>
              <a:pPr/>
              <a:t>46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Divider Circuit: Drawbacks</a:t>
            </a:r>
            <a:endParaRPr lang="ko-KR" altLang="en-US" smtClean="0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524000"/>
            <a:ext cx="7886700" cy="4460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400" smtClean="0"/>
              <a:t>Vo is not linearly changed</a:t>
            </a:r>
          </a:p>
          <a:p>
            <a:pPr lvl="1">
              <a:lnSpc>
                <a:spcPct val="90000"/>
              </a:lnSpc>
            </a:pPr>
            <a:r>
              <a:rPr lang="en-US" altLang="ko-KR" sz="2200" smtClean="0"/>
              <a:t>Ex: Vs = 5V, R1 = 1K</a:t>
            </a:r>
            <a:r>
              <a:rPr lang="en-US" altLang="ko-KR" sz="2200" smtClean="0">
                <a:sym typeface="Symbol" pitchFamily="18" charset="2"/>
              </a:rPr>
              <a:t>, R2 = 0 ~ 1K(Sensor)</a:t>
            </a:r>
          </a:p>
          <a:p>
            <a:pPr lvl="1">
              <a:lnSpc>
                <a:spcPct val="90000"/>
              </a:lnSpc>
            </a:pPr>
            <a:endParaRPr lang="en-US" altLang="ko-KR" sz="2200" smtClean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endParaRPr lang="en-US" altLang="ko-KR" sz="2200" smtClean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endParaRPr lang="en-US" altLang="ko-KR" sz="2200" smtClean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endParaRPr lang="en-US" altLang="ko-KR" sz="2200" smtClean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endParaRPr lang="en-US" altLang="ko-KR" sz="2400" smtClean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ko-KR" sz="2400" smtClean="0">
                <a:sym typeface="Symbol" pitchFamily="18" charset="2"/>
              </a:rPr>
              <a:t>Output Impedance(R1 || R2) is not so High</a:t>
            </a:r>
          </a:p>
          <a:p>
            <a:pPr>
              <a:lnSpc>
                <a:spcPct val="90000"/>
              </a:lnSpc>
            </a:pPr>
            <a:r>
              <a:rPr lang="en-US" altLang="ko-KR" sz="2400" smtClean="0">
                <a:sym typeface="Symbol" pitchFamily="18" charset="2"/>
              </a:rPr>
              <a:t>Large Power Consumption</a:t>
            </a:r>
          </a:p>
        </p:txBody>
      </p:sp>
      <p:grpSp>
        <p:nvGrpSpPr>
          <p:cNvPr id="49158" name="Group 4"/>
          <p:cNvGrpSpPr>
            <a:grpSpLocks/>
          </p:cNvGrpSpPr>
          <p:nvPr/>
        </p:nvGrpSpPr>
        <p:grpSpPr bwMode="auto">
          <a:xfrm>
            <a:off x="1676400" y="2251075"/>
            <a:ext cx="4943475" cy="1711325"/>
            <a:chOff x="1056" y="1418"/>
            <a:chExt cx="3114" cy="1078"/>
          </a:xfrm>
        </p:grpSpPr>
        <p:sp>
          <p:nvSpPr>
            <p:cNvPr id="49159" name="Line 5"/>
            <p:cNvSpPr>
              <a:spLocks noChangeShapeType="1"/>
            </p:cNvSpPr>
            <p:nvPr/>
          </p:nvSpPr>
          <p:spPr bwMode="auto">
            <a:xfrm>
              <a:off x="1392" y="2234"/>
              <a:ext cx="244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0" name="Line 6"/>
            <p:cNvSpPr>
              <a:spLocks noChangeShapeType="1"/>
            </p:cNvSpPr>
            <p:nvPr/>
          </p:nvSpPr>
          <p:spPr bwMode="auto">
            <a:xfrm flipV="1">
              <a:off x="1392" y="1466"/>
              <a:ext cx="0" cy="7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Text Box 7"/>
            <p:cNvSpPr txBox="1">
              <a:spLocks noChangeArrowheads="1"/>
            </p:cNvSpPr>
            <p:nvPr/>
          </p:nvSpPr>
          <p:spPr bwMode="auto">
            <a:xfrm>
              <a:off x="3830" y="2020"/>
              <a:ext cx="340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ko-KR"/>
                <a:t>R2</a:t>
              </a:r>
            </a:p>
          </p:txBody>
        </p:sp>
        <p:sp>
          <p:nvSpPr>
            <p:cNvPr id="49162" name="Text Box 8"/>
            <p:cNvSpPr txBox="1">
              <a:spLocks noChangeArrowheads="1"/>
            </p:cNvSpPr>
            <p:nvPr/>
          </p:nvSpPr>
          <p:spPr bwMode="auto">
            <a:xfrm>
              <a:off x="1056" y="1418"/>
              <a:ext cx="351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ko-KR"/>
                <a:t>Vo</a:t>
              </a:r>
            </a:p>
          </p:txBody>
        </p:sp>
        <p:sp>
          <p:nvSpPr>
            <p:cNvPr id="49163" name="Line 9"/>
            <p:cNvSpPr>
              <a:spLocks noChangeShapeType="1"/>
            </p:cNvSpPr>
            <p:nvPr/>
          </p:nvSpPr>
          <p:spPr bwMode="auto">
            <a:xfrm>
              <a:off x="3264" y="1610"/>
              <a:ext cx="0" cy="624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4" name="Text Box 10"/>
            <p:cNvSpPr txBox="1">
              <a:spLocks noChangeArrowheads="1"/>
            </p:cNvSpPr>
            <p:nvPr/>
          </p:nvSpPr>
          <p:spPr bwMode="auto">
            <a:xfrm>
              <a:off x="3120" y="2208"/>
              <a:ext cx="351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ko-KR" altLang="en-US"/>
                <a:t>1</a:t>
              </a:r>
              <a:r>
                <a:rPr lang="en-US" altLang="ko-KR"/>
                <a:t>K</a:t>
              </a:r>
            </a:p>
          </p:txBody>
        </p:sp>
        <p:sp>
          <p:nvSpPr>
            <p:cNvPr id="49165" name="Text Box 11"/>
            <p:cNvSpPr txBox="1">
              <a:spLocks noChangeArrowheads="1"/>
            </p:cNvSpPr>
            <p:nvPr/>
          </p:nvSpPr>
          <p:spPr bwMode="auto">
            <a:xfrm>
              <a:off x="2112" y="2208"/>
              <a:ext cx="404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ko-KR"/>
                <a:t>500</a:t>
              </a:r>
            </a:p>
          </p:txBody>
        </p:sp>
        <p:sp>
          <p:nvSpPr>
            <p:cNvPr id="49166" name="Line 12"/>
            <p:cNvSpPr>
              <a:spLocks noChangeShapeType="1"/>
            </p:cNvSpPr>
            <p:nvPr/>
          </p:nvSpPr>
          <p:spPr bwMode="auto">
            <a:xfrm>
              <a:off x="2304" y="1824"/>
              <a:ext cx="0" cy="432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7" name="Line 13"/>
            <p:cNvSpPr>
              <a:spLocks noChangeShapeType="1"/>
            </p:cNvSpPr>
            <p:nvPr/>
          </p:nvSpPr>
          <p:spPr bwMode="auto">
            <a:xfrm flipV="1">
              <a:off x="1392" y="1536"/>
              <a:ext cx="2016" cy="720"/>
            </a:xfrm>
            <a:prstGeom prst="line">
              <a:avLst/>
            </a:prstGeom>
            <a:noFill/>
            <a:ln w="1270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8" name="Line 14"/>
            <p:cNvSpPr>
              <a:spLocks noChangeShapeType="1"/>
            </p:cNvSpPr>
            <p:nvPr/>
          </p:nvSpPr>
          <p:spPr bwMode="auto">
            <a:xfrm>
              <a:off x="1392" y="1584"/>
              <a:ext cx="225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9" name="Text Box 15"/>
            <p:cNvSpPr txBox="1">
              <a:spLocks noChangeArrowheads="1"/>
            </p:cNvSpPr>
            <p:nvPr/>
          </p:nvSpPr>
          <p:spPr bwMode="auto">
            <a:xfrm>
              <a:off x="3600" y="1440"/>
              <a:ext cx="479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ko-KR"/>
                <a:t>Vs/2</a:t>
              </a:r>
            </a:p>
          </p:txBody>
        </p:sp>
        <p:sp>
          <p:nvSpPr>
            <p:cNvPr id="49170" name="Line 16"/>
            <p:cNvSpPr>
              <a:spLocks noChangeShapeType="1"/>
            </p:cNvSpPr>
            <p:nvPr/>
          </p:nvSpPr>
          <p:spPr bwMode="auto">
            <a:xfrm>
              <a:off x="1392" y="1824"/>
              <a:ext cx="225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1" name="Text Box 17"/>
            <p:cNvSpPr txBox="1">
              <a:spLocks noChangeArrowheads="1"/>
            </p:cNvSpPr>
            <p:nvPr/>
          </p:nvSpPr>
          <p:spPr bwMode="auto">
            <a:xfrm>
              <a:off x="3600" y="1680"/>
              <a:ext cx="479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ko-KR"/>
                <a:t>Vs/3</a:t>
              </a:r>
            </a:p>
          </p:txBody>
        </p:sp>
        <p:sp>
          <p:nvSpPr>
            <p:cNvPr id="49172" name="Freeform 18"/>
            <p:cNvSpPr>
              <a:spLocks/>
            </p:cNvSpPr>
            <p:nvPr/>
          </p:nvSpPr>
          <p:spPr bwMode="auto">
            <a:xfrm>
              <a:off x="1440" y="1584"/>
              <a:ext cx="1824" cy="672"/>
            </a:xfrm>
            <a:custGeom>
              <a:avLst/>
              <a:gdLst>
                <a:gd name="T0" fmla="*/ 0 w 1824"/>
                <a:gd name="T1" fmla="*/ 672 h 672"/>
                <a:gd name="T2" fmla="*/ 576 w 1824"/>
                <a:gd name="T3" fmla="*/ 576 h 672"/>
                <a:gd name="T4" fmla="*/ 960 w 1824"/>
                <a:gd name="T5" fmla="*/ 192 h 672"/>
                <a:gd name="T6" fmla="*/ 1824 w 1824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24"/>
                <a:gd name="T13" fmla="*/ 0 h 672"/>
                <a:gd name="T14" fmla="*/ 1824 w 182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24" h="672">
                  <a:moveTo>
                    <a:pt x="0" y="672"/>
                  </a:moveTo>
                  <a:cubicBezTo>
                    <a:pt x="208" y="664"/>
                    <a:pt x="416" y="656"/>
                    <a:pt x="576" y="576"/>
                  </a:cubicBezTo>
                  <a:cubicBezTo>
                    <a:pt x="736" y="496"/>
                    <a:pt x="752" y="288"/>
                    <a:pt x="960" y="192"/>
                  </a:cubicBezTo>
                  <a:cubicBezTo>
                    <a:pt x="1168" y="96"/>
                    <a:pt x="1680" y="32"/>
                    <a:pt x="1824" y="0"/>
                  </a:cubicBezTo>
                </a:path>
              </a:pathLst>
            </a:cu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7B2DD9-42E0-4259-AD87-9104DA852136}" type="slidenum">
              <a:rPr lang="ko-KR" altLang="en-US" smtClean="0">
                <a:latin typeface="Arial" charset="0"/>
              </a:rPr>
              <a:pPr/>
              <a:t>47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Divider Circuit: Example</a:t>
            </a:r>
            <a:endParaRPr lang="ko-KR" altLang="en-US" smtClean="0"/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R1 = 10K</a:t>
            </a:r>
            <a:r>
              <a:rPr lang="en-US" altLang="ko-KR" smtClean="0">
                <a:sym typeface="Symbol" pitchFamily="18" charset="2"/>
              </a:rPr>
              <a:t>, R2 = (4K ~ 12K), Vs = 5V</a:t>
            </a:r>
          </a:p>
          <a:p>
            <a:pPr lvl="1"/>
            <a:r>
              <a:rPr lang="en-US" altLang="ko-KR" smtClean="0">
                <a:sym typeface="Symbol" pitchFamily="18" charset="2"/>
              </a:rPr>
              <a:t>Maximum Vo = 5 {12 / (10+12)} = 2.73V</a:t>
            </a:r>
          </a:p>
          <a:p>
            <a:pPr lvl="1"/>
            <a:r>
              <a:rPr lang="en-US" altLang="ko-KR" smtClean="0">
                <a:sym typeface="Symbol" pitchFamily="18" charset="2"/>
              </a:rPr>
              <a:t>Minimum Vo = 5 { 4 / (10 + 4)} = 1.43V</a:t>
            </a:r>
          </a:p>
          <a:p>
            <a:pPr lvl="1"/>
            <a:r>
              <a:rPr lang="en-US" altLang="ko-KR" smtClean="0">
                <a:sym typeface="Symbol" pitchFamily="18" charset="2"/>
              </a:rPr>
              <a:t>Maximum Z = (10K || 12K) = 120/22 K</a:t>
            </a:r>
          </a:p>
          <a:p>
            <a:pPr lvl="1"/>
            <a:r>
              <a:rPr lang="en-US" altLang="ko-KR" smtClean="0">
                <a:sym typeface="Symbol" pitchFamily="18" charset="2"/>
              </a:rPr>
              <a:t>Minimum Z = (10K || 4K) = 40/14 K</a:t>
            </a:r>
          </a:p>
          <a:p>
            <a:pPr lvl="1"/>
            <a:r>
              <a:rPr lang="en-US" altLang="ko-KR" smtClean="0">
                <a:sym typeface="Symbol" pitchFamily="18" charset="2"/>
              </a:rPr>
              <a:t>Maximum Power = (Vo)</a:t>
            </a:r>
            <a:r>
              <a:rPr lang="en-US" altLang="ko-KR" baseline="30000" smtClean="0">
                <a:sym typeface="Symbol" pitchFamily="18" charset="2"/>
              </a:rPr>
              <a:t>2</a:t>
            </a:r>
            <a:r>
              <a:rPr lang="en-US" altLang="ko-KR" smtClean="0">
                <a:sym typeface="Symbol" pitchFamily="18" charset="2"/>
              </a:rPr>
              <a:t>/R2 </a:t>
            </a:r>
          </a:p>
          <a:p>
            <a:pPr lvl="1">
              <a:buFont typeface="Monotype Sorts" pitchFamily="2" charset="2"/>
              <a:buNone/>
            </a:pPr>
            <a:r>
              <a:rPr lang="en-US" altLang="ko-KR" smtClean="0">
                <a:sym typeface="Symbol" pitchFamily="18" charset="2"/>
              </a:rPr>
              <a:t>                               = (2.73)</a:t>
            </a:r>
            <a:r>
              <a:rPr lang="en-US" altLang="ko-KR" baseline="30000" smtClean="0">
                <a:sym typeface="Symbol" pitchFamily="18" charset="2"/>
              </a:rPr>
              <a:t>2</a:t>
            </a:r>
            <a:r>
              <a:rPr lang="en-US" altLang="ko-KR" smtClean="0">
                <a:sym typeface="Symbol" pitchFamily="18" charset="2"/>
              </a:rPr>
              <a:t>/12K = 0.62mW</a:t>
            </a:r>
          </a:p>
          <a:p>
            <a:pPr lvl="1"/>
            <a:r>
              <a:rPr lang="en-US" altLang="ko-KR" smtClean="0">
                <a:sym typeface="Symbol" pitchFamily="18" charset="2"/>
              </a:rPr>
              <a:t>Minimum Power = (1.43)</a:t>
            </a:r>
            <a:r>
              <a:rPr lang="en-US" altLang="ko-KR" baseline="30000" smtClean="0">
                <a:sym typeface="Symbol" pitchFamily="18" charset="2"/>
              </a:rPr>
              <a:t>2</a:t>
            </a:r>
            <a:r>
              <a:rPr lang="en-US" altLang="ko-KR" smtClean="0">
                <a:sym typeface="Symbol" pitchFamily="18" charset="2"/>
              </a:rPr>
              <a:t>/4K = 0.51mW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78FD1B-5199-407D-8AD9-76AB93FFAA97}" type="slidenum">
              <a:rPr lang="ko-KR" altLang="en-US" smtClean="0">
                <a:latin typeface="Arial" charset="0"/>
              </a:rPr>
              <a:pPr/>
              <a:t>5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Ideal OP Amps (Cont.)</a:t>
            </a:r>
            <a:endParaRPr lang="ko-KR" altLang="en-US" smtClean="0"/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400" dirty="0" smtClean="0"/>
              <a:t>Note</a:t>
            </a:r>
          </a:p>
          <a:p>
            <a:pPr lvl="1"/>
            <a:r>
              <a:rPr lang="en-US" altLang="ko-KR" sz="2200" dirty="0" smtClean="0"/>
              <a:t>v</a:t>
            </a:r>
            <a:r>
              <a:rPr lang="en-US" altLang="ko-KR" sz="2200" baseline="-25000" dirty="0" smtClean="0"/>
              <a:t>0</a:t>
            </a:r>
            <a:r>
              <a:rPr lang="en-US" altLang="ko-KR" sz="2200" dirty="0" smtClean="0"/>
              <a:t> = A(v</a:t>
            </a:r>
            <a:r>
              <a:rPr lang="en-US" altLang="ko-KR" sz="2200" baseline="-25000" dirty="0" smtClean="0"/>
              <a:t>2</a:t>
            </a:r>
            <a:r>
              <a:rPr lang="en-US" altLang="ko-KR" sz="2200" dirty="0" smtClean="0"/>
              <a:t> – v</a:t>
            </a:r>
            <a:r>
              <a:rPr lang="en-US" altLang="ko-KR" sz="2200" baseline="-25000" dirty="0" smtClean="0"/>
              <a:t>1</a:t>
            </a:r>
            <a:r>
              <a:rPr lang="en-US" altLang="ko-KR" sz="2200" dirty="0" smtClean="0"/>
              <a:t>)</a:t>
            </a:r>
          </a:p>
          <a:p>
            <a:pPr lvl="2"/>
            <a:r>
              <a:rPr lang="en-US" altLang="ko-KR" sz="2000" dirty="0" smtClean="0"/>
              <a:t>If v</a:t>
            </a:r>
            <a:r>
              <a:rPr lang="en-US" altLang="ko-KR" sz="2000" baseline="-25000" dirty="0" smtClean="0"/>
              <a:t>0</a:t>
            </a:r>
            <a:r>
              <a:rPr lang="en-US" altLang="ko-KR" sz="2000" dirty="0" smtClean="0"/>
              <a:t> = </a:t>
            </a:r>
            <a:r>
              <a:rPr lang="en-US" altLang="ko-KR" sz="2000" dirty="0" smtClean="0">
                <a:sym typeface="Symbol" pitchFamily="18" charset="2"/>
              </a:rPr>
              <a:t>, A =  (Typically 100,000)</a:t>
            </a:r>
          </a:p>
          <a:p>
            <a:pPr lvl="3"/>
            <a:r>
              <a:rPr lang="en-US" altLang="ko-KR" sz="1800" dirty="0" smtClean="0"/>
              <a:t>Then v</a:t>
            </a:r>
            <a:r>
              <a:rPr lang="en-US" altLang="ko-KR" sz="1800" baseline="-25000" dirty="0" smtClean="0"/>
              <a:t>2</a:t>
            </a:r>
            <a:r>
              <a:rPr lang="en-US" altLang="ko-KR" sz="1800" dirty="0" smtClean="0"/>
              <a:t> – v</a:t>
            </a:r>
            <a:r>
              <a:rPr lang="en-US" altLang="ko-KR" sz="1800" baseline="-25000" dirty="0" smtClean="0"/>
              <a:t>1</a:t>
            </a:r>
            <a:r>
              <a:rPr lang="en-US" altLang="ko-KR" sz="1800" dirty="0" smtClean="0"/>
              <a:t> = 0 </a:t>
            </a:r>
            <a:r>
              <a:rPr lang="en-US" altLang="ko-KR" sz="1800" dirty="0" smtClean="0">
                <a:sym typeface="Symbol" pitchFamily="18" charset="2"/>
              </a:rPr>
              <a:t> </a:t>
            </a:r>
            <a:r>
              <a:rPr lang="en-US" altLang="ko-KR" sz="1800" dirty="0" smtClean="0"/>
              <a:t>v</a:t>
            </a:r>
            <a:r>
              <a:rPr lang="en-US" altLang="ko-KR" sz="1800" baseline="-25000" dirty="0" smtClean="0"/>
              <a:t>2</a:t>
            </a:r>
            <a:r>
              <a:rPr lang="en-US" altLang="ko-KR" sz="1800" dirty="0" smtClean="0">
                <a:sym typeface="Symbol" pitchFamily="18" charset="2"/>
              </a:rPr>
              <a:t> = </a:t>
            </a:r>
            <a:r>
              <a:rPr lang="en-US" altLang="ko-KR" sz="1800" dirty="0" smtClean="0"/>
              <a:t>v</a:t>
            </a:r>
            <a:r>
              <a:rPr lang="en-US" altLang="ko-KR" sz="1800" baseline="-25000" dirty="0" smtClean="0"/>
              <a:t>1</a:t>
            </a:r>
            <a:endParaRPr lang="en-US" altLang="ko-KR" sz="1800" dirty="0" smtClean="0">
              <a:sym typeface="Symbol" pitchFamily="18" charset="2"/>
            </a:endParaRPr>
          </a:p>
          <a:p>
            <a:pPr lvl="2"/>
            <a:r>
              <a:rPr lang="en-US" altLang="ko-KR" sz="2000" dirty="0" smtClean="0"/>
              <a:t>Since v</a:t>
            </a:r>
            <a:r>
              <a:rPr lang="en-US" altLang="ko-KR" sz="2000" baseline="-25000" dirty="0" smtClean="0"/>
              <a:t>2</a:t>
            </a:r>
            <a:r>
              <a:rPr lang="en-US" altLang="ko-KR" sz="2000" dirty="0" smtClean="0">
                <a:sym typeface="Symbol" pitchFamily="18" charset="2"/>
              </a:rPr>
              <a:t> = </a:t>
            </a:r>
            <a:r>
              <a:rPr lang="en-US" altLang="ko-KR" sz="2000" dirty="0" smtClean="0"/>
              <a:t>v</a:t>
            </a:r>
            <a:r>
              <a:rPr lang="en-US" altLang="ko-KR" sz="2000" baseline="-25000" dirty="0" smtClean="0"/>
              <a:t>1</a:t>
            </a:r>
            <a:r>
              <a:rPr lang="en-US" altLang="ko-KR" sz="2000" dirty="0" smtClean="0"/>
              <a:t> and Rd = </a:t>
            </a:r>
            <a:r>
              <a:rPr lang="en-US" altLang="ko-KR" sz="2000" dirty="0" smtClean="0">
                <a:sym typeface="Symbol" pitchFamily="18" charset="2"/>
              </a:rPr>
              <a:t></a:t>
            </a:r>
          </a:p>
          <a:p>
            <a:pPr lvl="3"/>
            <a:r>
              <a:rPr lang="en-US" altLang="ko-KR" sz="1800" dirty="0" smtClean="0"/>
              <a:t>We can neglect the current in Rd</a:t>
            </a:r>
          </a:p>
          <a:p>
            <a:r>
              <a:rPr lang="en-US" altLang="ko-KR" sz="2400" dirty="0" smtClean="0"/>
              <a:t>Rule 1</a:t>
            </a:r>
          </a:p>
          <a:p>
            <a:pPr lvl="1"/>
            <a:r>
              <a:rPr lang="en-US" altLang="ko-KR" sz="2200" dirty="0" smtClean="0"/>
              <a:t>When the OP Amp is in linear range the two inputs are at the same voltage</a:t>
            </a:r>
          </a:p>
          <a:p>
            <a:r>
              <a:rPr lang="en-US" altLang="ko-KR" sz="2400" dirty="0" smtClean="0"/>
              <a:t>Rule 2</a:t>
            </a:r>
          </a:p>
          <a:p>
            <a:pPr lvl="1"/>
            <a:r>
              <a:rPr lang="en-US" altLang="ko-KR" sz="2200" dirty="0" smtClean="0"/>
              <a:t>No Current flows into either terminal of the OP Amp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C0B185-7AAF-465F-A3A1-88E6D06FAC08}" type="slidenum">
              <a:rPr lang="ko-KR" altLang="en-US" smtClean="0">
                <a:latin typeface="Arial" charset="0"/>
              </a:rPr>
              <a:pPr/>
              <a:t>6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55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+mj-ea"/>
              </a:rPr>
              <a:t>Basic OP Amp Circuit Blocks</a:t>
            </a:r>
          </a:p>
        </p:txBody>
      </p:sp>
      <p:sp>
        <p:nvSpPr>
          <p:cNvPr id="3686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Inverting Amplifier</a:t>
            </a:r>
          </a:p>
          <a:p>
            <a:r>
              <a:rPr lang="en-US" altLang="ko-KR" smtClean="0"/>
              <a:t>Noninverting Amplifier</a:t>
            </a:r>
          </a:p>
          <a:p>
            <a:r>
              <a:rPr lang="en-US" altLang="ko-KR" smtClean="0"/>
              <a:t>Unity-Gain Amplifier</a:t>
            </a:r>
          </a:p>
          <a:p>
            <a:r>
              <a:rPr lang="en-US" altLang="ko-KR" smtClean="0"/>
              <a:t>Differential Amplifier</a:t>
            </a:r>
          </a:p>
          <a:p>
            <a:r>
              <a:rPr lang="en-US" altLang="ko-KR" smtClean="0"/>
              <a:t>Instrumental Amplifier</a:t>
            </a:r>
          </a:p>
          <a:p>
            <a:r>
              <a:rPr lang="en-US" altLang="ko-KR" smtClean="0"/>
              <a:t>The Electrocardiogram Amplifier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805810-49DD-4CED-84DC-8059D299C242}" type="slidenum">
              <a:rPr lang="ko-KR" altLang="en-US" smtClean="0">
                <a:latin typeface="Arial" charset="0"/>
              </a:rPr>
              <a:pPr/>
              <a:t>7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+mj-ea"/>
              </a:rPr>
              <a:t>Inverting Amplifier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635125"/>
            <a:ext cx="4343400" cy="4460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mtClean="0"/>
              <a:t>From Rule 1</a:t>
            </a:r>
          </a:p>
          <a:p>
            <a:pPr lvl="1">
              <a:lnSpc>
                <a:spcPct val="90000"/>
              </a:lnSpc>
            </a:pPr>
            <a:r>
              <a:rPr lang="en-US" altLang="ko-KR" smtClean="0"/>
              <a:t>v- = v+ = 0</a:t>
            </a:r>
          </a:p>
          <a:p>
            <a:pPr>
              <a:lnSpc>
                <a:spcPct val="90000"/>
              </a:lnSpc>
            </a:pPr>
            <a:r>
              <a:rPr lang="en-US" altLang="ko-KR" smtClean="0"/>
              <a:t>From Rule 2 &amp; KCL</a:t>
            </a:r>
          </a:p>
          <a:p>
            <a:pPr lvl="1">
              <a:lnSpc>
                <a:spcPct val="90000"/>
              </a:lnSpc>
            </a:pPr>
            <a:r>
              <a:rPr lang="en-US" altLang="ko-KR" smtClean="0"/>
              <a:t>i</a:t>
            </a:r>
            <a:r>
              <a:rPr lang="en-US" altLang="ko-KR" baseline="-25000" smtClean="0"/>
              <a:t>i</a:t>
            </a:r>
            <a:r>
              <a:rPr lang="en-US" altLang="ko-KR" smtClean="0"/>
              <a:t> + i</a:t>
            </a:r>
            <a:r>
              <a:rPr lang="en-US" altLang="ko-KR" baseline="-25000" smtClean="0"/>
              <a:t>f</a:t>
            </a:r>
            <a:r>
              <a:rPr lang="en-US" altLang="ko-KR" smtClean="0"/>
              <a:t> = 0 </a:t>
            </a:r>
            <a:r>
              <a:rPr lang="en-US" altLang="ko-KR" smtClean="0">
                <a:sym typeface="Symbol" pitchFamily="18" charset="2"/>
              </a:rPr>
              <a:t> </a:t>
            </a:r>
            <a:r>
              <a:rPr lang="en-US" altLang="ko-KR" smtClean="0"/>
              <a:t>i</a:t>
            </a:r>
            <a:r>
              <a:rPr lang="en-US" altLang="ko-KR" baseline="-25000" smtClean="0"/>
              <a:t>i</a:t>
            </a:r>
            <a:r>
              <a:rPr lang="en-US" altLang="ko-KR" smtClean="0"/>
              <a:t> = -i</a:t>
            </a:r>
            <a:r>
              <a:rPr lang="en-US" altLang="ko-KR" baseline="-25000" smtClean="0"/>
              <a:t>f</a:t>
            </a:r>
            <a:r>
              <a:rPr lang="en-US" altLang="ko-KR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ko-KR" smtClean="0"/>
              <a:t>From Ohm’s law</a:t>
            </a:r>
          </a:p>
          <a:p>
            <a:pPr lvl="2">
              <a:lnSpc>
                <a:spcPct val="90000"/>
              </a:lnSpc>
            </a:pPr>
            <a:r>
              <a:rPr lang="en-US" altLang="ko-KR" smtClean="0"/>
              <a:t>i</a:t>
            </a:r>
            <a:r>
              <a:rPr lang="en-US" altLang="ko-KR" baseline="-25000" smtClean="0"/>
              <a:t>i</a:t>
            </a:r>
            <a:r>
              <a:rPr lang="en-US" altLang="ko-KR" smtClean="0"/>
              <a:t> = v</a:t>
            </a:r>
            <a:r>
              <a:rPr lang="en-US" altLang="ko-KR" baseline="-25000" smtClean="0"/>
              <a:t>i</a:t>
            </a:r>
            <a:r>
              <a:rPr lang="en-US" altLang="ko-KR" smtClean="0"/>
              <a:t> / R</a:t>
            </a:r>
            <a:r>
              <a:rPr lang="en-US" altLang="ko-KR" baseline="-25000" smtClean="0"/>
              <a:t>i , , </a:t>
            </a:r>
            <a:r>
              <a:rPr lang="en-US" altLang="ko-KR" smtClean="0"/>
              <a:t>i</a:t>
            </a:r>
            <a:r>
              <a:rPr lang="en-US" altLang="ko-KR" baseline="-25000" smtClean="0"/>
              <a:t>f</a:t>
            </a:r>
            <a:r>
              <a:rPr lang="en-US" altLang="ko-KR" smtClean="0"/>
              <a:t> = v</a:t>
            </a:r>
            <a:r>
              <a:rPr lang="en-US" altLang="ko-KR" baseline="-25000" smtClean="0"/>
              <a:t>o</a:t>
            </a:r>
            <a:r>
              <a:rPr lang="en-US" altLang="ko-KR" smtClean="0"/>
              <a:t> / R</a:t>
            </a:r>
            <a:r>
              <a:rPr lang="en-US" altLang="ko-KR" baseline="-25000" smtClean="0"/>
              <a:t>f </a:t>
            </a:r>
            <a:endParaRPr lang="en-US" altLang="ko-KR" smtClean="0"/>
          </a:p>
          <a:p>
            <a:pPr lvl="1">
              <a:lnSpc>
                <a:spcPct val="90000"/>
              </a:lnSpc>
            </a:pPr>
            <a:r>
              <a:rPr lang="en-US" altLang="ko-KR" smtClean="0"/>
              <a:t>v</a:t>
            </a:r>
            <a:r>
              <a:rPr lang="en-US" altLang="ko-KR" baseline="-25000" smtClean="0"/>
              <a:t>i</a:t>
            </a:r>
            <a:r>
              <a:rPr lang="en-US" altLang="ko-KR" smtClean="0"/>
              <a:t> / R</a:t>
            </a:r>
            <a:r>
              <a:rPr lang="en-US" altLang="ko-KR" baseline="-25000" smtClean="0"/>
              <a:t>i</a:t>
            </a:r>
            <a:r>
              <a:rPr lang="en-US" altLang="ko-KR" smtClean="0"/>
              <a:t> = - v</a:t>
            </a:r>
            <a:r>
              <a:rPr lang="en-US" altLang="ko-KR" baseline="-25000" smtClean="0"/>
              <a:t>o</a:t>
            </a:r>
            <a:r>
              <a:rPr lang="en-US" altLang="ko-KR" smtClean="0"/>
              <a:t> / R</a:t>
            </a:r>
            <a:r>
              <a:rPr lang="en-US" altLang="ko-KR" baseline="-25000" smtClean="0"/>
              <a:t>f</a:t>
            </a:r>
            <a:r>
              <a:rPr lang="en-US" altLang="ko-KR" smtClean="0"/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ko-KR" smtClean="0"/>
              <a:t>v</a:t>
            </a:r>
            <a:r>
              <a:rPr lang="en-US" altLang="ko-KR" baseline="-25000" smtClean="0"/>
              <a:t>o</a:t>
            </a:r>
            <a:r>
              <a:rPr lang="en-US" altLang="ko-KR" smtClean="0"/>
              <a:t> / v</a:t>
            </a:r>
            <a:r>
              <a:rPr lang="en-US" altLang="ko-KR" baseline="-25000" smtClean="0"/>
              <a:t>i</a:t>
            </a:r>
            <a:r>
              <a:rPr lang="en-US" altLang="ko-KR" smtClean="0"/>
              <a:t> = -R</a:t>
            </a:r>
            <a:r>
              <a:rPr lang="en-US" altLang="ko-KR" baseline="-25000" smtClean="0"/>
              <a:t>f</a:t>
            </a:r>
            <a:r>
              <a:rPr lang="en-US" altLang="ko-KR" smtClean="0"/>
              <a:t> / R</a:t>
            </a:r>
            <a:r>
              <a:rPr lang="en-US" altLang="ko-KR" baseline="-25000" smtClean="0"/>
              <a:t>i</a:t>
            </a:r>
          </a:p>
          <a:p>
            <a:pPr>
              <a:lnSpc>
                <a:spcPct val="90000"/>
              </a:lnSpc>
            </a:pPr>
            <a:r>
              <a:rPr lang="en-US" altLang="ko-KR" smtClean="0"/>
              <a:t>Inverting Amp Gain</a:t>
            </a:r>
          </a:p>
          <a:p>
            <a:pPr lvl="1">
              <a:lnSpc>
                <a:spcPct val="90000"/>
              </a:lnSpc>
            </a:pPr>
            <a:r>
              <a:rPr lang="en-US" altLang="ko-KR" smtClean="0"/>
              <a:t> -R</a:t>
            </a:r>
            <a:r>
              <a:rPr lang="en-US" altLang="ko-KR" baseline="-25000" smtClean="0"/>
              <a:t>f</a:t>
            </a:r>
            <a:r>
              <a:rPr lang="en-US" altLang="ko-KR" smtClean="0"/>
              <a:t> / R</a:t>
            </a:r>
            <a:r>
              <a:rPr lang="en-US" altLang="ko-KR" baseline="-25000" smtClean="0"/>
              <a:t>i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685800" y="2743200"/>
          <a:ext cx="3581400" cy="1852613"/>
        </p:xfrm>
        <a:graphic>
          <a:graphicData uri="http://schemas.openxmlformats.org/presentationml/2006/ole">
            <p:oleObj spid="_x0000_s3074" name="Photo Editor 사진" r:id="rId3" imgW="3591426" imgH="1857143" progId="">
              <p:embed/>
            </p:oleObj>
          </a:graphicData>
        </a:graphic>
      </p:graphicFrame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381000" y="1447800"/>
            <a:ext cx="434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r>
              <a:rPr kumimoji="1" lang="en-US" altLang="ko-KR" sz="2800" b="1">
                <a:latin typeface="Arial" charset="0"/>
              </a:rPr>
              <a:t>Inverting Amp with Gain = - Rf / Ri</a:t>
            </a:r>
          </a:p>
        </p:txBody>
      </p:sp>
      <p:sp>
        <p:nvSpPr>
          <p:cNvPr id="3080" name="Line 7"/>
          <p:cNvSpPr>
            <a:spLocks noChangeShapeType="1"/>
          </p:cNvSpPr>
          <p:nvPr/>
        </p:nvSpPr>
        <p:spPr bwMode="auto">
          <a:xfrm flipV="1">
            <a:off x="1676400" y="3581400"/>
            <a:ext cx="457200" cy="1752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685800" y="5332413"/>
            <a:ext cx="2163763" cy="4699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chemeClr val="hlink"/>
                </a:solidFill>
                <a:latin typeface="Arial" charset="0"/>
              </a:rPr>
              <a:t>Virtual Ground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410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01063" y="6553200"/>
            <a:ext cx="642937" cy="457200"/>
          </a:xfrm>
          <a:noFill/>
        </p:spPr>
        <p:txBody>
          <a:bodyPr/>
          <a:lstStyle/>
          <a:p>
            <a:fld id="{99F3EDB3-9D13-436D-AE37-B6EA7DEF10E1}" type="slidenum">
              <a:rPr lang="ko-KR" altLang="en-US" smtClean="0">
                <a:latin typeface="Arial" charset="0"/>
              </a:rPr>
              <a:pPr/>
              <a:t>8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Inverting Amplifier (Cont.)</a:t>
            </a:r>
            <a:endParaRPr lang="ko-KR" altLang="en-US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ko-KR" sz="2400" smtClean="0"/>
              <a:t>Linear Range</a:t>
            </a:r>
          </a:p>
          <a:p>
            <a:pPr lvl="1"/>
            <a:r>
              <a:rPr lang="en-US" altLang="ko-KR" sz="2200" smtClean="0"/>
              <a:t>By Power Supply Voltage</a:t>
            </a:r>
          </a:p>
        </p:txBody>
      </p:sp>
      <p:sp>
        <p:nvSpPr>
          <p:cNvPr id="410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sz="2400" smtClean="0"/>
              <a:t>Input Impedance</a:t>
            </a:r>
          </a:p>
          <a:p>
            <a:pPr lvl="1"/>
            <a:r>
              <a:rPr lang="en-US" altLang="ko-KR" sz="2200" smtClean="0"/>
              <a:t>Low (Ri)</a:t>
            </a:r>
          </a:p>
          <a:p>
            <a:pPr lvl="1"/>
            <a:r>
              <a:rPr lang="en-US" altLang="ko-KR" sz="2200" smtClean="0"/>
              <a:t>Increasing Ri </a:t>
            </a:r>
            <a:r>
              <a:rPr lang="en-US" altLang="ko-KR" sz="2200" smtClean="0">
                <a:sym typeface="Wingdings" pitchFamily="2" charset="2"/>
              </a:rPr>
              <a:t> Decreasing Gain</a:t>
            </a:r>
          </a:p>
          <a:p>
            <a:pPr lvl="2"/>
            <a:r>
              <a:rPr lang="en-US" altLang="ko-KR" smtClean="0"/>
              <a:t>Increasing Gain by increasing Rf</a:t>
            </a:r>
          </a:p>
          <a:p>
            <a:pPr lvl="3"/>
            <a:r>
              <a:rPr lang="en-US" altLang="ko-KR" smtClean="0"/>
              <a:t>But there is practical limit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1143000" y="2932113"/>
          <a:ext cx="2971800" cy="2919412"/>
        </p:xfrm>
        <a:graphic>
          <a:graphicData uri="http://schemas.openxmlformats.org/presentationml/2006/ole">
            <p:oleObj spid="_x0000_s4098" name="Photo Editor 사진" r:id="rId3" imgW="3228571" imgH="3172268" progId="">
              <p:embed/>
            </p:oleObj>
          </a:graphicData>
        </a:graphic>
      </p:graphicFrame>
      <p:sp>
        <p:nvSpPr>
          <p:cNvPr id="4104" name="Line 6"/>
          <p:cNvSpPr>
            <a:spLocks noChangeShapeType="1"/>
          </p:cNvSpPr>
          <p:nvPr/>
        </p:nvSpPr>
        <p:spPr bwMode="auto">
          <a:xfrm flipV="1">
            <a:off x="2667000" y="5370513"/>
            <a:ext cx="457200" cy="762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05" name="Text Box 7"/>
          <p:cNvSpPr txBox="1">
            <a:spLocks noChangeArrowheads="1"/>
          </p:cNvSpPr>
          <p:nvPr/>
        </p:nvSpPr>
        <p:spPr bwMode="auto">
          <a:xfrm>
            <a:off x="1828800" y="6096000"/>
            <a:ext cx="169068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en-US" altLang="ko-KR" b="1">
                <a:latin typeface="Arial" charset="0"/>
              </a:rPr>
              <a:t>Saturation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 0</a:t>
            </a:r>
          </a:p>
        </p:txBody>
      </p:sp>
      <p:sp>
        <p:nvSpPr>
          <p:cNvPr id="51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3BDC68-0783-40C6-B4A2-6C67FD556DCF}" type="slidenum">
              <a:rPr lang="ko-KR" altLang="en-US" smtClean="0">
                <a:latin typeface="Arial" charset="0"/>
              </a:rPr>
              <a:pPr/>
              <a:t>9</a:t>
            </a:fld>
            <a:endParaRPr lang="ko-KR" altLang="en-US" smtClean="0">
              <a:latin typeface="Arial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ea typeface="+mj-ea"/>
              </a:rPr>
              <a:t>Noninverting Amplifiers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ko-KR" sz="2400" smtClean="0"/>
              <a:t>Noninverting Amp</a:t>
            </a:r>
          </a:p>
          <a:p>
            <a:pPr lvl="1"/>
            <a:r>
              <a:rPr lang="en-US" altLang="ko-KR" sz="2200" smtClean="0"/>
              <a:t>Gain = (Rf + Ri) / Rf</a:t>
            </a:r>
          </a:p>
        </p:txBody>
      </p:sp>
      <p:sp>
        <p:nvSpPr>
          <p:cNvPr id="51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35125"/>
            <a:ext cx="4114800" cy="4460875"/>
          </a:xfrm>
        </p:spPr>
        <p:txBody>
          <a:bodyPr/>
          <a:lstStyle/>
          <a:p>
            <a:r>
              <a:rPr lang="en-US" altLang="ko-KR" sz="2400" smtClean="0"/>
              <a:t>By Rule 2</a:t>
            </a:r>
          </a:p>
          <a:p>
            <a:pPr lvl="1"/>
            <a:r>
              <a:rPr lang="en-US" altLang="ko-KR" sz="2200" smtClean="0"/>
              <a:t>Vo = If </a:t>
            </a:r>
            <a:r>
              <a:rPr lang="en-US" altLang="ko-KR" sz="2200" smtClean="0">
                <a:sym typeface="Symbol" pitchFamily="18" charset="2"/>
              </a:rPr>
              <a:t> </a:t>
            </a:r>
            <a:r>
              <a:rPr lang="en-US" altLang="ko-KR" sz="2200" smtClean="0"/>
              <a:t>(Rf + Ri)</a:t>
            </a:r>
          </a:p>
          <a:p>
            <a:pPr lvl="1"/>
            <a:r>
              <a:rPr lang="en-US" altLang="ko-KR" sz="2200" smtClean="0"/>
              <a:t>Vi = If </a:t>
            </a:r>
            <a:r>
              <a:rPr lang="en-US" altLang="ko-KR" sz="2200" smtClean="0">
                <a:sym typeface="Symbol" pitchFamily="18" charset="2"/>
              </a:rPr>
              <a:t></a:t>
            </a:r>
            <a:r>
              <a:rPr lang="en-US" altLang="ko-KR" sz="2200" smtClean="0"/>
              <a:t> Ri</a:t>
            </a:r>
          </a:p>
          <a:p>
            <a:pPr lvl="1"/>
            <a:r>
              <a:rPr lang="en-US" altLang="ko-KR" sz="2200" smtClean="0"/>
              <a:t>Vo = Vi </a:t>
            </a:r>
            <a:r>
              <a:rPr lang="en-US" altLang="ko-KR" sz="2200" smtClean="0">
                <a:sym typeface="Symbol" pitchFamily="18" charset="2"/>
              </a:rPr>
              <a:t></a:t>
            </a:r>
            <a:r>
              <a:rPr lang="en-US" altLang="ko-KR" sz="2200" smtClean="0"/>
              <a:t> (Rf + Ri)/Ri</a:t>
            </a:r>
          </a:p>
          <a:p>
            <a:r>
              <a:rPr lang="en-US" altLang="ko-KR" sz="2400" smtClean="0"/>
              <a:t>Gain: Vo/Vi = 1 + Rf / Ri</a:t>
            </a:r>
          </a:p>
          <a:p>
            <a:r>
              <a:rPr lang="en-US" altLang="ko-KR" sz="2400" smtClean="0"/>
              <a:t>Gain </a:t>
            </a:r>
            <a:r>
              <a:rPr lang="en-US" altLang="ko-KR" sz="2400" smtClean="0">
                <a:sym typeface="Symbol" pitchFamily="18" charset="2"/>
              </a:rPr>
              <a:t> 1, Always</a:t>
            </a:r>
          </a:p>
          <a:p>
            <a:r>
              <a:rPr lang="en-US" altLang="ko-KR" sz="2400" smtClean="0">
                <a:sym typeface="Symbol" pitchFamily="18" charset="2"/>
              </a:rPr>
              <a:t>Input Impedance</a:t>
            </a:r>
          </a:p>
          <a:p>
            <a:pPr lvl="1"/>
            <a:r>
              <a:rPr lang="en-US" altLang="ko-KR" sz="2200" smtClean="0"/>
              <a:t>Very Large (Infinite)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447800" y="3124200"/>
          <a:ext cx="2971800" cy="2490788"/>
        </p:xfrm>
        <a:graphic>
          <a:graphicData uri="http://schemas.openxmlformats.org/presentationml/2006/ole">
            <p:oleObj spid="_x0000_s5122" name="Photo Editor 사진" r:id="rId3" imgW="5649114" imgH="4734586" progId="">
              <p:embed/>
            </p:oleObj>
          </a:graphicData>
        </a:graphic>
      </p:graphicFrame>
      <p:sp>
        <p:nvSpPr>
          <p:cNvPr id="5128" name="Line 6"/>
          <p:cNvSpPr>
            <a:spLocks noChangeShapeType="1"/>
          </p:cNvSpPr>
          <p:nvPr/>
        </p:nvSpPr>
        <p:spPr bwMode="auto">
          <a:xfrm flipV="1">
            <a:off x="1371600" y="3886200"/>
            <a:ext cx="762000" cy="1143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29" name="Text Box 7"/>
          <p:cNvSpPr txBox="1">
            <a:spLocks noChangeArrowheads="1"/>
          </p:cNvSpPr>
          <p:nvPr/>
        </p:nvSpPr>
        <p:spPr bwMode="auto">
          <a:xfrm>
            <a:off x="974725" y="4992688"/>
            <a:ext cx="1506538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ko-KR">
                <a:latin typeface="Arial" charset="0"/>
              </a:rPr>
              <a:t>By Rule 1</a:t>
            </a:r>
          </a:p>
          <a:p>
            <a:r>
              <a:rPr lang="en-US" altLang="ko-KR">
                <a:latin typeface="Arial" charset="0"/>
              </a:rPr>
              <a:t>Vi</a:t>
            </a:r>
            <a:r>
              <a:rPr lang="en-US" altLang="ko-KR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i3710">
  <a:themeElements>
    <a:clrScheme name="csi3710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csi3710">
      <a:majorFont>
        <a:latin typeface="Arial Narrow"/>
        <a:ea typeface="굴림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50" charset="-127"/>
          </a:defRPr>
        </a:defPPr>
      </a:lstStyle>
    </a:lnDef>
  </a:objectDefaults>
  <a:extraClrSchemeLst>
    <a:extraClrScheme>
      <a:clrScheme name="csi3710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3710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i3710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C:\MyFiles\Teaching\csi3710\LectureNotes\csi3710.pot</Template>
  <TotalTime>3580</TotalTime>
  <Words>2077</Words>
  <Application>Microsoft Office PowerPoint</Application>
  <PresentationFormat>On-screen Show (4:3)</PresentationFormat>
  <Paragraphs>534</Paragraphs>
  <Slides>47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csi3710</vt:lpstr>
      <vt:lpstr>Equation</vt:lpstr>
      <vt:lpstr>Photo Editor 사진</vt:lpstr>
      <vt:lpstr>비트맵 이미지</vt:lpstr>
      <vt:lpstr>Circuits for sensors</vt:lpstr>
      <vt:lpstr>Function of Amplifiers</vt:lpstr>
      <vt:lpstr>Ideal OP Amps</vt:lpstr>
      <vt:lpstr>Ideal OP Amps (Cont.)</vt:lpstr>
      <vt:lpstr>Ideal OP Amps (Cont.)</vt:lpstr>
      <vt:lpstr>Basic OP Amp Circuit Blocks</vt:lpstr>
      <vt:lpstr>Inverting Amplifier</vt:lpstr>
      <vt:lpstr>Inverting Amplifier (Cont.)</vt:lpstr>
      <vt:lpstr>Noninverting Amplifiers</vt:lpstr>
      <vt:lpstr>Unity-Gain Amplifier</vt:lpstr>
      <vt:lpstr>Differential Amplifiers</vt:lpstr>
      <vt:lpstr>Differential Amplifiers (Cont.)</vt:lpstr>
      <vt:lpstr>Differential Amplifiers (Cont.)</vt:lpstr>
      <vt:lpstr>Instrumentation Amplifiers</vt:lpstr>
      <vt:lpstr>Instrumentation Amplifiers (Cont.)</vt:lpstr>
      <vt:lpstr>The Electrocardiogram Amplifier</vt:lpstr>
      <vt:lpstr>Analog Computation Circuit</vt:lpstr>
      <vt:lpstr>Inverter and Scale Changer</vt:lpstr>
      <vt:lpstr>Adders (Summing Amplifiers)</vt:lpstr>
      <vt:lpstr>Integrator</vt:lpstr>
      <vt:lpstr>Practical Integrator</vt:lpstr>
      <vt:lpstr>Differentiators</vt:lpstr>
      <vt:lpstr>Comparators</vt:lpstr>
      <vt:lpstr>Comparators with Hysteresis</vt:lpstr>
      <vt:lpstr>Rectifiers</vt:lpstr>
      <vt:lpstr>OP Amp Considerations</vt:lpstr>
      <vt:lpstr>OP Amp Considerations (Cont.)</vt:lpstr>
      <vt:lpstr>OP Amp Considerations (Cont.)</vt:lpstr>
      <vt:lpstr>Guarding</vt:lpstr>
      <vt:lpstr>Passive Filters</vt:lpstr>
      <vt:lpstr>Passive first-order Low pass Filter</vt:lpstr>
      <vt:lpstr>Slide 32</vt:lpstr>
      <vt:lpstr>Slide 33</vt:lpstr>
      <vt:lpstr>Slide 34</vt:lpstr>
      <vt:lpstr>Active First-order Low Pass Filter</vt:lpstr>
      <vt:lpstr>Slide 36</vt:lpstr>
      <vt:lpstr>Active High-order Filters</vt:lpstr>
      <vt:lpstr>Bandpass and Band-reject Filters</vt:lpstr>
      <vt:lpstr>Filter Design Table</vt:lpstr>
      <vt:lpstr>Filter Design Example</vt:lpstr>
      <vt:lpstr>VCO(Voltage Controlled Oscillator)</vt:lpstr>
      <vt:lpstr>VCO (Cont.)</vt:lpstr>
      <vt:lpstr>PLL(Phase Locked Loop)</vt:lpstr>
      <vt:lpstr>VCO Interfacing</vt:lpstr>
      <vt:lpstr>Divider Circuit</vt:lpstr>
      <vt:lpstr>Divider Circuit: Drawbacks</vt:lpstr>
      <vt:lpstr>Divider Circuit: Example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1. Amplifiers</dc:title>
  <dc:creator>Fei</dc:creator>
  <cp:lastModifiedBy>Fei</cp:lastModifiedBy>
  <cp:revision>79</cp:revision>
  <cp:lastPrinted>1999-08-23T09:24:08Z</cp:lastPrinted>
  <dcterms:created xsi:type="dcterms:W3CDTF">1998-04-09T17:02:02Z</dcterms:created>
  <dcterms:modified xsi:type="dcterms:W3CDTF">2012-09-25T15:17:16Z</dcterms:modified>
</cp:coreProperties>
</file>