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298" r:id="rId3"/>
    <p:sldId id="257" r:id="rId4"/>
    <p:sldId id="270" r:id="rId5"/>
    <p:sldId id="272" r:id="rId6"/>
    <p:sldId id="263" r:id="rId7"/>
    <p:sldId id="264" r:id="rId8"/>
    <p:sldId id="273" r:id="rId9"/>
    <p:sldId id="274" r:id="rId10"/>
    <p:sldId id="275" r:id="rId11"/>
    <p:sldId id="297" r:id="rId12"/>
    <p:sldId id="282" r:id="rId13"/>
    <p:sldId id="284" r:id="rId14"/>
    <p:sldId id="295" r:id="rId15"/>
    <p:sldId id="285" r:id="rId16"/>
    <p:sldId id="286" r:id="rId17"/>
    <p:sldId id="289" r:id="rId18"/>
    <p:sldId id="277" r:id="rId19"/>
    <p:sldId id="288" r:id="rId20"/>
    <p:sldId id="293" r:id="rId21"/>
    <p:sldId id="283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3584" autoAdjust="0"/>
  </p:normalViewPr>
  <p:slideViewPr>
    <p:cSldViewPr>
      <p:cViewPr varScale="1">
        <p:scale>
          <a:sx n="29" d="100"/>
          <a:sy n="29" d="100"/>
        </p:scale>
        <p:origin x="33" y="9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2D17D-4803-490E-A8AF-BD4A26566DA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FFAC1-7E7C-409C-A814-DCAA0D89D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124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FCE50-2AAE-48E4-8787-2A26466B1A39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48496-F2E6-4086-8404-E9D474C6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355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454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75FB56F-73EC-49C7-B8FA-122C9B9347F8}" type="slidenum">
              <a:rPr lang="en-US" sz="1200">
                <a:latin typeface="+mn-lt"/>
                <a:ea typeface="+mn-ea"/>
                <a:cs typeface="Arial" charset="0"/>
              </a:rPr>
              <a:pPr algn="r">
                <a:defRPr/>
              </a:pPr>
              <a:t>2</a:t>
            </a:fld>
            <a:endParaRPr lang="en-US" sz="1200"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316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3987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14198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3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51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705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289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289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56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28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18762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rivest@mit.edu" TargetMode="External"/><Relationship Id="rId3" Type="http://schemas.openxmlformats.org/officeDocument/2006/relationships/hyperlink" Target="mailto:ari.juels@rsa.com" TargetMode="External"/><Relationship Id="rId7" Type="http://schemas.openxmlformats.org/officeDocument/2006/relationships/image" Target="../media/image2.gif"/><Relationship Id="rId2" Type="http://schemas.openxmlformats.org/officeDocument/2006/relationships/hyperlink" Target="mailto:marten.vandijk@rsa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emil@cs.berkeley.edu" TargetMode="External"/><Relationship Id="rId4" Type="http://schemas.openxmlformats.org/officeDocument/2006/relationships/hyperlink" Target="mailto:alina.oprea@rsa.com" TargetMode="External"/><Relationship Id="rId9" Type="http://schemas.openxmlformats.org/officeDocument/2006/relationships/hyperlink" Target="mailto:nikolaos.triandopoulos@rsa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5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5" Type="http://schemas.openxmlformats.org/officeDocument/2006/relationships/image" Target="../media/image34.png"/><Relationship Id="rId23" Type="http://schemas.openxmlformats.org/officeDocument/2006/relationships/image" Target="../media/image18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4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5" Type="http://schemas.openxmlformats.org/officeDocument/2006/relationships/image" Target="../media/image34.png"/><Relationship Id="rId23" Type="http://schemas.openxmlformats.org/officeDocument/2006/relationships/image" Target="../media/image18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7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w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8.wmf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98425"/>
            <a:ext cx="8839200" cy="1393825"/>
          </a:xfrm>
        </p:spPr>
        <p:txBody>
          <a:bodyPr lIns="0" tIns="0" rIns="0" bIns="0">
            <a:noAutofit/>
          </a:bodyPr>
          <a:lstStyle/>
          <a:p>
            <a:r>
              <a:rPr lang="en-US" sz="5400" b="1" baseline="-25000" dirty="0"/>
              <a:t>Hourglass Schemes:</a:t>
            </a:r>
            <a:br>
              <a:rPr lang="en-US" sz="5400" b="1" baseline="-25000" dirty="0"/>
            </a:br>
            <a:r>
              <a:rPr lang="en-US" sz="5400" b="1" baseline="-25000" dirty="0"/>
              <a:t>How to Prove that Cloud Files Are Encrypted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935153"/>
              </p:ext>
            </p:extLst>
          </p:nvPr>
        </p:nvGraphicFramePr>
        <p:xfrm>
          <a:off x="315621" y="2971800"/>
          <a:ext cx="8382000" cy="12039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94000"/>
                <a:gridCol w="2794000"/>
                <a:gridCol w="27940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Marten van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Dijk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Ari </a:t>
                      </a:r>
                      <a:r>
                        <a:rPr lang="en-US" sz="2800" b="1" dirty="0" err="1" smtClean="0"/>
                        <a:t>Juels</a:t>
                      </a:r>
                      <a:endParaRPr lang="en-US" sz="28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Alina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Oprea</a:t>
                      </a:r>
                      <a:endParaRPr lang="en-US" sz="2800" b="1" dirty="0"/>
                    </a:p>
                  </a:txBody>
                  <a:tcPr marL="0" marR="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RSA Labs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RSA Labs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RSA Labs</a:t>
                      </a:r>
                    </a:p>
                  </a:txBody>
                  <a:tcPr marL="0" marR="0" marT="0" marB="0"/>
                </a:tc>
              </a:tr>
              <a:tr h="41147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marten.vandijk@rsa.com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ari.juels@rsa.com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alina.oprea@rsa.com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48024"/>
              </p:ext>
            </p:extLst>
          </p:nvPr>
        </p:nvGraphicFramePr>
        <p:xfrm>
          <a:off x="1524000" y="1432561"/>
          <a:ext cx="2794000" cy="12344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940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Emil Stefanov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UC Berkeley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 smtClean="0">
                          <a:hlinkClick r:id="rId5"/>
                        </a:rPr>
                        <a:t>emil@cs.berkeley.edu</a:t>
                      </a:r>
                      <a:endParaRPr lang="en-US" sz="1800" u="none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33450" y="5843365"/>
            <a:ext cx="7277100" cy="866776"/>
            <a:chOff x="609600" y="5843365"/>
            <a:chExt cx="7277100" cy="866776"/>
          </a:xfrm>
        </p:grpSpPr>
        <p:pic>
          <p:nvPicPr>
            <p:cNvPr id="2052" name="Picture 4" descr="RSA Laboratori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843365"/>
              <a:ext cx="4762500" cy="86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www.rsa.com/rsalabs/images/headerLabs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00" y="5843365"/>
              <a:ext cx="2514600" cy="86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616691" y="1752600"/>
            <a:ext cx="2850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Joint work with:</a:t>
            </a:r>
            <a:endParaRPr lang="en-US" sz="32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71750"/>
              </p:ext>
            </p:extLst>
          </p:nvPr>
        </p:nvGraphicFramePr>
        <p:xfrm>
          <a:off x="1219200" y="4419600"/>
          <a:ext cx="6400800" cy="12039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0"/>
                <a:gridCol w="32004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Ronald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Rivest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Nikos </a:t>
                      </a:r>
                      <a:r>
                        <a:rPr lang="en-US" sz="2800" b="1" dirty="0" err="1" smtClean="0"/>
                        <a:t>Triandopoulos</a:t>
                      </a:r>
                      <a:endParaRPr lang="en-US" sz="2800" b="1" dirty="0"/>
                    </a:p>
                  </a:txBody>
                  <a:tcPr marL="0" marR="0" marT="0" marB="0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MIT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RSA Labs</a:t>
                      </a:r>
                    </a:p>
                  </a:txBody>
                  <a:tcPr marL="0" marR="0" marT="0" marB="0"/>
                </a:tc>
              </a:tr>
              <a:tr h="411479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rivest@mit.edu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nikolaos.triandopoulos@rsa.com</a:t>
                      </a:r>
                      <a:endParaRPr lang="en-U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32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Our Solution: Hourglass Schemes</a:t>
            </a:r>
            <a:endParaRPr lang="en-US" dirty="0"/>
          </a:p>
        </p:txBody>
      </p:sp>
      <p:pic>
        <p:nvPicPr>
          <p:cNvPr id="7" name="Picture 53" descr="MC900432599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11" y="1319892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1017" y="2682523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File</a:t>
            </a:r>
            <a:endParaRPr lang="en-US" dirty="0"/>
          </a:p>
        </p:txBody>
      </p:sp>
      <p:pic>
        <p:nvPicPr>
          <p:cNvPr id="9" name="Picture 3" descr="C:\Users\Emil\AppData\Local\Microsoft\Windows\Temporary Internet Files\Content.IE5\XSAJHPF7\MC90043524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9892"/>
            <a:ext cx="1092008" cy="21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4" y="3050524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3" descr="MC900432599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79" y="1319891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0" y="2682522"/>
            <a:ext cx="151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Encrypted File</a:t>
            </a:r>
            <a:endParaRPr lang="en-US" dirty="0"/>
          </a:p>
        </p:txBody>
      </p:sp>
      <p:pic>
        <p:nvPicPr>
          <p:cNvPr id="13" name="Picture 53" descr="MC900432599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76" y="1270707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96342" y="2633338"/>
            <a:ext cx="18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Encapsulated File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163174" y="1613220"/>
            <a:ext cx="1468605" cy="533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moodlecafe.com/blog/wp-content/uploads/2012/07/secure-lo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42" y="1535668"/>
            <a:ext cx="706438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76600" y="2221468"/>
            <a:ext cx="11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6070295" y="1613220"/>
            <a:ext cx="1468605" cy="533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83721" y="2249269"/>
            <a:ext cx="107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hourglass</a:t>
            </a:r>
            <a:endParaRPr lang="en-US" dirty="0"/>
          </a:p>
        </p:txBody>
      </p:sp>
      <p:pic>
        <p:nvPicPr>
          <p:cNvPr id="21" name="Picture 12" descr="MC90043392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69" y="1366152"/>
            <a:ext cx="914400" cy="9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21"/>
          <p:cNvSpPr/>
          <p:nvPr/>
        </p:nvSpPr>
        <p:spPr>
          <a:xfrm>
            <a:off x="935182" y="2618509"/>
            <a:ext cx="2795154" cy="796876"/>
          </a:xfrm>
          <a:custGeom>
            <a:avLst/>
            <a:gdLst>
              <a:gd name="connsiteX0" fmla="*/ 0 w 2795154"/>
              <a:gd name="connsiteY0" fmla="*/ 665018 h 958181"/>
              <a:gd name="connsiteX1" fmla="*/ 2005445 w 2795154"/>
              <a:gd name="connsiteY1" fmla="*/ 924791 h 958181"/>
              <a:gd name="connsiteX2" fmla="*/ 2795154 w 2795154"/>
              <a:gd name="connsiteY2" fmla="*/ 0 h 958181"/>
              <a:gd name="connsiteX0" fmla="*/ 0 w 2795154"/>
              <a:gd name="connsiteY0" fmla="*/ 665018 h 796876"/>
              <a:gd name="connsiteX1" fmla="*/ 1963882 w 2795154"/>
              <a:gd name="connsiteY1" fmla="*/ 706582 h 796876"/>
              <a:gd name="connsiteX2" fmla="*/ 2795154 w 2795154"/>
              <a:gd name="connsiteY2" fmla="*/ 0 h 79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5154" h="796876">
                <a:moveTo>
                  <a:pt x="0" y="665018"/>
                </a:moveTo>
                <a:cubicBezTo>
                  <a:pt x="769793" y="850322"/>
                  <a:pt x="1498023" y="817418"/>
                  <a:pt x="1963882" y="706582"/>
                </a:cubicBezTo>
                <a:cubicBezTo>
                  <a:pt x="2429741" y="595746"/>
                  <a:pt x="2633229" y="406977"/>
                  <a:pt x="2795154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13" y="4495800"/>
            <a:ext cx="1995264" cy="20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773476" y="2747055"/>
            <a:ext cx="779724" cy="167379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43600" y="3392269"/>
            <a:ext cx="111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client</a:t>
            </a:r>
            <a:br>
              <a:rPr lang="en-US" dirty="0" smtClean="0"/>
            </a:br>
            <a:r>
              <a:rPr lang="en-US" dirty="0" smtClean="0"/>
              <a:t>assists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326269" y="2970404"/>
            <a:ext cx="1578155" cy="221119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15199" y="3600271"/>
            <a:ext cx="1599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client verifies by periodically challenging random file blocks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334969" y="3030379"/>
            <a:ext cx="42810" cy="139047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14800" y="3200400"/>
            <a:ext cx="1194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client verifies encryption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684590" y="3020412"/>
            <a:ext cx="1498423" cy="1532717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38400" y="3724870"/>
            <a:ext cx="1401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client uploads file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9605" y="5334000"/>
            <a:ext cx="3364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client never needs to permanently store and manage keys.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87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14" grpId="0"/>
      <p:bldP spid="15" grpId="0" animBg="1"/>
      <p:bldP spid="15" grpId="1" animBg="1"/>
      <p:bldP spid="17" grpId="0"/>
      <p:bldP spid="17" grpId="1"/>
      <p:bldP spid="18" grpId="0" animBg="1"/>
      <p:bldP spid="18" grpId="1" animBg="1"/>
      <p:bldP spid="20" grpId="0"/>
      <p:bldP spid="20" grpId="1"/>
      <p:bldP spid="22" grpId="0" animBg="1"/>
      <p:bldP spid="22" grpId="1" animBg="1"/>
      <p:bldP spid="26" grpId="0"/>
      <p:bldP spid="26" grpId="1"/>
      <p:bldP spid="29" grpId="0"/>
      <p:bldP spid="42" grpId="0"/>
      <p:bldP spid="42" grpId="1"/>
      <p:bldP spid="46" grpId="0"/>
      <p:bldP spid="46" grpId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pic>
        <p:nvPicPr>
          <p:cNvPr id="7" name="Picture 53" descr="MC900432599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11" y="1319892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1017" y="2682523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File</a:t>
            </a:r>
            <a:endParaRPr lang="en-US" dirty="0"/>
          </a:p>
        </p:txBody>
      </p:sp>
      <p:pic>
        <p:nvPicPr>
          <p:cNvPr id="9" name="Picture 3" descr="C:\Users\Emil\AppData\Local\Microsoft\Windows\Temporary Internet Files\Content.IE5\XSAJHPF7\MC90043524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9892"/>
            <a:ext cx="1092008" cy="21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3" descr="MC900432599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79" y="1319891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0" y="2682522"/>
            <a:ext cx="151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Encrypted File</a:t>
            </a:r>
            <a:endParaRPr lang="en-US" dirty="0"/>
          </a:p>
        </p:txBody>
      </p:sp>
      <p:pic>
        <p:nvPicPr>
          <p:cNvPr id="13" name="Picture 53" descr="MC900432599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76" y="1270707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96342" y="2633338"/>
            <a:ext cx="18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Encapsulated File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163174" y="1613220"/>
            <a:ext cx="1468605" cy="533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moodlecafe.com/blog/wp-content/uploads/2012/07/secure-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42" y="1535668"/>
            <a:ext cx="706438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76600" y="2221468"/>
            <a:ext cx="11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6070295" y="1613220"/>
            <a:ext cx="1468605" cy="533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83721" y="2249269"/>
            <a:ext cx="107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hourglass</a:t>
            </a:r>
            <a:endParaRPr lang="en-US" dirty="0"/>
          </a:p>
        </p:txBody>
      </p:sp>
      <p:pic>
        <p:nvPicPr>
          <p:cNvPr id="21" name="Picture 12" descr="MC90043392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69" y="1366152"/>
            <a:ext cx="914400" cy="9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26" y="4495800"/>
            <a:ext cx="1995264" cy="20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7772400" y="2970404"/>
            <a:ext cx="0" cy="152539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67600" y="3505200"/>
            <a:ext cx="1599939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client checks</a:t>
            </a:r>
            <a:endParaRPr lang="en-US" sz="2400" dirty="0"/>
          </a:p>
        </p:txBody>
      </p:sp>
      <p:sp>
        <p:nvSpPr>
          <p:cNvPr id="3" name="Freeform 2"/>
          <p:cNvSpPr/>
          <p:nvPr/>
        </p:nvSpPr>
        <p:spPr>
          <a:xfrm>
            <a:off x="883227" y="3148445"/>
            <a:ext cx="1371600" cy="540739"/>
          </a:xfrm>
          <a:custGeom>
            <a:avLst/>
            <a:gdLst>
              <a:gd name="connsiteX0" fmla="*/ 0 w 1205345"/>
              <a:gd name="connsiteY0" fmla="*/ 290946 h 692537"/>
              <a:gd name="connsiteX1" fmla="*/ 727363 w 1205345"/>
              <a:gd name="connsiteY1" fmla="*/ 685800 h 692537"/>
              <a:gd name="connsiteX2" fmla="*/ 1205345 w 1205345"/>
              <a:gd name="connsiteY2" fmla="*/ 0 h 692537"/>
              <a:gd name="connsiteX0" fmla="*/ 0 w 1371600"/>
              <a:gd name="connsiteY0" fmla="*/ 72737 h 686067"/>
              <a:gd name="connsiteX1" fmla="*/ 893618 w 1371600"/>
              <a:gd name="connsiteY1" fmla="*/ 685800 h 686067"/>
              <a:gd name="connsiteX2" fmla="*/ 1371600 w 1371600"/>
              <a:gd name="connsiteY2" fmla="*/ 0 h 686067"/>
              <a:gd name="connsiteX0" fmla="*/ 0 w 1371600"/>
              <a:gd name="connsiteY0" fmla="*/ 72737 h 540739"/>
              <a:gd name="connsiteX1" fmla="*/ 779318 w 1371600"/>
              <a:gd name="connsiteY1" fmla="*/ 540328 h 540739"/>
              <a:gd name="connsiteX2" fmla="*/ 1371600 w 1371600"/>
              <a:gd name="connsiteY2" fmla="*/ 0 h 54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540739">
                <a:moveTo>
                  <a:pt x="0" y="72737"/>
                </a:moveTo>
                <a:cubicBezTo>
                  <a:pt x="263236" y="294409"/>
                  <a:pt x="550718" y="552451"/>
                  <a:pt x="779318" y="540328"/>
                </a:cubicBezTo>
                <a:cubicBezTo>
                  <a:pt x="1007918" y="528205"/>
                  <a:pt x="1233054" y="318654"/>
                  <a:pt x="137160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1435" y="3763662"/>
            <a:ext cx="2406965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/>
              <a:t>a</a:t>
            </a:r>
            <a:r>
              <a:rPr lang="en-US" sz="2400" dirty="0" smtClean="0"/>
              <a:t>dversarial cloud wants to</a:t>
            </a:r>
            <a:br>
              <a:rPr lang="en-US" sz="2400" dirty="0" smtClean="0"/>
            </a:br>
            <a:r>
              <a:rPr lang="en-US" sz="2400" b="1" u="sng" dirty="0" smtClean="0">
                <a:solidFill>
                  <a:srgbClr val="FF0000"/>
                </a:solidFill>
              </a:rPr>
              <a:t>only</a:t>
            </a:r>
            <a:r>
              <a:rPr lang="en-US" sz="2400" dirty="0" smtClean="0"/>
              <a:t> store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016336" y="1066800"/>
            <a:ext cx="3090438" cy="21348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49591" y="3465493"/>
            <a:ext cx="4789409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Hourglass property: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costly to compute “on the fly”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329194" y="3116300"/>
            <a:ext cx="741101" cy="3889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93168" y="5105400"/>
            <a:ext cx="4140832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 an adversarial cloud must store </a:t>
            </a:r>
            <a:r>
              <a:rPr lang="en-US" sz="2800" b="1" dirty="0" smtClean="0">
                <a:solidFill>
                  <a:srgbClr val="FF0000"/>
                </a:solidFill>
              </a:rPr>
              <a:t>both</a:t>
            </a:r>
            <a:r>
              <a:rPr lang="en-US" sz="2800" b="1" dirty="0" smtClean="0"/>
              <a:t> files.</a:t>
            </a:r>
            <a:endParaRPr lang="en-US" sz="2800" b="1" dirty="0"/>
          </a:p>
        </p:txBody>
      </p:sp>
      <p:pic>
        <p:nvPicPr>
          <p:cNvPr id="37" name="Picture 3" descr="C:\Users\Emil\AppData\Local\Microsoft\Windows\Temporary Internet Files\Content.IE5\XSAJHPF7\MC900435242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9663"/>
            <a:ext cx="1092008" cy="21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40768" y="6106180"/>
            <a:ext cx="414083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Double the storage!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4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 animBg="1"/>
      <p:bldP spid="17" grpId="0"/>
      <p:bldP spid="18" grpId="0" animBg="1"/>
      <p:bldP spid="20" grpId="0"/>
      <p:bldP spid="29" grpId="0"/>
      <p:bldP spid="3" grpId="0" animBg="1"/>
      <p:bldP spid="28" grpId="0"/>
      <p:bldP spid="4" grpId="0" animBg="1"/>
      <p:bldP spid="30" grpId="0"/>
      <p:bldP spid="36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Hourglass Framework: More than a Scheme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46437"/>
            <a:ext cx="8077200" cy="2620963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Encodings:</a:t>
            </a:r>
          </a:p>
          <a:p>
            <a:pPr lvl="1"/>
            <a:r>
              <a:rPr lang="en-US" dirty="0" smtClean="0"/>
              <a:t>Encryption</a:t>
            </a:r>
          </a:p>
          <a:p>
            <a:pPr lvl="1"/>
            <a:r>
              <a:rPr lang="en-US" dirty="0" smtClean="0"/>
              <a:t>Watermarking</a:t>
            </a:r>
          </a:p>
          <a:p>
            <a:pPr lvl="1"/>
            <a:r>
              <a:rPr lang="en-US" dirty="0" smtClean="0"/>
              <a:t>File Bindings</a:t>
            </a:r>
          </a:p>
          <a:p>
            <a:r>
              <a:rPr lang="en-US" dirty="0" smtClean="0"/>
              <a:t>Hourglass functions:</a:t>
            </a:r>
          </a:p>
          <a:p>
            <a:pPr lvl="1"/>
            <a:r>
              <a:rPr lang="en-US" dirty="0" smtClean="0"/>
              <a:t>Butterfly </a:t>
            </a:r>
          </a:p>
          <a:p>
            <a:pPr lvl="1"/>
            <a:r>
              <a:rPr lang="en-US" dirty="0" smtClean="0"/>
              <a:t>Permutation</a:t>
            </a:r>
          </a:p>
          <a:p>
            <a:pPr lvl="1"/>
            <a:r>
              <a:rPr lang="en-US" dirty="0" smtClean="0"/>
              <a:t>RSA</a:t>
            </a:r>
            <a:endParaRPr lang="en-US" dirty="0"/>
          </a:p>
        </p:txBody>
      </p:sp>
      <p:pic>
        <p:nvPicPr>
          <p:cNvPr id="5" name="Picture 12" descr="MC90043392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17" y="3810000"/>
            <a:ext cx="166254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mil\Desktop\Hourglass\Images\BinaryFi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0535" y="2219980"/>
            <a:ext cx="3907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Modular Components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4858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Encryption: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𝑮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𝑬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𝑭</m:t>
                        </m:r>
                      </m:e>
                    </m:d>
                  </m:oMath>
                </a14:m>
                <a:endParaRPr lang="en-US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b="1" dirty="0" smtClean="0"/>
                  <a:t>Watermarking: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𝑮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𝑭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||</m:t>
                    </m:r>
                    <m:r>
                      <m:rPr>
                        <m:nor/>
                      </m:rPr>
                      <a:rPr lang="en-US" b="1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Tag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Embed a tag into the file</a:t>
                </a:r>
              </a:p>
              <a:p>
                <a:pPr lvl="1"/>
                <a:r>
                  <a:rPr lang="en-US" dirty="0" smtClean="0"/>
                  <a:t>Tag says that the file is stored on a specific cloud</a:t>
                </a:r>
              </a:p>
              <a:p>
                <a:pPr lvl="1"/>
                <a:r>
                  <a:rPr lang="en-US" dirty="0" smtClean="0"/>
                  <a:t>Tag signed by the cloud</a:t>
                </a:r>
              </a:p>
              <a:p>
                <a:pPr lvl="1"/>
                <a:r>
                  <a:rPr lang="en-US" dirty="0" smtClean="0"/>
                  <a:t>Evidence of data leakage origin.</a:t>
                </a:r>
              </a:p>
              <a:p>
                <a:r>
                  <a:rPr lang="en-US" b="1" dirty="0" smtClean="0"/>
                  <a:t>File Binding: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𝑮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…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||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Combine multiple files into one encoding.</a:t>
                </a:r>
              </a:p>
              <a:p>
                <a:pPr lvl="1"/>
                <a:r>
                  <a:rPr lang="en-US" dirty="0" smtClean="0"/>
                  <a:t>E.g., embedded license.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  <a:blipFill rotWithShape="1">
                <a:blip r:embed="rId3"/>
                <a:stretch>
                  <a:fillRect l="-1630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Emil\Desktop\Hourglass\Images\BinaryFi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Hourglass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56581" y="1524000"/>
                <a:ext cx="6830219" cy="263338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Costly to apply “on the fly”</a:t>
                </a:r>
              </a:p>
              <a:p>
                <a:r>
                  <a:rPr lang="en-US" dirty="0"/>
                  <a:t>Impose a resource </a:t>
                </a:r>
                <a:r>
                  <a:rPr lang="en-US" dirty="0" smtClean="0"/>
                  <a:t>lower bound </a:t>
                </a:r>
                <a:r>
                  <a:rPr lang="en-US" dirty="0"/>
                  <a:t>on </a:t>
                </a:r>
                <a:r>
                  <a:rPr lang="en-US" dirty="0" smtClean="0"/>
                  <a:t>the cloud to compute:</a:t>
                </a:r>
                <a:br>
                  <a:rPr lang="en-US" dirty="0" smtClean="0"/>
                </a:br>
                <a:r>
                  <a:rPr lang="en-US" sz="44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𝑮</m:t>
                    </m:r>
                    <m:r>
                      <a:rPr lang="en-US" sz="4400" b="1" i="1" smtClean="0">
                        <a:latin typeface="Cambria Math"/>
                      </a:rPr>
                      <m:t>→</m:t>
                    </m:r>
                    <m:r>
                      <a:rPr lang="en-US" sz="4400" b="1" i="1" smtClean="0">
                        <a:latin typeface="Cambria Math"/>
                      </a:rPr>
                      <m:t>𝑯</m:t>
                    </m:r>
                  </m:oMath>
                </a14:m>
                <a:r>
                  <a:rPr lang="en-US" sz="4400" dirty="0" smtClean="0"/>
                  <a:t>,</a:t>
                </a:r>
                <a:r>
                  <a:rPr lang="en-US" sz="4400" b="1" dirty="0" smtClean="0"/>
                  <a:t> </a:t>
                </a:r>
                <a:r>
                  <a:rPr lang="en-US" sz="4400" dirty="0" smtClean="0"/>
                  <a:t>and hence</a:t>
                </a:r>
                <a:r>
                  <a:rPr lang="en-US" sz="4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𝑭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𝑯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6581" y="1524000"/>
                <a:ext cx="6830219" cy="2633388"/>
              </a:xfrm>
              <a:blipFill rotWithShape="1">
                <a:blip r:embed="rId2"/>
                <a:stretch>
                  <a:fillRect l="-1875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2" descr="MC90043392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1981200" cy="25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3" descr="MC900432599[1]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45037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08006" y="6107668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File</a:t>
            </a:r>
            <a:endParaRPr lang="en-US" dirty="0"/>
          </a:p>
        </p:txBody>
      </p:sp>
      <p:pic>
        <p:nvPicPr>
          <p:cNvPr id="14" name="Picture 53" descr="MC900432599[1]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768" y="4745036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78989" y="6107667"/>
            <a:ext cx="151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Encrypted File</a:t>
            </a:r>
            <a:endParaRPr lang="en-US" dirty="0"/>
          </a:p>
        </p:txBody>
      </p:sp>
      <p:pic>
        <p:nvPicPr>
          <p:cNvPr id="16" name="Picture 53" descr="MC900432599[1]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65" y="4695852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03331" y="6058483"/>
            <a:ext cx="18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Encapsulated File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2570163" y="5038365"/>
            <a:ext cx="1468605" cy="533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http://moodlecafe.com/blog/wp-content/uploads/2012/07/secure-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31" y="4960813"/>
            <a:ext cx="706438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62200" y="5646613"/>
            <a:ext cx="1793503" cy="492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dirty="0" smtClean="0"/>
              <a:t>encoding</a:t>
            </a:r>
            <a:br>
              <a:rPr lang="en-US" dirty="0" smtClean="0"/>
            </a:br>
            <a:r>
              <a:rPr lang="en-US" dirty="0" smtClean="0"/>
              <a:t>(e.g., encryption)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5477284" y="5038365"/>
            <a:ext cx="1468605" cy="5334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590710" y="5674414"/>
            <a:ext cx="107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hourglass</a:t>
            </a:r>
            <a:endParaRPr lang="en-US" dirty="0"/>
          </a:p>
        </p:txBody>
      </p:sp>
      <p:pic>
        <p:nvPicPr>
          <p:cNvPr id="23" name="Picture 12" descr="MC90043392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58" y="4791297"/>
            <a:ext cx="914400" cy="9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47800" y="4168914"/>
                <a:ext cx="6270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168914"/>
                <a:ext cx="627095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43400" y="4117395"/>
                <a:ext cx="6447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117395"/>
                <a:ext cx="644727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39000" y="4055050"/>
                <a:ext cx="70403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4055050"/>
                <a:ext cx="704039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6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5" grpId="0"/>
      <p:bldP spid="17" grpId="0"/>
      <p:bldP spid="18" grpId="0" animBg="1"/>
      <p:bldP spid="20" grpId="0"/>
      <p:bldP spid="21" grpId="0" animBg="1"/>
      <p:bldP spid="22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Hourglass Function: 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419600"/>
                <a:ext cx="8229600" cy="2286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Cloud can always recover the plaintext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i="0" smtClean="0">
                        <a:latin typeface="Cambria Math"/>
                      </a:rPr>
                      <m:t>RSA</m:t>
                    </m:r>
                    <m:r>
                      <m:rPr>
                        <m:nor/>
                      </m:rPr>
                      <a:rPr lang="en-US" i="0" smtClean="0"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RecoverMessage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(using </a:t>
                </a:r>
                <a:r>
                  <a:rPr lang="en-US" dirty="0" smtClean="0"/>
                  <a:t>client’s </a:t>
                </a:r>
                <a:r>
                  <a:rPr lang="en-US" dirty="0"/>
                  <a:t>public RSA key)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Decode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b="1" dirty="0" smtClean="0"/>
                  <a:t>Resource bound: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computation</a:t>
                </a:r>
              </a:p>
              <a:p>
                <a:pPr lvl="1"/>
                <a:r>
                  <a:rPr lang="en-US" dirty="0"/>
                  <a:t>Completely infeasible for </a:t>
                </a:r>
                <a:r>
                  <a:rPr lang="en-US" dirty="0" smtClean="0"/>
                  <a:t>cloud: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It </a:t>
                </a:r>
                <a:r>
                  <a:rPr lang="en-US" dirty="0"/>
                  <a:t>doesn’t have the </a:t>
                </a:r>
                <a:r>
                  <a:rPr lang="en-US" dirty="0" smtClean="0"/>
                  <a:t>RSA signing key to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419600"/>
                <a:ext cx="8229600" cy="2286000"/>
              </a:xfrm>
              <a:blipFill rotWithShape="1">
                <a:blip r:embed="rId3"/>
                <a:stretch>
                  <a:fillRect l="-1037" t="-4800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9426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26" y="1447800"/>
                <a:ext cx="609600" cy="406400"/>
              </a:xfrm>
              <a:prstGeom prst="rect">
                <a:avLst/>
              </a:prstGeom>
              <a:blipFill rotWithShape="1">
                <a:blip r:embed="rId4"/>
                <a:stretch>
                  <a:fillRect b="-735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09026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26" y="1447800"/>
                <a:ext cx="609600" cy="406400"/>
              </a:xfrm>
              <a:prstGeom prst="rect">
                <a:avLst/>
              </a:prstGeom>
              <a:blipFill rotWithShape="1">
                <a:blip r:embed="rId5"/>
                <a:stretch>
                  <a:fillRect b="-735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18626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26" y="1447800"/>
                <a:ext cx="609600" cy="406400"/>
              </a:xfrm>
              <a:prstGeom prst="rect">
                <a:avLst/>
              </a:prstGeom>
              <a:blipFill rotWithShape="1">
                <a:blip r:embed="rId6"/>
                <a:stretch>
                  <a:fillRect b="-735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28226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226" y="1447800"/>
                <a:ext cx="609600" cy="406400"/>
              </a:xfrm>
              <a:prstGeom prst="rect">
                <a:avLst/>
              </a:prstGeom>
              <a:blipFill rotWithShape="1">
                <a:blip r:embed="rId7"/>
                <a:stretch>
                  <a:fillRect b="-735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0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447800"/>
                <a:ext cx="609600" cy="406400"/>
              </a:xfrm>
              <a:prstGeom prst="rect">
                <a:avLst/>
              </a:prstGeom>
              <a:blipFill rotWithShape="1">
                <a:blip r:embed="rId8"/>
                <a:stretch>
                  <a:fillRect l="-980" b="-294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429000" y="129540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1422553"/>
                <a:ext cx="466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𝑭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22553"/>
                <a:ext cx="46602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632" t="-10526" r="-210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99426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26" y="2611582"/>
                <a:ext cx="609600" cy="406400"/>
              </a:xfrm>
              <a:prstGeom prst="rect">
                <a:avLst/>
              </a:prstGeom>
              <a:blipFill rotWithShape="1">
                <a:blip r:embed="rId10"/>
                <a:stretch>
                  <a:fillRect l="-980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09026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26" y="2611582"/>
                <a:ext cx="609600" cy="406400"/>
              </a:xfrm>
              <a:prstGeom prst="rect">
                <a:avLst/>
              </a:prstGeom>
              <a:blipFill rotWithShape="1">
                <a:blip r:embed="rId11"/>
                <a:stretch>
                  <a:fillRect l="-980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18626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26" y="2611582"/>
                <a:ext cx="609600" cy="406400"/>
              </a:xfrm>
              <a:prstGeom prst="rect">
                <a:avLst/>
              </a:prstGeom>
              <a:blipFill rotWithShape="1">
                <a:blip r:embed="rId12"/>
                <a:stretch>
                  <a:fillRect l="-980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828226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226" y="2611582"/>
                <a:ext cx="609600" cy="406400"/>
              </a:xfrm>
              <a:prstGeom prst="rect">
                <a:avLst/>
              </a:prstGeom>
              <a:blipFill rotWithShape="1">
                <a:blip r:embed="rId13"/>
                <a:stretch>
                  <a:fillRect l="-980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10000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611582"/>
                <a:ext cx="609600" cy="406400"/>
              </a:xfrm>
              <a:prstGeom prst="rect">
                <a:avLst/>
              </a:prstGeom>
              <a:blipFill rotWithShape="1">
                <a:blip r:embed="rId14"/>
                <a:stretch>
                  <a:fillRect l="-1961" b="-289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429000" y="245918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9607" y="2586335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" y="2586335"/>
                <a:ext cx="476412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2564" t="-10526" r="-2051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004619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19" y="3754582"/>
                <a:ext cx="609600" cy="406400"/>
              </a:xfrm>
              <a:prstGeom prst="rect">
                <a:avLst/>
              </a:prstGeom>
              <a:blipFill rotWithShape="1">
                <a:blip r:embed="rId16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14219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19" y="3754582"/>
                <a:ext cx="609600" cy="406400"/>
              </a:xfrm>
              <a:prstGeom prst="rect">
                <a:avLst/>
              </a:prstGeom>
              <a:blipFill rotWithShape="1">
                <a:blip r:embed="rId17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23819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819" y="3754582"/>
                <a:ext cx="609600" cy="406400"/>
              </a:xfrm>
              <a:prstGeom prst="rect">
                <a:avLst/>
              </a:prstGeom>
              <a:blipFill rotWithShape="1">
                <a:blip r:embed="rId18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833419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419" y="3754582"/>
                <a:ext cx="609600" cy="406400"/>
              </a:xfrm>
              <a:prstGeom prst="rect">
                <a:avLst/>
              </a:prstGeom>
              <a:blipFill rotWithShape="1">
                <a:blip r:embed="rId19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15193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193" y="3754582"/>
                <a:ext cx="609600" cy="406400"/>
              </a:xfrm>
              <a:prstGeom prst="rect">
                <a:avLst/>
              </a:prstGeom>
              <a:blipFill rotWithShape="1">
                <a:blip r:embed="rId20"/>
                <a:stretch>
                  <a:fillRect l="-4902" b="-289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34193" y="364699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7166" y="3729335"/>
                <a:ext cx="511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𝑯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66" y="3729335"/>
                <a:ext cx="511679" cy="461665"/>
              </a:xfrm>
              <a:prstGeom prst="rect">
                <a:avLst/>
              </a:prstGeom>
              <a:blipFill rotWithShape="1">
                <a:blip r:embed="rId21"/>
                <a:stretch>
                  <a:fillRect l="-2381" t="-10526" r="-1785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1295400" y="1905000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13826" y="1904999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28619" y="1904998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138219" y="1884218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19993" y="1904997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309419" y="3048000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27845" y="3047999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542638" y="3047998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152238" y="3027218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34012" y="3047997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24400" y="2819400"/>
                <a:ext cx="392838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 Math"/>
                  </a:rPr>
                  <a:t>Client computes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1" i="0" smtClean="0">
                          <a:latin typeface="Cambria Math"/>
                        </a:rPr>
                        <m:t>RSA</m:t>
                      </m:r>
                      <m:r>
                        <m:rPr>
                          <m:nor/>
                        </m:rPr>
                        <a:rPr lang="en-US" sz="2400" b="1" i="0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1" i="0" smtClean="0">
                          <a:latin typeface="Cambria Math"/>
                        </a:rPr>
                        <m:t>Sign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r>
                  <a:rPr lang="en-US" sz="2400" b="1" dirty="0" smtClean="0"/>
                  <a:t/>
                </a:r>
                <a:br>
                  <a:rPr lang="en-US" sz="2400" b="1" dirty="0" smtClean="0"/>
                </a:br>
                <a:r>
                  <a:rPr lang="en-US" sz="2400" i="0" dirty="0" smtClean="0">
                    <a:latin typeface="+mj-lt"/>
                  </a:rPr>
                  <a:t>using random RSA private key.</a:t>
                </a:r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819400"/>
                <a:ext cx="3928383" cy="1200329"/>
              </a:xfrm>
              <a:prstGeom prst="rect">
                <a:avLst/>
              </a:prstGeom>
              <a:blipFill rotWithShape="1">
                <a:blip r:embed="rId22"/>
                <a:stretch>
                  <a:fillRect l="-2329" t="-4082" r="-170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12" descr="MC900433921[1]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8957"/>
            <a:ext cx="1217935" cy="14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779756" y="1752600"/>
            <a:ext cx="3809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Apply encoding (encryption, watermarking, file binding)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329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Hourglass Function: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834" y="4572000"/>
                <a:ext cx="8973966" cy="21336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Client later challenges the cloud for sequential ranges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Sequential range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itchFamily="2" charset="2"/>
                  </a:rPr>
                  <a:t> Random blocks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𝑭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/>
                  <a:t>Resource bound: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disk seeks</a:t>
                </a:r>
              </a:p>
              <a:p>
                <a:pPr lvl="1"/>
                <a:r>
                  <a:rPr lang="en-US" dirty="0" smtClean="0"/>
                  <a:t>A misbehaving cloud (that only stores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) will need to do many random accesses to respond to a challenge.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34" y="4572000"/>
                <a:ext cx="8973966" cy="2133600"/>
              </a:xfrm>
              <a:blipFill rotWithShape="1">
                <a:blip r:embed="rId3"/>
                <a:stretch>
                  <a:fillRect l="-1086" t="-4286" b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9426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26" y="1447800"/>
                <a:ext cx="609600" cy="406400"/>
              </a:xfrm>
              <a:prstGeom prst="rect">
                <a:avLst/>
              </a:prstGeom>
              <a:blipFill rotWithShape="1">
                <a:blip r:embed="rId4"/>
                <a:stretch>
                  <a:fillRect b="-735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09026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26" y="1447800"/>
                <a:ext cx="609600" cy="406400"/>
              </a:xfrm>
              <a:prstGeom prst="rect">
                <a:avLst/>
              </a:prstGeom>
              <a:blipFill rotWithShape="1">
                <a:blip r:embed="rId5"/>
                <a:stretch>
                  <a:fillRect b="-735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18626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26" y="1447800"/>
                <a:ext cx="609600" cy="406400"/>
              </a:xfrm>
              <a:prstGeom prst="rect">
                <a:avLst/>
              </a:prstGeom>
              <a:blipFill rotWithShape="1">
                <a:blip r:embed="rId6"/>
                <a:stretch>
                  <a:fillRect b="-735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28226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226" y="1447800"/>
                <a:ext cx="609600" cy="406400"/>
              </a:xfrm>
              <a:prstGeom prst="rect">
                <a:avLst/>
              </a:prstGeom>
              <a:blipFill rotWithShape="1">
                <a:blip r:embed="rId7"/>
                <a:stretch>
                  <a:fillRect b="-735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0" y="1447800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447800"/>
                <a:ext cx="609600" cy="406400"/>
              </a:xfrm>
              <a:prstGeom prst="rect">
                <a:avLst/>
              </a:prstGeom>
              <a:blipFill rotWithShape="1">
                <a:blip r:embed="rId8"/>
                <a:stretch>
                  <a:fillRect l="-980" b="-294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429000" y="129540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1422553"/>
                <a:ext cx="466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𝑭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22553"/>
                <a:ext cx="46602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632" t="-10526" r="-210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99426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26" y="2611582"/>
                <a:ext cx="609600" cy="406400"/>
              </a:xfrm>
              <a:prstGeom prst="rect">
                <a:avLst/>
              </a:prstGeom>
              <a:blipFill rotWithShape="1">
                <a:blip r:embed="rId10"/>
                <a:stretch>
                  <a:fillRect l="-980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09026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026" y="2611582"/>
                <a:ext cx="609600" cy="406400"/>
              </a:xfrm>
              <a:prstGeom prst="rect">
                <a:avLst/>
              </a:prstGeom>
              <a:blipFill rotWithShape="1">
                <a:blip r:embed="rId11"/>
                <a:stretch>
                  <a:fillRect l="-980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18626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26" y="2611582"/>
                <a:ext cx="609600" cy="406400"/>
              </a:xfrm>
              <a:prstGeom prst="rect">
                <a:avLst/>
              </a:prstGeom>
              <a:blipFill rotWithShape="1">
                <a:blip r:embed="rId12"/>
                <a:stretch>
                  <a:fillRect l="-980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828226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226" y="2611582"/>
                <a:ext cx="609600" cy="406400"/>
              </a:xfrm>
              <a:prstGeom prst="rect">
                <a:avLst/>
              </a:prstGeom>
              <a:blipFill rotWithShape="1">
                <a:blip r:embed="rId13"/>
                <a:stretch>
                  <a:fillRect l="-980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10000" y="2611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611582"/>
                <a:ext cx="609600" cy="406400"/>
              </a:xfrm>
              <a:prstGeom prst="rect">
                <a:avLst/>
              </a:prstGeom>
              <a:blipFill rotWithShape="1">
                <a:blip r:embed="rId14"/>
                <a:stretch>
                  <a:fillRect l="-1961" b="-289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429000" y="245918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9607" y="2586335"/>
                <a:ext cx="476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𝑮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" y="2586335"/>
                <a:ext cx="476412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2564" t="-10526" r="-2051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004619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619" y="3754582"/>
                <a:ext cx="609600" cy="406400"/>
              </a:xfrm>
              <a:prstGeom prst="rect">
                <a:avLst/>
              </a:prstGeom>
              <a:blipFill rotWithShape="1">
                <a:blip r:embed="rId16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14219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219" y="3754582"/>
                <a:ext cx="609600" cy="406400"/>
              </a:xfrm>
              <a:prstGeom prst="rect">
                <a:avLst/>
              </a:prstGeom>
              <a:blipFill rotWithShape="1">
                <a:blip r:embed="rId17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23819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819" y="3754582"/>
                <a:ext cx="609600" cy="406400"/>
              </a:xfrm>
              <a:prstGeom prst="rect">
                <a:avLst/>
              </a:prstGeom>
              <a:blipFill rotWithShape="1">
                <a:blip r:embed="rId18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833419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419" y="3754582"/>
                <a:ext cx="609600" cy="406400"/>
              </a:xfrm>
              <a:prstGeom prst="rect">
                <a:avLst/>
              </a:prstGeom>
              <a:blipFill rotWithShape="1">
                <a:blip r:embed="rId19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15193" y="37545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193" y="3754582"/>
                <a:ext cx="609600" cy="406400"/>
              </a:xfrm>
              <a:prstGeom prst="rect">
                <a:avLst/>
              </a:prstGeom>
              <a:blipFill rotWithShape="1">
                <a:blip r:embed="rId20"/>
                <a:stretch>
                  <a:fillRect l="-4902" b="-289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434193" y="364699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7166" y="3729335"/>
                <a:ext cx="511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𝑯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66" y="3729335"/>
                <a:ext cx="511679" cy="461665"/>
              </a:xfrm>
              <a:prstGeom prst="rect">
                <a:avLst/>
              </a:prstGeom>
              <a:blipFill rotWithShape="1">
                <a:blip r:embed="rId21"/>
                <a:stretch>
                  <a:fillRect l="-2381" t="-10526" r="-1785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1295400" y="1905000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13826" y="1904999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28619" y="1904998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138219" y="1884218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19993" y="1904997"/>
            <a:ext cx="0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79756" y="1752600"/>
            <a:ext cx="3809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Apply encoding (encryption, watermarking, file binding)</a:t>
            </a:r>
            <a:endParaRPr lang="en-US" sz="24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309419" y="3048000"/>
            <a:ext cx="618426" cy="6605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27845" y="3047999"/>
            <a:ext cx="2186955" cy="5989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295400" y="3047998"/>
            <a:ext cx="1247238" cy="6605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438400" y="3027218"/>
            <a:ext cx="713839" cy="6813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133026" y="3047997"/>
            <a:ext cx="1000991" cy="6605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800600" y="2667000"/>
                <a:ext cx="390704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 Math"/>
                  </a:rPr>
                  <a:t>Randomly permute the blocks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/>
                  <a:t> to form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400" dirty="0" smtClean="0"/>
                  <a:t>.</a:t>
                </a:r>
                <a:br>
                  <a:rPr lang="en-US" sz="2400" dirty="0" smtClean="0"/>
                </a:br>
                <a:r>
                  <a:rPr lang="en-US" sz="2400" dirty="0" smtClean="0"/>
                  <a:t>No cryptographic operations.</a:t>
                </a:r>
              </a:p>
              <a:p>
                <a:r>
                  <a:rPr lang="en-US" sz="2400" dirty="0" smtClean="0"/>
                  <a:t>Operates on tiny blocks.</a:t>
                </a:r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667000"/>
                <a:ext cx="3907043" cy="1569660"/>
              </a:xfrm>
              <a:prstGeom prst="rect">
                <a:avLst/>
              </a:prstGeom>
              <a:blipFill rotWithShape="1">
                <a:blip r:embed="rId22"/>
                <a:stretch>
                  <a:fillRect l="-2500" t="-3113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12" descr="MC900433921[1]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8957"/>
            <a:ext cx="1217935" cy="14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/>
      <p:bldP spid="11" grpId="0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/>
      <p:bldP spid="18" grpId="0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/>
      <p:bldP spid="25" grpId="0"/>
      <p:bldP spid="35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95500" y="1676400"/>
            <a:ext cx="5372100" cy="409884"/>
            <a:chOff x="2095500" y="1828800"/>
            <a:chExt cx="5372100" cy="409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20955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500" y="1828800"/>
                  <a:ext cx="609600" cy="4064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80" b="-724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27813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300" y="1828800"/>
                  <a:ext cx="609600" cy="4064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80" b="-724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35052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1828800"/>
                  <a:ext cx="609600" cy="4064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80" b="-724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4197927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927" y="1828800"/>
                  <a:ext cx="609600" cy="4064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980" b="-724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48768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1828800"/>
                  <a:ext cx="609600" cy="4064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980" b="-869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5562600" y="1832284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1832284"/>
                  <a:ext cx="609600" cy="4064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980" b="-7353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62103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300" y="1828800"/>
                  <a:ext cx="609600" cy="4064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980" b="-724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/>
                <p:cNvSpPr/>
                <p:nvPr/>
              </p:nvSpPr>
              <p:spPr>
                <a:xfrm>
                  <a:off x="68580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7" name="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1828800"/>
                  <a:ext cx="609600" cy="4064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980" b="-724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/>
          <p:cNvGrpSpPr/>
          <p:nvPr/>
        </p:nvGrpSpPr>
        <p:grpSpPr>
          <a:xfrm>
            <a:off x="2164773" y="6143316"/>
            <a:ext cx="5372100" cy="409884"/>
            <a:chOff x="2095500" y="1828800"/>
            <a:chExt cx="5372100" cy="409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20955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5500" y="1828800"/>
                  <a:ext cx="609600" cy="4064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3922" b="-882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27813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300" y="1828800"/>
                  <a:ext cx="609600" cy="40640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3922" b="-882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35052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1828800"/>
                  <a:ext cx="609600" cy="40640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3922" b="-882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4197927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927" y="1828800"/>
                  <a:ext cx="609600" cy="40640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3922" b="-882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48768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800" y="1828800"/>
                  <a:ext cx="609600" cy="40640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922" b="-1029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5562600" y="1832284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1832284"/>
                  <a:ext cx="609600" cy="40640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3922" b="-7246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62103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𝟕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300" y="1828800"/>
                  <a:ext cx="609600" cy="40640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3922" b="-882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6858000" y="1828800"/>
                  <a:ext cx="609600" cy="406400"/>
                </a:xfrm>
                <a:prstGeom prst="rect">
                  <a:avLst/>
                </a:prstGeom>
                <a:solidFill>
                  <a:schemeClr val="bg1"/>
                </a:solidFill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𝟖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0" y="1828800"/>
                  <a:ext cx="609600" cy="40640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3922" b="-882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6530" name="Date Placeholder 1"/>
          <p:cNvSpPr txBox="1">
            <a:spLocks noGrp="1"/>
          </p:cNvSpPr>
          <p:nvPr/>
        </p:nvSpPr>
        <p:spPr bwMode="auto">
          <a:xfrm>
            <a:off x="939800" y="6578600"/>
            <a:ext cx="13223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sz="1000"/>
          </a:p>
        </p:txBody>
      </p:sp>
      <p:pic>
        <p:nvPicPr>
          <p:cNvPr id="406535" name="Picture 7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2133599"/>
            <a:ext cx="8458200" cy="39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6536" name="Text Box 8"/>
          <p:cNvSpPr txBox="1">
            <a:spLocks noChangeArrowheads="1"/>
          </p:cNvSpPr>
          <p:nvPr/>
        </p:nvSpPr>
        <p:spPr bwMode="auto">
          <a:xfrm>
            <a:off x="304800" y="1295400"/>
            <a:ext cx="822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w = a known key PRP over a pair of file blocks</a:t>
            </a:r>
          </a:p>
        </p:txBody>
      </p:sp>
      <p:sp>
        <p:nvSpPr>
          <p:cNvPr id="406537" name="Oval 9"/>
          <p:cNvSpPr>
            <a:spLocks noChangeArrowheads="1"/>
          </p:cNvSpPr>
          <p:nvPr/>
        </p:nvSpPr>
        <p:spPr bwMode="auto">
          <a:xfrm>
            <a:off x="2819400" y="21336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39" name="Line 11"/>
          <p:cNvSpPr>
            <a:spLocks noChangeShapeType="1"/>
          </p:cNvSpPr>
          <p:nvPr/>
        </p:nvSpPr>
        <p:spPr bwMode="auto">
          <a:xfrm flipH="1">
            <a:off x="2438400" y="2514600"/>
            <a:ext cx="533400" cy="914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0" name="Line 12"/>
          <p:cNvSpPr>
            <a:spLocks noChangeShapeType="1"/>
          </p:cNvSpPr>
          <p:nvPr/>
        </p:nvSpPr>
        <p:spPr bwMode="auto">
          <a:xfrm flipH="1">
            <a:off x="3124200" y="4114800"/>
            <a:ext cx="609600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1" name="Line 13"/>
          <p:cNvSpPr>
            <a:spLocks noChangeShapeType="1"/>
          </p:cNvSpPr>
          <p:nvPr/>
        </p:nvSpPr>
        <p:spPr bwMode="auto">
          <a:xfrm flipH="1">
            <a:off x="2438400" y="4038600"/>
            <a:ext cx="6858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2" name="Line 14"/>
          <p:cNvSpPr>
            <a:spLocks noChangeShapeType="1"/>
          </p:cNvSpPr>
          <p:nvPr/>
        </p:nvSpPr>
        <p:spPr bwMode="auto">
          <a:xfrm>
            <a:off x="3048000" y="3505200"/>
            <a:ext cx="1447800" cy="114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3" name="Line 15"/>
          <p:cNvSpPr>
            <a:spLocks noChangeShapeType="1"/>
          </p:cNvSpPr>
          <p:nvPr/>
        </p:nvSpPr>
        <p:spPr bwMode="auto">
          <a:xfrm>
            <a:off x="2438400" y="3505200"/>
            <a:ext cx="1371600" cy="114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4" name="Line 16"/>
          <p:cNvSpPr>
            <a:spLocks noChangeShapeType="1"/>
          </p:cNvSpPr>
          <p:nvPr/>
        </p:nvSpPr>
        <p:spPr bwMode="auto">
          <a:xfrm>
            <a:off x="2743200" y="2971800"/>
            <a:ext cx="304800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5" name="Line 17"/>
          <p:cNvSpPr>
            <a:spLocks noChangeShapeType="1"/>
          </p:cNvSpPr>
          <p:nvPr/>
        </p:nvSpPr>
        <p:spPr bwMode="auto">
          <a:xfrm>
            <a:off x="2438400" y="4724400"/>
            <a:ext cx="281940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6" name="Line 18"/>
          <p:cNvSpPr>
            <a:spLocks noChangeShapeType="1"/>
          </p:cNvSpPr>
          <p:nvPr/>
        </p:nvSpPr>
        <p:spPr bwMode="auto">
          <a:xfrm flipH="1">
            <a:off x="3048000" y="5257800"/>
            <a:ext cx="14478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7" name="Line 19"/>
          <p:cNvSpPr>
            <a:spLocks noChangeShapeType="1"/>
          </p:cNvSpPr>
          <p:nvPr/>
        </p:nvSpPr>
        <p:spPr bwMode="auto">
          <a:xfrm flipH="1">
            <a:off x="3733800" y="5257800"/>
            <a:ext cx="14478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8" name="Line 20"/>
          <p:cNvSpPr>
            <a:spLocks noChangeShapeType="1"/>
          </p:cNvSpPr>
          <p:nvPr/>
        </p:nvSpPr>
        <p:spPr bwMode="auto">
          <a:xfrm flipH="1">
            <a:off x="2438400" y="5257800"/>
            <a:ext cx="12954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49" name="Line 21"/>
          <p:cNvSpPr>
            <a:spLocks noChangeShapeType="1"/>
          </p:cNvSpPr>
          <p:nvPr/>
        </p:nvSpPr>
        <p:spPr bwMode="auto">
          <a:xfrm>
            <a:off x="4419600" y="4724400"/>
            <a:ext cx="2819400" cy="114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50" name="Line 22"/>
          <p:cNvSpPr>
            <a:spLocks noChangeShapeType="1"/>
          </p:cNvSpPr>
          <p:nvPr/>
        </p:nvSpPr>
        <p:spPr bwMode="auto">
          <a:xfrm>
            <a:off x="3810000" y="4724400"/>
            <a:ext cx="2743200" cy="114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51" name="Line 23"/>
          <p:cNvSpPr>
            <a:spLocks noChangeShapeType="1"/>
          </p:cNvSpPr>
          <p:nvPr/>
        </p:nvSpPr>
        <p:spPr bwMode="auto">
          <a:xfrm>
            <a:off x="3048000" y="4724400"/>
            <a:ext cx="2819400" cy="114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52" name="Line 24"/>
          <p:cNvSpPr>
            <a:spLocks noChangeShapeType="1"/>
          </p:cNvSpPr>
          <p:nvPr/>
        </p:nvSpPr>
        <p:spPr bwMode="auto">
          <a:xfrm flipH="1">
            <a:off x="4495800" y="5257800"/>
            <a:ext cx="12954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53" name="Oval 25"/>
          <p:cNvSpPr>
            <a:spLocks noChangeArrowheads="1"/>
          </p:cNvSpPr>
          <p:nvPr/>
        </p:nvSpPr>
        <p:spPr bwMode="auto">
          <a:xfrm>
            <a:off x="2209800" y="32766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54" name="Oval 26"/>
          <p:cNvSpPr>
            <a:spLocks noChangeArrowheads="1"/>
          </p:cNvSpPr>
          <p:nvPr/>
        </p:nvSpPr>
        <p:spPr bwMode="auto">
          <a:xfrm>
            <a:off x="2286000" y="571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55" name="Oval 27"/>
          <p:cNvSpPr>
            <a:spLocks noChangeArrowheads="1"/>
          </p:cNvSpPr>
          <p:nvPr/>
        </p:nvSpPr>
        <p:spPr bwMode="auto">
          <a:xfrm>
            <a:off x="2895600" y="571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56" name="Oval 28"/>
          <p:cNvSpPr>
            <a:spLocks noChangeArrowheads="1"/>
          </p:cNvSpPr>
          <p:nvPr/>
        </p:nvSpPr>
        <p:spPr bwMode="auto">
          <a:xfrm>
            <a:off x="3581400" y="571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57" name="Oval 29"/>
          <p:cNvSpPr>
            <a:spLocks noChangeArrowheads="1"/>
          </p:cNvSpPr>
          <p:nvPr/>
        </p:nvSpPr>
        <p:spPr bwMode="auto">
          <a:xfrm>
            <a:off x="4267200" y="571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58" name="Oval 30"/>
          <p:cNvSpPr>
            <a:spLocks noChangeArrowheads="1"/>
          </p:cNvSpPr>
          <p:nvPr/>
        </p:nvSpPr>
        <p:spPr bwMode="auto">
          <a:xfrm>
            <a:off x="5029200" y="571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59" name="Oval 31"/>
          <p:cNvSpPr>
            <a:spLocks noChangeArrowheads="1"/>
          </p:cNvSpPr>
          <p:nvPr/>
        </p:nvSpPr>
        <p:spPr bwMode="auto">
          <a:xfrm>
            <a:off x="5638800" y="571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0" name="Oval 32"/>
          <p:cNvSpPr>
            <a:spLocks noChangeArrowheads="1"/>
          </p:cNvSpPr>
          <p:nvPr/>
        </p:nvSpPr>
        <p:spPr bwMode="auto">
          <a:xfrm>
            <a:off x="6324600" y="571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1" name="Oval 33"/>
          <p:cNvSpPr>
            <a:spLocks noChangeArrowheads="1"/>
          </p:cNvSpPr>
          <p:nvPr/>
        </p:nvSpPr>
        <p:spPr bwMode="auto">
          <a:xfrm>
            <a:off x="7010400" y="57150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2" name="Oval 34"/>
          <p:cNvSpPr>
            <a:spLocks noChangeArrowheads="1"/>
          </p:cNvSpPr>
          <p:nvPr/>
        </p:nvSpPr>
        <p:spPr bwMode="auto">
          <a:xfrm>
            <a:off x="2895600" y="32766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3" name="Oval 35"/>
          <p:cNvSpPr>
            <a:spLocks noChangeArrowheads="1"/>
          </p:cNvSpPr>
          <p:nvPr/>
        </p:nvSpPr>
        <p:spPr bwMode="auto">
          <a:xfrm>
            <a:off x="2286000" y="44958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4" name="Oval 36"/>
          <p:cNvSpPr>
            <a:spLocks noChangeArrowheads="1"/>
          </p:cNvSpPr>
          <p:nvPr/>
        </p:nvSpPr>
        <p:spPr bwMode="auto">
          <a:xfrm>
            <a:off x="2895600" y="44958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5" name="Oval 37"/>
          <p:cNvSpPr>
            <a:spLocks noChangeArrowheads="1"/>
          </p:cNvSpPr>
          <p:nvPr/>
        </p:nvSpPr>
        <p:spPr bwMode="auto">
          <a:xfrm>
            <a:off x="3581400" y="44958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6" name="Oval 38"/>
          <p:cNvSpPr>
            <a:spLocks noChangeArrowheads="1"/>
          </p:cNvSpPr>
          <p:nvPr/>
        </p:nvSpPr>
        <p:spPr bwMode="auto">
          <a:xfrm>
            <a:off x="4191000" y="4495800"/>
            <a:ext cx="381000" cy="3810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7" name="Oval 39"/>
          <p:cNvSpPr>
            <a:spLocks noChangeArrowheads="1"/>
          </p:cNvSpPr>
          <p:nvPr/>
        </p:nvSpPr>
        <p:spPr bwMode="auto">
          <a:xfrm>
            <a:off x="1828800" y="2057400"/>
            <a:ext cx="61722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8" name="Oval 40"/>
          <p:cNvSpPr>
            <a:spLocks noChangeArrowheads="1"/>
          </p:cNvSpPr>
          <p:nvPr/>
        </p:nvSpPr>
        <p:spPr bwMode="auto">
          <a:xfrm>
            <a:off x="4267200" y="5715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9" name="Line 41"/>
          <p:cNvSpPr>
            <a:spLocks noChangeShapeType="1"/>
          </p:cNvSpPr>
          <p:nvPr/>
        </p:nvSpPr>
        <p:spPr bwMode="auto">
          <a:xfrm flipH="1">
            <a:off x="4495800" y="2209800"/>
            <a:ext cx="533400" cy="3505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74" name="Oval 46"/>
          <p:cNvSpPr>
            <a:spLocks noChangeArrowheads="1"/>
          </p:cNvSpPr>
          <p:nvPr/>
        </p:nvSpPr>
        <p:spPr bwMode="auto">
          <a:xfrm>
            <a:off x="6096000" y="1981200"/>
            <a:ext cx="6096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6575" name="Oval 47"/>
          <p:cNvSpPr>
            <a:spLocks noChangeArrowheads="1"/>
          </p:cNvSpPr>
          <p:nvPr/>
        </p:nvSpPr>
        <p:spPr bwMode="auto">
          <a:xfrm>
            <a:off x="6781800" y="1981200"/>
            <a:ext cx="6096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6576" name="Oval 48"/>
          <p:cNvSpPr>
            <a:spLocks noChangeArrowheads="1"/>
          </p:cNvSpPr>
          <p:nvPr/>
        </p:nvSpPr>
        <p:spPr bwMode="auto">
          <a:xfrm>
            <a:off x="5486400" y="3124200"/>
            <a:ext cx="609600" cy="6096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6577" name="Oval 49"/>
          <p:cNvSpPr>
            <a:spLocks noChangeArrowheads="1"/>
          </p:cNvSpPr>
          <p:nvPr/>
        </p:nvSpPr>
        <p:spPr bwMode="auto">
          <a:xfrm>
            <a:off x="6858000" y="4343400"/>
            <a:ext cx="6096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6578" name="Oval 50"/>
          <p:cNvSpPr>
            <a:spLocks noChangeArrowheads="1"/>
          </p:cNvSpPr>
          <p:nvPr/>
        </p:nvSpPr>
        <p:spPr bwMode="auto">
          <a:xfrm>
            <a:off x="4114800" y="4343400"/>
            <a:ext cx="609600" cy="609600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6579" name="Oval 51"/>
          <p:cNvSpPr>
            <a:spLocks noChangeArrowheads="1"/>
          </p:cNvSpPr>
          <p:nvPr/>
        </p:nvSpPr>
        <p:spPr bwMode="auto">
          <a:xfrm>
            <a:off x="4114800" y="5562600"/>
            <a:ext cx="6096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6582" name="Oval 54"/>
          <p:cNvSpPr>
            <a:spLocks noChangeArrowheads="1"/>
          </p:cNvSpPr>
          <p:nvPr/>
        </p:nvSpPr>
        <p:spPr bwMode="auto">
          <a:xfrm>
            <a:off x="6858000" y="3200400"/>
            <a:ext cx="609600" cy="6096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6583" name="Line 55"/>
          <p:cNvSpPr>
            <a:spLocks noChangeShapeType="1"/>
          </p:cNvSpPr>
          <p:nvPr/>
        </p:nvSpPr>
        <p:spPr bwMode="auto">
          <a:xfrm>
            <a:off x="6553200" y="2590800"/>
            <a:ext cx="457200" cy="609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84" name="Line 56"/>
          <p:cNvSpPr>
            <a:spLocks noChangeShapeType="1"/>
          </p:cNvSpPr>
          <p:nvPr/>
        </p:nvSpPr>
        <p:spPr bwMode="auto">
          <a:xfrm flipH="1">
            <a:off x="6781800" y="2514600"/>
            <a:ext cx="228600" cy="381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85" name="Line 57"/>
          <p:cNvSpPr>
            <a:spLocks noChangeShapeType="1"/>
          </p:cNvSpPr>
          <p:nvPr/>
        </p:nvSpPr>
        <p:spPr bwMode="auto">
          <a:xfrm>
            <a:off x="5867400" y="3657600"/>
            <a:ext cx="1066800" cy="762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86" name="Line 58"/>
          <p:cNvSpPr>
            <a:spLocks noChangeShapeType="1"/>
          </p:cNvSpPr>
          <p:nvPr/>
        </p:nvSpPr>
        <p:spPr bwMode="auto">
          <a:xfrm flipH="1">
            <a:off x="6400800" y="3733800"/>
            <a:ext cx="533400" cy="381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87" name="Line 59"/>
          <p:cNvSpPr>
            <a:spLocks noChangeShapeType="1"/>
          </p:cNvSpPr>
          <p:nvPr/>
        </p:nvSpPr>
        <p:spPr bwMode="auto">
          <a:xfrm>
            <a:off x="4648200" y="4800600"/>
            <a:ext cx="1219200" cy="4572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88" name="Line 60"/>
          <p:cNvSpPr>
            <a:spLocks noChangeShapeType="1"/>
          </p:cNvSpPr>
          <p:nvPr/>
        </p:nvSpPr>
        <p:spPr bwMode="auto">
          <a:xfrm flipH="1">
            <a:off x="4724400" y="4800600"/>
            <a:ext cx="2209800" cy="9144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598" name="Oval 70"/>
          <p:cNvSpPr>
            <a:spLocks noChangeArrowheads="1"/>
          </p:cNvSpPr>
          <p:nvPr/>
        </p:nvSpPr>
        <p:spPr bwMode="auto">
          <a:xfrm rot="-2254247">
            <a:off x="3608388" y="3438525"/>
            <a:ext cx="3048000" cy="1019175"/>
          </a:xfrm>
          <a:prstGeom prst="ellipse">
            <a:avLst/>
          </a:prstGeom>
          <a:noFill/>
          <a:ln w="57150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457200" y="274638"/>
            <a:ext cx="8229600" cy="8532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Hourglass Function: Butterfly</a:t>
            </a:r>
            <a:endParaRPr lang="en-US" dirty="0"/>
          </a:p>
        </p:txBody>
      </p:sp>
      <p:pic>
        <p:nvPicPr>
          <p:cNvPr id="67" name="Picture 12" descr="MC900433921[1]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48957"/>
            <a:ext cx="1217935" cy="14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0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0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0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0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0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0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0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0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6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0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0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0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0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0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0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406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406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06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406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406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406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06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406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06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06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06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406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06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406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406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406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406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406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406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406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406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406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406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406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40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40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406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406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406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4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0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406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406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40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40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40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40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40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40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40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40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40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40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40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40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40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6" grpId="0"/>
      <p:bldP spid="406537" grpId="0" animBg="1"/>
      <p:bldP spid="406537" grpId="1" animBg="1"/>
      <p:bldP spid="406539" grpId="0" animBg="1"/>
      <p:bldP spid="406539" grpId="1" animBg="1"/>
      <p:bldP spid="406540" grpId="0" animBg="1"/>
      <p:bldP spid="406540" grpId="1" animBg="1"/>
      <p:bldP spid="406541" grpId="0" animBg="1"/>
      <p:bldP spid="406541" grpId="1" animBg="1"/>
      <p:bldP spid="406542" grpId="0" animBg="1"/>
      <p:bldP spid="406542" grpId="1" animBg="1"/>
      <p:bldP spid="406543" grpId="0" animBg="1"/>
      <p:bldP spid="406543" grpId="1" animBg="1"/>
      <p:bldP spid="406544" grpId="0" animBg="1"/>
      <p:bldP spid="406544" grpId="1" animBg="1"/>
      <p:bldP spid="406545" grpId="0" animBg="1"/>
      <p:bldP spid="406545" grpId="1" animBg="1"/>
      <p:bldP spid="406546" grpId="0" animBg="1"/>
      <p:bldP spid="406546" grpId="1" animBg="1"/>
      <p:bldP spid="406547" grpId="0" animBg="1"/>
      <p:bldP spid="406547" grpId="1" animBg="1"/>
      <p:bldP spid="406548" grpId="0" animBg="1"/>
      <p:bldP spid="406548" grpId="1" animBg="1"/>
      <p:bldP spid="406549" grpId="0" animBg="1"/>
      <p:bldP spid="406549" grpId="1" animBg="1"/>
      <p:bldP spid="406550" grpId="0" animBg="1"/>
      <p:bldP spid="406550" grpId="1" animBg="1"/>
      <p:bldP spid="406551" grpId="0" animBg="1"/>
      <p:bldP spid="406551" grpId="1" animBg="1"/>
      <p:bldP spid="406552" grpId="0" animBg="1"/>
      <p:bldP spid="406552" grpId="1" animBg="1"/>
      <p:bldP spid="406553" grpId="0" animBg="1"/>
      <p:bldP spid="406553" grpId="1" animBg="1"/>
      <p:bldP spid="406554" grpId="0" animBg="1"/>
      <p:bldP spid="406554" grpId="1" animBg="1"/>
      <p:bldP spid="406555" grpId="0" animBg="1"/>
      <p:bldP spid="406555" grpId="1" animBg="1"/>
      <p:bldP spid="406556" grpId="0" animBg="1"/>
      <p:bldP spid="406556" grpId="1" animBg="1"/>
      <p:bldP spid="406557" grpId="0" animBg="1"/>
      <p:bldP spid="406557" grpId="1" animBg="1"/>
      <p:bldP spid="406558" grpId="0" animBg="1"/>
      <p:bldP spid="406558" grpId="1" animBg="1"/>
      <p:bldP spid="406559" grpId="0" animBg="1"/>
      <p:bldP spid="406559" grpId="1" animBg="1"/>
      <p:bldP spid="406560" grpId="0" animBg="1"/>
      <p:bldP spid="406560" grpId="1" animBg="1"/>
      <p:bldP spid="406561" grpId="0" animBg="1"/>
      <p:bldP spid="406561" grpId="1" animBg="1"/>
      <p:bldP spid="406562" grpId="0" animBg="1"/>
      <p:bldP spid="406562" grpId="1" animBg="1"/>
      <p:bldP spid="406563" grpId="0" animBg="1"/>
      <p:bldP spid="406563" grpId="1" animBg="1"/>
      <p:bldP spid="406564" grpId="0" animBg="1"/>
      <p:bldP spid="406564" grpId="1" animBg="1"/>
      <p:bldP spid="406565" grpId="0" animBg="1"/>
      <p:bldP spid="406565" grpId="1" animBg="1"/>
      <p:bldP spid="406566" grpId="0" animBg="1"/>
      <p:bldP spid="406566" grpId="1" animBg="1"/>
      <p:bldP spid="406567" grpId="0" animBg="1"/>
      <p:bldP spid="406567" grpId="1" animBg="1"/>
      <p:bldP spid="406568" grpId="0" animBg="1"/>
      <p:bldP spid="406569" grpId="0" animBg="1"/>
      <p:bldP spid="406569" grpId="1" animBg="1"/>
      <p:bldP spid="406574" grpId="0" animBg="1"/>
      <p:bldP spid="406575" grpId="0" animBg="1"/>
      <p:bldP spid="406576" grpId="0" animBg="1"/>
      <p:bldP spid="406577" grpId="0" animBg="1"/>
      <p:bldP spid="406578" grpId="0" animBg="1"/>
      <p:bldP spid="406579" grpId="0" animBg="1"/>
      <p:bldP spid="406582" grpId="0" animBg="1"/>
      <p:bldP spid="406583" grpId="0" animBg="1"/>
      <p:bldP spid="406584" grpId="0" animBg="1"/>
      <p:bldP spid="406585" grpId="0" animBg="1"/>
      <p:bldP spid="406586" grpId="0" animBg="1"/>
      <p:bldP spid="406587" grpId="0" animBg="1"/>
      <p:bldP spid="406588" grpId="0" animBg="1"/>
      <p:bldP spid="4065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Hourglass Functions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793173" y="3504199"/>
            <a:ext cx="7696200" cy="4572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05674" y="2971801"/>
            <a:ext cx="2014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more practical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75786" y="4034135"/>
            <a:ext cx="2544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more assumptions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2971800"/>
            <a:ext cx="181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less practical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572" y="4034135"/>
            <a:ext cx="241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less assumptions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3440411"/>
            <a:ext cx="84888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RSA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64245" y="3440413"/>
            <a:ext cx="1688091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/>
              <a:t>Butterfly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3440412"/>
            <a:ext cx="2323072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ermutation</a:t>
            </a:r>
            <a:endParaRPr lang="en-US" sz="3200" b="1" dirty="0"/>
          </a:p>
        </p:txBody>
      </p:sp>
      <p:cxnSp>
        <p:nvCxnSpPr>
          <p:cNvPr id="10" name="Straight Connector 9"/>
          <p:cNvCxnSpPr>
            <a:stCxn id="11" idx="0"/>
            <a:endCxn id="14" idx="2"/>
          </p:cNvCxnSpPr>
          <p:nvPr/>
        </p:nvCxnSpPr>
        <p:spPr>
          <a:xfrm flipH="1" flipV="1">
            <a:off x="2405643" y="2322731"/>
            <a:ext cx="1" cy="1117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38843" y="16764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RSA exponentiations</a:t>
                </a:r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843" y="1676400"/>
                <a:ext cx="2133600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12" idx="0"/>
            <a:endCxn id="23" idx="2"/>
          </p:cNvCxnSpPr>
          <p:nvPr/>
        </p:nvCxnSpPr>
        <p:spPr>
          <a:xfrm flipH="1" flipV="1">
            <a:off x="4308290" y="2322733"/>
            <a:ext cx="1" cy="1117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41490" y="1676402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 smtClean="0"/>
                  <a:t> AES operations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90" y="1676402"/>
                <a:ext cx="213360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>
            <a:stCxn id="13" idx="0"/>
            <a:endCxn id="32" idx="2"/>
          </p:cNvCxnSpPr>
          <p:nvPr/>
        </p:nvCxnSpPr>
        <p:spPr>
          <a:xfrm flipV="1">
            <a:off x="6647936" y="2322731"/>
            <a:ext cx="0" cy="1117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81136" y="1676400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dirty="0" smtClean="0"/>
                  <a:t> random memory accesses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136" y="1676400"/>
                <a:ext cx="213360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 flipH="1" flipV="1">
            <a:off x="2405642" y="4037424"/>
            <a:ext cx="1" cy="1117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4308289" y="4037426"/>
            <a:ext cx="1" cy="1117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647935" y="4037424"/>
            <a:ext cx="0" cy="1117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38844" y="515510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RSA assumptions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241489" y="515850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storage speed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581136" y="5155104"/>
            <a:ext cx="213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seek inefficiency</a:t>
            </a:r>
          </a:p>
          <a:p>
            <a:pPr algn="ctr"/>
            <a:r>
              <a:rPr lang="en-US" b="1" dirty="0" smtClean="0"/>
              <a:t>in rotational drives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642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23" grpId="0"/>
      <p:bldP spid="32" grpId="0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Date Placeholder 1"/>
          <p:cNvSpPr txBox="1">
            <a:spLocks noGrp="1"/>
          </p:cNvSpPr>
          <p:nvPr/>
        </p:nvSpPr>
        <p:spPr bwMode="auto">
          <a:xfrm>
            <a:off x="939800" y="6578600"/>
            <a:ext cx="13223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sz="1000"/>
          </a:p>
        </p:txBody>
      </p:sp>
      <p:sp>
        <p:nvSpPr>
          <p:cNvPr id="420870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822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228600" y="5638800"/>
            <a:ext cx="876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Ran on </a:t>
            </a:r>
            <a:r>
              <a:rPr lang="en-US" dirty="0"/>
              <a:t>Amazon EC2 (using a quadruple-extra-large high-memory instance and EBS Storage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2087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151830"/>
            <a:ext cx="6311900" cy="425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Comparison of Hourglass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8867" y="1073942"/>
            <a:ext cx="2776733" cy="1974058"/>
            <a:chOff x="118867" y="1073942"/>
            <a:chExt cx="2776733" cy="1974058"/>
          </a:xfrm>
        </p:grpSpPr>
        <p:pic>
          <p:nvPicPr>
            <p:cNvPr id="1028" name="Picture 4" descr="http://www.conferenceplanning.net/wp-content/uploads/2010/06/Mix_race_group_of_people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67" y="1073942"/>
              <a:ext cx="2048266" cy="1742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381000" y="2678668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800" dirty="0" smtClean="0">
                  <a:latin typeface="Calibri" pitchFamily="34" charset="0"/>
                  <a:cs typeface="Arial" charset="0"/>
                </a:rPr>
                <a:t>Enterprise</a:t>
              </a:r>
              <a:endParaRPr lang="en-US" sz="1800" dirty="0"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1905000" y="2032000"/>
              <a:ext cx="990600" cy="4826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899082" y="1611312"/>
            <a:ext cx="5562167" cy="3669662"/>
            <a:chOff x="1899082" y="1611312"/>
            <a:chExt cx="5562167" cy="3669662"/>
          </a:xfrm>
        </p:grpSpPr>
        <p:sp>
          <p:nvSpPr>
            <p:cNvPr id="47" name="Cloud 46"/>
            <p:cNvSpPr/>
            <p:nvPr/>
          </p:nvSpPr>
          <p:spPr>
            <a:xfrm>
              <a:off x="1899082" y="1611312"/>
              <a:ext cx="5562167" cy="361394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337" y="2215809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767" y="2121276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947" y="3537026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493" y="3919355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94" y="2004219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946" y="3162756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419" y="2095956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167" y="2831455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631" y="3281590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" descr="C:\Users\Emil\AppData\Local\Microsoft\Windows\Temporary Internet Files\Content.IE5\XSAJHPF7\MC900435242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514" y="2896618"/>
              <a:ext cx="688183" cy="136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Title 3"/>
          <p:cNvSpPr txBox="1">
            <a:spLocks/>
          </p:cNvSpPr>
          <p:nvPr/>
        </p:nvSpPr>
        <p:spPr>
          <a:xfrm>
            <a:off x="-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Public Cloud Computing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34200" y="232302"/>
            <a:ext cx="2144658" cy="1984364"/>
            <a:chOff x="6934200" y="232302"/>
            <a:chExt cx="2144658" cy="1984364"/>
          </a:xfrm>
        </p:grpSpPr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7707258" y="1847334"/>
              <a:ext cx="1371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 pitchFamily="34" charset="0"/>
                  <a:cs typeface="Arial" charset="0"/>
                </a:rPr>
                <a:t>Enterprise</a:t>
              </a:r>
              <a:endParaRPr lang="en-US" sz="1800" dirty="0">
                <a:latin typeface="Calibri" pitchFamily="34" charset="0"/>
                <a:cs typeface="Arial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>
              <a:off x="6934200" y="1798638"/>
              <a:ext cx="841375" cy="41116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 descr="http://aeura.com/wp-content/uploads/aeurabusinessGroup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7614" y="232302"/>
              <a:ext cx="1734655" cy="152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174958" y="3581400"/>
            <a:ext cx="4549942" cy="3273869"/>
            <a:chOff x="4174958" y="3581400"/>
            <a:chExt cx="4549942" cy="3273869"/>
          </a:xfrm>
        </p:grpSpPr>
        <p:pic>
          <p:nvPicPr>
            <p:cNvPr id="1026" name="Picture 2" descr="C:\Users\Emil\AppData\Local\Microsoft\Windows\Temporary Internet Files\Content.IE5\5NFTX30L\MC900433050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86600" y="3581400"/>
              <a:ext cx="1638300" cy="16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At the Computer 08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2613" y="5334000"/>
              <a:ext cx="1195387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5873750" y="6272213"/>
              <a:ext cx="7620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latin typeface="Calibri" pitchFamily="34" charset="0"/>
                  <a:cs typeface="Arial" charset="0"/>
                </a:rPr>
                <a:t>User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467600" y="5029200"/>
              <a:ext cx="762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Calibri" pitchFamily="34" charset="0"/>
                  <a:cs typeface="Arial" charset="0"/>
                </a:rPr>
                <a:t>User</a:t>
              </a:r>
            </a:p>
          </p:txBody>
        </p:sp>
        <p:cxnSp>
          <p:nvCxnSpPr>
            <p:cNvPr id="59" name="Straight Connector 58"/>
            <p:cNvCxnSpPr>
              <a:stCxn id="15" idx="0"/>
            </p:cNvCxnSpPr>
            <p:nvPr/>
          </p:nvCxnSpPr>
          <p:spPr>
            <a:xfrm flipH="1" flipV="1">
              <a:off x="5943600" y="4876800"/>
              <a:ext cx="317500" cy="4572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7292189" y="3919894"/>
              <a:ext cx="450850" cy="4572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1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958" y="5595143"/>
              <a:ext cx="918718" cy="938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5" name="Straight Connector 64"/>
            <p:cNvCxnSpPr>
              <a:stCxn id="64" idx="0"/>
            </p:cNvCxnSpPr>
            <p:nvPr/>
          </p:nvCxnSpPr>
          <p:spPr>
            <a:xfrm flipV="1">
              <a:off x="4634317" y="5167944"/>
              <a:ext cx="81941" cy="427199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>
              <a:spLocks noChangeArrowheads="1"/>
            </p:cNvSpPr>
            <p:nvPr/>
          </p:nvSpPr>
          <p:spPr bwMode="auto">
            <a:xfrm>
              <a:off x="4299165" y="6486969"/>
              <a:ext cx="7620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latin typeface="Calibri" pitchFamily="34" charset="0"/>
                  <a:cs typeface="Arial" charset="0"/>
                </a:rPr>
                <a:t>User</a:t>
              </a:r>
            </a:p>
          </p:txBody>
        </p:sp>
      </p:grpSp>
      <p:sp>
        <p:nvSpPr>
          <p:cNvPr id="68" name="Content Placeholder 2"/>
          <p:cNvSpPr txBox="1">
            <a:spLocks/>
          </p:cNvSpPr>
          <p:nvPr/>
        </p:nvSpPr>
        <p:spPr>
          <a:xfrm>
            <a:off x="116956" y="4755006"/>
            <a:ext cx="3351564" cy="191611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Pool of shared resources</a:t>
            </a:r>
          </a:p>
          <a:p>
            <a:r>
              <a:rPr lang="en-US" b="1" dirty="0" smtClean="0"/>
              <a:t>Available on demand</a:t>
            </a:r>
          </a:p>
          <a:p>
            <a:r>
              <a:rPr lang="en-US" b="1" dirty="0" smtClean="0"/>
              <a:t>Highly scalable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910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Challenge-Response Protocol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1" y="1295400"/>
                <a:ext cx="4876800" cy="518160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client </a:t>
                </a:r>
                <a:r>
                  <a:rPr lang="en-US" dirty="0"/>
                  <a:t>challenges </a:t>
                </a:r>
                <a:r>
                  <a:rPr lang="en-US" dirty="0" smtClean="0"/>
                  <a:t>the cloud for blocks of the encapsulated file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At random unpredictable times</a:t>
                </a:r>
              </a:p>
              <a:p>
                <a:pPr lvl="1"/>
                <a:r>
                  <a:rPr lang="en-US" dirty="0" smtClean="0"/>
                  <a:t>Few challenges,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Cloud must respond quickly.</a:t>
                </a:r>
              </a:p>
              <a:p>
                <a:r>
                  <a:rPr lang="en-US" dirty="0" smtClean="0"/>
                  <a:t>Doable by an external auditor.</a:t>
                </a:r>
              </a:p>
              <a:p>
                <a:pPr lvl="1"/>
                <a:r>
                  <a:rPr lang="en-US" dirty="0" smtClean="0"/>
                  <a:t>Auditor doesn’t see the plaintext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1" y="1295400"/>
                <a:ext cx="4876800" cy="5181601"/>
              </a:xfrm>
              <a:blipFill rotWithShape="1">
                <a:blip r:embed="rId3"/>
                <a:stretch>
                  <a:fillRect l="-2500" t="-2353" r="-2875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7453" y="20019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53" y="2001982"/>
                <a:ext cx="609600" cy="406400"/>
              </a:xfrm>
              <a:prstGeom prst="rect">
                <a:avLst/>
              </a:prstGeom>
              <a:blipFill rotWithShape="1">
                <a:blip r:embed="rId4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27053" y="20019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053" y="2001982"/>
                <a:ext cx="609600" cy="406400"/>
              </a:xfrm>
              <a:prstGeom prst="rect">
                <a:avLst/>
              </a:prstGeom>
              <a:blipFill rotWithShape="1">
                <a:blip r:embed="rId5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36653" y="20019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53" y="2001982"/>
                <a:ext cx="609600" cy="406400"/>
              </a:xfrm>
              <a:prstGeom prst="rect">
                <a:avLst/>
              </a:prstGeom>
              <a:blipFill rotWithShape="1">
                <a:blip r:embed="rId6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46253" y="20019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253" y="2001982"/>
                <a:ext cx="609600" cy="406400"/>
              </a:xfrm>
              <a:prstGeom prst="rect">
                <a:avLst/>
              </a:prstGeom>
              <a:blipFill rotWithShape="1">
                <a:blip r:embed="rId6"/>
                <a:stretch>
                  <a:fillRect l="-3922" b="-72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28027" y="2001982"/>
                <a:ext cx="609600" cy="406400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27" y="2001982"/>
                <a:ext cx="609600" cy="406400"/>
              </a:xfrm>
              <a:prstGeom prst="rect">
                <a:avLst/>
              </a:prstGeom>
              <a:blipFill rotWithShape="1">
                <a:blip r:embed="rId7"/>
                <a:stretch>
                  <a:fillRect l="-4902" b="-289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24200" y="182880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1976735"/>
                <a:ext cx="511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𝑯</m:t>
                    </m:r>
                  </m:oMath>
                </a14:m>
                <a:r>
                  <a:rPr lang="en-US" sz="2400" b="1" dirty="0" smtClean="0"/>
                  <a:t>: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76735"/>
                <a:ext cx="511679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571" t="-10526" r="-1666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77" y="3733800"/>
            <a:ext cx="1995264" cy="20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631853" y="2438400"/>
            <a:ext cx="3048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38400" y="2455718"/>
            <a:ext cx="1363735" cy="12018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8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files are not accessed to often.</a:t>
            </a:r>
          </a:p>
          <a:p>
            <a:pPr lvl="1"/>
            <a:r>
              <a:rPr lang="en-US" dirty="0" smtClean="0"/>
              <a:t>Great for archiving files.</a:t>
            </a:r>
          </a:p>
          <a:p>
            <a:r>
              <a:rPr lang="en-US" dirty="0" smtClean="0"/>
              <a:t>File updates are costly.</a:t>
            </a:r>
          </a:p>
          <a:p>
            <a:pPr lvl="1"/>
            <a:r>
              <a:rPr lang="en-US" dirty="0" smtClean="0"/>
              <a:t>RSA </a:t>
            </a:r>
            <a:r>
              <a:rPr lang="en-US" dirty="0"/>
              <a:t>h</a:t>
            </a:r>
            <a:r>
              <a:rPr lang="en-US" dirty="0" smtClean="0"/>
              <a:t>ourglass function allows for updates.</a:t>
            </a:r>
          </a:p>
          <a:p>
            <a:pPr lvl="1"/>
            <a:r>
              <a:rPr lang="en-US" dirty="0" smtClean="0"/>
              <a:t>Other hourglass functions must be re-applied to the entire file.</a:t>
            </a:r>
          </a:p>
          <a:p>
            <a:r>
              <a:rPr lang="en-US" dirty="0" smtClean="0"/>
              <a:t>Works mainly for large files.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Able to motivate the cloud to encrypt files are rest.</a:t>
            </a:r>
          </a:p>
          <a:p>
            <a:r>
              <a:rPr lang="en-US" dirty="0" smtClean="0"/>
              <a:t>Several techniques</a:t>
            </a:r>
          </a:p>
          <a:p>
            <a:pPr lvl="1"/>
            <a:r>
              <a:rPr lang="en-US" dirty="0" smtClean="0"/>
              <a:t>Encryption, watermarking, file binding.</a:t>
            </a:r>
          </a:p>
          <a:p>
            <a:pPr lvl="1"/>
            <a:r>
              <a:rPr lang="en-US" dirty="0" smtClean="0"/>
              <a:t>Different hourglass functions with performance-assumption tradeoffs.</a:t>
            </a:r>
          </a:p>
          <a:p>
            <a:r>
              <a:rPr lang="en-US" dirty="0" smtClean="0"/>
              <a:t>Economic </a:t>
            </a:r>
            <a:r>
              <a:rPr lang="en-US" dirty="0"/>
              <a:t>models sometimes prevail where traditional cryptographic techniques cannot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770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Large attack surface</a:t>
            </a:r>
          </a:p>
          <a:p>
            <a:pPr lvl="1"/>
            <a:r>
              <a:rPr lang="en-US" dirty="0" smtClean="0"/>
              <a:t>Thousands of computers</a:t>
            </a:r>
          </a:p>
          <a:p>
            <a:pPr lvl="1"/>
            <a:r>
              <a:rPr lang="en-US" dirty="0" smtClean="0"/>
              <a:t>Dozens of storage systems and interfaces</a:t>
            </a:r>
          </a:p>
          <a:p>
            <a:pPr lvl="2"/>
            <a:r>
              <a:rPr lang="en-US" u="sng" dirty="0" smtClean="0"/>
              <a:t>Amazon alone:</a:t>
            </a:r>
            <a:r>
              <a:rPr lang="en-US" dirty="0" smtClean="0"/>
              <a:t> S3, EBS, </a:t>
            </a:r>
            <a:r>
              <a:rPr lang="en-US" dirty="0"/>
              <a:t>I</a:t>
            </a:r>
            <a:r>
              <a:rPr lang="en-US" dirty="0" smtClean="0"/>
              <a:t>nstance Storage, Glacier, Storage Gateway, </a:t>
            </a:r>
            <a:r>
              <a:rPr lang="en-US" dirty="0" err="1" smtClean="0"/>
              <a:t>CloudFront</a:t>
            </a:r>
            <a:r>
              <a:rPr lang="en-US" dirty="0" smtClean="0"/>
              <a:t>, RDS, </a:t>
            </a:r>
            <a:r>
              <a:rPr lang="en-US" dirty="0" err="1" smtClean="0"/>
              <a:t>DynamoDB</a:t>
            </a:r>
            <a:r>
              <a:rPr lang="en-US" dirty="0" smtClean="0"/>
              <a:t>, </a:t>
            </a:r>
            <a:r>
              <a:rPr lang="en-US" dirty="0" err="1" smtClean="0"/>
              <a:t>ElastiCache</a:t>
            </a:r>
            <a:r>
              <a:rPr lang="en-US" dirty="0" smtClean="0"/>
              <a:t>, </a:t>
            </a:r>
            <a:r>
              <a:rPr lang="en-US" dirty="0" err="1" smtClean="0"/>
              <a:t>CloudSearch</a:t>
            </a:r>
            <a:r>
              <a:rPr lang="en-US" dirty="0" smtClean="0"/>
              <a:t>, SQS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Shared resources among thousands of tenants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Many possibilities for accidental data leakage.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Major Drawback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752600" y="3777602"/>
            <a:ext cx="6629400" cy="1502504"/>
            <a:chOff x="1752600" y="3777602"/>
            <a:chExt cx="6629400" cy="1502504"/>
          </a:xfrm>
        </p:grpSpPr>
        <p:pic>
          <p:nvPicPr>
            <p:cNvPr id="2050" name="Picture 2" descr="http://festexplorer.com/wp-content/uploads/2012/03/amazon-web-services-logo-larg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197694"/>
              <a:ext cx="2057400" cy="750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bitwizards.com/Bit-Wizards/media/Graphics/Page%20Images/cloud-services-azure-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750" y="3886200"/>
              <a:ext cx="1619250" cy="137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www.emc.com/R1/images/EMC_Image_C_1294178578514_product-image-atmo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282" y="3777602"/>
              <a:ext cx="2608118" cy="150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94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Defending Against Accidental Data Leakage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335" y="3251127"/>
            <a:ext cx="5835265" cy="3454473"/>
          </a:xfrm>
        </p:spPr>
        <p:txBody>
          <a:bodyPr>
            <a:normAutofit/>
          </a:bodyPr>
          <a:lstStyle/>
          <a:p>
            <a:r>
              <a:rPr lang="en-US" dirty="0"/>
              <a:t>Simple view:</a:t>
            </a:r>
          </a:p>
          <a:p>
            <a:pPr lvl="1"/>
            <a:r>
              <a:rPr lang="en-US" dirty="0"/>
              <a:t>Just encrypt your data in the cloud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Problem solved?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472045" y="755073"/>
            <a:ext cx="2414155" cy="2057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3" descr="MC900432599[1]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76204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oodlecafe.com/blog/wp-content/uploads/2012/07/secure-lo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07" y="1689785"/>
            <a:ext cx="706438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709555" y="1447800"/>
            <a:ext cx="1243445" cy="59174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leakage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AutoShape 4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C:\Users\Emil\Desktop\Hourglass\Images\Dev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72" y="990600"/>
            <a:ext cx="1609725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5867400" y="638403"/>
            <a:ext cx="676195" cy="504597"/>
          </a:xfrm>
          <a:prstGeom prst="wedgeEllipseCallout">
            <a:avLst>
              <a:gd name="adj1" fmla="val -43931"/>
              <a:gd name="adj2" fmla="val 650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pic>
        <p:nvPicPr>
          <p:cNvPr id="21" name="Picture 2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82196"/>
            <a:ext cx="1995264" cy="20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eft-Right Arrow 21"/>
          <p:cNvSpPr/>
          <p:nvPr/>
        </p:nvSpPr>
        <p:spPr>
          <a:xfrm rot="16200000">
            <a:off x="2019300" y="3238500"/>
            <a:ext cx="914400" cy="3810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15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Defending Against Accidental Data Leakage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335" y="3251127"/>
            <a:ext cx="5835265" cy="3454473"/>
          </a:xfrm>
        </p:spPr>
        <p:txBody>
          <a:bodyPr>
            <a:normAutofit/>
          </a:bodyPr>
          <a:lstStyle/>
          <a:p>
            <a:r>
              <a:rPr lang="en-US" dirty="0" smtClean="0"/>
              <a:t>More realistic view:</a:t>
            </a:r>
          </a:p>
          <a:p>
            <a:pPr lvl="1"/>
            <a:r>
              <a:rPr lang="en-US" dirty="0" smtClean="0"/>
              <a:t>Often want to use the cloud for more than just raw storage.</a:t>
            </a:r>
          </a:p>
          <a:p>
            <a:pPr lvl="1"/>
            <a:r>
              <a:rPr lang="en-US" dirty="0" smtClean="0"/>
              <a:t>Why? Want to </a:t>
            </a:r>
            <a:r>
              <a:rPr lang="en-US" b="1" dirty="0" smtClean="0">
                <a:solidFill>
                  <a:srgbClr val="0070C0"/>
                </a:solidFill>
              </a:rPr>
              <a:t>outsource storage AND computation (services)</a:t>
            </a:r>
            <a:r>
              <a:rPr lang="en-US" dirty="0" smtClean="0"/>
              <a:t>.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In that case, the cloud needs access to your decrypted data.</a:t>
            </a:r>
          </a:p>
        </p:txBody>
      </p:sp>
      <p:sp>
        <p:nvSpPr>
          <p:cNvPr id="4" name="Cloud 3"/>
          <p:cNvSpPr/>
          <p:nvPr/>
        </p:nvSpPr>
        <p:spPr>
          <a:xfrm>
            <a:off x="838200" y="755073"/>
            <a:ext cx="5638800" cy="2057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3" descr="MC900432599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76204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oodlecafe.com/blog/wp-content/uploads/2012/07/secure-lo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07" y="1689785"/>
            <a:ext cx="706438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995555" y="1447800"/>
            <a:ext cx="1243445" cy="59174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leakage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200400" y="1447800"/>
            <a:ext cx="1066800" cy="5334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4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C:\Users\Emil\Desktop\Hourglass\Images\Dev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72" y="990600"/>
            <a:ext cx="1609725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8153400" y="638403"/>
            <a:ext cx="676195" cy="504597"/>
          </a:xfrm>
          <a:prstGeom prst="wedgeEllipseCallout">
            <a:avLst>
              <a:gd name="adj1" fmla="val -43931"/>
              <a:gd name="adj2" fmla="val 650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pic>
        <p:nvPicPr>
          <p:cNvPr id="28" name="Picture 3" descr="C:\Users\Emil\AppData\Local\Microsoft\Windows\Temporary Internet Files\Content.IE5\XSAJHPF7\MC90043524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92" y="963584"/>
            <a:ext cx="1092008" cy="21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56" y="1143000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56" y="1445276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38" y="1755415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Emil\Desktop\Hourglass\Images\WebPa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73" y="1859973"/>
            <a:ext cx="1111827" cy="111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82196"/>
            <a:ext cx="1995264" cy="20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eft-Right Arrow 21"/>
          <p:cNvSpPr/>
          <p:nvPr/>
        </p:nvSpPr>
        <p:spPr>
          <a:xfrm rot="16200000">
            <a:off x="2019300" y="3238500"/>
            <a:ext cx="914400" cy="3810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8" grpId="0" animBg="1"/>
      <p:bldP spid="1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Encrypt at Rest &amp; Decrypt on the 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086999"/>
            <a:ext cx="8915400" cy="27710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Split the cloud into computation front-end and storage back-end</a:t>
            </a:r>
          </a:p>
          <a:p>
            <a:pPr lvl="1"/>
            <a:r>
              <a:rPr lang="en-US" dirty="0" smtClean="0"/>
              <a:t>Already the case in many clouds (e.g., Amazon, Azure)</a:t>
            </a:r>
          </a:p>
          <a:p>
            <a:r>
              <a:rPr lang="en-US" dirty="0" smtClean="0"/>
              <a:t>Storage backend only sees encrypted data.</a:t>
            </a:r>
          </a:p>
          <a:p>
            <a:r>
              <a:rPr lang="en-US" dirty="0" smtClean="0"/>
              <a:t>Computation front-end decrypts data on the fly</a:t>
            </a:r>
          </a:p>
          <a:p>
            <a:pPr lvl="1"/>
            <a:r>
              <a:rPr lang="en-US" dirty="0" smtClean="0"/>
              <a:t>Only accesses the data it really needs at any one time</a:t>
            </a:r>
          </a:p>
          <a:p>
            <a:r>
              <a:rPr lang="en-US" dirty="0" smtClean="0"/>
              <a:t>Can be combined with tight access control and logging.</a:t>
            </a:r>
          </a:p>
          <a:p>
            <a:pPr lvl="1"/>
            <a:r>
              <a:rPr lang="en-US" dirty="0" smtClean="0"/>
              <a:t>Key servers</a:t>
            </a:r>
          </a:p>
        </p:txBody>
      </p:sp>
      <p:sp>
        <p:nvSpPr>
          <p:cNvPr id="4" name="Cloud 3"/>
          <p:cNvSpPr/>
          <p:nvPr/>
        </p:nvSpPr>
        <p:spPr>
          <a:xfrm>
            <a:off x="838200" y="983673"/>
            <a:ext cx="5638800" cy="2057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3" descr="MC900432599[1]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04804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oodlecafe.com/blog/wp-content/uploads/2012/07/secure-lo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07" y="1918385"/>
            <a:ext cx="706438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995555" y="1676400"/>
            <a:ext cx="1243445" cy="59174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leakage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156335" y="1734741"/>
            <a:ext cx="1066800" cy="5334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4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eft Bracket 12"/>
          <p:cNvSpPr/>
          <p:nvPr/>
        </p:nvSpPr>
        <p:spPr>
          <a:xfrm rot="16200000">
            <a:off x="4838509" y="2339808"/>
            <a:ext cx="305182" cy="175260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/>
          <p:cNvSpPr/>
          <p:nvPr/>
        </p:nvSpPr>
        <p:spPr>
          <a:xfrm rot="16200000">
            <a:off x="2095286" y="2289947"/>
            <a:ext cx="305182" cy="1844626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89735" y="838200"/>
            <a:ext cx="0" cy="259503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04847" y="3440668"/>
            <a:ext cx="193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Services Front End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3440668"/>
            <a:ext cx="182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Storage Back End</a:t>
            </a:r>
          </a:p>
        </p:txBody>
      </p:sp>
      <p:pic>
        <p:nvPicPr>
          <p:cNvPr id="24" name="Picture 14" descr="C:\Users\Emil\Desktop\Hourglass\Images\Dev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72" y="1219200"/>
            <a:ext cx="1609725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Callout 24"/>
          <p:cNvSpPr/>
          <p:nvPr/>
        </p:nvSpPr>
        <p:spPr>
          <a:xfrm>
            <a:off x="8205279" y="858982"/>
            <a:ext cx="676195" cy="504597"/>
          </a:xfrm>
          <a:prstGeom prst="wedgeEllipseCallout">
            <a:avLst>
              <a:gd name="adj1" fmla="val -43931"/>
              <a:gd name="adj2" fmla="val 650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pic>
        <p:nvPicPr>
          <p:cNvPr id="26" name="Picture 3" descr="C:\Users\Emil\AppData\Local\Microsoft\Windows\Temporary Internet Files\Content.IE5\XSAJHPF7\MC90043524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92" y="1246738"/>
            <a:ext cx="1092008" cy="21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56" y="1426154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56" y="1728430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38" y="2038569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 descr="C:\Users\Emil\Desktop\Hourglass\Images\WebPa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73" y="2143127"/>
            <a:ext cx="1111827" cy="111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3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9" grpId="0" animBg="1"/>
      <p:bldP spid="1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Encrypt at Rest &amp; Decrypt on the 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086999"/>
            <a:ext cx="8915400" cy="27710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Protects against data leakage by the storage back-end infrastructure.</a:t>
            </a:r>
          </a:p>
          <a:p>
            <a:r>
              <a:rPr lang="en-US" dirty="0" smtClean="0"/>
              <a:t>Limits the amount of data leakage by the front-end at any one time.</a:t>
            </a:r>
          </a:p>
          <a:p>
            <a:r>
              <a:rPr lang="en-US" dirty="0" smtClean="0"/>
              <a:t>Common practice.</a:t>
            </a:r>
          </a:p>
          <a:p>
            <a:r>
              <a:rPr lang="en-US" dirty="0" smtClean="0"/>
              <a:t>Much better than no encryption.</a:t>
            </a:r>
          </a:p>
        </p:txBody>
      </p:sp>
      <p:sp>
        <p:nvSpPr>
          <p:cNvPr id="4" name="Cloud 3"/>
          <p:cNvSpPr/>
          <p:nvPr/>
        </p:nvSpPr>
        <p:spPr>
          <a:xfrm>
            <a:off x="838200" y="983673"/>
            <a:ext cx="5638800" cy="2057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3" descr="MC900432599[1]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04804"/>
            <a:ext cx="142716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oodlecafe.com/blog/wp-content/uploads/2012/07/secure-lo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07" y="1918385"/>
            <a:ext cx="706438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995555" y="1676400"/>
            <a:ext cx="1243445" cy="59174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leakage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156335" y="1734741"/>
            <a:ext cx="1066800" cy="5334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4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http://openclipart.org/people/koliberek/koliberek_Key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eft Bracket 12"/>
          <p:cNvSpPr/>
          <p:nvPr/>
        </p:nvSpPr>
        <p:spPr>
          <a:xfrm rot="16200000">
            <a:off x="4838509" y="2339808"/>
            <a:ext cx="305182" cy="175260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/>
          <p:cNvSpPr/>
          <p:nvPr/>
        </p:nvSpPr>
        <p:spPr>
          <a:xfrm rot="16200000">
            <a:off x="2095286" y="2289947"/>
            <a:ext cx="305182" cy="1844626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89735" y="838200"/>
            <a:ext cx="0" cy="259503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4" descr="C:\Users\Emil\Desktop\Hourglass\Images\Dev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72" y="1219200"/>
            <a:ext cx="1609725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Callout 24"/>
          <p:cNvSpPr/>
          <p:nvPr/>
        </p:nvSpPr>
        <p:spPr>
          <a:xfrm>
            <a:off x="8205279" y="858982"/>
            <a:ext cx="676195" cy="504597"/>
          </a:xfrm>
          <a:prstGeom prst="wedgeEllipseCallout">
            <a:avLst>
              <a:gd name="adj1" fmla="val -43931"/>
              <a:gd name="adj2" fmla="val 650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???</a:t>
            </a:r>
            <a:endParaRPr lang="en-US" b="1" dirty="0"/>
          </a:p>
        </p:txBody>
      </p:sp>
      <p:pic>
        <p:nvPicPr>
          <p:cNvPr id="26" name="Picture 3" descr="C:\Users\Emil\AppData\Local\Microsoft\Windows\Temporary Internet Files\Content.IE5\XSAJHPF7\MC90043524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92" y="1246738"/>
            <a:ext cx="1092008" cy="21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56" y="1426154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56" y="1728430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t0.gstatic.com/images?q=tbn:ANd9GcSU1hhSLLciajLzYrHt8hT4ZPV0jovFVR8e1zi_2_P-QZku0QHFd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38" y="2038569"/>
            <a:ext cx="732600" cy="3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 descr="C:\Users\Emil\Desktop\Hourglass\Images\WebPag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73" y="2143127"/>
            <a:ext cx="1111827" cy="111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304847" y="3440668"/>
            <a:ext cx="193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Services Front End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3440668"/>
            <a:ext cx="182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Storage Back End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77000" y="311527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complies with government regulations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Lack of visibility</a:t>
            </a:r>
          </a:p>
          <a:p>
            <a:pPr lvl="1"/>
            <a:r>
              <a:rPr lang="en-US" dirty="0" smtClean="0"/>
              <a:t>Users only see results (e.g., web pages) from the front-end. What is happening internally?</a:t>
            </a:r>
          </a:p>
          <a:p>
            <a:r>
              <a:rPr lang="en-US" dirty="0" smtClean="0"/>
              <a:t>Download data and check encryption?</a:t>
            </a:r>
          </a:p>
          <a:p>
            <a:pPr lvl="1"/>
            <a:r>
              <a:rPr lang="en-US" dirty="0" smtClean="0"/>
              <a:t>The cloud can always just encrypt on the fly.</a:t>
            </a:r>
          </a:p>
          <a:p>
            <a:r>
              <a:rPr lang="en-US" dirty="0" smtClean="0"/>
              <a:t>Seems impossible!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How can we be reasonably sure that the cloud is encrypting data at rest?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Plaintext is simpler for the cloud to manage.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4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Impose </a:t>
            </a:r>
            <a:r>
              <a:rPr lang="en-US" b="1" dirty="0">
                <a:solidFill>
                  <a:srgbClr val="FF0000"/>
                </a:solidFill>
              </a:rPr>
              <a:t>financial penalties</a:t>
            </a:r>
            <a:r>
              <a:rPr lang="en-US" dirty="0"/>
              <a:t> on misbehaving cloud providers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ensure that 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economically rational</a:t>
            </a:r>
            <a:r>
              <a:rPr lang="en-US" dirty="0" smtClean="0"/>
              <a:t> cloud provider, encrypts data at rest.</a:t>
            </a:r>
          </a:p>
          <a:p>
            <a:r>
              <a:rPr lang="en-US" dirty="0" smtClean="0"/>
              <a:t>Misbehaving cloud must use double storage.</a:t>
            </a:r>
          </a:p>
          <a:p>
            <a:pPr lvl="1"/>
            <a:r>
              <a:rPr lang="en-US" dirty="0" smtClean="0"/>
              <a:t>Must store </a:t>
            </a:r>
            <a:r>
              <a:rPr lang="en-US" b="1" dirty="0" smtClean="0">
                <a:solidFill>
                  <a:srgbClr val="FF0000"/>
                </a:solidFill>
              </a:rPr>
              <a:t>both decrypted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encrypted</a:t>
            </a:r>
            <a:r>
              <a:rPr lang="en-US" dirty="0" smtClean="0"/>
              <a:t> file.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638181"/>
            <a:ext cx="8710270" cy="8002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2880" tIns="182880" rIns="182880" bIns="182880" rtlCol="0">
            <a:spAutoFit/>
          </a:bodyPr>
          <a:lstStyle/>
          <a:p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Economically motivate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the cloud to encrypt data at rest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2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On-screen Show (4:3)</PresentationFormat>
  <Paragraphs>261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Cambria Math</vt:lpstr>
      <vt:lpstr>Wingdings</vt:lpstr>
      <vt:lpstr>Office Theme</vt:lpstr>
      <vt:lpstr>Hourglass Schemes: How to Prove that Cloud Files Are Encrypted</vt:lpstr>
      <vt:lpstr>PowerPoint Presentation</vt:lpstr>
      <vt:lpstr>A Major Drawback</vt:lpstr>
      <vt:lpstr>Defending Against Accidental Data Leakage</vt:lpstr>
      <vt:lpstr>Defending Against Accidental Data Leakage</vt:lpstr>
      <vt:lpstr>Encrypt at Rest &amp; Decrypt on the Fly</vt:lpstr>
      <vt:lpstr>Encrypt at Rest &amp; Decrypt on the Fly</vt:lpstr>
      <vt:lpstr>The Problem</vt:lpstr>
      <vt:lpstr>Our Solution</vt:lpstr>
      <vt:lpstr>Our Solution: Hourglass Schemes</vt:lpstr>
      <vt:lpstr>Intuition</vt:lpstr>
      <vt:lpstr>Hourglass Framework: More than a Scheme</vt:lpstr>
      <vt:lpstr>Encodings</vt:lpstr>
      <vt:lpstr>Hourglass Functions</vt:lpstr>
      <vt:lpstr>Hourglass Function: RSA</vt:lpstr>
      <vt:lpstr>Hourglass Function: Permutation</vt:lpstr>
      <vt:lpstr>PowerPoint Presentation</vt:lpstr>
      <vt:lpstr>Comparison of Hourglass Functions</vt:lpstr>
      <vt:lpstr>PowerPoint Presentation</vt:lpstr>
      <vt:lpstr>Challenge-Response Protocol</vt:lpstr>
      <vt:lpstr>Limitations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Hourglass Schemes: How to Prove that Cloud Files Are Encrypted</dc:title>
  <dc:creator/>
  <cp:keywords>hourglass, proof of encryption</cp:keywords>
  <cp:lastModifiedBy/>
  <cp:revision>1</cp:revision>
  <dcterms:created xsi:type="dcterms:W3CDTF">2013-02-04T16:45:09Z</dcterms:created>
  <dcterms:modified xsi:type="dcterms:W3CDTF">2015-04-24T14:35:51Z</dcterms:modified>
</cp:coreProperties>
</file>