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8" r:id="rId3"/>
    <p:sldId id="259" r:id="rId4"/>
    <p:sldId id="257"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9" r:id="rId23"/>
    <p:sldId id="278" r:id="rId24"/>
    <p:sldId id="280" r:id="rId25"/>
    <p:sldId id="281" r:id="rId26"/>
    <p:sldId id="282" r:id="rId2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279" y="4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gshyam\Desktop\imd_pres\IMD-p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gshyam\Desktop\imd_pres\IMD-pr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gshyam\Desktop\IMD-pres%20(Autosave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ltLang="zh-TW" dirty="0" smtClean="0"/>
              <a:t>Attacker</a:t>
            </a:r>
            <a:endParaRPr lang="zh-TW" altLang="en-US" dirty="0"/>
          </a:p>
        </c:rich>
      </c:tx>
      <c:overlay val="0"/>
    </c:title>
    <c:autoTitleDeleted val="0"/>
    <c:plotArea>
      <c:layout/>
      <c:scatterChart>
        <c:scatterStyle val="smoothMarker"/>
        <c:varyColors val="0"/>
        <c:ser>
          <c:idx val="0"/>
          <c:order val="0"/>
          <c:spPr>
            <a:ln w="34925">
              <a:solidFill>
                <a:srgbClr val="FF0000"/>
              </a:solidFill>
            </a:ln>
          </c:spPr>
          <c:marker>
            <c:symbol val="none"/>
          </c:marker>
          <c:xVal>
            <c:numRef>
              <c:f>Sheet5!$A$1:$A$10</c:f>
              <c:numCache>
                <c:formatCode>General</c:formatCode>
                <c:ptCount val="10"/>
                <c:pt idx="0">
                  <c:v>0.42359951219511999</c:v>
                </c:pt>
                <c:pt idx="1">
                  <c:v>0.423999512195121</c:v>
                </c:pt>
                <c:pt idx="2">
                  <c:v>0.42799951219513099</c:v>
                </c:pt>
                <c:pt idx="3">
                  <c:v>0.45406297256097511</c:v>
                </c:pt>
                <c:pt idx="4">
                  <c:v>0.47602679717586632</c:v>
                </c:pt>
                <c:pt idx="5">
                  <c:v>0.49001477003484334</c:v>
                </c:pt>
                <c:pt idx="6">
                  <c:v>0.508963667459845</c:v>
                </c:pt>
                <c:pt idx="7">
                  <c:v>0.52693207871396774</c:v>
                </c:pt>
                <c:pt idx="8">
                  <c:v>0.54283361788617823</c:v>
                </c:pt>
                <c:pt idx="9">
                  <c:v>0.568000487804868</c:v>
                </c:pt>
              </c:numCache>
            </c:numRef>
          </c:xVal>
          <c:yVal>
            <c:numRef>
              <c:f>Sheet5!$B$1:$B$10</c:f>
              <c:numCache>
                <c:formatCode>General</c:formatCode>
                <c:ptCount val="10"/>
                <c:pt idx="0">
                  <c:v>0</c:v>
                </c:pt>
                <c:pt idx="1">
                  <c:v>0</c:v>
                </c:pt>
                <c:pt idx="2">
                  <c:v>0</c:v>
                </c:pt>
                <c:pt idx="3">
                  <c:v>2.0000000000000007E-2</c:v>
                </c:pt>
                <c:pt idx="4">
                  <c:v>0.13300000000000001</c:v>
                </c:pt>
                <c:pt idx="5">
                  <c:v>0.27800000000000002</c:v>
                </c:pt>
                <c:pt idx="6">
                  <c:v>0.63700000000000023</c:v>
                </c:pt>
                <c:pt idx="7">
                  <c:v>0.87600000000000022</c:v>
                </c:pt>
                <c:pt idx="8">
                  <c:v>0.9749999999999992</c:v>
                </c:pt>
                <c:pt idx="9">
                  <c:v>1</c:v>
                </c:pt>
              </c:numCache>
            </c:numRef>
          </c:yVal>
          <c:smooth val="1"/>
        </c:ser>
        <c:ser>
          <c:idx val="1"/>
          <c:order val="1"/>
          <c:spPr>
            <a:ln w="34925">
              <a:solidFill>
                <a:srgbClr val="0000FF"/>
              </a:solidFill>
            </a:ln>
          </c:spPr>
          <c:marker>
            <c:symbol val="none"/>
          </c:marker>
          <c:xVal>
            <c:numRef>
              <c:f>Sheet5!$E:$E</c:f>
              <c:numCache>
                <c:formatCode>General</c:formatCode>
                <c:ptCount val="1048576"/>
                <c:pt idx="0">
                  <c:v>0.42350000000000015</c:v>
                </c:pt>
                <c:pt idx="1">
                  <c:v>0.43170000000000008</c:v>
                </c:pt>
                <c:pt idx="2">
                  <c:v>0.43440000000000012</c:v>
                </c:pt>
                <c:pt idx="3">
                  <c:v>0.44260000000000005</c:v>
                </c:pt>
                <c:pt idx="4">
                  <c:v>0.4481</c:v>
                </c:pt>
                <c:pt idx="5">
                  <c:v>0.45629999999999998</c:v>
                </c:pt>
                <c:pt idx="6">
                  <c:v>0.45900000000000002</c:v>
                </c:pt>
                <c:pt idx="7">
                  <c:v>0.4617</c:v>
                </c:pt>
                <c:pt idx="8">
                  <c:v>0.46450000000000002</c:v>
                </c:pt>
                <c:pt idx="9">
                  <c:v>0.4672</c:v>
                </c:pt>
                <c:pt idx="10">
                  <c:v>0.4699000000000001</c:v>
                </c:pt>
                <c:pt idx="11">
                  <c:v>0.47270000000000001</c:v>
                </c:pt>
                <c:pt idx="12">
                  <c:v>0.47540000000000016</c:v>
                </c:pt>
                <c:pt idx="13">
                  <c:v>0.47810000000000002</c:v>
                </c:pt>
                <c:pt idx="14">
                  <c:v>0.48090000000000016</c:v>
                </c:pt>
                <c:pt idx="15">
                  <c:v>0.48360000000000009</c:v>
                </c:pt>
                <c:pt idx="16">
                  <c:v>0.48630000000000012</c:v>
                </c:pt>
                <c:pt idx="17">
                  <c:v>0.48910000000000009</c:v>
                </c:pt>
                <c:pt idx="18">
                  <c:v>0.49180000000000013</c:v>
                </c:pt>
                <c:pt idx="19">
                  <c:v>0.49450000000000011</c:v>
                </c:pt>
                <c:pt idx="20">
                  <c:v>0.49730000000000013</c:v>
                </c:pt>
                <c:pt idx="21">
                  <c:v>0.5</c:v>
                </c:pt>
                <c:pt idx="22">
                  <c:v>0.50270000000000004</c:v>
                </c:pt>
                <c:pt idx="23">
                  <c:v>0.50549999999999973</c:v>
                </c:pt>
                <c:pt idx="24">
                  <c:v>0.50819999999999999</c:v>
                </c:pt>
                <c:pt idx="25">
                  <c:v>0.51090000000000002</c:v>
                </c:pt>
                <c:pt idx="26">
                  <c:v>0.51370000000000005</c:v>
                </c:pt>
                <c:pt idx="27">
                  <c:v>0.51639999999999997</c:v>
                </c:pt>
                <c:pt idx="28">
                  <c:v>0.51910000000000001</c:v>
                </c:pt>
                <c:pt idx="29">
                  <c:v>0.52190000000000003</c:v>
                </c:pt>
                <c:pt idx="30">
                  <c:v>0.52459999999999996</c:v>
                </c:pt>
                <c:pt idx="31">
                  <c:v>0.52729999999999999</c:v>
                </c:pt>
                <c:pt idx="32">
                  <c:v>0.53010000000000002</c:v>
                </c:pt>
                <c:pt idx="33">
                  <c:v>0.53280000000000005</c:v>
                </c:pt>
                <c:pt idx="34">
                  <c:v>0.53549999999999998</c:v>
                </c:pt>
                <c:pt idx="35">
                  <c:v>0.5383</c:v>
                </c:pt>
                <c:pt idx="36">
                  <c:v>0.54100000000000004</c:v>
                </c:pt>
                <c:pt idx="37">
                  <c:v>0.54370000000000018</c:v>
                </c:pt>
                <c:pt idx="38">
                  <c:v>0.5464</c:v>
                </c:pt>
                <c:pt idx="39">
                  <c:v>0.54920000000000002</c:v>
                </c:pt>
                <c:pt idx="40">
                  <c:v>0.55189999999999995</c:v>
                </c:pt>
                <c:pt idx="41">
                  <c:v>0.55459999999999998</c:v>
                </c:pt>
                <c:pt idx="42">
                  <c:v>0.55740000000000001</c:v>
                </c:pt>
                <c:pt idx="43">
                  <c:v>0.56280000000000019</c:v>
                </c:pt>
                <c:pt idx="44">
                  <c:v>0.56830000000000003</c:v>
                </c:pt>
                <c:pt idx="45">
                  <c:v>0.57099999999999995</c:v>
                </c:pt>
              </c:numCache>
            </c:numRef>
          </c:xVal>
          <c:yVal>
            <c:numRef>
              <c:f>Sheet5!$F:$F</c:f>
              <c:numCache>
                <c:formatCode>General</c:formatCode>
                <c:ptCount val="1048576"/>
                <c:pt idx="0">
                  <c:v>5.0000000000000018E-3</c:v>
                </c:pt>
                <c:pt idx="1">
                  <c:v>8.3000000000000036E-3</c:v>
                </c:pt>
                <c:pt idx="2">
                  <c:v>1.0000000000000004E-2</c:v>
                </c:pt>
                <c:pt idx="3">
                  <c:v>1.1700000000000006E-2</c:v>
                </c:pt>
                <c:pt idx="4">
                  <c:v>1.3299999999999998E-2</c:v>
                </c:pt>
                <c:pt idx="5">
                  <c:v>2.0000000000000007E-2</c:v>
                </c:pt>
                <c:pt idx="6">
                  <c:v>2.1700000000000001E-2</c:v>
                </c:pt>
                <c:pt idx="7">
                  <c:v>2.8299999999999999E-2</c:v>
                </c:pt>
                <c:pt idx="8">
                  <c:v>3.500000000000001E-2</c:v>
                </c:pt>
                <c:pt idx="9">
                  <c:v>4.3299999999999998E-2</c:v>
                </c:pt>
                <c:pt idx="10">
                  <c:v>5.8299999999999998E-2</c:v>
                </c:pt>
                <c:pt idx="11">
                  <c:v>7.6700000000000004E-2</c:v>
                </c:pt>
                <c:pt idx="12">
                  <c:v>9.6700000000000022E-2</c:v>
                </c:pt>
                <c:pt idx="13">
                  <c:v>0.1133</c:v>
                </c:pt>
                <c:pt idx="14">
                  <c:v>0.13500000000000001</c:v>
                </c:pt>
                <c:pt idx="15">
                  <c:v>0.16500000000000001</c:v>
                </c:pt>
                <c:pt idx="16">
                  <c:v>0.20669999999999999</c:v>
                </c:pt>
                <c:pt idx="17">
                  <c:v>0.25169999999999998</c:v>
                </c:pt>
                <c:pt idx="18">
                  <c:v>0.30500000000000016</c:v>
                </c:pt>
                <c:pt idx="19">
                  <c:v>0.36330000000000012</c:v>
                </c:pt>
                <c:pt idx="20">
                  <c:v>0.41330000000000011</c:v>
                </c:pt>
                <c:pt idx="21">
                  <c:v>0.4633000000000001</c:v>
                </c:pt>
                <c:pt idx="22">
                  <c:v>0.52669999999999995</c:v>
                </c:pt>
                <c:pt idx="23">
                  <c:v>0.58000000000000007</c:v>
                </c:pt>
                <c:pt idx="24">
                  <c:v>0.6433000000000002</c:v>
                </c:pt>
                <c:pt idx="25">
                  <c:v>0.69499999999999995</c:v>
                </c:pt>
                <c:pt idx="26">
                  <c:v>0.74670000000000025</c:v>
                </c:pt>
                <c:pt idx="27">
                  <c:v>0.78</c:v>
                </c:pt>
                <c:pt idx="28">
                  <c:v>0.80830000000000002</c:v>
                </c:pt>
                <c:pt idx="29">
                  <c:v>0.83000000000000018</c:v>
                </c:pt>
                <c:pt idx="30">
                  <c:v>0.85329999999999995</c:v>
                </c:pt>
                <c:pt idx="31">
                  <c:v>0.86670000000000025</c:v>
                </c:pt>
                <c:pt idx="32">
                  <c:v>0.88</c:v>
                </c:pt>
                <c:pt idx="33">
                  <c:v>0.89670000000000005</c:v>
                </c:pt>
                <c:pt idx="34">
                  <c:v>0.9083</c:v>
                </c:pt>
                <c:pt idx="35">
                  <c:v>0.92830000000000001</c:v>
                </c:pt>
                <c:pt idx="36">
                  <c:v>0.94499999999999995</c:v>
                </c:pt>
                <c:pt idx="37">
                  <c:v>0.96000000000000019</c:v>
                </c:pt>
                <c:pt idx="38">
                  <c:v>0.97170000000000023</c:v>
                </c:pt>
                <c:pt idx="39">
                  <c:v>0.98</c:v>
                </c:pt>
                <c:pt idx="40">
                  <c:v>0.98329999999999973</c:v>
                </c:pt>
                <c:pt idx="41">
                  <c:v>0.98829999999999996</c:v>
                </c:pt>
                <c:pt idx="42">
                  <c:v>0.99329999999999996</c:v>
                </c:pt>
                <c:pt idx="43">
                  <c:v>0.995</c:v>
                </c:pt>
                <c:pt idx="44">
                  <c:v>0.99670000000000003</c:v>
                </c:pt>
                <c:pt idx="45">
                  <c:v>1</c:v>
                </c:pt>
              </c:numCache>
            </c:numRef>
          </c:yVal>
          <c:smooth val="1"/>
        </c:ser>
        <c:dLbls>
          <c:showLegendKey val="0"/>
          <c:showVal val="0"/>
          <c:showCatName val="0"/>
          <c:showSerName val="0"/>
          <c:showPercent val="0"/>
          <c:showBubbleSize val="0"/>
        </c:dLbls>
        <c:axId val="315764616"/>
        <c:axId val="315761480"/>
      </c:scatterChart>
      <c:valAx>
        <c:axId val="315764616"/>
        <c:scaling>
          <c:orientation val="minMax"/>
          <c:max val="1"/>
        </c:scaling>
        <c:delete val="0"/>
        <c:axPos val="b"/>
        <c:title>
          <c:tx>
            <c:rich>
              <a:bodyPr/>
              <a:lstStyle/>
              <a:p>
                <a:pPr>
                  <a:defRPr/>
                </a:pPr>
                <a:r>
                  <a:rPr lang="en-US" altLang="zh-TW" dirty="0" smtClean="0"/>
                  <a:t>BER</a:t>
                </a:r>
                <a:endParaRPr lang="zh-TW" altLang="en-US" dirty="0"/>
              </a:p>
            </c:rich>
          </c:tx>
          <c:overlay val="0"/>
        </c:title>
        <c:numFmt formatCode="General" sourceLinked="1"/>
        <c:majorTickMark val="out"/>
        <c:minorTickMark val="none"/>
        <c:tickLblPos val="nextTo"/>
        <c:txPr>
          <a:bodyPr/>
          <a:lstStyle/>
          <a:p>
            <a:pPr>
              <a:defRPr sz="1400"/>
            </a:pPr>
            <a:endParaRPr lang="en-US"/>
          </a:p>
        </c:txPr>
        <c:crossAx val="315761480"/>
        <c:crosses val="autoZero"/>
        <c:crossBetween val="midCat"/>
        <c:majorUnit val="0.2"/>
      </c:valAx>
      <c:valAx>
        <c:axId val="315761480"/>
        <c:scaling>
          <c:orientation val="minMax"/>
          <c:max val="1"/>
          <c:min val="0"/>
        </c:scaling>
        <c:delete val="0"/>
        <c:axPos val="l"/>
        <c:title>
          <c:tx>
            <c:rich>
              <a:bodyPr rot="-5400000" vert="horz"/>
              <a:lstStyle/>
              <a:p>
                <a:pPr>
                  <a:defRPr/>
                </a:pPr>
                <a:r>
                  <a:rPr lang="en-US" altLang="zh-TW" dirty="0" smtClean="0"/>
                  <a:t>CDF</a:t>
                </a:r>
                <a:endParaRPr lang="zh-TW" altLang="en-US" dirty="0"/>
              </a:p>
            </c:rich>
          </c:tx>
          <c:overlay val="0"/>
        </c:title>
        <c:numFmt formatCode="General" sourceLinked="1"/>
        <c:majorTickMark val="out"/>
        <c:minorTickMark val="none"/>
        <c:tickLblPos val="nextTo"/>
        <c:txPr>
          <a:bodyPr/>
          <a:lstStyle/>
          <a:p>
            <a:pPr>
              <a:defRPr sz="1400"/>
            </a:pPr>
            <a:endParaRPr lang="en-US"/>
          </a:p>
        </c:txPr>
        <c:crossAx val="315764616"/>
        <c:crosses val="autoZero"/>
        <c:crossBetween val="midCat"/>
        <c:majorUnit val="0.2"/>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ltLang="zh-TW" dirty="0" smtClean="0"/>
              <a:t>Shield</a:t>
            </a:r>
            <a:endParaRPr lang="zh-TW" altLang="en-US" dirty="0"/>
          </a:p>
        </c:rich>
      </c:tx>
      <c:overlay val="0"/>
    </c:title>
    <c:autoTitleDeleted val="0"/>
    <c:plotArea>
      <c:layout/>
      <c:scatterChart>
        <c:scatterStyle val="lineMarker"/>
        <c:varyColors val="0"/>
        <c:ser>
          <c:idx val="0"/>
          <c:order val="0"/>
          <c:spPr>
            <a:ln w="34925">
              <a:solidFill>
                <a:srgbClr val="0000FF"/>
              </a:solidFill>
            </a:ln>
          </c:spPr>
          <c:marker>
            <c:symbol val="none"/>
          </c:marker>
          <c:xVal>
            <c:numRef>
              <c:f>Sheet4!$B$1:$B$188</c:f>
              <c:numCache>
                <c:formatCode>0.00E+00</c:formatCode>
                <c:ptCount val="18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pt idx="18">
                  <c:v>0</c:v>
                </c:pt>
                <c:pt idx="19">
                  <c:v>0</c:v>
                </c:pt>
                <c:pt idx="20">
                  <c:v>0</c:v>
                </c:pt>
                <c:pt idx="21">
                  <c:v>0</c:v>
                </c:pt>
                <c:pt idx="22">
                  <c:v>0</c:v>
                </c:pt>
                <c:pt idx="23">
                  <c:v>0</c:v>
                </c:pt>
                <c:pt idx="24">
                  <c:v>0</c:v>
                </c:pt>
                <c:pt idx="25">
                  <c:v>0</c:v>
                </c:pt>
                <c:pt idx="26">
                  <c:v>0</c:v>
                </c:pt>
                <c:pt idx="27">
                  <c:v>0</c:v>
                </c:pt>
                <c:pt idx="28">
                  <c:v>0</c:v>
                </c:pt>
                <c:pt idx="29">
                  <c:v>0</c:v>
                </c:pt>
                <c:pt idx="30">
                  <c:v>0</c:v>
                </c:pt>
                <c:pt idx="31">
                  <c:v>0</c:v>
                </c:pt>
                <c:pt idx="32">
                  <c:v>0</c:v>
                </c:pt>
                <c:pt idx="33">
                  <c:v>0</c:v>
                </c:pt>
                <c:pt idx="34">
                  <c:v>0</c:v>
                </c:pt>
                <c:pt idx="35">
                  <c:v>0</c:v>
                </c:pt>
                <c:pt idx="36">
                  <c:v>0</c:v>
                </c:pt>
                <c:pt idx="37">
                  <c:v>0</c:v>
                </c:pt>
                <c:pt idx="38">
                  <c:v>0</c:v>
                </c:pt>
                <c:pt idx="39">
                  <c:v>0</c:v>
                </c:pt>
                <c:pt idx="40">
                  <c:v>0</c:v>
                </c:pt>
                <c:pt idx="41">
                  <c:v>0</c:v>
                </c:pt>
                <c:pt idx="42">
                  <c:v>0</c:v>
                </c:pt>
                <c:pt idx="43">
                  <c:v>0</c:v>
                </c:pt>
                <c:pt idx="44">
                  <c:v>0</c:v>
                </c:pt>
                <c:pt idx="45">
                  <c:v>0</c:v>
                </c:pt>
                <c:pt idx="46">
                  <c:v>0</c:v>
                </c:pt>
                <c:pt idx="47">
                  <c:v>0</c:v>
                </c:pt>
                <c:pt idx="48">
                  <c:v>0</c:v>
                </c:pt>
                <c:pt idx="49">
                  <c:v>0</c:v>
                </c:pt>
                <c:pt idx="50">
                  <c:v>0</c:v>
                </c:pt>
                <c:pt idx="51">
                  <c:v>0</c:v>
                </c:pt>
                <c:pt idx="52">
                  <c:v>0</c:v>
                </c:pt>
                <c:pt idx="53">
                  <c:v>0</c:v>
                </c:pt>
                <c:pt idx="54">
                  <c:v>0</c:v>
                </c:pt>
                <c:pt idx="55">
                  <c:v>0</c:v>
                </c:pt>
                <c:pt idx="56">
                  <c:v>0</c:v>
                </c:pt>
                <c:pt idx="57">
                  <c:v>0</c:v>
                </c:pt>
                <c:pt idx="58">
                  <c:v>0</c:v>
                </c:pt>
                <c:pt idx="59">
                  <c:v>0</c:v>
                </c:pt>
                <c:pt idx="60">
                  <c:v>0</c:v>
                </c:pt>
                <c:pt idx="61">
                  <c:v>0</c:v>
                </c:pt>
                <c:pt idx="62">
                  <c:v>0</c:v>
                </c:pt>
                <c:pt idx="63">
                  <c:v>0</c:v>
                </c:pt>
                <c:pt idx="64">
                  <c:v>0</c:v>
                </c:pt>
                <c:pt idx="65">
                  <c:v>0</c:v>
                </c:pt>
                <c:pt idx="66">
                  <c:v>0</c:v>
                </c:pt>
                <c:pt idx="67">
                  <c:v>0</c:v>
                </c:pt>
                <c:pt idx="68">
                  <c:v>0</c:v>
                </c:pt>
                <c:pt idx="69">
                  <c:v>0</c:v>
                </c:pt>
                <c:pt idx="70">
                  <c:v>0</c:v>
                </c:pt>
                <c:pt idx="71">
                  <c:v>0</c:v>
                </c:pt>
                <c:pt idx="72">
                  <c:v>0</c:v>
                </c:pt>
                <c:pt idx="73">
                  <c:v>0</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0</c:v>
                </c:pt>
                <c:pt idx="89">
                  <c:v>0</c:v>
                </c:pt>
                <c:pt idx="90">
                  <c:v>0</c:v>
                </c:pt>
                <c:pt idx="91">
                  <c:v>0</c:v>
                </c:pt>
                <c:pt idx="92">
                  <c:v>0</c:v>
                </c:pt>
                <c:pt idx="93">
                  <c:v>0</c:v>
                </c:pt>
                <c:pt idx="94">
                  <c:v>0</c:v>
                </c:pt>
                <c:pt idx="95">
                  <c:v>0</c:v>
                </c:pt>
                <c:pt idx="96">
                  <c:v>0</c:v>
                </c:pt>
                <c:pt idx="97">
                  <c:v>0</c:v>
                </c:pt>
                <c:pt idx="98">
                  <c:v>0</c:v>
                </c:pt>
                <c:pt idx="99">
                  <c:v>0</c:v>
                </c:pt>
                <c:pt idx="100">
                  <c:v>0</c:v>
                </c:pt>
                <c:pt idx="101">
                  <c:v>0</c:v>
                </c:pt>
                <c:pt idx="102">
                  <c:v>0</c:v>
                </c:pt>
                <c:pt idx="103">
                  <c:v>0</c:v>
                </c:pt>
                <c:pt idx="104">
                  <c:v>0</c:v>
                </c:pt>
                <c:pt idx="105">
                  <c:v>0</c:v>
                </c:pt>
                <c:pt idx="106">
                  <c:v>0</c:v>
                </c:pt>
                <c:pt idx="107">
                  <c:v>0</c:v>
                </c:pt>
                <c:pt idx="108">
                  <c:v>0</c:v>
                </c:pt>
                <c:pt idx="109">
                  <c:v>0</c:v>
                </c:pt>
                <c:pt idx="110">
                  <c:v>0</c:v>
                </c:pt>
                <c:pt idx="111">
                  <c:v>0</c:v>
                </c:pt>
                <c:pt idx="112">
                  <c:v>0</c:v>
                </c:pt>
                <c:pt idx="113">
                  <c:v>0</c:v>
                </c:pt>
                <c:pt idx="114">
                  <c:v>0</c:v>
                </c:pt>
                <c:pt idx="115">
                  <c:v>0</c:v>
                </c:pt>
                <c:pt idx="116">
                  <c:v>0</c:v>
                </c:pt>
                <c:pt idx="117">
                  <c:v>0</c:v>
                </c:pt>
                <c:pt idx="118">
                  <c:v>0</c:v>
                </c:pt>
                <c:pt idx="119">
                  <c:v>0</c:v>
                </c:pt>
                <c:pt idx="120">
                  <c:v>0</c:v>
                </c:pt>
                <c:pt idx="121">
                  <c:v>0</c:v>
                </c:pt>
                <c:pt idx="122">
                  <c:v>0</c:v>
                </c:pt>
                <c:pt idx="123">
                  <c:v>1.0000000000000005E-3</c:v>
                </c:pt>
                <c:pt idx="124">
                  <c:v>1.0000000000000005E-3</c:v>
                </c:pt>
                <c:pt idx="125">
                  <c:v>1.0000000000000005E-3</c:v>
                </c:pt>
                <c:pt idx="126">
                  <c:v>1.0000000000000005E-3</c:v>
                </c:pt>
                <c:pt idx="127">
                  <c:v>1.0000000000000005E-3</c:v>
                </c:pt>
                <c:pt idx="128">
                  <c:v>1.0000000000000005E-3</c:v>
                </c:pt>
                <c:pt idx="129">
                  <c:v>1.0000000000000005E-3</c:v>
                </c:pt>
                <c:pt idx="130">
                  <c:v>1.0000000000000005E-3</c:v>
                </c:pt>
                <c:pt idx="131">
                  <c:v>1.0000000000000005E-3</c:v>
                </c:pt>
                <c:pt idx="132">
                  <c:v>1.0000000000000005E-3</c:v>
                </c:pt>
                <c:pt idx="133">
                  <c:v>1.0000000000000005E-3</c:v>
                </c:pt>
                <c:pt idx="134">
                  <c:v>1.0000000000000005E-3</c:v>
                </c:pt>
                <c:pt idx="135">
                  <c:v>1.0000000000000005E-3</c:v>
                </c:pt>
                <c:pt idx="136">
                  <c:v>1.0000000000000005E-3</c:v>
                </c:pt>
                <c:pt idx="137">
                  <c:v>2.0000000000000009E-3</c:v>
                </c:pt>
                <c:pt idx="138">
                  <c:v>2.0000000000000009E-3</c:v>
                </c:pt>
                <c:pt idx="139">
                  <c:v>2.0000000000000009E-3</c:v>
                </c:pt>
                <c:pt idx="140">
                  <c:v>2.0000000000000009E-3</c:v>
                </c:pt>
                <c:pt idx="141">
                  <c:v>2.0000000000000009E-3</c:v>
                </c:pt>
                <c:pt idx="142">
                  <c:v>2.0000000000000009E-3</c:v>
                </c:pt>
                <c:pt idx="143">
                  <c:v>2.0000000000000009E-3</c:v>
                </c:pt>
                <c:pt idx="144">
                  <c:v>2.0000000000000009E-3</c:v>
                </c:pt>
                <c:pt idx="145">
                  <c:v>2.0000000000000009E-3</c:v>
                </c:pt>
                <c:pt idx="146">
                  <c:v>2.0000000000000009E-3</c:v>
                </c:pt>
                <c:pt idx="147">
                  <c:v>2.0000000000000009E-3</c:v>
                </c:pt>
                <c:pt idx="148">
                  <c:v>2.0000000000000009E-3</c:v>
                </c:pt>
                <c:pt idx="149">
                  <c:v>2.0000000000000009E-3</c:v>
                </c:pt>
                <c:pt idx="150">
                  <c:v>2.0000000000000009E-3</c:v>
                </c:pt>
                <c:pt idx="151">
                  <c:v>3.0000000000000009E-3</c:v>
                </c:pt>
                <c:pt idx="152">
                  <c:v>3.0000000000000009E-3</c:v>
                </c:pt>
                <c:pt idx="153">
                  <c:v>3.0000000000000009E-3</c:v>
                </c:pt>
                <c:pt idx="154">
                  <c:v>3.0000000000000009E-3</c:v>
                </c:pt>
                <c:pt idx="155">
                  <c:v>3.0000000000000009E-3</c:v>
                </c:pt>
                <c:pt idx="156">
                  <c:v>3.0000000000000009E-3</c:v>
                </c:pt>
                <c:pt idx="157">
                  <c:v>3.0000000000000009E-3</c:v>
                </c:pt>
                <c:pt idx="158">
                  <c:v>3.0000000000000009E-3</c:v>
                </c:pt>
                <c:pt idx="159">
                  <c:v>4.0000000000000018E-3</c:v>
                </c:pt>
                <c:pt idx="160">
                  <c:v>4.0000000000000018E-3</c:v>
                </c:pt>
                <c:pt idx="161">
                  <c:v>4.0000000000000018E-3</c:v>
                </c:pt>
                <c:pt idx="162">
                  <c:v>5.0000000000000018E-3</c:v>
                </c:pt>
                <c:pt idx="163">
                  <c:v>5.0000000000000018E-3</c:v>
                </c:pt>
                <c:pt idx="164">
                  <c:v>5.0000000000000018E-3</c:v>
                </c:pt>
                <c:pt idx="165">
                  <c:v>5.0000000000000018E-3</c:v>
                </c:pt>
                <c:pt idx="166">
                  <c:v>6.0000000000000019E-3</c:v>
                </c:pt>
                <c:pt idx="167">
                  <c:v>6.0000000000000019E-3</c:v>
                </c:pt>
                <c:pt idx="168">
                  <c:v>7.0000000000000019E-3</c:v>
                </c:pt>
                <c:pt idx="169">
                  <c:v>8.0000000000000054E-3</c:v>
                </c:pt>
                <c:pt idx="170">
                  <c:v>9.0000000000000028E-3</c:v>
                </c:pt>
                <c:pt idx="171">
                  <c:v>9.0000000000000028E-3</c:v>
                </c:pt>
                <c:pt idx="172">
                  <c:v>1.0000000000000004E-2</c:v>
                </c:pt>
                <c:pt idx="173">
                  <c:v>1.0000000000000004E-2</c:v>
                </c:pt>
                <c:pt idx="174">
                  <c:v>1.0000000000000004E-2</c:v>
                </c:pt>
                <c:pt idx="175">
                  <c:v>1.2999999999999998E-2</c:v>
                </c:pt>
                <c:pt idx="176">
                  <c:v>1.4E-2</c:v>
                </c:pt>
                <c:pt idx="177">
                  <c:v>1.4999999999999998E-2</c:v>
                </c:pt>
                <c:pt idx="178">
                  <c:v>1.4999999999999998E-2</c:v>
                </c:pt>
                <c:pt idx="179">
                  <c:v>1.4999999999999998E-2</c:v>
                </c:pt>
                <c:pt idx="180">
                  <c:v>1.6000000000000007E-2</c:v>
                </c:pt>
                <c:pt idx="181">
                  <c:v>1.7000000000000001E-2</c:v>
                </c:pt>
                <c:pt idx="182">
                  <c:v>2.0000000000000007E-2</c:v>
                </c:pt>
                <c:pt idx="183">
                  <c:v>2.1000000000000008E-2</c:v>
                </c:pt>
                <c:pt idx="184">
                  <c:v>2.5000000000000001E-2</c:v>
                </c:pt>
                <c:pt idx="185">
                  <c:v>3.0000000000000002E-2</c:v>
                </c:pt>
                <c:pt idx="186">
                  <c:v>3.6999999999999998E-2</c:v>
                </c:pt>
                <c:pt idx="187">
                  <c:v>0.05</c:v>
                </c:pt>
              </c:numCache>
            </c:numRef>
          </c:xVal>
          <c:yVal>
            <c:numRef>
              <c:f>Sheet4!$C$1:$C$188</c:f>
              <c:numCache>
                <c:formatCode>0.00E+00</c:formatCode>
                <c:ptCount val="188"/>
                <c:pt idx="0">
                  <c:v>0</c:v>
                </c:pt>
                <c:pt idx="1">
                  <c:v>5.5000000000000014E-3</c:v>
                </c:pt>
                <c:pt idx="2">
                  <c:v>1.0900000000000003E-2</c:v>
                </c:pt>
                <c:pt idx="3">
                  <c:v>1.6400000000000001E-2</c:v>
                </c:pt>
                <c:pt idx="4">
                  <c:v>2.1900000000000006E-2</c:v>
                </c:pt>
                <c:pt idx="5">
                  <c:v>2.7300000000000001E-2</c:v>
                </c:pt>
                <c:pt idx="6">
                  <c:v>3.2800000000000017E-2</c:v>
                </c:pt>
                <c:pt idx="7">
                  <c:v>3.8300000000000001E-2</c:v>
                </c:pt>
                <c:pt idx="8">
                  <c:v>4.3700000000000003E-2</c:v>
                </c:pt>
                <c:pt idx="9">
                  <c:v>4.9200000000000015E-2</c:v>
                </c:pt>
                <c:pt idx="10">
                  <c:v>5.4600000000000003E-2</c:v>
                </c:pt>
                <c:pt idx="11">
                  <c:v>6.0100000000000015E-2</c:v>
                </c:pt>
                <c:pt idx="12">
                  <c:v>6.5600000000000006E-2</c:v>
                </c:pt>
                <c:pt idx="13">
                  <c:v>7.0999999999999994E-2</c:v>
                </c:pt>
                <c:pt idx="14">
                  <c:v>7.6499999999999999E-2</c:v>
                </c:pt>
                <c:pt idx="15">
                  <c:v>8.2000000000000003E-2</c:v>
                </c:pt>
                <c:pt idx="16">
                  <c:v>8.7400000000000005E-2</c:v>
                </c:pt>
                <c:pt idx="17">
                  <c:v>9.2900000000000024E-2</c:v>
                </c:pt>
                <c:pt idx="18">
                  <c:v>9.8400000000000029E-2</c:v>
                </c:pt>
                <c:pt idx="19">
                  <c:v>0.1038</c:v>
                </c:pt>
                <c:pt idx="20">
                  <c:v>0.10929999999999999</c:v>
                </c:pt>
                <c:pt idx="21">
                  <c:v>0.1148</c:v>
                </c:pt>
                <c:pt idx="22">
                  <c:v>0.12020000000000003</c:v>
                </c:pt>
                <c:pt idx="23">
                  <c:v>0.12570000000000001</c:v>
                </c:pt>
                <c:pt idx="24">
                  <c:v>0.13109999999999999</c:v>
                </c:pt>
                <c:pt idx="25">
                  <c:v>0.1366</c:v>
                </c:pt>
                <c:pt idx="26">
                  <c:v>0.1421</c:v>
                </c:pt>
                <c:pt idx="27">
                  <c:v>0.14750000000000005</c:v>
                </c:pt>
                <c:pt idx="28">
                  <c:v>0.15300000000000005</c:v>
                </c:pt>
                <c:pt idx="29">
                  <c:v>0.15850000000000006</c:v>
                </c:pt>
                <c:pt idx="30">
                  <c:v>0.16389999999999999</c:v>
                </c:pt>
                <c:pt idx="31">
                  <c:v>0.16940000000000005</c:v>
                </c:pt>
                <c:pt idx="32">
                  <c:v>0.17490000000000006</c:v>
                </c:pt>
                <c:pt idx="33">
                  <c:v>0.18030000000000004</c:v>
                </c:pt>
                <c:pt idx="34">
                  <c:v>0.18580000000000005</c:v>
                </c:pt>
                <c:pt idx="35">
                  <c:v>0.1913</c:v>
                </c:pt>
                <c:pt idx="36">
                  <c:v>0.19670000000000001</c:v>
                </c:pt>
                <c:pt idx="37">
                  <c:v>0.20219999999999999</c:v>
                </c:pt>
                <c:pt idx="38">
                  <c:v>0.20770000000000005</c:v>
                </c:pt>
                <c:pt idx="39">
                  <c:v>0.21310000000000001</c:v>
                </c:pt>
                <c:pt idx="40">
                  <c:v>0.21860000000000004</c:v>
                </c:pt>
                <c:pt idx="41">
                  <c:v>0.224</c:v>
                </c:pt>
                <c:pt idx="42">
                  <c:v>0.22950000000000001</c:v>
                </c:pt>
                <c:pt idx="43">
                  <c:v>0.23500000000000001</c:v>
                </c:pt>
                <c:pt idx="44">
                  <c:v>0.24040000000000006</c:v>
                </c:pt>
                <c:pt idx="45">
                  <c:v>0.24590000000000006</c:v>
                </c:pt>
                <c:pt idx="46">
                  <c:v>0.25140000000000001</c:v>
                </c:pt>
                <c:pt idx="47">
                  <c:v>0.25679999999999997</c:v>
                </c:pt>
                <c:pt idx="48">
                  <c:v>0.26229999999999998</c:v>
                </c:pt>
                <c:pt idx="49">
                  <c:v>0.26779999999999998</c:v>
                </c:pt>
                <c:pt idx="50">
                  <c:v>0.2732</c:v>
                </c:pt>
                <c:pt idx="51">
                  <c:v>0.2787</c:v>
                </c:pt>
                <c:pt idx="52">
                  <c:v>0.28420000000000001</c:v>
                </c:pt>
                <c:pt idx="53">
                  <c:v>0.28960000000000002</c:v>
                </c:pt>
                <c:pt idx="54">
                  <c:v>0.29510000000000008</c:v>
                </c:pt>
                <c:pt idx="55">
                  <c:v>0.30050000000000016</c:v>
                </c:pt>
                <c:pt idx="56">
                  <c:v>0.30600000000000016</c:v>
                </c:pt>
                <c:pt idx="57">
                  <c:v>0.31150000000000011</c:v>
                </c:pt>
                <c:pt idx="58">
                  <c:v>0.31690000000000013</c:v>
                </c:pt>
                <c:pt idx="59">
                  <c:v>0.32240000000000013</c:v>
                </c:pt>
                <c:pt idx="60">
                  <c:v>0.32790000000000014</c:v>
                </c:pt>
                <c:pt idx="61">
                  <c:v>0.33330000000000021</c:v>
                </c:pt>
                <c:pt idx="62">
                  <c:v>0.33880000000000021</c:v>
                </c:pt>
                <c:pt idx="63">
                  <c:v>0.34430000000000011</c:v>
                </c:pt>
                <c:pt idx="64">
                  <c:v>0.34970000000000001</c:v>
                </c:pt>
                <c:pt idx="65">
                  <c:v>0.35520000000000002</c:v>
                </c:pt>
                <c:pt idx="66">
                  <c:v>0.36070000000000002</c:v>
                </c:pt>
                <c:pt idx="67">
                  <c:v>0.36610000000000009</c:v>
                </c:pt>
                <c:pt idx="68">
                  <c:v>0.37160000000000015</c:v>
                </c:pt>
                <c:pt idx="69">
                  <c:v>0.37700000000000011</c:v>
                </c:pt>
                <c:pt idx="70">
                  <c:v>0.38250000000000012</c:v>
                </c:pt>
                <c:pt idx="71">
                  <c:v>0.38800000000000012</c:v>
                </c:pt>
                <c:pt idx="72">
                  <c:v>0.39340000000000025</c:v>
                </c:pt>
                <c:pt idx="73">
                  <c:v>0.3989000000000002</c:v>
                </c:pt>
                <c:pt idx="74">
                  <c:v>0.40440000000000009</c:v>
                </c:pt>
                <c:pt idx="75">
                  <c:v>0.40980000000000011</c:v>
                </c:pt>
                <c:pt idx="76">
                  <c:v>0.41530000000000011</c:v>
                </c:pt>
                <c:pt idx="77">
                  <c:v>0.42080000000000012</c:v>
                </c:pt>
                <c:pt idx="78">
                  <c:v>0.42620000000000002</c:v>
                </c:pt>
                <c:pt idx="79">
                  <c:v>0.43170000000000008</c:v>
                </c:pt>
                <c:pt idx="80">
                  <c:v>0.43720000000000009</c:v>
                </c:pt>
                <c:pt idx="81">
                  <c:v>0.44260000000000005</c:v>
                </c:pt>
                <c:pt idx="82">
                  <c:v>0.4481</c:v>
                </c:pt>
                <c:pt idx="83">
                  <c:v>0.4536</c:v>
                </c:pt>
                <c:pt idx="84">
                  <c:v>0.45900000000000002</c:v>
                </c:pt>
                <c:pt idx="85">
                  <c:v>0.46450000000000002</c:v>
                </c:pt>
                <c:pt idx="86">
                  <c:v>0.4699000000000001</c:v>
                </c:pt>
                <c:pt idx="87">
                  <c:v>0.47540000000000016</c:v>
                </c:pt>
                <c:pt idx="88">
                  <c:v>0.48090000000000016</c:v>
                </c:pt>
                <c:pt idx="89">
                  <c:v>0.48630000000000012</c:v>
                </c:pt>
                <c:pt idx="90">
                  <c:v>0.49180000000000013</c:v>
                </c:pt>
                <c:pt idx="91">
                  <c:v>0.49730000000000013</c:v>
                </c:pt>
                <c:pt idx="92">
                  <c:v>0.50270000000000004</c:v>
                </c:pt>
                <c:pt idx="93">
                  <c:v>0.50819999999999999</c:v>
                </c:pt>
                <c:pt idx="94">
                  <c:v>0.51370000000000005</c:v>
                </c:pt>
                <c:pt idx="95">
                  <c:v>0.51910000000000001</c:v>
                </c:pt>
                <c:pt idx="96">
                  <c:v>0.52459999999999996</c:v>
                </c:pt>
                <c:pt idx="97">
                  <c:v>0.53010000000000002</c:v>
                </c:pt>
                <c:pt idx="98">
                  <c:v>0.53549999999999998</c:v>
                </c:pt>
                <c:pt idx="99">
                  <c:v>0.54100000000000004</c:v>
                </c:pt>
                <c:pt idx="100">
                  <c:v>0.5464</c:v>
                </c:pt>
                <c:pt idx="101">
                  <c:v>0.55189999999999995</c:v>
                </c:pt>
                <c:pt idx="102">
                  <c:v>0.55740000000000001</c:v>
                </c:pt>
                <c:pt idx="103">
                  <c:v>0.56280000000000019</c:v>
                </c:pt>
                <c:pt idx="104">
                  <c:v>0.56830000000000003</c:v>
                </c:pt>
                <c:pt idx="105">
                  <c:v>0.5738000000000002</c:v>
                </c:pt>
                <c:pt idx="106">
                  <c:v>0.57920000000000005</c:v>
                </c:pt>
                <c:pt idx="107">
                  <c:v>0.5847</c:v>
                </c:pt>
                <c:pt idx="108">
                  <c:v>0.59019999999999972</c:v>
                </c:pt>
                <c:pt idx="109">
                  <c:v>0.59560000000000002</c:v>
                </c:pt>
                <c:pt idx="110">
                  <c:v>0.60110000000000019</c:v>
                </c:pt>
                <c:pt idx="111">
                  <c:v>0.60660000000000025</c:v>
                </c:pt>
                <c:pt idx="112">
                  <c:v>0.61200000000000021</c:v>
                </c:pt>
                <c:pt idx="113">
                  <c:v>0.61750000000000005</c:v>
                </c:pt>
                <c:pt idx="114">
                  <c:v>0.62300000000000022</c:v>
                </c:pt>
                <c:pt idx="115">
                  <c:v>0.62840000000000018</c:v>
                </c:pt>
                <c:pt idx="116">
                  <c:v>0.63390000000000024</c:v>
                </c:pt>
                <c:pt idx="117">
                  <c:v>0.6393000000000002</c:v>
                </c:pt>
                <c:pt idx="118">
                  <c:v>0.64480000000000026</c:v>
                </c:pt>
                <c:pt idx="119">
                  <c:v>0.65030000000000021</c:v>
                </c:pt>
                <c:pt idx="120">
                  <c:v>0.65570000000000028</c:v>
                </c:pt>
                <c:pt idx="121">
                  <c:v>0.66120000000000023</c:v>
                </c:pt>
                <c:pt idx="122">
                  <c:v>0.6667000000000004</c:v>
                </c:pt>
                <c:pt idx="123">
                  <c:v>0.67210000000000025</c:v>
                </c:pt>
                <c:pt idx="124">
                  <c:v>0.67760000000000031</c:v>
                </c:pt>
                <c:pt idx="125">
                  <c:v>0.68310000000000004</c:v>
                </c:pt>
                <c:pt idx="126">
                  <c:v>0.6885</c:v>
                </c:pt>
                <c:pt idx="127">
                  <c:v>0.69399999999999995</c:v>
                </c:pt>
                <c:pt idx="128">
                  <c:v>0.69950000000000001</c:v>
                </c:pt>
                <c:pt idx="129">
                  <c:v>0.70490000000000019</c:v>
                </c:pt>
                <c:pt idx="130">
                  <c:v>0.71040000000000003</c:v>
                </c:pt>
                <c:pt idx="131">
                  <c:v>0.71580000000000021</c:v>
                </c:pt>
                <c:pt idx="132">
                  <c:v>0.72130000000000005</c:v>
                </c:pt>
                <c:pt idx="133">
                  <c:v>0.72680000000000022</c:v>
                </c:pt>
                <c:pt idx="134">
                  <c:v>0.73220000000000018</c:v>
                </c:pt>
                <c:pt idx="135">
                  <c:v>0.73770000000000024</c:v>
                </c:pt>
                <c:pt idx="136">
                  <c:v>0.74320000000000019</c:v>
                </c:pt>
                <c:pt idx="137">
                  <c:v>0.74860000000000027</c:v>
                </c:pt>
                <c:pt idx="138">
                  <c:v>0.75410000000000021</c:v>
                </c:pt>
                <c:pt idx="139">
                  <c:v>0.75960000000000039</c:v>
                </c:pt>
                <c:pt idx="140">
                  <c:v>0.76500000000000024</c:v>
                </c:pt>
                <c:pt idx="141">
                  <c:v>0.77050000000000018</c:v>
                </c:pt>
                <c:pt idx="142">
                  <c:v>0.77600000000000025</c:v>
                </c:pt>
                <c:pt idx="143">
                  <c:v>0.78139999999999998</c:v>
                </c:pt>
                <c:pt idx="144">
                  <c:v>0.78690000000000004</c:v>
                </c:pt>
                <c:pt idx="145">
                  <c:v>0.7923</c:v>
                </c:pt>
                <c:pt idx="146">
                  <c:v>0.79779999999999995</c:v>
                </c:pt>
                <c:pt idx="147">
                  <c:v>0.80330000000000001</c:v>
                </c:pt>
                <c:pt idx="148">
                  <c:v>0.8087000000000002</c:v>
                </c:pt>
                <c:pt idx="149">
                  <c:v>0.81420000000000003</c:v>
                </c:pt>
                <c:pt idx="150">
                  <c:v>0.81970000000000021</c:v>
                </c:pt>
                <c:pt idx="151">
                  <c:v>0.82509999999999994</c:v>
                </c:pt>
                <c:pt idx="152">
                  <c:v>0.83060000000000023</c:v>
                </c:pt>
                <c:pt idx="153">
                  <c:v>0.83609999999999995</c:v>
                </c:pt>
                <c:pt idx="154">
                  <c:v>0.84150000000000003</c:v>
                </c:pt>
                <c:pt idx="155">
                  <c:v>0.8470000000000002</c:v>
                </c:pt>
                <c:pt idx="156">
                  <c:v>0.85250000000000004</c:v>
                </c:pt>
                <c:pt idx="157">
                  <c:v>0.85790000000000022</c:v>
                </c:pt>
                <c:pt idx="158">
                  <c:v>0.86339999999999995</c:v>
                </c:pt>
                <c:pt idx="159">
                  <c:v>0.86890000000000023</c:v>
                </c:pt>
                <c:pt idx="160">
                  <c:v>0.87430000000000019</c:v>
                </c:pt>
                <c:pt idx="161">
                  <c:v>0.87980000000000025</c:v>
                </c:pt>
                <c:pt idx="162">
                  <c:v>0.88519999999999999</c:v>
                </c:pt>
                <c:pt idx="163">
                  <c:v>0.89070000000000005</c:v>
                </c:pt>
                <c:pt idx="164">
                  <c:v>0.8962</c:v>
                </c:pt>
                <c:pt idx="165">
                  <c:v>0.90159999999999996</c:v>
                </c:pt>
                <c:pt idx="166">
                  <c:v>0.90710000000000002</c:v>
                </c:pt>
                <c:pt idx="167">
                  <c:v>0.91259999999999997</c:v>
                </c:pt>
                <c:pt idx="168">
                  <c:v>0.91800000000000004</c:v>
                </c:pt>
                <c:pt idx="169">
                  <c:v>0.92349999999999999</c:v>
                </c:pt>
                <c:pt idx="170">
                  <c:v>0.92900000000000005</c:v>
                </c:pt>
                <c:pt idx="171">
                  <c:v>0.93440000000000001</c:v>
                </c:pt>
                <c:pt idx="172">
                  <c:v>0.93990000000000018</c:v>
                </c:pt>
                <c:pt idx="173">
                  <c:v>0.94540000000000002</c:v>
                </c:pt>
                <c:pt idx="174">
                  <c:v>0.9508000000000002</c:v>
                </c:pt>
                <c:pt idx="175">
                  <c:v>0.95630000000000004</c:v>
                </c:pt>
                <c:pt idx="176">
                  <c:v>0.96170000000000022</c:v>
                </c:pt>
                <c:pt idx="177">
                  <c:v>0.96719999999999995</c:v>
                </c:pt>
                <c:pt idx="178">
                  <c:v>0.97270000000000023</c:v>
                </c:pt>
                <c:pt idx="179">
                  <c:v>0.97810000000000019</c:v>
                </c:pt>
                <c:pt idx="180">
                  <c:v>0.98360000000000003</c:v>
                </c:pt>
                <c:pt idx="181">
                  <c:v>0.98909999999999998</c:v>
                </c:pt>
                <c:pt idx="182">
                  <c:v>0.99449999999999983</c:v>
                </c:pt>
                <c:pt idx="183">
                  <c:v>1</c:v>
                </c:pt>
                <c:pt idx="184">
                  <c:v>1</c:v>
                </c:pt>
                <c:pt idx="185">
                  <c:v>1</c:v>
                </c:pt>
                <c:pt idx="186">
                  <c:v>1</c:v>
                </c:pt>
                <c:pt idx="187">
                  <c:v>1</c:v>
                </c:pt>
              </c:numCache>
            </c:numRef>
          </c:yVal>
          <c:smooth val="0"/>
        </c:ser>
        <c:dLbls>
          <c:showLegendKey val="0"/>
          <c:showVal val="0"/>
          <c:showCatName val="0"/>
          <c:showSerName val="0"/>
          <c:showPercent val="0"/>
          <c:showBubbleSize val="0"/>
        </c:dLbls>
        <c:axId val="314254776"/>
        <c:axId val="314253600"/>
      </c:scatterChart>
      <c:valAx>
        <c:axId val="314254776"/>
        <c:scaling>
          <c:orientation val="minMax"/>
          <c:max val="2.5000000000000001E-2"/>
          <c:min val="0"/>
        </c:scaling>
        <c:delete val="0"/>
        <c:axPos val="b"/>
        <c:title>
          <c:tx>
            <c:rich>
              <a:bodyPr/>
              <a:lstStyle/>
              <a:p>
                <a:pPr>
                  <a:defRPr/>
                </a:pPr>
                <a:r>
                  <a:rPr lang="en-US" altLang="zh-TW" dirty="0" smtClean="0"/>
                  <a:t>PLR</a:t>
                </a:r>
                <a:endParaRPr lang="zh-TW" altLang="en-US" dirty="0"/>
              </a:p>
            </c:rich>
          </c:tx>
          <c:overlay val="0"/>
        </c:title>
        <c:numFmt formatCode="General" sourceLinked="0"/>
        <c:majorTickMark val="out"/>
        <c:minorTickMark val="none"/>
        <c:tickLblPos val="nextTo"/>
        <c:txPr>
          <a:bodyPr/>
          <a:lstStyle/>
          <a:p>
            <a:pPr>
              <a:defRPr sz="1600"/>
            </a:pPr>
            <a:endParaRPr lang="en-US"/>
          </a:p>
        </c:txPr>
        <c:crossAx val="314253600"/>
        <c:crosses val="autoZero"/>
        <c:crossBetween val="midCat"/>
        <c:majorUnit val="5.0000000000000018E-3"/>
      </c:valAx>
      <c:valAx>
        <c:axId val="314253600"/>
        <c:scaling>
          <c:orientation val="minMax"/>
          <c:max val="1"/>
          <c:min val="0"/>
        </c:scaling>
        <c:delete val="0"/>
        <c:axPos val="l"/>
        <c:title>
          <c:tx>
            <c:rich>
              <a:bodyPr rot="-5400000" vert="horz"/>
              <a:lstStyle/>
              <a:p>
                <a:pPr>
                  <a:defRPr/>
                </a:pPr>
                <a:r>
                  <a:rPr lang="en-US" altLang="zh-TW" dirty="0" smtClean="0"/>
                  <a:t>CDF</a:t>
                </a:r>
                <a:endParaRPr lang="zh-TW" altLang="en-US" dirty="0"/>
              </a:p>
            </c:rich>
          </c:tx>
          <c:overlay val="0"/>
        </c:title>
        <c:numFmt formatCode="General" sourceLinked="0"/>
        <c:majorTickMark val="out"/>
        <c:minorTickMark val="none"/>
        <c:tickLblPos val="nextTo"/>
        <c:txPr>
          <a:bodyPr/>
          <a:lstStyle/>
          <a:p>
            <a:pPr>
              <a:defRPr sz="1600"/>
            </a:pPr>
            <a:endParaRPr lang="en-US"/>
          </a:p>
        </c:txPr>
        <c:crossAx val="314254776"/>
        <c:crosses val="autoZero"/>
        <c:crossBetween val="midCat"/>
        <c:majorUnit val="0.2"/>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plotArea>
      <c:layout/>
      <c:barChart>
        <c:barDir val="col"/>
        <c:grouping val="clustered"/>
        <c:varyColors val="0"/>
        <c:ser>
          <c:idx val="0"/>
          <c:order val="0"/>
          <c:invertIfNegative val="0"/>
          <c:val>
            <c:numRef>
              <c:f>Sheet7!$A$1:$A$18</c:f>
              <c:numCache>
                <c:formatCode>General</c:formatCode>
                <c:ptCount val="18"/>
                <c:pt idx="0">
                  <c:v>1</c:v>
                </c:pt>
                <c:pt idx="1">
                  <c:v>1</c:v>
                </c:pt>
                <c:pt idx="2">
                  <c:v>1</c:v>
                </c:pt>
                <c:pt idx="3">
                  <c:v>1</c:v>
                </c:pt>
                <c:pt idx="4">
                  <c:v>1</c:v>
                </c:pt>
                <c:pt idx="5">
                  <c:v>0.94000000000000017</c:v>
                </c:pt>
                <c:pt idx="6">
                  <c:v>0.77000000000000024</c:v>
                </c:pt>
                <c:pt idx="7">
                  <c:v>0.59</c:v>
                </c:pt>
                <c:pt idx="8">
                  <c:v>1.0000000000000004E-2</c:v>
                </c:pt>
                <c:pt idx="9">
                  <c:v>0</c:v>
                </c:pt>
                <c:pt idx="10">
                  <c:v>0</c:v>
                </c:pt>
                <c:pt idx="11">
                  <c:v>0</c:v>
                </c:pt>
                <c:pt idx="12">
                  <c:v>0</c:v>
                </c:pt>
                <c:pt idx="13">
                  <c:v>0</c:v>
                </c:pt>
                <c:pt idx="14">
                  <c:v>0</c:v>
                </c:pt>
                <c:pt idx="15">
                  <c:v>0</c:v>
                </c:pt>
                <c:pt idx="16">
                  <c:v>0</c:v>
                </c:pt>
                <c:pt idx="17">
                  <c:v>0</c:v>
                </c:pt>
              </c:numCache>
            </c:numRef>
          </c:val>
        </c:ser>
        <c:ser>
          <c:idx val="1"/>
          <c:order val="1"/>
          <c:invertIfNegative val="0"/>
          <c:val>
            <c:numRef>
              <c:f>Sheet7!$B$1:$B$18</c:f>
              <c:numCache>
                <c:formatCode>General</c:formatCode>
                <c:ptCount val="18"/>
                <c:pt idx="0">
                  <c:v>0</c:v>
                </c:pt>
                <c:pt idx="1">
                  <c:v>0</c:v>
                </c:pt>
                <c:pt idx="2">
                  <c:v>0</c:v>
                </c:pt>
                <c:pt idx="3">
                  <c:v>0</c:v>
                </c:pt>
                <c:pt idx="4">
                  <c:v>0</c:v>
                </c:pt>
                <c:pt idx="5">
                  <c:v>0</c:v>
                </c:pt>
                <c:pt idx="6">
                  <c:v>0</c:v>
                </c:pt>
                <c:pt idx="7">
                  <c:v>0</c:v>
                </c:pt>
                <c:pt idx="8">
                  <c:v>0</c:v>
                </c:pt>
                <c:pt idx="9">
                  <c:v>0</c:v>
                </c:pt>
                <c:pt idx="10">
                  <c:v>0</c:v>
                </c:pt>
                <c:pt idx="11">
                  <c:v>0</c:v>
                </c:pt>
                <c:pt idx="12">
                  <c:v>0</c:v>
                </c:pt>
                <c:pt idx="13">
                  <c:v>0</c:v>
                </c:pt>
                <c:pt idx="14">
                  <c:v>0</c:v>
                </c:pt>
                <c:pt idx="15">
                  <c:v>0</c:v>
                </c:pt>
                <c:pt idx="16">
                  <c:v>0</c:v>
                </c:pt>
                <c:pt idx="17">
                  <c:v>0</c:v>
                </c:pt>
              </c:numCache>
            </c:numRef>
          </c:val>
        </c:ser>
        <c:dLbls>
          <c:showLegendKey val="0"/>
          <c:showVal val="0"/>
          <c:showCatName val="0"/>
          <c:showSerName val="0"/>
          <c:showPercent val="0"/>
          <c:showBubbleSize val="0"/>
        </c:dLbls>
        <c:gapWidth val="150"/>
        <c:axId val="314255560"/>
        <c:axId val="315768144"/>
      </c:barChart>
      <c:catAx>
        <c:axId val="314255560"/>
        <c:scaling>
          <c:orientation val="minMax"/>
        </c:scaling>
        <c:delete val="0"/>
        <c:axPos val="b"/>
        <c:title>
          <c:tx>
            <c:rich>
              <a:bodyPr/>
              <a:lstStyle/>
              <a:p>
                <a:pPr>
                  <a:defRPr/>
                </a:pPr>
                <a:r>
                  <a:rPr lang="en-US" altLang="zh-TW" dirty="0" smtClean="0"/>
                  <a:t>Location ID</a:t>
                </a:r>
                <a:endParaRPr lang="zh-TW" altLang="en-US" dirty="0"/>
              </a:p>
            </c:rich>
          </c:tx>
          <c:overlay val="0"/>
        </c:title>
        <c:majorTickMark val="out"/>
        <c:minorTickMark val="none"/>
        <c:tickLblPos val="nextTo"/>
        <c:crossAx val="315768144"/>
        <c:crosses val="autoZero"/>
        <c:auto val="1"/>
        <c:lblAlgn val="ctr"/>
        <c:lblOffset val="100"/>
        <c:tickLblSkip val="1"/>
        <c:noMultiLvlLbl val="0"/>
      </c:catAx>
      <c:valAx>
        <c:axId val="315768144"/>
        <c:scaling>
          <c:orientation val="minMax"/>
          <c:max val="1"/>
          <c:min val="0"/>
        </c:scaling>
        <c:delete val="0"/>
        <c:axPos val="l"/>
        <c:title>
          <c:tx>
            <c:rich>
              <a:bodyPr rot="-5400000" vert="horz"/>
              <a:lstStyle/>
              <a:p>
                <a:pPr>
                  <a:defRPr/>
                </a:pPr>
                <a:r>
                  <a:rPr lang="en-US" altLang="zh-TW" dirty="0" smtClean="0"/>
                  <a:t>Rate of success attack</a:t>
                </a:r>
                <a:endParaRPr lang="zh-TW" altLang="en-US" dirty="0"/>
              </a:p>
            </c:rich>
          </c:tx>
          <c:overlay val="0"/>
        </c:title>
        <c:numFmt formatCode="General" sourceLinked="1"/>
        <c:majorTickMark val="out"/>
        <c:minorTickMark val="none"/>
        <c:tickLblPos val="nextTo"/>
        <c:crossAx val="314255560"/>
        <c:crosses val="autoZero"/>
        <c:crossBetween val="between"/>
        <c:majorUnit val="0.2"/>
      </c:valAx>
    </c:plotArea>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0.65642</cdr:x>
      <cdr:y>0.15989</cdr:y>
    </cdr:from>
    <cdr:to>
      <cdr:x>0.92835</cdr:x>
      <cdr:y>0.28398</cdr:y>
    </cdr:to>
    <cdr:sp macro="" textlink="">
      <cdr:nvSpPr>
        <cdr:cNvPr id="2" name="TextBox 1"/>
        <cdr:cNvSpPr txBox="1"/>
      </cdr:nvSpPr>
      <cdr:spPr>
        <a:xfrm xmlns:a="http://schemas.openxmlformats.org/drawingml/2006/main">
          <a:off x="5173436" y="638174"/>
          <a:ext cx="2143125" cy="4953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smtClean="0">
              <a:solidFill>
                <a:srgbClr val="FF0000"/>
              </a:solidFill>
            </a:rPr>
            <a:t>Random</a:t>
          </a:r>
          <a:endParaRPr lang="en-US" sz="1800" dirty="0">
            <a:solidFill>
              <a:srgbClr val="FF0000"/>
            </a:solidFill>
          </a:endParaRPr>
        </a:p>
      </cdr:txBody>
    </cdr:sp>
  </cdr:relSizeAnchor>
  <cdr:relSizeAnchor xmlns:cdr="http://schemas.openxmlformats.org/drawingml/2006/chartDrawing">
    <cdr:from>
      <cdr:x>0.65562</cdr:x>
      <cdr:y>0.25648</cdr:y>
    </cdr:from>
    <cdr:to>
      <cdr:x>0.9434</cdr:x>
      <cdr:y>0.48096</cdr:y>
    </cdr:to>
    <cdr:sp macro="" textlink="">
      <cdr:nvSpPr>
        <cdr:cNvPr id="3" name="TextBox 1"/>
        <cdr:cNvSpPr txBox="1"/>
      </cdr:nvSpPr>
      <cdr:spPr>
        <a:xfrm xmlns:a="http://schemas.openxmlformats.org/drawingml/2006/main">
          <a:off x="2502124" y="844793"/>
          <a:ext cx="1098276" cy="73938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dirty="0" smtClean="0">
              <a:solidFill>
                <a:srgbClr val="0000FF"/>
              </a:solidFill>
            </a:rPr>
            <a:t>Jammed</a:t>
          </a:r>
          <a:endParaRPr lang="en-US" sz="1800" dirty="0">
            <a:solidFill>
              <a:srgbClr val="0000FF"/>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CDF333-E8A3-4935-933E-C10A01FC0333}" type="datetimeFigureOut">
              <a:rPr lang="zh-TW" altLang="en-US" smtClean="0"/>
              <a:t>2015/4/24</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9AEB2A-3E06-44D9-9B6A-8B12E8672A16}" type="slidenum">
              <a:rPr lang="zh-TW" altLang="en-US" smtClean="0"/>
              <a:t>‹#›</a:t>
            </a:fld>
            <a:endParaRPr lang="zh-TW" altLang="en-US"/>
          </a:p>
        </p:txBody>
      </p:sp>
    </p:spTree>
    <p:extLst>
      <p:ext uri="{BB962C8B-B14F-4D97-AF65-F5344CB8AC3E}">
        <p14:creationId xmlns:p14="http://schemas.microsoft.com/office/powerpoint/2010/main" val="1969195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2</a:t>
            </a:fld>
            <a:endParaRPr lang="en-US" dirty="0"/>
          </a:p>
        </p:txBody>
      </p:sp>
    </p:spTree>
    <p:extLst>
      <p:ext uri="{BB962C8B-B14F-4D97-AF65-F5344CB8AC3E}">
        <p14:creationId xmlns:p14="http://schemas.microsoft.com/office/powerpoint/2010/main" val="4205350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r>
              <a:rPr lang="en-US" baseline="0" dirty="0" smtClean="0"/>
              <a:t>Here are the result. </a:t>
            </a:r>
          </a:p>
          <a:p>
            <a:endParaRPr lang="en-US" baseline="0" dirty="0" smtClean="0"/>
          </a:p>
          <a:p>
            <a:r>
              <a:rPr lang="en-US" baseline="0" dirty="0" smtClean="0"/>
              <a:t>We can see that the attacker is successful only from nearby locations. </a:t>
            </a:r>
          </a:p>
          <a:p>
            <a:r>
              <a:rPr lang="en-US" baseline="0" dirty="0" smtClean="0"/>
              <a:t>Thus, although the shield cannot protect from all high power attacks, now the attacker has to get much closer to the patient to successfully mount its attack.</a:t>
            </a:r>
          </a:p>
          <a:p>
            <a:r>
              <a:rPr lang="en-US" baseline="0" dirty="0" smtClean="0"/>
              <a:t>thus, It has significantly raised the bar on the attacker.</a:t>
            </a:r>
          </a:p>
          <a:p>
            <a:endParaRPr lang="en-US" baseline="0" dirty="0" smtClean="0"/>
          </a:p>
          <a:p>
            <a:endParaRPr lang="en-US" baseline="0" dirty="0" smtClean="0"/>
          </a:p>
          <a:p>
            <a:r>
              <a:rPr lang="en-US" baseline="0" dirty="0" smtClean="0"/>
              <a:t>But, once the attacker gets close enough, it can overwhelm the jamming power and reach the implant.</a:t>
            </a:r>
          </a:p>
          <a:p>
            <a:endParaRPr lang="en-US" baseline="0" dirty="0" smtClean="0"/>
          </a:p>
          <a:p>
            <a:r>
              <a:rPr lang="en-US" baseline="0" dirty="0" smtClean="0"/>
              <a:t>This is a intrinsic limitation of jamming where the shield is constrained by the FCC limitations, while the attacker is not.</a:t>
            </a:r>
          </a:p>
          <a:p>
            <a:endParaRPr lang="en-US"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23</a:t>
            </a:fld>
            <a:endParaRPr lang="en-US"/>
          </a:p>
        </p:txBody>
      </p:sp>
    </p:spTree>
    <p:extLst>
      <p:ext uri="{BB962C8B-B14F-4D97-AF65-F5344CB8AC3E}">
        <p14:creationId xmlns:p14="http://schemas.microsoft.com/office/powerpoint/2010/main" val="1320619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Having </a:t>
            </a:r>
            <a:r>
              <a:rPr lang="en-US" dirty="0"/>
              <a:t>wireless in these devices has multiple benefits.</a:t>
            </a:r>
          </a:p>
          <a:p>
            <a:endParaRPr lang="en-US" dirty="0"/>
          </a:p>
          <a:p>
            <a:r>
              <a:rPr lang="en-US" dirty="0"/>
              <a:t>First, it </a:t>
            </a:r>
            <a:r>
              <a:rPr lang="en-US" dirty="0" smtClean="0"/>
              <a:t>makes</a:t>
            </a:r>
            <a:r>
              <a:rPr lang="en-US" baseline="0" dirty="0" smtClean="0"/>
              <a:t> it easier to communicate</a:t>
            </a:r>
            <a:r>
              <a:rPr lang="en-US" dirty="0" smtClean="0"/>
              <a:t> </a:t>
            </a:r>
            <a:r>
              <a:rPr lang="en-US" dirty="0"/>
              <a:t>with the implant itself.</a:t>
            </a:r>
          </a:p>
          <a:p>
            <a:endParaRPr lang="en-US" dirty="0"/>
          </a:p>
          <a:p>
            <a:r>
              <a:rPr lang="en-US" dirty="0"/>
              <a:t>More importantly, it enables remote monitoring of the patient’s status.</a:t>
            </a:r>
          </a:p>
          <a:p>
            <a:endParaRPr lang="en-US" dirty="0"/>
          </a:p>
          <a:p>
            <a:r>
              <a:rPr lang="en-US" dirty="0"/>
              <a:t>The patient can be in her </a:t>
            </a:r>
            <a:r>
              <a:rPr lang="en-US" dirty="0" smtClean="0"/>
              <a:t>home</a:t>
            </a:r>
            <a:r>
              <a:rPr lang="en-US" baseline="0" dirty="0" smtClean="0"/>
              <a:t>; she would have an</a:t>
            </a:r>
            <a:r>
              <a:rPr lang="en-US" dirty="0" smtClean="0"/>
              <a:t> </a:t>
            </a:r>
            <a:r>
              <a:rPr lang="en-US" dirty="0"/>
              <a:t>implant reader </a:t>
            </a:r>
            <a:r>
              <a:rPr lang="en-US" dirty="0" smtClean="0"/>
              <a:t>that </a:t>
            </a:r>
            <a:r>
              <a:rPr lang="en-US" dirty="0"/>
              <a:t>periodically </a:t>
            </a:r>
            <a:r>
              <a:rPr lang="en-US" dirty="0" smtClean="0"/>
              <a:t>queries </a:t>
            </a:r>
            <a:r>
              <a:rPr lang="en-US" dirty="0"/>
              <a:t>the implant </a:t>
            </a:r>
            <a:r>
              <a:rPr lang="en-US" dirty="0" smtClean="0"/>
              <a:t>fo</a:t>
            </a:r>
            <a:r>
              <a:rPr lang="en-US" baseline="0" dirty="0" smtClean="0"/>
              <a:t>r </a:t>
            </a:r>
            <a:r>
              <a:rPr lang="en-US" dirty="0" smtClean="0"/>
              <a:t>patient’s </a:t>
            </a:r>
            <a:r>
              <a:rPr lang="en-US" dirty="0"/>
              <a:t>vital </a:t>
            </a:r>
            <a:r>
              <a:rPr lang="en-US" dirty="0" smtClean="0"/>
              <a:t>signals.</a:t>
            </a:r>
            <a:r>
              <a:rPr lang="en-US" baseline="0" dirty="0" smtClean="0"/>
              <a:t> The reader then forwards this </a:t>
            </a:r>
            <a:r>
              <a:rPr lang="en-US" dirty="0" smtClean="0"/>
              <a:t>information </a:t>
            </a:r>
            <a:r>
              <a:rPr lang="en-US" dirty="0"/>
              <a:t>to the medical professionals over the internet.</a:t>
            </a:r>
          </a:p>
        </p:txBody>
      </p:sp>
      <p:sp>
        <p:nvSpPr>
          <p:cNvPr id="4" name="Slide Number Placeholder 3"/>
          <p:cNvSpPr>
            <a:spLocks noGrp="1"/>
          </p:cNvSpPr>
          <p:nvPr>
            <p:ph type="sldNum" sz="quarter" idx="10"/>
          </p:nvPr>
        </p:nvSpPr>
        <p:spPr/>
        <p:txBody>
          <a:bodyPr/>
          <a:lstStyle/>
          <a:p>
            <a:fld id="{8B512C98-7ABB-554D-A908-746B5A8F3E0B}" type="slidenum">
              <a:rPr lang="en-US" smtClean="0"/>
              <a:pPr/>
              <a:t>3</a:t>
            </a:fld>
            <a:endParaRPr lang="en-US" dirty="0"/>
          </a:p>
        </p:txBody>
      </p:sp>
    </p:spTree>
    <p:extLst>
      <p:ext uri="{BB962C8B-B14F-4D97-AF65-F5344CB8AC3E}">
        <p14:creationId xmlns:p14="http://schemas.microsoft.com/office/powerpoint/2010/main" val="3322334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75">
              <a:defRPr/>
            </a:pPr>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7</a:t>
            </a:fld>
            <a:endParaRPr lang="en-US" dirty="0"/>
          </a:p>
        </p:txBody>
      </p:sp>
    </p:spTree>
    <p:extLst>
      <p:ext uri="{BB962C8B-B14F-4D97-AF65-F5344CB8AC3E}">
        <p14:creationId xmlns:p14="http://schemas.microsoft.com/office/powerpoint/2010/main" val="41952836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75">
              <a:defRPr/>
            </a:pPr>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8</a:t>
            </a:fld>
            <a:endParaRPr lang="en-US" dirty="0"/>
          </a:p>
        </p:txBody>
      </p:sp>
    </p:spTree>
    <p:extLst>
      <p:ext uri="{BB962C8B-B14F-4D97-AF65-F5344CB8AC3E}">
        <p14:creationId xmlns:p14="http://schemas.microsoft.com/office/powerpoint/2010/main" val="2788316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457175">
              <a:defRPr/>
            </a:pPr>
            <a:endParaRPr lang="en-US" baseline="0" dirty="0" smtClean="0"/>
          </a:p>
        </p:txBody>
      </p:sp>
      <p:sp>
        <p:nvSpPr>
          <p:cNvPr id="4" name="Slide Number Placeholder 3"/>
          <p:cNvSpPr>
            <a:spLocks noGrp="1"/>
          </p:cNvSpPr>
          <p:nvPr>
            <p:ph type="sldNum" sz="quarter" idx="10"/>
          </p:nvPr>
        </p:nvSpPr>
        <p:spPr/>
        <p:txBody>
          <a:bodyPr/>
          <a:lstStyle/>
          <a:p>
            <a:fld id="{8B512C98-7ABB-554D-A908-746B5A8F3E0B}" type="slidenum">
              <a:rPr lang="en-US" smtClean="0"/>
              <a:pPr/>
              <a:t>9</a:t>
            </a:fld>
            <a:endParaRPr lang="en-US" dirty="0"/>
          </a:p>
        </p:txBody>
      </p:sp>
    </p:spTree>
    <p:extLst>
      <p:ext uri="{BB962C8B-B14F-4D97-AF65-F5344CB8AC3E}">
        <p14:creationId xmlns:p14="http://schemas.microsoft.com/office/powerpoint/2010/main" val="33052603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endParaRPr lang="en-US" baseline="0"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14</a:t>
            </a:fld>
            <a:endParaRPr lang="en-US"/>
          </a:p>
        </p:txBody>
      </p:sp>
    </p:spTree>
    <p:extLst>
      <p:ext uri="{BB962C8B-B14F-4D97-AF65-F5344CB8AC3E}">
        <p14:creationId xmlns:p14="http://schemas.microsoft.com/office/powerpoint/2010/main" val="39074953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r>
              <a:rPr lang="en-US" baseline="0" dirty="0" smtClean="0"/>
              <a:t>Here are the results without the shield.  As we can the attacker is successful as far 14 meters away and in non-line-of-sight configuration. Thus, an attacker can be in a different room and still mount this attack on an unsuspecting target.</a:t>
            </a:r>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18</a:t>
            </a:fld>
            <a:endParaRPr lang="en-US"/>
          </a:p>
        </p:txBody>
      </p:sp>
    </p:spTree>
    <p:extLst>
      <p:ext uri="{BB962C8B-B14F-4D97-AF65-F5344CB8AC3E}">
        <p14:creationId xmlns:p14="http://schemas.microsoft.com/office/powerpoint/2010/main" val="20513018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r>
              <a:rPr lang="en-US" baseline="0" dirty="0" smtClean="0"/>
              <a:t>Next, here are the results in the presence of a shield. </a:t>
            </a:r>
          </a:p>
          <a:p>
            <a:endParaRPr lang="en-US" baseline="0" dirty="0" smtClean="0"/>
          </a:p>
          <a:p>
            <a:r>
              <a:rPr lang="en-US" baseline="0" dirty="0" smtClean="0"/>
              <a:t>As we can see, even at the closest attacker location which is about 20 cm away from the implant, the adversary is unsuccessfully in mount the attack.</a:t>
            </a:r>
          </a:p>
          <a:p>
            <a:endParaRPr lang="en-US" baseline="0" dirty="0" smtClean="0"/>
          </a:p>
          <a:p>
            <a:r>
              <a:rPr lang="en-US" baseline="0" dirty="0" smtClean="0"/>
              <a:t>Thus, we conclude that independent of the location, the shield protects from an adversary mounting active attacks using off-the-shield programmers.</a:t>
            </a:r>
            <a:endParaRPr lang="en-US" dirty="0" smtClean="0"/>
          </a:p>
          <a:p>
            <a:endParaRPr lang="en-US" baseline="0" dirty="0" smtClean="0"/>
          </a:p>
          <a:p>
            <a:endParaRPr lang="en-US" baseline="0"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19</a:t>
            </a:fld>
            <a:endParaRPr lang="en-US"/>
          </a:p>
        </p:txBody>
      </p:sp>
    </p:spTree>
    <p:extLst>
      <p:ext uri="{BB962C8B-B14F-4D97-AF65-F5344CB8AC3E}">
        <p14:creationId xmlns:p14="http://schemas.microsoft.com/office/powerpoint/2010/main" val="13802688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a:lstStyle/>
          <a:p>
            <a:r>
              <a:rPr lang="en-US" dirty="0" smtClean="0"/>
              <a:t>First lets</a:t>
            </a:r>
            <a:r>
              <a:rPr lang="en-US" baseline="0" dirty="0" smtClean="0"/>
              <a:t> look at the result when there is no shield.  Now the attack can be mount from farther locations which are as far as 27 meters away. This is expected because the adversary uses much higher power and hence can reach longer distances.</a:t>
            </a:r>
          </a:p>
          <a:p>
            <a:endParaRPr lang="en-US" baseline="0" dirty="0" smtClean="0"/>
          </a:p>
          <a:p>
            <a:r>
              <a:rPr lang="en-US" baseline="0" dirty="0" smtClean="0"/>
              <a:t>Now lets look at the results in the presence of the shield.</a:t>
            </a:r>
          </a:p>
          <a:p>
            <a:endParaRPr lang="en-US" dirty="0" smtClean="0"/>
          </a:p>
          <a:p>
            <a:endParaRPr lang="en-US" baseline="0" dirty="0" smtClean="0"/>
          </a:p>
        </p:txBody>
      </p:sp>
      <p:sp>
        <p:nvSpPr>
          <p:cNvPr id="75780" name="Slide Number Placeholder 3"/>
          <p:cNvSpPr>
            <a:spLocks noGrp="1"/>
          </p:cNvSpPr>
          <p:nvPr>
            <p:ph type="sldNum" sz="quarter" idx="5"/>
          </p:nvPr>
        </p:nvSpPr>
        <p:spPr bwMode="auto">
          <a:ln>
            <a:miter lim="800000"/>
            <a:headEnd/>
            <a:tailEnd/>
          </a:ln>
        </p:spPr>
        <p:txBody>
          <a:bodyPr/>
          <a:lstStyle/>
          <a:p>
            <a:fld id="{45A1B539-8FEC-4CA3-B8F8-651CA285FE9D}" type="slidenum">
              <a:rPr lang="en-US"/>
              <a:pPr/>
              <a:t>22</a:t>
            </a:fld>
            <a:endParaRPr lang="en-US"/>
          </a:p>
        </p:txBody>
      </p:sp>
    </p:spTree>
    <p:extLst>
      <p:ext uri="{BB962C8B-B14F-4D97-AF65-F5344CB8AC3E}">
        <p14:creationId xmlns:p14="http://schemas.microsoft.com/office/powerpoint/2010/main" val="346173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Rectangle 1"/>
          <p:cNvSpPr>
            <a:spLocks noGrp="1"/>
          </p:cNvSpPr>
          <p:nvPr>
            <p:ph type="title"/>
          </p:nvPr>
        </p:nvSpPr>
        <p:spPr>
          <a:xfrm>
            <a:off x="457200" y="274638"/>
            <a:ext cx="8229600" cy="724429"/>
          </a:xfrm>
        </p:spPr>
        <p:txBody>
          <a:bodyPr rtlCol="0"/>
          <a:lstStyle>
            <a:lvl1pPr>
              <a:defRPr b="1">
                <a:solidFill>
                  <a:srgbClr val="0078C0"/>
                </a:solidFill>
              </a:defRPr>
            </a:lvl1pPr>
          </a:lstStyle>
          <a:p>
            <a:r>
              <a:rPr lang="en-US" dirty="0"/>
              <a:t>Click to edit Master title style</a:t>
            </a:r>
          </a:p>
        </p:txBody>
      </p:sp>
      <p:sp>
        <p:nvSpPr>
          <p:cNvPr id="3" name="Rectangle 2"/>
          <p:cNvSpPr>
            <a:spLocks noGrp="1"/>
          </p:cNvSpPr>
          <p:nvPr>
            <p:ph type="body" idx="1"/>
          </p:nvPr>
        </p:nvSpPr>
        <p:spPr>
          <a:xfrm>
            <a:off x="457200" y="1286934"/>
            <a:ext cx="8229600" cy="4839230"/>
          </a:xfrm>
        </p:spPr>
        <p:txBody>
          <a:bodyPr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a:defRPr/>
            </a:lvl1pPr>
          </a:lstStyle>
          <a:p>
            <a:pPr>
              <a:defRPr/>
            </a:pPr>
            <a:fld id="{DC2F2A86-6A09-4B58-80CF-67D75A390D10}" type="datetime1">
              <a:rPr lang="en-US" smtClean="0"/>
              <a:pPr>
                <a:defRPr/>
              </a:pPr>
              <a:t>4/24/2015</a:t>
            </a:fld>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vl1pPr>
          </a:lstStyle>
          <a:p>
            <a:pPr>
              <a:defRPr/>
            </a:pPr>
            <a:fld id="{6E3E026C-9B7C-964A-9AB0-21B2B0C30D06}" type="slidenum">
              <a:rPr lang="en-US"/>
              <a:pPr>
                <a:defRPr/>
              </a:pPr>
              <a:t>‹#›</a:t>
            </a:fld>
            <a:endParaRPr lang="en-US" dirty="0"/>
          </a:p>
        </p:txBody>
      </p:sp>
    </p:spTree>
    <p:extLst>
      <p:ext uri="{BB962C8B-B14F-4D97-AF65-F5344CB8AC3E}">
        <p14:creationId xmlns:p14="http://schemas.microsoft.com/office/powerpoint/2010/main" val="352471239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2015/4/24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BEAD13-0566-4C6C-97E7-55F17F24B09F}" type="datetimeFigureOut">
              <a:rPr lang="zh-TW" altLang="en-US" smtClean="0"/>
              <a:t>2015/4/24</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DA0BB7-265A-403C-9275-D587AB510EDC}"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18.jpeg"/><Relationship Id="rId5" Type="http://schemas.openxmlformats.org/officeDocument/2006/relationships/image" Target="../media/image17.png"/><Relationship Id="rId4"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2.xml"/><Relationship Id="rId1" Type="http://schemas.openxmlformats.org/officeDocument/2006/relationships/tags" Target="../tags/tag7.xml"/><Relationship Id="rId5" Type="http://schemas.openxmlformats.org/officeDocument/2006/relationships/image" Target="../media/image19.png"/><Relationship Id="rId4" Type="http://schemas.openxmlformats.org/officeDocument/2006/relationships/image" Target="../media/image16.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2.xml"/><Relationship Id="rId1" Type="http://schemas.openxmlformats.org/officeDocument/2006/relationships/tags" Target="../tags/tag8.xml"/><Relationship Id="rId6" Type="http://schemas.openxmlformats.org/officeDocument/2006/relationships/image" Target="../media/image20.jpeg"/><Relationship Id="rId5" Type="http://schemas.openxmlformats.org/officeDocument/2006/relationships/image" Target="../media/image19.png"/><Relationship Id="rId4" Type="http://schemas.openxmlformats.org/officeDocument/2006/relationships/image" Target="../media/image16.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1.xml"/><Relationship Id="rId6" Type="http://schemas.openxmlformats.org/officeDocument/2006/relationships/image" Target="../media/image3.gif"/><Relationship Id="rId5" Type="http://schemas.openxmlformats.org/officeDocument/2006/relationships/image" Target="../media/image2.gif"/><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2.xml"/><Relationship Id="rId1" Type="http://schemas.openxmlformats.org/officeDocument/2006/relationships/tags" Target="../tags/tag9.xml"/><Relationship Id="rId5" Type="http://schemas.openxmlformats.org/officeDocument/2006/relationships/image" Target="../media/image19.png"/><Relationship Id="rId4" Type="http://schemas.openxmlformats.org/officeDocument/2006/relationships/image" Target="../media/image16.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10.xml"/><Relationship Id="rId6" Type="http://schemas.openxmlformats.org/officeDocument/2006/relationships/image" Target="../media/image20.jpeg"/><Relationship Id="rId5" Type="http://schemas.openxmlformats.org/officeDocument/2006/relationships/image" Target="../media/image19.png"/><Relationship Id="rId4" Type="http://schemas.openxmlformats.org/officeDocument/2006/relationships/image" Target="../media/image1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7.jpeg"/><Relationship Id="rId2" Type="http://schemas.openxmlformats.org/officeDocument/2006/relationships/slideLayout" Target="../slideLayouts/slideLayout6.xml"/><Relationship Id="rId1" Type="http://schemas.openxmlformats.org/officeDocument/2006/relationships/tags" Target="../tags/tag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3.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notesSlide" Target="../notesSlides/notesSlide4.xml"/><Relationship Id="rId7" Type="http://schemas.openxmlformats.org/officeDocument/2006/relationships/image" Target="../media/image6.png"/><Relationship Id="rId2" Type="http://schemas.openxmlformats.org/officeDocument/2006/relationships/slideLayout" Target="../slideLayouts/slideLayout6.xml"/><Relationship Id="rId1" Type="http://schemas.openxmlformats.org/officeDocument/2006/relationships/tags" Target="../tags/tag4.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11.png"/><Relationship Id="rId2" Type="http://schemas.openxmlformats.org/officeDocument/2006/relationships/slideLayout" Target="../slideLayouts/slideLayout6.xml"/><Relationship Id="rId1" Type="http://schemas.openxmlformats.org/officeDocument/2006/relationships/tags" Target="../tags/tag5.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en-US" altLang="zh-TW" dirty="0"/>
              <a:t>They Can Hear Your Heartbeats: Non-Invasive Security for</a:t>
            </a:r>
            <a:br>
              <a:rPr lang="en-US" altLang="zh-TW" dirty="0"/>
            </a:br>
            <a:r>
              <a:rPr lang="en-US" altLang="zh-TW" dirty="0"/>
              <a:t>Implantable Medical Devices</a:t>
            </a:r>
            <a:endParaRPr lang="zh-TW" altLang="en-US" dirty="0"/>
          </a:p>
        </p:txBody>
      </p:sp>
      <p:sp>
        <p:nvSpPr>
          <p:cNvPr id="3" name="副標題 2"/>
          <p:cNvSpPr>
            <a:spLocks noGrp="1"/>
          </p:cNvSpPr>
          <p:nvPr>
            <p:ph type="subTitle" idx="1"/>
          </p:nvPr>
        </p:nvSpPr>
        <p:spPr>
          <a:xfrm>
            <a:off x="683568" y="3886200"/>
            <a:ext cx="7848872" cy="1752600"/>
          </a:xfrm>
        </p:spPr>
        <p:txBody>
          <a:bodyPr>
            <a:normAutofit/>
          </a:bodyPr>
          <a:lstStyle/>
          <a:p>
            <a:r>
              <a:rPr lang="en-US" altLang="zh-TW" dirty="0" err="1"/>
              <a:t>Shyamnath</a:t>
            </a:r>
            <a:r>
              <a:rPr lang="en-US" altLang="zh-TW" dirty="0"/>
              <a:t> </a:t>
            </a:r>
            <a:r>
              <a:rPr lang="en-US" altLang="zh-TW" dirty="0" err="1" smtClean="0"/>
              <a:t>Gollakota</a:t>
            </a:r>
            <a:r>
              <a:rPr lang="en-US" altLang="zh-TW" dirty="0" smtClean="0"/>
              <a:t>, </a:t>
            </a:r>
            <a:r>
              <a:rPr lang="en-US" altLang="zh-TW" dirty="0" err="1" smtClean="0"/>
              <a:t>Haitham</a:t>
            </a:r>
            <a:r>
              <a:rPr lang="en-US" altLang="zh-TW" dirty="0" smtClean="0"/>
              <a:t> </a:t>
            </a:r>
            <a:r>
              <a:rPr lang="en-US" altLang="zh-TW" dirty="0" err="1" smtClean="0"/>
              <a:t>Hassanieh</a:t>
            </a:r>
            <a:r>
              <a:rPr lang="en-US" altLang="zh-TW" dirty="0" smtClean="0"/>
              <a:t>, Benjamin </a:t>
            </a:r>
            <a:r>
              <a:rPr lang="en-US" altLang="zh-TW" dirty="0" err="1" smtClean="0"/>
              <a:t>Ransford</a:t>
            </a:r>
            <a:r>
              <a:rPr lang="en-US" altLang="zh-TW" dirty="0" smtClean="0"/>
              <a:t>, Dina </a:t>
            </a:r>
            <a:r>
              <a:rPr lang="en-US" altLang="zh-TW" dirty="0" err="1" smtClean="0"/>
              <a:t>Katabi</a:t>
            </a:r>
            <a:r>
              <a:rPr lang="en-US" altLang="zh-TW" dirty="0" smtClean="0"/>
              <a:t>, and Kevin Fu</a:t>
            </a:r>
            <a:br>
              <a:rPr lang="en-US" altLang="zh-TW" dirty="0" smtClean="0"/>
            </a:br>
            <a:r>
              <a:rPr lang="en-US" altLang="zh-TW" dirty="0" smtClean="0"/>
              <a:t>ACM SIGCOMM 2011</a:t>
            </a:r>
            <a:endParaRPr lang="zh-TW" altLang="en-US" dirty="0"/>
          </a:p>
        </p:txBody>
      </p:sp>
    </p:spTree>
    <p:extLst>
      <p:ext uri="{BB962C8B-B14F-4D97-AF65-F5344CB8AC3E}">
        <p14:creationId xmlns:p14="http://schemas.microsoft.com/office/powerpoint/2010/main" val="15548192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Technical Issue</a:t>
            </a:r>
            <a:endParaRPr lang="zh-TW" altLang="en-US" dirty="0"/>
          </a:p>
        </p:txBody>
      </p:sp>
      <p:sp>
        <p:nvSpPr>
          <p:cNvPr id="3" name="內容版面配置區 2"/>
          <p:cNvSpPr>
            <a:spLocks noGrp="1"/>
          </p:cNvSpPr>
          <p:nvPr>
            <p:ph idx="1"/>
          </p:nvPr>
        </p:nvSpPr>
        <p:spPr/>
        <p:txBody>
          <a:bodyPr/>
          <a:lstStyle/>
          <a:p>
            <a:r>
              <a:rPr lang="en-US" altLang="zh-TW" dirty="0" smtClean="0"/>
              <a:t>Needs to be able to </a:t>
            </a:r>
            <a:r>
              <a:rPr lang="en-US" altLang="zh-TW" dirty="0" err="1" smtClean="0"/>
              <a:t>Tx</a:t>
            </a:r>
            <a:r>
              <a:rPr lang="en-US" altLang="zh-TW" dirty="0" smtClean="0"/>
              <a:t> (jam) and Rx at the same time.</a:t>
            </a:r>
          </a:p>
          <a:p>
            <a:endParaRPr lang="en-US" altLang="zh-TW" dirty="0"/>
          </a:p>
          <a:p>
            <a:endParaRPr lang="en-US" altLang="zh-TW" dirty="0" smtClean="0"/>
          </a:p>
          <a:p>
            <a:endParaRPr lang="en-US" altLang="zh-TW" dirty="0" smtClean="0"/>
          </a:p>
          <a:p>
            <a:endParaRPr lang="en-US" altLang="zh-TW" dirty="0" smtClean="0"/>
          </a:p>
          <a:p>
            <a:r>
              <a:rPr lang="en-US" altLang="zh-TW" dirty="0" smtClean="0"/>
              <a:t>Needs to be small enough to be portable.</a:t>
            </a:r>
          </a:p>
          <a:p>
            <a:endParaRPr lang="zh-TW" altLang="en-US" dirty="0"/>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04" y="2276872"/>
            <a:ext cx="3798168" cy="26982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2" name="Group 18"/>
          <p:cNvGrpSpPr/>
          <p:nvPr/>
        </p:nvGrpSpPr>
        <p:grpSpPr>
          <a:xfrm>
            <a:off x="467544" y="4033299"/>
            <a:ext cx="3359504" cy="941855"/>
            <a:chOff x="1796986" y="5916145"/>
            <a:chExt cx="3359504" cy="941855"/>
          </a:xfrm>
        </p:grpSpPr>
        <p:sp>
          <p:nvSpPr>
            <p:cNvPr id="93" name="TextBox 63"/>
            <p:cNvSpPr txBox="1"/>
            <p:nvPr/>
          </p:nvSpPr>
          <p:spPr>
            <a:xfrm>
              <a:off x="3732830" y="6102560"/>
              <a:ext cx="1423660" cy="461665"/>
            </a:xfrm>
            <a:prstGeom prst="rect">
              <a:avLst/>
            </a:prstGeom>
            <a:noFill/>
          </p:spPr>
          <p:txBody>
            <a:bodyPr wrap="square" rtlCol="0">
              <a:spAutoFit/>
            </a:bodyPr>
            <a:lstStyle/>
            <a:p>
              <a:r>
                <a:rPr lang="en-US" sz="2400" dirty="0" smtClean="0"/>
                <a:t>≈  </a:t>
              </a:r>
              <a:r>
                <a:rPr lang="en-US" sz="2400" dirty="0" smtClean="0">
                  <a:solidFill>
                    <a:srgbClr val="FF0000"/>
                  </a:solidFill>
                </a:rPr>
                <a:t>40 cm</a:t>
              </a:r>
              <a:endParaRPr lang="en-US" sz="2400" dirty="0">
                <a:solidFill>
                  <a:srgbClr val="FF0000"/>
                </a:solidFill>
              </a:endParaRPr>
            </a:p>
          </p:txBody>
        </p:sp>
        <p:grpSp>
          <p:nvGrpSpPr>
            <p:cNvPr id="94" name="Group 60"/>
            <p:cNvGrpSpPr/>
            <p:nvPr/>
          </p:nvGrpSpPr>
          <p:grpSpPr>
            <a:xfrm>
              <a:off x="1796986" y="5916145"/>
              <a:ext cx="2069605" cy="941855"/>
              <a:chOff x="4160520" y="3492224"/>
              <a:chExt cx="2069605" cy="941855"/>
            </a:xfrm>
          </p:grpSpPr>
          <p:sp>
            <p:nvSpPr>
              <p:cNvPr id="95" name="TextBox 62"/>
              <p:cNvSpPr txBox="1"/>
              <p:nvPr/>
            </p:nvSpPr>
            <p:spPr>
              <a:xfrm>
                <a:off x="4160520" y="3492224"/>
                <a:ext cx="2069605" cy="461665"/>
              </a:xfrm>
              <a:prstGeom prst="rect">
                <a:avLst/>
              </a:prstGeom>
              <a:noFill/>
            </p:spPr>
            <p:txBody>
              <a:bodyPr wrap="square" rtlCol="0">
                <a:spAutoFit/>
              </a:bodyPr>
              <a:lstStyle/>
              <a:p>
                <a:r>
                  <a:rPr lang="en-US" sz="2400" dirty="0" smtClean="0"/>
                  <a:t>      wavelength</a:t>
                </a:r>
                <a:endParaRPr lang="en-US" sz="2400" dirty="0"/>
              </a:p>
            </p:txBody>
          </p:sp>
          <p:cxnSp>
            <p:nvCxnSpPr>
              <p:cNvPr id="96" name="Straight Connector 64"/>
              <p:cNvCxnSpPr/>
              <p:nvPr/>
            </p:nvCxnSpPr>
            <p:spPr>
              <a:xfrm>
                <a:off x="4688115" y="3957900"/>
                <a:ext cx="1323208" cy="0"/>
              </a:xfrm>
              <a:prstGeom prst="line">
                <a:avLst/>
              </a:prstGeom>
              <a:ln w="1905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sp>
            <p:nvSpPr>
              <p:cNvPr id="97" name="TextBox 65"/>
              <p:cNvSpPr txBox="1"/>
              <p:nvPr/>
            </p:nvSpPr>
            <p:spPr>
              <a:xfrm>
                <a:off x="5069405" y="3972414"/>
                <a:ext cx="442153" cy="461665"/>
              </a:xfrm>
              <a:prstGeom prst="rect">
                <a:avLst/>
              </a:prstGeom>
              <a:noFill/>
            </p:spPr>
            <p:txBody>
              <a:bodyPr wrap="square" rtlCol="0">
                <a:spAutoFit/>
              </a:bodyPr>
              <a:lstStyle/>
              <a:p>
                <a:r>
                  <a:rPr lang="en-US" sz="2400" dirty="0" smtClean="0"/>
                  <a:t>2</a:t>
                </a:r>
                <a:endParaRPr lang="en-US" sz="2400" dirty="0"/>
              </a:p>
            </p:txBody>
          </p:sp>
        </p:grpSp>
      </p:grpSp>
    </p:spTree>
    <p:extLst>
      <p:ext uri="{BB962C8B-B14F-4D97-AF65-F5344CB8AC3E}">
        <p14:creationId xmlns:p14="http://schemas.microsoft.com/office/powerpoint/2010/main" val="237390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fade">
                                      <p:cBhvr>
                                        <p:cTn id="7" dur="500"/>
                                        <p:tgtEl>
                                          <p:spTgt spid="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Solution</a:t>
            </a:r>
            <a:endParaRPr lang="zh-TW" altLang="en-US" dirty="0"/>
          </a:p>
        </p:txBody>
      </p:sp>
      <p:sp>
        <p:nvSpPr>
          <p:cNvPr id="3" name="內容版面配置區 2"/>
          <p:cNvSpPr>
            <a:spLocks noGrp="1"/>
          </p:cNvSpPr>
          <p:nvPr>
            <p:ph idx="1"/>
          </p:nvPr>
        </p:nvSpPr>
        <p:spPr/>
        <p:txBody>
          <a:bodyPr>
            <a:normAutofit lnSpcReduction="10000"/>
          </a:bodyPr>
          <a:lstStyle/>
          <a:p>
            <a:r>
              <a:rPr lang="en-US" altLang="zh-TW" dirty="0" smtClean="0"/>
              <a:t>The “Antidote”</a:t>
            </a:r>
          </a:p>
          <a:p>
            <a:endParaRPr lang="en-US" altLang="zh-TW" dirty="0"/>
          </a:p>
          <a:p>
            <a:endParaRPr lang="en-US" altLang="zh-TW" dirty="0" smtClean="0"/>
          </a:p>
          <a:p>
            <a:endParaRPr lang="en-US" altLang="zh-TW" dirty="0"/>
          </a:p>
          <a:p>
            <a:endParaRPr lang="en-US" altLang="zh-TW" dirty="0" smtClean="0"/>
          </a:p>
          <a:p>
            <a:endParaRPr lang="en-US" altLang="zh-TW" dirty="0"/>
          </a:p>
          <a:p>
            <a:r>
              <a:rPr lang="en-US" altLang="zh-TW" dirty="0" smtClean="0"/>
              <a:t>w/o antidote: 50% BER</a:t>
            </a:r>
          </a:p>
          <a:p>
            <a:r>
              <a:rPr lang="en-US" altLang="zh-TW" dirty="0" smtClean="0"/>
              <a:t>w/ antidote: 0.2% packet loss</a:t>
            </a:r>
            <a:endParaRPr lang="zh-TW"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80" y="1988840"/>
            <a:ext cx="4961810" cy="2649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5414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Implementation</a:t>
            </a:r>
            <a:endParaRPr lang="zh-TW" altLang="en-US" dirty="0"/>
          </a:p>
        </p:txBody>
      </p:sp>
      <p:sp>
        <p:nvSpPr>
          <p:cNvPr id="5" name="內容版面配置區 4"/>
          <p:cNvSpPr>
            <a:spLocks noGrp="1"/>
          </p:cNvSpPr>
          <p:nvPr>
            <p:ph idx="1"/>
          </p:nvPr>
        </p:nvSpPr>
        <p:spPr/>
        <p:txBody>
          <a:bodyPr>
            <a:normAutofit/>
          </a:bodyPr>
          <a:lstStyle/>
          <a:p>
            <a:r>
              <a:rPr lang="en-US" altLang="zh-TW" dirty="0" smtClean="0"/>
              <a:t>USRP2 (Universal </a:t>
            </a:r>
            <a:r>
              <a:rPr lang="en-US" altLang="zh-TW" dirty="0"/>
              <a:t>Software Radio </a:t>
            </a:r>
            <a:r>
              <a:rPr lang="en-US" altLang="zh-TW" dirty="0" smtClean="0"/>
              <a:t>Peripheral)</a:t>
            </a:r>
          </a:p>
          <a:p>
            <a:r>
              <a:rPr lang="en-US" altLang="zh-TW" dirty="0" smtClean="0"/>
              <a:t>Antenna *2</a:t>
            </a:r>
          </a:p>
          <a:p>
            <a:r>
              <a:rPr lang="en-US" altLang="zh-TW" dirty="0" smtClean="0"/>
              <a:t>FPGA</a:t>
            </a:r>
            <a:endParaRPr lang="en-US" altLang="zh-TW" dirty="0"/>
          </a:p>
          <a:p>
            <a:r>
              <a:rPr lang="en-US" altLang="zh-TW" dirty="0" smtClean="0"/>
              <a:t>Ethernet </a:t>
            </a:r>
            <a:r>
              <a:rPr lang="en-US" altLang="zh-TW" dirty="0"/>
              <a:t>interface</a:t>
            </a:r>
          </a:p>
          <a:p>
            <a:r>
              <a:rPr lang="en-US" altLang="zh-TW" dirty="0" smtClean="0"/>
              <a:t>SD </a:t>
            </a:r>
            <a:r>
              <a:rPr lang="en-US" altLang="zh-TW" dirty="0"/>
              <a:t>card </a:t>
            </a:r>
            <a:r>
              <a:rPr lang="en-US" altLang="zh-TW" dirty="0" smtClean="0"/>
              <a:t>reader</a:t>
            </a:r>
            <a:endParaRPr lang="zh-TW" altLang="en-US" dirty="0"/>
          </a:p>
        </p:txBody>
      </p:sp>
      <p:pic>
        <p:nvPicPr>
          <p:cNvPr id="6" name="內容版面配置區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952" y="2654914"/>
            <a:ext cx="4044280" cy="3033210"/>
          </a:xfrm>
          <a:prstGeom prst="rect">
            <a:avLst/>
          </a:prstGeom>
        </p:spPr>
      </p:pic>
    </p:spTree>
    <p:extLst>
      <p:ext uri="{BB962C8B-B14F-4D97-AF65-F5344CB8AC3E}">
        <p14:creationId xmlns:p14="http://schemas.microsoft.com/office/powerpoint/2010/main" val="21765478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Evaluation</a:t>
            </a:r>
            <a:endParaRPr lang="zh-TW" altLang="en-US" dirty="0"/>
          </a:p>
        </p:txBody>
      </p:sp>
      <p:sp>
        <p:nvSpPr>
          <p:cNvPr id="3" name="內容版面配置區 2"/>
          <p:cNvSpPr>
            <a:spLocks noGrp="1"/>
          </p:cNvSpPr>
          <p:nvPr>
            <p:ph idx="1"/>
          </p:nvPr>
        </p:nvSpPr>
        <p:spPr/>
        <p:txBody>
          <a:bodyPr/>
          <a:lstStyle/>
          <a:p>
            <a:pPr>
              <a:lnSpc>
                <a:spcPts val="4000"/>
              </a:lnSpc>
              <a:buFont typeface="Arial"/>
              <a:buChar char="•"/>
            </a:pPr>
            <a:r>
              <a:rPr lang="en-US" altLang="zh-TW" sz="2600" dirty="0" smtClean="0">
                <a:solidFill>
                  <a:srgbClr val="000000"/>
                </a:solidFill>
                <a:latin typeface="Calibri" pitchFamily="34" charset="0"/>
                <a:cs typeface="Calibri" pitchFamily="34" charset="0"/>
              </a:rPr>
              <a:t>IMD: </a:t>
            </a:r>
            <a:r>
              <a:rPr lang="en-US" altLang="zh-TW" sz="2600" dirty="0" err="1" smtClean="0">
                <a:solidFill>
                  <a:srgbClr val="000000"/>
                </a:solidFill>
                <a:latin typeface="Calibri" pitchFamily="34" charset="0"/>
                <a:cs typeface="Calibri" pitchFamily="34" charset="0"/>
              </a:rPr>
              <a:t>Medtronic</a:t>
            </a:r>
            <a:r>
              <a:rPr lang="en-US" altLang="zh-TW" sz="2600" baseline="30000" dirty="0" err="1" smtClean="0">
                <a:solidFill>
                  <a:srgbClr val="000000"/>
                </a:solidFill>
                <a:latin typeface="Calibri" pitchFamily="34" charset="0"/>
                <a:cs typeface="Calibri" pitchFamily="34" charset="0"/>
              </a:rPr>
              <a:t>TM</a:t>
            </a:r>
            <a:r>
              <a:rPr lang="en-US" altLang="zh-TW" sz="2600" dirty="0" smtClean="0">
                <a:solidFill>
                  <a:srgbClr val="000000"/>
                </a:solidFill>
                <a:latin typeface="Calibri" pitchFamily="34" charset="0"/>
                <a:cs typeface="Calibri" pitchFamily="34" charset="0"/>
              </a:rPr>
              <a:t> </a:t>
            </a:r>
            <a:r>
              <a:rPr lang="en-US" altLang="zh-TW" sz="2600" dirty="0">
                <a:solidFill>
                  <a:srgbClr val="000000"/>
                </a:solidFill>
                <a:latin typeface="Calibri" pitchFamily="34" charset="0"/>
                <a:cs typeface="Calibri" pitchFamily="34" charset="0"/>
              </a:rPr>
              <a:t>cardiac implants	</a:t>
            </a:r>
          </a:p>
          <a:p>
            <a:pPr>
              <a:lnSpc>
                <a:spcPts val="4000"/>
              </a:lnSpc>
              <a:buFont typeface="Arial"/>
              <a:buChar char="•"/>
            </a:pPr>
            <a:r>
              <a:rPr lang="en-US" altLang="zh-TW" sz="2600" dirty="0" smtClean="0">
                <a:solidFill>
                  <a:srgbClr val="000000"/>
                </a:solidFill>
                <a:latin typeface="Calibri" pitchFamily="34" charset="0"/>
                <a:cs typeface="Calibri" pitchFamily="34" charset="0"/>
              </a:rPr>
              <a:t>Legal user: </a:t>
            </a:r>
            <a:r>
              <a:rPr lang="en-US" altLang="zh-TW" sz="2600" dirty="0" err="1" smtClean="0">
                <a:solidFill>
                  <a:srgbClr val="000000"/>
                </a:solidFill>
                <a:latin typeface="Calibri" pitchFamily="34" charset="0"/>
                <a:cs typeface="Calibri" pitchFamily="34" charset="0"/>
              </a:rPr>
              <a:t>Medtronic</a:t>
            </a:r>
            <a:r>
              <a:rPr lang="en-US" altLang="zh-TW" sz="2600" baseline="30000" dirty="0" err="1" smtClean="0">
                <a:solidFill>
                  <a:srgbClr val="000000"/>
                </a:solidFill>
                <a:latin typeface="Calibri" pitchFamily="34" charset="0"/>
                <a:cs typeface="Calibri" pitchFamily="34" charset="0"/>
              </a:rPr>
              <a:t>TM</a:t>
            </a:r>
            <a:r>
              <a:rPr lang="en-US" altLang="zh-TW" sz="2600" dirty="0" smtClean="0">
                <a:solidFill>
                  <a:srgbClr val="000000"/>
                </a:solidFill>
                <a:latin typeface="Calibri" pitchFamily="34" charset="0"/>
                <a:cs typeface="Calibri" pitchFamily="34" charset="0"/>
              </a:rPr>
              <a:t>  IMD programmer</a:t>
            </a:r>
            <a:endParaRPr lang="en-US" altLang="zh-TW" sz="2600" dirty="0">
              <a:solidFill>
                <a:srgbClr val="000000"/>
              </a:solidFill>
              <a:latin typeface="Calibri" pitchFamily="34" charset="0"/>
              <a:cs typeface="Calibri" pitchFamily="34" charset="0"/>
            </a:endParaRPr>
          </a:p>
          <a:p>
            <a:pPr>
              <a:lnSpc>
                <a:spcPts val="4000"/>
              </a:lnSpc>
              <a:buFont typeface="Arial"/>
              <a:buChar char="•"/>
            </a:pPr>
            <a:r>
              <a:rPr lang="en-US" altLang="zh-TW" sz="2600" dirty="0" smtClean="0">
                <a:solidFill>
                  <a:srgbClr val="000000"/>
                </a:solidFill>
                <a:latin typeface="Calibri" pitchFamily="34" charset="0"/>
                <a:cs typeface="Calibri" pitchFamily="34" charset="0"/>
              </a:rPr>
              <a:t>Attacker: USRP2</a:t>
            </a:r>
          </a:p>
          <a:p>
            <a:pPr>
              <a:lnSpc>
                <a:spcPts val="4000"/>
              </a:lnSpc>
              <a:buFont typeface="Arial"/>
              <a:buChar char="•"/>
            </a:pPr>
            <a:r>
              <a:rPr lang="en-US" altLang="zh-TW" sz="2600" dirty="0" smtClean="0">
                <a:solidFill>
                  <a:srgbClr val="000000"/>
                </a:solidFill>
                <a:latin typeface="Calibri" pitchFamily="34" charset="0"/>
                <a:cs typeface="Calibri" pitchFamily="34" charset="0"/>
              </a:rPr>
              <a:t>Shield: USRP2</a:t>
            </a:r>
            <a:endParaRPr lang="en-US" altLang="zh-TW" sz="2600" dirty="0">
              <a:solidFill>
                <a:srgbClr val="000000"/>
              </a:solidFill>
              <a:latin typeface="Calibri" pitchFamily="34" charset="0"/>
              <a:cs typeface="Calibri" pitchFamily="34" charset="0"/>
            </a:endParaRPr>
          </a:p>
          <a:p>
            <a:pPr>
              <a:lnSpc>
                <a:spcPts val="4000"/>
              </a:lnSpc>
              <a:buFont typeface="Arial"/>
              <a:buChar char="•"/>
            </a:pPr>
            <a:r>
              <a:rPr lang="en-US" altLang="zh-TW" sz="2600" dirty="0" smtClean="0">
                <a:solidFill>
                  <a:srgbClr val="000000"/>
                </a:solidFill>
                <a:latin typeface="Calibri" pitchFamily="34" charset="0"/>
                <a:cs typeface="Calibri" pitchFamily="34" charset="0"/>
              </a:rPr>
              <a:t>Human body: bacon </a:t>
            </a:r>
            <a:r>
              <a:rPr lang="en-US" altLang="zh-TW" sz="2600" dirty="0">
                <a:solidFill>
                  <a:srgbClr val="000000"/>
                </a:solidFill>
                <a:latin typeface="Calibri" pitchFamily="34" charset="0"/>
                <a:cs typeface="Calibri" pitchFamily="34" charset="0"/>
              </a:rPr>
              <a:t>&amp; beef</a:t>
            </a:r>
          </a:p>
          <a:p>
            <a:endParaRPr lang="zh-TW" altLang="en-US" dirty="0"/>
          </a:p>
        </p:txBody>
      </p:sp>
      <p:pic>
        <p:nvPicPr>
          <p:cNvPr id="3076" name="Picture 4" descr="http://4.bp.blogspot.com/-SSCwGdEgKYk/Tii6_PFoWdI/AAAAAAAAGJo/9Q0LiPCHqxM/s1600/beef+ma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32040" y="2924944"/>
            <a:ext cx="3140884" cy="3750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73998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6" name="Picture 6" descr="C:\Users\Haitham\Desktop\P1.png"/>
          <p:cNvPicPr>
            <a:picLocks noChangeAspect="1" noChangeArrowheads="1"/>
          </p:cNvPicPr>
          <p:nvPr/>
        </p:nvPicPr>
        <p:blipFill>
          <a:blip r:embed="rId4"/>
          <a:srcRect r="8383" b="5437"/>
          <a:stretch>
            <a:fillRect/>
          </a:stretch>
        </p:blipFill>
        <p:spPr bwMode="auto">
          <a:xfrm rot="5400000">
            <a:off x="2530519" y="918049"/>
            <a:ext cx="3994099" cy="7373723"/>
          </a:xfrm>
          <a:prstGeom prst="rect">
            <a:avLst/>
          </a:prstGeom>
          <a:noFill/>
        </p:spPr>
      </p:pic>
      <p:grpSp>
        <p:nvGrpSpPr>
          <p:cNvPr id="67" name="Group 139"/>
          <p:cNvGrpSpPr/>
          <p:nvPr/>
        </p:nvGrpSpPr>
        <p:grpSpPr>
          <a:xfrm rot="5400000">
            <a:off x="2713636" y="1912905"/>
            <a:ext cx="2974974" cy="6242857"/>
            <a:chOff x="2858132" y="1333279"/>
            <a:chExt cx="3248624" cy="5221688"/>
          </a:xfrm>
          <a:solidFill>
            <a:srgbClr val="FF0000"/>
          </a:solidFill>
        </p:grpSpPr>
        <p:sp>
          <p:nvSpPr>
            <p:cNvPr id="76" name="Oval 75"/>
            <p:cNvSpPr/>
            <p:nvPr/>
          </p:nvSpPr>
          <p:spPr>
            <a:xfrm>
              <a:off x="4092784" y="2918714"/>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7" name="Oval 86"/>
            <p:cNvSpPr/>
            <p:nvPr/>
          </p:nvSpPr>
          <p:spPr>
            <a:xfrm>
              <a:off x="3524517" y="3087232"/>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3988428" y="3549143"/>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7" name="Oval 116"/>
            <p:cNvSpPr/>
            <p:nvPr/>
          </p:nvSpPr>
          <p:spPr>
            <a:xfrm>
              <a:off x="4075524" y="4219620"/>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8" name="Oval 117"/>
            <p:cNvSpPr/>
            <p:nvPr/>
          </p:nvSpPr>
          <p:spPr>
            <a:xfrm>
              <a:off x="3524517" y="3971608"/>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9" name="Oval 118"/>
            <p:cNvSpPr/>
            <p:nvPr/>
          </p:nvSpPr>
          <p:spPr>
            <a:xfrm>
              <a:off x="2878392" y="4121566"/>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0" name="Oval 119"/>
            <p:cNvSpPr/>
            <p:nvPr/>
          </p:nvSpPr>
          <p:spPr>
            <a:xfrm>
              <a:off x="2858132" y="4625345"/>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1" name="Oval 120"/>
            <p:cNvSpPr/>
            <p:nvPr/>
          </p:nvSpPr>
          <p:spPr>
            <a:xfrm>
              <a:off x="5939006" y="2588645"/>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2" name="Oval 121"/>
            <p:cNvSpPr/>
            <p:nvPr/>
          </p:nvSpPr>
          <p:spPr>
            <a:xfrm>
              <a:off x="4284180" y="5719323"/>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3" name="Oval 122"/>
            <p:cNvSpPr/>
            <p:nvPr/>
          </p:nvSpPr>
          <p:spPr>
            <a:xfrm>
              <a:off x="5059895" y="5763306"/>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4" name="Oval 123"/>
            <p:cNvSpPr/>
            <p:nvPr/>
          </p:nvSpPr>
          <p:spPr>
            <a:xfrm>
              <a:off x="4332836" y="2383045"/>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5" name="Oval 124"/>
            <p:cNvSpPr/>
            <p:nvPr/>
          </p:nvSpPr>
          <p:spPr>
            <a:xfrm>
              <a:off x="5876224" y="2104934"/>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6" name="Oval 125"/>
            <p:cNvSpPr/>
            <p:nvPr/>
          </p:nvSpPr>
          <p:spPr>
            <a:xfrm>
              <a:off x="5855480" y="1333279"/>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7" name="Oval 126"/>
            <p:cNvSpPr/>
            <p:nvPr/>
          </p:nvSpPr>
          <p:spPr>
            <a:xfrm>
              <a:off x="5506286" y="6426476"/>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8" name="Oval 127"/>
            <p:cNvSpPr/>
            <p:nvPr/>
          </p:nvSpPr>
          <p:spPr>
            <a:xfrm>
              <a:off x="4763262" y="2010540"/>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5673178" y="5446941"/>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30" name="Oval 129"/>
            <p:cNvSpPr/>
            <p:nvPr/>
          </p:nvSpPr>
          <p:spPr>
            <a:xfrm>
              <a:off x="5368469" y="2018433"/>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31" name="Oval 130"/>
            <p:cNvSpPr/>
            <p:nvPr/>
          </p:nvSpPr>
          <p:spPr>
            <a:xfrm>
              <a:off x="4407701" y="4932020"/>
              <a:ext cx="167750" cy="128491"/>
            </a:xfrm>
            <a:prstGeom prst="ellipse">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32" name="Picture 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37129" y="4329232"/>
            <a:ext cx="251013" cy="304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33" name="Picture 2" descr="C:\Users\gshyam\Desktop\shield.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56889" y="4621840"/>
            <a:ext cx="237340" cy="352860"/>
          </a:xfrm>
          <a:prstGeom prst="rect">
            <a:avLst/>
          </a:prstGeom>
          <a:noFill/>
          <a:extLst>
            <a:ext uri="{909E8E84-426E-40DD-AFC4-6F175D3DCCD1}">
              <a14:hiddenFill xmlns:a14="http://schemas.microsoft.com/office/drawing/2010/main">
                <a:solidFill>
                  <a:srgbClr val="FFFFFF"/>
                </a:solidFill>
              </a14:hiddenFill>
            </a:ext>
          </a:extLst>
        </p:spPr>
      </p:pic>
      <p:sp>
        <p:nvSpPr>
          <p:cNvPr id="60" name="Rectangle 59"/>
          <p:cNvSpPr/>
          <p:nvPr/>
        </p:nvSpPr>
        <p:spPr>
          <a:xfrm>
            <a:off x="2440236" y="3775576"/>
            <a:ext cx="405114" cy="25464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2" name="Rectangle 61"/>
          <p:cNvSpPr/>
          <p:nvPr/>
        </p:nvSpPr>
        <p:spPr>
          <a:xfrm>
            <a:off x="3325808" y="5328257"/>
            <a:ext cx="405114" cy="25464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p:cNvSpPr/>
          <p:nvPr/>
        </p:nvSpPr>
        <p:spPr>
          <a:xfrm>
            <a:off x="2237679" y="5428145"/>
            <a:ext cx="405114" cy="20254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1" name="Rectangle 70"/>
          <p:cNvSpPr/>
          <p:nvPr/>
        </p:nvSpPr>
        <p:spPr>
          <a:xfrm>
            <a:off x="3379747" y="5407775"/>
            <a:ext cx="405114" cy="20254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3" name="Rectangle 72"/>
          <p:cNvSpPr/>
          <p:nvPr/>
        </p:nvSpPr>
        <p:spPr>
          <a:xfrm>
            <a:off x="2619597" y="5137894"/>
            <a:ext cx="908632" cy="17137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4" name="Rectangle 73"/>
          <p:cNvSpPr/>
          <p:nvPr/>
        </p:nvSpPr>
        <p:spPr>
          <a:xfrm>
            <a:off x="2888250" y="5814428"/>
            <a:ext cx="304800" cy="26109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37" name="Straight Arrow Connector 136"/>
          <p:cNvCxnSpPr>
            <a:stCxn id="133" idx="0"/>
            <a:endCxn id="126" idx="3"/>
          </p:cNvCxnSpPr>
          <p:nvPr/>
        </p:nvCxnSpPr>
        <p:spPr>
          <a:xfrm rot="16200000" flipH="1">
            <a:off x="4937310" y="4060089"/>
            <a:ext cx="1692368" cy="2815870"/>
          </a:xfrm>
          <a:prstGeom prst="straightConnector1">
            <a:avLst/>
          </a:prstGeom>
          <a:ln w="38100">
            <a:solidFill>
              <a:schemeClr val="tx1"/>
            </a:solidFill>
            <a:prstDash val="solid"/>
            <a:headEnd type="arrow"/>
            <a:tailEnd type="arrow"/>
          </a:ln>
        </p:spPr>
        <p:style>
          <a:lnRef idx="2">
            <a:schemeClr val="accent1"/>
          </a:lnRef>
          <a:fillRef idx="0">
            <a:schemeClr val="accent1"/>
          </a:fillRef>
          <a:effectRef idx="1">
            <a:schemeClr val="accent1"/>
          </a:effectRef>
          <a:fontRef idx="minor">
            <a:schemeClr val="tx1"/>
          </a:fontRef>
        </p:style>
      </p:cxnSp>
      <p:sp>
        <p:nvSpPr>
          <p:cNvPr id="138" name="TextBox 137"/>
          <p:cNvSpPr txBox="1"/>
          <p:nvPr/>
        </p:nvSpPr>
        <p:spPr>
          <a:xfrm>
            <a:off x="4825651" y="5135963"/>
            <a:ext cx="1482293" cy="523220"/>
          </a:xfrm>
          <a:prstGeom prst="rect">
            <a:avLst/>
          </a:prstGeom>
          <a:noFill/>
        </p:spPr>
        <p:txBody>
          <a:bodyPr wrap="square" rtlCol="0">
            <a:spAutoFit/>
          </a:bodyPr>
          <a:lstStyle/>
          <a:p>
            <a:r>
              <a:rPr lang="en-US" sz="2800" b="1" dirty="0" smtClean="0"/>
              <a:t>30 m</a:t>
            </a:r>
            <a:endParaRPr lang="en-US" sz="2800" b="1" dirty="0"/>
          </a:p>
        </p:txBody>
      </p:sp>
      <p:sp>
        <p:nvSpPr>
          <p:cNvPr id="134" name="TextBox 133"/>
          <p:cNvSpPr txBox="1"/>
          <p:nvPr/>
        </p:nvSpPr>
        <p:spPr>
          <a:xfrm>
            <a:off x="4553600" y="4185495"/>
            <a:ext cx="1252035" cy="523220"/>
          </a:xfrm>
          <a:prstGeom prst="rect">
            <a:avLst/>
          </a:prstGeom>
          <a:noFill/>
        </p:spPr>
        <p:txBody>
          <a:bodyPr wrap="square" rtlCol="0">
            <a:spAutoFit/>
          </a:bodyPr>
          <a:lstStyle/>
          <a:p>
            <a:r>
              <a:rPr lang="en-US" sz="2800" b="1" dirty="0" smtClean="0"/>
              <a:t>20cm</a:t>
            </a:r>
            <a:endParaRPr lang="en-US" sz="2800" b="1" dirty="0"/>
          </a:p>
        </p:txBody>
      </p:sp>
      <p:sp>
        <p:nvSpPr>
          <p:cNvPr id="2" name="標題 1"/>
          <p:cNvSpPr>
            <a:spLocks noGrp="1"/>
          </p:cNvSpPr>
          <p:nvPr>
            <p:ph type="title"/>
          </p:nvPr>
        </p:nvSpPr>
        <p:spPr/>
        <p:txBody>
          <a:bodyPr/>
          <a:lstStyle/>
          <a:p>
            <a:r>
              <a:rPr lang="en-US" altLang="zh-TW" dirty="0" smtClean="0"/>
              <a:t>Test Bed</a:t>
            </a:r>
            <a:endParaRPr lang="zh-TW" altLang="en-US" dirty="0"/>
          </a:p>
        </p:txBody>
      </p:sp>
      <p:sp>
        <p:nvSpPr>
          <p:cNvPr id="3" name="內容版面配置區 2"/>
          <p:cNvSpPr>
            <a:spLocks noGrp="1"/>
          </p:cNvSpPr>
          <p:nvPr>
            <p:ph idx="1"/>
          </p:nvPr>
        </p:nvSpPr>
        <p:spPr/>
        <p:txBody>
          <a:bodyPr/>
          <a:lstStyle/>
          <a:p>
            <a:r>
              <a:rPr lang="en-US" altLang="zh-TW" dirty="0" smtClean="0"/>
              <a:t>IMD &amp; Shield fixed in one place</a:t>
            </a:r>
          </a:p>
          <a:p>
            <a:r>
              <a:rPr lang="en-US" altLang="zh-TW" dirty="0" smtClean="0"/>
              <a:t>20 locations for attacker to test</a:t>
            </a:r>
          </a:p>
          <a:p>
            <a:endParaRPr lang="zh-TW" altLang="en-US" dirty="0"/>
          </a:p>
        </p:txBody>
      </p:sp>
    </p:spTree>
    <p:custDataLst>
      <p:tags r:id="rId1"/>
    </p:custDataLst>
    <p:extLst>
      <p:ext uri="{BB962C8B-B14F-4D97-AF65-F5344CB8AC3E}">
        <p14:creationId xmlns:p14="http://schemas.microsoft.com/office/powerpoint/2010/main" val="3972671136"/>
      </p:ext>
    </p:extLst>
  </p:cSld>
  <p:clrMapOvr>
    <a:masterClrMapping/>
  </p:clrMapOvr>
  <p:transition advTm="17569"/>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Phase1: Passive Eavesdrop</a:t>
            </a:r>
            <a:endParaRPr lang="zh-TW" altLang="en-US" dirty="0"/>
          </a:p>
        </p:txBody>
      </p:sp>
      <p:sp>
        <p:nvSpPr>
          <p:cNvPr id="3" name="內容版面配置區 2"/>
          <p:cNvSpPr>
            <a:spLocks noGrp="1"/>
          </p:cNvSpPr>
          <p:nvPr>
            <p:ph idx="1"/>
          </p:nvPr>
        </p:nvSpPr>
        <p:spPr/>
        <p:txBody>
          <a:bodyPr/>
          <a:lstStyle/>
          <a:p>
            <a:r>
              <a:rPr lang="en-US" altLang="zh-TW" dirty="0" smtClean="0"/>
              <a:t>Worst case scenario</a:t>
            </a:r>
          </a:p>
          <a:p>
            <a:r>
              <a:rPr lang="en-US" altLang="zh-TW" dirty="0" smtClean="0"/>
              <a:t>Attacker is only 20cm away from IMD</a:t>
            </a:r>
            <a:endParaRPr lang="zh-TW" altLang="en-US" dirty="0"/>
          </a:p>
        </p:txBody>
      </p:sp>
      <p:graphicFrame>
        <p:nvGraphicFramePr>
          <p:cNvPr id="7" name="Chart 10"/>
          <p:cNvGraphicFramePr>
            <a:graphicFrameLocks/>
          </p:cNvGraphicFramePr>
          <p:nvPr>
            <p:extLst>
              <p:ext uri="{D42A27DB-BD31-4B8C-83A1-F6EECF244321}">
                <p14:modId xmlns:p14="http://schemas.microsoft.com/office/powerpoint/2010/main" val="569159803"/>
              </p:ext>
            </p:extLst>
          </p:nvPr>
        </p:nvGraphicFramePr>
        <p:xfrm>
          <a:off x="323528" y="3189162"/>
          <a:ext cx="3816424" cy="32937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454180692"/>
              </p:ext>
            </p:extLst>
          </p:nvPr>
        </p:nvGraphicFramePr>
        <p:xfrm>
          <a:off x="4355976" y="3143873"/>
          <a:ext cx="4104456" cy="3384376"/>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3"/>
          <p:cNvSpPr txBox="1"/>
          <p:nvPr/>
        </p:nvSpPr>
        <p:spPr>
          <a:xfrm>
            <a:off x="5796136" y="4005064"/>
            <a:ext cx="2380343" cy="830997"/>
          </a:xfrm>
          <a:prstGeom prst="rect">
            <a:avLst/>
          </a:prstGeom>
          <a:noFill/>
        </p:spPr>
        <p:txBody>
          <a:bodyPr wrap="square" rtlCol="0">
            <a:spAutoFit/>
          </a:bodyPr>
          <a:lstStyle/>
          <a:p>
            <a:pPr algn="ctr"/>
            <a:r>
              <a:rPr lang="en-US" sz="2400" dirty="0" smtClean="0"/>
              <a:t>Average loss rate</a:t>
            </a:r>
          </a:p>
          <a:p>
            <a:pPr algn="ctr"/>
            <a:r>
              <a:rPr lang="en-US" sz="2400" dirty="0" smtClean="0"/>
              <a:t>0.2%</a:t>
            </a:r>
            <a:endParaRPr lang="en-US" sz="2400" dirty="0"/>
          </a:p>
        </p:txBody>
      </p:sp>
    </p:spTree>
    <p:extLst>
      <p:ext uri="{BB962C8B-B14F-4D97-AF65-F5344CB8AC3E}">
        <p14:creationId xmlns:p14="http://schemas.microsoft.com/office/powerpoint/2010/main" val="3461550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Phase2: Active Attack</a:t>
            </a:r>
            <a:endParaRPr lang="zh-TW" altLang="en-US" dirty="0"/>
          </a:p>
        </p:txBody>
      </p:sp>
      <p:sp>
        <p:nvSpPr>
          <p:cNvPr id="3" name="內容版面配置區 2"/>
          <p:cNvSpPr>
            <a:spLocks noGrp="1"/>
          </p:cNvSpPr>
          <p:nvPr>
            <p:ph idx="1"/>
          </p:nvPr>
        </p:nvSpPr>
        <p:spPr/>
        <p:txBody>
          <a:bodyPr/>
          <a:lstStyle/>
          <a:p>
            <a:r>
              <a:rPr lang="en-US" altLang="zh-TW" dirty="0" smtClean="0"/>
              <a:t>Simulating two kinds of attackers</a:t>
            </a:r>
            <a:br>
              <a:rPr lang="en-US" altLang="zh-TW" dirty="0" smtClean="0"/>
            </a:br>
            <a:r>
              <a:rPr lang="en-US" altLang="zh-TW" dirty="0" smtClean="0"/>
              <a:t>1) Off-the-shelf IMD programmer</a:t>
            </a:r>
            <a:br>
              <a:rPr lang="en-US" altLang="zh-TW" dirty="0" smtClean="0"/>
            </a:br>
            <a:r>
              <a:rPr lang="en-US" altLang="zh-TW" dirty="0" smtClean="0"/>
              <a:t>2) Self-modified programmer with x100 transmission power</a:t>
            </a:r>
          </a:p>
          <a:p>
            <a:endParaRPr lang="en-US" altLang="zh-TW" dirty="0" smtClean="0"/>
          </a:p>
          <a:p>
            <a:endParaRPr lang="zh-TW" altLang="en-US" dirty="0"/>
          </a:p>
        </p:txBody>
      </p:sp>
    </p:spTree>
    <p:extLst>
      <p:ext uri="{BB962C8B-B14F-4D97-AF65-F5344CB8AC3E}">
        <p14:creationId xmlns:p14="http://schemas.microsoft.com/office/powerpoint/2010/main" val="13167455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Phase2-1: Off-the-shelf Attacker</a:t>
            </a:r>
            <a:endParaRPr lang="zh-TW" altLang="en-US" dirty="0"/>
          </a:p>
        </p:txBody>
      </p:sp>
      <p:graphicFrame>
        <p:nvGraphicFramePr>
          <p:cNvPr id="4" name="Chart 6"/>
          <p:cNvGraphicFramePr>
            <a:graphicFrameLocks/>
          </p:cNvGraphicFramePr>
          <p:nvPr>
            <p:extLst>
              <p:ext uri="{D42A27DB-BD31-4B8C-83A1-F6EECF244321}">
                <p14:modId xmlns:p14="http://schemas.microsoft.com/office/powerpoint/2010/main" val="1917996416"/>
              </p:ext>
            </p:extLst>
          </p:nvPr>
        </p:nvGraphicFramePr>
        <p:xfrm>
          <a:off x="467545" y="1320864"/>
          <a:ext cx="8134556" cy="4916448"/>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1"/>
          <p:cNvSpPr txBox="1">
            <a:spLocks/>
          </p:cNvSpPr>
          <p:nvPr/>
        </p:nvSpPr>
        <p:spPr>
          <a:xfrm>
            <a:off x="2849821" y="1187849"/>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3600" b="1" kern="1200">
                <a:solidFill>
                  <a:srgbClr val="0078C0"/>
                </a:solidFill>
                <a:latin typeface="Comic Sans MS"/>
                <a:ea typeface="+mj-ea"/>
                <a:cs typeface="+mj-cs"/>
              </a:defRPr>
            </a:lvl1pPr>
          </a:lstStyle>
          <a:p>
            <a:r>
              <a:rPr lang="en-US" sz="2500" dirty="0" smtClean="0">
                <a:solidFill>
                  <a:srgbClr val="C00000"/>
                </a:solidFill>
                <a:latin typeface="Calibri" pitchFamily="34" charset="0"/>
                <a:cs typeface="Calibri" pitchFamily="34" charset="0"/>
              </a:rPr>
              <a:t>w/o Shield</a:t>
            </a:r>
          </a:p>
          <a:p>
            <a:r>
              <a:rPr lang="en-US" sz="2500" dirty="0" smtClean="0">
                <a:solidFill>
                  <a:srgbClr val="0070C0"/>
                </a:solidFill>
                <a:latin typeface="Calibri" pitchFamily="34" charset="0"/>
                <a:cs typeface="Calibri" pitchFamily="34" charset="0"/>
              </a:rPr>
              <a:t>w/ Shield</a:t>
            </a:r>
            <a:endParaRPr lang="en-US" sz="2500" dirty="0">
              <a:solidFill>
                <a:srgbClr val="0070C0"/>
              </a:solidFill>
              <a:latin typeface="Calibri" pitchFamily="34" charset="0"/>
              <a:cs typeface="Calibri" pitchFamily="34" charset="0"/>
            </a:endParaRPr>
          </a:p>
        </p:txBody>
      </p:sp>
      <p:sp>
        <p:nvSpPr>
          <p:cNvPr id="6" name="矩形 5"/>
          <p:cNvSpPr/>
          <p:nvPr/>
        </p:nvSpPr>
        <p:spPr>
          <a:xfrm>
            <a:off x="1547664" y="1478280"/>
            <a:ext cx="3024336" cy="3855720"/>
          </a:xfrm>
          <a:prstGeom prst="rect">
            <a:avLst/>
          </a:prstGeom>
          <a:solidFill>
            <a:srgbClr val="4F81BD">
              <a:alpha val="41961"/>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7" name="文字方塊 6"/>
          <p:cNvSpPr txBox="1"/>
          <p:nvPr/>
        </p:nvSpPr>
        <p:spPr>
          <a:xfrm>
            <a:off x="4067944" y="1915350"/>
            <a:ext cx="2168076" cy="830997"/>
          </a:xfrm>
          <a:prstGeom prst="rect">
            <a:avLst/>
          </a:prstGeom>
          <a:noFill/>
        </p:spPr>
        <p:txBody>
          <a:bodyPr wrap="square" rtlCol="0">
            <a:spAutoFit/>
          </a:bodyPr>
          <a:lstStyle/>
          <a:p>
            <a:r>
              <a:rPr lang="en-US" altLang="zh-TW" sz="2400" b="1" dirty="0" smtClean="0">
                <a:solidFill>
                  <a:srgbClr val="0070C0"/>
                </a:solidFill>
              </a:rPr>
              <a:t>Less than </a:t>
            </a:r>
            <a:br>
              <a:rPr lang="en-US" altLang="zh-TW" sz="2400" b="1" dirty="0" smtClean="0">
                <a:solidFill>
                  <a:srgbClr val="0070C0"/>
                </a:solidFill>
              </a:rPr>
            </a:br>
            <a:r>
              <a:rPr lang="en-US" altLang="zh-TW" sz="2400" b="1" dirty="0" smtClean="0">
                <a:solidFill>
                  <a:srgbClr val="0070C0"/>
                </a:solidFill>
              </a:rPr>
              <a:t>14 meters</a:t>
            </a:r>
            <a:endParaRPr lang="zh-TW" altLang="en-US" sz="2400" b="1" dirty="0">
              <a:solidFill>
                <a:srgbClr val="0070C0"/>
              </a:solidFill>
            </a:endParaRPr>
          </a:p>
        </p:txBody>
      </p:sp>
    </p:spTree>
    <p:extLst>
      <p:ext uri="{BB962C8B-B14F-4D97-AF65-F5344CB8AC3E}">
        <p14:creationId xmlns:p14="http://schemas.microsoft.com/office/powerpoint/2010/main" val="26537461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22" name="Picture 6" descr="C:\Users\Haitham\Desktop\P1.png"/>
          <p:cNvPicPr>
            <a:picLocks noChangeAspect="1" noChangeArrowheads="1"/>
          </p:cNvPicPr>
          <p:nvPr/>
        </p:nvPicPr>
        <p:blipFill>
          <a:blip r:embed="rId4"/>
          <a:srcRect r="8383" b="5437"/>
          <a:stretch>
            <a:fillRect/>
          </a:stretch>
        </p:blipFill>
        <p:spPr bwMode="auto">
          <a:xfrm rot="5400000">
            <a:off x="2229389" y="-137345"/>
            <a:ext cx="4754880" cy="8778240"/>
          </a:xfrm>
          <a:prstGeom prst="rect">
            <a:avLst/>
          </a:prstGeom>
          <a:noFill/>
        </p:spPr>
      </p:pic>
      <p:sp>
        <p:nvSpPr>
          <p:cNvPr id="6" name="Title 1"/>
          <p:cNvSpPr txBox="1">
            <a:spLocks/>
          </p:cNvSpPr>
          <p:nvPr/>
        </p:nvSpPr>
        <p:spPr>
          <a:xfrm>
            <a:off x="0" y="11575"/>
            <a:ext cx="9144000" cy="7060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3600" b="1" kern="1200">
                <a:solidFill>
                  <a:srgbClr val="0066CC"/>
                </a:solidFill>
                <a:latin typeface="Comic Sans MS"/>
                <a:ea typeface="+mj-ea"/>
                <a:cs typeface="+mj-cs"/>
              </a:defRPr>
            </a:lvl1pPr>
          </a:lstStyle>
          <a:p>
            <a:endParaRPr lang="en-US" sz="3100" b="0" dirty="0">
              <a:solidFill>
                <a:srgbClr val="0078C0"/>
              </a:solidFill>
              <a:latin typeface="Calibri" pitchFamily="34" charset="0"/>
              <a:cs typeface="Calibri" pitchFamily="34" charset="0"/>
            </a:endParaRPr>
          </a:p>
        </p:txBody>
      </p:sp>
      <p:grpSp>
        <p:nvGrpSpPr>
          <p:cNvPr id="3" name="Group 103"/>
          <p:cNvGrpSpPr/>
          <p:nvPr/>
        </p:nvGrpSpPr>
        <p:grpSpPr>
          <a:xfrm>
            <a:off x="273426" y="725710"/>
            <a:ext cx="3329925" cy="1114952"/>
            <a:chOff x="1126144" y="899886"/>
            <a:chExt cx="3329925" cy="1114952"/>
          </a:xfrm>
        </p:grpSpPr>
        <p:sp>
          <p:nvSpPr>
            <p:cNvPr id="105" name="Oval 104"/>
            <p:cNvSpPr>
              <a:spLocks noChangeAspect="1"/>
            </p:cNvSpPr>
            <p:nvPr/>
          </p:nvSpPr>
          <p:spPr>
            <a:xfrm>
              <a:off x="1126144" y="1062267"/>
              <a:ext cx="190983" cy="17613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a:spLocks noChangeAspect="1"/>
            </p:cNvSpPr>
            <p:nvPr/>
          </p:nvSpPr>
          <p:spPr>
            <a:xfrm>
              <a:off x="1126144" y="1715832"/>
              <a:ext cx="190983" cy="176130"/>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TextBox 106"/>
            <p:cNvSpPr txBox="1"/>
            <p:nvPr/>
          </p:nvSpPr>
          <p:spPr>
            <a:xfrm>
              <a:off x="1524000" y="899886"/>
              <a:ext cx="2885918" cy="461665"/>
            </a:xfrm>
            <a:prstGeom prst="rect">
              <a:avLst/>
            </a:prstGeom>
            <a:noFill/>
          </p:spPr>
          <p:txBody>
            <a:bodyPr wrap="square" rtlCol="0">
              <a:spAutoFit/>
            </a:bodyPr>
            <a:lstStyle/>
            <a:p>
              <a:r>
                <a:rPr lang="en-US" sz="2400" dirty="0" smtClean="0"/>
                <a:t>Any attack successful</a:t>
              </a:r>
              <a:endParaRPr lang="en-US" sz="2400" dirty="0"/>
            </a:p>
          </p:txBody>
        </p:sp>
        <p:sp>
          <p:nvSpPr>
            <p:cNvPr id="108" name="TextBox 107"/>
            <p:cNvSpPr txBox="1"/>
            <p:nvPr/>
          </p:nvSpPr>
          <p:spPr>
            <a:xfrm>
              <a:off x="1517215" y="1553173"/>
              <a:ext cx="2938854" cy="461665"/>
            </a:xfrm>
            <a:prstGeom prst="rect">
              <a:avLst/>
            </a:prstGeom>
            <a:noFill/>
          </p:spPr>
          <p:txBody>
            <a:bodyPr wrap="square" rtlCol="0">
              <a:spAutoFit/>
            </a:bodyPr>
            <a:lstStyle/>
            <a:p>
              <a:r>
                <a:rPr lang="en-US" sz="2400" dirty="0" smtClean="0"/>
                <a:t>No attack successful</a:t>
              </a:r>
              <a:endParaRPr lang="en-US" sz="2400" dirty="0"/>
            </a:p>
          </p:txBody>
        </p:sp>
        <p:cxnSp>
          <p:nvCxnSpPr>
            <p:cNvPr id="109" name="Straight Connector 108"/>
            <p:cNvCxnSpPr/>
            <p:nvPr/>
          </p:nvCxnSpPr>
          <p:spPr>
            <a:xfrm flipV="1">
              <a:off x="1422398" y="1145232"/>
              <a:ext cx="108857" cy="3182"/>
            </a:xfrm>
            <a:prstGeom prst="line">
              <a:avLst/>
            </a:prstGeom>
            <a:ln w="1905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V="1">
              <a:off x="1400630" y="1791108"/>
              <a:ext cx="108857" cy="3182"/>
            </a:xfrm>
            <a:prstGeom prst="line">
              <a:avLst/>
            </a:prstGeom>
            <a:ln w="1905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pic>
        <p:nvPicPr>
          <p:cNvPr id="135" name="Picture 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61068" y="3953730"/>
            <a:ext cx="298825" cy="36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
        <p:nvSpPr>
          <p:cNvPr id="32" name="TextBox 31"/>
          <p:cNvSpPr txBox="1"/>
          <p:nvPr/>
        </p:nvSpPr>
        <p:spPr>
          <a:xfrm>
            <a:off x="4531807" y="911765"/>
            <a:ext cx="3949002" cy="646331"/>
          </a:xfrm>
          <a:prstGeom prst="rect">
            <a:avLst/>
          </a:prstGeom>
          <a:solidFill>
            <a:srgbClr val="FFFF00"/>
          </a:solidFill>
        </p:spPr>
        <p:txBody>
          <a:bodyPr wrap="square" rtlCol="0">
            <a:spAutoFit/>
          </a:bodyPr>
          <a:lstStyle/>
          <a:p>
            <a:pPr algn="ctr"/>
            <a:r>
              <a:rPr lang="en-US" sz="3600" b="1" dirty="0" smtClean="0"/>
              <a:t>Without the Shield</a:t>
            </a:r>
            <a:endParaRPr lang="en-US" sz="3600" b="1" dirty="0"/>
          </a:p>
        </p:txBody>
      </p:sp>
      <p:cxnSp>
        <p:nvCxnSpPr>
          <p:cNvPr id="33" name="Straight Arrow Connector 32"/>
          <p:cNvCxnSpPr>
            <a:stCxn id="135" idx="2"/>
            <a:endCxn id="127" idx="4"/>
          </p:cNvCxnSpPr>
          <p:nvPr/>
        </p:nvCxnSpPr>
        <p:spPr>
          <a:xfrm rot="16200000" flipH="1">
            <a:off x="5176778" y="3549987"/>
            <a:ext cx="844294" cy="2376889"/>
          </a:xfrm>
          <a:prstGeom prst="straightConnector1">
            <a:avLst/>
          </a:prstGeom>
          <a:ln w="38100">
            <a:solidFill>
              <a:schemeClr val="tx1"/>
            </a:solidFill>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787025" y="4541974"/>
            <a:ext cx="990777" cy="523220"/>
          </a:xfrm>
          <a:prstGeom prst="rect">
            <a:avLst/>
          </a:prstGeom>
          <a:noFill/>
        </p:spPr>
        <p:txBody>
          <a:bodyPr wrap="square" rtlCol="0">
            <a:spAutoFit/>
          </a:bodyPr>
          <a:lstStyle/>
          <a:p>
            <a:r>
              <a:rPr lang="en-US" sz="2800" b="1" dirty="0" smtClean="0"/>
              <a:t>14 m</a:t>
            </a:r>
            <a:endParaRPr lang="en-US" sz="2800" b="1" dirty="0"/>
          </a:p>
        </p:txBody>
      </p:sp>
      <p:grpSp>
        <p:nvGrpSpPr>
          <p:cNvPr id="2" name="Group 139"/>
          <p:cNvGrpSpPr/>
          <p:nvPr/>
        </p:nvGrpSpPr>
        <p:grpSpPr>
          <a:xfrm rot="5400000">
            <a:off x="2481608" y="1012784"/>
            <a:ext cx="3473191" cy="7431971"/>
            <a:chOff x="2858132" y="1333279"/>
            <a:chExt cx="3185842" cy="5221688"/>
          </a:xfrm>
          <a:solidFill>
            <a:schemeClr val="tx1"/>
          </a:solidFill>
        </p:grpSpPr>
        <p:sp>
          <p:nvSpPr>
            <p:cNvPr id="89" name="Oval 88"/>
            <p:cNvSpPr/>
            <p:nvPr/>
          </p:nvSpPr>
          <p:spPr>
            <a:xfrm>
              <a:off x="4092784" y="2918714"/>
              <a:ext cx="167750" cy="128491"/>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Oval 95"/>
            <p:cNvSpPr/>
            <p:nvPr/>
          </p:nvSpPr>
          <p:spPr>
            <a:xfrm>
              <a:off x="3524517" y="3087232"/>
              <a:ext cx="167750" cy="128491"/>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3988428" y="3549143"/>
              <a:ext cx="167750" cy="128491"/>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4075524" y="4219620"/>
              <a:ext cx="167750" cy="128491"/>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Oval 101"/>
            <p:cNvSpPr/>
            <p:nvPr/>
          </p:nvSpPr>
          <p:spPr>
            <a:xfrm>
              <a:off x="3524517" y="3971608"/>
              <a:ext cx="167750" cy="128491"/>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2878392" y="4121566"/>
              <a:ext cx="167750" cy="128491"/>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2858132" y="4625345"/>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14" name="Oval 113"/>
            <p:cNvSpPr/>
            <p:nvPr/>
          </p:nvSpPr>
          <p:spPr>
            <a:xfrm>
              <a:off x="5866071" y="2588645"/>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16" name="Oval 115"/>
            <p:cNvSpPr/>
            <p:nvPr/>
          </p:nvSpPr>
          <p:spPr>
            <a:xfrm>
              <a:off x="4284180" y="5719323"/>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18" name="Oval 117"/>
            <p:cNvSpPr/>
            <p:nvPr/>
          </p:nvSpPr>
          <p:spPr>
            <a:xfrm>
              <a:off x="5059895" y="5763306"/>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0" name="Oval 119"/>
            <p:cNvSpPr/>
            <p:nvPr/>
          </p:nvSpPr>
          <p:spPr>
            <a:xfrm>
              <a:off x="4332836" y="2383045"/>
              <a:ext cx="167750" cy="128491"/>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5876224" y="2104934"/>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4" name="Oval 123"/>
            <p:cNvSpPr/>
            <p:nvPr/>
          </p:nvSpPr>
          <p:spPr>
            <a:xfrm>
              <a:off x="5855480" y="1333279"/>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5" name="Oval 124"/>
            <p:cNvSpPr/>
            <p:nvPr/>
          </p:nvSpPr>
          <p:spPr>
            <a:xfrm>
              <a:off x="5506286" y="6426476"/>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7" name="Oval 126"/>
            <p:cNvSpPr/>
            <p:nvPr/>
          </p:nvSpPr>
          <p:spPr>
            <a:xfrm>
              <a:off x="4763262" y="2010540"/>
              <a:ext cx="167750" cy="128491"/>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5673178" y="5446941"/>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30" name="Oval 129"/>
            <p:cNvSpPr/>
            <p:nvPr/>
          </p:nvSpPr>
          <p:spPr>
            <a:xfrm>
              <a:off x="5368469" y="2018433"/>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32" name="Oval 131"/>
            <p:cNvSpPr/>
            <p:nvPr/>
          </p:nvSpPr>
          <p:spPr>
            <a:xfrm>
              <a:off x="4407701" y="4932020"/>
              <a:ext cx="167750" cy="128491"/>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custDataLst>
      <p:tags r:id="rId1"/>
    </p:custDataLst>
    <p:extLst>
      <p:ext uri="{BB962C8B-B14F-4D97-AF65-F5344CB8AC3E}">
        <p14:creationId xmlns:p14="http://schemas.microsoft.com/office/powerpoint/2010/main" val="2633741499"/>
      </p:ext>
    </p:extLst>
  </p:cSld>
  <p:clrMapOvr>
    <a:masterClrMapping/>
  </p:clrMapOvr>
  <p:transition advTm="19779"/>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622" name="Picture 6" descr="C:\Users\Haitham\Desktop\P1.png"/>
          <p:cNvPicPr>
            <a:picLocks noChangeAspect="1" noChangeArrowheads="1"/>
          </p:cNvPicPr>
          <p:nvPr/>
        </p:nvPicPr>
        <p:blipFill>
          <a:blip r:embed="rId4"/>
          <a:srcRect r="8383" b="5437"/>
          <a:stretch>
            <a:fillRect/>
          </a:stretch>
        </p:blipFill>
        <p:spPr bwMode="auto">
          <a:xfrm rot="5400000">
            <a:off x="2229389" y="-137345"/>
            <a:ext cx="4754880" cy="8778240"/>
          </a:xfrm>
          <a:prstGeom prst="rect">
            <a:avLst/>
          </a:prstGeom>
          <a:noFill/>
        </p:spPr>
      </p:pic>
      <p:grpSp>
        <p:nvGrpSpPr>
          <p:cNvPr id="2" name="Group 139"/>
          <p:cNvGrpSpPr/>
          <p:nvPr/>
        </p:nvGrpSpPr>
        <p:grpSpPr>
          <a:xfrm rot="5400000">
            <a:off x="2447385" y="1047007"/>
            <a:ext cx="3541636" cy="7431971"/>
            <a:chOff x="2858132" y="1333279"/>
            <a:chExt cx="3248624" cy="5221688"/>
          </a:xfrm>
          <a:solidFill>
            <a:srgbClr val="00B0F0"/>
          </a:solidFill>
        </p:grpSpPr>
        <p:sp>
          <p:nvSpPr>
            <p:cNvPr id="89" name="Oval 88"/>
            <p:cNvSpPr/>
            <p:nvPr/>
          </p:nvSpPr>
          <p:spPr>
            <a:xfrm>
              <a:off x="4092784" y="2918714"/>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Oval 95"/>
            <p:cNvSpPr/>
            <p:nvPr/>
          </p:nvSpPr>
          <p:spPr>
            <a:xfrm>
              <a:off x="3524517" y="3087232"/>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3988428" y="3549143"/>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4075524" y="4219620"/>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Oval 101"/>
            <p:cNvSpPr/>
            <p:nvPr/>
          </p:nvSpPr>
          <p:spPr>
            <a:xfrm>
              <a:off x="3524517" y="3971608"/>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2878392" y="4121566"/>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Oval 111"/>
            <p:cNvSpPr/>
            <p:nvPr/>
          </p:nvSpPr>
          <p:spPr>
            <a:xfrm>
              <a:off x="2858132" y="4625345"/>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14" name="Oval 113"/>
            <p:cNvSpPr/>
            <p:nvPr/>
          </p:nvSpPr>
          <p:spPr>
            <a:xfrm>
              <a:off x="5939006" y="2588645"/>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16" name="Oval 115"/>
            <p:cNvSpPr/>
            <p:nvPr/>
          </p:nvSpPr>
          <p:spPr>
            <a:xfrm>
              <a:off x="4284180" y="5719323"/>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18" name="Oval 117"/>
            <p:cNvSpPr/>
            <p:nvPr/>
          </p:nvSpPr>
          <p:spPr>
            <a:xfrm>
              <a:off x="5059895" y="5763306"/>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0" name="Oval 119"/>
            <p:cNvSpPr/>
            <p:nvPr/>
          </p:nvSpPr>
          <p:spPr>
            <a:xfrm>
              <a:off x="4332836" y="2383045"/>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2" name="Oval 121"/>
            <p:cNvSpPr/>
            <p:nvPr/>
          </p:nvSpPr>
          <p:spPr>
            <a:xfrm>
              <a:off x="5876224" y="2104934"/>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4" name="Oval 123"/>
            <p:cNvSpPr/>
            <p:nvPr/>
          </p:nvSpPr>
          <p:spPr>
            <a:xfrm>
              <a:off x="5855480" y="1333279"/>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5" name="Oval 124"/>
            <p:cNvSpPr/>
            <p:nvPr/>
          </p:nvSpPr>
          <p:spPr>
            <a:xfrm>
              <a:off x="5506286" y="6426476"/>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27" name="Oval 126"/>
            <p:cNvSpPr/>
            <p:nvPr/>
          </p:nvSpPr>
          <p:spPr>
            <a:xfrm>
              <a:off x="4763262" y="2010540"/>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9" name="Oval 128"/>
            <p:cNvSpPr/>
            <p:nvPr/>
          </p:nvSpPr>
          <p:spPr>
            <a:xfrm>
              <a:off x="5673178" y="5446941"/>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30" name="Oval 129"/>
            <p:cNvSpPr/>
            <p:nvPr/>
          </p:nvSpPr>
          <p:spPr>
            <a:xfrm>
              <a:off x="5368469" y="2018433"/>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rgbClr val="00B0F0"/>
                </a:solidFill>
              </a:endParaRPr>
            </a:p>
          </p:txBody>
        </p:sp>
        <p:sp>
          <p:nvSpPr>
            <p:cNvPr id="132" name="Oval 131"/>
            <p:cNvSpPr/>
            <p:nvPr/>
          </p:nvSpPr>
          <p:spPr>
            <a:xfrm>
              <a:off x="4407701" y="4932020"/>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 name="Group 103"/>
          <p:cNvGrpSpPr/>
          <p:nvPr/>
        </p:nvGrpSpPr>
        <p:grpSpPr>
          <a:xfrm>
            <a:off x="273426" y="725710"/>
            <a:ext cx="3329925" cy="1114952"/>
            <a:chOff x="1126144" y="899886"/>
            <a:chExt cx="3329925" cy="1114952"/>
          </a:xfrm>
        </p:grpSpPr>
        <p:sp>
          <p:nvSpPr>
            <p:cNvPr id="105" name="Oval 104"/>
            <p:cNvSpPr>
              <a:spLocks noChangeAspect="1"/>
            </p:cNvSpPr>
            <p:nvPr/>
          </p:nvSpPr>
          <p:spPr>
            <a:xfrm>
              <a:off x="1126144" y="1062267"/>
              <a:ext cx="190983" cy="17613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a:spLocks noChangeAspect="1"/>
            </p:cNvSpPr>
            <p:nvPr/>
          </p:nvSpPr>
          <p:spPr>
            <a:xfrm>
              <a:off x="1126144" y="1715832"/>
              <a:ext cx="190983" cy="176130"/>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TextBox 106"/>
            <p:cNvSpPr txBox="1"/>
            <p:nvPr/>
          </p:nvSpPr>
          <p:spPr>
            <a:xfrm>
              <a:off x="1524000" y="899886"/>
              <a:ext cx="2885918" cy="461665"/>
            </a:xfrm>
            <a:prstGeom prst="rect">
              <a:avLst/>
            </a:prstGeom>
            <a:noFill/>
          </p:spPr>
          <p:txBody>
            <a:bodyPr wrap="square" rtlCol="0">
              <a:spAutoFit/>
            </a:bodyPr>
            <a:lstStyle/>
            <a:p>
              <a:r>
                <a:rPr lang="en-US" sz="2400" dirty="0" smtClean="0"/>
                <a:t>Any attack successful</a:t>
              </a:r>
              <a:endParaRPr lang="en-US" sz="2400" dirty="0"/>
            </a:p>
          </p:txBody>
        </p:sp>
        <p:sp>
          <p:nvSpPr>
            <p:cNvPr id="108" name="TextBox 107"/>
            <p:cNvSpPr txBox="1"/>
            <p:nvPr/>
          </p:nvSpPr>
          <p:spPr>
            <a:xfrm>
              <a:off x="1517215" y="1553173"/>
              <a:ext cx="2938854" cy="461665"/>
            </a:xfrm>
            <a:prstGeom prst="rect">
              <a:avLst/>
            </a:prstGeom>
            <a:noFill/>
          </p:spPr>
          <p:txBody>
            <a:bodyPr wrap="square" rtlCol="0">
              <a:spAutoFit/>
            </a:bodyPr>
            <a:lstStyle/>
            <a:p>
              <a:r>
                <a:rPr lang="en-US" sz="2400" dirty="0" smtClean="0"/>
                <a:t>No attack successful</a:t>
              </a:r>
              <a:endParaRPr lang="en-US" sz="2400" dirty="0"/>
            </a:p>
          </p:txBody>
        </p:sp>
        <p:cxnSp>
          <p:nvCxnSpPr>
            <p:cNvPr id="109" name="Straight Connector 108"/>
            <p:cNvCxnSpPr/>
            <p:nvPr/>
          </p:nvCxnSpPr>
          <p:spPr>
            <a:xfrm flipV="1">
              <a:off x="1422398" y="1145232"/>
              <a:ext cx="108857" cy="3182"/>
            </a:xfrm>
            <a:prstGeom prst="line">
              <a:avLst/>
            </a:prstGeom>
            <a:ln w="1905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flipV="1">
              <a:off x="1400630" y="1791108"/>
              <a:ext cx="108857" cy="3182"/>
            </a:xfrm>
            <a:prstGeom prst="line">
              <a:avLst/>
            </a:prstGeom>
            <a:ln w="1905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pic>
        <p:nvPicPr>
          <p:cNvPr id="135" name="Picture 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61068" y="3923586"/>
            <a:ext cx="298825" cy="36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36" name="Picture 2" descr="C:\Users\gshyam\Desktop\shield.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84592" y="4271929"/>
            <a:ext cx="282548" cy="420071"/>
          </a:xfrm>
          <a:prstGeom prst="rect">
            <a:avLst/>
          </a:prstGeom>
          <a:noFill/>
          <a:extLst>
            <a:ext uri="{909E8E84-426E-40DD-AFC4-6F175D3DCCD1}">
              <a14:hiddenFill xmlns:a14="http://schemas.microsoft.com/office/drawing/2010/main">
                <a:solidFill>
                  <a:srgbClr val="FFFFFF"/>
                </a:solidFill>
              </a14:hiddenFill>
            </a:ext>
          </a:extLst>
        </p:spPr>
      </p:pic>
      <p:sp>
        <p:nvSpPr>
          <p:cNvPr id="32" name="TextBox 31"/>
          <p:cNvSpPr txBox="1"/>
          <p:nvPr/>
        </p:nvSpPr>
        <p:spPr>
          <a:xfrm>
            <a:off x="4728081" y="911765"/>
            <a:ext cx="3479747" cy="646331"/>
          </a:xfrm>
          <a:prstGeom prst="rect">
            <a:avLst/>
          </a:prstGeom>
          <a:solidFill>
            <a:srgbClr val="FFFF00"/>
          </a:solidFill>
        </p:spPr>
        <p:txBody>
          <a:bodyPr wrap="square" rtlCol="0">
            <a:spAutoFit/>
          </a:bodyPr>
          <a:lstStyle/>
          <a:p>
            <a:pPr algn="ctr"/>
            <a:r>
              <a:rPr lang="en-US" sz="3600" b="1" dirty="0" smtClean="0"/>
              <a:t>With the Shield</a:t>
            </a:r>
            <a:endParaRPr lang="en-US" sz="3600" b="1" dirty="0"/>
          </a:p>
        </p:txBody>
      </p:sp>
      <p:sp>
        <p:nvSpPr>
          <p:cNvPr id="34" name="TextBox 33"/>
          <p:cNvSpPr txBox="1"/>
          <p:nvPr/>
        </p:nvSpPr>
        <p:spPr>
          <a:xfrm>
            <a:off x="4485574" y="4320911"/>
            <a:ext cx="990777" cy="461665"/>
          </a:xfrm>
          <a:prstGeom prst="rect">
            <a:avLst/>
          </a:prstGeom>
          <a:noFill/>
        </p:spPr>
        <p:txBody>
          <a:bodyPr wrap="square" rtlCol="0">
            <a:spAutoFit/>
          </a:bodyPr>
          <a:lstStyle/>
          <a:p>
            <a:r>
              <a:rPr lang="en-US" sz="2400" b="1" dirty="0" smtClean="0"/>
              <a:t>20 cm</a:t>
            </a:r>
            <a:endParaRPr lang="en-US" sz="2400" b="1" dirty="0"/>
          </a:p>
        </p:txBody>
      </p:sp>
    </p:spTree>
    <p:custDataLst>
      <p:tags r:id="rId1"/>
    </p:custDataLst>
    <p:extLst>
      <p:ext uri="{BB962C8B-B14F-4D97-AF65-F5344CB8AC3E}">
        <p14:creationId xmlns:p14="http://schemas.microsoft.com/office/powerpoint/2010/main" val="4069311446"/>
      </p:ext>
    </p:extLst>
  </p:cSld>
  <p:clrMapOvr>
    <a:masterClrMapping/>
  </p:clrMapOvr>
  <p:transition advTm="26727"/>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zh-TW" dirty="0"/>
              <a:t>Implantable Medical </a:t>
            </a:r>
            <a:r>
              <a:rPr lang="en-US" altLang="zh-TW" dirty="0" smtClean="0"/>
              <a:t>Devices (IMD)</a:t>
            </a:r>
            <a:endParaRPr lang="en-US" sz="3500" b="0" dirty="0">
              <a:latin typeface="Calibri" pitchFamily="34" charset="0"/>
              <a:cs typeface="Calibri" pitchFamily="34" charset="0"/>
            </a:endParaRPr>
          </a:p>
        </p:txBody>
      </p:sp>
      <p:pic>
        <p:nvPicPr>
          <p:cNvPr id="17" name="Picture 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0043" y="1554480"/>
            <a:ext cx="1854517" cy="24945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2051" name="Picture 3" descr="C:\Users\gshyam\Desktop\Implanted-device.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73445" y="1373029"/>
            <a:ext cx="3246755" cy="28575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gshyam\Desktop\kinetra2.gi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50820" y="1606549"/>
            <a:ext cx="3498194" cy="2536191"/>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94960" y="4049078"/>
            <a:ext cx="3733800" cy="369332"/>
          </a:xfrm>
          <a:prstGeom prst="rect">
            <a:avLst/>
          </a:prstGeom>
          <a:solidFill>
            <a:schemeClr val="bg1"/>
          </a:solidFill>
        </p:spPr>
        <p:txBody>
          <a:bodyPr wrap="square" rtlCol="0">
            <a:spAutoFit/>
          </a:bodyPr>
          <a:lstStyle/>
          <a:p>
            <a:endParaRPr lang="en-US" dirty="0"/>
          </a:p>
        </p:txBody>
      </p:sp>
      <p:sp>
        <p:nvSpPr>
          <p:cNvPr id="26" name="TextBox 25"/>
          <p:cNvSpPr txBox="1"/>
          <p:nvPr/>
        </p:nvSpPr>
        <p:spPr>
          <a:xfrm>
            <a:off x="320040" y="4239168"/>
            <a:ext cx="2194560" cy="861774"/>
          </a:xfrm>
          <a:prstGeom prst="rect">
            <a:avLst/>
          </a:prstGeom>
          <a:noFill/>
        </p:spPr>
        <p:txBody>
          <a:bodyPr wrap="square" rtlCol="0">
            <a:spAutoFit/>
          </a:bodyPr>
          <a:lstStyle/>
          <a:p>
            <a:r>
              <a:rPr lang="en-US" sz="2500" dirty="0" smtClean="0"/>
              <a:t>     Cardiac </a:t>
            </a:r>
          </a:p>
          <a:p>
            <a:r>
              <a:rPr lang="en-US" sz="2500" dirty="0" smtClean="0"/>
              <a:t>Defibrillators</a:t>
            </a:r>
            <a:endParaRPr lang="en-US" sz="2500" dirty="0"/>
          </a:p>
        </p:txBody>
      </p:sp>
      <p:sp>
        <p:nvSpPr>
          <p:cNvPr id="27" name="TextBox 26"/>
          <p:cNvSpPr txBox="1"/>
          <p:nvPr/>
        </p:nvSpPr>
        <p:spPr>
          <a:xfrm>
            <a:off x="2971799" y="4024618"/>
            <a:ext cx="2543629" cy="861774"/>
          </a:xfrm>
          <a:prstGeom prst="rect">
            <a:avLst/>
          </a:prstGeom>
          <a:noFill/>
        </p:spPr>
        <p:txBody>
          <a:bodyPr wrap="square" rtlCol="0">
            <a:spAutoFit/>
          </a:bodyPr>
          <a:lstStyle/>
          <a:p>
            <a:r>
              <a:rPr lang="en-US" sz="2500" dirty="0" smtClean="0"/>
              <a:t>     </a:t>
            </a:r>
            <a:r>
              <a:rPr lang="en-US" sz="2500" dirty="0" err="1" smtClean="0"/>
              <a:t>Neurostimulators</a:t>
            </a:r>
            <a:endParaRPr lang="en-US" sz="2500" dirty="0" smtClean="0"/>
          </a:p>
        </p:txBody>
      </p:sp>
      <p:sp>
        <p:nvSpPr>
          <p:cNvPr id="28" name="TextBox 27"/>
          <p:cNvSpPr txBox="1"/>
          <p:nvPr/>
        </p:nvSpPr>
        <p:spPr>
          <a:xfrm>
            <a:off x="7086282" y="4177018"/>
            <a:ext cx="2392680" cy="861774"/>
          </a:xfrm>
          <a:prstGeom prst="rect">
            <a:avLst/>
          </a:prstGeom>
          <a:noFill/>
        </p:spPr>
        <p:txBody>
          <a:bodyPr wrap="square" rtlCol="0">
            <a:spAutoFit/>
          </a:bodyPr>
          <a:lstStyle/>
          <a:p>
            <a:r>
              <a:rPr lang="en-US" sz="2500" dirty="0" smtClean="0"/>
              <a:t>Cochlear Implants</a:t>
            </a:r>
          </a:p>
        </p:txBody>
      </p:sp>
    </p:spTree>
    <p:custDataLst>
      <p:tags r:id="rId1"/>
    </p:custDataLst>
    <p:extLst>
      <p:ext uri="{BB962C8B-B14F-4D97-AF65-F5344CB8AC3E}">
        <p14:creationId xmlns:p14="http://schemas.microsoft.com/office/powerpoint/2010/main" val="2389169184"/>
      </p:ext>
    </p:extLst>
  </p:cSld>
  <p:clrMapOvr>
    <a:masterClrMapping/>
  </p:clrMapOvr>
  <mc:AlternateContent xmlns:mc="http://schemas.openxmlformats.org/markup-compatibility/2006" xmlns:p14="http://schemas.microsoft.com/office/powerpoint/2010/main">
    <mc:Choice Requires="p14">
      <p:transition spd="slow" p14:dur="2000" advTm="14026"/>
    </mc:Choice>
    <mc:Fallback xmlns="">
      <p:transition spd="slow" advTm="14026"/>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Phase2-2: x100 Power Attacker</a:t>
            </a:r>
            <a:endParaRPr lang="zh-TW" altLang="en-US" dirty="0"/>
          </a:p>
        </p:txBody>
      </p:sp>
      <p:sp>
        <p:nvSpPr>
          <p:cNvPr id="3" name="內容版面配置區 2"/>
          <p:cNvSpPr>
            <a:spLocks noGrp="1"/>
          </p:cNvSpPr>
          <p:nvPr>
            <p:ph idx="1"/>
          </p:nvPr>
        </p:nvSpPr>
        <p:spPr/>
        <p:txBody>
          <a:bodyPr>
            <a:normAutofit/>
          </a:bodyPr>
          <a:lstStyle/>
          <a:p>
            <a:r>
              <a:rPr lang="en-US" altLang="zh-TW" dirty="0" smtClean="0"/>
              <a:t>Too powerful, cannot jam it due to limited battery power of Shield</a:t>
            </a:r>
          </a:p>
          <a:p>
            <a:r>
              <a:rPr lang="en-US" altLang="zh-TW" dirty="0" smtClean="0"/>
              <a:t>However, can warn the wearer by beeping and/or vibration to leave the location</a:t>
            </a:r>
          </a:p>
          <a:p>
            <a:endParaRPr lang="en-US" altLang="zh-TW" dirty="0" smtClean="0"/>
          </a:p>
          <a:p>
            <a:endParaRPr lang="en-US" altLang="zh-TW" dirty="0" smtClean="0"/>
          </a:p>
          <a:p>
            <a:endParaRPr lang="zh-TW" altLang="en-US" dirty="0"/>
          </a:p>
        </p:txBody>
      </p:sp>
    </p:spTree>
    <p:extLst>
      <p:ext uri="{BB962C8B-B14F-4D97-AF65-F5344CB8AC3E}">
        <p14:creationId xmlns:p14="http://schemas.microsoft.com/office/powerpoint/2010/main" val="21780733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Phase2-2: x100 Power Attacker</a:t>
            </a:r>
            <a:endParaRPr lang="zh-TW" alt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700808"/>
            <a:ext cx="8676456"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455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88"/>
          <p:cNvSpPr/>
          <p:nvPr/>
        </p:nvSpPr>
        <p:spPr>
          <a:xfrm>
            <a:off x="8409781" y="609599"/>
            <a:ext cx="329509" cy="582506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6" name="Picture 6" descr="C:\Users\Haitham\Desktop\P1.png"/>
          <p:cNvPicPr>
            <a:picLocks noChangeAspect="1" noChangeArrowheads="1"/>
          </p:cNvPicPr>
          <p:nvPr/>
        </p:nvPicPr>
        <p:blipFill>
          <a:blip r:embed="rId4"/>
          <a:srcRect r="8383" b="5437"/>
          <a:stretch>
            <a:fillRect/>
          </a:stretch>
        </p:blipFill>
        <p:spPr bwMode="auto">
          <a:xfrm rot="5400000">
            <a:off x="2229389" y="-157441"/>
            <a:ext cx="4754880" cy="8778240"/>
          </a:xfrm>
          <a:prstGeom prst="rect">
            <a:avLst/>
          </a:prstGeom>
          <a:noFill/>
        </p:spPr>
      </p:pic>
      <p:grpSp>
        <p:nvGrpSpPr>
          <p:cNvPr id="2" name="Group 139"/>
          <p:cNvGrpSpPr/>
          <p:nvPr/>
        </p:nvGrpSpPr>
        <p:grpSpPr>
          <a:xfrm rot="5400000">
            <a:off x="2447385" y="1026911"/>
            <a:ext cx="3541636" cy="7431971"/>
            <a:chOff x="2858132" y="1333279"/>
            <a:chExt cx="3248624" cy="5221688"/>
          </a:xfrm>
          <a:solidFill>
            <a:srgbClr val="FF0000"/>
          </a:solidFill>
        </p:grpSpPr>
        <p:sp>
          <p:nvSpPr>
            <p:cNvPr id="91" name="Oval 90"/>
            <p:cNvSpPr/>
            <p:nvPr/>
          </p:nvSpPr>
          <p:spPr>
            <a:xfrm>
              <a:off x="4092784" y="2918714"/>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3524517" y="3087232"/>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3988428" y="3549143"/>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4075524" y="4219620"/>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Oval 94"/>
            <p:cNvSpPr/>
            <p:nvPr/>
          </p:nvSpPr>
          <p:spPr>
            <a:xfrm>
              <a:off x="3524517" y="3971608"/>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Oval 95"/>
            <p:cNvSpPr/>
            <p:nvPr/>
          </p:nvSpPr>
          <p:spPr>
            <a:xfrm>
              <a:off x="2878392" y="4121566"/>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a:off x="2858132" y="4625345"/>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5939006" y="2588645"/>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4284180" y="5719323"/>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Oval 100"/>
            <p:cNvSpPr/>
            <p:nvPr/>
          </p:nvSpPr>
          <p:spPr>
            <a:xfrm>
              <a:off x="4332836" y="2383045"/>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Oval 101"/>
            <p:cNvSpPr/>
            <p:nvPr/>
          </p:nvSpPr>
          <p:spPr>
            <a:xfrm>
              <a:off x="5876224" y="2104934"/>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a:off x="5855480" y="1333279"/>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5506286" y="6426476"/>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4763262" y="2010540"/>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5673178" y="5446941"/>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Oval 106"/>
            <p:cNvSpPr/>
            <p:nvPr/>
          </p:nvSpPr>
          <p:spPr>
            <a:xfrm>
              <a:off x="5368469" y="2018433"/>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Oval 107"/>
            <p:cNvSpPr/>
            <p:nvPr/>
          </p:nvSpPr>
          <p:spPr>
            <a:xfrm>
              <a:off x="4407701" y="4932020"/>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5059895" y="5763306"/>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 name="Group 103"/>
          <p:cNvGrpSpPr/>
          <p:nvPr/>
        </p:nvGrpSpPr>
        <p:grpSpPr>
          <a:xfrm>
            <a:off x="273426" y="725710"/>
            <a:ext cx="3329925" cy="1114952"/>
            <a:chOff x="1126144" y="899886"/>
            <a:chExt cx="3329925" cy="1114952"/>
          </a:xfrm>
        </p:grpSpPr>
        <p:sp>
          <p:nvSpPr>
            <p:cNvPr id="110" name="Oval 109"/>
            <p:cNvSpPr>
              <a:spLocks noChangeAspect="1"/>
            </p:cNvSpPr>
            <p:nvPr/>
          </p:nvSpPr>
          <p:spPr>
            <a:xfrm>
              <a:off x="1126144" y="1062267"/>
              <a:ext cx="190983" cy="17613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a:spLocks noChangeAspect="1"/>
            </p:cNvSpPr>
            <p:nvPr/>
          </p:nvSpPr>
          <p:spPr>
            <a:xfrm>
              <a:off x="1126144" y="1715832"/>
              <a:ext cx="190983" cy="176130"/>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TextBox 111"/>
            <p:cNvSpPr txBox="1"/>
            <p:nvPr/>
          </p:nvSpPr>
          <p:spPr>
            <a:xfrm>
              <a:off x="1524000" y="899886"/>
              <a:ext cx="2885918" cy="461665"/>
            </a:xfrm>
            <a:prstGeom prst="rect">
              <a:avLst/>
            </a:prstGeom>
            <a:noFill/>
          </p:spPr>
          <p:txBody>
            <a:bodyPr wrap="square" rtlCol="0">
              <a:spAutoFit/>
            </a:bodyPr>
            <a:lstStyle/>
            <a:p>
              <a:r>
                <a:rPr lang="en-US" sz="2400" dirty="0" smtClean="0"/>
                <a:t>Any attack successful</a:t>
              </a:r>
              <a:endParaRPr lang="en-US" sz="2400" dirty="0"/>
            </a:p>
          </p:txBody>
        </p:sp>
        <p:sp>
          <p:nvSpPr>
            <p:cNvPr id="113" name="TextBox 112"/>
            <p:cNvSpPr txBox="1"/>
            <p:nvPr/>
          </p:nvSpPr>
          <p:spPr>
            <a:xfrm>
              <a:off x="1517215" y="1553173"/>
              <a:ext cx="2938854" cy="461665"/>
            </a:xfrm>
            <a:prstGeom prst="rect">
              <a:avLst/>
            </a:prstGeom>
            <a:noFill/>
          </p:spPr>
          <p:txBody>
            <a:bodyPr wrap="square" rtlCol="0">
              <a:spAutoFit/>
            </a:bodyPr>
            <a:lstStyle/>
            <a:p>
              <a:r>
                <a:rPr lang="en-US" sz="2400" dirty="0" smtClean="0"/>
                <a:t>No attack successful</a:t>
              </a:r>
              <a:endParaRPr lang="en-US" sz="2400" dirty="0"/>
            </a:p>
          </p:txBody>
        </p:sp>
        <p:cxnSp>
          <p:nvCxnSpPr>
            <p:cNvPr id="114" name="Straight Connector 113"/>
            <p:cNvCxnSpPr/>
            <p:nvPr/>
          </p:nvCxnSpPr>
          <p:spPr>
            <a:xfrm flipV="1">
              <a:off x="1422398" y="1145232"/>
              <a:ext cx="108857" cy="3182"/>
            </a:xfrm>
            <a:prstGeom prst="line">
              <a:avLst/>
            </a:prstGeom>
            <a:ln w="1905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flipV="1">
              <a:off x="1400630" y="1791108"/>
              <a:ext cx="108857" cy="3182"/>
            </a:xfrm>
            <a:prstGeom prst="line">
              <a:avLst/>
            </a:prstGeom>
            <a:ln w="1905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pic>
        <p:nvPicPr>
          <p:cNvPr id="116" name="Picture 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61068" y="3973826"/>
            <a:ext cx="298825" cy="36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
        <p:nvSpPr>
          <p:cNvPr id="33" name="TextBox 32"/>
          <p:cNvSpPr txBox="1"/>
          <p:nvPr/>
        </p:nvSpPr>
        <p:spPr>
          <a:xfrm>
            <a:off x="4531807" y="911765"/>
            <a:ext cx="3949002" cy="646331"/>
          </a:xfrm>
          <a:prstGeom prst="rect">
            <a:avLst/>
          </a:prstGeom>
          <a:solidFill>
            <a:srgbClr val="FFFF00"/>
          </a:solidFill>
        </p:spPr>
        <p:txBody>
          <a:bodyPr wrap="square" rtlCol="0">
            <a:spAutoFit/>
          </a:bodyPr>
          <a:lstStyle/>
          <a:p>
            <a:pPr algn="ctr"/>
            <a:r>
              <a:rPr lang="en-US" sz="3600" b="1" dirty="0" smtClean="0"/>
              <a:t>Without the Shield</a:t>
            </a:r>
            <a:endParaRPr lang="en-US" sz="3600" b="1" dirty="0"/>
          </a:p>
        </p:txBody>
      </p:sp>
      <p:cxnSp>
        <p:nvCxnSpPr>
          <p:cNvPr id="34" name="Straight Arrow Connector 33"/>
          <p:cNvCxnSpPr>
            <a:endCxn id="104" idx="1"/>
          </p:cNvCxnSpPr>
          <p:nvPr/>
        </p:nvCxnSpPr>
        <p:spPr>
          <a:xfrm rot="16200000" flipH="1" flipV="1">
            <a:off x="1760242" y="3220242"/>
            <a:ext cx="1563698" cy="3767551"/>
          </a:xfrm>
          <a:prstGeom prst="straightConnector1">
            <a:avLst/>
          </a:prstGeom>
          <a:ln w="38100">
            <a:solidFill>
              <a:schemeClr val="tx1"/>
            </a:solidFill>
            <a:prstDash val="solid"/>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5" name="TextBox 34"/>
          <p:cNvSpPr txBox="1"/>
          <p:nvPr/>
        </p:nvSpPr>
        <p:spPr>
          <a:xfrm>
            <a:off x="1652835" y="5306901"/>
            <a:ext cx="999930" cy="531191"/>
          </a:xfrm>
          <a:prstGeom prst="rect">
            <a:avLst/>
          </a:prstGeom>
          <a:noFill/>
        </p:spPr>
        <p:txBody>
          <a:bodyPr wrap="square" rtlCol="0">
            <a:spAutoFit/>
          </a:bodyPr>
          <a:lstStyle/>
          <a:p>
            <a:r>
              <a:rPr lang="en-US" sz="2800" b="1" dirty="0" smtClean="0"/>
              <a:t>27 m</a:t>
            </a:r>
            <a:endParaRPr lang="en-US" sz="2800" b="1" dirty="0"/>
          </a:p>
        </p:txBody>
      </p:sp>
      <p:sp>
        <p:nvSpPr>
          <p:cNvPr id="40" name="Oval 39"/>
          <p:cNvSpPr/>
          <p:nvPr/>
        </p:nvSpPr>
        <p:spPr>
          <a:xfrm rot="5400000">
            <a:off x="1447780" y="5374111"/>
            <a:ext cx="182880" cy="18288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331616650"/>
      </p:ext>
    </p:extLst>
  </p:cSld>
  <p:clrMapOvr>
    <a:masterClrMapping/>
  </p:clrMapOvr>
  <p:transition advTm="18715"/>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Rectangle 88"/>
          <p:cNvSpPr/>
          <p:nvPr/>
        </p:nvSpPr>
        <p:spPr>
          <a:xfrm>
            <a:off x="8409781" y="609599"/>
            <a:ext cx="329509" cy="582506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6" name="Picture 6" descr="C:\Users\Haitham\Desktop\P1.png"/>
          <p:cNvPicPr>
            <a:picLocks noChangeAspect="1" noChangeArrowheads="1"/>
          </p:cNvPicPr>
          <p:nvPr/>
        </p:nvPicPr>
        <p:blipFill>
          <a:blip r:embed="rId4"/>
          <a:srcRect r="8383" b="5437"/>
          <a:stretch>
            <a:fillRect/>
          </a:stretch>
        </p:blipFill>
        <p:spPr bwMode="auto">
          <a:xfrm rot="5400000">
            <a:off x="2229389" y="-157441"/>
            <a:ext cx="4754880" cy="8778240"/>
          </a:xfrm>
          <a:prstGeom prst="rect">
            <a:avLst/>
          </a:prstGeom>
          <a:noFill/>
        </p:spPr>
      </p:pic>
      <p:grpSp>
        <p:nvGrpSpPr>
          <p:cNvPr id="2" name="Group 139"/>
          <p:cNvGrpSpPr/>
          <p:nvPr/>
        </p:nvGrpSpPr>
        <p:grpSpPr>
          <a:xfrm rot="5400000">
            <a:off x="2447385" y="1026911"/>
            <a:ext cx="3541636" cy="7431971"/>
            <a:chOff x="2858132" y="1333279"/>
            <a:chExt cx="3248624" cy="5221688"/>
          </a:xfrm>
          <a:solidFill>
            <a:srgbClr val="FF0000"/>
          </a:solidFill>
        </p:grpSpPr>
        <p:sp>
          <p:nvSpPr>
            <p:cNvPr id="91" name="Oval 90"/>
            <p:cNvSpPr/>
            <p:nvPr/>
          </p:nvSpPr>
          <p:spPr>
            <a:xfrm>
              <a:off x="4092784" y="2918714"/>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2" name="Oval 91"/>
            <p:cNvSpPr/>
            <p:nvPr/>
          </p:nvSpPr>
          <p:spPr>
            <a:xfrm>
              <a:off x="3524517" y="3087232"/>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3" name="Oval 92"/>
            <p:cNvSpPr/>
            <p:nvPr/>
          </p:nvSpPr>
          <p:spPr>
            <a:xfrm>
              <a:off x="3988428" y="3549143"/>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4" name="Oval 93"/>
            <p:cNvSpPr/>
            <p:nvPr/>
          </p:nvSpPr>
          <p:spPr>
            <a:xfrm>
              <a:off x="4075524" y="4219620"/>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5" name="Oval 94"/>
            <p:cNvSpPr/>
            <p:nvPr/>
          </p:nvSpPr>
          <p:spPr>
            <a:xfrm>
              <a:off x="3524517" y="3971608"/>
              <a:ext cx="167750" cy="128491"/>
            </a:xfrm>
            <a:prstGeom prst="ellipse">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6" name="Oval 95"/>
            <p:cNvSpPr/>
            <p:nvPr/>
          </p:nvSpPr>
          <p:spPr>
            <a:xfrm>
              <a:off x="2878392" y="4121566"/>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7" name="Oval 96"/>
            <p:cNvSpPr/>
            <p:nvPr/>
          </p:nvSpPr>
          <p:spPr>
            <a:xfrm>
              <a:off x="2858132" y="4625345"/>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8" name="Oval 97"/>
            <p:cNvSpPr/>
            <p:nvPr/>
          </p:nvSpPr>
          <p:spPr>
            <a:xfrm>
              <a:off x="5939006" y="2588645"/>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9" name="Oval 98"/>
            <p:cNvSpPr/>
            <p:nvPr/>
          </p:nvSpPr>
          <p:spPr>
            <a:xfrm>
              <a:off x="4284180" y="5719323"/>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1" name="Oval 100"/>
            <p:cNvSpPr/>
            <p:nvPr/>
          </p:nvSpPr>
          <p:spPr>
            <a:xfrm>
              <a:off x="4332836" y="2383045"/>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2" name="Oval 101"/>
            <p:cNvSpPr/>
            <p:nvPr/>
          </p:nvSpPr>
          <p:spPr>
            <a:xfrm>
              <a:off x="5876224" y="2104934"/>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3" name="Oval 102"/>
            <p:cNvSpPr/>
            <p:nvPr/>
          </p:nvSpPr>
          <p:spPr>
            <a:xfrm>
              <a:off x="5855480" y="1333279"/>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4" name="Oval 103"/>
            <p:cNvSpPr/>
            <p:nvPr/>
          </p:nvSpPr>
          <p:spPr>
            <a:xfrm>
              <a:off x="5506286" y="6426476"/>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5" name="Oval 104"/>
            <p:cNvSpPr/>
            <p:nvPr/>
          </p:nvSpPr>
          <p:spPr>
            <a:xfrm>
              <a:off x="4763262" y="2010540"/>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6" name="Oval 105"/>
            <p:cNvSpPr/>
            <p:nvPr/>
          </p:nvSpPr>
          <p:spPr>
            <a:xfrm>
              <a:off x="5673178" y="5446941"/>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7" name="Oval 106"/>
            <p:cNvSpPr/>
            <p:nvPr/>
          </p:nvSpPr>
          <p:spPr>
            <a:xfrm>
              <a:off x="5368469" y="2018433"/>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8" name="Oval 107"/>
            <p:cNvSpPr/>
            <p:nvPr/>
          </p:nvSpPr>
          <p:spPr>
            <a:xfrm>
              <a:off x="4407701" y="4932020"/>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0" name="Oval 99"/>
            <p:cNvSpPr/>
            <p:nvPr/>
          </p:nvSpPr>
          <p:spPr>
            <a:xfrm>
              <a:off x="5059895" y="5763306"/>
              <a:ext cx="167750" cy="128491"/>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3" name="Group 103"/>
          <p:cNvGrpSpPr/>
          <p:nvPr/>
        </p:nvGrpSpPr>
        <p:grpSpPr>
          <a:xfrm>
            <a:off x="273426" y="725710"/>
            <a:ext cx="3329925" cy="1114952"/>
            <a:chOff x="1126144" y="899886"/>
            <a:chExt cx="3329925" cy="1114952"/>
          </a:xfrm>
        </p:grpSpPr>
        <p:sp>
          <p:nvSpPr>
            <p:cNvPr id="110" name="Oval 109"/>
            <p:cNvSpPr>
              <a:spLocks noChangeAspect="1"/>
            </p:cNvSpPr>
            <p:nvPr/>
          </p:nvSpPr>
          <p:spPr>
            <a:xfrm>
              <a:off x="1126144" y="1062267"/>
              <a:ext cx="190983" cy="176130"/>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1" name="Oval 110"/>
            <p:cNvSpPr>
              <a:spLocks noChangeAspect="1"/>
            </p:cNvSpPr>
            <p:nvPr/>
          </p:nvSpPr>
          <p:spPr>
            <a:xfrm>
              <a:off x="1126144" y="1715832"/>
              <a:ext cx="190983" cy="176130"/>
            </a:xfrm>
            <a:prstGeom prst="ellipse">
              <a:avLst/>
            </a:prstGeom>
            <a:solidFill>
              <a:srgbClr val="00B0F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2" name="TextBox 111"/>
            <p:cNvSpPr txBox="1"/>
            <p:nvPr/>
          </p:nvSpPr>
          <p:spPr>
            <a:xfrm>
              <a:off x="1524000" y="899886"/>
              <a:ext cx="2885918" cy="461665"/>
            </a:xfrm>
            <a:prstGeom prst="rect">
              <a:avLst/>
            </a:prstGeom>
            <a:noFill/>
          </p:spPr>
          <p:txBody>
            <a:bodyPr wrap="square" rtlCol="0">
              <a:spAutoFit/>
            </a:bodyPr>
            <a:lstStyle/>
            <a:p>
              <a:r>
                <a:rPr lang="en-US" sz="2400" dirty="0" smtClean="0"/>
                <a:t>Any attack successful</a:t>
              </a:r>
              <a:endParaRPr lang="en-US" sz="2400" dirty="0"/>
            </a:p>
          </p:txBody>
        </p:sp>
        <p:sp>
          <p:nvSpPr>
            <p:cNvPr id="113" name="TextBox 112"/>
            <p:cNvSpPr txBox="1"/>
            <p:nvPr/>
          </p:nvSpPr>
          <p:spPr>
            <a:xfrm>
              <a:off x="1517215" y="1553173"/>
              <a:ext cx="2938854" cy="461665"/>
            </a:xfrm>
            <a:prstGeom prst="rect">
              <a:avLst/>
            </a:prstGeom>
            <a:noFill/>
          </p:spPr>
          <p:txBody>
            <a:bodyPr wrap="square" rtlCol="0">
              <a:spAutoFit/>
            </a:bodyPr>
            <a:lstStyle/>
            <a:p>
              <a:r>
                <a:rPr lang="en-US" sz="2400" dirty="0" smtClean="0"/>
                <a:t>No attack successful</a:t>
              </a:r>
              <a:endParaRPr lang="en-US" sz="2400" dirty="0"/>
            </a:p>
          </p:txBody>
        </p:sp>
        <p:cxnSp>
          <p:nvCxnSpPr>
            <p:cNvPr id="114" name="Straight Connector 113"/>
            <p:cNvCxnSpPr/>
            <p:nvPr/>
          </p:nvCxnSpPr>
          <p:spPr>
            <a:xfrm flipV="1">
              <a:off x="1422398" y="1145232"/>
              <a:ext cx="108857" cy="3182"/>
            </a:xfrm>
            <a:prstGeom prst="line">
              <a:avLst/>
            </a:prstGeom>
            <a:ln w="1905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flipV="1">
              <a:off x="1400630" y="1791108"/>
              <a:ext cx="108857" cy="3182"/>
            </a:xfrm>
            <a:prstGeom prst="line">
              <a:avLst/>
            </a:prstGeom>
            <a:ln w="19050">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grpSp>
      <p:pic>
        <p:nvPicPr>
          <p:cNvPr id="116" name="Picture 2"/>
          <p:cNvPicPr>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261068" y="3973826"/>
            <a:ext cx="298825" cy="36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17" name="Picture 2" descr="C:\Users\gshyam\Desktop\shield.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284592" y="4322169"/>
            <a:ext cx="282548" cy="420071"/>
          </a:xfrm>
          <a:prstGeom prst="rect">
            <a:avLst/>
          </a:prstGeom>
          <a:noFill/>
          <a:extLst>
            <a:ext uri="{909E8E84-426E-40DD-AFC4-6F175D3DCCD1}">
              <a14:hiddenFill xmlns:a14="http://schemas.microsoft.com/office/drawing/2010/main">
                <a:solidFill>
                  <a:srgbClr val="FFFFFF"/>
                </a:solidFill>
              </a14:hiddenFill>
            </a:ext>
          </a:extLst>
        </p:spPr>
      </p:pic>
      <p:sp>
        <p:nvSpPr>
          <p:cNvPr id="33" name="TextBox 32"/>
          <p:cNvSpPr txBox="1"/>
          <p:nvPr/>
        </p:nvSpPr>
        <p:spPr>
          <a:xfrm>
            <a:off x="4531807" y="911765"/>
            <a:ext cx="3949002" cy="646331"/>
          </a:xfrm>
          <a:prstGeom prst="rect">
            <a:avLst/>
          </a:prstGeom>
          <a:solidFill>
            <a:srgbClr val="FFFF00"/>
          </a:solidFill>
        </p:spPr>
        <p:txBody>
          <a:bodyPr wrap="square" rtlCol="0">
            <a:spAutoFit/>
          </a:bodyPr>
          <a:lstStyle/>
          <a:p>
            <a:pPr algn="ctr"/>
            <a:r>
              <a:rPr lang="en-US" sz="3600" b="1" dirty="0" smtClean="0"/>
              <a:t>With the Shield</a:t>
            </a:r>
            <a:endParaRPr lang="en-US" sz="3600" b="1" dirty="0"/>
          </a:p>
        </p:txBody>
      </p:sp>
    </p:spTree>
    <p:custDataLst>
      <p:tags r:id="rId1"/>
    </p:custDataLst>
    <p:extLst>
      <p:ext uri="{BB962C8B-B14F-4D97-AF65-F5344CB8AC3E}">
        <p14:creationId xmlns:p14="http://schemas.microsoft.com/office/powerpoint/2010/main" val="931277743"/>
      </p:ext>
    </p:extLst>
  </p:cSld>
  <p:clrMapOvr>
    <a:masterClrMapping/>
  </p:clrMapOvr>
  <p:transition advTm="36873"/>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Phase2-2: x100 Power Attacker</a:t>
            </a:r>
            <a:endParaRPr lang="zh-TW" altLang="en-US" dirty="0"/>
          </a:p>
        </p:txBody>
      </p:sp>
      <p:sp>
        <p:nvSpPr>
          <p:cNvPr id="3" name="內容版面配置區 2"/>
          <p:cNvSpPr>
            <a:spLocks noGrp="1"/>
          </p:cNvSpPr>
          <p:nvPr>
            <p:ph idx="1"/>
          </p:nvPr>
        </p:nvSpPr>
        <p:spPr/>
        <p:txBody>
          <a:bodyPr>
            <a:normAutofit/>
          </a:bodyPr>
          <a:lstStyle/>
          <a:p>
            <a:r>
              <a:rPr lang="en-US" altLang="zh-TW" dirty="0" smtClean="0"/>
              <a:t>Cannot totally eliminate the hazard</a:t>
            </a:r>
          </a:p>
          <a:p>
            <a:pPr marL="0" indent="0">
              <a:buNone/>
            </a:pPr>
            <a:endParaRPr lang="en-US" altLang="zh-TW" dirty="0" smtClean="0"/>
          </a:p>
          <a:p>
            <a:pPr marL="0" indent="0">
              <a:buNone/>
            </a:pPr>
            <a:r>
              <a:rPr lang="en-US" altLang="zh-TW" dirty="0" smtClean="0"/>
              <a:t>But,</a:t>
            </a:r>
            <a:endParaRPr lang="en-US" altLang="zh-TW" dirty="0"/>
          </a:p>
          <a:p>
            <a:r>
              <a:rPr lang="en-US" altLang="zh-TW" dirty="0" smtClean="0"/>
              <a:t>Raise the bar of active attack</a:t>
            </a:r>
          </a:p>
          <a:p>
            <a:r>
              <a:rPr lang="en-US" altLang="zh-TW" dirty="0" smtClean="0"/>
              <a:t>Provide detection of hazard</a:t>
            </a:r>
          </a:p>
          <a:p>
            <a:endParaRPr lang="en-US" altLang="zh-TW" dirty="0" smtClean="0"/>
          </a:p>
          <a:p>
            <a:endParaRPr lang="en-US" altLang="zh-TW" dirty="0" smtClean="0"/>
          </a:p>
          <a:p>
            <a:endParaRPr lang="en-US" altLang="zh-TW" dirty="0" smtClean="0"/>
          </a:p>
          <a:p>
            <a:endParaRPr lang="zh-TW" altLang="en-US" dirty="0"/>
          </a:p>
        </p:txBody>
      </p:sp>
    </p:spTree>
    <p:extLst>
      <p:ext uri="{BB962C8B-B14F-4D97-AF65-F5344CB8AC3E}">
        <p14:creationId xmlns:p14="http://schemas.microsoft.com/office/powerpoint/2010/main" val="31989800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Conclusion</a:t>
            </a:r>
            <a:endParaRPr lang="zh-TW" altLang="en-US" dirty="0"/>
          </a:p>
        </p:txBody>
      </p:sp>
      <p:sp>
        <p:nvSpPr>
          <p:cNvPr id="3" name="內容版面配置區 2"/>
          <p:cNvSpPr>
            <a:spLocks noGrp="1"/>
          </p:cNvSpPr>
          <p:nvPr>
            <p:ph idx="1"/>
          </p:nvPr>
        </p:nvSpPr>
        <p:spPr/>
        <p:txBody>
          <a:bodyPr/>
          <a:lstStyle/>
          <a:p>
            <a:r>
              <a:rPr lang="en-US" altLang="zh-TW" dirty="0">
                <a:sym typeface="Wingdings" pitchFamily="2" charset="2"/>
              </a:rPr>
              <a:t>First to secure medical implants without modifying </a:t>
            </a:r>
            <a:r>
              <a:rPr lang="en-US" altLang="zh-TW" dirty="0" smtClean="0">
                <a:sym typeface="Wingdings" pitchFamily="2" charset="2"/>
              </a:rPr>
              <a:t>them</a:t>
            </a:r>
            <a:endParaRPr lang="en-US" altLang="zh-TW" dirty="0">
              <a:sym typeface="Wingdings" pitchFamily="2" charset="2"/>
            </a:endParaRPr>
          </a:p>
          <a:p>
            <a:r>
              <a:rPr lang="en-US" altLang="zh-TW" dirty="0">
                <a:sym typeface="Wingdings" pitchFamily="2" charset="2"/>
              </a:rPr>
              <a:t>Other applications in RFIDs, small low-power sensors,  legacy </a:t>
            </a:r>
            <a:r>
              <a:rPr lang="en-US" altLang="zh-TW" dirty="0" smtClean="0">
                <a:sym typeface="Wingdings" pitchFamily="2" charset="2"/>
              </a:rPr>
              <a:t>devices</a:t>
            </a:r>
            <a:endParaRPr lang="en-US" altLang="zh-TW" dirty="0">
              <a:sym typeface="Wingdings" pitchFamily="2" charset="2"/>
            </a:endParaRPr>
          </a:p>
          <a:p>
            <a:r>
              <a:rPr lang="en-US" altLang="zh-TW" dirty="0">
                <a:latin typeface="Calibri" pitchFamily="34" charset="0"/>
                <a:cs typeface="Calibri" pitchFamily="34" charset="0"/>
              </a:rPr>
              <a:t>Convergence of wireless and medical devices open up new research problems</a:t>
            </a:r>
            <a:endParaRPr lang="zh-TW" altLang="en-US" dirty="0"/>
          </a:p>
        </p:txBody>
      </p:sp>
    </p:spTree>
    <p:extLst>
      <p:ext uri="{BB962C8B-B14F-4D97-AF65-F5344CB8AC3E}">
        <p14:creationId xmlns:p14="http://schemas.microsoft.com/office/powerpoint/2010/main" val="22661600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Few Comments (</a:t>
            </a:r>
            <a:r>
              <a:rPr lang="en-US" altLang="zh-TW" dirty="0" err="1" smtClean="0"/>
              <a:t>kcir</a:t>
            </a:r>
            <a:r>
              <a:rPr lang="en-US" altLang="zh-TW" dirty="0" smtClean="0"/>
              <a:t>)</a:t>
            </a:r>
            <a:endParaRPr lang="zh-TW" altLang="en-US" dirty="0"/>
          </a:p>
        </p:txBody>
      </p:sp>
      <p:sp>
        <p:nvSpPr>
          <p:cNvPr id="3" name="內容版面配置區 2"/>
          <p:cNvSpPr>
            <a:spLocks noGrp="1"/>
          </p:cNvSpPr>
          <p:nvPr>
            <p:ph idx="1"/>
          </p:nvPr>
        </p:nvSpPr>
        <p:spPr/>
        <p:txBody>
          <a:bodyPr/>
          <a:lstStyle/>
          <a:p>
            <a:r>
              <a:rPr lang="en-US" altLang="zh-TW" dirty="0" smtClean="0"/>
              <a:t>Meticulous foot notes</a:t>
            </a:r>
          </a:p>
          <a:p>
            <a:r>
              <a:rPr lang="en-US" altLang="zh-TW" dirty="0" smtClean="0"/>
              <a:t>Kind of verbose/repetitive</a:t>
            </a:r>
          </a:p>
          <a:p>
            <a:r>
              <a:rPr lang="en-US" altLang="zh-TW" dirty="0" err="1" smtClean="0"/>
              <a:t>DoS</a:t>
            </a:r>
            <a:r>
              <a:rPr lang="en-US" altLang="zh-TW" dirty="0" smtClean="0"/>
              <a:t> -&gt; wears out the battery</a:t>
            </a:r>
          </a:p>
          <a:p>
            <a:r>
              <a:rPr lang="en-US" altLang="zh-TW" dirty="0" smtClean="0"/>
              <a:t>Technical invention in disguise of an application work, incurs more attention</a:t>
            </a:r>
          </a:p>
          <a:p>
            <a:endParaRPr lang="en-US" altLang="zh-TW" dirty="0" smtClean="0"/>
          </a:p>
          <a:p>
            <a:endParaRPr lang="en-US" altLang="zh-TW" dirty="0" smtClean="0"/>
          </a:p>
          <a:p>
            <a:endParaRPr lang="zh-TW" altLang="en-US" dirty="0"/>
          </a:p>
        </p:txBody>
      </p:sp>
    </p:spTree>
    <p:extLst>
      <p:ext uri="{BB962C8B-B14F-4D97-AF65-F5344CB8AC3E}">
        <p14:creationId xmlns:p14="http://schemas.microsoft.com/office/powerpoint/2010/main" val="19606656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p:cNvSpPr>
            <a:spLocks noGrp="1"/>
          </p:cNvSpPr>
          <p:nvPr>
            <p:ph type="title"/>
          </p:nvPr>
        </p:nvSpPr>
        <p:spPr/>
        <p:txBody>
          <a:bodyPr>
            <a:normAutofit/>
          </a:bodyPr>
          <a:lstStyle/>
          <a:p>
            <a:r>
              <a:rPr lang="en-US" altLang="zh-TW" sz="4800" dirty="0"/>
              <a:t>Wireless Interaction in IMD</a:t>
            </a:r>
            <a:endParaRPr lang="en-US" sz="3500" b="0" dirty="0">
              <a:latin typeface="Calibri" pitchFamily="34" charset="0"/>
              <a:cs typeface="Calibri" pitchFamily="34" charset="0"/>
            </a:endParaRPr>
          </a:p>
        </p:txBody>
      </p:sp>
      <p:pic>
        <p:nvPicPr>
          <p:cNvPr id="13" name="Picture 2" descr="C:\Users\gshyam\Desktop\grandma.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2582" y="3079295"/>
            <a:ext cx="2141537" cy="242331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p:cNvPicPr>
            <a:picLocks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75423" y="2952930"/>
            <a:ext cx="1557019"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5" name="Picture 6"/>
          <p:cNvPicPr>
            <a:picLocks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4225608" y="3311070"/>
            <a:ext cx="1682750"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
        <p:nvSpPr>
          <p:cNvPr id="16" name="Arc 15"/>
          <p:cNvSpPr/>
          <p:nvPr/>
        </p:nvSpPr>
        <p:spPr bwMode="auto">
          <a:xfrm>
            <a:off x="633479" y="3407889"/>
            <a:ext cx="1168421" cy="954262"/>
          </a:xfrm>
          <a:prstGeom prst="arc">
            <a:avLst>
              <a:gd name="adj1" fmla="val 19401238"/>
              <a:gd name="adj2" fmla="val 2199001"/>
            </a:avLst>
          </a:prstGeom>
          <a:noFill/>
          <a:ln w="38100" cap="rnd" cmpd="sng" algn="ctr">
            <a:solidFill>
              <a:schemeClr val="bg1">
                <a:lumMod val="65000"/>
              </a:schemeClr>
            </a:solidFill>
            <a:prstDash val="dash"/>
            <a:round/>
            <a:headEnd type="none" w="med" len="med"/>
            <a:tailEnd type="none" w="med" len="med"/>
          </a:ln>
          <a:effec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182" algn="l" rtl="0" fontAlgn="base">
              <a:spcBef>
                <a:spcPct val="0"/>
              </a:spcBef>
              <a:spcAft>
                <a:spcPct val="0"/>
              </a:spcAft>
              <a:defRPr sz="2400" kern="1200">
                <a:solidFill>
                  <a:schemeClr val="tx1"/>
                </a:solidFill>
                <a:latin typeface="Times New Roman" charset="0"/>
                <a:ea typeface="+mn-ea"/>
                <a:cs typeface="+mn-cs"/>
              </a:defRPr>
            </a:lvl2pPr>
            <a:lvl3pPr marL="914364" algn="l" rtl="0" fontAlgn="base">
              <a:spcBef>
                <a:spcPct val="0"/>
              </a:spcBef>
              <a:spcAft>
                <a:spcPct val="0"/>
              </a:spcAft>
              <a:defRPr sz="2400" kern="1200">
                <a:solidFill>
                  <a:schemeClr val="tx1"/>
                </a:solidFill>
                <a:latin typeface="Times New Roman" charset="0"/>
                <a:ea typeface="+mn-ea"/>
                <a:cs typeface="+mn-cs"/>
              </a:defRPr>
            </a:lvl3pPr>
            <a:lvl4pPr marL="1371545" algn="l" rtl="0" fontAlgn="base">
              <a:spcBef>
                <a:spcPct val="0"/>
              </a:spcBef>
              <a:spcAft>
                <a:spcPct val="0"/>
              </a:spcAft>
              <a:defRPr sz="2400" kern="1200">
                <a:solidFill>
                  <a:schemeClr val="tx1"/>
                </a:solidFill>
                <a:latin typeface="Times New Roman" charset="0"/>
                <a:ea typeface="+mn-ea"/>
                <a:cs typeface="+mn-cs"/>
              </a:defRPr>
            </a:lvl4pPr>
            <a:lvl5pPr marL="1828727" algn="l" rtl="0" fontAlgn="base">
              <a:spcBef>
                <a:spcPct val="0"/>
              </a:spcBef>
              <a:spcAft>
                <a:spcPct val="0"/>
              </a:spcAft>
              <a:defRPr sz="2400" kern="1200">
                <a:solidFill>
                  <a:schemeClr val="tx1"/>
                </a:solidFill>
                <a:latin typeface="Times New Roman" charset="0"/>
                <a:ea typeface="+mn-ea"/>
                <a:cs typeface="+mn-cs"/>
              </a:defRPr>
            </a:lvl5pPr>
            <a:lvl6pPr marL="2285909" algn="l" defTabSz="914364" rtl="0" eaLnBrk="1" latinLnBrk="0" hangingPunct="1">
              <a:defRPr sz="2400" kern="1200">
                <a:solidFill>
                  <a:schemeClr val="tx1"/>
                </a:solidFill>
                <a:latin typeface="Times New Roman" charset="0"/>
                <a:ea typeface="+mn-ea"/>
                <a:cs typeface="+mn-cs"/>
              </a:defRPr>
            </a:lvl6pPr>
            <a:lvl7pPr marL="2743090" algn="l" defTabSz="914364" rtl="0" eaLnBrk="1" latinLnBrk="0" hangingPunct="1">
              <a:defRPr sz="2400" kern="1200">
                <a:solidFill>
                  <a:schemeClr val="tx1"/>
                </a:solidFill>
                <a:latin typeface="Times New Roman" charset="0"/>
                <a:ea typeface="+mn-ea"/>
                <a:cs typeface="+mn-cs"/>
              </a:defRPr>
            </a:lvl7pPr>
            <a:lvl8pPr marL="3200272" algn="l" defTabSz="914364" rtl="0" eaLnBrk="1" latinLnBrk="0" hangingPunct="1">
              <a:defRPr sz="2400" kern="1200">
                <a:solidFill>
                  <a:schemeClr val="tx1"/>
                </a:solidFill>
                <a:latin typeface="Times New Roman" charset="0"/>
                <a:ea typeface="+mn-ea"/>
                <a:cs typeface="+mn-cs"/>
              </a:defRPr>
            </a:lvl8pPr>
            <a:lvl9pPr marL="3657453" algn="l" defTabSz="914364" rtl="0" eaLnBrk="1" latinLnBrk="0" hangingPunct="1">
              <a:defRPr sz="2400" kern="1200">
                <a:solidFill>
                  <a:schemeClr val="tx1"/>
                </a:solidFill>
                <a:latin typeface="Times New Roman" charset="0"/>
                <a:ea typeface="+mn-ea"/>
                <a:cs typeface="+mn-cs"/>
              </a:defRPr>
            </a:lvl9pPr>
          </a:lstStyle>
          <a:p>
            <a:pPr>
              <a:defRPr/>
            </a:pPr>
            <a:endParaRPr lang="en-US" baseline="-25000">
              <a:latin typeface="Arial" pitchFamily="34" charset="0"/>
            </a:endParaRPr>
          </a:p>
        </p:txBody>
      </p:sp>
      <p:sp>
        <p:nvSpPr>
          <p:cNvPr id="17" name="Arc 16"/>
          <p:cNvSpPr/>
          <p:nvPr/>
        </p:nvSpPr>
        <p:spPr bwMode="auto">
          <a:xfrm>
            <a:off x="631159" y="2889728"/>
            <a:ext cx="1748404" cy="2044402"/>
          </a:xfrm>
          <a:prstGeom prst="arc">
            <a:avLst>
              <a:gd name="adj1" fmla="val 19401238"/>
              <a:gd name="adj2" fmla="val 2920912"/>
            </a:avLst>
          </a:prstGeom>
          <a:noFill/>
          <a:ln w="38100" cap="rnd" cmpd="sng" algn="ctr">
            <a:solidFill>
              <a:schemeClr val="bg1">
                <a:lumMod val="65000"/>
              </a:schemeClr>
            </a:solidFill>
            <a:prstDash val="dash"/>
            <a:round/>
            <a:headEnd type="none" w="med" len="med"/>
            <a:tailEnd type="none" w="med" len="med"/>
          </a:ln>
          <a:effec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182" algn="l" rtl="0" fontAlgn="base">
              <a:spcBef>
                <a:spcPct val="0"/>
              </a:spcBef>
              <a:spcAft>
                <a:spcPct val="0"/>
              </a:spcAft>
              <a:defRPr sz="2400" kern="1200">
                <a:solidFill>
                  <a:schemeClr val="tx1"/>
                </a:solidFill>
                <a:latin typeface="Times New Roman" charset="0"/>
                <a:ea typeface="+mn-ea"/>
                <a:cs typeface="+mn-cs"/>
              </a:defRPr>
            </a:lvl2pPr>
            <a:lvl3pPr marL="914364" algn="l" rtl="0" fontAlgn="base">
              <a:spcBef>
                <a:spcPct val="0"/>
              </a:spcBef>
              <a:spcAft>
                <a:spcPct val="0"/>
              </a:spcAft>
              <a:defRPr sz="2400" kern="1200">
                <a:solidFill>
                  <a:schemeClr val="tx1"/>
                </a:solidFill>
                <a:latin typeface="Times New Roman" charset="0"/>
                <a:ea typeface="+mn-ea"/>
                <a:cs typeface="+mn-cs"/>
              </a:defRPr>
            </a:lvl3pPr>
            <a:lvl4pPr marL="1371545" algn="l" rtl="0" fontAlgn="base">
              <a:spcBef>
                <a:spcPct val="0"/>
              </a:spcBef>
              <a:spcAft>
                <a:spcPct val="0"/>
              </a:spcAft>
              <a:defRPr sz="2400" kern="1200">
                <a:solidFill>
                  <a:schemeClr val="tx1"/>
                </a:solidFill>
                <a:latin typeface="Times New Roman" charset="0"/>
                <a:ea typeface="+mn-ea"/>
                <a:cs typeface="+mn-cs"/>
              </a:defRPr>
            </a:lvl4pPr>
            <a:lvl5pPr marL="1828727" algn="l" rtl="0" fontAlgn="base">
              <a:spcBef>
                <a:spcPct val="0"/>
              </a:spcBef>
              <a:spcAft>
                <a:spcPct val="0"/>
              </a:spcAft>
              <a:defRPr sz="2400" kern="1200">
                <a:solidFill>
                  <a:schemeClr val="tx1"/>
                </a:solidFill>
                <a:latin typeface="Times New Roman" charset="0"/>
                <a:ea typeface="+mn-ea"/>
                <a:cs typeface="+mn-cs"/>
              </a:defRPr>
            </a:lvl5pPr>
            <a:lvl6pPr marL="2285909" algn="l" defTabSz="914364" rtl="0" eaLnBrk="1" latinLnBrk="0" hangingPunct="1">
              <a:defRPr sz="2400" kern="1200">
                <a:solidFill>
                  <a:schemeClr val="tx1"/>
                </a:solidFill>
                <a:latin typeface="Times New Roman" charset="0"/>
                <a:ea typeface="+mn-ea"/>
                <a:cs typeface="+mn-cs"/>
              </a:defRPr>
            </a:lvl6pPr>
            <a:lvl7pPr marL="2743090" algn="l" defTabSz="914364" rtl="0" eaLnBrk="1" latinLnBrk="0" hangingPunct="1">
              <a:defRPr sz="2400" kern="1200">
                <a:solidFill>
                  <a:schemeClr val="tx1"/>
                </a:solidFill>
                <a:latin typeface="Times New Roman" charset="0"/>
                <a:ea typeface="+mn-ea"/>
                <a:cs typeface="+mn-cs"/>
              </a:defRPr>
            </a:lvl7pPr>
            <a:lvl8pPr marL="3200272" algn="l" defTabSz="914364" rtl="0" eaLnBrk="1" latinLnBrk="0" hangingPunct="1">
              <a:defRPr sz="2400" kern="1200">
                <a:solidFill>
                  <a:schemeClr val="tx1"/>
                </a:solidFill>
                <a:latin typeface="Times New Roman" charset="0"/>
                <a:ea typeface="+mn-ea"/>
                <a:cs typeface="+mn-cs"/>
              </a:defRPr>
            </a:lvl8pPr>
            <a:lvl9pPr marL="3657453" algn="l" defTabSz="914364" rtl="0" eaLnBrk="1" latinLnBrk="0" hangingPunct="1">
              <a:defRPr sz="2400" kern="1200">
                <a:solidFill>
                  <a:schemeClr val="tx1"/>
                </a:solidFill>
                <a:latin typeface="Times New Roman" charset="0"/>
                <a:ea typeface="+mn-ea"/>
                <a:cs typeface="+mn-cs"/>
              </a:defRPr>
            </a:lvl9pPr>
          </a:lstStyle>
          <a:p>
            <a:pPr>
              <a:defRPr/>
            </a:pPr>
            <a:endParaRPr lang="en-US" baseline="-25000">
              <a:latin typeface="Arial" pitchFamily="34" charset="0"/>
            </a:endParaRPr>
          </a:p>
        </p:txBody>
      </p:sp>
      <p:sp>
        <p:nvSpPr>
          <p:cNvPr id="20" name="Arc 19"/>
          <p:cNvSpPr/>
          <p:nvPr/>
        </p:nvSpPr>
        <p:spPr bwMode="auto">
          <a:xfrm>
            <a:off x="1211725" y="2293256"/>
            <a:ext cx="1748404" cy="3149600"/>
          </a:xfrm>
          <a:prstGeom prst="arc">
            <a:avLst>
              <a:gd name="adj1" fmla="val 17815647"/>
              <a:gd name="adj2" fmla="val 4197861"/>
            </a:avLst>
          </a:prstGeom>
          <a:noFill/>
          <a:ln w="38100" cap="rnd" cmpd="sng" algn="ctr">
            <a:solidFill>
              <a:schemeClr val="bg1">
                <a:lumMod val="65000"/>
              </a:schemeClr>
            </a:solidFill>
            <a:prstDash val="dash"/>
            <a:round/>
            <a:headEnd type="none" w="med" len="med"/>
            <a:tailEnd type="none" w="med" len="med"/>
          </a:ln>
          <a:effectLst/>
        </p:spPr>
        <p:txBody>
          <a:bodyPr/>
          <a:ls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182" algn="l" rtl="0" fontAlgn="base">
              <a:spcBef>
                <a:spcPct val="0"/>
              </a:spcBef>
              <a:spcAft>
                <a:spcPct val="0"/>
              </a:spcAft>
              <a:defRPr sz="2400" kern="1200">
                <a:solidFill>
                  <a:schemeClr val="tx1"/>
                </a:solidFill>
                <a:latin typeface="Times New Roman" charset="0"/>
                <a:ea typeface="+mn-ea"/>
                <a:cs typeface="+mn-cs"/>
              </a:defRPr>
            </a:lvl2pPr>
            <a:lvl3pPr marL="914364" algn="l" rtl="0" fontAlgn="base">
              <a:spcBef>
                <a:spcPct val="0"/>
              </a:spcBef>
              <a:spcAft>
                <a:spcPct val="0"/>
              </a:spcAft>
              <a:defRPr sz="2400" kern="1200">
                <a:solidFill>
                  <a:schemeClr val="tx1"/>
                </a:solidFill>
                <a:latin typeface="Times New Roman" charset="0"/>
                <a:ea typeface="+mn-ea"/>
                <a:cs typeface="+mn-cs"/>
              </a:defRPr>
            </a:lvl3pPr>
            <a:lvl4pPr marL="1371545" algn="l" rtl="0" fontAlgn="base">
              <a:spcBef>
                <a:spcPct val="0"/>
              </a:spcBef>
              <a:spcAft>
                <a:spcPct val="0"/>
              </a:spcAft>
              <a:defRPr sz="2400" kern="1200">
                <a:solidFill>
                  <a:schemeClr val="tx1"/>
                </a:solidFill>
                <a:latin typeface="Times New Roman" charset="0"/>
                <a:ea typeface="+mn-ea"/>
                <a:cs typeface="+mn-cs"/>
              </a:defRPr>
            </a:lvl4pPr>
            <a:lvl5pPr marL="1828727" algn="l" rtl="0" fontAlgn="base">
              <a:spcBef>
                <a:spcPct val="0"/>
              </a:spcBef>
              <a:spcAft>
                <a:spcPct val="0"/>
              </a:spcAft>
              <a:defRPr sz="2400" kern="1200">
                <a:solidFill>
                  <a:schemeClr val="tx1"/>
                </a:solidFill>
                <a:latin typeface="Times New Roman" charset="0"/>
                <a:ea typeface="+mn-ea"/>
                <a:cs typeface="+mn-cs"/>
              </a:defRPr>
            </a:lvl5pPr>
            <a:lvl6pPr marL="2285909" algn="l" defTabSz="914364" rtl="0" eaLnBrk="1" latinLnBrk="0" hangingPunct="1">
              <a:defRPr sz="2400" kern="1200">
                <a:solidFill>
                  <a:schemeClr val="tx1"/>
                </a:solidFill>
                <a:latin typeface="Times New Roman" charset="0"/>
                <a:ea typeface="+mn-ea"/>
                <a:cs typeface="+mn-cs"/>
              </a:defRPr>
            </a:lvl6pPr>
            <a:lvl7pPr marL="2743090" algn="l" defTabSz="914364" rtl="0" eaLnBrk="1" latinLnBrk="0" hangingPunct="1">
              <a:defRPr sz="2400" kern="1200">
                <a:solidFill>
                  <a:schemeClr val="tx1"/>
                </a:solidFill>
                <a:latin typeface="Times New Roman" charset="0"/>
                <a:ea typeface="+mn-ea"/>
                <a:cs typeface="+mn-cs"/>
              </a:defRPr>
            </a:lvl7pPr>
            <a:lvl8pPr marL="3200272" algn="l" defTabSz="914364" rtl="0" eaLnBrk="1" latinLnBrk="0" hangingPunct="1">
              <a:defRPr sz="2400" kern="1200">
                <a:solidFill>
                  <a:schemeClr val="tx1"/>
                </a:solidFill>
                <a:latin typeface="Times New Roman" charset="0"/>
                <a:ea typeface="+mn-ea"/>
                <a:cs typeface="+mn-cs"/>
              </a:defRPr>
            </a:lvl8pPr>
            <a:lvl9pPr marL="3657453" algn="l" defTabSz="914364" rtl="0" eaLnBrk="1" latinLnBrk="0" hangingPunct="1">
              <a:defRPr sz="2400" kern="1200">
                <a:solidFill>
                  <a:schemeClr val="tx1"/>
                </a:solidFill>
                <a:latin typeface="Times New Roman" charset="0"/>
                <a:ea typeface="+mn-ea"/>
                <a:cs typeface="+mn-cs"/>
              </a:defRPr>
            </a:lvl9pPr>
          </a:lstStyle>
          <a:p>
            <a:pPr>
              <a:defRPr/>
            </a:pPr>
            <a:endParaRPr lang="en-US" baseline="-25000">
              <a:latin typeface="Arial" pitchFamily="34" charset="0"/>
            </a:endParaRPr>
          </a:p>
        </p:txBody>
      </p:sp>
      <p:cxnSp>
        <p:nvCxnSpPr>
          <p:cNvPr id="22" name="Straight Connector 21"/>
          <p:cNvCxnSpPr/>
          <p:nvPr/>
        </p:nvCxnSpPr>
        <p:spPr>
          <a:xfrm>
            <a:off x="5879385" y="3752772"/>
            <a:ext cx="518160" cy="0"/>
          </a:xfrm>
          <a:prstGeom prst="line">
            <a:avLst/>
          </a:prstGeom>
          <a:ln w="28575">
            <a:solidFill>
              <a:schemeClr val="bg1">
                <a:lumMod val="50000"/>
              </a:schemeClr>
            </a:solidFill>
            <a:prstDash val="solid"/>
          </a:ln>
          <a:effectLst/>
        </p:spPr>
        <p:style>
          <a:lnRef idx="2">
            <a:schemeClr val="accent1"/>
          </a:lnRef>
          <a:fillRef idx="0">
            <a:schemeClr val="accent1"/>
          </a:fillRef>
          <a:effectRef idx="1">
            <a:schemeClr val="accent1"/>
          </a:effectRef>
          <a:fontRef idx="minor">
            <a:schemeClr val="tx1"/>
          </a:fontRef>
        </p:style>
      </p:cxnSp>
      <p:pic>
        <p:nvPicPr>
          <p:cNvPr id="24" name="Picture 23" descr="C:\Users\gshyam\Desktop\doctor_fiinal-1.jpg"/>
          <p:cNvPicPr>
            <a:picLocks noChangeAspect="1"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7195125" y="2169448"/>
            <a:ext cx="1836065" cy="1699121"/>
          </a:xfrm>
          <a:prstGeom prst="rect">
            <a:avLst/>
          </a:prstGeom>
          <a:noFill/>
          <a:extLst>
            <a:ext uri="{909E8E84-426E-40DD-AFC4-6F175D3DCCD1}">
              <a14:hiddenFill xmlns:a14="http://schemas.microsoft.com/office/drawing/2010/main">
                <a:solidFill>
                  <a:srgbClr val="FFFFFF"/>
                </a:solidFill>
              </a14:hiddenFill>
            </a:ext>
          </a:extLst>
        </p:spPr>
      </p:pic>
      <p:sp>
        <p:nvSpPr>
          <p:cNvPr id="25" name="Cloud 24"/>
          <p:cNvSpPr/>
          <p:nvPr/>
        </p:nvSpPr>
        <p:spPr>
          <a:xfrm>
            <a:off x="6196905" y="3183720"/>
            <a:ext cx="1996440" cy="1939250"/>
          </a:xfrm>
          <a:prstGeom prst="cloud">
            <a:avLst/>
          </a:prstGeom>
          <a:solidFill>
            <a:schemeClr val="bg1">
              <a:lumMod val="9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794354889"/>
      </p:ext>
    </p:extLst>
  </p:cSld>
  <p:clrMapOvr>
    <a:masterClrMapping/>
  </p:clrMapOvr>
  <mc:AlternateContent xmlns:mc="http://schemas.openxmlformats.org/markup-compatibility/2006" xmlns:p14="http://schemas.microsoft.com/office/powerpoint/2010/main">
    <mc:Choice Requires="p14">
      <p:transition spd="slow" p14:dur="2000" advTm="29156"/>
    </mc:Choice>
    <mc:Fallback xmlns="">
      <p:transition spd="slow" advTm="2915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31" presetClass="exit" presetSubtype="0" fill="hold" nodeType="withEffect">
                                  <p:stCondLst>
                                    <p:cond delay="0"/>
                                  </p:stCondLst>
                                  <p:childTnLst>
                                    <p:anim calcmode="lin" valueType="num">
                                      <p:cBhvr>
                                        <p:cTn id="12" dur="1000"/>
                                        <p:tgtEl>
                                          <p:spTgt spid="14"/>
                                        </p:tgtEl>
                                        <p:attrNameLst>
                                          <p:attrName>ppt_w</p:attrName>
                                        </p:attrNameLst>
                                      </p:cBhvr>
                                      <p:tavLst>
                                        <p:tav tm="0">
                                          <p:val>
                                            <p:strVal val="ppt_w"/>
                                          </p:val>
                                        </p:tav>
                                        <p:tav tm="100000">
                                          <p:val>
                                            <p:fltVal val="0"/>
                                          </p:val>
                                        </p:tav>
                                      </p:tavLst>
                                    </p:anim>
                                    <p:anim calcmode="lin" valueType="num">
                                      <p:cBhvr>
                                        <p:cTn id="13" dur="1000"/>
                                        <p:tgtEl>
                                          <p:spTgt spid="14"/>
                                        </p:tgtEl>
                                        <p:attrNameLst>
                                          <p:attrName>ppt_h</p:attrName>
                                        </p:attrNameLst>
                                      </p:cBhvr>
                                      <p:tavLst>
                                        <p:tav tm="0">
                                          <p:val>
                                            <p:strVal val="ppt_h"/>
                                          </p:val>
                                        </p:tav>
                                        <p:tav tm="100000">
                                          <p:val>
                                            <p:fltVal val="0"/>
                                          </p:val>
                                        </p:tav>
                                      </p:tavLst>
                                    </p:anim>
                                    <p:anim calcmode="lin" valueType="num">
                                      <p:cBhvr>
                                        <p:cTn id="14" dur="1000"/>
                                        <p:tgtEl>
                                          <p:spTgt spid="14"/>
                                        </p:tgtEl>
                                        <p:attrNameLst>
                                          <p:attrName>style.rotation</p:attrName>
                                        </p:attrNameLst>
                                      </p:cBhvr>
                                      <p:tavLst>
                                        <p:tav tm="0">
                                          <p:val>
                                            <p:fltVal val="0"/>
                                          </p:val>
                                        </p:tav>
                                        <p:tav tm="100000">
                                          <p:val>
                                            <p:fltVal val="90"/>
                                          </p:val>
                                        </p:tav>
                                      </p:tavLst>
                                    </p:anim>
                                    <p:animEffect transition="out" filter="fade">
                                      <p:cBhvr>
                                        <p:cTn id="15" dur="1000"/>
                                        <p:tgtEl>
                                          <p:spTgt spid="14"/>
                                        </p:tgtEl>
                                      </p:cBhvr>
                                    </p:animEffect>
                                    <p:set>
                                      <p:cBhvr>
                                        <p:cTn id="16" dur="1" fill="hold">
                                          <p:stCondLst>
                                            <p:cond delay="999"/>
                                          </p:stCondLst>
                                        </p:cTn>
                                        <p:tgtEl>
                                          <p:spTgt spid="14"/>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0" grpId="0" animBg="1"/>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Wireless Interaction in IMD</a:t>
            </a:r>
            <a:endParaRPr lang="zh-TW" altLang="en-US" dirty="0"/>
          </a:p>
        </p:txBody>
      </p:sp>
      <p:sp>
        <p:nvSpPr>
          <p:cNvPr id="4" name="文字版面配置區 3"/>
          <p:cNvSpPr>
            <a:spLocks noGrp="1"/>
          </p:cNvSpPr>
          <p:nvPr>
            <p:ph type="body" idx="1"/>
          </p:nvPr>
        </p:nvSpPr>
        <p:spPr/>
        <p:txBody>
          <a:bodyPr/>
          <a:lstStyle/>
          <a:p>
            <a:r>
              <a:rPr lang="en-US" altLang="zh-TW" dirty="0" smtClean="0"/>
              <a:t>Pro: Safety and Cost</a:t>
            </a:r>
            <a:endParaRPr lang="zh-TW" altLang="en-US" dirty="0"/>
          </a:p>
        </p:txBody>
      </p:sp>
      <p:sp>
        <p:nvSpPr>
          <p:cNvPr id="5" name="內容版面配置區 4"/>
          <p:cNvSpPr>
            <a:spLocks noGrp="1"/>
          </p:cNvSpPr>
          <p:nvPr>
            <p:ph sz="half" idx="2"/>
          </p:nvPr>
        </p:nvSpPr>
        <p:spPr/>
        <p:txBody>
          <a:bodyPr/>
          <a:lstStyle/>
          <a:p>
            <a:pPr marL="285750"/>
            <a:r>
              <a:rPr lang="en-US" altLang="zh-TW" dirty="0">
                <a:latin typeface="Calibri" pitchFamily="34" charset="0"/>
                <a:cs typeface="Calibri" pitchFamily="34" charset="0"/>
              </a:rPr>
              <a:t>Easier communication with implant</a:t>
            </a:r>
          </a:p>
          <a:p>
            <a:pPr marL="285750"/>
            <a:r>
              <a:rPr lang="en-US" altLang="zh-TW" dirty="0">
                <a:latin typeface="Calibri" pitchFamily="34" charset="0"/>
                <a:cs typeface="Calibri" pitchFamily="34" charset="0"/>
              </a:rPr>
              <a:t>Remote </a:t>
            </a:r>
            <a:r>
              <a:rPr lang="en-US" altLang="zh-TW" dirty="0" smtClean="0">
                <a:latin typeface="Calibri" pitchFamily="34" charset="0"/>
                <a:cs typeface="Calibri" pitchFamily="34" charset="0"/>
              </a:rPr>
              <a:t>monitoring</a:t>
            </a:r>
          </a:p>
          <a:p>
            <a:pPr marL="285750"/>
            <a:r>
              <a:rPr lang="en-US" altLang="zh-TW" dirty="0" smtClean="0">
                <a:latin typeface="Calibri" pitchFamily="34" charset="0"/>
                <a:cs typeface="Calibri" pitchFamily="34" charset="0"/>
              </a:rPr>
              <a:t>Reduces </a:t>
            </a:r>
            <a:r>
              <a:rPr lang="en-US" altLang="zh-TW" dirty="0">
                <a:latin typeface="Calibri" pitchFamily="34" charset="0"/>
                <a:cs typeface="Calibri" pitchFamily="34" charset="0"/>
              </a:rPr>
              <a:t>hospital visits by 40% and cost per visit by $</a:t>
            </a:r>
            <a:r>
              <a:rPr lang="en-US" altLang="zh-TW" dirty="0" smtClean="0">
                <a:latin typeface="Calibri" pitchFamily="34" charset="0"/>
                <a:cs typeface="Calibri" pitchFamily="34" charset="0"/>
              </a:rPr>
              <a:t>1800 </a:t>
            </a:r>
            <a:r>
              <a:rPr lang="en-US" altLang="zh-TW" i="1" dirty="0">
                <a:solidFill>
                  <a:schemeClr val="bg1">
                    <a:lumMod val="50000"/>
                  </a:schemeClr>
                </a:solidFill>
              </a:rPr>
              <a:t>[Journal of the American College of Cardiology, 2011]</a:t>
            </a:r>
          </a:p>
          <a:p>
            <a:pPr marL="285750"/>
            <a:endParaRPr lang="en-US" altLang="zh-TW" dirty="0">
              <a:latin typeface="Calibri" pitchFamily="34" charset="0"/>
              <a:cs typeface="Calibri" pitchFamily="34" charset="0"/>
            </a:endParaRPr>
          </a:p>
          <a:p>
            <a:pPr marL="285750"/>
            <a:endParaRPr lang="zh-TW" altLang="en-US" dirty="0"/>
          </a:p>
        </p:txBody>
      </p:sp>
      <p:sp>
        <p:nvSpPr>
          <p:cNvPr id="6" name="文字版面配置區 5"/>
          <p:cNvSpPr>
            <a:spLocks noGrp="1"/>
          </p:cNvSpPr>
          <p:nvPr>
            <p:ph type="body" sz="quarter" idx="3"/>
          </p:nvPr>
        </p:nvSpPr>
        <p:spPr/>
        <p:txBody>
          <a:bodyPr/>
          <a:lstStyle/>
          <a:p>
            <a:r>
              <a:rPr lang="en-US" altLang="zh-TW" dirty="0" smtClean="0"/>
              <a:t>Con: Security and Privacy</a:t>
            </a:r>
            <a:endParaRPr lang="zh-TW" altLang="en-US" dirty="0"/>
          </a:p>
        </p:txBody>
      </p:sp>
      <p:sp>
        <p:nvSpPr>
          <p:cNvPr id="7" name="內容版面配置區 6"/>
          <p:cNvSpPr>
            <a:spLocks noGrp="1"/>
          </p:cNvSpPr>
          <p:nvPr>
            <p:ph sz="quarter" idx="4"/>
          </p:nvPr>
        </p:nvSpPr>
        <p:spPr/>
        <p:txBody>
          <a:bodyPr/>
          <a:lstStyle/>
          <a:p>
            <a:r>
              <a:rPr lang="en-US" altLang="zh-TW" dirty="0" smtClean="0"/>
              <a:t>Passive </a:t>
            </a:r>
            <a:r>
              <a:rPr lang="en-US" altLang="zh-TW" dirty="0"/>
              <a:t>attack: </a:t>
            </a:r>
            <a:r>
              <a:rPr lang="en-US" altLang="zh-TW" dirty="0" smtClean="0"/>
              <a:t/>
            </a:r>
            <a:br>
              <a:rPr lang="en-US" altLang="zh-TW" dirty="0" smtClean="0"/>
            </a:br>
            <a:r>
              <a:rPr lang="en-US" altLang="zh-TW" dirty="0" smtClean="0"/>
              <a:t>Eavesdrop </a:t>
            </a:r>
            <a:r>
              <a:rPr lang="en-US" altLang="zh-TW" dirty="0"/>
              <a:t>on private </a:t>
            </a:r>
            <a:r>
              <a:rPr lang="en-US" altLang="zh-TW" dirty="0" smtClean="0"/>
              <a:t>data</a:t>
            </a:r>
          </a:p>
          <a:p>
            <a:r>
              <a:rPr lang="en-US" altLang="zh-TW" dirty="0"/>
              <a:t>Active attack: </a:t>
            </a:r>
            <a:r>
              <a:rPr lang="en-US" altLang="zh-TW" dirty="0" smtClean="0"/>
              <a:t/>
            </a:r>
            <a:br>
              <a:rPr lang="en-US" altLang="zh-TW" dirty="0" smtClean="0"/>
            </a:br>
            <a:r>
              <a:rPr lang="en-US" altLang="zh-TW" dirty="0" smtClean="0"/>
              <a:t>Send </a:t>
            </a:r>
            <a:r>
              <a:rPr lang="en-US" altLang="zh-TW" dirty="0"/>
              <a:t>unauthorized commands</a:t>
            </a:r>
          </a:p>
          <a:p>
            <a:endParaRPr lang="zh-TW" altLang="en-US" dirty="0"/>
          </a:p>
        </p:txBody>
      </p:sp>
    </p:spTree>
    <p:extLst>
      <p:ext uri="{BB962C8B-B14F-4D97-AF65-F5344CB8AC3E}">
        <p14:creationId xmlns:p14="http://schemas.microsoft.com/office/powerpoint/2010/main" val="37397470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altLang="zh-TW" dirty="0" smtClean="0"/>
              <a:t>Possible Security Measurements</a:t>
            </a:r>
            <a:endParaRPr lang="zh-TW" altLang="en-US" dirty="0"/>
          </a:p>
        </p:txBody>
      </p:sp>
      <p:sp>
        <p:nvSpPr>
          <p:cNvPr id="8" name="內容版面配置區 7"/>
          <p:cNvSpPr>
            <a:spLocks noGrp="1"/>
          </p:cNvSpPr>
          <p:nvPr>
            <p:ph idx="1"/>
          </p:nvPr>
        </p:nvSpPr>
        <p:spPr/>
        <p:txBody>
          <a:bodyPr>
            <a:normAutofit/>
          </a:bodyPr>
          <a:lstStyle/>
          <a:p>
            <a:r>
              <a:rPr lang="en-US" altLang="zh-TW" dirty="0" smtClean="0"/>
              <a:t>Cryptography?</a:t>
            </a:r>
          </a:p>
          <a:p>
            <a:pPr marL="285750"/>
            <a:r>
              <a:rPr lang="en-US" altLang="zh-TW" dirty="0" smtClean="0"/>
              <a:t>Problems</a:t>
            </a:r>
            <a:br>
              <a:rPr lang="en-US" altLang="zh-TW" dirty="0" smtClean="0"/>
            </a:br>
            <a:r>
              <a:rPr lang="en-US" altLang="zh-TW" dirty="0" smtClean="0"/>
              <a:t>1) </a:t>
            </a:r>
            <a:r>
              <a:rPr lang="en-US" altLang="zh-TW" dirty="0" smtClean="0">
                <a:latin typeface="Calibri" pitchFamily="34" charset="0"/>
                <a:cs typeface="Calibri" pitchFamily="34" charset="0"/>
              </a:rPr>
              <a:t>In </a:t>
            </a:r>
            <a:r>
              <a:rPr lang="en-US" altLang="zh-TW" dirty="0">
                <a:latin typeface="Calibri" pitchFamily="34" charset="0"/>
                <a:cs typeface="Calibri" pitchFamily="34" charset="0"/>
              </a:rPr>
              <a:t>emergencies, patient may be taken to a foreign hospital where doctors </a:t>
            </a:r>
            <a:r>
              <a:rPr lang="en-US" altLang="zh-TW" dirty="0" smtClean="0">
                <a:latin typeface="Calibri" pitchFamily="34" charset="0"/>
                <a:cs typeface="Calibri" pitchFamily="34" charset="0"/>
              </a:rPr>
              <a:t>do not </a:t>
            </a:r>
            <a:r>
              <a:rPr lang="en-US" altLang="zh-TW" dirty="0">
                <a:latin typeface="Calibri" pitchFamily="34" charset="0"/>
                <a:cs typeface="Calibri" pitchFamily="34" charset="0"/>
              </a:rPr>
              <a:t>have the secret </a:t>
            </a:r>
            <a:r>
              <a:rPr lang="en-US" altLang="zh-TW" dirty="0" smtClean="0">
                <a:latin typeface="Calibri" pitchFamily="34" charset="0"/>
                <a:cs typeface="Calibri" pitchFamily="34" charset="0"/>
              </a:rPr>
              <a:t>key</a:t>
            </a:r>
            <a:br>
              <a:rPr lang="en-US" altLang="zh-TW" dirty="0" smtClean="0">
                <a:latin typeface="Calibri" pitchFamily="34" charset="0"/>
                <a:cs typeface="Calibri" pitchFamily="34" charset="0"/>
              </a:rPr>
            </a:br>
            <a:r>
              <a:rPr lang="en-US" altLang="zh-TW" dirty="0" smtClean="0">
                <a:latin typeface="Calibri" pitchFamily="34" charset="0"/>
                <a:cs typeface="Calibri" pitchFamily="34" charset="0"/>
              </a:rPr>
              <a:t>2) Millions </a:t>
            </a:r>
            <a:r>
              <a:rPr lang="en-US" altLang="zh-TW" dirty="0">
                <a:latin typeface="Calibri" pitchFamily="34" charset="0"/>
                <a:cs typeface="Calibri" pitchFamily="34" charset="0"/>
              </a:rPr>
              <a:t>of patients already have implants with no crypto; would require surgery to replace</a:t>
            </a:r>
            <a:endParaRPr lang="zh-TW" altLang="en-US" dirty="0"/>
          </a:p>
        </p:txBody>
      </p:sp>
    </p:spTree>
    <p:extLst>
      <p:ext uri="{BB962C8B-B14F-4D97-AF65-F5344CB8AC3E}">
        <p14:creationId xmlns:p14="http://schemas.microsoft.com/office/powerpoint/2010/main" val="32291479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標題 6"/>
          <p:cNvSpPr>
            <a:spLocks noGrp="1"/>
          </p:cNvSpPr>
          <p:nvPr>
            <p:ph type="title"/>
          </p:nvPr>
        </p:nvSpPr>
        <p:spPr/>
        <p:txBody>
          <a:bodyPr/>
          <a:lstStyle/>
          <a:p>
            <a:r>
              <a:rPr lang="en-US" altLang="zh-TW" dirty="0" smtClean="0"/>
              <a:t>Ideal Solution</a:t>
            </a:r>
            <a:endParaRPr lang="zh-TW" altLang="en-US" dirty="0"/>
          </a:p>
        </p:txBody>
      </p:sp>
      <p:sp>
        <p:nvSpPr>
          <p:cNvPr id="8" name="內容版面配置區 7"/>
          <p:cNvSpPr>
            <a:spLocks noGrp="1"/>
          </p:cNvSpPr>
          <p:nvPr>
            <p:ph idx="1"/>
          </p:nvPr>
        </p:nvSpPr>
        <p:spPr/>
        <p:txBody>
          <a:bodyPr>
            <a:normAutofit/>
          </a:bodyPr>
          <a:lstStyle/>
          <a:p>
            <a:r>
              <a:rPr lang="en-US" altLang="zh-TW" dirty="0" smtClean="0"/>
              <a:t>Cryptography?</a:t>
            </a:r>
            <a:r>
              <a:rPr lang="zh-TW" altLang="en-US" dirty="0" smtClean="0"/>
              <a:t> </a:t>
            </a:r>
            <a:r>
              <a:rPr lang="en-US" altLang="zh-TW" dirty="0" smtClean="0"/>
              <a:t>=&gt;</a:t>
            </a:r>
            <a:r>
              <a:rPr lang="zh-TW" altLang="en-US" dirty="0" smtClean="0"/>
              <a:t> </a:t>
            </a:r>
            <a:r>
              <a:rPr lang="en-US" altLang="zh-TW" dirty="0" smtClean="0">
                <a:solidFill>
                  <a:srgbClr val="FF0000"/>
                </a:solidFill>
              </a:rPr>
              <a:t>The “</a:t>
            </a:r>
            <a:r>
              <a:rPr lang="en-US" altLang="zh-TW" i="1" dirty="0" smtClean="0">
                <a:solidFill>
                  <a:srgbClr val="FF0000"/>
                </a:solidFill>
              </a:rPr>
              <a:t>Shield</a:t>
            </a:r>
            <a:r>
              <a:rPr lang="en-US" altLang="zh-TW" dirty="0" smtClean="0">
                <a:solidFill>
                  <a:srgbClr val="FF0000"/>
                </a:solidFill>
              </a:rPr>
              <a:t>”</a:t>
            </a:r>
          </a:p>
          <a:p>
            <a:pPr marL="285750"/>
            <a:r>
              <a:rPr lang="en-US" altLang="zh-TW" dirty="0" smtClean="0"/>
              <a:t>Problems</a:t>
            </a:r>
            <a:br>
              <a:rPr lang="en-US" altLang="zh-TW" dirty="0" smtClean="0"/>
            </a:br>
            <a:r>
              <a:rPr lang="en-US" altLang="zh-TW" dirty="0" smtClean="0"/>
              <a:t>1) </a:t>
            </a:r>
            <a:r>
              <a:rPr lang="en-US" altLang="zh-TW" dirty="0" smtClean="0">
                <a:latin typeface="Calibri" pitchFamily="34" charset="0"/>
                <a:cs typeface="Calibri" pitchFamily="34" charset="0"/>
              </a:rPr>
              <a:t>In </a:t>
            </a:r>
            <a:r>
              <a:rPr lang="en-US" altLang="zh-TW" dirty="0">
                <a:latin typeface="Calibri" pitchFamily="34" charset="0"/>
                <a:cs typeface="Calibri" pitchFamily="34" charset="0"/>
              </a:rPr>
              <a:t>emergencies, patient may be taken to a foreign hospital where doctors </a:t>
            </a:r>
            <a:r>
              <a:rPr lang="en-US" altLang="zh-TW" dirty="0" smtClean="0">
                <a:latin typeface="Calibri" pitchFamily="34" charset="0"/>
                <a:cs typeface="Calibri" pitchFamily="34" charset="0"/>
              </a:rPr>
              <a:t>do not </a:t>
            </a:r>
            <a:r>
              <a:rPr lang="en-US" altLang="zh-TW" dirty="0">
                <a:latin typeface="Calibri" pitchFamily="34" charset="0"/>
                <a:cs typeface="Calibri" pitchFamily="34" charset="0"/>
              </a:rPr>
              <a:t>have the secret </a:t>
            </a:r>
            <a:r>
              <a:rPr lang="en-US" altLang="zh-TW" dirty="0" smtClean="0">
                <a:latin typeface="Calibri" pitchFamily="34" charset="0"/>
                <a:cs typeface="Calibri" pitchFamily="34" charset="0"/>
              </a:rPr>
              <a:t>key =&gt; </a:t>
            </a:r>
            <a:r>
              <a:rPr lang="en-US" altLang="zh-TW" dirty="0" smtClean="0">
                <a:solidFill>
                  <a:srgbClr val="FF0000"/>
                </a:solidFill>
                <a:latin typeface="Calibri" pitchFamily="34" charset="0"/>
                <a:cs typeface="Calibri" pitchFamily="34" charset="0"/>
              </a:rPr>
              <a:t>can be non-intrusively disable</a:t>
            </a:r>
            <a:r>
              <a:rPr lang="en-US" altLang="zh-TW" dirty="0" smtClean="0">
                <a:latin typeface="Calibri" pitchFamily="34" charset="0"/>
                <a:cs typeface="Calibri" pitchFamily="34" charset="0"/>
              </a:rPr>
              <a:t/>
            </a:r>
            <a:br>
              <a:rPr lang="en-US" altLang="zh-TW" dirty="0" smtClean="0">
                <a:latin typeface="Calibri" pitchFamily="34" charset="0"/>
                <a:cs typeface="Calibri" pitchFamily="34" charset="0"/>
              </a:rPr>
            </a:br>
            <a:r>
              <a:rPr lang="en-US" altLang="zh-TW" dirty="0" smtClean="0">
                <a:latin typeface="Calibri" pitchFamily="34" charset="0"/>
                <a:cs typeface="Calibri" pitchFamily="34" charset="0"/>
              </a:rPr>
              <a:t>2) Millions </a:t>
            </a:r>
            <a:r>
              <a:rPr lang="en-US" altLang="zh-TW" dirty="0">
                <a:latin typeface="Calibri" pitchFamily="34" charset="0"/>
                <a:cs typeface="Calibri" pitchFamily="34" charset="0"/>
              </a:rPr>
              <a:t>of patients already have implants with no crypto; would require surgery to </a:t>
            </a:r>
            <a:r>
              <a:rPr lang="en-US" altLang="zh-TW" dirty="0" smtClean="0">
                <a:latin typeface="Calibri" pitchFamily="34" charset="0"/>
                <a:cs typeface="Calibri" pitchFamily="34" charset="0"/>
              </a:rPr>
              <a:t>replace =&gt; </a:t>
            </a:r>
            <a:r>
              <a:rPr lang="en-US" altLang="zh-TW" dirty="0" smtClean="0">
                <a:solidFill>
                  <a:srgbClr val="FF0000"/>
                </a:solidFill>
                <a:latin typeface="Calibri" pitchFamily="34" charset="0"/>
                <a:cs typeface="Calibri" pitchFamily="34" charset="0"/>
              </a:rPr>
              <a:t>external security module</a:t>
            </a:r>
            <a:endParaRPr lang="zh-TW" altLang="en-US" dirty="0">
              <a:solidFill>
                <a:srgbClr val="FF0000"/>
              </a:solidFill>
            </a:endParaRPr>
          </a:p>
        </p:txBody>
      </p:sp>
    </p:spTree>
    <p:extLst>
      <p:ext uri="{BB962C8B-B14F-4D97-AF65-F5344CB8AC3E}">
        <p14:creationId xmlns:p14="http://schemas.microsoft.com/office/powerpoint/2010/main" val="2967826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C:\Users\gshyam\Desktop\doctor_fiinal-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246249" y="2159202"/>
            <a:ext cx="1836065" cy="169912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88188" y="2082382"/>
            <a:ext cx="2469526" cy="2614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
        <p:nvSpPr>
          <p:cNvPr id="22" name="Rectangle 21"/>
          <p:cNvSpPr/>
          <p:nvPr/>
        </p:nvSpPr>
        <p:spPr>
          <a:xfrm>
            <a:off x="304800" y="2091209"/>
            <a:ext cx="2438400" cy="25908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p:cNvPicPr>
            <a:picLocks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rot="20932502">
            <a:off x="2038447" y="2993579"/>
            <a:ext cx="581930" cy="6903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9" name="Picture 6"/>
          <p:cNvPicPr>
            <a:picLocks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6332764" y="3331273"/>
            <a:ext cx="1682750"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cxnSp>
        <p:nvCxnSpPr>
          <p:cNvPr id="33" name="Straight Arrow Connector 32"/>
          <p:cNvCxnSpPr/>
          <p:nvPr/>
        </p:nvCxnSpPr>
        <p:spPr>
          <a:xfrm>
            <a:off x="2784928" y="3351090"/>
            <a:ext cx="3873500" cy="0"/>
          </a:xfrm>
          <a:prstGeom prst="straightConnector1">
            <a:avLst/>
          </a:prstGeom>
          <a:ln w="53975">
            <a:solidFill>
              <a:schemeClr val="tx2">
                <a:lumMod val="60000"/>
                <a:lumOff val="40000"/>
              </a:schemeClr>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 name="標題 3"/>
          <p:cNvSpPr>
            <a:spLocks noGrp="1"/>
          </p:cNvSpPr>
          <p:nvPr>
            <p:ph type="title"/>
          </p:nvPr>
        </p:nvSpPr>
        <p:spPr/>
        <p:txBody>
          <a:bodyPr>
            <a:normAutofit/>
          </a:bodyPr>
          <a:lstStyle/>
          <a:p>
            <a:r>
              <a:rPr lang="en-US" altLang="zh-TW" dirty="0"/>
              <a:t>Traditional </a:t>
            </a:r>
            <a:r>
              <a:rPr lang="en-US" altLang="zh-TW" dirty="0" smtClean="0"/>
              <a:t>System</a:t>
            </a:r>
            <a:endParaRPr lang="zh-TW" altLang="en-US" dirty="0"/>
          </a:p>
        </p:txBody>
      </p:sp>
    </p:spTree>
    <p:custDataLst>
      <p:tags r:id="rId1"/>
    </p:custDataLst>
    <p:extLst>
      <p:ext uri="{BB962C8B-B14F-4D97-AF65-F5344CB8AC3E}">
        <p14:creationId xmlns:p14="http://schemas.microsoft.com/office/powerpoint/2010/main" val="4217062761"/>
      </p:ext>
    </p:extLst>
  </p:cSld>
  <p:clrMapOvr>
    <a:masterClrMapping/>
  </p:clrMapOvr>
  <mc:AlternateContent xmlns:mc="http://schemas.openxmlformats.org/markup-compatibility/2006" xmlns:p14="http://schemas.microsoft.com/office/powerpoint/2010/main">
    <mc:Choice Requires="p14">
      <p:transition spd="slow" p14:dur="2000" advTm="8539"/>
    </mc:Choice>
    <mc:Fallback xmlns="">
      <p:transition spd="slow" advTm="8539"/>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Picture 24" descr="C:\Users\gshyam\Desktop\doctor_fiinal-1.jp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7246249" y="2072114"/>
            <a:ext cx="1836065" cy="169912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288188" y="1995294"/>
            <a:ext cx="2469526" cy="2614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
        <p:nvSpPr>
          <p:cNvPr id="22" name="Rectangle 21"/>
          <p:cNvSpPr/>
          <p:nvPr/>
        </p:nvSpPr>
        <p:spPr>
          <a:xfrm>
            <a:off x="304800" y="2004121"/>
            <a:ext cx="2438400" cy="25908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p:cNvPicPr>
            <a:picLocks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rot="20932502">
            <a:off x="2038447" y="2906491"/>
            <a:ext cx="581930" cy="6903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9" name="Picture 6"/>
          <p:cNvPicPr>
            <a:picLocks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6332764" y="3244185"/>
            <a:ext cx="1682750"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cxnSp>
        <p:nvCxnSpPr>
          <p:cNvPr id="33" name="Straight Arrow Connector 32"/>
          <p:cNvCxnSpPr/>
          <p:nvPr/>
        </p:nvCxnSpPr>
        <p:spPr>
          <a:xfrm flipV="1">
            <a:off x="1538514" y="3264002"/>
            <a:ext cx="5119914" cy="908816"/>
          </a:xfrm>
          <a:prstGeom prst="straightConnector1">
            <a:avLst/>
          </a:prstGeom>
          <a:ln w="57150">
            <a:solidFill>
              <a:schemeClr val="tx2">
                <a:lumMod val="60000"/>
                <a:lumOff val="40000"/>
              </a:schemeClr>
            </a:solidFill>
            <a:headEnd type="arrow"/>
            <a:tailEnd type="arrow"/>
          </a:ln>
        </p:spPr>
        <p:style>
          <a:lnRef idx="1">
            <a:schemeClr val="accent1"/>
          </a:lnRef>
          <a:fillRef idx="0">
            <a:schemeClr val="accent1"/>
          </a:fillRef>
          <a:effectRef idx="0">
            <a:schemeClr val="accent1"/>
          </a:effectRef>
          <a:fontRef idx="minor">
            <a:schemeClr val="tx1"/>
          </a:fontRef>
        </p:style>
      </p:cxnSp>
      <p:grpSp>
        <p:nvGrpSpPr>
          <p:cNvPr id="10" name="Group 24"/>
          <p:cNvGrpSpPr/>
          <p:nvPr/>
        </p:nvGrpSpPr>
        <p:grpSpPr>
          <a:xfrm>
            <a:off x="700314" y="2380585"/>
            <a:ext cx="1523999" cy="2057400"/>
            <a:chOff x="1110619" y="2048719"/>
            <a:chExt cx="914951" cy="1213252"/>
          </a:xfrm>
        </p:grpSpPr>
        <p:sp>
          <p:nvSpPr>
            <p:cNvPr id="11" name="Freeform 10"/>
            <p:cNvSpPr/>
            <p:nvPr/>
          </p:nvSpPr>
          <p:spPr>
            <a:xfrm>
              <a:off x="1110619" y="2048719"/>
              <a:ext cx="914951" cy="891251"/>
            </a:xfrm>
            <a:custGeom>
              <a:avLst/>
              <a:gdLst>
                <a:gd name="connsiteX0" fmla="*/ 0 w 960699"/>
                <a:gd name="connsiteY0" fmla="*/ 46299 h 706187"/>
                <a:gd name="connsiteX1" fmla="*/ 405114 w 960699"/>
                <a:gd name="connsiteY1" fmla="*/ 706056 h 706187"/>
                <a:gd name="connsiteX2" fmla="*/ 960699 w 960699"/>
                <a:gd name="connsiteY2" fmla="*/ 0 h 706187"/>
              </a:gdLst>
              <a:ahLst/>
              <a:cxnLst>
                <a:cxn ang="0">
                  <a:pos x="connsiteX0" y="connsiteY0"/>
                </a:cxn>
                <a:cxn ang="0">
                  <a:pos x="connsiteX1" y="connsiteY1"/>
                </a:cxn>
                <a:cxn ang="0">
                  <a:pos x="connsiteX2" y="connsiteY2"/>
                </a:cxn>
              </a:cxnLst>
              <a:rect l="l" t="t" r="r" b="b"/>
              <a:pathLst>
                <a:path w="960699" h="706187">
                  <a:moveTo>
                    <a:pt x="0" y="46299"/>
                  </a:moveTo>
                  <a:cubicBezTo>
                    <a:pt x="122499" y="380035"/>
                    <a:pt x="244998" y="713772"/>
                    <a:pt x="405114" y="706056"/>
                  </a:cubicBezTo>
                  <a:cubicBezTo>
                    <a:pt x="565230" y="698340"/>
                    <a:pt x="762964" y="349170"/>
                    <a:pt x="960699" y="0"/>
                  </a:cubicBezTo>
                </a:path>
              </a:pathLst>
            </a:custGeom>
            <a:ln>
              <a:solidFill>
                <a:schemeClr val="tx2">
                  <a:lumMod val="20000"/>
                  <a:lumOff val="8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12" name="Picture 3" descr="C:\Users\gshyam\Desktop\locket3.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55079" y="2949233"/>
              <a:ext cx="258763" cy="312738"/>
            </a:xfrm>
            <a:prstGeom prst="rect">
              <a:avLst/>
            </a:prstGeom>
            <a:noFill/>
            <a:extLst>
              <a:ext uri="{909E8E84-426E-40DD-AFC4-6F175D3DCCD1}">
                <a14:hiddenFill xmlns:a14="http://schemas.microsoft.com/office/drawing/2010/main">
                  <a:solidFill>
                    <a:srgbClr val="FFFFFF"/>
                  </a:solidFill>
                </a14:hiddenFill>
              </a:ext>
            </a:extLst>
          </p:spPr>
        </p:pic>
      </p:grpSp>
      <p:sp>
        <p:nvSpPr>
          <p:cNvPr id="15" name="TextBox 14"/>
          <p:cNvSpPr txBox="1"/>
          <p:nvPr/>
        </p:nvSpPr>
        <p:spPr>
          <a:xfrm>
            <a:off x="14518" y="4490007"/>
            <a:ext cx="9144000" cy="954107"/>
          </a:xfrm>
          <a:prstGeom prst="rect">
            <a:avLst/>
          </a:prstGeom>
          <a:noFill/>
        </p:spPr>
        <p:txBody>
          <a:bodyPr wrap="square" rtlCol="0">
            <a:spAutoFit/>
          </a:bodyPr>
          <a:lstStyle/>
          <a:p>
            <a:pPr marL="115888" algn="ctr"/>
            <a:endParaRPr lang="en-US" sz="2800" dirty="0" smtClean="0"/>
          </a:p>
          <a:p>
            <a:pPr marL="115888" algn="ctr"/>
            <a:r>
              <a:rPr lang="en-US" sz="2800" dirty="0" smtClean="0"/>
              <a:t>Doctor configures the shield with a secret key </a:t>
            </a:r>
            <a:r>
              <a:rPr lang="en-US" sz="2800" dirty="0" smtClean="0">
                <a:sym typeface="Wingdings" pitchFamily="2" charset="2"/>
              </a:rPr>
              <a:t> </a:t>
            </a:r>
            <a:endParaRPr lang="en-US" sz="2800" dirty="0"/>
          </a:p>
        </p:txBody>
      </p:sp>
      <p:sp>
        <p:nvSpPr>
          <p:cNvPr id="16" name="TextBox 15"/>
          <p:cNvSpPr txBox="1"/>
          <p:nvPr/>
        </p:nvSpPr>
        <p:spPr>
          <a:xfrm>
            <a:off x="14518" y="5656390"/>
            <a:ext cx="9144000" cy="707886"/>
          </a:xfrm>
          <a:prstGeom prst="rect">
            <a:avLst/>
          </a:prstGeom>
          <a:solidFill>
            <a:schemeClr val="bg1"/>
          </a:solidFill>
        </p:spPr>
        <p:txBody>
          <a:bodyPr wrap="square" rtlCol="0">
            <a:spAutoFit/>
          </a:bodyPr>
          <a:lstStyle/>
          <a:p>
            <a:pPr marL="115888" algn="ctr"/>
            <a:r>
              <a:rPr lang="en-US" sz="3600" dirty="0" smtClean="0">
                <a:sym typeface="Wingdings" pitchFamily="2" charset="2"/>
              </a:rPr>
              <a:t> </a:t>
            </a:r>
            <a:r>
              <a:rPr lang="en-US" sz="3600" b="1" dirty="0" smtClean="0"/>
              <a:t>Shield acts as </a:t>
            </a:r>
            <a:r>
              <a:rPr lang="en-US" sz="4000" b="1" dirty="0" smtClean="0">
                <a:solidFill>
                  <a:srgbClr val="C00000"/>
                </a:solidFill>
              </a:rPr>
              <a:t>proxy</a:t>
            </a:r>
            <a:endParaRPr lang="en-US" sz="4000" b="1" dirty="0">
              <a:solidFill>
                <a:srgbClr val="C00000"/>
              </a:solidFill>
            </a:endParaRPr>
          </a:p>
        </p:txBody>
      </p:sp>
      <p:sp>
        <p:nvSpPr>
          <p:cNvPr id="18" name="TextBox 17"/>
          <p:cNvSpPr txBox="1"/>
          <p:nvPr/>
        </p:nvSpPr>
        <p:spPr>
          <a:xfrm>
            <a:off x="2738664" y="3038391"/>
            <a:ext cx="3400519" cy="477054"/>
          </a:xfrm>
          <a:prstGeom prst="rect">
            <a:avLst/>
          </a:prstGeom>
          <a:noFill/>
        </p:spPr>
        <p:txBody>
          <a:bodyPr wrap="square" rtlCol="0">
            <a:spAutoFit/>
          </a:bodyPr>
          <a:lstStyle/>
          <a:p>
            <a:pPr algn="ctr"/>
            <a:r>
              <a:rPr lang="en-US" sz="2500" dirty="0" smtClean="0">
                <a:solidFill>
                  <a:schemeClr val="accent1"/>
                </a:solidFill>
              </a:rPr>
              <a:t>Use encryption</a:t>
            </a:r>
            <a:endParaRPr lang="en-US" sz="2500" dirty="0">
              <a:solidFill>
                <a:schemeClr val="accent1"/>
              </a:solidFill>
            </a:endParaRPr>
          </a:p>
        </p:txBody>
      </p:sp>
      <p:sp>
        <p:nvSpPr>
          <p:cNvPr id="20" name="TextBox 19"/>
          <p:cNvSpPr txBox="1"/>
          <p:nvPr/>
        </p:nvSpPr>
        <p:spPr>
          <a:xfrm>
            <a:off x="-13331" y="4629741"/>
            <a:ext cx="9144000" cy="954107"/>
          </a:xfrm>
          <a:prstGeom prst="rect">
            <a:avLst/>
          </a:prstGeom>
          <a:solidFill>
            <a:schemeClr val="bg1"/>
          </a:solidFill>
        </p:spPr>
        <p:txBody>
          <a:bodyPr wrap="square" rtlCol="0">
            <a:spAutoFit/>
          </a:bodyPr>
          <a:lstStyle/>
          <a:p>
            <a:pPr marL="115888" algn="ctr"/>
            <a:endParaRPr lang="en-US" sz="2800" dirty="0" smtClean="0"/>
          </a:p>
          <a:p>
            <a:pPr marL="115888" algn="ctr"/>
            <a:r>
              <a:rPr lang="en-US" sz="2800" dirty="0" smtClean="0"/>
              <a:t>Shield encrypts the implant data and forwards it to doctor </a:t>
            </a:r>
            <a:r>
              <a:rPr lang="en-US" sz="2800" dirty="0" smtClean="0">
                <a:sym typeface="Wingdings" pitchFamily="2" charset="2"/>
              </a:rPr>
              <a:t> </a:t>
            </a:r>
            <a:endParaRPr lang="en-US" sz="2800" dirty="0"/>
          </a:p>
        </p:txBody>
      </p:sp>
      <p:sp>
        <p:nvSpPr>
          <p:cNvPr id="2" name="標題 1"/>
          <p:cNvSpPr>
            <a:spLocks noGrp="1"/>
          </p:cNvSpPr>
          <p:nvPr>
            <p:ph type="title"/>
          </p:nvPr>
        </p:nvSpPr>
        <p:spPr/>
        <p:txBody>
          <a:bodyPr>
            <a:normAutofit fontScale="90000"/>
          </a:bodyPr>
          <a:lstStyle/>
          <a:p>
            <a:r>
              <a:rPr lang="en-US" altLang="zh-TW" dirty="0" smtClean="0"/>
              <a:t>Shield: Secure Legal Communication</a:t>
            </a:r>
            <a:endParaRPr lang="zh-TW" altLang="en-US" dirty="0"/>
          </a:p>
        </p:txBody>
      </p:sp>
    </p:spTree>
    <p:custDataLst>
      <p:tags r:id="rId1"/>
    </p:custDataLst>
    <p:extLst>
      <p:ext uri="{BB962C8B-B14F-4D97-AF65-F5344CB8AC3E}">
        <p14:creationId xmlns:p14="http://schemas.microsoft.com/office/powerpoint/2010/main" val="3694303808"/>
      </p:ext>
    </p:extLst>
  </p:cSld>
  <p:clrMapOvr>
    <a:masterClrMapping/>
  </p:clrMapOvr>
  <mc:AlternateContent xmlns:mc="http://schemas.openxmlformats.org/markup-compatibility/2006" xmlns:p14="http://schemas.microsoft.com/office/powerpoint/2010/main">
    <mc:Choice Requires="p14">
      <p:transition spd="slow" p14:dur="2000" advTm="58790"/>
    </mc:Choice>
    <mc:Fallback xmlns="">
      <p:transition spd="slow" advTm="58790"/>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349874" y="1272059"/>
            <a:ext cx="2469526" cy="2614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
        <p:nvSpPr>
          <p:cNvPr id="22" name="Rectangle 21"/>
          <p:cNvSpPr/>
          <p:nvPr/>
        </p:nvSpPr>
        <p:spPr>
          <a:xfrm>
            <a:off x="367500" y="1296074"/>
            <a:ext cx="2438400" cy="25908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p:cNvPicPr>
            <a:picLocks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rot="20932502">
            <a:off x="2100133" y="2183256"/>
            <a:ext cx="581930" cy="69037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grpSp>
        <p:nvGrpSpPr>
          <p:cNvPr id="2" name="Group 24"/>
          <p:cNvGrpSpPr/>
          <p:nvPr/>
        </p:nvGrpSpPr>
        <p:grpSpPr>
          <a:xfrm>
            <a:off x="762000" y="1752600"/>
            <a:ext cx="1523999" cy="2057400"/>
            <a:chOff x="1110619" y="2048719"/>
            <a:chExt cx="914951" cy="1213252"/>
          </a:xfrm>
        </p:grpSpPr>
        <p:sp>
          <p:nvSpPr>
            <p:cNvPr id="20" name="Freeform 19"/>
            <p:cNvSpPr/>
            <p:nvPr/>
          </p:nvSpPr>
          <p:spPr>
            <a:xfrm>
              <a:off x="1110619" y="2048719"/>
              <a:ext cx="914951" cy="891251"/>
            </a:xfrm>
            <a:custGeom>
              <a:avLst/>
              <a:gdLst>
                <a:gd name="connsiteX0" fmla="*/ 0 w 960699"/>
                <a:gd name="connsiteY0" fmla="*/ 46299 h 706187"/>
                <a:gd name="connsiteX1" fmla="*/ 405114 w 960699"/>
                <a:gd name="connsiteY1" fmla="*/ 706056 h 706187"/>
                <a:gd name="connsiteX2" fmla="*/ 960699 w 960699"/>
                <a:gd name="connsiteY2" fmla="*/ 0 h 706187"/>
              </a:gdLst>
              <a:ahLst/>
              <a:cxnLst>
                <a:cxn ang="0">
                  <a:pos x="connsiteX0" y="connsiteY0"/>
                </a:cxn>
                <a:cxn ang="0">
                  <a:pos x="connsiteX1" y="connsiteY1"/>
                </a:cxn>
                <a:cxn ang="0">
                  <a:pos x="connsiteX2" y="connsiteY2"/>
                </a:cxn>
              </a:cxnLst>
              <a:rect l="l" t="t" r="r" b="b"/>
              <a:pathLst>
                <a:path w="960699" h="706187">
                  <a:moveTo>
                    <a:pt x="0" y="46299"/>
                  </a:moveTo>
                  <a:cubicBezTo>
                    <a:pt x="122499" y="380035"/>
                    <a:pt x="244998" y="713772"/>
                    <a:pt x="405114" y="706056"/>
                  </a:cubicBezTo>
                  <a:cubicBezTo>
                    <a:pt x="565230" y="698340"/>
                    <a:pt x="762964" y="349170"/>
                    <a:pt x="960699" y="0"/>
                  </a:cubicBezTo>
                </a:path>
              </a:pathLst>
            </a:custGeom>
            <a:ln>
              <a:solidFill>
                <a:schemeClr val="tx2">
                  <a:lumMod val="20000"/>
                  <a:lumOff val="80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pic>
          <p:nvPicPr>
            <p:cNvPr id="20483" name="Picture 3" descr="C:\Users\gshyam\Desktop\locket3.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355079" y="2949233"/>
              <a:ext cx="258763" cy="312738"/>
            </a:xfrm>
            <a:prstGeom prst="rect">
              <a:avLst/>
            </a:prstGeom>
            <a:noFill/>
            <a:extLst>
              <a:ext uri="{909E8E84-426E-40DD-AFC4-6F175D3DCCD1}">
                <a14:hiddenFill xmlns:a14="http://schemas.microsoft.com/office/drawing/2010/main">
                  <a:solidFill>
                    <a:srgbClr val="FFFFFF"/>
                  </a:solidFill>
                </a14:hiddenFill>
              </a:ext>
            </a:extLst>
          </p:spPr>
        </p:pic>
      </p:grpSp>
      <p:sp>
        <p:nvSpPr>
          <p:cNvPr id="11" name="TextBox 10"/>
          <p:cNvSpPr txBox="1"/>
          <p:nvPr/>
        </p:nvSpPr>
        <p:spPr>
          <a:xfrm>
            <a:off x="0" y="4767942"/>
            <a:ext cx="9144000" cy="523220"/>
          </a:xfrm>
          <a:prstGeom prst="rect">
            <a:avLst/>
          </a:prstGeom>
          <a:noFill/>
        </p:spPr>
        <p:txBody>
          <a:bodyPr wrap="square" rtlCol="0">
            <a:spAutoFit/>
          </a:bodyPr>
          <a:lstStyle/>
          <a:p>
            <a:pPr marL="922338" indent="-457200">
              <a:buFont typeface="Arial" pitchFamily="34" charset="0"/>
              <a:buChar char="•"/>
            </a:pPr>
            <a:r>
              <a:rPr lang="en-US" sz="2800" dirty="0" smtClean="0"/>
              <a:t>Shield jams unauthorized commands</a:t>
            </a:r>
            <a:endParaRPr lang="en-US" sz="2800" dirty="0"/>
          </a:p>
        </p:txBody>
      </p:sp>
      <p:pic>
        <p:nvPicPr>
          <p:cNvPr id="12" name="Picture 2"/>
          <p:cNvPicPr>
            <a:picLocks noChangeAspect="1" noChangeArrowheads="1"/>
          </p:cNvPicPr>
          <p:nvPr/>
        </p:nvPicPr>
        <p:blipFill>
          <a:blip r:embed="rId7" cstate="print"/>
          <a:srcRect/>
          <a:stretch>
            <a:fillRect/>
          </a:stretch>
        </p:blipFill>
        <p:spPr bwMode="auto">
          <a:xfrm>
            <a:off x="7135115" y="1697475"/>
            <a:ext cx="1540679" cy="1661936"/>
          </a:xfrm>
          <a:prstGeom prst="rect">
            <a:avLst/>
          </a:prstGeom>
          <a:noFill/>
          <a:ln w="9525">
            <a:noFill/>
            <a:miter lim="800000"/>
            <a:headEnd/>
            <a:tailEnd/>
          </a:ln>
        </p:spPr>
      </p:pic>
      <p:sp>
        <p:nvSpPr>
          <p:cNvPr id="16" name="TextBox 15"/>
          <p:cNvSpPr txBox="1"/>
          <p:nvPr/>
        </p:nvSpPr>
        <p:spPr>
          <a:xfrm>
            <a:off x="3732376" y="2958527"/>
            <a:ext cx="2817470" cy="461665"/>
          </a:xfrm>
          <a:prstGeom prst="rect">
            <a:avLst/>
          </a:prstGeom>
          <a:noFill/>
        </p:spPr>
        <p:txBody>
          <a:bodyPr wrap="square" rtlCol="0">
            <a:spAutoFit/>
          </a:bodyPr>
          <a:lstStyle/>
          <a:p>
            <a:pPr algn="ctr"/>
            <a:r>
              <a:rPr lang="en-US" sz="2300" dirty="0" smtClean="0">
                <a:solidFill>
                  <a:srgbClr val="FF0000"/>
                </a:solidFill>
              </a:rPr>
              <a:t>Turn off therapy</a:t>
            </a:r>
            <a:endParaRPr lang="en-US" sz="2300" dirty="0">
              <a:solidFill>
                <a:srgbClr val="FF0000"/>
              </a:solidFill>
            </a:endParaRPr>
          </a:p>
        </p:txBody>
      </p:sp>
      <p:sp>
        <p:nvSpPr>
          <p:cNvPr id="30" name="TextBox 29"/>
          <p:cNvSpPr txBox="1"/>
          <p:nvPr/>
        </p:nvSpPr>
        <p:spPr>
          <a:xfrm>
            <a:off x="0" y="5525602"/>
            <a:ext cx="9144000" cy="523220"/>
          </a:xfrm>
          <a:prstGeom prst="rect">
            <a:avLst/>
          </a:prstGeom>
          <a:noFill/>
        </p:spPr>
        <p:txBody>
          <a:bodyPr wrap="square" rtlCol="0">
            <a:spAutoFit/>
          </a:bodyPr>
          <a:lstStyle/>
          <a:p>
            <a:pPr marL="465138"/>
            <a:r>
              <a:rPr lang="en-US" sz="2800" dirty="0" smtClean="0">
                <a:sym typeface="Wingdings" pitchFamily="2" charset="2"/>
              </a:rPr>
              <a:t> Implants can’t decode or react to illegal commands</a:t>
            </a:r>
            <a:endParaRPr lang="en-US" sz="2800" dirty="0"/>
          </a:p>
        </p:txBody>
      </p:sp>
      <p:sp>
        <p:nvSpPr>
          <p:cNvPr id="19" name="Freeform 9"/>
          <p:cNvSpPr>
            <a:spLocks/>
          </p:cNvSpPr>
          <p:nvPr/>
        </p:nvSpPr>
        <p:spPr bwMode="auto">
          <a:xfrm>
            <a:off x="3167117" y="2422947"/>
            <a:ext cx="3947988" cy="500339"/>
          </a:xfrm>
          <a:custGeom>
            <a:avLst/>
            <a:gdLst>
              <a:gd name="T0" fmla="*/ 65819407 w 1884"/>
              <a:gd name="T1" fmla="*/ 2147483647 h 533"/>
              <a:gd name="T2" fmla="*/ 127252389 w 1884"/>
              <a:gd name="T3" fmla="*/ 545056598 h 533"/>
              <a:gd name="T4" fmla="*/ 838110778 w 1884"/>
              <a:gd name="T5" fmla="*/ 304446807 h 533"/>
              <a:gd name="T6" fmla="*/ 1206704482 w 1884"/>
              <a:gd name="T7" fmla="*/ 201327691 h 533"/>
              <a:gd name="T8" fmla="*/ 1671833037 w 1884"/>
              <a:gd name="T9" fmla="*/ 201327691 h 533"/>
              <a:gd name="T10" fmla="*/ 2147483647 w 1884"/>
              <a:gd name="T11" fmla="*/ 373192145 h 533"/>
              <a:gd name="T12" fmla="*/ 2147483647 w 1884"/>
              <a:gd name="T13" fmla="*/ 270073029 h 533"/>
              <a:gd name="T14" fmla="*/ 2147483647 w 1884"/>
              <a:gd name="T15" fmla="*/ 407565922 h 533"/>
              <a:gd name="T16" fmla="*/ 2147483647 w 1884"/>
              <a:gd name="T17" fmla="*/ 201327691 h 533"/>
              <a:gd name="T18" fmla="*/ 2147483647 w 1884"/>
              <a:gd name="T19" fmla="*/ 338818368 h 533"/>
              <a:gd name="T20" fmla="*/ 2147483647 w 1884"/>
              <a:gd name="T21" fmla="*/ 201327691 h 533"/>
              <a:gd name="T22" fmla="*/ 2147483647 w 1884"/>
              <a:gd name="T23" fmla="*/ 373192145 h 533"/>
              <a:gd name="T24" fmla="*/ 2147483647 w 1884"/>
              <a:gd name="T25" fmla="*/ 201327691 h 533"/>
              <a:gd name="T26" fmla="*/ 2147483647 w 1884"/>
              <a:gd name="T27" fmla="*/ 373192145 h 533"/>
              <a:gd name="T28" fmla="*/ 2147483647 w 1884"/>
              <a:gd name="T29" fmla="*/ 373192145 h 533"/>
              <a:gd name="T30" fmla="*/ 2147483647 w 1884"/>
              <a:gd name="T31" fmla="*/ 2147483647 h 53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84"/>
              <a:gd name="T49" fmla="*/ 0 h 533"/>
              <a:gd name="T50" fmla="*/ 1884 w 1884"/>
              <a:gd name="T51" fmla="*/ 533 h 53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84" h="533">
                <a:moveTo>
                  <a:pt x="15" y="519"/>
                </a:moveTo>
                <a:cubicBezTo>
                  <a:pt x="7" y="353"/>
                  <a:pt x="0" y="187"/>
                  <a:pt x="29" y="111"/>
                </a:cubicBezTo>
                <a:cubicBezTo>
                  <a:pt x="58" y="35"/>
                  <a:pt x="150" y="74"/>
                  <a:pt x="191" y="62"/>
                </a:cubicBezTo>
                <a:cubicBezTo>
                  <a:pt x="232" y="50"/>
                  <a:pt x="243" y="44"/>
                  <a:pt x="275" y="41"/>
                </a:cubicBezTo>
                <a:cubicBezTo>
                  <a:pt x="307" y="38"/>
                  <a:pt x="337" y="35"/>
                  <a:pt x="381" y="41"/>
                </a:cubicBezTo>
                <a:cubicBezTo>
                  <a:pt x="425" y="47"/>
                  <a:pt x="499" y="74"/>
                  <a:pt x="542" y="76"/>
                </a:cubicBezTo>
                <a:cubicBezTo>
                  <a:pt x="585" y="78"/>
                  <a:pt x="609" y="54"/>
                  <a:pt x="641" y="55"/>
                </a:cubicBezTo>
                <a:cubicBezTo>
                  <a:pt x="673" y="56"/>
                  <a:pt x="697" y="85"/>
                  <a:pt x="732" y="83"/>
                </a:cubicBezTo>
                <a:cubicBezTo>
                  <a:pt x="767" y="81"/>
                  <a:pt x="797" y="43"/>
                  <a:pt x="851" y="41"/>
                </a:cubicBezTo>
                <a:cubicBezTo>
                  <a:pt x="905" y="39"/>
                  <a:pt x="992" y="69"/>
                  <a:pt x="1055" y="69"/>
                </a:cubicBezTo>
                <a:cubicBezTo>
                  <a:pt x="1118" y="69"/>
                  <a:pt x="1189" y="40"/>
                  <a:pt x="1231" y="41"/>
                </a:cubicBezTo>
                <a:cubicBezTo>
                  <a:pt x="1273" y="42"/>
                  <a:pt x="1264" y="76"/>
                  <a:pt x="1308" y="76"/>
                </a:cubicBezTo>
                <a:cubicBezTo>
                  <a:pt x="1352" y="76"/>
                  <a:pt x="1430" y="41"/>
                  <a:pt x="1497" y="41"/>
                </a:cubicBezTo>
                <a:cubicBezTo>
                  <a:pt x="1564" y="41"/>
                  <a:pt x="1655" y="70"/>
                  <a:pt x="1708" y="76"/>
                </a:cubicBezTo>
                <a:cubicBezTo>
                  <a:pt x="1761" y="82"/>
                  <a:pt x="1785" y="0"/>
                  <a:pt x="1814" y="76"/>
                </a:cubicBezTo>
                <a:cubicBezTo>
                  <a:pt x="1843" y="152"/>
                  <a:pt x="1863" y="342"/>
                  <a:pt x="1884" y="533"/>
                </a:cubicBezTo>
              </a:path>
            </a:pathLst>
          </a:custGeom>
          <a:solidFill>
            <a:srgbClr val="FF0000"/>
          </a:solidFill>
          <a:ln w="25400">
            <a:solidFill>
              <a:schemeClr val="tx1"/>
            </a:solidFill>
            <a:round/>
            <a:headEnd/>
            <a:tailEnd/>
          </a:ln>
        </p:spPr>
        <p:txBody>
          <a:bodyPr lIns="90488" tIns="44450" rIns="90488" bIns="44450">
            <a:prstTxWarp prst="textNoShape">
              <a:avLst/>
            </a:prstTxWarp>
          </a:bodyPr>
          <a:lstStyle/>
          <a:p>
            <a:endParaRPr lang="en-US">
              <a:latin typeface="GoudySans" charset="0"/>
            </a:endParaRPr>
          </a:p>
        </p:txBody>
      </p:sp>
      <p:cxnSp>
        <p:nvCxnSpPr>
          <p:cNvPr id="4" name="Straight Arrow Connector 3"/>
          <p:cNvCxnSpPr/>
          <p:nvPr/>
        </p:nvCxnSpPr>
        <p:spPr>
          <a:xfrm>
            <a:off x="3388970" y="2673116"/>
            <a:ext cx="228600" cy="686295"/>
          </a:xfrm>
          <a:prstGeom prst="straightConnector1">
            <a:avLst/>
          </a:prstGeom>
          <a:ln w="19050">
            <a:solidFill>
              <a:schemeClr val="tx1"/>
            </a:solidFill>
            <a:prstDash val="solid"/>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2094216" y="3416351"/>
            <a:ext cx="3419152" cy="477054"/>
          </a:xfrm>
          <a:prstGeom prst="rect">
            <a:avLst/>
          </a:prstGeom>
          <a:noFill/>
        </p:spPr>
        <p:txBody>
          <a:bodyPr wrap="square" rtlCol="0">
            <a:spAutoFit/>
          </a:bodyPr>
          <a:lstStyle/>
          <a:p>
            <a:pPr algn="ctr"/>
            <a:r>
              <a:rPr lang="en-US" sz="2500" dirty="0" smtClean="0"/>
              <a:t>Implant ID</a:t>
            </a:r>
            <a:endParaRPr lang="en-US" sz="2500" dirty="0"/>
          </a:p>
        </p:txBody>
      </p:sp>
      <p:sp>
        <p:nvSpPr>
          <p:cNvPr id="23" name="Freeform 9"/>
          <p:cNvSpPr>
            <a:spLocks/>
          </p:cNvSpPr>
          <p:nvPr/>
        </p:nvSpPr>
        <p:spPr bwMode="auto">
          <a:xfrm>
            <a:off x="3713326" y="1657351"/>
            <a:ext cx="3382729" cy="1292712"/>
          </a:xfrm>
          <a:custGeom>
            <a:avLst/>
            <a:gdLst>
              <a:gd name="T0" fmla="*/ 65819407 w 1884"/>
              <a:gd name="T1" fmla="*/ 2147483647 h 533"/>
              <a:gd name="T2" fmla="*/ 127252389 w 1884"/>
              <a:gd name="T3" fmla="*/ 545056598 h 533"/>
              <a:gd name="T4" fmla="*/ 838110778 w 1884"/>
              <a:gd name="T5" fmla="*/ 304446807 h 533"/>
              <a:gd name="T6" fmla="*/ 1206704482 w 1884"/>
              <a:gd name="T7" fmla="*/ 201327691 h 533"/>
              <a:gd name="T8" fmla="*/ 1671833037 w 1884"/>
              <a:gd name="T9" fmla="*/ 201327691 h 533"/>
              <a:gd name="T10" fmla="*/ 2147483647 w 1884"/>
              <a:gd name="T11" fmla="*/ 373192145 h 533"/>
              <a:gd name="T12" fmla="*/ 2147483647 w 1884"/>
              <a:gd name="T13" fmla="*/ 270073029 h 533"/>
              <a:gd name="T14" fmla="*/ 2147483647 w 1884"/>
              <a:gd name="T15" fmla="*/ 407565922 h 533"/>
              <a:gd name="T16" fmla="*/ 2147483647 w 1884"/>
              <a:gd name="T17" fmla="*/ 201327691 h 533"/>
              <a:gd name="T18" fmla="*/ 2147483647 w 1884"/>
              <a:gd name="T19" fmla="*/ 338818368 h 533"/>
              <a:gd name="T20" fmla="*/ 2147483647 w 1884"/>
              <a:gd name="T21" fmla="*/ 201327691 h 533"/>
              <a:gd name="T22" fmla="*/ 2147483647 w 1884"/>
              <a:gd name="T23" fmla="*/ 373192145 h 533"/>
              <a:gd name="T24" fmla="*/ 2147483647 w 1884"/>
              <a:gd name="T25" fmla="*/ 201327691 h 533"/>
              <a:gd name="T26" fmla="*/ 2147483647 w 1884"/>
              <a:gd name="T27" fmla="*/ 373192145 h 533"/>
              <a:gd name="T28" fmla="*/ 2147483647 w 1884"/>
              <a:gd name="T29" fmla="*/ 373192145 h 533"/>
              <a:gd name="T30" fmla="*/ 2147483647 w 1884"/>
              <a:gd name="T31" fmla="*/ 2147483647 h 53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84"/>
              <a:gd name="T49" fmla="*/ 0 h 533"/>
              <a:gd name="T50" fmla="*/ 1884 w 1884"/>
              <a:gd name="T51" fmla="*/ 533 h 53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84" h="533">
                <a:moveTo>
                  <a:pt x="15" y="519"/>
                </a:moveTo>
                <a:cubicBezTo>
                  <a:pt x="7" y="353"/>
                  <a:pt x="0" y="187"/>
                  <a:pt x="29" y="111"/>
                </a:cubicBezTo>
                <a:cubicBezTo>
                  <a:pt x="58" y="35"/>
                  <a:pt x="150" y="74"/>
                  <a:pt x="191" y="62"/>
                </a:cubicBezTo>
                <a:cubicBezTo>
                  <a:pt x="232" y="50"/>
                  <a:pt x="243" y="44"/>
                  <a:pt x="275" y="41"/>
                </a:cubicBezTo>
                <a:cubicBezTo>
                  <a:pt x="307" y="38"/>
                  <a:pt x="337" y="35"/>
                  <a:pt x="381" y="41"/>
                </a:cubicBezTo>
                <a:cubicBezTo>
                  <a:pt x="425" y="47"/>
                  <a:pt x="499" y="74"/>
                  <a:pt x="542" y="76"/>
                </a:cubicBezTo>
                <a:cubicBezTo>
                  <a:pt x="585" y="78"/>
                  <a:pt x="609" y="54"/>
                  <a:pt x="641" y="55"/>
                </a:cubicBezTo>
                <a:cubicBezTo>
                  <a:pt x="673" y="56"/>
                  <a:pt x="697" y="85"/>
                  <a:pt x="732" y="83"/>
                </a:cubicBezTo>
                <a:cubicBezTo>
                  <a:pt x="767" y="81"/>
                  <a:pt x="797" y="43"/>
                  <a:pt x="851" y="41"/>
                </a:cubicBezTo>
                <a:cubicBezTo>
                  <a:pt x="905" y="39"/>
                  <a:pt x="992" y="69"/>
                  <a:pt x="1055" y="69"/>
                </a:cubicBezTo>
                <a:cubicBezTo>
                  <a:pt x="1118" y="69"/>
                  <a:pt x="1189" y="40"/>
                  <a:pt x="1231" y="41"/>
                </a:cubicBezTo>
                <a:cubicBezTo>
                  <a:pt x="1273" y="42"/>
                  <a:pt x="1264" y="76"/>
                  <a:pt x="1308" y="76"/>
                </a:cubicBezTo>
                <a:cubicBezTo>
                  <a:pt x="1352" y="76"/>
                  <a:pt x="1430" y="41"/>
                  <a:pt x="1497" y="41"/>
                </a:cubicBezTo>
                <a:cubicBezTo>
                  <a:pt x="1564" y="41"/>
                  <a:pt x="1655" y="70"/>
                  <a:pt x="1708" y="76"/>
                </a:cubicBezTo>
                <a:cubicBezTo>
                  <a:pt x="1761" y="82"/>
                  <a:pt x="1785" y="0"/>
                  <a:pt x="1814" y="76"/>
                </a:cubicBezTo>
                <a:cubicBezTo>
                  <a:pt x="1843" y="152"/>
                  <a:pt x="1863" y="342"/>
                  <a:pt x="1884" y="533"/>
                </a:cubicBezTo>
              </a:path>
            </a:pathLst>
          </a:custGeom>
          <a:solidFill>
            <a:srgbClr val="0070C0">
              <a:alpha val="71000"/>
            </a:srgbClr>
          </a:solidFill>
          <a:ln w="25400">
            <a:solidFill>
              <a:schemeClr val="tx1"/>
            </a:solidFill>
            <a:round/>
            <a:headEnd/>
            <a:tailEnd/>
          </a:ln>
        </p:spPr>
        <p:txBody>
          <a:bodyPr lIns="90488" tIns="44450" rIns="90488" bIns="44450">
            <a:prstTxWarp prst="textNoShape">
              <a:avLst/>
            </a:prstTxWarp>
          </a:bodyPr>
          <a:lstStyle/>
          <a:p>
            <a:endParaRPr lang="en-US">
              <a:latin typeface="GoudySans" charset="0"/>
            </a:endParaRPr>
          </a:p>
        </p:txBody>
      </p:sp>
      <p:sp>
        <p:nvSpPr>
          <p:cNvPr id="24" name="TextBox 23"/>
          <p:cNvSpPr txBox="1"/>
          <p:nvPr/>
        </p:nvSpPr>
        <p:spPr>
          <a:xfrm>
            <a:off x="-50796" y="4339782"/>
            <a:ext cx="9144000" cy="523220"/>
          </a:xfrm>
          <a:prstGeom prst="rect">
            <a:avLst/>
          </a:prstGeom>
          <a:noFill/>
        </p:spPr>
        <p:txBody>
          <a:bodyPr wrap="square" rtlCol="0">
            <a:spAutoFit/>
          </a:bodyPr>
          <a:lstStyle/>
          <a:p>
            <a:pPr marL="922338" indent="-457200">
              <a:buFont typeface="Arial" pitchFamily="34" charset="0"/>
              <a:buChar char="•"/>
            </a:pPr>
            <a:r>
              <a:rPr lang="en-US" sz="2800" dirty="0" smtClean="0"/>
              <a:t>Shield listens on medium</a:t>
            </a:r>
            <a:endParaRPr lang="en-US" sz="2800" dirty="0"/>
          </a:p>
        </p:txBody>
      </p:sp>
      <p:sp>
        <p:nvSpPr>
          <p:cNvPr id="3" name="標題 2"/>
          <p:cNvSpPr>
            <a:spLocks noGrp="1"/>
          </p:cNvSpPr>
          <p:nvPr>
            <p:ph type="title"/>
          </p:nvPr>
        </p:nvSpPr>
        <p:spPr/>
        <p:txBody>
          <a:bodyPr/>
          <a:lstStyle/>
          <a:p>
            <a:r>
              <a:rPr lang="en-US" altLang="zh-TW" dirty="0" smtClean="0"/>
              <a:t>Shield: Jam Illegal Communication</a:t>
            </a:r>
            <a:endParaRPr lang="zh-TW" altLang="en-US" dirty="0"/>
          </a:p>
        </p:txBody>
      </p:sp>
    </p:spTree>
    <p:custDataLst>
      <p:tags r:id="rId1"/>
    </p:custDataLst>
    <p:extLst>
      <p:ext uri="{BB962C8B-B14F-4D97-AF65-F5344CB8AC3E}">
        <p14:creationId xmlns:p14="http://schemas.microsoft.com/office/powerpoint/2010/main" val="2381068271"/>
      </p:ext>
    </p:extLst>
  </p:cSld>
  <p:clrMapOvr>
    <a:masterClrMapping/>
  </p:clrMapOvr>
  <mc:AlternateContent xmlns:mc="http://schemas.openxmlformats.org/markup-compatibility/2006" xmlns:p14="http://schemas.microsoft.com/office/powerpoint/2010/main">
    <mc:Choice Requires="p14">
      <p:transition spd="slow" p14:dur="2000" advTm="37351"/>
    </mc:Choice>
    <mc:Fallback xmlns="">
      <p:transition spd="slow" advTm="37351"/>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5.6|3.1|0.9"/>
</p:tagLst>
</file>

<file path=ppt/tags/tag10.xml><?xml version="1.0" encoding="utf-8"?>
<p:tagLst xmlns:a="http://schemas.openxmlformats.org/drawingml/2006/main" xmlns:r="http://schemas.openxmlformats.org/officeDocument/2006/relationships" xmlns:p="http://schemas.openxmlformats.org/presentationml/2006/main">
  <p:tag name="TIMING" val="|4.2|21.7"/>
</p:tagLst>
</file>

<file path=ppt/tags/tag2.xml><?xml version="1.0" encoding="utf-8"?>
<p:tagLst xmlns:a="http://schemas.openxmlformats.org/drawingml/2006/main" xmlns:r="http://schemas.openxmlformats.org/officeDocument/2006/relationships" xmlns:p="http://schemas.openxmlformats.org/presentationml/2006/main">
  <p:tag name="TIMING" val="|4.5|6.5|5.4|0.3|1|1.4|4.8"/>
</p:tagLst>
</file>

<file path=ppt/tags/tag3.xml><?xml version="1.0" encoding="utf-8"?>
<p:tagLst xmlns:a="http://schemas.openxmlformats.org/drawingml/2006/main" xmlns:r="http://schemas.openxmlformats.org/officeDocument/2006/relationships" xmlns:p="http://schemas.openxmlformats.org/presentationml/2006/main">
  <p:tag name="TIMING" val="|2.8"/>
</p:tagLst>
</file>

<file path=ppt/tags/tag4.xml><?xml version="1.0" encoding="utf-8"?>
<p:tagLst xmlns:a="http://schemas.openxmlformats.org/drawingml/2006/main" xmlns:r="http://schemas.openxmlformats.org/officeDocument/2006/relationships" xmlns:p="http://schemas.openxmlformats.org/presentationml/2006/main">
  <p:tag name="TIMING" val="|1.4|0.8|24.6|7.1"/>
</p:tagLst>
</file>

<file path=ppt/tags/tag5.xml><?xml version="1.0" encoding="utf-8"?>
<p:tagLst xmlns:a="http://schemas.openxmlformats.org/drawingml/2006/main" xmlns:r="http://schemas.openxmlformats.org/officeDocument/2006/relationships" xmlns:p="http://schemas.openxmlformats.org/presentationml/2006/main">
  <p:tag name="TIMING" val="|5.8|4.8|5.8|5.3|7.9"/>
</p:tagLst>
</file>

<file path=ppt/tags/tag6.xml><?xml version="1.0" encoding="utf-8"?>
<p:tagLst xmlns:a="http://schemas.openxmlformats.org/drawingml/2006/main" xmlns:r="http://schemas.openxmlformats.org/officeDocument/2006/relationships" xmlns:p="http://schemas.openxmlformats.org/presentationml/2006/main">
  <p:tag name="TIMING" val="|4|4.4|5.4|3.3"/>
</p:tagLst>
</file>

<file path=ppt/tags/tag7.xml><?xml version="1.0" encoding="utf-8"?>
<p:tagLst xmlns:a="http://schemas.openxmlformats.org/drawingml/2006/main" xmlns:r="http://schemas.openxmlformats.org/officeDocument/2006/relationships" xmlns:p="http://schemas.openxmlformats.org/presentationml/2006/main">
  <p:tag name="TIMING" val="|5.5"/>
</p:tagLst>
</file>

<file path=ppt/tags/tag8.xml><?xml version="1.0" encoding="utf-8"?>
<p:tagLst xmlns:a="http://schemas.openxmlformats.org/drawingml/2006/main" xmlns:r="http://schemas.openxmlformats.org/officeDocument/2006/relationships" xmlns:p="http://schemas.openxmlformats.org/presentationml/2006/main">
  <p:tag name="TIMING" val="|4.4|9.9"/>
</p:tagLst>
</file>

<file path=ppt/tags/tag9.xml><?xml version="1.0" encoding="utf-8"?>
<p:tagLst xmlns:a="http://schemas.openxmlformats.org/drawingml/2006/main" xmlns:r="http://schemas.openxmlformats.org/officeDocument/2006/relationships" xmlns:p="http://schemas.openxmlformats.org/presentationml/2006/main">
  <p:tag name="TIMING" val="|6"/>
</p:tagLst>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826</Words>
  <Application>Microsoft Office PowerPoint</Application>
  <PresentationFormat>On-screen Show (4:3)</PresentationFormat>
  <Paragraphs>167</Paragraphs>
  <Slides>26</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GoudySans</vt:lpstr>
      <vt:lpstr>新細明體</vt:lpstr>
      <vt:lpstr>Arial</vt:lpstr>
      <vt:lpstr>Calibri</vt:lpstr>
      <vt:lpstr>Wingdings</vt:lpstr>
      <vt:lpstr>Office 佈景主題</vt:lpstr>
      <vt:lpstr>They Can Hear Your Heartbeats: Non-Invasive Security for Implantable Medical Devices</vt:lpstr>
      <vt:lpstr>Implantable Medical Devices (IMD)</vt:lpstr>
      <vt:lpstr>Wireless Interaction in IMD</vt:lpstr>
      <vt:lpstr>Wireless Interaction in IMD</vt:lpstr>
      <vt:lpstr>Possible Security Measurements</vt:lpstr>
      <vt:lpstr>Ideal Solution</vt:lpstr>
      <vt:lpstr>Traditional System</vt:lpstr>
      <vt:lpstr>Shield: Secure Legal Communication</vt:lpstr>
      <vt:lpstr>Shield: Jam Illegal Communication</vt:lpstr>
      <vt:lpstr>Technical Issue</vt:lpstr>
      <vt:lpstr>Solution</vt:lpstr>
      <vt:lpstr>Implementation</vt:lpstr>
      <vt:lpstr>Evaluation</vt:lpstr>
      <vt:lpstr>Test Bed</vt:lpstr>
      <vt:lpstr>Phase1: Passive Eavesdrop</vt:lpstr>
      <vt:lpstr>Phase2: Active Attack</vt:lpstr>
      <vt:lpstr>Phase2-1: Off-the-shelf Attacker</vt:lpstr>
      <vt:lpstr>PowerPoint Presentation</vt:lpstr>
      <vt:lpstr>PowerPoint Presentation</vt:lpstr>
      <vt:lpstr>Phase2-2: x100 Power Attacker</vt:lpstr>
      <vt:lpstr>Phase2-2: x100 Power Attacker</vt:lpstr>
      <vt:lpstr>PowerPoint Presentation</vt:lpstr>
      <vt:lpstr>PowerPoint Presentation</vt:lpstr>
      <vt:lpstr>Phase2-2: x100 Power Attacker</vt:lpstr>
      <vt:lpstr>Conclusion</vt:lpstr>
      <vt:lpstr>Few Comments (kcir)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They Can Hear Your Heartbeats: Non-Invasive Security for Implantable Medical Devices</dc:title>
  <dc:creator>kcir</dc:creator>
  <cp:lastModifiedBy>Fei Hu</cp:lastModifiedBy>
  <cp:revision>13</cp:revision>
  <dcterms:created xsi:type="dcterms:W3CDTF">2011-12-02T07:34:26Z</dcterms:created>
  <dcterms:modified xsi:type="dcterms:W3CDTF">2015-04-24T15:27:46Z</dcterms:modified>
</cp:coreProperties>
</file>