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357" r:id="rId3"/>
    <p:sldId id="344" r:id="rId4"/>
    <p:sldId id="345" r:id="rId5"/>
    <p:sldId id="346" r:id="rId6"/>
    <p:sldId id="348" r:id="rId7"/>
    <p:sldId id="283" r:id="rId8"/>
    <p:sldId id="316" r:id="rId9"/>
    <p:sldId id="318" r:id="rId10"/>
    <p:sldId id="349" r:id="rId11"/>
    <p:sldId id="350" r:id="rId12"/>
    <p:sldId id="260" r:id="rId13"/>
    <p:sldId id="359" r:id="rId14"/>
    <p:sldId id="323" r:id="rId15"/>
    <p:sldId id="358" r:id="rId16"/>
    <p:sldId id="329" r:id="rId17"/>
    <p:sldId id="353" r:id="rId18"/>
    <p:sldId id="326" r:id="rId19"/>
    <p:sldId id="354" r:id="rId20"/>
    <p:sldId id="340" r:id="rId21"/>
    <p:sldId id="355" r:id="rId22"/>
    <p:sldId id="343" r:id="rId23"/>
    <p:sldId id="327" r:id="rId24"/>
    <p:sldId id="33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0" autoAdjust="0"/>
    <p:restoredTop sz="89892" autoAdjust="0"/>
  </p:normalViewPr>
  <p:slideViewPr>
    <p:cSldViewPr snapToGrid="0" snapToObjects="1">
      <p:cViewPr varScale="1">
        <p:scale>
          <a:sx n="62" d="100"/>
          <a:sy n="62" d="100"/>
        </p:scale>
        <p:origin x="48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2"/>
    </p:cViewPr>
  </p:outlineViewPr>
  <p:notesTextViewPr>
    <p:cViewPr>
      <p:scale>
        <a:sx n="95" d="100"/>
        <a:sy n="9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EA75A-4F86-484D-A437-10EC11EE38F6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E52C5-4056-104A-915C-1C23A961AA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297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A6F00-ADDE-FD4D-9869-6A41711AFDDD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B3541-3EE1-B849-8BAD-FBD140FD7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23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B3541-3EE1-B849-8BAD-FBD140FD729F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0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B3541-3EE1-B849-8BAD-FBD140FD729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60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B3541-3EE1-B849-8BAD-FBD140FD729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68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B3541-3EE1-B849-8BAD-FBD140FD729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93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B3541-3EE1-B849-8BAD-FBD140FD729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80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B3541-3EE1-B849-8BAD-FBD140FD729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20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B3541-3EE1-B849-8BAD-FBD140FD729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20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B3541-3EE1-B849-8BAD-FBD140FD729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925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sz="1200" baseline="0" dirty="0" smtClean="0">
              <a:latin typeface="Gill Sans Light"/>
              <a:cs typeface="Gill Sans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B3541-3EE1-B849-8BAD-FBD140FD729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20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baseline="0" dirty="0" smtClean="0"/>
              <a:t>Intended for emergency authentication with no pre-established relationship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IPI measurements are one time values and may be used to authenticate every session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When Carl </a:t>
            </a:r>
            <a:r>
              <a:rPr lang="en-US" baseline="0" dirty="0" err="1" smtClean="0"/>
              <a:t>decommits</a:t>
            </a:r>
            <a:r>
              <a:rPr lang="en-US" baseline="0" dirty="0" smtClean="0"/>
              <a:t> to Alice she checks if the measurements are approximately the same. 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If it is she </a:t>
            </a:r>
            <a:r>
              <a:rPr lang="en-US" baseline="0" dirty="0" err="1" smtClean="0"/>
              <a:t>decommits</a:t>
            </a:r>
            <a:r>
              <a:rPr lang="en-US" baseline="0" dirty="0" smtClean="0"/>
              <a:t> for Carl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B3541-3EE1-B849-8BAD-FBD140FD729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266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baseline="0" dirty="0" smtClean="0"/>
              <a:t>Strong adversary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B3541-3EE1-B849-8BAD-FBD140FD729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26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B3541-3EE1-B849-8BAD-FBD140FD729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56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B3541-3EE1-B849-8BAD-FBD140FD729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301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B3541-3EE1-B849-8BAD-FBD140FD729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667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B3541-3EE1-B849-8BAD-FBD140FD729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301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B3541-3EE1-B849-8BAD-FBD140FD729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097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B3541-3EE1-B849-8BAD-FBD140FD729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16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B3541-3EE1-B849-8BAD-FBD140FD729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51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B3541-3EE1-B849-8BAD-FBD140FD729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41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B3541-3EE1-B849-8BAD-FBD140FD729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63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B3541-3EE1-B849-8BAD-FBD140FD729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44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B3541-3EE1-B849-8BAD-FBD140FD729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50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B3541-3EE1-B849-8BAD-FBD140FD729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88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B3541-3EE1-B849-8BAD-FBD140FD729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60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6D114A14-4EA3-FF42-BA55-EDBE1D7B05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400" smtClean="0">
                <a:solidFill>
                  <a:srgbClr val="333399"/>
                </a:solidFill>
              </a:rPr>
              <a:t>Click to edit Master title style</a:t>
            </a:r>
            <a:endParaRPr sz="4400">
              <a:solidFill>
                <a:srgbClr val="333399"/>
              </a:solidFill>
            </a:endParaRP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3200" smtClean="0"/>
              <a:t>Click to edit Master text styles</a:t>
            </a:r>
          </a:p>
          <a:p>
            <a:pPr lvl="1">
              <a:defRPr sz="1800"/>
            </a:pPr>
            <a:r>
              <a:rPr lang="en-US" sz="3200" smtClean="0"/>
              <a:t>Second level</a:t>
            </a:r>
          </a:p>
          <a:p>
            <a:pPr lvl="2">
              <a:defRPr sz="1800"/>
            </a:pPr>
            <a:r>
              <a:rPr lang="en-US" sz="3200" smtClean="0"/>
              <a:t>Third level</a:t>
            </a:r>
          </a:p>
          <a:p>
            <a:pPr lvl="3">
              <a:defRPr sz="1800"/>
            </a:pPr>
            <a:r>
              <a:rPr lang="en-US" sz="3200" smtClean="0"/>
              <a:t>Fourth level</a:t>
            </a:r>
          </a:p>
          <a:p>
            <a:pPr lvl="4">
              <a:defRPr sz="1800"/>
            </a:pPr>
            <a:r>
              <a:rPr lang="en-US" sz="3200" smtClean="0"/>
              <a:t>Fifth level</a:t>
            </a:r>
            <a:endParaRPr sz="3200"/>
          </a:p>
        </p:txBody>
      </p:sp>
    </p:spTree>
  </p:cSld>
  <p:clrMapOvr>
    <a:masterClrMapping/>
  </p:clrMapOvr>
  <p:transition spd="med"/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6858000" y="6398259"/>
            <a:ext cx="1905000" cy="3073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fld id="{6D114A14-4EA3-FF42-BA55-EDBE1D7B056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image1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8240" y="76200"/>
            <a:ext cx="1267522" cy="583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2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900" y="63458"/>
            <a:ext cx="910920" cy="60849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20"/>
          <p:cNvGrpSpPr/>
          <p:nvPr/>
        </p:nvGrpSpPr>
        <p:grpSpPr>
          <a:xfrm>
            <a:off x="382586" y="701675"/>
            <a:ext cx="8542539" cy="31750"/>
            <a:chOff x="0" y="0"/>
            <a:chExt cx="8542538" cy="31750"/>
          </a:xfrm>
        </p:grpSpPr>
        <p:sp>
          <p:nvSpPr>
            <p:cNvPr id="18" name="Shape 18"/>
            <p:cNvSpPr/>
            <p:nvPr/>
          </p:nvSpPr>
          <p:spPr>
            <a:xfrm>
              <a:off x="-1" y="0"/>
              <a:ext cx="8542539" cy="31750"/>
            </a:xfrm>
            <a:prstGeom prst="rect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-1" y="0"/>
              <a:ext cx="8542539" cy="31750"/>
            </a:xfrm>
            <a:prstGeom prst="rect">
              <a:avLst/>
            </a:prstGeom>
            <a:noFill/>
            <a:ln w="12700" cap="flat">
              <a:solidFill>
                <a:srgbClr val="A4EACA">
                  <a:alpha val="8093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</p:grp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168400" y="0"/>
            <a:ext cx="6177409" cy="68103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400" smtClean="0">
                <a:solidFill>
                  <a:srgbClr val="333399"/>
                </a:solidFill>
              </a:rPr>
              <a:t>Click to edit Master title style</a:t>
            </a:r>
            <a:endParaRPr sz="4400">
              <a:solidFill>
                <a:srgbClr val="333399"/>
              </a:solidFill>
            </a:endParaRP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457200" y="1003300"/>
            <a:ext cx="8229600" cy="58547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3200" smtClean="0"/>
              <a:t>Click to edit Master text styles</a:t>
            </a:r>
          </a:p>
          <a:p>
            <a:pPr lvl="1">
              <a:defRPr sz="1800"/>
            </a:pPr>
            <a:r>
              <a:rPr lang="en-US" sz="3200" smtClean="0"/>
              <a:t>Second level</a:t>
            </a:r>
          </a:p>
          <a:p>
            <a:pPr lvl="2">
              <a:defRPr sz="1800"/>
            </a:pPr>
            <a:r>
              <a:rPr lang="en-US" sz="3200" smtClean="0"/>
              <a:t>Third level</a:t>
            </a:r>
          </a:p>
          <a:p>
            <a:pPr lvl="3">
              <a:defRPr sz="1800"/>
            </a:pPr>
            <a:r>
              <a:rPr lang="en-US" sz="3200" smtClean="0"/>
              <a:t>Fourth level</a:t>
            </a:r>
          </a:p>
          <a:p>
            <a:pPr lvl="4">
              <a:defRPr sz="1800"/>
            </a:pPr>
            <a:r>
              <a:rPr lang="en-US" sz="3200" smtClean="0"/>
              <a:t>Fifth level</a:t>
            </a:r>
            <a:endParaRPr sz="3200"/>
          </a:p>
        </p:txBody>
      </p:sp>
    </p:spTree>
  </p:cSld>
  <p:clrMapOvr>
    <a:masterClrMapping/>
  </p:clrMapOvr>
  <p:transition spd="med"/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11411C-3DE6-6540-9962-C6A0A35CAFF3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This work was supported by STARnet, the Dept. of HHS under award number 90TR0003-01, and the NSF under award number CNS1329737, 1330142.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4A14-4EA3-FF42-BA55-EDBE1D7B05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04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D0EC80-D70F-A446-8C59-4380906F5547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This work was supported by STARnet, the Dept. of HHS under award number 90TR0003-01, and the NSF under award number CNS1329737, 1330142.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4A14-4EA3-FF42-BA55-EDBE1D7B05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382586" y="701675"/>
            <a:ext cx="8542539" cy="31750"/>
            <a:chOff x="0" y="0"/>
            <a:chExt cx="8542538" cy="31750"/>
          </a:xfrm>
        </p:grpSpPr>
        <p:sp>
          <p:nvSpPr>
            <p:cNvPr id="2" name="Shape 2"/>
            <p:cNvSpPr/>
            <p:nvPr/>
          </p:nvSpPr>
          <p:spPr>
            <a:xfrm>
              <a:off x="-1" y="0"/>
              <a:ext cx="8542539" cy="31750"/>
            </a:xfrm>
            <a:prstGeom prst="rect">
              <a:avLst/>
            </a:prstGeom>
            <a:blipFill rotWithShape="1">
              <a:blip r:embed="rId6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" name="Shape 3"/>
            <p:cNvSpPr/>
            <p:nvPr/>
          </p:nvSpPr>
          <p:spPr>
            <a:xfrm>
              <a:off x="-1" y="0"/>
              <a:ext cx="8542539" cy="31750"/>
            </a:xfrm>
            <a:prstGeom prst="rect">
              <a:avLst/>
            </a:prstGeom>
            <a:noFill/>
            <a:ln w="12700" cap="flat">
              <a:solidFill>
                <a:srgbClr val="A4EACA">
                  <a:alpha val="8093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</p:grpSp>
      <p:pic>
        <p:nvPicPr>
          <p:cNvPr id="5" name="image1.ti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989441" y="111229"/>
            <a:ext cx="1115221" cy="513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2.ti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8900" y="63458"/>
            <a:ext cx="910920" cy="60849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6781800" y="6474459"/>
            <a:ext cx="1905000" cy="3073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b">
            <a:spAutoFit/>
          </a:bodyPr>
          <a:lstStyle>
            <a:lvl1pPr algn="r" defTabSz="457200">
              <a:defRPr sz="14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6D114A14-4EA3-FF42-BA55-EDBE1D7B05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133961" y="-7839"/>
            <a:ext cx="6975338" cy="773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8" tIns="45718" rIns="45718" bIns="45718"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33399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8229600" cy="582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8" tIns="45718" rIns="45718" bIns="45718"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med"/>
  <p:hf hdr="0" ftr="0" dt="0"/>
  <p:txStyles>
    <p:titleStyle>
      <a:lvl1pPr eaLnBrk="1" hangingPunct="1">
        <a:defRPr sz="4400">
          <a:solidFill>
            <a:srgbClr val="333399"/>
          </a:solidFill>
          <a:latin typeface="Tahoma"/>
          <a:ea typeface="Tahoma"/>
          <a:cs typeface="Tahoma"/>
          <a:sym typeface="Tahoma"/>
        </a:defRPr>
      </a:lvl1pPr>
      <a:lvl2pPr eaLnBrk="1" hangingPunct="1">
        <a:defRPr sz="4400">
          <a:solidFill>
            <a:srgbClr val="333399"/>
          </a:solidFill>
          <a:latin typeface="Tahoma"/>
          <a:ea typeface="Tahoma"/>
          <a:cs typeface="Tahoma"/>
          <a:sym typeface="Tahoma"/>
        </a:defRPr>
      </a:lvl2pPr>
      <a:lvl3pPr eaLnBrk="1" hangingPunct="1">
        <a:defRPr sz="4400">
          <a:solidFill>
            <a:srgbClr val="333399"/>
          </a:solidFill>
          <a:latin typeface="Tahoma"/>
          <a:ea typeface="Tahoma"/>
          <a:cs typeface="Tahoma"/>
          <a:sym typeface="Tahoma"/>
        </a:defRPr>
      </a:lvl3pPr>
      <a:lvl4pPr eaLnBrk="1" hangingPunct="1">
        <a:defRPr sz="4400">
          <a:solidFill>
            <a:srgbClr val="333399"/>
          </a:solidFill>
          <a:latin typeface="Tahoma"/>
          <a:ea typeface="Tahoma"/>
          <a:cs typeface="Tahoma"/>
          <a:sym typeface="Tahoma"/>
        </a:defRPr>
      </a:lvl4pPr>
      <a:lvl5pPr eaLnBrk="1" hangingPunct="1">
        <a:defRPr sz="4400">
          <a:solidFill>
            <a:srgbClr val="333399"/>
          </a:solidFill>
          <a:latin typeface="Tahoma"/>
          <a:ea typeface="Tahoma"/>
          <a:cs typeface="Tahoma"/>
          <a:sym typeface="Tahoma"/>
        </a:defRPr>
      </a:lvl5pPr>
      <a:lvl6pPr eaLnBrk="1" hangingPunct="1">
        <a:defRPr sz="4400">
          <a:solidFill>
            <a:srgbClr val="333399"/>
          </a:solidFill>
          <a:latin typeface="Tahoma"/>
          <a:ea typeface="Tahoma"/>
          <a:cs typeface="Tahoma"/>
          <a:sym typeface="Tahoma"/>
        </a:defRPr>
      </a:lvl6pPr>
      <a:lvl7pPr eaLnBrk="1" hangingPunct="1">
        <a:defRPr sz="4400">
          <a:solidFill>
            <a:srgbClr val="333399"/>
          </a:solidFill>
          <a:latin typeface="Tahoma"/>
          <a:ea typeface="Tahoma"/>
          <a:cs typeface="Tahoma"/>
          <a:sym typeface="Tahoma"/>
        </a:defRPr>
      </a:lvl7pPr>
      <a:lvl8pPr eaLnBrk="1" hangingPunct="1">
        <a:defRPr sz="4400">
          <a:solidFill>
            <a:srgbClr val="333399"/>
          </a:solidFill>
          <a:latin typeface="Tahoma"/>
          <a:ea typeface="Tahoma"/>
          <a:cs typeface="Tahoma"/>
          <a:sym typeface="Tahoma"/>
        </a:defRPr>
      </a:lvl8pPr>
      <a:lvl9pPr eaLnBrk="1" hangingPunct="1">
        <a:defRPr sz="4400">
          <a:solidFill>
            <a:srgbClr val="333399"/>
          </a:solidFill>
          <a:latin typeface="Tahoma"/>
          <a:ea typeface="Tahoma"/>
          <a:cs typeface="Tahoma"/>
          <a:sym typeface="Tahoma"/>
        </a:defRPr>
      </a:lvl9pPr>
    </p:titleStyle>
    <p:bodyStyle>
      <a:lvl1pPr marL="342900" indent="-342900" eaLnBrk="1" hangingPunct="1">
        <a:spcBef>
          <a:spcPts val="700"/>
        </a:spcBef>
        <a:buClr>
          <a:srgbClr val="3333CC"/>
        </a:buClr>
        <a:buSzPct val="60000"/>
        <a:buFont typeface="Wingdings"/>
        <a:buChar char="■"/>
        <a:defRPr sz="3200">
          <a:latin typeface="Tahoma"/>
          <a:ea typeface="Tahoma"/>
          <a:cs typeface="Tahoma"/>
          <a:sym typeface="Tahoma"/>
        </a:defRPr>
      </a:lvl1pPr>
      <a:lvl2pPr marL="783771" indent="-326571" eaLnBrk="1" hangingPunct="1">
        <a:spcBef>
          <a:spcPts val="700"/>
        </a:spcBef>
        <a:buClr>
          <a:srgbClr val="3333CC"/>
        </a:buClr>
        <a:buSzPct val="55000"/>
        <a:buFont typeface="Wingdings"/>
        <a:buChar char="■"/>
        <a:defRPr sz="3200">
          <a:latin typeface="Tahoma"/>
          <a:ea typeface="Tahoma"/>
          <a:cs typeface="Tahoma"/>
          <a:sym typeface="Tahoma"/>
        </a:defRPr>
      </a:lvl2pPr>
      <a:lvl3pPr marL="1219200" indent="-304800" eaLnBrk="1" hangingPunct="1">
        <a:spcBef>
          <a:spcPts val="700"/>
        </a:spcBef>
        <a:buClr>
          <a:srgbClr val="3333CC"/>
        </a:buClr>
        <a:buSzPct val="50000"/>
        <a:buFont typeface="Wingdings"/>
        <a:buChar char="■"/>
        <a:defRPr sz="3200">
          <a:latin typeface="Tahoma"/>
          <a:ea typeface="Tahoma"/>
          <a:cs typeface="Tahoma"/>
          <a:sym typeface="Tahoma"/>
        </a:defRPr>
      </a:lvl3pPr>
      <a:lvl4pPr marL="1737360" indent="-365760" eaLnBrk="1" hangingPunct="1">
        <a:spcBef>
          <a:spcPts val="700"/>
        </a:spcBef>
        <a:buClr>
          <a:srgbClr val="3333CC"/>
        </a:buClr>
        <a:buSzPct val="55000"/>
        <a:buFont typeface="Wingdings"/>
        <a:buChar char="■"/>
        <a:defRPr sz="3200">
          <a:latin typeface="Tahoma"/>
          <a:ea typeface="Tahoma"/>
          <a:cs typeface="Tahoma"/>
          <a:sym typeface="Tahoma"/>
        </a:defRPr>
      </a:lvl4pPr>
      <a:lvl5pPr marL="2235200" indent="-406400" eaLnBrk="1" hangingPunct="1">
        <a:spcBef>
          <a:spcPts val="700"/>
        </a:spcBef>
        <a:buClr>
          <a:srgbClr val="3333CC"/>
        </a:buClr>
        <a:buSzPct val="50000"/>
        <a:buFont typeface="Wingdings"/>
        <a:buChar char="■"/>
        <a:defRPr sz="3200">
          <a:latin typeface="Tahoma"/>
          <a:ea typeface="Tahoma"/>
          <a:cs typeface="Tahoma"/>
          <a:sym typeface="Tahoma"/>
        </a:defRPr>
      </a:lvl5pPr>
      <a:lvl6pPr marL="2692400" indent="-406400" eaLnBrk="1" hangingPunct="1">
        <a:spcBef>
          <a:spcPts val="700"/>
        </a:spcBef>
        <a:buClr>
          <a:srgbClr val="3333CC"/>
        </a:buClr>
        <a:buSzPct val="50000"/>
        <a:buFont typeface="Wingdings"/>
        <a:buChar char="•"/>
        <a:defRPr sz="3200">
          <a:latin typeface="Tahoma"/>
          <a:ea typeface="Tahoma"/>
          <a:cs typeface="Tahoma"/>
          <a:sym typeface="Tahoma"/>
        </a:defRPr>
      </a:lvl6pPr>
      <a:lvl7pPr marL="3149600" indent="-406400" eaLnBrk="1" hangingPunct="1">
        <a:spcBef>
          <a:spcPts val="700"/>
        </a:spcBef>
        <a:buClr>
          <a:srgbClr val="3333CC"/>
        </a:buClr>
        <a:buSzPct val="50000"/>
        <a:buFont typeface="Wingdings"/>
        <a:buChar char="•"/>
        <a:defRPr sz="3200">
          <a:latin typeface="Tahoma"/>
          <a:ea typeface="Tahoma"/>
          <a:cs typeface="Tahoma"/>
          <a:sym typeface="Tahoma"/>
        </a:defRPr>
      </a:lvl7pPr>
      <a:lvl8pPr marL="3606800" indent="-406400" eaLnBrk="1" hangingPunct="1">
        <a:spcBef>
          <a:spcPts val="700"/>
        </a:spcBef>
        <a:buClr>
          <a:srgbClr val="3333CC"/>
        </a:buClr>
        <a:buSzPct val="50000"/>
        <a:buFont typeface="Wingdings"/>
        <a:buChar char="•"/>
        <a:defRPr sz="3200">
          <a:latin typeface="Tahoma"/>
          <a:ea typeface="Tahoma"/>
          <a:cs typeface="Tahoma"/>
          <a:sym typeface="Tahoma"/>
        </a:defRPr>
      </a:lvl8pPr>
      <a:lvl9pPr marL="4064000" indent="-406400" eaLnBrk="1" hangingPunct="1">
        <a:spcBef>
          <a:spcPts val="700"/>
        </a:spcBef>
        <a:buClr>
          <a:srgbClr val="3333CC"/>
        </a:buClr>
        <a:buSzPct val="50000"/>
        <a:buFont typeface="Wingdings"/>
        <a:buChar char="•"/>
        <a:defRPr sz="3200">
          <a:latin typeface="Tahoma"/>
          <a:ea typeface="Tahoma"/>
          <a:cs typeface="Tahoma"/>
          <a:sym typeface="Tahoma"/>
        </a:defRPr>
      </a:lvl9pPr>
    </p:bodyStyle>
    <p:otherStyle>
      <a:lvl1pPr algn="r" defTabSz="457200" eaLnBrk="1" hangingPunct="1">
        <a:defRPr sz="1400">
          <a:solidFill>
            <a:schemeClr val="tx1"/>
          </a:solidFill>
          <a:latin typeface="+mn-lt"/>
          <a:ea typeface="+mn-ea"/>
          <a:cs typeface="+mn-cs"/>
          <a:sym typeface="Tahoma"/>
        </a:defRPr>
      </a:lvl1pPr>
      <a:lvl2pPr algn="r" defTabSz="457200" eaLnBrk="1" hangingPunct="1">
        <a:defRPr sz="1400">
          <a:solidFill>
            <a:schemeClr val="tx1"/>
          </a:solidFill>
          <a:latin typeface="+mn-lt"/>
          <a:ea typeface="+mn-ea"/>
          <a:cs typeface="+mn-cs"/>
          <a:sym typeface="Tahoma"/>
        </a:defRPr>
      </a:lvl2pPr>
      <a:lvl3pPr algn="r" defTabSz="457200" eaLnBrk="1" hangingPunct="1">
        <a:defRPr sz="1400">
          <a:solidFill>
            <a:schemeClr val="tx1"/>
          </a:solidFill>
          <a:latin typeface="+mn-lt"/>
          <a:ea typeface="+mn-ea"/>
          <a:cs typeface="+mn-cs"/>
          <a:sym typeface="Tahoma"/>
        </a:defRPr>
      </a:lvl3pPr>
      <a:lvl4pPr algn="r" defTabSz="457200" eaLnBrk="1" hangingPunct="1">
        <a:defRPr sz="1400">
          <a:solidFill>
            <a:schemeClr val="tx1"/>
          </a:solidFill>
          <a:latin typeface="+mn-lt"/>
          <a:ea typeface="+mn-ea"/>
          <a:cs typeface="+mn-cs"/>
          <a:sym typeface="Tahoma"/>
        </a:defRPr>
      </a:lvl4pPr>
      <a:lvl5pPr algn="r" defTabSz="457200" eaLnBrk="1" hangingPunct="1">
        <a:defRPr sz="1400">
          <a:solidFill>
            <a:schemeClr val="tx1"/>
          </a:solidFill>
          <a:latin typeface="+mn-lt"/>
          <a:ea typeface="+mn-ea"/>
          <a:cs typeface="+mn-cs"/>
          <a:sym typeface="Tahoma"/>
        </a:defRPr>
      </a:lvl5pPr>
      <a:lvl6pPr algn="r" defTabSz="457200" eaLnBrk="1" hangingPunct="1">
        <a:defRPr sz="1400">
          <a:solidFill>
            <a:schemeClr val="tx1"/>
          </a:solidFill>
          <a:latin typeface="+mn-lt"/>
          <a:ea typeface="+mn-ea"/>
          <a:cs typeface="+mn-cs"/>
          <a:sym typeface="Tahoma"/>
        </a:defRPr>
      </a:lvl6pPr>
      <a:lvl7pPr algn="r" defTabSz="457200" eaLnBrk="1" hangingPunct="1">
        <a:defRPr sz="1400">
          <a:solidFill>
            <a:schemeClr val="tx1"/>
          </a:solidFill>
          <a:latin typeface="+mn-lt"/>
          <a:ea typeface="+mn-ea"/>
          <a:cs typeface="+mn-cs"/>
          <a:sym typeface="Tahoma"/>
        </a:defRPr>
      </a:lvl7pPr>
      <a:lvl8pPr algn="r" defTabSz="457200" eaLnBrk="1" hangingPunct="1">
        <a:defRPr sz="1400">
          <a:solidFill>
            <a:schemeClr val="tx1"/>
          </a:solidFill>
          <a:latin typeface="+mn-lt"/>
          <a:ea typeface="+mn-ea"/>
          <a:cs typeface="+mn-cs"/>
          <a:sym typeface="Tahoma"/>
        </a:defRPr>
      </a:lvl8pPr>
      <a:lvl9pPr algn="r" defTabSz="457200" eaLnBrk="1" hangingPunct="1">
        <a:defRPr sz="1400">
          <a:solidFill>
            <a:schemeClr val="tx1"/>
          </a:solidFill>
          <a:latin typeface="+mn-lt"/>
          <a:ea typeface="+mn-ea"/>
          <a:cs typeface="+mn-cs"/>
          <a:sym typeface="Tahom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emf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emf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emf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emf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-23943" r="23943" b="33271"/>
          <a:stretch/>
        </p:blipFill>
        <p:spPr>
          <a:xfrm>
            <a:off x="4157796" y="4650842"/>
            <a:ext cx="4972540" cy="2203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14629"/>
            <a:ext cx="7772400" cy="132928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SoK</a:t>
            </a:r>
            <a:r>
              <a:rPr lang="en-US" sz="3200" dirty="0" smtClean="0"/>
              <a:t>: Security and Privacy in Implantable Medical Devices and Body Area Networks</a:t>
            </a:r>
            <a:endParaRPr lang="en-US" sz="36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4A14-4EA3-FF42-BA55-EDBE1D7B056D}" type="slidenum">
              <a:rPr lang="en-US" smtClean="0"/>
              <a:pPr/>
              <a:t>0</a:t>
            </a:fld>
            <a:endParaRPr lang="en-US"/>
          </a:p>
        </p:txBody>
      </p:sp>
      <p:sp>
        <p:nvSpPr>
          <p:cNvPr id="8" name="Shape 32"/>
          <p:cNvSpPr txBox="1">
            <a:spLocks/>
          </p:cNvSpPr>
          <p:nvPr/>
        </p:nvSpPr>
        <p:spPr>
          <a:xfrm>
            <a:off x="1347440" y="4724314"/>
            <a:ext cx="6400800" cy="838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normAutofit fontScale="92500"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Tx/>
              <a:buFont typeface="Wingdings"/>
              <a:buNone/>
              <a:tabLst/>
              <a:defRPr sz="1800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Fall 2014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Tx/>
              <a:buFont typeface="Wingdings"/>
              <a:buNone/>
              <a:tabLst/>
              <a:defRPr sz="1800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Presenter: Kun Sun, Ph.D.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Shape 66"/>
          <p:cNvSpPr txBox="1">
            <a:spLocks/>
          </p:cNvSpPr>
          <p:nvPr/>
        </p:nvSpPr>
        <p:spPr>
          <a:xfrm>
            <a:off x="1193032" y="2833399"/>
            <a:ext cx="6832299" cy="105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45718" tIns="45718" rIns="45718" bIns="45718"/>
          <a:lstStyle/>
          <a:p>
            <a:pPr marL="342900" lvl="0" indent="-342900" defTabSz="914400">
              <a:spcBef>
                <a:spcPts val="700"/>
              </a:spcBef>
              <a:buClr>
                <a:srgbClr val="3333CC"/>
              </a:buClr>
              <a:buSzPct val="60000"/>
              <a:defRPr sz="1800">
                <a:solidFill>
                  <a:srgbClr val="000000"/>
                </a:solidFill>
              </a:defRPr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Michael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Rushanan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*, Denis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Foo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Kune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Colleen M. Swanson,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Aviel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D. Rubin,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Tahoma"/>
              </a:rPr>
              <a:t>s&amp;p14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sym typeface="Tahoma"/>
            </a:endParaRPr>
          </a:p>
        </p:txBody>
      </p:sp>
      <p:sp>
        <p:nvSpPr>
          <p:cNvPr id="12" name="Shape 32"/>
          <p:cNvSpPr txBox="1">
            <a:spLocks/>
          </p:cNvSpPr>
          <p:nvPr/>
        </p:nvSpPr>
        <p:spPr>
          <a:xfrm>
            <a:off x="0" y="6373923"/>
            <a:ext cx="6400800" cy="431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Tx/>
              <a:buFont typeface="Wingdings"/>
              <a:buNone/>
              <a:tabLst/>
              <a:defRPr sz="1800"/>
            </a:pPr>
            <a:r>
              <a:rPr lang="en-US" sz="1600" dirty="0" smtClean="0">
                <a:latin typeface="Tahoma"/>
                <a:ea typeface="Tahoma"/>
                <a:cs typeface="Tahoma"/>
                <a:sym typeface="Tahoma"/>
              </a:rPr>
              <a:t>Thank Michael for sharing the slides.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4058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Alice and Carl’s Relationship</a:t>
            </a:r>
            <a:endParaRPr lang="en-US" sz="4000" dirty="0"/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4281270" y="3968750"/>
            <a:ext cx="1645353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Mallory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4A14-4EA3-FF42-BA55-EDBE1D7B056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1445120" y="2269281"/>
            <a:ext cx="6146800" cy="36703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/>
          <a:srcRect l="8384" t="8037" r="8628" b="10108"/>
          <a:stretch/>
        </p:blipFill>
        <p:spPr>
          <a:xfrm>
            <a:off x="2770632" y="1783080"/>
            <a:ext cx="3584448" cy="3721608"/>
          </a:xfrm>
          <a:prstGeom prst="rect">
            <a:avLst/>
          </a:prstGeom>
        </p:spPr>
      </p:pic>
      <p:sp>
        <p:nvSpPr>
          <p:cNvPr id="33" name="Content Placeholder 2"/>
          <p:cNvSpPr txBox="1">
            <a:spLocks/>
          </p:cNvSpPr>
          <p:nvPr/>
        </p:nvSpPr>
        <p:spPr>
          <a:xfrm>
            <a:off x="4290795" y="4343400"/>
            <a:ext cx="1635829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200" dirty="0" smtClean="0">
                <a:solidFill>
                  <a:schemeClr val="accent1"/>
                </a:solidFill>
                <a:latin typeface="Gill Sans Light"/>
                <a:cs typeface="Gill Sans Light"/>
              </a:rPr>
              <a:t>Hacker Elite</a:t>
            </a:r>
            <a:endParaRPr lang="en-US" sz="2200" dirty="0">
              <a:solidFill>
                <a:schemeClr val="accent1"/>
              </a:solidFill>
              <a:latin typeface="Gill Sans Light"/>
              <a:cs typeface="Gill Sans Light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5826" y="3705724"/>
            <a:ext cx="1314380" cy="159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8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trike="sngStrike" dirty="0"/>
              <a:t>Alice</a:t>
            </a:r>
            <a:r>
              <a:rPr lang="en-US" sz="3200" dirty="0"/>
              <a:t> </a:t>
            </a:r>
            <a:r>
              <a:rPr lang="en-US" sz="3200" dirty="0" smtClean="0"/>
              <a:t>Mallory and </a:t>
            </a:r>
            <a:r>
              <a:rPr lang="en-US" sz="3200" dirty="0"/>
              <a:t>Carl’s Relationship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6600182" y="3138008"/>
            <a:ext cx="965200" cy="9393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Nurse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Alice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4A14-4EA3-FF42-BA55-EDBE1D7B056D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30286" y="4182959"/>
            <a:ext cx="348342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936" y="2270374"/>
            <a:ext cx="1012182" cy="36512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308" y="2270374"/>
            <a:ext cx="1165300" cy="3651274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1521148" y="3138009"/>
            <a:ext cx="997336" cy="1044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000" dirty="0" smtClean="0">
                <a:solidFill>
                  <a:schemeClr val="bg1"/>
                </a:solidFill>
                <a:latin typeface="Gill Sans Light"/>
                <a:cs typeface="Gill Sans Light"/>
              </a:rPr>
              <a:t>Cardiac</a:t>
            </a:r>
          </a:p>
          <a:p>
            <a:pPr marL="0" indent="0" algn="ctr">
              <a:buFont typeface="Arial"/>
              <a:buNone/>
            </a:pPr>
            <a:r>
              <a:rPr lang="en-US" sz="2000" dirty="0" smtClean="0">
                <a:solidFill>
                  <a:schemeClr val="bg1"/>
                </a:solidFill>
                <a:latin typeface="Gill Sans Light"/>
                <a:cs typeface="Gill Sans Light"/>
              </a:rPr>
              <a:t>Carl</a:t>
            </a:r>
            <a:endParaRPr lang="en-US" sz="2000" dirty="0">
              <a:solidFill>
                <a:schemeClr val="bg1"/>
              </a:solidFill>
              <a:latin typeface="Gill Sans Light"/>
              <a:cs typeface="Gill Sans Ligh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1405" y="1390902"/>
            <a:ext cx="1314380" cy="1592851"/>
          </a:xfrm>
          <a:prstGeom prst="rect">
            <a:avLst/>
          </a:prstGeom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4157113" y="2113989"/>
            <a:ext cx="965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Light"/>
                <a:ea typeface="+mn-ea"/>
                <a:cs typeface="Gill Sans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b="0" i="0" kern="1200">
                <a:solidFill>
                  <a:schemeClr val="accent1"/>
                </a:solidFill>
                <a:latin typeface="Gill Sans Light"/>
                <a:ea typeface="+mn-ea"/>
                <a:cs typeface="Gill Sans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Mallory</a:t>
            </a:r>
            <a:endParaRPr lang="en-US" sz="2000" dirty="0">
              <a:solidFill>
                <a:srgbClr val="FFFFFF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370371" y="2983749"/>
            <a:ext cx="4" cy="1199211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150621" y="2985609"/>
            <a:ext cx="0" cy="119735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120700" y="2990961"/>
            <a:ext cx="0" cy="119735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941524" y="2990961"/>
            <a:ext cx="0" cy="119199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830287" y="4300117"/>
            <a:ext cx="348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Gill Sans Light"/>
                <a:cs typeface="Gill Sans Light"/>
              </a:rPr>
              <a:t>wireless communication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58662" y="6063962"/>
            <a:ext cx="6835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dirty="0">
                <a:latin typeface="Gill Sans Light"/>
                <a:cs typeface="Gill Sans Light"/>
              </a:rPr>
              <a:t>[</a:t>
            </a:r>
            <a:r>
              <a:rPr lang="en-US" sz="2000" dirty="0" err="1">
                <a:latin typeface="Gill Sans Light"/>
                <a:cs typeface="Gill Sans Light"/>
              </a:rPr>
              <a:t>Halperin</a:t>
            </a:r>
            <a:r>
              <a:rPr lang="en-US" sz="2000" dirty="0">
                <a:latin typeface="Gill Sans Light"/>
                <a:cs typeface="Gill Sans Light"/>
              </a:rPr>
              <a:t>, S&amp;P, 08], </a:t>
            </a:r>
            <a:r>
              <a:rPr lang="en-US" sz="2000" dirty="0" smtClean="0">
                <a:latin typeface="Gill Sans Light"/>
                <a:cs typeface="Gill Sans Light"/>
              </a:rPr>
              <a:t>[</a:t>
            </a:r>
            <a:r>
              <a:rPr lang="en-US" sz="2000" dirty="0">
                <a:latin typeface="Gill Sans Light"/>
                <a:cs typeface="Gill Sans Light"/>
              </a:rPr>
              <a:t>Li, </a:t>
            </a:r>
            <a:r>
              <a:rPr lang="en-US" sz="2000" dirty="0" err="1">
                <a:latin typeface="Gill Sans Light"/>
                <a:cs typeface="Gill Sans Light"/>
              </a:rPr>
              <a:t>HealthCom</a:t>
            </a:r>
            <a:r>
              <a:rPr lang="en-US" sz="2000" dirty="0">
                <a:latin typeface="Gill Sans Light"/>
                <a:cs typeface="Gill Sans Light"/>
              </a:rPr>
              <a:t>, 11]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71818" y="54032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2577725" y="3407064"/>
            <a:ext cx="1215964" cy="369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Gill Sans Light"/>
                <a:cs typeface="Gill Sans Light"/>
              </a:rPr>
              <a:t>eavesdrop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3342376" y="3409744"/>
            <a:ext cx="1221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Gill Sans Light"/>
                <a:cs typeface="Gill Sans Light"/>
              </a:rPr>
              <a:t>forge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4325961" y="3407996"/>
            <a:ext cx="121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Gill Sans Light"/>
                <a:cs typeface="Gill Sans Light"/>
              </a:rPr>
              <a:t>modify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5154969" y="3401644"/>
            <a:ext cx="1197241" cy="375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Gill Sans Light"/>
                <a:cs typeface="Gill Sans Light"/>
              </a:rPr>
              <a:t>jam</a:t>
            </a:r>
            <a:endParaRPr lang="en-US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201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Surfaces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4A14-4EA3-FF42-BA55-EDBE1D7B056D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14" name="Straight Connector 13"/>
          <p:cNvCxnSpPr>
            <a:stCxn id="15" idx="3"/>
          </p:cNvCxnSpPr>
          <p:nvPr/>
        </p:nvCxnSpPr>
        <p:spPr>
          <a:xfrm flipV="1">
            <a:off x="3106392" y="2246459"/>
            <a:ext cx="956204" cy="128864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5" idx="3"/>
          </p:cNvCxnSpPr>
          <p:nvPr/>
        </p:nvCxnSpPr>
        <p:spPr>
          <a:xfrm>
            <a:off x="3106392" y="3535101"/>
            <a:ext cx="956204" cy="122462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092" y="1709464"/>
            <a:ext cx="1165300" cy="3651274"/>
          </a:xfrm>
          <a:prstGeom prst="rect">
            <a:avLst/>
          </a:prstGeom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2007932" y="2577099"/>
            <a:ext cx="997336" cy="958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000" dirty="0" smtClean="0">
                <a:solidFill>
                  <a:schemeClr val="bg1"/>
                </a:solidFill>
                <a:latin typeface="Gill Sans Light"/>
                <a:cs typeface="Gill Sans Light"/>
              </a:rPr>
              <a:t>Cardiac</a:t>
            </a:r>
          </a:p>
          <a:p>
            <a:pPr marL="0" indent="0" algn="ctr">
              <a:buFont typeface="Arial"/>
              <a:buNone/>
            </a:pPr>
            <a:r>
              <a:rPr lang="en-US" sz="2000" dirty="0" smtClean="0">
                <a:solidFill>
                  <a:schemeClr val="bg1"/>
                </a:solidFill>
                <a:latin typeface="Gill Sans Light"/>
                <a:cs typeface="Gill Sans Light"/>
              </a:rPr>
              <a:t>Carl</a:t>
            </a:r>
            <a:endParaRPr lang="en-US" sz="2000" dirty="0">
              <a:solidFill>
                <a:schemeClr val="bg1"/>
              </a:solidFill>
              <a:latin typeface="Gill Sans Light"/>
              <a:cs typeface="Gill Sans Ligh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652" y="1896133"/>
            <a:ext cx="3251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2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Herring?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028700"/>
            <a:ext cx="5292436" cy="5829300"/>
          </a:xfrm>
        </p:spPr>
        <p:txBody>
          <a:bodyPr/>
          <a:lstStyle/>
          <a:p>
            <a:r>
              <a:rPr lang="en-US" sz="2800" dirty="0" smtClean="0"/>
              <a:t>Insulin pump: a self-contained controller</a:t>
            </a:r>
          </a:p>
          <a:p>
            <a:r>
              <a:rPr lang="en-US" sz="2800" dirty="0" smtClean="0"/>
              <a:t>Most wireless communication is one direction</a:t>
            </a:r>
          </a:p>
          <a:p>
            <a:pPr lvl="1"/>
            <a:r>
              <a:rPr lang="en-US" sz="2000" dirty="0" smtClean="0"/>
              <a:t>Read data from IMD</a:t>
            </a:r>
          </a:p>
          <a:p>
            <a:pPr lvl="1"/>
            <a:r>
              <a:rPr lang="en-US" sz="2000" dirty="0" smtClean="0"/>
              <a:t>No write to IMD (like Dick Cheney’s)</a:t>
            </a:r>
          </a:p>
          <a:p>
            <a:pPr lvl="1"/>
            <a:r>
              <a:rPr lang="en-US" sz="2000" dirty="0" smtClean="0"/>
              <a:t>malware</a:t>
            </a:r>
          </a:p>
          <a:p>
            <a:r>
              <a:rPr lang="en-US" sz="2800" dirty="0" smtClean="0"/>
              <a:t>Similar to Industrial Control System</a:t>
            </a:r>
          </a:p>
          <a:p>
            <a:pPr lvl="1"/>
            <a:r>
              <a:rPr lang="en-US" sz="2000" dirty="0" smtClean="0"/>
              <a:t>Can read data from sensors</a:t>
            </a:r>
          </a:p>
          <a:p>
            <a:pPr lvl="1"/>
            <a:r>
              <a:rPr lang="en-US" sz="2000" dirty="0" smtClean="0"/>
              <a:t>No write to control the actuators</a:t>
            </a:r>
          </a:p>
          <a:p>
            <a:pPr lvl="1"/>
            <a:r>
              <a:rPr lang="en-US" sz="2000" dirty="0" err="1" smtClean="0"/>
              <a:t>Stuxnet</a:t>
            </a:r>
            <a:r>
              <a:rPr lang="en-US" sz="2000" dirty="0" smtClean="0"/>
              <a:t> on Iran’s nuclear plant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4A14-4EA3-FF42-BA55-EDBE1D7B056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637" y="1028700"/>
            <a:ext cx="3149600" cy="2578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9638" y="4069541"/>
            <a:ext cx="3149600" cy="240491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Security and Privacy Mechanisms</a:t>
            </a:r>
            <a:endParaRPr lang="en-US" sz="36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442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Security and Privacy mechanisms exist in standards</a:t>
            </a:r>
          </a:p>
          <a:p>
            <a:pPr lvl="1"/>
            <a:r>
              <a:rPr lang="en-US" dirty="0" smtClean="0"/>
              <a:t>Medical Implant Communication Services</a:t>
            </a:r>
          </a:p>
          <a:p>
            <a:pPr lvl="1"/>
            <a:r>
              <a:rPr lang="en-US" dirty="0" smtClean="0"/>
              <a:t>Wireless Medical Telemetry Service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These mechanisms are optional</a:t>
            </a:r>
          </a:p>
          <a:p>
            <a:endParaRPr lang="en-US" dirty="0" smtClean="0"/>
          </a:p>
          <a:p>
            <a:r>
              <a:rPr lang="en-US" dirty="0" smtClean="0"/>
              <a:t>Interoperability </a:t>
            </a:r>
            <a:r>
              <a:rPr lang="en-US" i="1" dirty="0" smtClean="0"/>
              <a:t>might</a:t>
            </a:r>
            <a:r>
              <a:rPr lang="en-US" dirty="0" smtClean="0"/>
              <a:t> take priority of 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4A14-4EA3-FF42-BA55-EDBE1D7B056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5954205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dirty="0" smtClean="0">
                <a:latin typeface="Gill Sans Light"/>
                <a:cs typeface="Gill Sans Light"/>
              </a:rPr>
              <a:t>[Foo </a:t>
            </a:r>
            <a:r>
              <a:rPr lang="en-US" sz="2000" dirty="0" err="1" smtClean="0">
                <a:latin typeface="Gill Sans Light"/>
                <a:cs typeface="Gill Sans Light"/>
              </a:rPr>
              <a:t>Kune</a:t>
            </a:r>
            <a:r>
              <a:rPr lang="en-US" sz="2000" dirty="0" smtClean="0">
                <a:latin typeface="Gill Sans Light"/>
                <a:cs typeface="Gill Sans Light"/>
              </a:rPr>
              <a:t>, </a:t>
            </a:r>
            <a:r>
              <a:rPr lang="en-US" sz="2000" dirty="0" err="1" smtClean="0">
                <a:latin typeface="Gill Sans Light"/>
                <a:cs typeface="Gill Sans Light"/>
              </a:rPr>
              <a:t>MedCOMM</a:t>
            </a:r>
            <a:r>
              <a:rPr lang="en-US" sz="2000" dirty="0" smtClean="0">
                <a:latin typeface="Gill Sans Light"/>
                <a:cs typeface="Gill Sans Light"/>
              </a:rPr>
              <a:t>, 12]</a:t>
            </a:r>
            <a:endParaRPr lang="en-US" sz="200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99502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900" y="0"/>
            <a:ext cx="5933698" cy="661736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4A14-4EA3-FF42-BA55-EDBE1D7B056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143" y="61456"/>
            <a:ext cx="1321342" cy="65180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8652" y="64743"/>
            <a:ext cx="741405" cy="651804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98215" y="2979136"/>
            <a:ext cx="708325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Gill Sans Light"/>
                <a:cs typeface="Gill Sans Light"/>
              </a:rPr>
              <a:t>Biometrics and Physiological Values</a:t>
            </a:r>
            <a:endParaRPr lang="en-US" dirty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8215" y="2979136"/>
            <a:ext cx="708325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Gill Sans Light"/>
                <a:cs typeface="Gill Sans Light"/>
              </a:rPr>
              <a:t>Out-of-Band</a:t>
            </a:r>
            <a:endParaRPr lang="en-US" dirty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468" y="64743"/>
            <a:ext cx="741405" cy="651804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98215" y="2979136"/>
            <a:ext cx="708325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Gill Sans Light"/>
                <a:cs typeface="Gill Sans Light"/>
              </a:rPr>
              <a:t>Distance Bounding</a:t>
            </a:r>
            <a:endParaRPr lang="en-US" dirty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777" y="64743"/>
            <a:ext cx="741405" cy="651804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98215" y="2979136"/>
            <a:ext cx="708325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Gill Sans Light"/>
                <a:cs typeface="Gill Sans Light"/>
              </a:rPr>
              <a:t>Software/Malware</a:t>
            </a:r>
            <a:endParaRPr lang="en-US" dirty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1541" y="61456"/>
            <a:ext cx="741405" cy="651804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98215" y="2979136"/>
            <a:ext cx="708325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Gill Sans Light"/>
                <a:cs typeface="Gill Sans Light"/>
              </a:rPr>
              <a:t>External Devices</a:t>
            </a:r>
            <a:endParaRPr lang="en-US" dirty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772" y="61456"/>
            <a:ext cx="741405" cy="651804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098215" y="2979136"/>
            <a:ext cx="708325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Gill Sans Light"/>
                <a:cs typeface="Gill Sans Light"/>
              </a:rPr>
              <a:t>Anomaly Detection</a:t>
            </a:r>
            <a:endParaRPr lang="en-US" dirty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9013" y="64743"/>
            <a:ext cx="741405" cy="651804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098215" y="2979423"/>
            <a:ext cx="708325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Gill Sans Light"/>
                <a:cs typeface="Gill Sans Light"/>
              </a:rPr>
              <a:t>Future Work</a:t>
            </a:r>
            <a:endParaRPr lang="en-US" dirty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900" y="99609"/>
            <a:ext cx="3413626" cy="651804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0533" y="99609"/>
            <a:ext cx="1189536" cy="6518046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098215" y="2979423"/>
            <a:ext cx="708325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Gill Sans Light"/>
                <a:cs typeface="Gill Sans Light"/>
              </a:rPr>
              <a:t>Telemetry Interface</a:t>
            </a:r>
            <a:endParaRPr lang="en-US" dirty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372" y="-7814"/>
            <a:ext cx="1618273" cy="651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5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3" animBg="1"/>
      <p:bldP spid="27" grpId="0" animBg="1"/>
      <p:bldP spid="27" grpId="4" animBg="1"/>
      <p:bldP spid="30" grpId="0" animBg="1"/>
      <p:bldP spid="30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4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Access to Implantable Medical Devices</a:t>
            </a:r>
          </a:p>
          <a:p>
            <a:pPr lvl="1"/>
            <a:r>
              <a:rPr lang="en-US" dirty="0" smtClean="0"/>
              <a:t>Is much harder then getting other components</a:t>
            </a:r>
          </a:p>
          <a:p>
            <a:pPr lvl="1"/>
            <a:endParaRPr lang="en-US" dirty="0"/>
          </a:p>
          <a:p>
            <a:r>
              <a:rPr lang="en-US" dirty="0" smtClean="0"/>
              <a:t>Reproducibility</a:t>
            </a:r>
          </a:p>
          <a:p>
            <a:pPr lvl="1"/>
            <a:r>
              <a:rPr lang="en-US" dirty="0"/>
              <a:t>Limited analysis of attacks and </a:t>
            </a:r>
            <a:r>
              <a:rPr lang="en-US" dirty="0" smtClean="0"/>
              <a:t>defenses</a:t>
            </a:r>
          </a:p>
          <a:p>
            <a:pPr lvl="1"/>
            <a:r>
              <a:rPr lang="en-US" dirty="0" smtClean="0"/>
              <a:t>Do not use </a:t>
            </a:r>
            <a:r>
              <a:rPr lang="en-US" i="1" dirty="0" smtClean="0"/>
              <a:t>meat-based</a:t>
            </a:r>
            <a:r>
              <a:rPr lang="en-US" dirty="0" smtClean="0"/>
              <a:t> human tissue simulators</a:t>
            </a:r>
          </a:p>
          <a:p>
            <a:pPr lvl="1"/>
            <a:r>
              <a:rPr lang="en-US" dirty="0" smtClean="0"/>
              <a:t>Do use a calibrated </a:t>
            </a:r>
            <a:r>
              <a:rPr lang="en-US" dirty="0"/>
              <a:t>saline solution at 1.8 g/L at 21 ◦C 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000000"/>
                </a:solidFill>
              </a:rPr>
              <a:t>complete design is described in the ANSI/AAMI PC69:2007 standard [92, Annex G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4A14-4EA3-FF42-BA55-EDBE1D7B056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2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Security and Privacy Mechanisms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Biometric and Physiological Values</a:t>
            </a:r>
          </a:p>
          <a:p>
            <a:pPr lvl="1"/>
            <a:r>
              <a:rPr lang="en-US" dirty="0" smtClean="0"/>
              <a:t>Key generation and agreement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Electrocardiogram (ECG)</a:t>
            </a:r>
          </a:p>
          <a:p>
            <a:pPr lvl="1"/>
            <a:r>
              <a:rPr lang="en-US" dirty="0" smtClean="0"/>
              <a:t>Heart activity signal</a:t>
            </a:r>
          </a:p>
          <a:p>
            <a:endParaRPr lang="en-US" dirty="0" smtClean="0"/>
          </a:p>
          <a:p>
            <a:r>
              <a:rPr lang="en-US" dirty="0" err="1" smtClean="0"/>
              <a:t>Interpulse</a:t>
            </a:r>
            <a:r>
              <a:rPr lang="en-US" dirty="0" smtClean="0"/>
              <a:t> interval</a:t>
            </a:r>
          </a:p>
          <a:p>
            <a:pPr lvl="1"/>
            <a:r>
              <a:rPr lang="en-US" dirty="0" smtClean="0"/>
              <a:t>Time between heartbeats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4A14-4EA3-FF42-BA55-EDBE1D7B056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3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H2H Authentication Protocol</a:t>
            </a:r>
            <a:endParaRPr lang="en-US" sz="4000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6600182" y="3138009"/>
            <a:ext cx="965200" cy="8349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Nurse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Alice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4A14-4EA3-FF42-BA55-EDBE1D7B056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158662" y="6063962"/>
            <a:ext cx="6835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dirty="0" smtClean="0">
                <a:latin typeface="Gill Sans Light"/>
                <a:cs typeface="Gill Sans Light"/>
              </a:rPr>
              <a:t>[</a:t>
            </a:r>
            <a:r>
              <a:rPr lang="en-US" sz="2000" dirty="0" err="1" smtClean="0">
                <a:latin typeface="Gill Sans Light"/>
                <a:cs typeface="Gill Sans Light"/>
              </a:rPr>
              <a:t>Rostami</a:t>
            </a:r>
            <a:r>
              <a:rPr lang="en-US" sz="2000" dirty="0" smtClean="0">
                <a:latin typeface="Gill Sans Light"/>
                <a:cs typeface="Gill Sans Light"/>
              </a:rPr>
              <a:t>, CCS, 13]</a:t>
            </a:r>
            <a:endParaRPr lang="en-US" sz="2000" dirty="0">
              <a:latin typeface="Gill Sans Light"/>
              <a:cs typeface="Gill Sans Ligh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936" y="2270374"/>
            <a:ext cx="1012182" cy="36512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308" y="2270374"/>
            <a:ext cx="1165300" cy="3651274"/>
          </a:xfrm>
          <a:prstGeom prst="rect">
            <a:avLst/>
          </a:prstGeom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1521148" y="3138008"/>
            <a:ext cx="997336" cy="834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000" dirty="0" smtClean="0">
                <a:solidFill>
                  <a:schemeClr val="bg1"/>
                </a:solidFill>
                <a:latin typeface="Gill Sans Light"/>
                <a:cs typeface="Gill Sans Light"/>
              </a:rPr>
              <a:t>Cardiac</a:t>
            </a:r>
          </a:p>
          <a:p>
            <a:pPr marL="0" indent="0" algn="ctr">
              <a:buFont typeface="Arial"/>
              <a:buNone/>
            </a:pPr>
            <a:r>
              <a:rPr lang="en-US" sz="2000" dirty="0" smtClean="0">
                <a:solidFill>
                  <a:schemeClr val="bg1"/>
                </a:solidFill>
                <a:latin typeface="Gill Sans Light"/>
                <a:cs typeface="Gill Sans Light"/>
              </a:rPr>
              <a:t>Carl</a:t>
            </a:r>
            <a:endParaRPr lang="en-US" sz="2000" dirty="0">
              <a:solidFill>
                <a:schemeClr val="bg1"/>
              </a:solidFill>
              <a:latin typeface="Gill Sans Light"/>
              <a:cs typeface="Gill Sans Light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830286" y="3543394"/>
            <a:ext cx="348342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662947" y="3174062"/>
            <a:ext cx="2650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Gill Sans Light"/>
                <a:cs typeface="Gill Sans Light"/>
              </a:rPr>
              <a:t>measure ECG</a:t>
            </a:r>
            <a:r>
              <a:rPr lang="el-GR" dirty="0">
                <a:latin typeface="Gill Sans Light"/>
                <a:cs typeface="Gill Sans Light"/>
              </a:rPr>
              <a:t> </a:t>
            </a:r>
            <a:r>
              <a:rPr lang="el-GR" dirty="0" smtClean="0">
                <a:latin typeface="Gill Sans Light"/>
                <a:cs typeface="Gill Sans Light"/>
              </a:rPr>
              <a:t>α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780629" y="3820310"/>
            <a:ext cx="788737" cy="441158"/>
          </a:xfrm>
          <a:custGeom>
            <a:avLst/>
            <a:gdLst>
              <a:gd name="connsiteX0" fmla="*/ 93579 w 788737"/>
              <a:gd name="connsiteY0" fmla="*/ 0 h 441158"/>
              <a:gd name="connsiteX1" fmla="*/ 788737 w 788737"/>
              <a:gd name="connsiteY1" fmla="*/ 0 h 441158"/>
              <a:gd name="connsiteX2" fmla="*/ 788737 w 788737"/>
              <a:gd name="connsiteY2" fmla="*/ 441158 h 441158"/>
              <a:gd name="connsiteX3" fmla="*/ 0 w 788737"/>
              <a:gd name="connsiteY3" fmla="*/ 441158 h 441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8737" h="441158">
                <a:moveTo>
                  <a:pt x="93579" y="0"/>
                </a:moveTo>
                <a:lnTo>
                  <a:pt x="788737" y="0"/>
                </a:lnTo>
                <a:lnTo>
                  <a:pt x="788737" y="441158"/>
                </a:lnTo>
                <a:lnTo>
                  <a:pt x="0" y="441158"/>
                </a:lnTo>
              </a:path>
            </a:pathLst>
          </a:cu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676315" y="3845119"/>
            <a:ext cx="2173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measure ECG</a:t>
            </a:r>
            <a:r>
              <a:rPr lang="el-GR" dirty="0" smtClean="0">
                <a:latin typeface="Gill Sans Light"/>
                <a:cs typeface="Gill Sans Light"/>
              </a:rPr>
              <a:t> β</a:t>
            </a:r>
            <a:endParaRPr lang="en-US" dirty="0">
              <a:latin typeface="Gill Sans Light"/>
              <a:cs typeface="Gill Sans Light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830286" y="4711794"/>
            <a:ext cx="3483428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830286" y="5185041"/>
            <a:ext cx="348342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30287" y="4353483"/>
            <a:ext cx="348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Light"/>
                <a:cs typeface="Gill Sans Light"/>
              </a:rPr>
              <a:t>s</a:t>
            </a:r>
            <a:r>
              <a:rPr lang="en-US" dirty="0" smtClean="0">
                <a:latin typeface="Gill Sans Light"/>
                <a:cs typeface="Gill Sans Light"/>
              </a:rPr>
              <a:t>end ECG measurement </a:t>
            </a:r>
            <a:r>
              <a:rPr lang="el-GR" dirty="0">
                <a:latin typeface="Gill Sans Light"/>
                <a:cs typeface="Gill Sans Light"/>
              </a:rPr>
              <a:t>β</a:t>
            </a:r>
            <a:r>
              <a:rPr lang="en-US" dirty="0" smtClean="0">
                <a:latin typeface="Gill Sans Light"/>
                <a:cs typeface="Gill Sans Light"/>
              </a:rPr>
              <a:t>  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33031" y="4826175"/>
            <a:ext cx="3380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Gill Sans Light"/>
                <a:cs typeface="Gill Sans Light"/>
              </a:rPr>
              <a:t>send ECG measurement </a:t>
            </a:r>
            <a:r>
              <a:rPr lang="el-GR" dirty="0" smtClean="0">
                <a:latin typeface="Gill Sans Light"/>
                <a:cs typeface="Gill Sans Light"/>
              </a:rPr>
              <a:t>α</a:t>
            </a:r>
            <a:endParaRPr lang="en-US" dirty="0">
              <a:latin typeface="Gill Sans Light"/>
              <a:cs typeface="Gill Sans Light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830286" y="3038484"/>
            <a:ext cx="348342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812380" y="2669152"/>
            <a:ext cx="353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Gill Sans Light"/>
                <a:cs typeface="Gill Sans Light"/>
              </a:rPr>
              <a:t>TLS without certs</a:t>
            </a:r>
            <a:endParaRPr lang="en-US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93790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7" grpId="0" animBg="1"/>
      <p:bldP spid="35" grpId="0"/>
      <p:bldP spid="38" grpId="0"/>
      <p:bldP spid="39" grpId="0"/>
      <p:bldP spid="2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H2H Authentication Protocol</a:t>
            </a:r>
            <a:endParaRPr lang="en-US" sz="4000" dirty="0"/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Adversarial Assumptions</a:t>
            </a:r>
          </a:p>
          <a:p>
            <a:pPr lvl="1"/>
            <a:r>
              <a:rPr lang="en-US" dirty="0" smtClean="0"/>
              <a:t>Active attacker with full network control</a:t>
            </a:r>
          </a:p>
          <a:p>
            <a:pPr lvl="1"/>
            <a:r>
              <a:rPr lang="en-US" dirty="0" smtClean="0"/>
              <a:t>The attacker cannot: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Compromise the programmer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ngage in a denial-of-service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Remotely measure ECG to weaken authentication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4A14-4EA3-FF42-BA55-EDBE1D7B056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158662" y="6063962"/>
            <a:ext cx="6835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dirty="0" smtClean="0">
                <a:latin typeface="Gill Sans Light"/>
                <a:cs typeface="Gill Sans Light"/>
              </a:rPr>
              <a:t>[</a:t>
            </a:r>
            <a:r>
              <a:rPr lang="en-US" sz="2000" dirty="0" err="1" smtClean="0">
                <a:latin typeface="Gill Sans Light"/>
                <a:cs typeface="Gill Sans Light"/>
              </a:rPr>
              <a:t>Rostami</a:t>
            </a:r>
            <a:r>
              <a:rPr lang="en-US" sz="2000" dirty="0" smtClean="0">
                <a:latin typeface="Gill Sans Light"/>
                <a:cs typeface="Gill Sans Light"/>
              </a:rPr>
              <a:t>, CCS, 13]</a:t>
            </a:r>
            <a:endParaRPr lang="en-US" sz="200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44312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What is an Implantable Medical Device?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The FDA strictly defines a medical device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Device </a:t>
            </a:r>
            <a:endParaRPr lang="en-US" dirty="0"/>
          </a:p>
          <a:p>
            <a:pPr lvl="1"/>
            <a:r>
              <a:rPr lang="en-US" dirty="0"/>
              <a:t>Embedded system that can sense and actuate</a:t>
            </a:r>
          </a:p>
          <a:p>
            <a:endParaRPr lang="en-US" dirty="0" smtClean="0"/>
          </a:p>
          <a:p>
            <a:r>
              <a:rPr lang="en-US" dirty="0" smtClean="0"/>
              <a:t>Implantable </a:t>
            </a:r>
          </a:p>
          <a:p>
            <a:pPr lvl="1"/>
            <a:r>
              <a:rPr lang="en-US" dirty="0" smtClean="0"/>
              <a:t>Surgically placed inside of a patient’s body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Medical </a:t>
            </a:r>
          </a:p>
          <a:p>
            <a:pPr lvl="1"/>
            <a:r>
              <a:rPr lang="en-US" dirty="0" smtClean="0"/>
              <a:t>Provides diagnosis and therapy for numerous health conditions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4A14-4EA3-FF42-BA55-EDBE1D7B056D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5" t="12491" r="50752" b="10008"/>
          <a:stretch/>
        </p:blipFill>
        <p:spPr>
          <a:xfrm>
            <a:off x="4841875" y="1874520"/>
            <a:ext cx="3844925" cy="395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8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Physiological Values as an Entropy Source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690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How do ECG-based protocols work in practice?</a:t>
            </a:r>
          </a:p>
          <a:p>
            <a:pPr lvl="1"/>
            <a:r>
              <a:rPr lang="en-US" dirty="0" smtClean="0"/>
              <a:t>Age, Exertion, Noise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ECG-based protocols rely on an analysis of ideal data in an unrealistic setting</a:t>
            </a:r>
            <a:endParaRPr lang="en-US" dirty="0"/>
          </a:p>
          <a:p>
            <a:pPr lvl="1"/>
            <a:r>
              <a:rPr lang="en-US" dirty="0" smtClean="0"/>
              <a:t>Data sample is close to their ideal distribution</a:t>
            </a:r>
          </a:p>
          <a:p>
            <a:pPr lvl="1"/>
            <a:r>
              <a:rPr lang="en-US" dirty="0" smtClean="0"/>
              <a:t>Very accurate estimate of distribution characteristics</a:t>
            </a:r>
          </a:p>
          <a:p>
            <a:pPr lvl="1"/>
            <a:r>
              <a:rPr lang="en-US" dirty="0" smtClean="0"/>
              <a:t>Extract randomness using the estimate on the same data sample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Observability</a:t>
            </a:r>
            <a:endParaRPr lang="en-US" dirty="0" smtClean="0"/>
          </a:p>
          <a:p>
            <a:pPr lvl="1"/>
            <a:r>
              <a:rPr lang="en-US" dirty="0" smtClean="0"/>
              <a:t>Using video processing techniques to extract ECG-signals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4A14-4EA3-FF42-BA55-EDBE1D7B056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199" y="2307769"/>
            <a:ext cx="8325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dirty="0" smtClean="0">
                <a:latin typeface="Gill Sans Light"/>
                <a:cs typeface="Gill Sans Light"/>
              </a:rPr>
              <a:t>[</a:t>
            </a:r>
            <a:r>
              <a:rPr lang="en-US" sz="2000" dirty="0" err="1" smtClean="0">
                <a:latin typeface="Gill Sans Light"/>
                <a:cs typeface="Gill Sans Light"/>
              </a:rPr>
              <a:t>Rostami</a:t>
            </a:r>
            <a:r>
              <a:rPr lang="en-US" sz="2000" dirty="0" smtClean="0">
                <a:latin typeface="Gill Sans Light"/>
                <a:cs typeface="Gill Sans Light"/>
              </a:rPr>
              <a:t>, S&amp;P, 2013]</a:t>
            </a:r>
            <a:r>
              <a:rPr lang="en-US" sz="2000" dirty="0">
                <a:latin typeface="Gill Sans Light"/>
                <a:cs typeface="Gill Sans Light"/>
              </a:rPr>
              <a:t> [Chang, </a:t>
            </a:r>
            <a:r>
              <a:rPr lang="en-US" sz="2000" dirty="0" err="1">
                <a:latin typeface="Gill Sans Light"/>
                <a:cs typeface="Gill Sans Light"/>
              </a:rPr>
              <a:t>HealthTech</a:t>
            </a:r>
            <a:r>
              <a:rPr lang="en-US" sz="2000" dirty="0">
                <a:latin typeface="Gill Sans Light"/>
                <a:cs typeface="Gill Sans Light"/>
              </a:rPr>
              <a:t>, 2012]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987018"/>
            <a:ext cx="8325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000" dirty="0">
                <a:latin typeface="Gill Sans Light"/>
                <a:cs typeface="Gill Sans Light"/>
              </a:rPr>
              <a:t>[</a:t>
            </a:r>
            <a:r>
              <a:rPr lang="en-US" sz="2000" dirty="0" err="1">
                <a:latin typeface="Gill Sans Light"/>
                <a:cs typeface="Gill Sans Light"/>
              </a:rPr>
              <a:t>Poh</a:t>
            </a:r>
            <a:r>
              <a:rPr lang="en-US" sz="2000" dirty="0">
                <a:latin typeface="Gill Sans Light"/>
                <a:cs typeface="Gill Sans Light"/>
              </a:rPr>
              <a:t>, Biomedical Engineering, 11]</a:t>
            </a:r>
          </a:p>
        </p:txBody>
      </p:sp>
    </p:spTree>
    <p:extLst>
      <p:ext uri="{BB962C8B-B14F-4D97-AF65-F5344CB8AC3E}">
        <p14:creationId xmlns:p14="http://schemas.microsoft.com/office/powerpoint/2010/main" val="393914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4A14-4EA3-FF42-BA55-EDBE1D7B056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900" y="0"/>
            <a:ext cx="5933698" cy="6617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985" y="99330"/>
            <a:ext cx="741405" cy="65180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8215" y="2979136"/>
            <a:ext cx="708325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Gill Sans Light"/>
                <a:cs typeface="Gill Sans Light"/>
              </a:rPr>
              <a:t>Future Work</a:t>
            </a:r>
            <a:endParaRPr lang="en-US" dirty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67343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Trusted Sensor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21484"/>
          </a:xfrm>
        </p:spPr>
        <p:txBody>
          <a:bodyPr/>
          <a:lstStyle/>
          <a:p>
            <a:r>
              <a:rPr lang="en-US" dirty="0" smtClean="0"/>
              <a:t>Current systems trust their analog sensor inputs</a:t>
            </a:r>
          </a:p>
          <a:p>
            <a:endParaRPr lang="en-US" dirty="0" smtClean="0"/>
          </a:p>
          <a:p>
            <a:r>
              <a:rPr lang="en-US" dirty="0" smtClean="0"/>
              <a:t>This assumption may not always hold</a:t>
            </a:r>
          </a:p>
          <a:p>
            <a:endParaRPr lang="en-US" dirty="0" smtClean="0"/>
          </a:p>
          <a:p>
            <a:r>
              <a:rPr lang="en-US" dirty="0" smtClean="0"/>
              <a:t>Forging signals using electromagnetic interference</a:t>
            </a:r>
          </a:p>
          <a:p>
            <a:pPr lvl="1"/>
            <a:r>
              <a:rPr lang="en-US" dirty="0"/>
              <a:t>Inject cardiac waveform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4A14-4EA3-FF42-BA55-EDBE1D7B056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12965" y="5987018"/>
            <a:ext cx="78738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Gill Sans Light"/>
                <a:cs typeface="Gill Sans Light"/>
              </a:rPr>
              <a:t>[Foo </a:t>
            </a:r>
            <a:r>
              <a:rPr lang="en-US" sz="2000" dirty="0" err="1" smtClean="0">
                <a:latin typeface="Gill Sans Light"/>
                <a:cs typeface="Gill Sans Light"/>
              </a:rPr>
              <a:t>Kune</a:t>
            </a:r>
            <a:r>
              <a:rPr lang="en-US" sz="2000" dirty="0" smtClean="0">
                <a:latin typeface="Gill Sans Light"/>
                <a:cs typeface="Gill Sans Light"/>
              </a:rPr>
              <a:t>, S&amp;P, 2013]</a:t>
            </a:r>
            <a:endParaRPr lang="en-US" sz="200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6878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Neurosecurity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9255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Neurostimulators</a:t>
            </a:r>
            <a:endParaRPr lang="en-US" dirty="0" smtClean="0"/>
          </a:p>
          <a:p>
            <a:pPr lvl="1"/>
            <a:r>
              <a:rPr lang="en-US" dirty="0" smtClean="0"/>
              <a:t>What are the new attack surfaces</a:t>
            </a:r>
          </a:p>
          <a:p>
            <a:pPr lvl="1"/>
            <a:r>
              <a:rPr lang="en-US" dirty="0" smtClean="0"/>
              <a:t>What are the implications of recording and transmitting brainwaves</a:t>
            </a:r>
          </a:p>
          <a:p>
            <a:endParaRPr lang="en-US" dirty="0"/>
          </a:p>
          <a:p>
            <a:r>
              <a:rPr lang="en-US" dirty="0" smtClean="0"/>
              <a:t>Brain computer interfaces</a:t>
            </a:r>
          </a:p>
          <a:p>
            <a:endParaRPr lang="en-US" dirty="0" smtClean="0"/>
          </a:p>
          <a:p>
            <a:r>
              <a:rPr lang="en-US" dirty="0" smtClean="0"/>
              <a:t>Cognitive recognition </a:t>
            </a:r>
            <a:r>
              <a:rPr lang="en-US" i="1" dirty="0" smtClean="0"/>
              <a:t>could</a:t>
            </a:r>
            <a:r>
              <a:rPr lang="en-US" dirty="0" smtClean="0"/>
              <a:t> leak:</a:t>
            </a:r>
          </a:p>
          <a:p>
            <a:pPr lvl="1"/>
            <a:r>
              <a:rPr lang="en-US" dirty="0" smtClean="0"/>
              <a:t>Passwords, personal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4A14-4EA3-FF42-BA55-EDBE1D7B056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5756831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Gill Sans Light"/>
                <a:cs typeface="Gill Sans Light"/>
              </a:rPr>
              <a:t>[</a:t>
            </a:r>
            <a:r>
              <a:rPr lang="en-US" sz="2000" dirty="0" err="1" smtClean="0">
                <a:latin typeface="Gill Sans Light"/>
                <a:cs typeface="Gill Sans Light"/>
              </a:rPr>
              <a:t>Martinovic</a:t>
            </a:r>
            <a:r>
              <a:rPr lang="en-US" sz="2000" dirty="0" smtClean="0">
                <a:latin typeface="Gill Sans Light"/>
                <a:cs typeface="Gill Sans Light"/>
              </a:rPr>
              <a:t>, USENIX, 2012], [Denning, </a:t>
            </a:r>
            <a:r>
              <a:rPr lang="en-US" sz="2000" dirty="0" err="1" smtClean="0">
                <a:latin typeface="Gill Sans Light"/>
                <a:cs typeface="Gill Sans Light"/>
              </a:rPr>
              <a:t>Neurosurg</a:t>
            </a:r>
            <a:r>
              <a:rPr lang="en-US" sz="2000" dirty="0" smtClean="0">
                <a:latin typeface="Gill Sans Light"/>
                <a:cs typeface="Gill Sans Light"/>
              </a:rPr>
              <a:t> Focus, 09]</a:t>
            </a:r>
            <a:endParaRPr lang="en-US" sz="200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71701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IMDs are becoming more common</a:t>
            </a:r>
          </a:p>
          <a:p>
            <a:pPr lvl="1"/>
            <a:r>
              <a:rPr lang="en-US" sz="2400" dirty="0" smtClean="0"/>
              <a:t>Improving patient outcome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Research gaps exists</a:t>
            </a:r>
          </a:p>
          <a:p>
            <a:pPr lvl="1"/>
            <a:r>
              <a:rPr lang="en-US" sz="2400" dirty="0" smtClean="0"/>
              <a:t>Software</a:t>
            </a:r>
          </a:p>
          <a:p>
            <a:pPr lvl="1"/>
            <a:r>
              <a:rPr lang="en-US" sz="2400" dirty="0" smtClean="0"/>
              <a:t>Sensor Interface</a:t>
            </a:r>
          </a:p>
          <a:p>
            <a:endParaRPr lang="en-US" sz="2400" dirty="0" smtClean="0"/>
          </a:p>
          <a:p>
            <a:r>
              <a:rPr lang="en-US" sz="2400" dirty="0" smtClean="0"/>
              <a:t>Areas for future work include</a:t>
            </a:r>
          </a:p>
          <a:p>
            <a:pPr lvl="1"/>
            <a:r>
              <a:rPr lang="en-US" sz="2400" dirty="0" smtClean="0"/>
              <a:t>Physiological values as an Entropy Source</a:t>
            </a:r>
          </a:p>
          <a:p>
            <a:pPr lvl="1"/>
            <a:r>
              <a:rPr lang="en-US" sz="2400" dirty="0" smtClean="0"/>
              <a:t>Trusted Sensor Interface</a:t>
            </a:r>
          </a:p>
          <a:p>
            <a:pPr lvl="1"/>
            <a:r>
              <a:rPr lang="en-US" sz="2400" dirty="0" err="1" smtClean="0"/>
              <a:t>Neurosecurity</a:t>
            </a:r>
            <a:endParaRPr lang="en-US" sz="2400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4A14-4EA3-FF42-BA55-EDBE1D7B056D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614" y="1752082"/>
            <a:ext cx="1293758" cy="39315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9816" y="2871112"/>
            <a:ext cx="150395" cy="1503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7584" y="5082248"/>
            <a:ext cx="150395" cy="150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1352" y="3483384"/>
            <a:ext cx="150395" cy="1503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1025" y="3560919"/>
            <a:ext cx="150395" cy="15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8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IMD are not your </a:t>
            </a:r>
            <a:r>
              <a:rPr lang="en-US" sz="3200" dirty="0" smtClean="0">
                <a:solidFill>
                  <a:srgbClr val="FF0000"/>
                </a:solidFill>
              </a:rPr>
              <a:t>typical</a:t>
            </a:r>
            <a:r>
              <a:rPr lang="en-US" sz="3200" dirty="0" smtClean="0"/>
              <a:t> PCs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4A14-4EA3-FF42-BA55-EDBE1D7B056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015" y="1765206"/>
            <a:ext cx="1293758" cy="39315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4852" y="2884236"/>
            <a:ext cx="150395" cy="150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2620" y="5095372"/>
            <a:ext cx="150395" cy="150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388" y="3496508"/>
            <a:ext cx="150395" cy="1503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6061" y="3574043"/>
            <a:ext cx="150395" cy="15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9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IMD are not your </a:t>
            </a:r>
            <a:r>
              <a:rPr lang="en-US" dirty="0" smtClean="0">
                <a:solidFill>
                  <a:srgbClr val="FF0000"/>
                </a:solidFill>
              </a:rPr>
              <a:t>typical</a:t>
            </a:r>
            <a:r>
              <a:rPr lang="en-US" dirty="0" smtClean="0"/>
              <a:t> PCs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4A14-4EA3-FF42-BA55-EDBE1D7B056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646" y="1765206"/>
            <a:ext cx="1293758" cy="3931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483" y="2884236"/>
            <a:ext cx="150395" cy="150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3251" y="5095372"/>
            <a:ext cx="150395" cy="1503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019" y="3496508"/>
            <a:ext cx="150395" cy="150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692" y="3574043"/>
            <a:ext cx="150395" cy="1503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5026" y="2774613"/>
            <a:ext cx="776271" cy="14437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7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9315" y="2348830"/>
            <a:ext cx="2161674" cy="216167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870390" y="3507011"/>
            <a:ext cx="1247082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092111" y="3507011"/>
            <a:ext cx="85177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6532" y="3322405"/>
            <a:ext cx="1220940" cy="9147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3928" y="2699630"/>
            <a:ext cx="622775" cy="62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5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2064" r="23870" b="2813"/>
          <a:stretch/>
        </p:blipFill>
        <p:spPr>
          <a:xfrm>
            <a:off x="1716559" y="2212883"/>
            <a:ext cx="1180990" cy="1409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IMD are not your </a:t>
            </a:r>
            <a:r>
              <a:rPr lang="en-US" dirty="0" smtClean="0">
                <a:solidFill>
                  <a:srgbClr val="FF0000"/>
                </a:solidFill>
              </a:rPr>
              <a:t>typical</a:t>
            </a:r>
            <a:r>
              <a:rPr lang="en-US" dirty="0" smtClean="0"/>
              <a:t> PCs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304584" y="1304186"/>
            <a:ext cx="5531942" cy="4664813"/>
          </a:xfrm>
        </p:spPr>
        <p:txBody>
          <a:bodyPr>
            <a:normAutofit fontScale="47500" lnSpcReduction="20000"/>
          </a:bodyPr>
          <a:lstStyle/>
          <a:p>
            <a:r>
              <a:rPr lang="en-US" sz="3789" dirty="0" smtClean="0"/>
              <a:t>There exists </a:t>
            </a:r>
            <a:r>
              <a:rPr lang="en-US" sz="3789" i="1" dirty="0" smtClean="0"/>
              <a:t>resource limitations</a:t>
            </a:r>
          </a:p>
          <a:p>
            <a:pPr lvl="1"/>
            <a:r>
              <a:rPr lang="en-US" sz="3789" dirty="0" smtClean="0"/>
              <a:t>The battery limits computation and is not rechargeable</a:t>
            </a:r>
          </a:p>
          <a:p>
            <a:pPr marL="457200" lvl="1" indent="0">
              <a:buNone/>
            </a:pPr>
            <a:endParaRPr lang="en-US" sz="3789" dirty="0"/>
          </a:p>
          <a:p>
            <a:r>
              <a:rPr lang="en-US" sz="3789" dirty="0" smtClean="0"/>
              <a:t>There are </a:t>
            </a:r>
            <a:r>
              <a:rPr lang="en-US" sz="3789" i="1" dirty="0" smtClean="0"/>
              <a:t>safety </a:t>
            </a:r>
            <a:r>
              <a:rPr lang="en-US" sz="3789" i="1" dirty="0"/>
              <a:t>and </a:t>
            </a:r>
            <a:r>
              <a:rPr lang="en-US" sz="3789" i="1" dirty="0" smtClean="0"/>
              <a:t>utility</a:t>
            </a:r>
            <a:r>
              <a:rPr lang="en-US" sz="3789" dirty="0" smtClean="0"/>
              <a:t> concerns</a:t>
            </a:r>
            <a:endParaRPr lang="en-US" sz="3789" dirty="0"/>
          </a:p>
          <a:p>
            <a:pPr lvl="1"/>
            <a:r>
              <a:rPr lang="en-US" sz="3789" dirty="0" smtClean="0"/>
              <a:t>The IMD must be </a:t>
            </a:r>
            <a:r>
              <a:rPr lang="en-US" sz="3789" i="1" dirty="0" smtClean="0"/>
              <a:t>beneficial</a:t>
            </a:r>
            <a:r>
              <a:rPr lang="en-US" sz="3789" dirty="0" smtClean="0"/>
              <a:t> to the patient and </a:t>
            </a:r>
            <a:r>
              <a:rPr lang="en-US" sz="3789" i="1" dirty="0" smtClean="0"/>
              <a:t>elevate</a:t>
            </a:r>
            <a:r>
              <a:rPr lang="en-US" sz="3789" dirty="0" smtClean="0"/>
              <a:t> patient safety above all else</a:t>
            </a:r>
          </a:p>
          <a:p>
            <a:pPr lvl="1"/>
            <a:r>
              <a:rPr lang="en-US" sz="3789" dirty="0" smtClean="0"/>
              <a:t>Security and privacy mechanisms must not </a:t>
            </a:r>
            <a:r>
              <a:rPr lang="en-US" sz="3789" i="1" dirty="0" smtClean="0"/>
              <a:t>adversely </a:t>
            </a:r>
            <a:r>
              <a:rPr lang="en-US" sz="3789" dirty="0" smtClean="0"/>
              <a:t>affect the patient or therapy</a:t>
            </a:r>
          </a:p>
          <a:p>
            <a:endParaRPr lang="en-US" sz="3789" dirty="0" smtClean="0"/>
          </a:p>
          <a:p>
            <a:r>
              <a:rPr lang="en-US" sz="3789" dirty="0" smtClean="0"/>
              <a:t>Lack </a:t>
            </a:r>
            <a:r>
              <a:rPr lang="en-US" sz="3789" dirty="0"/>
              <a:t>of security mechanisms may have </a:t>
            </a:r>
            <a:r>
              <a:rPr lang="en-US" sz="3789" i="1" dirty="0"/>
              <a:t>severe</a:t>
            </a:r>
            <a:r>
              <a:rPr lang="en-US" sz="3789" dirty="0"/>
              <a:t> </a:t>
            </a:r>
            <a:r>
              <a:rPr lang="en-US" sz="3789" dirty="0" smtClean="0"/>
              <a:t>consequences</a:t>
            </a:r>
          </a:p>
          <a:p>
            <a:pPr marL="457200" lvl="1" indent="0">
              <a:buNone/>
            </a:pPr>
            <a:endParaRPr lang="en-US" sz="3789" dirty="0" smtClean="0"/>
          </a:p>
          <a:p>
            <a:r>
              <a:rPr lang="en-US" sz="3789" dirty="0" smtClean="0"/>
              <a:t>IMD’s provide </a:t>
            </a:r>
            <a:r>
              <a:rPr lang="en-US" sz="3789" i="1" dirty="0" smtClean="0"/>
              <a:t>safety-critical</a:t>
            </a:r>
            <a:r>
              <a:rPr lang="en-US" sz="3789" dirty="0" smtClean="0"/>
              <a:t> operation</a:t>
            </a:r>
          </a:p>
          <a:p>
            <a:pPr lvl="1"/>
            <a:r>
              <a:rPr lang="en-US" sz="3789" dirty="0" smtClean="0"/>
              <a:t>Must fail-open in the context of an emergency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4A14-4EA3-FF42-BA55-EDBE1D7B056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3928" y="2699630"/>
            <a:ext cx="622775" cy="62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5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How do we provide security and privacy mechanisms that adequately consider safety and utility?</a:t>
            </a:r>
          </a:p>
          <a:p>
            <a:endParaRPr lang="en-US" dirty="0" smtClean="0"/>
          </a:p>
          <a:p>
            <a:r>
              <a:rPr lang="en-US" dirty="0" smtClean="0"/>
              <a:t>When do we use traditional </a:t>
            </a:r>
            <a:r>
              <a:rPr lang="en-US" dirty="0"/>
              <a:t>s</a:t>
            </a:r>
            <a:r>
              <a:rPr lang="en-US" dirty="0" smtClean="0"/>
              <a:t>ecurity and privacy mechanisms or invent new protocols?</a:t>
            </a:r>
          </a:p>
          <a:p>
            <a:endParaRPr lang="en-US" dirty="0"/>
          </a:p>
          <a:p>
            <a:r>
              <a:rPr lang="en-US" dirty="0" smtClean="0"/>
              <a:t>How do we formally evaluate </a:t>
            </a:r>
            <a:r>
              <a:rPr lang="en-US" dirty="0"/>
              <a:t>s</a:t>
            </a:r>
            <a:r>
              <a:rPr lang="en-US" dirty="0" smtClean="0"/>
              <a:t>ecurity and privacy mechanisms?</a:t>
            </a:r>
          </a:p>
          <a:p>
            <a:endParaRPr lang="en-US" dirty="0"/>
          </a:p>
          <a:p>
            <a:r>
              <a:rPr lang="en-US" dirty="0" smtClean="0"/>
              <a:t>Novel attack surfaces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4A14-4EA3-FF42-BA55-EDBE1D7B05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Healthcare Story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91646" y="4293175"/>
            <a:ext cx="9652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Alice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4A14-4EA3-FF42-BA55-EDBE1D7B056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530" y="1809750"/>
            <a:ext cx="4319270" cy="4546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09750"/>
            <a:ext cx="4319270" cy="45466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229265" y="4293175"/>
            <a:ext cx="1851110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>
                <a:latin typeface="Gill Sans Light"/>
                <a:cs typeface="Gill Sans Light"/>
              </a:rPr>
              <a:t>Cardiac Carl</a:t>
            </a:r>
            <a:endParaRPr lang="en-US" sz="2400" dirty="0">
              <a:latin typeface="Gill Sans Light"/>
              <a:cs typeface="Gill Sans Ligh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301170" y="4667825"/>
            <a:ext cx="1635829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200" dirty="0" smtClean="0">
                <a:solidFill>
                  <a:schemeClr val="accent1"/>
                </a:solidFill>
                <a:latin typeface="Gill Sans Light"/>
                <a:cs typeface="Gill Sans Light"/>
              </a:rPr>
              <a:t>Nurse</a:t>
            </a:r>
            <a:endParaRPr lang="en-US" sz="2200" dirty="0">
              <a:solidFill>
                <a:schemeClr val="accent1"/>
              </a:solidFill>
              <a:latin typeface="Gill Sans Light"/>
              <a:cs typeface="Gill Sans Ligh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229265" y="4667825"/>
            <a:ext cx="1635829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200" dirty="0" smtClean="0">
                <a:solidFill>
                  <a:schemeClr val="accent1"/>
                </a:solidFill>
                <a:latin typeface="Gill Sans Light"/>
                <a:cs typeface="Gill Sans Light"/>
              </a:rPr>
              <a:t>Patient</a:t>
            </a:r>
            <a:endParaRPr lang="en-US" sz="2200" dirty="0">
              <a:solidFill>
                <a:schemeClr val="accent1"/>
              </a:solidFill>
              <a:latin typeface="Gill Sans Light"/>
              <a:cs typeface="Gill Sans Ligh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t="-1" b="7733"/>
          <a:stretch/>
        </p:blipFill>
        <p:spPr>
          <a:xfrm>
            <a:off x="1232059" y="4104804"/>
            <a:ext cx="966084" cy="15544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b="8549"/>
          <a:stretch/>
        </p:blipFill>
        <p:spPr>
          <a:xfrm>
            <a:off x="5128439" y="4094985"/>
            <a:ext cx="1199855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8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Carl’s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75" y="1600200"/>
            <a:ext cx="4225925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Atrial Fibrillation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Implantable </a:t>
            </a:r>
            <a:r>
              <a:rPr lang="en-US" dirty="0" err="1" smtClean="0"/>
              <a:t>Cardioverter</a:t>
            </a:r>
            <a:r>
              <a:rPr lang="en-US" dirty="0" smtClean="0"/>
              <a:t> Defibrillator</a:t>
            </a:r>
          </a:p>
          <a:p>
            <a:endParaRPr lang="en-US" dirty="0"/>
          </a:p>
          <a:p>
            <a:r>
              <a:rPr lang="en-US" dirty="0" smtClean="0"/>
              <a:t>His ICD is </a:t>
            </a:r>
            <a:r>
              <a:rPr lang="en-US" dirty="0" smtClean="0">
                <a:solidFill>
                  <a:srgbClr val="FF0000"/>
                </a:solidFill>
              </a:rPr>
              <a:t>safety-critical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4A14-4EA3-FF42-BA55-EDBE1D7B056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49375"/>
            <a:ext cx="4319270" cy="45466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318935" y="3867435"/>
            <a:ext cx="1851110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>
                <a:latin typeface="Gill Sans Light"/>
                <a:cs typeface="Gill Sans Light"/>
              </a:rPr>
              <a:t>Cardiac Carl</a:t>
            </a:r>
            <a:endParaRPr lang="en-US" sz="2400" dirty="0">
              <a:latin typeface="Gill Sans Light"/>
              <a:cs typeface="Gill Sans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18935" y="4242085"/>
            <a:ext cx="1635829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200" dirty="0" smtClean="0">
                <a:solidFill>
                  <a:schemeClr val="accent1"/>
                </a:solidFill>
                <a:latin typeface="Gill Sans Light"/>
                <a:cs typeface="Gill Sans Light"/>
              </a:rPr>
              <a:t>Atrial Fib.</a:t>
            </a:r>
            <a:endParaRPr lang="en-US" sz="2200" dirty="0">
              <a:solidFill>
                <a:schemeClr val="accent1"/>
              </a:solidFill>
              <a:latin typeface="Gill Sans Light"/>
              <a:cs typeface="Gill Sans Light"/>
            </a:endParaRPr>
          </a:p>
        </p:txBody>
      </p:sp>
      <p:pic>
        <p:nvPicPr>
          <p:cNvPr id="9" name="Picture 8" descr="N1111b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470" y="2122487"/>
            <a:ext cx="1179820" cy="15462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b="8549"/>
          <a:stretch/>
        </p:blipFill>
        <p:spPr>
          <a:xfrm>
            <a:off x="1198734" y="3615515"/>
            <a:ext cx="1199855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3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Alice and Carl’s Relationship</a:t>
            </a:r>
            <a:endParaRPr lang="en-US" sz="4000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6600182" y="3138008"/>
            <a:ext cx="965200" cy="9255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Nurse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Alice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4A14-4EA3-FF42-BA55-EDBE1D7B056D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830286" y="3138714"/>
            <a:ext cx="348342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30286" y="2769382"/>
            <a:ext cx="3101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visits</a:t>
            </a:r>
            <a:endParaRPr lang="en-US" sz="2000" dirty="0">
              <a:latin typeface="Gill Sans Light"/>
              <a:cs typeface="Gill Sans Ligh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830286" y="3751489"/>
            <a:ext cx="348342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12240" y="3382157"/>
            <a:ext cx="3101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Gill Sans Light"/>
                <a:cs typeface="Gill Sans Light"/>
              </a:rPr>
              <a:t>accesses ICD w/ programmer</a:t>
            </a:r>
            <a:endParaRPr lang="en-US" dirty="0">
              <a:latin typeface="Gill Sans Light"/>
              <a:cs typeface="Gill Sans Light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830286" y="4316639"/>
            <a:ext cx="348342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830286" y="4872264"/>
            <a:ext cx="348342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30286" y="3947307"/>
            <a:ext cx="3101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receives private data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12240" y="4502932"/>
            <a:ext cx="3101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Gill Sans Light"/>
                <a:cs typeface="Gill Sans Light"/>
              </a:rPr>
              <a:t>adjusts therapy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454308" y="1698874"/>
            <a:ext cx="6476512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dirty="0" smtClean="0">
                <a:latin typeface="Gill Sans Light"/>
                <a:cs typeface="Gill Sans Light"/>
              </a:rPr>
              <a:t>Where are the </a:t>
            </a:r>
            <a:r>
              <a:rPr lang="en-US" sz="2400" i="1" dirty="0" smtClean="0">
                <a:latin typeface="Gill Sans Light"/>
                <a:cs typeface="Gill Sans Light"/>
              </a:rPr>
              <a:t>security and privacy mechanisms</a:t>
            </a:r>
            <a:r>
              <a:rPr lang="en-US" sz="2400" dirty="0" smtClean="0">
                <a:latin typeface="Gill Sans Light"/>
                <a:cs typeface="Gill Sans Light"/>
              </a:rPr>
              <a:t>?</a:t>
            </a:r>
            <a:endParaRPr lang="en-US" sz="2400" dirty="0">
              <a:latin typeface="Gill Sans Light"/>
              <a:cs typeface="Gill Sans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936" y="2270374"/>
            <a:ext cx="1012182" cy="36512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308" y="2270374"/>
            <a:ext cx="1165300" cy="3651274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1521148" y="3231584"/>
            <a:ext cx="997336" cy="925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000" dirty="0" smtClean="0">
                <a:solidFill>
                  <a:schemeClr val="bg1"/>
                </a:solidFill>
                <a:latin typeface="Gill Sans Light"/>
                <a:cs typeface="Gill Sans Light"/>
              </a:rPr>
              <a:t>Cardiac</a:t>
            </a:r>
          </a:p>
          <a:p>
            <a:pPr marL="0" indent="0" algn="ctr">
              <a:buFont typeface="Arial"/>
              <a:buNone/>
            </a:pPr>
            <a:r>
              <a:rPr lang="en-US" sz="2000" dirty="0" smtClean="0">
                <a:solidFill>
                  <a:schemeClr val="bg1"/>
                </a:solidFill>
                <a:latin typeface="Gill Sans Light"/>
                <a:cs typeface="Gill Sans Light"/>
              </a:rPr>
              <a:t>Carl</a:t>
            </a:r>
            <a:endParaRPr lang="en-US" sz="2000" dirty="0">
              <a:solidFill>
                <a:schemeClr val="bg1"/>
              </a:solidFill>
              <a:latin typeface="Gill Sans Light"/>
              <a:cs typeface="Gill Sans Ligh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632" y="3258320"/>
            <a:ext cx="3224464" cy="61852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7731" y="4374364"/>
            <a:ext cx="1882275" cy="61852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9171" y="3831969"/>
            <a:ext cx="2315579" cy="61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0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1" grpId="0"/>
      <p:bldP spid="23" grpId="0"/>
      <p:bldP spid="27" grpId="0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E4A8"/>
      </a:accent1>
      <a:accent2>
        <a:srgbClr val="FFCF01"/>
      </a:accent2>
      <a:accent3>
        <a:srgbClr val="8F8F8F"/>
      </a:accent3>
      <a:accent4>
        <a:srgbClr val="707070"/>
      </a:accent4>
      <a:accent5>
        <a:srgbClr val="AAEECF"/>
      </a:accent5>
      <a:accent6>
        <a:srgbClr val="E7BC01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E4A8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E4A8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wm_kun.potx</Template>
  <TotalTime>19022</TotalTime>
  <Words>847</Words>
  <Application>Microsoft Office PowerPoint</Application>
  <PresentationFormat>On-screen Show (4:3)</PresentationFormat>
  <Paragraphs>244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Gill Sans Light</vt:lpstr>
      <vt:lpstr>Arial</vt:lpstr>
      <vt:lpstr>Calibri</vt:lpstr>
      <vt:lpstr>Helvetica</vt:lpstr>
      <vt:lpstr>Tahoma</vt:lpstr>
      <vt:lpstr>Wingdings</vt:lpstr>
      <vt:lpstr>Default</vt:lpstr>
      <vt:lpstr>SoK: Security and Privacy in Implantable Medical Devices and Body Area Networks</vt:lpstr>
      <vt:lpstr>What is an Implantable Medical Device?</vt:lpstr>
      <vt:lpstr>IMD are not your typical PCs</vt:lpstr>
      <vt:lpstr>IMD are not your typical PCs</vt:lpstr>
      <vt:lpstr>IMD are not your typical PCs</vt:lpstr>
      <vt:lpstr>Research Questions</vt:lpstr>
      <vt:lpstr>A Healthcare Story</vt:lpstr>
      <vt:lpstr>Cardiac Carl’s Condition</vt:lpstr>
      <vt:lpstr>Alice and Carl’s Relationship</vt:lpstr>
      <vt:lpstr>Alice and Carl’s Relationship</vt:lpstr>
      <vt:lpstr>Alice Mallory and Carl’s Relationship</vt:lpstr>
      <vt:lpstr>Attack Surfaces</vt:lpstr>
      <vt:lpstr>Red Herring?</vt:lpstr>
      <vt:lpstr>Security and Privacy Mechanisms</vt:lpstr>
      <vt:lpstr>PowerPoint Presentation</vt:lpstr>
      <vt:lpstr>Research Challenges</vt:lpstr>
      <vt:lpstr>Security and Privacy Mechanisms</vt:lpstr>
      <vt:lpstr>H2H Authentication Protocol</vt:lpstr>
      <vt:lpstr>H2H Authentication Protocol</vt:lpstr>
      <vt:lpstr>Physiological Values as an Entropy Source</vt:lpstr>
      <vt:lpstr>PowerPoint Presentation</vt:lpstr>
      <vt:lpstr>Trusted Sensor Interface</vt:lpstr>
      <vt:lpstr>Neurosecurity</vt:lpstr>
      <vt:lpstr>Questions?</vt:lpstr>
    </vt:vector>
  </TitlesOfParts>
  <Company>Johns Hopkins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and Privacy in Implantable Medical Devices and Body Area Networks</dc:title>
  <dc:creator>Michael Rushanan</dc:creator>
  <cp:lastModifiedBy>Fei Hu</cp:lastModifiedBy>
  <cp:revision>689</cp:revision>
  <dcterms:created xsi:type="dcterms:W3CDTF">2014-12-01T13:58:23Z</dcterms:created>
  <dcterms:modified xsi:type="dcterms:W3CDTF">2015-04-24T15:24:37Z</dcterms:modified>
</cp:coreProperties>
</file>