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33"/>
  </p:notesMasterIdLst>
  <p:handoutMasterIdLst>
    <p:handoutMasterId r:id="rId34"/>
  </p:handoutMasterIdLst>
  <p:sldIdLst>
    <p:sldId id="263" r:id="rId2"/>
    <p:sldId id="321" r:id="rId3"/>
    <p:sldId id="377" r:id="rId4"/>
    <p:sldId id="397" r:id="rId5"/>
    <p:sldId id="379" r:id="rId6"/>
    <p:sldId id="396" r:id="rId7"/>
    <p:sldId id="393" r:id="rId8"/>
    <p:sldId id="378" r:id="rId9"/>
    <p:sldId id="410" r:id="rId10"/>
    <p:sldId id="411" r:id="rId11"/>
    <p:sldId id="412" r:id="rId12"/>
    <p:sldId id="399" r:id="rId13"/>
    <p:sldId id="400" r:id="rId14"/>
    <p:sldId id="408" r:id="rId15"/>
    <p:sldId id="404" r:id="rId16"/>
    <p:sldId id="406" r:id="rId17"/>
    <p:sldId id="394" r:id="rId18"/>
    <p:sldId id="389" r:id="rId19"/>
    <p:sldId id="320" r:id="rId20"/>
    <p:sldId id="403" r:id="rId21"/>
    <p:sldId id="361" r:id="rId22"/>
    <p:sldId id="358" r:id="rId23"/>
    <p:sldId id="409" r:id="rId24"/>
    <p:sldId id="385" r:id="rId25"/>
    <p:sldId id="401" r:id="rId26"/>
    <p:sldId id="405" r:id="rId27"/>
    <p:sldId id="388" r:id="rId28"/>
    <p:sldId id="386" r:id="rId29"/>
    <p:sldId id="330" r:id="rId30"/>
    <p:sldId id="384" r:id="rId31"/>
    <p:sldId id="402" r:id="rId32"/>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0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0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Verdana" pitchFamily="34" charset="0"/>
        <a:ea typeface="+mn-ea"/>
        <a:cs typeface="+mn-cs"/>
      </a:defRPr>
    </a:lvl5pPr>
    <a:lvl6pPr marL="2286000" algn="l" defTabSz="914400" rtl="0" eaLnBrk="1" latinLnBrk="0" hangingPunct="1">
      <a:defRPr sz="1000" kern="1200">
        <a:solidFill>
          <a:schemeClr val="tx1"/>
        </a:solidFill>
        <a:latin typeface="Verdana" pitchFamily="34" charset="0"/>
        <a:ea typeface="+mn-ea"/>
        <a:cs typeface="+mn-cs"/>
      </a:defRPr>
    </a:lvl6pPr>
    <a:lvl7pPr marL="2743200" algn="l" defTabSz="914400" rtl="0" eaLnBrk="1" latinLnBrk="0" hangingPunct="1">
      <a:defRPr sz="1000" kern="1200">
        <a:solidFill>
          <a:schemeClr val="tx1"/>
        </a:solidFill>
        <a:latin typeface="Verdana" pitchFamily="34" charset="0"/>
        <a:ea typeface="+mn-ea"/>
        <a:cs typeface="+mn-cs"/>
      </a:defRPr>
    </a:lvl7pPr>
    <a:lvl8pPr marL="3200400" algn="l" defTabSz="914400" rtl="0" eaLnBrk="1" latinLnBrk="0" hangingPunct="1">
      <a:defRPr sz="1000" kern="1200">
        <a:solidFill>
          <a:schemeClr val="tx1"/>
        </a:solidFill>
        <a:latin typeface="Verdana" pitchFamily="34" charset="0"/>
        <a:ea typeface="+mn-ea"/>
        <a:cs typeface="+mn-cs"/>
      </a:defRPr>
    </a:lvl8pPr>
    <a:lvl9pPr marL="3657600" algn="l" defTabSz="914400" rtl="0" eaLnBrk="1" latinLnBrk="0" hangingPunct="1">
      <a:defRPr sz="1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81C1C"/>
    <a:srgbClr val="669900"/>
    <a:srgbClr val="FF66CC"/>
    <a:srgbClr val="FF99CC"/>
    <a:srgbClr val="FF3300"/>
    <a:srgbClr val="FF66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2" autoAdjust="0"/>
    <p:restoredTop sz="94608" autoAdjust="0"/>
  </p:normalViewPr>
  <p:slideViewPr>
    <p:cSldViewPr>
      <p:cViewPr varScale="1">
        <p:scale>
          <a:sx n="71" d="100"/>
          <a:sy n="71" d="100"/>
        </p:scale>
        <p:origin x="78" y="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54"/>
    </p:cViewPr>
  </p:sorterViewPr>
  <p:notesViewPr>
    <p:cSldViewPr>
      <p:cViewPr varScale="1">
        <p:scale>
          <a:sx n="63" d="100"/>
          <a:sy n="63" d="100"/>
        </p:scale>
        <p:origin x="-1915"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026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06488" y="698500"/>
            <a:ext cx="4646612" cy="3484563"/>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85838" y="4416425"/>
            <a:ext cx="5029200" cy="4181475"/>
          </a:xfrm>
          <a:prstGeom prst="rect">
            <a:avLst/>
          </a:prstGeom>
          <a:noFill/>
          <a:ln w="12700">
            <a:noFill/>
            <a:miter lim="800000"/>
            <a:headEnd/>
            <a:tailEnd/>
          </a:ln>
          <a:effectLst/>
        </p:spPr>
        <p:txBody>
          <a:bodyPr vert="horz" wrap="square" lIns="91333" tIns="44865" rIns="91333" bIns="448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6537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Rot="1" noChangeAspect="1" noChangeArrowheads="1" noTextEdit="1"/>
          </p:cNvSpPr>
          <p:nvPr>
            <p:ph type="sldImg"/>
          </p:nvPr>
        </p:nvSpPr>
        <p:spPr>
          <a:ln/>
        </p:spPr>
      </p:sp>
      <p:sp>
        <p:nvSpPr>
          <p:cNvPr id="6307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12850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a:t>
            </a:r>
            <a:r>
              <a:rPr lang="en-US" dirty="0" smtClean="0"/>
              <a:t>show that</a:t>
            </a:r>
            <a:r>
              <a:rPr lang="en-US" baseline="0" dirty="0" smtClean="0"/>
              <a:t> </a:t>
            </a:r>
            <a:r>
              <a:rPr lang="en-US" dirty="0" smtClean="0"/>
              <a:t>such </a:t>
            </a:r>
            <a:r>
              <a:rPr lang="en-US" dirty="0"/>
              <a:t>remote monitoring </a:t>
            </a:r>
            <a:r>
              <a:rPr lang="en-US" baseline="0" dirty="0" smtClean="0"/>
              <a:t> </a:t>
            </a:r>
            <a:r>
              <a:rPr lang="en-US" dirty="0" smtClean="0"/>
              <a:t>reduces </a:t>
            </a:r>
            <a:r>
              <a:rPr lang="en-US" dirty="0"/>
              <a:t>the number of hospital visits by 40% and also reduces the cost of each </a:t>
            </a:r>
            <a:r>
              <a:rPr lang="en-US" dirty="0" smtClean="0"/>
              <a:t>clinical visit </a:t>
            </a:r>
            <a:r>
              <a:rPr lang="en-US" dirty="0"/>
              <a:t>by about 1800 dollars.</a:t>
            </a:r>
          </a:p>
          <a:p>
            <a:endParaRPr lang="en-US" dirty="0"/>
          </a:p>
          <a:p>
            <a:r>
              <a:rPr lang="en-US" dirty="0"/>
              <a:t>So having wireless in medical implants has many benefits. </a:t>
            </a:r>
            <a:r>
              <a:rPr lang="en-US" baseline="0" dirty="0" smtClean="0"/>
              <a:t> </a:t>
            </a:r>
            <a:r>
              <a:rPr lang="en-US" dirty="0" smtClean="0"/>
              <a:t>But</a:t>
            </a:r>
            <a:r>
              <a:rPr lang="en-US" dirty="0"/>
              <a:t>, it also brings along new </a:t>
            </a:r>
            <a:r>
              <a:rPr lang="en-US" dirty="0" smtClean="0"/>
              <a:t>security and privacy issues.</a:t>
            </a:r>
            <a:endParaRPr lang="en-US" dirty="0"/>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fld id="{8B512C98-7ABB-554D-A908-746B5A8F3E0B}" type="slidenum">
              <a:rPr lang="en-US" smtClean="0"/>
              <a:pPr/>
              <a:t>10</a:t>
            </a:fld>
            <a:endParaRPr lang="en-US" dirty="0"/>
          </a:p>
        </p:txBody>
      </p:sp>
    </p:spTree>
    <p:extLst>
      <p:ext uri="{BB962C8B-B14F-4D97-AF65-F5344CB8AC3E}">
        <p14:creationId xmlns:p14="http://schemas.microsoft.com/office/powerpoint/2010/main" val="332233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In particular there are two  attacks that are important.</a:t>
            </a:r>
          </a:p>
          <a:p>
            <a:pPr lvl="0"/>
            <a:endParaRPr lang="en-US" baseline="0" dirty="0" smtClean="0"/>
          </a:p>
          <a:p>
            <a:pPr lvl="0"/>
            <a:r>
              <a:rPr lang="en-US" baseline="0" dirty="0" smtClean="0"/>
              <a:t>First a passive attack. In this case, the attacker listens on the medium. Whenever the implant transmits, the attacker snoops on these transmission to obtain the patient’s private data. This could be the patient’s diagnosis or vital signal like EKG. Such a snooping is a significant violation of the patient’s privacy.</a:t>
            </a:r>
          </a:p>
          <a:p>
            <a:pPr lvl="0"/>
            <a:endParaRPr lang="en-US" baseline="0" dirty="0" smtClean="0"/>
          </a:p>
          <a:p>
            <a:pPr lvl="0"/>
            <a:endParaRPr lang="en-US" baseline="0" dirty="0" smtClean="0"/>
          </a:p>
          <a:p>
            <a:pPr lvl="0"/>
            <a:r>
              <a:rPr lang="en-US" baseline="0" dirty="0" smtClean="0"/>
              <a:t>Second an active attack. In this case the attacker sends unauthorized commands to the implant.</a:t>
            </a:r>
          </a:p>
          <a:p>
            <a:pPr defTabSz="465887">
              <a:defRPr/>
            </a:pPr>
            <a:r>
              <a:rPr lang="en-US" baseline="0" dirty="0" smtClean="0"/>
              <a:t>For example, the attacker here can send wireless commands which turn off therapies on the implant. </a:t>
            </a:r>
          </a:p>
          <a:p>
            <a:pPr defTabSz="465887">
              <a:defRPr/>
            </a:pPr>
            <a:endParaRPr lang="en-US" baseline="0" dirty="0" smtClean="0"/>
          </a:p>
          <a:p>
            <a:pPr defTabSz="465887">
              <a:defRPr/>
            </a:pPr>
            <a:r>
              <a:rPr lang="en-US" baseline="0" dirty="0" smtClean="0"/>
              <a:t>These passive and active attacks are not just  fantasies. They have been demonstrated in practice using off-the-shelf software radios. For example, the researchers have showed that an attacker can make a cardiac defibrillators deliver an electric shock to the patient’s heart. </a:t>
            </a:r>
          </a:p>
          <a:p>
            <a:pPr lvl="1"/>
            <a:endParaRPr lang="en-US" baseline="0" dirty="0" smtClean="0"/>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fld id="{8B512C98-7ABB-554D-A908-746B5A8F3E0B}" type="slidenum">
              <a:rPr lang="en-US" smtClean="0"/>
              <a:pPr/>
              <a:t>11</a:t>
            </a:fld>
            <a:endParaRPr lang="en-US" dirty="0"/>
          </a:p>
        </p:txBody>
      </p:sp>
    </p:spTree>
    <p:extLst>
      <p:ext uri="{BB962C8B-B14F-4D97-AF65-F5344CB8AC3E}">
        <p14:creationId xmlns:p14="http://schemas.microsoft.com/office/powerpoint/2010/main" val="372883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723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45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5068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123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965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576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353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8511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915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29139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fld id="{B295813D-206F-4EBA-A702-306DEFBD3AA1}" type="slidenum">
              <a:rPr lang="en-US" smtClean="0"/>
              <a:pPr/>
              <a:t>21</a:t>
            </a:fld>
            <a:endParaRPr lang="en-US" dirty="0"/>
          </a:p>
        </p:txBody>
      </p:sp>
    </p:spTree>
    <p:extLst>
      <p:ext uri="{BB962C8B-B14F-4D97-AF65-F5344CB8AC3E}">
        <p14:creationId xmlns:p14="http://schemas.microsoft.com/office/powerpoint/2010/main" val="3631484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79124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428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70828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043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765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24185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56874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6171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262058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5810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76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961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2437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579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600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4223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t>
            </a:r>
            <a:r>
              <a:rPr lang="en-US" dirty="0"/>
              <a:t>wireless in these devices has multiple benefits.</a:t>
            </a:r>
          </a:p>
          <a:p>
            <a:endParaRPr lang="en-US" dirty="0"/>
          </a:p>
          <a:p>
            <a:r>
              <a:rPr lang="en-US" dirty="0"/>
              <a:t>First, it </a:t>
            </a:r>
            <a:r>
              <a:rPr lang="en-US" dirty="0" smtClean="0"/>
              <a:t>makes</a:t>
            </a:r>
            <a:r>
              <a:rPr lang="en-US" baseline="0" dirty="0" smtClean="0"/>
              <a:t> it easier to communicate</a:t>
            </a:r>
            <a:r>
              <a:rPr lang="en-US" dirty="0" smtClean="0"/>
              <a:t> </a:t>
            </a:r>
            <a:r>
              <a:rPr lang="en-US" dirty="0"/>
              <a:t>with the implant itself.</a:t>
            </a:r>
          </a:p>
          <a:p>
            <a:endParaRPr lang="en-US" dirty="0"/>
          </a:p>
          <a:p>
            <a:r>
              <a:rPr lang="en-US" dirty="0"/>
              <a:t>More importantly, it enables remote monitoring of the patient’s status.</a:t>
            </a:r>
          </a:p>
          <a:p>
            <a:endParaRPr lang="en-US" dirty="0"/>
          </a:p>
          <a:p>
            <a:r>
              <a:rPr lang="en-US" dirty="0"/>
              <a:t>The patient can be in her </a:t>
            </a:r>
            <a:r>
              <a:rPr lang="en-US" dirty="0" smtClean="0"/>
              <a:t>home</a:t>
            </a:r>
            <a:r>
              <a:rPr lang="en-US" baseline="0" dirty="0" smtClean="0"/>
              <a:t>; she would have an</a:t>
            </a:r>
            <a:r>
              <a:rPr lang="en-US" dirty="0" smtClean="0"/>
              <a:t> </a:t>
            </a:r>
            <a:r>
              <a:rPr lang="en-US" dirty="0"/>
              <a:t>implant reader </a:t>
            </a:r>
            <a:r>
              <a:rPr lang="en-US" dirty="0" smtClean="0"/>
              <a:t>that </a:t>
            </a:r>
            <a:r>
              <a:rPr lang="en-US" dirty="0"/>
              <a:t>periodically </a:t>
            </a:r>
            <a:r>
              <a:rPr lang="en-US" dirty="0" smtClean="0"/>
              <a:t>queries </a:t>
            </a:r>
            <a:r>
              <a:rPr lang="en-US" dirty="0"/>
              <a:t>the implant </a:t>
            </a:r>
            <a:r>
              <a:rPr lang="en-US" dirty="0" smtClean="0"/>
              <a:t>fo</a:t>
            </a:r>
            <a:r>
              <a:rPr lang="en-US" baseline="0" dirty="0" smtClean="0"/>
              <a:t>r </a:t>
            </a:r>
            <a:r>
              <a:rPr lang="en-US" dirty="0" smtClean="0"/>
              <a:t>patient’s </a:t>
            </a:r>
            <a:r>
              <a:rPr lang="en-US" dirty="0"/>
              <a:t>vital </a:t>
            </a:r>
            <a:r>
              <a:rPr lang="en-US" dirty="0" smtClean="0"/>
              <a:t>signals.</a:t>
            </a:r>
            <a:r>
              <a:rPr lang="en-US" baseline="0" dirty="0" smtClean="0"/>
              <a:t> The reader then forwards this </a:t>
            </a:r>
            <a:r>
              <a:rPr lang="en-US" dirty="0" smtClean="0"/>
              <a:t>information </a:t>
            </a:r>
            <a:r>
              <a:rPr lang="en-US" dirty="0"/>
              <a:t>to the medical professionals over the internet.</a:t>
            </a:r>
          </a:p>
        </p:txBody>
      </p:sp>
      <p:sp>
        <p:nvSpPr>
          <p:cNvPr id="4" name="Slide Number Placeholder 3"/>
          <p:cNvSpPr>
            <a:spLocks noGrp="1"/>
          </p:cNvSpPr>
          <p:nvPr>
            <p:ph type="sldNum" sz="quarter" idx="10"/>
          </p:nvPr>
        </p:nvSpPr>
        <p:spPr>
          <a:xfrm>
            <a:off x="3884027" y="8829675"/>
            <a:ext cx="2972421" cy="465138"/>
          </a:xfrm>
          <a:prstGeom prst="rect">
            <a:avLst/>
          </a:prstGeom>
        </p:spPr>
        <p:txBody>
          <a:bodyPr/>
          <a:lstStyle/>
          <a:p>
            <a:fld id="{8B512C98-7ABB-554D-A908-746B5A8F3E0B}" type="slidenum">
              <a:rPr lang="en-US" smtClean="0"/>
              <a:pPr/>
              <a:t>9</a:t>
            </a:fld>
            <a:endParaRPr lang="en-US" dirty="0"/>
          </a:p>
        </p:txBody>
      </p:sp>
    </p:spTree>
    <p:extLst>
      <p:ext uri="{BB962C8B-B14F-4D97-AF65-F5344CB8AC3E}">
        <p14:creationId xmlns:p14="http://schemas.microsoft.com/office/powerpoint/2010/main" val="3322334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wmf"/><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2632075"/>
            <a:ext cx="4267200" cy="4225925"/>
          </a:xfrm>
          <a:prstGeom prst="rect">
            <a:avLst/>
          </a:prstGeom>
          <a:noFill/>
        </p:spPr>
      </p:pic>
      <p:sp>
        <p:nvSpPr>
          <p:cNvPr id="65539" name="Rectangle 3"/>
          <p:cNvSpPr>
            <a:spLocks noGrp="1" noChangeArrowheads="1"/>
          </p:cNvSpPr>
          <p:nvPr>
            <p:ph type="subTitle" idx="1"/>
          </p:nvPr>
        </p:nvSpPr>
        <p:spPr>
          <a:xfrm>
            <a:off x="1790700" y="3124200"/>
            <a:ext cx="5562600" cy="1752600"/>
          </a:xfrm>
        </p:spPr>
        <p:txBody>
          <a:bodyPr/>
          <a:lstStyle>
            <a:lvl1pPr marL="0" indent="0" algn="ctr">
              <a:buFont typeface="Wingdings" pitchFamily="2" charset="2"/>
              <a:buNone/>
              <a:defRPr/>
            </a:lvl1pPr>
          </a:lstStyle>
          <a:p>
            <a:r>
              <a:rPr lang="en-US"/>
              <a:t>Click to edit Master subtitle style</a:t>
            </a:r>
          </a:p>
        </p:txBody>
      </p:sp>
      <p:sp>
        <p:nvSpPr>
          <p:cNvPr id="65540" name="Rectangle 4"/>
          <p:cNvSpPr>
            <a:spLocks noGrp="1" noChangeArrowheads="1"/>
          </p:cNvSpPr>
          <p:nvPr>
            <p:ph type="ctrTitle"/>
          </p:nvPr>
        </p:nvSpPr>
        <p:spPr>
          <a:xfrm>
            <a:off x="1143000" y="1447800"/>
            <a:ext cx="6858000" cy="1143000"/>
          </a:xfrm>
        </p:spPr>
        <p:txBody>
          <a:bodyPr/>
          <a:lstStyle>
            <a:lvl1pPr algn="ctr">
              <a:defRPr sz="3200"/>
            </a:lvl1pPr>
          </a:lstStyle>
          <a:p>
            <a:r>
              <a:rPr lang="en-US"/>
              <a:t>Click to edit Master title style</a:t>
            </a:r>
          </a:p>
        </p:txBody>
      </p:sp>
      <p:sp>
        <p:nvSpPr>
          <p:cNvPr id="65541" name="Rectangle 5"/>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endParaRPr lang="en-US" dirty="0"/>
          </a:p>
        </p:txBody>
      </p:sp>
      <p:sp>
        <p:nvSpPr>
          <p:cNvPr id="65542" name="Line 6"/>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endParaRPr lang="en-US" dirty="0"/>
          </a:p>
        </p:txBody>
      </p:sp>
      <p:sp>
        <p:nvSpPr>
          <p:cNvPr id="65543" name="Text Box 7"/>
          <p:cNvSpPr txBox="1">
            <a:spLocks noChangeArrowheads="1"/>
          </p:cNvSpPr>
          <p:nvPr/>
        </p:nvSpPr>
        <p:spPr bwMode="auto">
          <a:xfrm>
            <a:off x="1676400" y="830263"/>
            <a:ext cx="1219200" cy="457200"/>
          </a:xfrm>
          <a:prstGeom prst="rect">
            <a:avLst/>
          </a:prstGeom>
          <a:noFill/>
          <a:ln w="12700">
            <a:noFill/>
            <a:miter lim="800000"/>
            <a:headEnd/>
            <a:tailEnd/>
          </a:ln>
          <a:effectLst/>
        </p:spPr>
        <p:txBody>
          <a:bodyPr>
            <a:spAutoFit/>
          </a:bodyPr>
          <a:lstStyle/>
          <a:p>
            <a:pPr>
              <a:spcBef>
                <a:spcPct val="50000"/>
              </a:spcBef>
            </a:pPr>
            <a:endParaRPr lang="en-US" sz="2400" dirty="0">
              <a:latin typeface="Geneva"/>
            </a:endParaRPr>
          </a:p>
        </p:txBody>
      </p:sp>
      <p:pic>
        <p:nvPicPr>
          <p:cNvPr id="65544" name="Picture 8"/>
          <p:cNvPicPr>
            <a:picLocks noChangeAspect="1" noChangeArrowheads="1"/>
          </p:cNvPicPr>
          <p:nvPr/>
        </p:nvPicPr>
        <p:blipFill>
          <a:blip r:embed="rId3" cstate="print"/>
          <a:srcRect/>
          <a:stretch>
            <a:fillRect/>
          </a:stretch>
        </p:blipFill>
        <p:spPr bwMode="auto">
          <a:xfrm>
            <a:off x="0" y="0"/>
            <a:ext cx="9144000" cy="762000"/>
          </a:xfrm>
          <a:prstGeom prst="rect">
            <a:avLst/>
          </a:prstGeom>
          <a:noFill/>
        </p:spPr>
      </p:pic>
      <p:pic>
        <p:nvPicPr>
          <p:cNvPr id="65545" name="Picture 9"/>
          <p:cNvPicPr>
            <a:picLocks noChangeAspect="1" noChangeArrowheads="1"/>
          </p:cNvPicPr>
          <p:nvPr/>
        </p:nvPicPr>
        <p:blipFill>
          <a:blip r:embed="rId4" cstate="print"/>
          <a:srcRect/>
          <a:stretch>
            <a:fillRect/>
          </a:stretch>
        </p:blipFill>
        <p:spPr bwMode="auto">
          <a:xfrm>
            <a:off x="227013" y="357188"/>
            <a:ext cx="3049587" cy="404812"/>
          </a:xfrm>
          <a:prstGeom prst="rect">
            <a:avLst/>
          </a:prstGeom>
          <a:noFill/>
        </p:spPr>
      </p:pic>
      <p:pic>
        <p:nvPicPr>
          <p:cNvPr id="65546" name="Picture 10"/>
          <p:cNvPicPr>
            <a:picLocks noChangeAspect="1" noChangeArrowheads="1"/>
          </p:cNvPicPr>
          <p:nvPr/>
        </p:nvPicPr>
        <p:blipFill>
          <a:blip r:embed="rId5" cstate="print"/>
          <a:srcRect/>
          <a:stretch>
            <a:fillRect/>
          </a:stretch>
        </p:blipFill>
        <p:spPr bwMode="auto">
          <a:xfrm>
            <a:off x="0" y="6096000"/>
            <a:ext cx="9144000" cy="774700"/>
          </a:xfrm>
          <a:prstGeom prst="rect">
            <a:avLst/>
          </a:prstGeom>
          <a:noFill/>
          <a:ln w="12700">
            <a:noFill/>
            <a:miter lim="800000"/>
            <a:headEnd/>
            <a:tailEnd/>
          </a:ln>
          <a:effectLst/>
        </p:spPr>
      </p:pic>
      <p:sp>
        <p:nvSpPr>
          <p:cNvPr id="65548" name="Line 12"/>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4770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609600"/>
            <a:ext cx="8839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724429"/>
          </a:xfrm>
        </p:spPr>
        <p:txBody>
          <a:bodyPr rtlCol="0"/>
          <a:lstStyle>
            <a:lvl1pPr>
              <a:defRPr b="1">
                <a:solidFill>
                  <a:srgbClr val="0078C0"/>
                </a:solidFill>
              </a:defRPr>
            </a:lvl1pPr>
          </a:lstStyle>
          <a:p>
            <a:r>
              <a:rPr lang="en-US" dirty="0"/>
              <a:t>Click to edit Master title style</a:t>
            </a:r>
          </a:p>
        </p:txBody>
      </p:sp>
      <p:sp>
        <p:nvSpPr>
          <p:cNvPr id="3" name="Rectangle 2"/>
          <p:cNvSpPr>
            <a:spLocks noGrp="1"/>
          </p:cNvSpPr>
          <p:nvPr>
            <p:ph type="body" idx="1"/>
          </p:nvPr>
        </p:nvSpPr>
        <p:spPr>
          <a:xfrm>
            <a:off x="457200" y="1286934"/>
            <a:ext cx="8229600" cy="4839230"/>
          </a:xfrm>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fld id="{DC2F2A86-6A09-4B58-80CF-67D75A390D10}" type="datetime1">
              <a:rPr lang="en-US" smtClean="0"/>
              <a:pPr>
                <a:defRPr/>
              </a:pPr>
              <a:t>4/24/2015</a:t>
            </a:fld>
            <a:endParaRPr lang="en-US" dirty="0"/>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6E3E026C-9B7C-964A-9AB0-21B2B0C30D06}" type="slidenum">
              <a:rPr lang="en-US"/>
              <a:pPr>
                <a:defRPr/>
              </a:pPr>
              <a:t>‹#›</a:t>
            </a:fld>
            <a:endParaRPr lang="en-US" dirty="0"/>
          </a:p>
        </p:txBody>
      </p:sp>
    </p:spTree>
    <p:extLst>
      <p:ext uri="{BB962C8B-B14F-4D97-AF65-F5344CB8AC3E}">
        <p14:creationId xmlns:p14="http://schemas.microsoft.com/office/powerpoint/2010/main" val="2824165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381000" y="1371600"/>
            <a:ext cx="8153400" cy="449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5" name="Rectangle 3"/>
          <p:cNvSpPr>
            <a:spLocks noGrp="1" noChangeArrowheads="1"/>
          </p:cNvSpPr>
          <p:nvPr>
            <p:ph type="title"/>
          </p:nvPr>
        </p:nvSpPr>
        <p:spPr bwMode="auto">
          <a:xfrm>
            <a:off x="304800" y="609600"/>
            <a:ext cx="8839200" cy="5334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64516" name="Rectangle 4"/>
          <p:cNvSpPr>
            <a:spLocks noChangeArrowheads="1"/>
          </p:cNvSpPr>
          <p:nvPr/>
        </p:nvSpPr>
        <p:spPr bwMode="auto">
          <a:xfrm>
            <a:off x="6156325" y="5943600"/>
            <a:ext cx="3013075" cy="457200"/>
          </a:xfrm>
          <a:prstGeom prst="rect">
            <a:avLst/>
          </a:prstGeom>
          <a:noFill/>
          <a:ln w="12700">
            <a:noFill/>
            <a:miter lim="800000"/>
            <a:headEnd/>
            <a:tailEnd/>
          </a:ln>
          <a:effectLst/>
        </p:spPr>
        <p:txBody>
          <a:bodyPr/>
          <a:lstStyle/>
          <a:p>
            <a:endParaRPr lang="en-US" dirty="0"/>
          </a:p>
        </p:txBody>
      </p:sp>
      <p:sp>
        <p:nvSpPr>
          <p:cNvPr id="64517" name="Line 5"/>
          <p:cNvSpPr>
            <a:spLocks noChangeShapeType="1"/>
          </p:cNvSpPr>
          <p:nvPr/>
        </p:nvSpPr>
        <p:spPr bwMode="auto">
          <a:xfrm>
            <a:off x="0" y="1219200"/>
            <a:ext cx="9144000" cy="0"/>
          </a:xfrm>
          <a:prstGeom prst="line">
            <a:avLst/>
          </a:prstGeom>
          <a:noFill/>
          <a:ln w="12700">
            <a:solidFill>
              <a:schemeClr val="tx1"/>
            </a:solidFill>
            <a:round/>
            <a:headEnd/>
            <a:tailEnd/>
          </a:ln>
          <a:effectLst/>
        </p:spPr>
        <p:txBody>
          <a:bodyPr wrap="none" anchor="ctr"/>
          <a:lstStyle/>
          <a:p>
            <a:endParaRPr lang="en-US" dirty="0"/>
          </a:p>
        </p:txBody>
      </p:sp>
      <p:pic>
        <p:nvPicPr>
          <p:cNvPr id="64518" name="Picture 6"/>
          <p:cNvPicPr>
            <a:picLocks noChangeAspect="1" noChangeArrowheads="1"/>
          </p:cNvPicPr>
          <p:nvPr/>
        </p:nvPicPr>
        <p:blipFill>
          <a:blip r:embed="rId15" cstate="print"/>
          <a:srcRect/>
          <a:stretch>
            <a:fillRect/>
          </a:stretch>
        </p:blipFill>
        <p:spPr bwMode="auto">
          <a:xfrm>
            <a:off x="0" y="0"/>
            <a:ext cx="9144000" cy="457200"/>
          </a:xfrm>
          <a:prstGeom prst="rect">
            <a:avLst/>
          </a:prstGeom>
          <a:noFill/>
        </p:spPr>
      </p:pic>
      <p:pic>
        <p:nvPicPr>
          <p:cNvPr id="64519" name="Picture 7"/>
          <p:cNvPicPr>
            <a:picLocks noChangeAspect="1" noChangeArrowheads="1"/>
          </p:cNvPicPr>
          <p:nvPr/>
        </p:nvPicPr>
        <p:blipFill>
          <a:blip r:embed="rId16" cstate="print"/>
          <a:srcRect/>
          <a:stretch>
            <a:fillRect/>
          </a:stretch>
        </p:blipFill>
        <p:spPr bwMode="auto">
          <a:xfrm>
            <a:off x="152400" y="114300"/>
            <a:ext cx="2592388" cy="342900"/>
          </a:xfrm>
          <a:prstGeom prst="rect">
            <a:avLst/>
          </a:prstGeom>
          <a:noFill/>
        </p:spPr>
      </p:pic>
      <p:pic>
        <p:nvPicPr>
          <p:cNvPr id="64520" name="Picture 8"/>
          <p:cNvPicPr>
            <a:picLocks noChangeAspect="1" noChangeArrowheads="1"/>
          </p:cNvPicPr>
          <p:nvPr/>
        </p:nvPicPr>
        <p:blipFill>
          <a:blip r:embed="rId17" cstate="print"/>
          <a:srcRect/>
          <a:stretch>
            <a:fillRect/>
          </a:stretch>
        </p:blipFill>
        <p:spPr bwMode="auto">
          <a:xfrm>
            <a:off x="0" y="6096000"/>
            <a:ext cx="9144000" cy="774700"/>
          </a:xfrm>
          <a:prstGeom prst="rect">
            <a:avLst/>
          </a:prstGeom>
          <a:solidFill>
            <a:srgbClr val="E7CFFF"/>
          </a:solidFill>
          <a:ln w="12700">
            <a:noFill/>
            <a:miter lim="800000"/>
            <a:headEnd/>
            <a:tailEnd/>
          </a:ln>
          <a:effectLst/>
        </p:spPr>
      </p:pic>
      <p:sp>
        <p:nvSpPr>
          <p:cNvPr id="64521" name="Text Box 9"/>
          <p:cNvSpPr txBox="1">
            <a:spLocks noChangeArrowheads="1"/>
          </p:cNvSpPr>
          <p:nvPr/>
        </p:nvSpPr>
        <p:spPr bwMode="auto">
          <a:xfrm>
            <a:off x="8382000" y="6172200"/>
            <a:ext cx="609600" cy="304800"/>
          </a:xfrm>
          <a:prstGeom prst="rect">
            <a:avLst/>
          </a:prstGeom>
          <a:noFill/>
          <a:ln w="12700">
            <a:noFill/>
            <a:miter lim="800000"/>
            <a:headEnd/>
            <a:tailEnd/>
          </a:ln>
          <a:effectLst/>
        </p:spPr>
        <p:txBody>
          <a:bodyPr>
            <a:spAutoFit/>
          </a:bodyPr>
          <a:lstStyle/>
          <a:p>
            <a:pPr>
              <a:spcBef>
                <a:spcPct val="50000"/>
              </a:spcBef>
            </a:pPr>
            <a:fld id="{F08362FC-9811-454F-AA3C-47F02A06071C}" type="slidenum">
              <a:rPr lang="en-US" sz="1400"/>
              <a:pPr>
                <a:spcBef>
                  <a:spcPct val="50000"/>
                </a:spcBef>
              </a:pPr>
              <a:t>‹#›</a:t>
            </a:fld>
            <a:endParaRPr lang="en-US" sz="2400" b="1" dirty="0">
              <a:solidFill>
                <a:srgbClr val="336699"/>
              </a:solidFill>
            </a:endParaRPr>
          </a:p>
        </p:txBody>
      </p:sp>
      <p:sp>
        <p:nvSpPr>
          <p:cNvPr id="64522" name="Rectangle 10"/>
          <p:cNvSpPr>
            <a:spLocks noChangeArrowheads="1"/>
          </p:cNvSpPr>
          <p:nvPr/>
        </p:nvSpPr>
        <p:spPr bwMode="auto">
          <a:xfrm>
            <a:off x="152400" y="6172200"/>
            <a:ext cx="180975" cy="301625"/>
          </a:xfrm>
          <a:prstGeom prst="rect">
            <a:avLst/>
          </a:prstGeom>
          <a:noFill/>
          <a:ln w="12700">
            <a:noFill/>
            <a:miter lim="800000"/>
            <a:headEnd/>
            <a:tailEnd/>
          </a:ln>
          <a:effectLst/>
        </p:spPr>
        <p:txBody>
          <a:bodyPr wrap="none" lIns="90488" tIns="44450" rIns="90488" bIns="44450">
            <a:spAutoFit/>
          </a:bodyPr>
          <a:lstStyle/>
          <a:p>
            <a:endParaRPr lang="en-US" sz="1400" dirty="0"/>
          </a:p>
        </p:txBody>
      </p:sp>
      <p:sp>
        <p:nvSpPr>
          <p:cNvPr id="64523" name="Line 11"/>
          <p:cNvSpPr>
            <a:spLocks noChangeShapeType="1"/>
          </p:cNvSpPr>
          <p:nvPr/>
        </p:nvSpPr>
        <p:spPr bwMode="auto">
          <a:xfrm>
            <a:off x="0" y="6096000"/>
            <a:ext cx="9144000" cy="0"/>
          </a:xfrm>
          <a:prstGeom prst="line">
            <a:avLst/>
          </a:prstGeom>
          <a:noFill/>
          <a:ln w="12700">
            <a:solidFill>
              <a:schemeClr val="tx1"/>
            </a:solidFill>
            <a:round/>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dt="0"/>
  <p:txStyles>
    <p:titleStyle>
      <a:lvl1pPr algn="l" rtl="0" eaLnBrk="0" fontAlgn="base" hangingPunct="0">
        <a:spcBef>
          <a:spcPct val="0"/>
        </a:spcBef>
        <a:spcAft>
          <a:spcPct val="0"/>
        </a:spcAft>
        <a:defRPr sz="3000">
          <a:solidFill>
            <a:srgbClr val="881C1C"/>
          </a:solidFill>
          <a:latin typeface="+mj-lt"/>
          <a:ea typeface="+mj-ea"/>
          <a:cs typeface="+mj-cs"/>
        </a:defRPr>
      </a:lvl1pPr>
      <a:lvl2pPr algn="l" rtl="0" eaLnBrk="0" fontAlgn="base" hangingPunct="0">
        <a:spcBef>
          <a:spcPct val="0"/>
        </a:spcBef>
        <a:spcAft>
          <a:spcPct val="0"/>
        </a:spcAft>
        <a:defRPr sz="3000">
          <a:solidFill>
            <a:srgbClr val="881C1C"/>
          </a:solidFill>
          <a:latin typeface="Georgia" pitchFamily="18" charset="0"/>
        </a:defRPr>
      </a:lvl2pPr>
      <a:lvl3pPr algn="l" rtl="0" eaLnBrk="0" fontAlgn="base" hangingPunct="0">
        <a:spcBef>
          <a:spcPct val="0"/>
        </a:spcBef>
        <a:spcAft>
          <a:spcPct val="0"/>
        </a:spcAft>
        <a:defRPr sz="3000">
          <a:solidFill>
            <a:srgbClr val="881C1C"/>
          </a:solidFill>
          <a:latin typeface="Georgia" pitchFamily="18" charset="0"/>
        </a:defRPr>
      </a:lvl3pPr>
      <a:lvl4pPr algn="l" rtl="0" eaLnBrk="0" fontAlgn="base" hangingPunct="0">
        <a:spcBef>
          <a:spcPct val="0"/>
        </a:spcBef>
        <a:spcAft>
          <a:spcPct val="0"/>
        </a:spcAft>
        <a:defRPr sz="3000">
          <a:solidFill>
            <a:srgbClr val="881C1C"/>
          </a:solidFill>
          <a:latin typeface="Georgia" pitchFamily="18" charset="0"/>
        </a:defRPr>
      </a:lvl4pPr>
      <a:lvl5pPr algn="l" rtl="0" eaLnBrk="0" fontAlgn="base" hangingPunct="0">
        <a:spcBef>
          <a:spcPct val="0"/>
        </a:spcBef>
        <a:spcAft>
          <a:spcPct val="0"/>
        </a:spcAft>
        <a:defRPr sz="3000">
          <a:solidFill>
            <a:srgbClr val="881C1C"/>
          </a:solidFill>
          <a:latin typeface="Georgia" pitchFamily="18" charset="0"/>
        </a:defRPr>
      </a:lvl5pPr>
      <a:lvl6pPr marL="457200" algn="l" rtl="0" eaLnBrk="0" fontAlgn="base" hangingPunct="0">
        <a:spcBef>
          <a:spcPct val="0"/>
        </a:spcBef>
        <a:spcAft>
          <a:spcPct val="0"/>
        </a:spcAft>
        <a:defRPr sz="3000">
          <a:solidFill>
            <a:srgbClr val="881C1C"/>
          </a:solidFill>
          <a:latin typeface="Georgia" pitchFamily="18" charset="0"/>
        </a:defRPr>
      </a:lvl6pPr>
      <a:lvl7pPr marL="914400" algn="l" rtl="0" eaLnBrk="0" fontAlgn="base" hangingPunct="0">
        <a:spcBef>
          <a:spcPct val="0"/>
        </a:spcBef>
        <a:spcAft>
          <a:spcPct val="0"/>
        </a:spcAft>
        <a:defRPr sz="3000">
          <a:solidFill>
            <a:srgbClr val="881C1C"/>
          </a:solidFill>
          <a:latin typeface="Georgia" pitchFamily="18" charset="0"/>
        </a:defRPr>
      </a:lvl7pPr>
      <a:lvl8pPr marL="1371600" algn="l" rtl="0" eaLnBrk="0" fontAlgn="base" hangingPunct="0">
        <a:spcBef>
          <a:spcPct val="0"/>
        </a:spcBef>
        <a:spcAft>
          <a:spcPct val="0"/>
        </a:spcAft>
        <a:defRPr sz="3000">
          <a:solidFill>
            <a:srgbClr val="881C1C"/>
          </a:solidFill>
          <a:latin typeface="Georgia" pitchFamily="18" charset="0"/>
        </a:defRPr>
      </a:lvl8pPr>
      <a:lvl9pPr marL="1828800" algn="l" rtl="0" eaLnBrk="0" fontAlgn="base" hangingPunct="0">
        <a:spcBef>
          <a:spcPct val="0"/>
        </a:spcBef>
        <a:spcAft>
          <a:spcPct val="0"/>
        </a:spcAft>
        <a:defRPr sz="3000">
          <a:solidFill>
            <a:srgbClr val="881C1C"/>
          </a:solidFill>
          <a:latin typeface="Georgia" pitchFamily="18" charset="0"/>
        </a:defRPr>
      </a:lvl9pPr>
    </p:titleStyle>
    <p:bodyStyle>
      <a:lvl1pPr marL="342900" indent="-342900" algn="l" rtl="0" eaLnBrk="0" fontAlgn="base" hangingPunct="0">
        <a:spcBef>
          <a:spcPct val="20000"/>
        </a:spcBef>
        <a:spcAft>
          <a:spcPct val="0"/>
        </a:spcAft>
        <a:buClr>
          <a:srgbClr val="840C22"/>
        </a:buClr>
        <a:buSzPct val="100000"/>
        <a:buFont typeface="Wingdings" pitchFamily="2"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mn-lt"/>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5pPr>
      <a:lvl6pPr marL="25146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http://healthit.hhs.gov/portal/server.pt/community/healthit_hhs_gov__home/120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gi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yankodesign.com/2009/03/06/finally-a-usb-body-implant-for-hardcore-transfer/" TargetMode="External"/><Relationship Id="rId10" Type="http://schemas.openxmlformats.org/officeDocument/2006/relationships/image" Target="../media/image15.gif"/><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hyperlink" Target="http://www.ieee-security.org/TC/SP2008/oakland08-award-papers.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ctrTitle"/>
          </p:nvPr>
        </p:nvSpPr>
        <p:spPr>
          <a:xfrm>
            <a:off x="1187624" y="1628800"/>
            <a:ext cx="6858000" cy="1143000"/>
          </a:xfrm>
        </p:spPr>
        <p:txBody>
          <a:bodyPr/>
          <a:lstStyle/>
          <a:p>
            <a:r>
              <a:rPr lang="en-US" dirty="0" smtClean="0"/>
              <a:t>Design Challenges for </a:t>
            </a:r>
            <a:br>
              <a:rPr lang="en-US" dirty="0" smtClean="0"/>
            </a:br>
            <a:r>
              <a:rPr lang="en-US" dirty="0" smtClean="0"/>
              <a:t>Secure Implantable Medical Devices</a:t>
            </a:r>
            <a:r>
              <a:rPr lang="en-US" dirty="0"/>
              <a:t/>
            </a:r>
            <a:br>
              <a:rPr lang="en-US" dirty="0"/>
            </a:br>
            <a:endParaRPr lang="en-US" dirty="0"/>
          </a:p>
        </p:txBody>
      </p:sp>
      <p:sp>
        <p:nvSpPr>
          <p:cNvPr id="629763" name="Rectangle 3"/>
          <p:cNvSpPr>
            <a:spLocks noGrp="1" noChangeArrowheads="1"/>
          </p:cNvSpPr>
          <p:nvPr>
            <p:ph type="subTitle" idx="1"/>
          </p:nvPr>
        </p:nvSpPr>
        <p:spPr>
          <a:xfrm>
            <a:off x="793233" y="2564904"/>
            <a:ext cx="7920880" cy="864096"/>
          </a:xfrm>
        </p:spPr>
        <p:txBody>
          <a:bodyPr numCol="2"/>
          <a:lstStyle/>
          <a:p>
            <a:r>
              <a:rPr lang="en-US" sz="1600" dirty="0" smtClean="0"/>
              <a:t>Wayne Burleson</a:t>
            </a:r>
          </a:p>
          <a:p>
            <a:r>
              <a:rPr lang="en-US" sz="1600" dirty="0" smtClean="0"/>
              <a:t>Department </a:t>
            </a:r>
            <a:r>
              <a:rPr lang="en-US" sz="1600" dirty="0"/>
              <a:t>of Electrical and Computer </a:t>
            </a:r>
            <a:r>
              <a:rPr lang="en-US" sz="1600" dirty="0" smtClean="0"/>
              <a:t>Engineering</a:t>
            </a:r>
          </a:p>
          <a:p>
            <a:endParaRPr lang="en-US" sz="1600" dirty="0" smtClean="0"/>
          </a:p>
          <a:p>
            <a:r>
              <a:rPr lang="en-US" sz="1600" dirty="0" smtClean="0"/>
              <a:t>Shane Clark, </a:t>
            </a:r>
            <a:r>
              <a:rPr lang="en-US" sz="1600" dirty="0"/>
              <a:t>Ben </a:t>
            </a:r>
            <a:r>
              <a:rPr lang="en-US" sz="1600" dirty="0" err="1"/>
              <a:t>Ransford</a:t>
            </a:r>
            <a:r>
              <a:rPr lang="en-US" sz="1600" dirty="0"/>
              <a:t>, Kevin </a:t>
            </a:r>
            <a:r>
              <a:rPr lang="en-US" sz="1600" dirty="0" smtClean="0"/>
              <a:t>Fu,  Department of Computer Science</a:t>
            </a:r>
            <a:endParaRPr lang="en-US" sz="1600" dirty="0"/>
          </a:p>
          <a:p>
            <a:endParaRPr lang="en-US" dirty="0"/>
          </a:p>
        </p:txBody>
      </p:sp>
      <p:pic>
        <p:nvPicPr>
          <p:cNvPr id="15" name="Picture 7" descr="C:\IEEE_standardization\SG_MBAN\proposal\Revision\new_Fig1_MBAN.tif"/>
          <p:cNvPicPr>
            <a:picLocks noChangeAspect="1" noChangeArrowheads="1"/>
          </p:cNvPicPr>
          <p:nvPr/>
        </p:nvPicPr>
        <p:blipFill>
          <a:blip r:embed="rId3" cstate="print"/>
          <a:srcRect/>
          <a:stretch>
            <a:fillRect/>
          </a:stretch>
        </p:blipFill>
        <p:spPr bwMode="auto">
          <a:xfrm>
            <a:off x="6156176" y="4365104"/>
            <a:ext cx="1944216" cy="1646307"/>
          </a:xfrm>
          <a:prstGeom prst="rect">
            <a:avLst/>
          </a:prstGeom>
          <a:noFill/>
          <a:ln w="9525">
            <a:noFill/>
            <a:miter lim="800000"/>
            <a:headEnd/>
            <a:tailEnd/>
          </a:ln>
        </p:spPr>
      </p:pic>
      <p:grpSp>
        <p:nvGrpSpPr>
          <p:cNvPr id="46" name="Group 45"/>
          <p:cNvGrpSpPr/>
          <p:nvPr/>
        </p:nvGrpSpPr>
        <p:grpSpPr>
          <a:xfrm>
            <a:off x="3915900" y="4444454"/>
            <a:ext cx="2376264" cy="929917"/>
            <a:chOff x="3054100" y="712359"/>
            <a:chExt cx="3795359" cy="1938029"/>
          </a:xfrm>
        </p:grpSpPr>
        <p:grpSp>
          <p:nvGrpSpPr>
            <p:cNvPr id="47" name="Group 39"/>
            <p:cNvGrpSpPr/>
            <p:nvPr/>
          </p:nvGrpSpPr>
          <p:grpSpPr>
            <a:xfrm>
              <a:off x="3054100" y="712359"/>
              <a:ext cx="3795359" cy="1938029"/>
              <a:chOff x="3054100" y="712359"/>
              <a:chExt cx="3795359" cy="1938029"/>
            </a:xfrm>
          </p:grpSpPr>
          <p:sp>
            <p:nvSpPr>
              <p:cNvPr id="50" name="Oval 49"/>
              <p:cNvSpPr/>
              <p:nvPr/>
            </p:nvSpPr>
            <p:spPr>
              <a:xfrm>
                <a:off x="3054100" y="1003083"/>
                <a:ext cx="1290216" cy="104014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1" name="Oval 50"/>
              <p:cNvSpPr/>
              <p:nvPr/>
            </p:nvSpPr>
            <p:spPr>
              <a:xfrm>
                <a:off x="3916588" y="761162"/>
                <a:ext cx="1290216" cy="104014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2" name="Oval 51"/>
              <p:cNvSpPr/>
              <p:nvPr/>
            </p:nvSpPr>
            <p:spPr>
              <a:xfrm>
                <a:off x="4724398" y="712359"/>
                <a:ext cx="1290216" cy="104014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3" name="Oval 52"/>
              <p:cNvSpPr/>
              <p:nvPr/>
            </p:nvSpPr>
            <p:spPr>
              <a:xfrm>
                <a:off x="4724398" y="1600714"/>
                <a:ext cx="1290216" cy="104014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4" name="Oval 53"/>
              <p:cNvSpPr/>
              <p:nvPr/>
            </p:nvSpPr>
            <p:spPr>
              <a:xfrm>
                <a:off x="5559243" y="1069449"/>
                <a:ext cx="1290216" cy="104014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5" name="Oval 54"/>
              <p:cNvSpPr/>
              <p:nvPr/>
            </p:nvSpPr>
            <p:spPr>
              <a:xfrm>
                <a:off x="3661260" y="1610243"/>
                <a:ext cx="1290216" cy="104014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grpSp>
            <p:nvGrpSpPr>
              <p:cNvPr id="56" name="Group 75"/>
              <p:cNvGrpSpPr/>
              <p:nvPr/>
            </p:nvGrpSpPr>
            <p:grpSpPr>
              <a:xfrm>
                <a:off x="3543075" y="1360172"/>
                <a:ext cx="2808115" cy="914400"/>
                <a:chOff x="3888945" y="1376175"/>
                <a:chExt cx="2808115" cy="914400"/>
              </a:xfrm>
            </p:grpSpPr>
            <p:sp>
              <p:nvSpPr>
                <p:cNvPr id="58" name="자유형 84"/>
                <p:cNvSpPr/>
                <p:nvPr/>
              </p:nvSpPr>
              <p:spPr>
                <a:xfrm flipH="1">
                  <a:off x="4344315" y="1591361"/>
                  <a:ext cx="45719" cy="349651"/>
                </a:xfrm>
                <a:custGeom>
                  <a:avLst/>
                  <a:gdLst>
                    <a:gd name="connsiteX0" fmla="*/ 0 w 228600"/>
                    <a:gd name="connsiteY0" fmla="*/ 168910 h 242570"/>
                    <a:gd name="connsiteX1" fmla="*/ 38100 w 228600"/>
                    <a:gd name="connsiteY1" fmla="*/ 207010 h 242570"/>
                    <a:gd name="connsiteX2" fmla="*/ 114300 w 228600"/>
                    <a:gd name="connsiteY2" fmla="*/ 1270 h 242570"/>
                    <a:gd name="connsiteX3" fmla="*/ 198120 w 228600"/>
                    <a:gd name="connsiteY3" fmla="*/ 214630 h 242570"/>
                    <a:gd name="connsiteX4" fmla="*/ 228600 w 228600"/>
                    <a:gd name="connsiteY4" fmla="*/ 168910 h 24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42570">
                      <a:moveTo>
                        <a:pt x="0" y="168910"/>
                      </a:moveTo>
                      <a:cubicBezTo>
                        <a:pt x="9525" y="201930"/>
                        <a:pt x="19050" y="234950"/>
                        <a:pt x="38100" y="207010"/>
                      </a:cubicBezTo>
                      <a:cubicBezTo>
                        <a:pt x="57150" y="179070"/>
                        <a:pt x="87630" y="0"/>
                        <a:pt x="114300" y="1270"/>
                      </a:cubicBezTo>
                      <a:cubicBezTo>
                        <a:pt x="140970" y="2540"/>
                        <a:pt x="179070" y="186690"/>
                        <a:pt x="198120" y="214630"/>
                      </a:cubicBezTo>
                      <a:cubicBezTo>
                        <a:pt x="217170" y="242570"/>
                        <a:pt x="222885" y="205740"/>
                        <a:pt x="228600" y="168910"/>
                      </a:cubicBezTo>
                    </a:path>
                  </a:pathLst>
                </a:cu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itchFamily="34" charset="0"/>
                  </a:endParaRPr>
                </a:p>
              </p:txBody>
            </p:sp>
            <p:sp>
              <p:nvSpPr>
                <p:cNvPr id="59" name="자유형 84"/>
                <p:cNvSpPr/>
                <p:nvPr/>
              </p:nvSpPr>
              <p:spPr>
                <a:xfrm flipH="1">
                  <a:off x="5179160" y="1607520"/>
                  <a:ext cx="45719" cy="349651"/>
                </a:xfrm>
                <a:custGeom>
                  <a:avLst/>
                  <a:gdLst>
                    <a:gd name="connsiteX0" fmla="*/ 0 w 228600"/>
                    <a:gd name="connsiteY0" fmla="*/ 168910 h 242570"/>
                    <a:gd name="connsiteX1" fmla="*/ 38100 w 228600"/>
                    <a:gd name="connsiteY1" fmla="*/ 207010 h 242570"/>
                    <a:gd name="connsiteX2" fmla="*/ 114300 w 228600"/>
                    <a:gd name="connsiteY2" fmla="*/ 1270 h 242570"/>
                    <a:gd name="connsiteX3" fmla="*/ 198120 w 228600"/>
                    <a:gd name="connsiteY3" fmla="*/ 214630 h 242570"/>
                    <a:gd name="connsiteX4" fmla="*/ 228600 w 228600"/>
                    <a:gd name="connsiteY4" fmla="*/ 168910 h 24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42570">
                      <a:moveTo>
                        <a:pt x="0" y="168910"/>
                      </a:moveTo>
                      <a:cubicBezTo>
                        <a:pt x="9525" y="201930"/>
                        <a:pt x="19050" y="234950"/>
                        <a:pt x="38100" y="207010"/>
                      </a:cubicBezTo>
                      <a:cubicBezTo>
                        <a:pt x="57150" y="179070"/>
                        <a:pt x="87630" y="0"/>
                        <a:pt x="114300" y="1270"/>
                      </a:cubicBezTo>
                      <a:cubicBezTo>
                        <a:pt x="140970" y="2540"/>
                        <a:pt x="179070" y="186690"/>
                        <a:pt x="198120" y="214630"/>
                      </a:cubicBezTo>
                      <a:cubicBezTo>
                        <a:pt x="217170" y="242570"/>
                        <a:pt x="222885" y="205740"/>
                        <a:pt x="228600" y="168910"/>
                      </a:cubicBezTo>
                    </a:path>
                  </a:pathLst>
                </a:cu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itchFamily="34" charset="0"/>
                  </a:endParaRPr>
                </a:p>
              </p:txBody>
            </p:sp>
            <p:sp>
              <p:nvSpPr>
                <p:cNvPr id="60" name="자유형 84"/>
                <p:cNvSpPr/>
                <p:nvPr/>
              </p:nvSpPr>
              <p:spPr>
                <a:xfrm flipH="1">
                  <a:off x="6271866" y="1607520"/>
                  <a:ext cx="45719" cy="349651"/>
                </a:xfrm>
                <a:custGeom>
                  <a:avLst/>
                  <a:gdLst>
                    <a:gd name="connsiteX0" fmla="*/ 0 w 228600"/>
                    <a:gd name="connsiteY0" fmla="*/ 168910 h 242570"/>
                    <a:gd name="connsiteX1" fmla="*/ 38100 w 228600"/>
                    <a:gd name="connsiteY1" fmla="*/ 207010 h 242570"/>
                    <a:gd name="connsiteX2" fmla="*/ 114300 w 228600"/>
                    <a:gd name="connsiteY2" fmla="*/ 1270 h 242570"/>
                    <a:gd name="connsiteX3" fmla="*/ 198120 w 228600"/>
                    <a:gd name="connsiteY3" fmla="*/ 214630 h 242570"/>
                    <a:gd name="connsiteX4" fmla="*/ 228600 w 228600"/>
                    <a:gd name="connsiteY4" fmla="*/ 168910 h 24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42570">
                      <a:moveTo>
                        <a:pt x="0" y="168910"/>
                      </a:moveTo>
                      <a:cubicBezTo>
                        <a:pt x="9525" y="201930"/>
                        <a:pt x="19050" y="234950"/>
                        <a:pt x="38100" y="207010"/>
                      </a:cubicBezTo>
                      <a:cubicBezTo>
                        <a:pt x="57150" y="179070"/>
                        <a:pt x="87630" y="0"/>
                        <a:pt x="114300" y="1270"/>
                      </a:cubicBezTo>
                      <a:cubicBezTo>
                        <a:pt x="140970" y="2540"/>
                        <a:pt x="179070" y="186690"/>
                        <a:pt x="198120" y="214630"/>
                      </a:cubicBezTo>
                      <a:cubicBezTo>
                        <a:pt x="217170" y="242570"/>
                        <a:pt x="222885" y="205740"/>
                        <a:pt x="228600" y="168910"/>
                      </a:cubicBezTo>
                    </a:path>
                  </a:pathLst>
                </a:cu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itchFamily="34" charset="0"/>
                  </a:endParaRPr>
                </a:p>
              </p:txBody>
            </p:sp>
            <p:cxnSp>
              <p:nvCxnSpPr>
                <p:cNvPr id="61" name="Straight Connector 60"/>
                <p:cNvCxnSpPr/>
                <p:nvPr/>
              </p:nvCxnSpPr>
              <p:spPr>
                <a:xfrm>
                  <a:off x="4268420" y="1931434"/>
                  <a:ext cx="2228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자유형 84"/>
                <p:cNvSpPr/>
                <p:nvPr/>
              </p:nvSpPr>
              <p:spPr>
                <a:xfrm flipH="1">
                  <a:off x="5482740" y="1607520"/>
                  <a:ext cx="45719" cy="349651"/>
                </a:xfrm>
                <a:custGeom>
                  <a:avLst/>
                  <a:gdLst>
                    <a:gd name="connsiteX0" fmla="*/ 0 w 228600"/>
                    <a:gd name="connsiteY0" fmla="*/ 168910 h 242570"/>
                    <a:gd name="connsiteX1" fmla="*/ 38100 w 228600"/>
                    <a:gd name="connsiteY1" fmla="*/ 207010 h 242570"/>
                    <a:gd name="connsiteX2" fmla="*/ 114300 w 228600"/>
                    <a:gd name="connsiteY2" fmla="*/ 1270 h 242570"/>
                    <a:gd name="connsiteX3" fmla="*/ 198120 w 228600"/>
                    <a:gd name="connsiteY3" fmla="*/ 214630 h 242570"/>
                    <a:gd name="connsiteX4" fmla="*/ 228600 w 228600"/>
                    <a:gd name="connsiteY4" fmla="*/ 168910 h 24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42570">
                      <a:moveTo>
                        <a:pt x="0" y="168910"/>
                      </a:moveTo>
                      <a:cubicBezTo>
                        <a:pt x="9525" y="201930"/>
                        <a:pt x="19050" y="234950"/>
                        <a:pt x="38100" y="207010"/>
                      </a:cubicBezTo>
                      <a:cubicBezTo>
                        <a:pt x="57150" y="179070"/>
                        <a:pt x="87630" y="0"/>
                        <a:pt x="114300" y="1270"/>
                      </a:cubicBezTo>
                      <a:cubicBezTo>
                        <a:pt x="140970" y="2540"/>
                        <a:pt x="179070" y="186690"/>
                        <a:pt x="198120" y="214630"/>
                      </a:cubicBezTo>
                      <a:cubicBezTo>
                        <a:pt x="217170" y="242570"/>
                        <a:pt x="222885" y="205740"/>
                        <a:pt x="228600" y="168910"/>
                      </a:cubicBezTo>
                    </a:path>
                  </a:pathLst>
                </a:cu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itchFamily="34" charset="0"/>
                  </a:endParaRPr>
                </a:p>
              </p:txBody>
            </p:sp>
            <p:sp>
              <p:nvSpPr>
                <p:cNvPr id="63" name="자유형 84"/>
                <p:cNvSpPr/>
                <p:nvPr/>
              </p:nvSpPr>
              <p:spPr>
                <a:xfrm flipH="1">
                  <a:off x="6044181" y="1607520"/>
                  <a:ext cx="45719" cy="349651"/>
                </a:xfrm>
                <a:custGeom>
                  <a:avLst/>
                  <a:gdLst>
                    <a:gd name="connsiteX0" fmla="*/ 0 w 228600"/>
                    <a:gd name="connsiteY0" fmla="*/ 168910 h 242570"/>
                    <a:gd name="connsiteX1" fmla="*/ 38100 w 228600"/>
                    <a:gd name="connsiteY1" fmla="*/ 207010 h 242570"/>
                    <a:gd name="connsiteX2" fmla="*/ 114300 w 228600"/>
                    <a:gd name="connsiteY2" fmla="*/ 1270 h 242570"/>
                    <a:gd name="connsiteX3" fmla="*/ 198120 w 228600"/>
                    <a:gd name="connsiteY3" fmla="*/ 214630 h 242570"/>
                    <a:gd name="connsiteX4" fmla="*/ 228600 w 228600"/>
                    <a:gd name="connsiteY4" fmla="*/ 168910 h 24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42570">
                      <a:moveTo>
                        <a:pt x="0" y="168910"/>
                      </a:moveTo>
                      <a:cubicBezTo>
                        <a:pt x="9525" y="201930"/>
                        <a:pt x="19050" y="234950"/>
                        <a:pt x="38100" y="207010"/>
                      </a:cubicBezTo>
                      <a:cubicBezTo>
                        <a:pt x="57150" y="179070"/>
                        <a:pt x="87630" y="0"/>
                        <a:pt x="114300" y="1270"/>
                      </a:cubicBezTo>
                      <a:cubicBezTo>
                        <a:pt x="140970" y="2540"/>
                        <a:pt x="179070" y="186690"/>
                        <a:pt x="198120" y="214630"/>
                      </a:cubicBezTo>
                      <a:cubicBezTo>
                        <a:pt x="217170" y="242570"/>
                        <a:pt x="222885" y="205740"/>
                        <a:pt x="228600" y="168910"/>
                      </a:cubicBezTo>
                    </a:path>
                  </a:pathLst>
                </a:cu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itchFamily="34" charset="0"/>
                  </a:endParaRPr>
                </a:p>
              </p:txBody>
            </p:sp>
            <p:sp>
              <p:nvSpPr>
                <p:cNvPr id="64" name="Oval 63"/>
                <p:cNvSpPr/>
                <p:nvPr/>
              </p:nvSpPr>
              <p:spPr>
                <a:xfrm>
                  <a:off x="3888945" y="1376175"/>
                  <a:ext cx="2808115" cy="914400"/>
                </a:xfrm>
                <a:prstGeom prst="ellipse">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grpSp>
          <p:sp>
            <p:nvSpPr>
              <p:cNvPr id="57" name="TextBox 56"/>
              <p:cNvSpPr txBox="1"/>
              <p:nvPr/>
            </p:nvSpPr>
            <p:spPr>
              <a:xfrm>
                <a:off x="3888945" y="980697"/>
                <a:ext cx="2462803" cy="369332"/>
              </a:xfrm>
              <a:prstGeom prst="rect">
                <a:avLst/>
              </a:prstGeom>
              <a:noFill/>
            </p:spPr>
            <p:txBody>
              <a:bodyPr wrap="square" rtlCol="0">
                <a:spAutoFit/>
              </a:bodyPr>
              <a:lstStyle/>
              <a:p>
                <a:r>
                  <a:rPr lang="en-US" dirty="0" smtClean="0">
                    <a:latin typeface="Calibri" pitchFamily="34" charset="0"/>
                    <a:cs typeface="Times New Roman" pitchFamily="18" charset="0"/>
                  </a:rPr>
                  <a:t>Physical Layer Security</a:t>
                </a:r>
                <a:endParaRPr lang="en-US" dirty="0">
                  <a:latin typeface="Calibri" pitchFamily="34" charset="0"/>
                  <a:cs typeface="Times New Roman" pitchFamily="18" charset="0"/>
                </a:endParaRPr>
              </a:p>
            </p:txBody>
          </p:sp>
        </p:grpSp>
        <p:sp>
          <p:nvSpPr>
            <p:cNvPr id="48" name="자유형 84"/>
            <p:cNvSpPr/>
            <p:nvPr/>
          </p:nvSpPr>
          <p:spPr>
            <a:xfrm flipH="1">
              <a:off x="4074340" y="1587857"/>
              <a:ext cx="45719" cy="349651"/>
            </a:xfrm>
            <a:custGeom>
              <a:avLst/>
              <a:gdLst>
                <a:gd name="connsiteX0" fmla="*/ 0 w 228600"/>
                <a:gd name="connsiteY0" fmla="*/ 168910 h 242570"/>
                <a:gd name="connsiteX1" fmla="*/ 38100 w 228600"/>
                <a:gd name="connsiteY1" fmla="*/ 207010 h 242570"/>
                <a:gd name="connsiteX2" fmla="*/ 114300 w 228600"/>
                <a:gd name="connsiteY2" fmla="*/ 1270 h 242570"/>
                <a:gd name="connsiteX3" fmla="*/ 198120 w 228600"/>
                <a:gd name="connsiteY3" fmla="*/ 214630 h 242570"/>
                <a:gd name="connsiteX4" fmla="*/ 228600 w 228600"/>
                <a:gd name="connsiteY4" fmla="*/ 168910 h 24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42570">
                  <a:moveTo>
                    <a:pt x="0" y="168910"/>
                  </a:moveTo>
                  <a:cubicBezTo>
                    <a:pt x="9525" y="201930"/>
                    <a:pt x="19050" y="234950"/>
                    <a:pt x="38100" y="207010"/>
                  </a:cubicBezTo>
                  <a:cubicBezTo>
                    <a:pt x="57150" y="179070"/>
                    <a:pt x="87630" y="0"/>
                    <a:pt x="114300" y="1270"/>
                  </a:cubicBezTo>
                  <a:cubicBezTo>
                    <a:pt x="140970" y="2540"/>
                    <a:pt x="179070" y="186690"/>
                    <a:pt x="198120" y="214630"/>
                  </a:cubicBezTo>
                  <a:cubicBezTo>
                    <a:pt x="217170" y="242570"/>
                    <a:pt x="222885" y="205740"/>
                    <a:pt x="228600" y="168910"/>
                  </a:cubicBezTo>
                </a:path>
              </a:pathLst>
            </a:cu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itchFamily="34" charset="0"/>
              </a:endParaRPr>
            </a:p>
          </p:txBody>
        </p:sp>
        <p:sp>
          <p:nvSpPr>
            <p:cNvPr id="49" name="자유형 84"/>
            <p:cNvSpPr/>
            <p:nvPr/>
          </p:nvSpPr>
          <p:spPr>
            <a:xfrm flipH="1">
              <a:off x="4605605" y="1591517"/>
              <a:ext cx="45719" cy="349651"/>
            </a:xfrm>
            <a:custGeom>
              <a:avLst/>
              <a:gdLst>
                <a:gd name="connsiteX0" fmla="*/ 0 w 228600"/>
                <a:gd name="connsiteY0" fmla="*/ 168910 h 242570"/>
                <a:gd name="connsiteX1" fmla="*/ 38100 w 228600"/>
                <a:gd name="connsiteY1" fmla="*/ 207010 h 242570"/>
                <a:gd name="connsiteX2" fmla="*/ 114300 w 228600"/>
                <a:gd name="connsiteY2" fmla="*/ 1270 h 242570"/>
                <a:gd name="connsiteX3" fmla="*/ 198120 w 228600"/>
                <a:gd name="connsiteY3" fmla="*/ 214630 h 242570"/>
                <a:gd name="connsiteX4" fmla="*/ 228600 w 228600"/>
                <a:gd name="connsiteY4" fmla="*/ 168910 h 242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42570">
                  <a:moveTo>
                    <a:pt x="0" y="168910"/>
                  </a:moveTo>
                  <a:cubicBezTo>
                    <a:pt x="9525" y="201930"/>
                    <a:pt x="19050" y="234950"/>
                    <a:pt x="38100" y="207010"/>
                  </a:cubicBezTo>
                  <a:cubicBezTo>
                    <a:pt x="57150" y="179070"/>
                    <a:pt x="87630" y="0"/>
                    <a:pt x="114300" y="1270"/>
                  </a:cubicBezTo>
                  <a:cubicBezTo>
                    <a:pt x="140970" y="2540"/>
                    <a:pt x="179070" y="186690"/>
                    <a:pt x="198120" y="214630"/>
                  </a:cubicBezTo>
                  <a:cubicBezTo>
                    <a:pt x="217170" y="242570"/>
                    <a:pt x="222885" y="205740"/>
                    <a:pt x="228600" y="168910"/>
                  </a:cubicBezTo>
                </a:path>
              </a:pathLst>
            </a:cu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pitchFamily="34" charset="0"/>
              </a:endParaRPr>
            </a:p>
          </p:txBody>
        </p:sp>
      </p:grpSp>
      <p:sp>
        <p:nvSpPr>
          <p:cNvPr id="65" name="TextBox 64"/>
          <p:cNvSpPr txBox="1"/>
          <p:nvPr/>
        </p:nvSpPr>
        <p:spPr>
          <a:xfrm>
            <a:off x="467544" y="6093296"/>
            <a:ext cx="8468813" cy="461665"/>
          </a:xfrm>
          <a:prstGeom prst="rect">
            <a:avLst/>
          </a:prstGeom>
          <a:noFill/>
        </p:spPr>
        <p:txBody>
          <a:bodyPr wrap="square" rtlCol="0">
            <a:spAutoFit/>
          </a:bodyPr>
          <a:lstStyle/>
          <a:p>
            <a:r>
              <a:rPr lang="en-US" sz="800" dirty="0"/>
              <a:t>This material is based upon work supported by: the </a:t>
            </a:r>
            <a:r>
              <a:rPr lang="en-US" sz="800" dirty="0" smtClean="0"/>
              <a:t>Armstrong Fund </a:t>
            </a:r>
            <a:r>
              <a:rPr lang="en-US" sz="800" dirty="0"/>
              <a:t>for Science; the National Science Foundation </a:t>
            </a:r>
            <a:r>
              <a:rPr lang="en-US" sz="800" dirty="0" smtClean="0"/>
              <a:t> under Grants No</a:t>
            </a:r>
            <a:r>
              <a:rPr lang="en-US" sz="800" dirty="0"/>
              <a:t>. 831244, 0923313 and 0964641; Cooperative Agreement </a:t>
            </a:r>
            <a:r>
              <a:rPr lang="en-US" sz="800" dirty="0" smtClean="0"/>
              <a:t>No. 90TR0003/01 </a:t>
            </a:r>
            <a:r>
              <a:rPr lang="en-US" sz="800" dirty="0"/>
              <a:t>from the Department of Health and Human </a:t>
            </a:r>
            <a:r>
              <a:rPr lang="en-US" sz="800" dirty="0" smtClean="0"/>
              <a:t>Services; two </a:t>
            </a:r>
            <a:r>
              <a:rPr lang="en-US" sz="800" dirty="0"/>
              <a:t>NSF Graduate Research Fellowships; and a Sloan </a:t>
            </a:r>
            <a:r>
              <a:rPr lang="en-US" sz="800" dirty="0" smtClean="0"/>
              <a:t>Research Fellowship</a:t>
            </a:r>
            <a:r>
              <a:rPr lang="en-US" sz="800" dirty="0"/>
              <a:t>. Its contents are solely the responsibility of the </a:t>
            </a:r>
            <a:r>
              <a:rPr lang="en-US" sz="800" dirty="0" smtClean="0"/>
              <a:t>authors and </a:t>
            </a:r>
            <a:r>
              <a:rPr lang="en-US" sz="800" dirty="0"/>
              <a:t>do not necessarily represent the official views of DHHS </a:t>
            </a:r>
            <a:r>
              <a:rPr lang="en-US" sz="800" dirty="0" smtClean="0"/>
              <a:t>or NSF</a:t>
            </a:r>
            <a:r>
              <a:rPr lang="en-US" sz="800" dirty="0"/>
              <a:t>.</a:t>
            </a:r>
          </a:p>
        </p:txBody>
      </p:sp>
      <p:sp>
        <p:nvSpPr>
          <p:cNvPr id="27" name="Rectangle 3"/>
          <p:cNvSpPr txBox="1">
            <a:spLocks noChangeArrowheads="1"/>
          </p:cNvSpPr>
          <p:nvPr/>
        </p:nvSpPr>
        <p:spPr bwMode="auto">
          <a:xfrm>
            <a:off x="1561366" y="3580358"/>
            <a:ext cx="6597650" cy="86409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0" indent="0" algn="ctr" rtl="0" eaLnBrk="0" fontAlgn="base" hangingPunct="0">
              <a:spcBef>
                <a:spcPct val="20000"/>
              </a:spcBef>
              <a:spcAft>
                <a:spcPct val="0"/>
              </a:spcAft>
              <a:buClr>
                <a:srgbClr val="840C22"/>
              </a:buClr>
              <a:buSzPct val="100000"/>
              <a:buFont typeface="Wingdings" pitchFamily="2" charset="2"/>
              <a:buNone/>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2pPr>
            <a:lvl3pPr marL="1143000" indent="-228600" algn="l" rtl="0" eaLnBrk="0" fontAlgn="base" hangingPunct="0">
              <a:spcBef>
                <a:spcPct val="20000"/>
              </a:spcBef>
              <a:spcAft>
                <a:spcPct val="0"/>
              </a:spcAft>
              <a:buClr>
                <a:srgbClr val="840C22"/>
              </a:buClr>
              <a:buSzPct val="100000"/>
              <a:buFont typeface="Times" pitchFamily="18" charset="0"/>
              <a:buChar char="•"/>
              <a:defRPr sz="1600">
                <a:solidFill>
                  <a:schemeClr val="tx1"/>
                </a:solidFill>
                <a:latin typeface="+mn-lt"/>
              </a:defRPr>
            </a:lvl3pPr>
            <a:lvl4pPr marL="1600200" indent="-228600" algn="l" rtl="0" eaLnBrk="0" fontAlgn="base" hangingPunct="0">
              <a:spcBef>
                <a:spcPct val="20000"/>
              </a:spcBef>
              <a:spcAft>
                <a:spcPct val="0"/>
              </a:spcAft>
              <a:buClr>
                <a:srgbClr val="840C22"/>
              </a:buClr>
              <a:buSzPct val="100000"/>
              <a:buFont typeface="Times" pitchFamily="18" charset="0"/>
              <a:buChar char="•"/>
              <a:defRPr sz="1400">
                <a:solidFill>
                  <a:schemeClr val="tx1"/>
                </a:solidFill>
                <a:latin typeface="+mn-lt"/>
              </a:defRPr>
            </a:lvl4pPr>
            <a:lvl5pPr marL="20574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5pPr>
            <a:lvl6pPr marL="25146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6pPr>
            <a:lvl7pPr marL="29718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7pPr>
            <a:lvl8pPr marL="34290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8pPr>
            <a:lvl9pPr marL="3886200" indent="-228600" algn="l" rtl="0" eaLnBrk="0" fontAlgn="base" hangingPunct="0">
              <a:spcBef>
                <a:spcPct val="20000"/>
              </a:spcBef>
              <a:spcAft>
                <a:spcPct val="0"/>
              </a:spcAft>
              <a:buClr>
                <a:srgbClr val="840C22"/>
              </a:buClr>
              <a:buSzPct val="100000"/>
              <a:buFont typeface="Times" pitchFamily="18" charset="0"/>
              <a:buChar char="•"/>
              <a:defRPr sz="1200">
                <a:solidFill>
                  <a:schemeClr val="tx1"/>
                </a:solidFill>
                <a:latin typeface="+mn-lt"/>
              </a:defRPr>
            </a:lvl9pPr>
          </a:lstStyle>
          <a:p>
            <a:r>
              <a:rPr lang="en-US" sz="1600" dirty="0" smtClean="0"/>
              <a:t>University of Massachusetts Amherst</a:t>
            </a:r>
          </a:p>
          <a:p>
            <a:r>
              <a:rPr lang="en-US" sz="1600" dirty="0" smtClean="0"/>
              <a:t>burleson@ecs.umass.edu</a:t>
            </a:r>
          </a:p>
          <a:p>
            <a:endParaRPr lang="en-US" sz="1600" dirty="0" smtClean="0"/>
          </a:p>
          <a:p>
            <a:endParaRPr lang="en-US" dirty="0" smtClean="0"/>
          </a:p>
          <a:p>
            <a:endParaRPr lang="en-US" dirty="0"/>
          </a:p>
        </p:txBody>
      </p:sp>
      <p:pic>
        <p:nvPicPr>
          <p:cNvPr id="30" name="Picture 15"/>
          <p:cNvPicPr>
            <a:picLocks noChangeAspect="1" noChangeArrowheads="1"/>
          </p:cNvPicPr>
          <p:nvPr/>
        </p:nvPicPr>
        <p:blipFill>
          <a:blip r:embed="rId4" cstate="print"/>
          <a:srcRect/>
          <a:stretch>
            <a:fillRect/>
          </a:stretch>
        </p:blipFill>
        <p:spPr bwMode="auto">
          <a:xfrm>
            <a:off x="3573013" y="5332389"/>
            <a:ext cx="647700" cy="508000"/>
          </a:xfrm>
          <a:prstGeom prst="rect">
            <a:avLst/>
          </a:prstGeom>
          <a:noFill/>
          <a:ln w="9525">
            <a:noFill/>
            <a:miter lim="800000"/>
            <a:headEnd/>
            <a:tailEnd/>
          </a:ln>
        </p:spPr>
      </p:pic>
      <p:pic>
        <p:nvPicPr>
          <p:cNvPr id="31" name="Picture 17"/>
          <p:cNvPicPr>
            <a:picLocks noChangeAspect="1" noChangeArrowheads="1"/>
          </p:cNvPicPr>
          <p:nvPr/>
        </p:nvPicPr>
        <p:blipFill>
          <a:blip r:embed="rId5" cstate="print"/>
          <a:srcRect/>
          <a:stretch>
            <a:fillRect/>
          </a:stretch>
        </p:blipFill>
        <p:spPr bwMode="auto">
          <a:xfrm>
            <a:off x="3048000" y="4183945"/>
            <a:ext cx="838200" cy="1016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1" y="-2630"/>
            <a:ext cx="9144000" cy="724429"/>
          </a:xfrm>
        </p:spPr>
        <p:txBody>
          <a:bodyPr>
            <a:normAutofit/>
          </a:bodyPr>
          <a:lstStyle/>
          <a:p>
            <a:r>
              <a:rPr lang="en-US" sz="3500" b="0" dirty="0" smtClean="0">
                <a:cs typeface="Calibri" pitchFamily="34" charset="0"/>
              </a:rPr>
              <a:t>Benefits of Wireless</a:t>
            </a:r>
            <a:endParaRPr lang="en-US" sz="3500" b="0" dirty="0">
              <a:cs typeface="Calibri" pitchFamily="34" charset="0"/>
            </a:endParaRPr>
          </a:p>
        </p:txBody>
      </p:sp>
      <p:sp>
        <p:nvSpPr>
          <p:cNvPr id="19" name="Text Placeholder 3"/>
          <p:cNvSpPr txBox="1">
            <a:spLocks noGrp="1"/>
          </p:cNvSpPr>
          <p:nvPr>
            <p:ph type="body" idx="1"/>
          </p:nvPr>
        </p:nvSpPr>
        <p:spPr>
          <a:xfrm>
            <a:off x="320040" y="50549"/>
            <a:ext cx="8229600" cy="3176254"/>
          </a:xfrm>
          <a:prstGeom prst="rect">
            <a:avLst/>
          </a:prstGeom>
          <a:noFill/>
        </p:spPr>
        <p:txBody>
          <a:bodyPr wrap="square" rtlCol="0">
            <a:spAutoFit/>
          </a:bodyPr>
          <a:lstStyle/>
          <a:p>
            <a:pPr marL="0" indent="0">
              <a:lnSpc>
                <a:spcPct val="150000"/>
              </a:lnSpc>
              <a:buNone/>
            </a:pPr>
            <a:endParaRPr lang="en-US" sz="2800" dirty="0" smtClean="0">
              <a:latin typeface="Calibri" pitchFamily="34" charset="0"/>
              <a:cs typeface="Calibri" pitchFamily="34" charset="0"/>
            </a:endParaRPr>
          </a:p>
          <a:p>
            <a:pPr marL="285750">
              <a:buFont typeface="Arial" pitchFamily="34" charset="0"/>
              <a:buChar char="•"/>
            </a:pPr>
            <a:r>
              <a:rPr lang="en-US" sz="2600" dirty="0" smtClean="0">
                <a:latin typeface="Calibri" pitchFamily="34" charset="0"/>
                <a:cs typeface="Calibri" pitchFamily="34" charset="0"/>
              </a:rPr>
              <a:t>Easier communication with implant</a:t>
            </a:r>
          </a:p>
          <a:p>
            <a:pPr marL="285750">
              <a:buFont typeface="Arial" pitchFamily="34" charset="0"/>
              <a:buChar char="•"/>
            </a:pPr>
            <a:r>
              <a:rPr lang="en-US" sz="2600" dirty="0">
                <a:latin typeface="Calibri" pitchFamily="34" charset="0"/>
                <a:cs typeface="Calibri" pitchFamily="34" charset="0"/>
              </a:rPr>
              <a:t>R</a:t>
            </a:r>
            <a:r>
              <a:rPr lang="en-US" sz="2600" dirty="0" smtClean="0">
                <a:latin typeface="Calibri" pitchFamily="34" charset="0"/>
                <a:cs typeface="Calibri" pitchFamily="34" charset="0"/>
              </a:rPr>
              <a:t>emote monitoring</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3" name="Text Placeholder 3"/>
          <p:cNvSpPr txBox="1">
            <a:spLocks/>
          </p:cNvSpPr>
          <p:nvPr/>
        </p:nvSpPr>
        <p:spPr>
          <a:xfrm>
            <a:off x="667652" y="985207"/>
            <a:ext cx="8665029" cy="2823850"/>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US" sz="2600" dirty="0" smtClean="0">
              <a:latin typeface="Calibri" pitchFamily="34" charset="0"/>
              <a:cs typeface="Calibri" pitchFamily="34" charset="0"/>
            </a:endParaRPr>
          </a:p>
          <a:p>
            <a:pPr marL="285750">
              <a:lnSpc>
                <a:spcPct val="150000"/>
              </a:lnSpc>
              <a:buFont typeface="Wingdings" pitchFamily="2" charset="2"/>
              <a:buChar char="Ø"/>
            </a:pPr>
            <a:r>
              <a:rPr lang="en-US" sz="2500" dirty="0" smtClean="0">
                <a:latin typeface="Calibri" pitchFamily="34" charset="0"/>
                <a:cs typeface="Calibri" pitchFamily="34" charset="0"/>
              </a:rPr>
              <a:t>Reduces hospital visits by 40% and cost per visit by $1800</a:t>
            </a: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4" name="TextBox 13"/>
          <p:cNvSpPr txBox="1"/>
          <p:nvPr/>
        </p:nvSpPr>
        <p:spPr>
          <a:xfrm>
            <a:off x="1399919" y="2263260"/>
            <a:ext cx="6753481" cy="369332"/>
          </a:xfrm>
          <a:prstGeom prst="rect">
            <a:avLst/>
          </a:prstGeom>
          <a:noFill/>
        </p:spPr>
        <p:txBody>
          <a:bodyPr wrap="square" rtlCol="0">
            <a:spAutoFit/>
          </a:bodyPr>
          <a:lstStyle/>
          <a:p>
            <a:r>
              <a:rPr lang="en-US" sz="1800" i="1" dirty="0" smtClean="0">
                <a:solidFill>
                  <a:schemeClr val="bg1">
                    <a:lumMod val="50000"/>
                  </a:schemeClr>
                </a:solidFill>
              </a:rPr>
              <a:t>[Journal </a:t>
            </a:r>
            <a:r>
              <a:rPr lang="en-US" sz="1800" i="1" dirty="0">
                <a:solidFill>
                  <a:schemeClr val="bg1">
                    <a:lumMod val="50000"/>
                  </a:schemeClr>
                </a:solidFill>
              </a:rPr>
              <a:t>of the American College of </a:t>
            </a:r>
            <a:r>
              <a:rPr lang="en-US" sz="1800" i="1" dirty="0" smtClean="0">
                <a:solidFill>
                  <a:schemeClr val="bg1">
                    <a:lumMod val="50000"/>
                  </a:schemeClr>
                </a:solidFill>
              </a:rPr>
              <a:t>Cardiology, 2011]</a:t>
            </a:r>
          </a:p>
        </p:txBody>
      </p:sp>
      <p:sp>
        <p:nvSpPr>
          <p:cNvPr id="15" name="Text Box 7"/>
          <p:cNvSpPr txBox="1">
            <a:spLocks noChangeArrowheads="1"/>
          </p:cNvSpPr>
          <p:nvPr/>
        </p:nvSpPr>
        <p:spPr bwMode="auto">
          <a:xfrm>
            <a:off x="637375" y="4064217"/>
            <a:ext cx="7859415" cy="868045"/>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3000" dirty="0" smtClean="0">
                <a:solidFill>
                  <a:schemeClr val="bg1"/>
                </a:solidFill>
                <a:latin typeface="Calibri" pitchFamily="34" charset="0"/>
                <a:ea typeface="Batang" pitchFamily="18" charset="-127"/>
                <a:cs typeface="Calibri" pitchFamily="34" charset="0"/>
              </a:rPr>
              <a:t>What about security?</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Tree>
    <p:custDataLst>
      <p:tags r:id="rId1"/>
    </p:custDataLst>
    <p:extLst>
      <p:ext uri="{BB962C8B-B14F-4D97-AF65-F5344CB8AC3E}">
        <p14:creationId xmlns:p14="http://schemas.microsoft.com/office/powerpoint/2010/main" val="3098576033"/>
      </p:ext>
    </p:extLst>
  </p:cSld>
  <p:clrMapOvr>
    <a:masterClrMapping/>
  </p:clrMapOvr>
  <mc:AlternateContent xmlns:mc="http://schemas.openxmlformats.org/markup-compatibility/2006" xmlns:p14="http://schemas.microsoft.com/office/powerpoint/2010/main">
    <mc:Choice Requires="p14">
      <p:transition spd="slow" p14:dur="2000" advTm="24559"/>
    </mc:Choice>
    <mc:Fallback xmlns="">
      <p:transition spd="slow" advTm="24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144820" y="460528"/>
            <a:ext cx="873836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lgn="l"/>
            <a:r>
              <a:rPr lang="en-US" sz="2800" dirty="0">
                <a:solidFill>
                  <a:srgbClr val="C00000"/>
                </a:solidFill>
                <a:latin typeface="Calibri" pitchFamily="34" charset="0"/>
                <a:cs typeface="Calibri" pitchFamily="34" charset="0"/>
              </a:rPr>
              <a:t> </a:t>
            </a:r>
            <a:r>
              <a:rPr lang="en-US" sz="2800" dirty="0" smtClean="0">
                <a:solidFill>
                  <a:srgbClr val="C00000"/>
                </a:solidFill>
                <a:latin typeface="Calibri" pitchFamily="34" charset="0"/>
                <a:cs typeface="Calibri" pitchFamily="34" charset="0"/>
              </a:rPr>
              <a:t> 1) Passive attack: Eavesdrop on private data</a:t>
            </a:r>
          </a:p>
        </p:txBody>
      </p:sp>
      <p:sp>
        <p:nvSpPr>
          <p:cNvPr id="13" name="TextBox 12"/>
          <p:cNvSpPr txBox="1"/>
          <p:nvPr/>
        </p:nvSpPr>
        <p:spPr>
          <a:xfrm>
            <a:off x="3509526" y="1610722"/>
            <a:ext cx="3181797" cy="923330"/>
          </a:xfrm>
          <a:prstGeom prst="rect">
            <a:avLst/>
          </a:prstGeom>
          <a:noFill/>
        </p:spPr>
        <p:txBody>
          <a:bodyPr wrap="square" rtlCol="0">
            <a:spAutoFit/>
          </a:bodyPr>
          <a:lstStyle/>
          <a:p>
            <a:pPr algn="ctr"/>
            <a:r>
              <a:rPr lang="en-US" sz="2700" dirty="0" smtClean="0"/>
              <a:t>Patient diagnosis, vital signs</a:t>
            </a:r>
            <a:endParaRPr lang="en-US" sz="27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3522" y="1830765"/>
            <a:ext cx="491218" cy="727841"/>
          </a:xfrm>
          <a:prstGeom prst="rect">
            <a:avLst/>
          </a:prstGeom>
        </p:spPr>
      </p:pic>
      <p:grpSp>
        <p:nvGrpSpPr>
          <p:cNvPr id="2" name="Group 1"/>
          <p:cNvGrpSpPr/>
          <p:nvPr/>
        </p:nvGrpSpPr>
        <p:grpSpPr>
          <a:xfrm>
            <a:off x="708700" y="1544207"/>
            <a:ext cx="1765944" cy="1547341"/>
            <a:chOff x="546100" y="2609850"/>
            <a:chExt cx="2105660" cy="2145043"/>
          </a:xfrm>
        </p:grpSpPr>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2609850"/>
              <a:ext cx="2105660" cy="214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32502">
              <a:off x="1980506" y="3280985"/>
              <a:ext cx="496187" cy="566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8" name="Title 1"/>
          <p:cNvSpPr txBox="1">
            <a:spLocks/>
          </p:cNvSpPr>
          <p:nvPr/>
        </p:nvSpPr>
        <p:spPr>
          <a:xfrm>
            <a:off x="175300" y="3092698"/>
            <a:ext cx="873836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lgn="l"/>
            <a:r>
              <a:rPr lang="en-US" sz="2800" dirty="0">
                <a:solidFill>
                  <a:srgbClr val="C00000"/>
                </a:solidFill>
                <a:latin typeface="Calibri" pitchFamily="34" charset="0"/>
                <a:cs typeface="Calibri" pitchFamily="34" charset="0"/>
              </a:rPr>
              <a:t> </a:t>
            </a:r>
            <a:r>
              <a:rPr lang="en-US" sz="2800" dirty="0" smtClean="0">
                <a:solidFill>
                  <a:srgbClr val="C00000"/>
                </a:solidFill>
                <a:latin typeface="Calibri" pitchFamily="34" charset="0"/>
                <a:cs typeface="Calibri" pitchFamily="34" charset="0"/>
              </a:rPr>
              <a:t> </a:t>
            </a:r>
            <a:r>
              <a:rPr lang="en-US" sz="2800" dirty="0">
                <a:solidFill>
                  <a:srgbClr val="C00000"/>
                </a:solidFill>
                <a:latin typeface="Calibri" pitchFamily="34" charset="0"/>
                <a:cs typeface="Calibri" pitchFamily="34" charset="0"/>
              </a:rPr>
              <a:t>2</a:t>
            </a:r>
            <a:r>
              <a:rPr lang="en-US" sz="2800" dirty="0" smtClean="0">
                <a:solidFill>
                  <a:srgbClr val="C00000"/>
                </a:solidFill>
                <a:latin typeface="Calibri" pitchFamily="34" charset="0"/>
                <a:cs typeface="Calibri" pitchFamily="34" charset="0"/>
              </a:rPr>
              <a:t>) Active attack: Send unauthorized commands</a:t>
            </a:r>
          </a:p>
        </p:txBody>
      </p:sp>
      <p:grpSp>
        <p:nvGrpSpPr>
          <p:cNvPr id="19" name="Group 18"/>
          <p:cNvGrpSpPr/>
          <p:nvPr/>
        </p:nvGrpSpPr>
        <p:grpSpPr>
          <a:xfrm>
            <a:off x="754420" y="4142267"/>
            <a:ext cx="1765944" cy="1547341"/>
            <a:chOff x="546100" y="2609850"/>
            <a:chExt cx="2105660" cy="2145043"/>
          </a:xfrm>
        </p:grpSpPr>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2609850"/>
              <a:ext cx="2105660" cy="214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 name="Picture 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32502">
              <a:off x="1980506" y="3280985"/>
              <a:ext cx="496187" cy="566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27" name="TextBox 26"/>
          <p:cNvSpPr txBox="1"/>
          <p:nvPr/>
        </p:nvSpPr>
        <p:spPr>
          <a:xfrm>
            <a:off x="3096095" y="4187999"/>
            <a:ext cx="3472105" cy="507831"/>
          </a:xfrm>
          <a:prstGeom prst="rect">
            <a:avLst/>
          </a:prstGeom>
          <a:noFill/>
        </p:spPr>
        <p:txBody>
          <a:bodyPr wrap="square" rtlCol="0">
            <a:spAutoFit/>
          </a:bodyPr>
          <a:lstStyle/>
          <a:p>
            <a:r>
              <a:rPr lang="en-US" sz="2700" dirty="0" smtClean="0"/>
              <a:t>Turn off therapies, </a:t>
            </a:r>
            <a:endParaRPr lang="en-US" sz="2700" dirty="0"/>
          </a:p>
        </p:txBody>
      </p:sp>
      <p:grpSp>
        <p:nvGrpSpPr>
          <p:cNvPr id="6" name="Group 5"/>
          <p:cNvGrpSpPr/>
          <p:nvPr/>
        </p:nvGrpSpPr>
        <p:grpSpPr>
          <a:xfrm>
            <a:off x="7785830" y="4728968"/>
            <a:ext cx="504730" cy="545092"/>
            <a:chOff x="7785830" y="5135360"/>
            <a:chExt cx="504730" cy="545092"/>
          </a:xfrm>
        </p:grpSpPr>
        <p:sp>
          <p:nvSpPr>
            <p:cNvPr id="32" name="Isosceles Triangle 31"/>
            <p:cNvSpPr/>
            <p:nvPr/>
          </p:nvSpPr>
          <p:spPr>
            <a:xfrm>
              <a:off x="7785830" y="5135360"/>
              <a:ext cx="411480" cy="228600"/>
            </a:xfrm>
            <a:prstGeom prst="triangle">
              <a:avLst/>
            </a:prstGeom>
            <a:noFill/>
            <a:ln w="34925">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7988484" y="5375652"/>
              <a:ext cx="1" cy="2992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988485" y="5680452"/>
              <a:ext cx="30207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46531">
            <a:off x="1223756" y="4585639"/>
            <a:ext cx="816643" cy="5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5" name="Group 4"/>
          <p:cNvGrpSpPr/>
          <p:nvPr/>
        </p:nvGrpSpPr>
        <p:grpSpPr>
          <a:xfrm>
            <a:off x="1286485" y="1043522"/>
            <a:ext cx="2053204" cy="2288242"/>
            <a:chOff x="1199401" y="1536998"/>
            <a:chExt cx="2053204" cy="2288242"/>
          </a:xfrm>
        </p:grpSpPr>
        <p:sp>
          <p:nvSpPr>
            <p:cNvPr id="35" name="Arc 34"/>
            <p:cNvSpPr/>
            <p:nvPr/>
          </p:nvSpPr>
          <p:spPr bwMode="auto">
            <a:xfrm>
              <a:off x="1535543" y="223803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0" name="Arc 39"/>
            <p:cNvSpPr/>
            <p:nvPr/>
          </p:nvSpPr>
          <p:spPr bwMode="auto">
            <a:xfrm>
              <a:off x="1199401" y="1719878"/>
              <a:ext cx="1748404" cy="204440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1" name="Arc 40"/>
            <p:cNvSpPr/>
            <p:nvPr/>
          </p:nvSpPr>
          <p:spPr bwMode="auto">
            <a:xfrm>
              <a:off x="1504201" y="1536998"/>
              <a:ext cx="1748404" cy="228824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grpSp>
      <p:grpSp>
        <p:nvGrpSpPr>
          <p:cNvPr id="7" name="Group 6"/>
          <p:cNvGrpSpPr/>
          <p:nvPr/>
        </p:nvGrpSpPr>
        <p:grpSpPr>
          <a:xfrm>
            <a:off x="4942919" y="3947115"/>
            <a:ext cx="2531336" cy="2288242"/>
            <a:chOff x="4942919" y="3947115"/>
            <a:chExt cx="2531336" cy="2288242"/>
          </a:xfrm>
        </p:grpSpPr>
        <p:sp>
          <p:nvSpPr>
            <p:cNvPr id="42" name="Arc 41"/>
            <p:cNvSpPr/>
            <p:nvPr/>
          </p:nvSpPr>
          <p:spPr bwMode="auto">
            <a:xfrm>
              <a:off x="6305834" y="4571021"/>
              <a:ext cx="1168421" cy="95426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3" name="Arc 42"/>
            <p:cNvSpPr/>
            <p:nvPr/>
          </p:nvSpPr>
          <p:spPr bwMode="auto">
            <a:xfrm>
              <a:off x="5344407" y="4025951"/>
              <a:ext cx="1748404" cy="204440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4" name="Arc 43"/>
            <p:cNvSpPr/>
            <p:nvPr/>
          </p:nvSpPr>
          <p:spPr bwMode="auto">
            <a:xfrm>
              <a:off x="4942919" y="3947115"/>
              <a:ext cx="1748404" cy="228824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grpSp>
      <p:sp>
        <p:nvSpPr>
          <p:cNvPr id="28" name="Title 1"/>
          <p:cNvSpPr>
            <a:spLocks noGrp="1"/>
          </p:cNvSpPr>
          <p:nvPr>
            <p:ph type="title"/>
          </p:nvPr>
        </p:nvSpPr>
        <p:spPr>
          <a:xfrm>
            <a:off x="1" y="-2630"/>
            <a:ext cx="9144000" cy="724429"/>
          </a:xfrm>
        </p:spPr>
        <p:txBody>
          <a:bodyPr>
            <a:normAutofit/>
          </a:bodyPr>
          <a:lstStyle/>
          <a:p>
            <a:r>
              <a:rPr lang="en-US" sz="3500" b="0" dirty="0" smtClean="0">
                <a:latin typeface="Calibri" pitchFamily="34" charset="0"/>
                <a:cs typeface="Calibri" pitchFamily="34" charset="0"/>
              </a:rPr>
              <a:t>Security Attacks</a:t>
            </a:r>
            <a:endParaRPr lang="en-US" sz="3500" b="0" dirty="0">
              <a:latin typeface="Calibri" pitchFamily="34" charset="0"/>
              <a:cs typeface="Calibri" pitchFamily="34" charset="0"/>
            </a:endParaRPr>
          </a:p>
        </p:txBody>
      </p:sp>
      <p:sp>
        <p:nvSpPr>
          <p:cNvPr id="29" name="Text Box 7"/>
          <p:cNvSpPr txBox="1">
            <a:spLocks noChangeArrowheads="1"/>
          </p:cNvSpPr>
          <p:nvPr/>
        </p:nvSpPr>
        <p:spPr bwMode="auto">
          <a:xfrm>
            <a:off x="0" y="5873407"/>
            <a:ext cx="9143999" cy="798326"/>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2900" dirty="0" smtClean="0">
                <a:solidFill>
                  <a:schemeClr val="bg1"/>
                </a:solidFill>
                <a:latin typeface="Calibri" pitchFamily="34" charset="0"/>
                <a:ea typeface="Batang" pitchFamily="18" charset="-127"/>
                <a:cs typeface="Calibri" pitchFamily="34" charset="0"/>
              </a:rPr>
              <a:t>[Halperin’08] demonstrated attacks  using software radios</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
        <p:nvSpPr>
          <p:cNvPr id="31" name="TextBox 30"/>
          <p:cNvSpPr txBox="1"/>
          <p:nvPr/>
        </p:nvSpPr>
        <p:spPr>
          <a:xfrm>
            <a:off x="3057994" y="4582392"/>
            <a:ext cx="3472105" cy="507831"/>
          </a:xfrm>
          <a:prstGeom prst="rect">
            <a:avLst/>
          </a:prstGeom>
          <a:noFill/>
        </p:spPr>
        <p:txBody>
          <a:bodyPr wrap="square" rtlCol="0">
            <a:spAutoFit/>
          </a:bodyPr>
          <a:lstStyle/>
          <a:p>
            <a:r>
              <a:rPr lang="en-US" sz="2700" dirty="0" smtClean="0"/>
              <a:t>deliver electric shock</a:t>
            </a:r>
            <a:endParaRPr lang="en-US" sz="2700" dirty="0"/>
          </a:p>
        </p:txBody>
      </p:sp>
    </p:spTree>
    <p:custDataLst>
      <p:tags r:id="rId1"/>
    </p:custDataLst>
    <p:extLst>
      <p:ext uri="{BB962C8B-B14F-4D97-AF65-F5344CB8AC3E}">
        <p14:creationId xmlns:p14="http://schemas.microsoft.com/office/powerpoint/2010/main" val="2765025283"/>
      </p:ext>
    </p:extLst>
  </p:cSld>
  <p:clrMapOvr>
    <a:masterClrMapping/>
  </p:clrMapOvr>
  <mc:AlternateContent xmlns:mc="http://schemas.openxmlformats.org/markup-compatibility/2006" xmlns:p14="http://schemas.microsoft.com/office/powerpoint/2010/main">
    <mc:Choice Requires="p14">
      <p:transition spd="slow" p14:dur="2000" advTm="67586"/>
    </mc:Choice>
    <mc:Fallback xmlns="">
      <p:transition spd="slow" advTm="67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27" grpId="0"/>
      <p:bldP spid="29"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Pump Systems</a:t>
            </a:r>
            <a:endParaRPr lang="en-US" dirty="0"/>
          </a:p>
        </p:txBody>
      </p:sp>
      <p:sp>
        <p:nvSpPr>
          <p:cNvPr id="3" name="Content Placeholder 2"/>
          <p:cNvSpPr>
            <a:spLocks noGrp="1"/>
          </p:cNvSpPr>
          <p:nvPr>
            <p:ph idx="1"/>
          </p:nvPr>
        </p:nvSpPr>
        <p:spPr>
          <a:xfrm>
            <a:off x="381000" y="1219200"/>
            <a:ext cx="8153400" cy="4495800"/>
          </a:xfrm>
        </p:spPr>
        <p:txBody>
          <a:bodyPr/>
          <a:lstStyle/>
          <a:p>
            <a:r>
              <a:rPr lang="en-US" dirty="0" smtClean="0"/>
              <a:t>Patient-controlled open-loop systems used to monitor and stabilize glucose levels.</a:t>
            </a:r>
          </a:p>
          <a:p>
            <a:r>
              <a:rPr lang="en-US" dirty="0" smtClean="0"/>
              <a:t>Several researchers have highlighted security and privacy risks in insulin pump systems.</a:t>
            </a:r>
          </a:p>
          <a:p>
            <a:pPr lvl="2"/>
            <a:r>
              <a:rPr lang="en-US" dirty="0" smtClean="0"/>
              <a:t>Wireless forgery of insulin readings</a:t>
            </a:r>
          </a:p>
          <a:p>
            <a:pPr lvl="2"/>
            <a:r>
              <a:rPr lang="en-US" dirty="0" smtClean="0"/>
              <a:t>Wireless administration and potentially fatal over-dosage.</a:t>
            </a:r>
            <a:endParaRPr lang="en-US" dirty="0"/>
          </a:p>
        </p:txBody>
      </p:sp>
      <p:pic>
        <p:nvPicPr>
          <p:cNvPr id="4" name="Picture 3" descr="Insulin_pump_and_infusion_set.JPG"/>
          <p:cNvPicPr>
            <a:picLocks noChangeAspect="1"/>
          </p:cNvPicPr>
          <p:nvPr/>
        </p:nvPicPr>
        <p:blipFill>
          <a:blip r:embed="rId3"/>
          <a:stretch>
            <a:fillRect/>
          </a:stretch>
        </p:blipFill>
        <p:spPr>
          <a:xfrm>
            <a:off x="3028335" y="3094703"/>
            <a:ext cx="3657601" cy="2743200"/>
          </a:xfrm>
          <a:prstGeom prst="rect">
            <a:avLst/>
          </a:prstGeom>
        </p:spPr>
      </p:pic>
      <p:sp>
        <p:nvSpPr>
          <p:cNvPr id="5" name="Rectangle 4"/>
          <p:cNvSpPr/>
          <p:nvPr/>
        </p:nvSpPr>
        <p:spPr>
          <a:xfrm>
            <a:off x="533400" y="5867400"/>
            <a:ext cx="4572000" cy="861774"/>
          </a:xfrm>
          <a:prstGeom prst="rect">
            <a:avLst/>
          </a:prstGeom>
        </p:spPr>
        <p:txBody>
          <a:bodyPr>
            <a:spAutoFit/>
          </a:bodyPr>
          <a:lstStyle/>
          <a:p>
            <a:r>
              <a:rPr lang="en-US" dirty="0"/>
              <a:t>C. Li, A. </a:t>
            </a:r>
            <a:r>
              <a:rPr lang="en-US" dirty="0" err="1"/>
              <a:t>Raghunathan</a:t>
            </a:r>
            <a:r>
              <a:rPr lang="en-US" dirty="0"/>
              <a:t>, and N. K. </a:t>
            </a:r>
            <a:r>
              <a:rPr lang="en-US" dirty="0" err="1"/>
              <a:t>Jha</a:t>
            </a:r>
            <a:r>
              <a:rPr lang="en-US" dirty="0"/>
              <a:t>. Hijacking an insulin</a:t>
            </a:r>
          </a:p>
          <a:p>
            <a:r>
              <a:rPr lang="en-US" dirty="0"/>
              <a:t>pump: Security attacks and defenses for a diabetes therapy</a:t>
            </a:r>
          </a:p>
          <a:p>
            <a:r>
              <a:rPr lang="en-US" dirty="0"/>
              <a:t>system. In Proceedings of the 13th IEEE International</a:t>
            </a:r>
          </a:p>
          <a:p>
            <a:r>
              <a:rPr lang="en-US" dirty="0"/>
              <a:t>Conference on e-Health Networking, Applications, and</a:t>
            </a:r>
          </a:p>
          <a:p>
            <a:r>
              <a:rPr lang="en-US" dirty="0"/>
              <a:t>Services, </a:t>
            </a:r>
            <a:r>
              <a:rPr lang="en-US" dirty="0" err="1"/>
              <a:t>Healthcom</a:t>
            </a:r>
            <a:r>
              <a:rPr lang="en-US" dirty="0"/>
              <a:t> ’11, June 2011.</a:t>
            </a:r>
          </a:p>
        </p:txBody>
      </p:sp>
      <p:sp>
        <p:nvSpPr>
          <p:cNvPr id="6" name="Rectangle 5"/>
          <p:cNvSpPr/>
          <p:nvPr/>
        </p:nvSpPr>
        <p:spPr>
          <a:xfrm>
            <a:off x="5056240" y="5944344"/>
            <a:ext cx="3886199" cy="707886"/>
          </a:xfrm>
          <a:prstGeom prst="rect">
            <a:avLst/>
          </a:prstGeom>
        </p:spPr>
        <p:txBody>
          <a:bodyPr wrap="square">
            <a:spAutoFit/>
          </a:bodyPr>
          <a:lstStyle/>
          <a:p>
            <a:r>
              <a:rPr lang="en-US" dirty="0"/>
              <a:t>N. Paul, T. Kohno, and D. C. </a:t>
            </a:r>
            <a:r>
              <a:rPr lang="en-US" dirty="0" err="1"/>
              <a:t>Klonoff</a:t>
            </a:r>
            <a:r>
              <a:rPr lang="en-US" dirty="0"/>
              <a:t>. A review of the</a:t>
            </a:r>
          </a:p>
          <a:p>
            <a:r>
              <a:rPr lang="en-US" dirty="0"/>
              <a:t>security of insulin pump infusion systems. Journal of</a:t>
            </a:r>
          </a:p>
          <a:p>
            <a:r>
              <a:rPr lang="en-US" dirty="0"/>
              <a:t>Diabetes Science and Technology, 5(6):1557–1562,</a:t>
            </a:r>
          </a:p>
          <a:p>
            <a:r>
              <a:rPr lang="en-US" dirty="0"/>
              <a:t>November 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Cross-cutting Concerns</a:t>
            </a:r>
            <a:endParaRPr lang="en-US" dirty="0"/>
          </a:p>
        </p:txBody>
      </p:sp>
      <p:sp>
        <p:nvSpPr>
          <p:cNvPr id="3" name="Content Placeholder 2"/>
          <p:cNvSpPr>
            <a:spLocks noGrp="1"/>
          </p:cNvSpPr>
          <p:nvPr>
            <p:ph idx="1"/>
          </p:nvPr>
        </p:nvSpPr>
        <p:spPr/>
        <p:txBody>
          <a:bodyPr/>
          <a:lstStyle/>
          <a:p>
            <a:r>
              <a:rPr lang="en-US" dirty="0" smtClean="0"/>
              <a:t>When and how to apply encryption</a:t>
            </a:r>
          </a:p>
          <a:p>
            <a:pPr lvl="1"/>
            <a:r>
              <a:rPr lang="en-US" dirty="0" smtClean="0"/>
              <a:t>Authentication and Key management</a:t>
            </a:r>
          </a:p>
          <a:p>
            <a:pPr lvl="1"/>
            <a:r>
              <a:rPr lang="en-US" dirty="0" smtClean="0"/>
              <a:t>Lightweight ciphers (stream and block)</a:t>
            </a:r>
          </a:p>
          <a:p>
            <a:pPr lvl="1"/>
            <a:r>
              <a:rPr lang="en-US" dirty="0" smtClean="0"/>
              <a:t>Physical layer security</a:t>
            </a:r>
          </a:p>
          <a:p>
            <a:pPr lvl="1"/>
            <a:r>
              <a:rPr lang="en-US" dirty="0"/>
              <a:t>Appropriate failure modes</a:t>
            </a:r>
          </a:p>
          <a:p>
            <a:pPr marL="457200" lvl="1" indent="0">
              <a:buNone/>
            </a:pPr>
            <a:endParaRPr lang="en-US" dirty="0" smtClean="0"/>
          </a:p>
          <a:p>
            <a:r>
              <a:rPr lang="en-US" dirty="0" smtClean="0"/>
              <a:t>Novel approaches to authentication</a:t>
            </a:r>
          </a:p>
          <a:p>
            <a:pPr lvl="1"/>
            <a:r>
              <a:rPr lang="en-US" dirty="0" smtClean="0"/>
              <a:t>Ultrasonic distance-bounding</a:t>
            </a:r>
          </a:p>
          <a:p>
            <a:pPr lvl="1"/>
            <a:r>
              <a:rPr lang="en-US" dirty="0" smtClean="0"/>
              <a:t>Auxiliary “helper” devices</a:t>
            </a:r>
          </a:p>
          <a:p>
            <a:pPr lvl="1"/>
            <a:r>
              <a:rPr lang="en-US" dirty="0" smtClean="0"/>
              <a:t>PUFs</a:t>
            </a:r>
          </a:p>
          <a:p>
            <a:pPr marL="457200" lvl="1" indent="0">
              <a:buNone/>
            </a:pPr>
            <a:endParaRPr lang="en-US" dirty="0" smtClean="0"/>
          </a:p>
          <a:p>
            <a:r>
              <a:rPr lang="en-US" dirty="0" smtClean="0"/>
              <a:t>Cyber-human systems</a:t>
            </a:r>
          </a:p>
          <a:p>
            <a:pPr lvl="1"/>
            <a:r>
              <a:rPr lang="en-US" dirty="0"/>
              <a:t>Human on both ends of the system</a:t>
            </a:r>
          </a:p>
          <a:p>
            <a:pPr lvl="2"/>
            <a:r>
              <a:rPr lang="en-US" dirty="0"/>
              <a:t>Controlling</a:t>
            </a:r>
          </a:p>
          <a:p>
            <a:pPr lvl="2"/>
            <a:r>
              <a:rPr lang="en-US" dirty="0"/>
              <a:t>Sensing</a:t>
            </a:r>
          </a:p>
          <a:p>
            <a:pPr lvl="1"/>
            <a:r>
              <a:rPr lang="en-US" dirty="0"/>
              <a:t>Humans in the loop</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Lightweight Cryptography for Bio-sensors</a:t>
            </a:r>
            <a:endParaRPr lang="en-US" dirty="0"/>
          </a:p>
        </p:txBody>
      </p:sp>
      <p:sp>
        <p:nvSpPr>
          <p:cNvPr id="3" name="Text Placeholder 2"/>
          <p:cNvSpPr>
            <a:spLocks noGrp="1"/>
          </p:cNvSpPr>
          <p:nvPr>
            <p:ph type="body" idx="1"/>
          </p:nvPr>
        </p:nvSpPr>
        <p:spPr>
          <a:xfrm>
            <a:off x="455612" y="1752600"/>
            <a:ext cx="4040188" cy="639762"/>
          </a:xfrm>
        </p:spPr>
        <p:txBody>
          <a:bodyPr/>
          <a:lstStyle/>
          <a:p>
            <a:r>
              <a:rPr lang="en-US" dirty="0" smtClean="0"/>
              <a:t>Hummingbird Stream Cipher</a:t>
            </a:r>
            <a:endParaRPr lang="en-US" dirty="0"/>
          </a:p>
        </p:txBody>
      </p:sp>
      <p:sp>
        <p:nvSpPr>
          <p:cNvPr id="4" name="Content Placeholder 3"/>
          <p:cNvSpPr>
            <a:spLocks noGrp="1"/>
          </p:cNvSpPr>
          <p:nvPr>
            <p:ph sz="half" idx="2"/>
          </p:nvPr>
        </p:nvSpPr>
        <p:spPr>
          <a:xfrm>
            <a:off x="457200" y="2514600"/>
            <a:ext cx="4040188" cy="3875088"/>
          </a:xfrm>
        </p:spPr>
        <p:txBody>
          <a:bodyPr/>
          <a:lstStyle/>
          <a:p>
            <a:pPr marL="0" indent="0">
              <a:buNone/>
            </a:pPr>
            <a:r>
              <a:rPr lang="en-US" dirty="0" smtClean="0"/>
              <a:t>Glucose sensor</a:t>
            </a:r>
            <a:endParaRPr lang="en-US" dirty="0"/>
          </a:p>
        </p:txBody>
      </p:sp>
      <p:sp>
        <p:nvSpPr>
          <p:cNvPr id="5" name="Text Placeholder 4"/>
          <p:cNvSpPr>
            <a:spLocks noGrp="1"/>
          </p:cNvSpPr>
          <p:nvPr>
            <p:ph type="body" sz="quarter" idx="3"/>
          </p:nvPr>
        </p:nvSpPr>
        <p:spPr>
          <a:xfrm>
            <a:off x="4645025" y="1447800"/>
            <a:ext cx="4041775" cy="639762"/>
          </a:xfrm>
        </p:spPr>
        <p:txBody>
          <a:bodyPr/>
          <a:lstStyle/>
          <a:p>
            <a:r>
              <a:rPr lang="en-US" dirty="0" smtClean="0"/>
              <a:t>AES Block Cipher</a:t>
            </a:r>
            <a:endParaRPr lang="en-US" dirty="0"/>
          </a:p>
        </p:txBody>
      </p:sp>
      <p:sp>
        <p:nvSpPr>
          <p:cNvPr id="6" name="Content Placeholder 5"/>
          <p:cNvSpPr>
            <a:spLocks noGrp="1"/>
          </p:cNvSpPr>
          <p:nvPr>
            <p:ph sz="quarter" idx="4"/>
          </p:nvPr>
        </p:nvSpPr>
        <p:spPr>
          <a:xfrm>
            <a:off x="4648200" y="2209800"/>
            <a:ext cx="4041775" cy="4179888"/>
          </a:xfrm>
        </p:spPr>
        <p:txBody>
          <a:bodyPr/>
          <a:lstStyle/>
          <a:p>
            <a:pPr marL="0" indent="0">
              <a:buNone/>
            </a:pPr>
            <a:r>
              <a:rPr lang="en-US" dirty="0" smtClean="0"/>
              <a:t>Ocular implant</a:t>
            </a:r>
            <a:endParaRPr lang="en-US" dirty="0"/>
          </a:p>
        </p:txBody>
      </p:sp>
      <p:sp>
        <p:nvSpPr>
          <p:cNvPr id="7" name="Rectangle 6"/>
          <p:cNvSpPr/>
          <p:nvPr/>
        </p:nvSpPr>
        <p:spPr>
          <a:xfrm>
            <a:off x="457200" y="5719464"/>
            <a:ext cx="4038600" cy="707886"/>
          </a:xfrm>
          <a:prstGeom prst="rect">
            <a:avLst/>
          </a:prstGeom>
        </p:spPr>
        <p:txBody>
          <a:bodyPr wrap="square">
            <a:spAutoFit/>
          </a:bodyPr>
          <a:lstStyle/>
          <a:p>
            <a:r>
              <a:rPr lang="en-US" dirty="0"/>
              <a:t>S. Guan, J. </a:t>
            </a:r>
            <a:r>
              <a:rPr lang="en-US" dirty="0" err="1"/>
              <a:t>Gu</a:t>
            </a:r>
            <a:r>
              <a:rPr lang="en-US" dirty="0"/>
              <a:t>, Z. </a:t>
            </a:r>
            <a:r>
              <a:rPr lang="en-US" dirty="0" err="1"/>
              <a:t>Shen</a:t>
            </a:r>
            <a:r>
              <a:rPr lang="en-US" dirty="0"/>
              <a:t>, J. Wang, Y. Huang, and A. Mason.</a:t>
            </a:r>
          </a:p>
          <a:p>
            <a:r>
              <a:rPr lang="en-US" b="1" dirty="0"/>
              <a:t>A wireless powered implantable bio-sensor </a:t>
            </a:r>
            <a:r>
              <a:rPr lang="en-US" b="1" dirty="0" smtClean="0"/>
              <a:t>tag system-on-chip </a:t>
            </a:r>
            <a:r>
              <a:rPr lang="en-US" b="1" dirty="0"/>
              <a:t>for continuous glucose monitoring</a:t>
            </a:r>
            <a:r>
              <a:rPr lang="en-US" dirty="0"/>
              <a:t>. </a:t>
            </a:r>
            <a:r>
              <a:rPr lang="en-US" dirty="0" err="1" smtClean="0"/>
              <a:t>BioCAS</a:t>
            </a:r>
            <a:r>
              <a:rPr lang="en-US" dirty="0" smtClean="0"/>
              <a:t> 2011</a:t>
            </a:r>
            <a:r>
              <a:rPr lang="en-US" dirty="0"/>
              <a:t>.</a:t>
            </a:r>
          </a:p>
        </p:txBody>
      </p:sp>
      <p:sp>
        <p:nvSpPr>
          <p:cNvPr id="8" name="Rectangle 7"/>
          <p:cNvSpPr/>
          <p:nvPr/>
        </p:nvSpPr>
        <p:spPr>
          <a:xfrm>
            <a:off x="4648200" y="5565576"/>
            <a:ext cx="4038600" cy="861774"/>
          </a:xfrm>
          <a:prstGeom prst="rect">
            <a:avLst/>
          </a:prstGeom>
        </p:spPr>
        <p:txBody>
          <a:bodyPr wrap="square">
            <a:spAutoFit/>
          </a:bodyPr>
          <a:lstStyle/>
          <a:p>
            <a:r>
              <a:rPr lang="en-US" dirty="0"/>
              <a:t>C. Beck, D. </a:t>
            </a:r>
            <a:r>
              <a:rPr lang="en-US" dirty="0" err="1"/>
              <a:t>Masny</a:t>
            </a:r>
            <a:r>
              <a:rPr lang="en-US" dirty="0"/>
              <a:t>, W. </a:t>
            </a:r>
            <a:r>
              <a:rPr lang="en-US" dirty="0" err="1"/>
              <a:t>Geiselmann</a:t>
            </a:r>
            <a:r>
              <a:rPr lang="en-US" dirty="0"/>
              <a:t>, and G. </a:t>
            </a:r>
            <a:r>
              <a:rPr lang="en-US" dirty="0" err="1"/>
              <a:t>Bretthauer</a:t>
            </a:r>
            <a:r>
              <a:rPr lang="en-US" dirty="0"/>
              <a:t>.</a:t>
            </a:r>
          </a:p>
          <a:p>
            <a:r>
              <a:rPr lang="en-US" b="1" dirty="0"/>
              <a:t>Block cipher based security for </a:t>
            </a:r>
            <a:r>
              <a:rPr lang="en-US" b="1" dirty="0" smtClean="0"/>
              <a:t>severely resource-constrained </a:t>
            </a:r>
            <a:r>
              <a:rPr lang="en-US" b="1" dirty="0"/>
              <a:t>implantable medical devices</a:t>
            </a:r>
            <a:r>
              <a:rPr lang="en-US" dirty="0"/>
              <a:t>. </a:t>
            </a:r>
            <a:r>
              <a:rPr lang="en-US" dirty="0" smtClean="0"/>
              <a:t>International </a:t>
            </a:r>
            <a:r>
              <a:rPr lang="en-US" dirty="0"/>
              <a:t>Symposium on </a:t>
            </a:r>
            <a:r>
              <a:rPr lang="en-US" dirty="0" smtClean="0"/>
              <a:t>Applied Sciences </a:t>
            </a:r>
            <a:r>
              <a:rPr lang="en-US" dirty="0"/>
              <a:t>in Biomedical and Communication </a:t>
            </a:r>
            <a:r>
              <a:rPr lang="en-US" dirty="0" smtClean="0"/>
              <a:t>Technologies, ISABEL 2011</a:t>
            </a:r>
            <a:r>
              <a:rPr lang="en-U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916" y="2743200"/>
            <a:ext cx="32099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28975"/>
            <a:ext cx="37147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574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“protector devices”</a:t>
            </a:r>
            <a:endParaRPr lang="en-US" dirty="0"/>
          </a:p>
        </p:txBody>
      </p:sp>
      <p:sp>
        <p:nvSpPr>
          <p:cNvPr id="3" name="Content Placeholder 2"/>
          <p:cNvSpPr>
            <a:spLocks noGrp="1"/>
          </p:cNvSpPr>
          <p:nvPr>
            <p:ph idx="1"/>
          </p:nvPr>
        </p:nvSpPr>
        <p:spPr/>
        <p:txBody>
          <a:bodyPr/>
          <a:lstStyle/>
          <a:p>
            <a:r>
              <a:rPr lang="en-US" dirty="0" smtClean="0"/>
              <a:t>Sorber et al (Dartmouth), </a:t>
            </a:r>
            <a:r>
              <a:rPr lang="en-US" dirty="0"/>
              <a:t>An Amulet for trustworthy wearable </a:t>
            </a:r>
            <a:r>
              <a:rPr lang="en-US" dirty="0" err="1" smtClean="0"/>
              <a:t>mHealth</a:t>
            </a:r>
            <a:r>
              <a:rPr lang="en-US" b="1" dirty="0" smtClean="0"/>
              <a:t>, </a:t>
            </a:r>
            <a:r>
              <a:rPr lang="en-US" b="1" dirty="0" err="1" smtClean="0"/>
              <a:t>HotMobile</a:t>
            </a:r>
            <a:r>
              <a:rPr lang="en-US" b="1" dirty="0" smtClean="0"/>
              <a:t> 2012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35" y="2514600"/>
            <a:ext cx="8229600" cy="266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323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existing IMDs</a:t>
            </a:r>
            <a:endParaRPr lang="en-US" dirty="0"/>
          </a:p>
        </p:txBody>
      </p:sp>
      <p:sp>
        <p:nvSpPr>
          <p:cNvPr id="3" name="Content Placeholder 2"/>
          <p:cNvSpPr>
            <a:spLocks noGrp="1"/>
          </p:cNvSpPr>
          <p:nvPr>
            <p:ph idx="1"/>
          </p:nvPr>
        </p:nvSpPr>
        <p:spPr>
          <a:xfrm>
            <a:off x="381000" y="1371600"/>
            <a:ext cx="3352800" cy="4495800"/>
          </a:xfrm>
        </p:spPr>
        <p:txBody>
          <a:bodyPr/>
          <a:lstStyle/>
          <a:p>
            <a:r>
              <a:rPr lang="en-US" dirty="0" err="1" smtClean="0"/>
              <a:t>Gollakota</a:t>
            </a:r>
            <a:r>
              <a:rPr lang="en-US" dirty="0" smtClean="0"/>
              <a:t> </a:t>
            </a:r>
            <a:r>
              <a:rPr lang="en-US" dirty="0"/>
              <a:t>et </a:t>
            </a:r>
            <a:r>
              <a:rPr lang="en-US" dirty="0" smtClean="0"/>
              <a:t>al (MIT, UMASS),  They </a:t>
            </a:r>
            <a:r>
              <a:rPr lang="en-US" dirty="0"/>
              <a:t>Can Hear Your Heartbeats: Non-Invasive Security for Implanted Medical </a:t>
            </a:r>
            <a:r>
              <a:rPr lang="en-US" dirty="0" smtClean="0"/>
              <a:t>Devices</a:t>
            </a:r>
            <a:r>
              <a:rPr lang="en-US" b="1" dirty="0" smtClean="0"/>
              <a:t>,  SIGCOMM 2011 (Best Paper)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295400"/>
            <a:ext cx="4343400" cy="50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497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Platform for Bio-sensing </a:t>
            </a:r>
            <a:r>
              <a:rPr lang="en-US" sz="1800" dirty="0" smtClean="0"/>
              <a:t>(</a:t>
            </a:r>
            <a:r>
              <a:rPr lang="en-US" sz="1800" dirty="0" err="1" smtClean="0"/>
              <a:t>Umass</a:t>
            </a:r>
            <a:r>
              <a:rPr lang="en-US" sz="1800" dirty="0" smtClean="0"/>
              <a:t>, EPFL, Bochum)</a:t>
            </a:r>
            <a:endParaRPr lang="en-US" dirty="0"/>
          </a:p>
        </p:txBody>
      </p:sp>
      <p:sp>
        <p:nvSpPr>
          <p:cNvPr id="4" name="TextBox 3"/>
          <p:cNvSpPr txBox="1"/>
          <p:nvPr/>
        </p:nvSpPr>
        <p:spPr>
          <a:xfrm>
            <a:off x="6238836" y="5662423"/>
            <a:ext cx="2105283" cy="276999"/>
          </a:xfrm>
          <a:prstGeom prst="rect">
            <a:avLst/>
          </a:prstGeom>
          <a:noFill/>
        </p:spPr>
        <p:txBody>
          <a:bodyPr wrap="square" rtlCol="0">
            <a:spAutoFit/>
          </a:bodyPr>
          <a:lstStyle/>
          <a:p>
            <a:r>
              <a:rPr lang="en-US" sz="1200" dirty="0" smtClean="0">
                <a:latin typeface="Calibri" pitchFamily="34" charset="0"/>
                <a:cs typeface="Times New Roman" pitchFamily="18" charset="0"/>
              </a:rPr>
              <a:t>Implanted Devices</a:t>
            </a:r>
            <a:endParaRPr lang="en-US" sz="1200" dirty="0">
              <a:latin typeface="Calibri" pitchFamily="34" charset="0"/>
              <a:cs typeface="Times New Roman"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030" y="1706092"/>
            <a:ext cx="3886864" cy="230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97729">
            <a:off x="6189327" y="3854720"/>
            <a:ext cx="572029" cy="54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758174" y="2582408"/>
            <a:ext cx="2105283" cy="276999"/>
          </a:xfrm>
          <a:prstGeom prst="rect">
            <a:avLst/>
          </a:prstGeom>
          <a:noFill/>
        </p:spPr>
        <p:txBody>
          <a:bodyPr wrap="square" rtlCol="0">
            <a:spAutoFit/>
          </a:bodyPr>
          <a:lstStyle/>
          <a:p>
            <a:r>
              <a:rPr lang="en-US" sz="1200" dirty="0" smtClean="0">
                <a:latin typeface="Calibri" pitchFamily="34" charset="0"/>
                <a:cs typeface="Times New Roman" pitchFamily="18" charset="0"/>
              </a:rPr>
              <a:t>Disposable Diagnostic</a:t>
            </a:r>
            <a:endParaRPr lang="en-US" sz="1200" dirty="0">
              <a:latin typeface="Calibri" pitchFamily="34" charset="0"/>
              <a:cs typeface="Times New Roman" pitchFamily="18" charset="0"/>
            </a:endParaRPr>
          </a:p>
        </p:txBody>
      </p:sp>
      <p:sp>
        <p:nvSpPr>
          <p:cNvPr id="9" name="Content Placeholder 2"/>
          <p:cNvSpPr txBox="1">
            <a:spLocks/>
          </p:cNvSpPr>
          <p:nvPr/>
        </p:nvSpPr>
        <p:spPr>
          <a:xfrm>
            <a:off x="368225" y="1443622"/>
            <a:ext cx="3759169" cy="4495800"/>
          </a:xfrm>
          <a:prstGeom prst="rect">
            <a:avLst/>
          </a:prstGeom>
        </p:spPr>
        <p:txBody>
          <a:bodyPr/>
          <a:lstStyle>
            <a:lvl1pPr marL="342900" indent="-342900" algn="l" rtl="0" eaLnBrk="1" fontAlgn="base" hangingPunct="1">
              <a:spcBef>
                <a:spcPct val="20000"/>
              </a:spcBef>
              <a:spcAft>
                <a:spcPct val="0"/>
              </a:spcAft>
              <a:buClr>
                <a:srgbClr val="840C22"/>
              </a:buClr>
              <a:buSzPct val="100000"/>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2pPr>
            <a:lvl3pPr marL="11430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3pPr>
            <a:lvl4pPr marL="1600200" indent="-228600" algn="l" rtl="0" eaLnBrk="1" fontAlgn="base" hangingPunct="1">
              <a:spcBef>
                <a:spcPct val="20000"/>
              </a:spcBef>
              <a:spcAft>
                <a:spcPct val="0"/>
              </a:spcAft>
              <a:buClr>
                <a:srgbClr val="840C22"/>
              </a:buClr>
              <a:buSzPct val="100000"/>
              <a:buFont typeface="Times" pitchFamily="18" charset="0"/>
              <a:buChar char="•"/>
              <a:defRPr sz="1400">
                <a:solidFill>
                  <a:schemeClr val="tx1"/>
                </a:solidFill>
                <a:latin typeface="+mn-lt"/>
              </a:defRPr>
            </a:lvl4pPr>
            <a:lvl5pPr marL="2057400" indent="-228600" algn="l" rtl="0" eaLnBrk="1" fontAlgn="base" hangingPunct="1">
              <a:spcBef>
                <a:spcPct val="20000"/>
              </a:spcBef>
              <a:spcAft>
                <a:spcPct val="0"/>
              </a:spcAft>
              <a:buClr>
                <a:srgbClr val="840C22"/>
              </a:buClr>
              <a:buSzPct val="100000"/>
              <a:buFont typeface="Times" pitchFamily="18" charset="0"/>
              <a:buChar char="•"/>
              <a:defRPr sz="1200">
                <a:solidFill>
                  <a:schemeClr val="tx1"/>
                </a:solidFill>
                <a:latin typeface="+mn-lt"/>
              </a:defRPr>
            </a:lvl5pPr>
            <a:lvl6pPr marL="2514600" indent="-228600" algn="l" rtl="0" eaLnBrk="1" fontAlgn="base" hangingPunct="1">
              <a:spcBef>
                <a:spcPct val="20000"/>
              </a:spcBef>
              <a:spcAft>
                <a:spcPct val="0"/>
              </a:spcAft>
              <a:buClr>
                <a:srgbClr val="840C22"/>
              </a:buClr>
              <a:buSzPct val="100000"/>
              <a:buFont typeface="Times" pitchFamily="18" charset="0"/>
              <a:buChar char="•"/>
              <a:defRPr sz="1200">
                <a:solidFill>
                  <a:schemeClr val="tx1"/>
                </a:solidFill>
                <a:latin typeface="+mn-lt"/>
              </a:defRPr>
            </a:lvl6pPr>
            <a:lvl7pPr marL="2971800" indent="-228600" algn="l" rtl="0" eaLnBrk="1" fontAlgn="base" hangingPunct="1">
              <a:spcBef>
                <a:spcPct val="20000"/>
              </a:spcBef>
              <a:spcAft>
                <a:spcPct val="0"/>
              </a:spcAft>
              <a:buClr>
                <a:srgbClr val="840C22"/>
              </a:buClr>
              <a:buSzPct val="100000"/>
              <a:buFont typeface="Times" pitchFamily="18" charset="0"/>
              <a:buChar char="•"/>
              <a:defRPr sz="1200">
                <a:solidFill>
                  <a:schemeClr val="tx1"/>
                </a:solidFill>
                <a:latin typeface="+mn-lt"/>
              </a:defRPr>
            </a:lvl7pPr>
            <a:lvl8pPr marL="3429000" indent="-228600" algn="l" rtl="0" eaLnBrk="1" fontAlgn="base" hangingPunct="1">
              <a:spcBef>
                <a:spcPct val="20000"/>
              </a:spcBef>
              <a:spcAft>
                <a:spcPct val="0"/>
              </a:spcAft>
              <a:buClr>
                <a:srgbClr val="840C22"/>
              </a:buClr>
              <a:buSzPct val="100000"/>
              <a:buFont typeface="Times" pitchFamily="18" charset="0"/>
              <a:buChar char="•"/>
              <a:defRPr sz="1200">
                <a:solidFill>
                  <a:schemeClr val="tx1"/>
                </a:solidFill>
                <a:latin typeface="+mn-lt"/>
              </a:defRPr>
            </a:lvl8pPr>
            <a:lvl9pPr marL="3886200" indent="-228600" algn="l" rtl="0" eaLnBrk="1" fontAlgn="base" hangingPunct="1">
              <a:spcBef>
                <a:spcPct val="20000"/>
              </a:spcBef>
              <a:spcAft>
                <a:spcPct val="0"/>
              </a:spcAft>
              <a:buClr>
                <a:srgbClr val="840C22"/>
              </a:buClr>
              <a:buSzPct val="100000"/>
              <a:buFont typeface="Times" pitchFamily="18" charset="0"/>
              <a:buChar char="•"/>
              <a:defRPr sz="1200">
                <a:solidFill>
                  <a:schemeClr val="tx1"/>
                </a:solidFill>
                <a:latin typeface="+mn-lt"/>
              </a:defRPr>
            </a:lvl9pPr>
          </a:lstStyle>
          <a:p>
            <a:pPr marL="0" indent="0">
              <a:buNone/>
            </a:pPr>
            <a:endParaRPr lang="en-US" dirty="0"/>
          </a:p>
        </p:txBody>
      </p:sp>
      <p:sp>
        <p:nvSpPr>
          <p:cNvPr id="10" name="Rectangle 9"/>
          <p:cNvSpPr/>
          <p:nvPr/>
        </p:nvSpPr>
        <p:spPr>
          <a:xfrm>
            <a:off x="364681" y="1521697"/>
            <a:ext cx="4893119" cy="4585871"/>
          </a:xfrm>
          <a:prstGeom prst="rect">
            <a:avLst/>
          </a:prstGeom>
        </p:spPr>
        <p:txBody>
          <a:bodyPr wrap="square">
            <a:spAutoFit/>
          </a:bodyPr>
          <a:lstStyle/>
          <a:p>
            <a:pPr marL="285750" indent="-285750">
              <a:buFont typeface="Arial" pitchFamily="34" charset="0"/>
              <a:buChar char="•"/>
            </a:pPr>
            <a:r>
              <a:rPr lang="fr-FR" sz="1800" dirty="0" smtClean="0">
                <a:cs typeface="Times New Roman" pitchFamily="18" charset="0"/>
              </a:rPr>
              <a:t>Applications</a:t>
            </a:r>
            <a:endParaRPr lang="fr-FR" sz="1800" dirty="0">
              <a:cs typeface="Times New Roman" pitchFamily="18" charset="0"/>
            </a:endParaRPr>
          </a:p>
          <a:p>
            <a:pPr marL="685800" lvl="1" indent="-285750">
              <a:buFont typeface="Arial" pitchFamily="34" charset="0"/>
              <a:buChar char="•"/>
            </a:pPr>
            <a:r>
              <a:rPr lang="fr-FR" sz="1600" dirty="0" err="1" smtClean="0">
                <a:cs typeface="Times New Roman" pitchFamily="18" charset="0"/>
              </a:rPr>
              <a:t>Disposable</a:t>
            </a:r>
            <a:r>
              <a:rPr lang="fr-FR" sz="1600" dirty="0" smtClean="0">
                <a:cs typeface="Times New Roman" pitchFamily="18" charset="0"/>
              </a:rPr>
              <a:t> </a:t>
            </a:r>
            <a:r>
              <a:rPr lang="fr-FR" sz="1600" dirty="0">
                <a:cs typeface="Times New Roman" pitchFamily="18" charset="0"/>
              </a:rPr>
              <a:t>Diagnostic</a:t>
            </a:r>
          </a:p>
          <a:p>
            <a:pPr marL="1085850" lvl="2" indent="-285750">
              <a:buFont typeface="Arial" pitchFamily="34" charset="0"/>
              <a:buChar char="•"/>
            </a:pPr>
            <a:r>
              <a:rPr lang="fr-FR" sz="1600" dirty="0">
                <a:cs typeface="Times New Roman" pitchFamily="18" charset="0"/>
              </a:rPr>
              <a:t> </a:t>
            </a:r>
            <a:r>
              <a:rPr lang="fr-FR" sz="1600" dirty="0" err="1" smtClean="0">
                <a:cs typeface="Times New Roman" pitchFamily="18" charset="0"/>
              </a:rPr>
              <a:t>Low-cost</a:t>
            </a:r>
            <a:r>
              <a:rPr lang="fr-FR" sz="1600" dirty="0" smtClean="0">
                <a:cs typeface="Times New Roman" pitchFamily="18" charset="0"/>
              </a:rPr>
              <a:t>, </a:t>
            </a:r>
            <a:r>
              <a:rPr lang="fr-FR" sz="1600" dirty="0" err="1" smtClean="0">
                <a:cs typeface="Times New Roman" pitchFamily="18" charset="0"/>
              </a:rPr>
              <a:t>infectious</a:t>
            </a:r>
            <a:r>
              <a:rPr lang="fr-FR" sz="1600" dirty="0" smtClean="0">
                <a:cs typeface="Times New Roman" pitchFamily="18" charset="0"/>
              </a:rPr>
              <a:t> </a:t>
            </a:r>
            <a:r>
              <a:rPr lang="fr-FR" sz="1600" dirty="0" err="1">
                <a:cs typeface="Times New Roman" pitchFamily="18" charset="0"/>
              </a:rPr>
              <a:t>disease</a:t>
            </a:r>
            <a:r>
              <a:rPr lang="fr-FR" sz="1600" dirty="0">
                <a:cs typeface="Times New Roman" pitchFamily="18" charset="0"/>
              </a:rPr>
              <a:t> </a:t>
            </a:r>
            <a:r>
              <a:rPr lang="fr-FR" sz="1600" dirty="0" err="1">
                <a:cs typeface="Times New Roman" pitchFamily="18" charset="0"/>
              </a:rPr>
              <a:t>detection</a:t>
            </a:r>
            <a:r>
              <a:rPr lang="fr-FR" sz="1600" dirty="0">
                <a:cs typeface="Times New Roman" pitchFamily="18" charset="0"/>
              </a:rPr>
              <a:t> (malaria, HIV, dengue, cholera</a:t>
            </a:r>
            <a:r>
              <a:rPr lang="fr-FR" sz="1600" dirty="0" smtClean="0">
                <a:cs typeface="Times New Roman" pitchFamily="18" charset="0"/>
              </a:rPr>
              <a:t>)</a:t>
            </a:r>
          </a:p>
          <a:p>
            <a:pPr marL="685800" lvl="1" indent="-285750">
              <a:buFont typeface="Arial" pitchFamily="34" charset="0"/>
              <a:buChar char="•"/>
            </a:pPr>
            <a:r>
              <a:rPr lang="fr-FR" sz="1600" dirty="0">
                <a:cs typeface="Times New Roman" pitchFamily="18" charset="0"/>
              </a:rPr>
              <a:t>Implantable </a:t>
            </a:r>
            <a:r>
              <a:rPr lang="fr-FR" sz="1600" dirty="0" err="1">
                <a:cs typeface="Times New Roman" pitchFamily="18" charset="0"/>
              </a:rPr>
              <a:t>Device</a:t>
            </a:r>
            <a:endParaRPr lang="fr-FR" sz="1600" dirty="0">
              <a:cs typeface="Times New Roman" pitchFamily="18" charset="0"/>
            </a:endParaRPr>
          </a:p>
          <a:p>
            <a:pPr marL="1085850" lvl="2" indent="-285750">
              <a:buFont typeface="Arial" pitchFamily="34" charset="0"/>
              <a:buChar char="•"/>
            </a:pPr>
            <a:r>
              <a:rPr lang="fr-FR" sz="1600" dirty="0" err="1">
                <a:cs typeface="Times New Roman" pitchFamily="18" charset="0"/>
              </a:rPr>
              <a:t>Sub-cutaneous</a:t>
            </a:r>
            <a:r>
              <a:rPr lang="fr-FR" sz="1600" dirty="0">
                <a:cs typeface="Times New Roman" pitchFamily="18" charset="0"/>
              </a:rPr>
              <a:t> multi-</a:t>
            </a:r>
            <a:r>
              <a:rPr lang="fr-FR" sz="1600" dirty="0" err="1">
                <a:cs typeface="Times New Roman" pitchFamily="18" charset="0"/>
              </a:rPr>
              <a:t>function</a:t>
            </a:r>
            <a:r>
              <a:rPr lang="fr-FR" sz="1600" dirty="0">
                <a:cs typeface="Times New Roman" pitchFamily="18" charset="0"/>
              </a:rPr>
              <a:t> </a:t>
            </a:r>
            <a:r>
              <a:rPr lang="fr-FR" sz="1600" dirty="0" err="1">
                <a:cs typeface="Times New Roman" pitchFamily="18" charset="0"/>
              </a:rPr>
              <a:t>sensor</a:t>
            </a:r>
            <a:r>
              <a:rPr lang="fr-FR" sz="1600" dirty="0">
                <a:cs typeface="Times New Roman" pitchFamily="18" charset="0"/>
              </a:rPr>
              <a:t> (</a:t>
            </a:r>
            <a:r>
              <a:rPr lang="fr-FR" sz="1600" dirty="0" err="1">
                <a:cs typeface="Times New Roman" pitchFamily="18" charset="0"/>
              </a:rPr>
              <a:t>drugs</a:t>
            </a:r>
            <a:r>
              <a:rPr lang="fr-FR" sz="1600" dirty="0">
                <a:cs typeface="Times New Roman" pitchFamily="18" charset="0"/>
              </a:rPr>
              <a:t>, </a:t>
            </a:r>
            <a:r>
              <a:rPr lang="fr-FR" sz="1600" dirty="0" err="1" smtClean="0">
                <a:cs typeface="Times New Roman" pitchFamily="18" charset="0"/>
              </a:rPr>
              <a:t>antibodies</a:t>
            </a:r>
            <a:r>
              <a:rPr lang="fr-FR" sz="1600" dirty="0" smtClean="0">
                <a:cs typeface="Times New Roman" pitchFamily="18" charset="0"/>
              </a:rPr>
              <a:t>)</a:t>
            </a:r>
            <a:endParaRPr lang="fr-FR" sz="1600" dirty="0">
              <a:cs typeface="Times New Roman" pitchFamily="18" charset="0"/>
            </a:endParaRPr>
          </a:p>
          <a:p>
            <a:pPr marL="1085850" lvl="2" indent="-285750">
              <a:buFont typeface="Arial" pitchFamily="34" charset="0"/>
              <a:buChar char="•"/>
            </a:pPr>
            <a:r>
              <a:rPr lang="fr-FR" sz="1600" dirty="0" smtClean="0">
                <a:cs typeface="Times New Roman" pitchFamily="18" charset="0"/>
              </a:rPr>
              <a:t>Glucose/Lactate in Trauma </a:t>
            </a:r>
            <a:r>
              <a:rPr lang="fr-FR" sz="1600" dirty="0" err="1" smtClean="0">
                <a:cs typeface="Times New Roman" pitchFamily="18" charset="0"/>
              </a:rPr>
              <a:t>victims</a:t>
            </a:r>
            <a:endParaRPr lang="fr-FR" sz="1600" dirty="0">
              <a:cs typeface="Times New Roman" pitchFamily="18" charset="0"/>
            </a:endParaRPr>
          </a:p>
          <a:p>
            <a:pPr marL="342900" lvl="1"/>
            <a:endParaRPr lang="fr-FR" sz="1600" dirty="0" smtClean="0">
              <a:cs typeface="Times New Roman" pitchFamily="18" charset="0"/>
            </a:endParaRPr>
          </a:p>
          <a:p>
            <a:pPr marL="285750" indent="-285750">
              <a:buFont typeface="Arial" pitchFamily="34" charset="0"/>
              <a:buChar char="•"/>
            </a:pPr>
            <a:r>
              <a:rPr lang="fr-FR" sz="1800" dirty="0" smtClean="0">
                <a:cs typeface="Times New Roman" pitchFamily="18" charset="0"/>
              </a:rPr>
              <a:t>Security </a:t>
            </a:r>
            <a:r>
              <a:rPr lang="fr-FR" sz="1800" dirty="0" err="1" smtClean="0">
                <a:cs typeface="Times New Roman" pitchFamily="18" charset="0"/>
              </a:rPr>
              <a:t>Technology</a:t>
            </a:r>
            <a:r>
              <a:rPr lang="fr-FR" sz="1800" dirty="0" smtClean="0">
                <a:cs typeface="Times New Roman" pitchFamily="18" charset="0"/>
              </a:rPr>
              <a:t>  </a:t>
            </a:r>
          </a:p>
          <a:p>
            <a:pPr marL="742950" lvl="1" indent="-285750">
              <a:buFont typeface="Arial" pitchFamily="34" charset="0"/>
              <a:buChar char="•"/>
            </a:pPr>
            <a:r>
              <a:rPr lang="fr-FR" sz="1600" dirty="0" smtClean="0">
                <a:cs typeface="Times New Roman" pitchFamily="18" charset="0"/>
              </a:rPr>
              <a:t>NFC </a:t>
            </a:r>
            <a:r>
              <a:rPr lang="fr-FR" sz="1600" dirty="0" err="1">
                <a:cs typeface="Times New Roman" pitchFamily="18" charset="0"/>
              </a:rPr>
              <a:t>Cell</a:t>
            </a:r>
            <a:r>
              <a:rPr lang="fr-FR" sz="1600" dirty="0">
                <a:cs typeface="Times New Roman" pitchFamily="18" charset="0"/>
              </a:rPr>
              <a:t> </a:t>
            </a:r>
            <a:r>
              <a:rPr lang="fr-FR" sz="1600" dirty="0" smtClean="0">
                <a:cs typeface="Times New Roman" pitchFamily="18" charset="0"/>
              </a:rPr>
              <a:t>Phone</a:t>
            </a:r>
          </a:p>
          <a:p>
            <a:pPr marL="742950" lvl="1" indent="-285750">
              <a:buFont typeface="Arial" pitchFamily="34" charset="0"/>
              <a:buChar char="•"/>
            </a:pPr>
            <a:r>
              <a:rPr lang="fr-FR" sz="1600" dirty="0" smtClean="0">
                <a:cs typeface="Times New Roman" pitchFamily="18" charset="0"/>
              </a:rPr>
              <a:t>EPC </a:t>
            </a:r>
            <a:r>
              <a:rPr lang="fr-FR" sz="1600" dirty="0">
                <a:cs typeface="Times New Roman" pitchFamily="18" charset="0"/>
              </a:rPr>
              <a:t>Class 1, </a:t>
            </a:r>
            <a:r>
              <a:rPr lang="fr-FR" sz="1600" dirty="0" err="1">
                <a:cs typeface="Times New Roman" pitchFamily="18" charset="0"/>
              </a:rPr>
              <a:t>Gen</a:t>
            </a:r>
            <a:r>
              <a:rPr lang="fr-FR" sz="1600" dirty="0">
                <a:cs typeface="Times New Roman" pitchFamily="18" charset="0"/>
              </a:rPr>
              <a:t> 2 </a:t>
            </a:r>
            <a:r>
              <a:rPr lang="fr-FR" sz="1600" dirty="0" err="1" smtClean="0">
                <a:cs typeface="Times New Roman" pitchFamily="18" charset="0"/>
              </a:rPr>
              <a:t>protocol</a:t>
            </a:r>
            <a:endParaRPr lang="fr-FR" sz="1600" dirty="0">
              <a:cs typeface="Times New Roman" pitchFamily="18" charset="0"/>
            </a:endParaRPr>
          </a:p>
          <a:p>
            <a:pPr marL="742950" lvl="1" indent="-285750">
              <a:buFont typeface="Arial" pitchFamily="34" charset="0"/>
              <a:buChar char="•"/>
            </a:pPr>
            <a:r>
              <a:rPr lang="fr-FR" sz="1600" dirty="0" smtClean="0">
                <a:cs typeface="Times New Roman" pitchFamily="18" charset="0"/>
              </a:rPr>
              <a:t>PRESENT </a:t>
            </a:r>
            <a:r>
              <a:rPr lang="fr-FR" sz="1600" dirty="0">
                <a:cs typeface="Times New Roman" pitchFamily="18" charset="0"/>
              </a:rPr>
              <a:t>Block </a:t>
            </a:r>
            <a:r>
              <a:rPr lang="fr-FR" sz="1600" dirty="0" err="1" smtClean="0">
                <a:cs typeface="Times New Roman" pitchFamily="18" charset="0"/>
              </a:rPr>
              <a:t>Cipher</a:t>
            </a:r>
            <a:r>
              <a:rPr lang="fr-FR" sz="1600" dirty="0" smtClean="0">
                <a:cs typeface="Times New Roman" pitchFamily="18" charset="0"/>
              </a:rPr>
              <a:t> </a:t>
            </a:r>
            <a:r>
              <a:rPr lang="fr-FR" sz="1400" dirty="0" smtClean="0">
                <a:cs typeface="Times New Roman" pitchFamily="18" charset="0"/>
              </a:rPr>
              <a:t>(</a:t>
            </a:r>
            <a:r>
              <a:rPr lang="fr-FR" sz="1400" dirty="0" err="1" smtClean="0">
                <a:cs typeface="Times New Roman" pitchFamily="18" charset="0"/>
              </a:rPr>
              <a:t>Encryption</a:t>
            </a:r>
            <a:r>
              <a:rPr lang="fr-FR" sz="1400" dirty="0" smtClean="0">
                <a:cs typeface="Times New Roman" pitchFamily="18" charset="0"/>
              </a:rPr>
              <a:t>, </a:t>
            </a:r>
            <a:r>
              <a:rPr lang="fr-FR" sz="1400" dirty="0" err="1" smtClean="0">
                <a:cs typeface="Times New Roman" pitchFamily="18" charset="0"/>
              </a:rPr>
              <a:t>Signing</a:t>
            </a:r>
            <a:r>
              <a:rPr lang="fr-FR" sz="1400" dirty="0" smtClean="0">
                <a:cs typeface="Times New Roman" pitchFamily="18" charset="0"/>
              </a:rPr>
              <a:t>, </a:t>
            </a:r>
            <a:r>
              <a:rPr lang="fr-FR" sz="1400" dirty="0" err="1" smtClean="0">
                <a:cs typeface="Times New Roman" pitchFamily="18" charset="0"/>
              </a:rPr>
              <a:t>Authentication</a:t>
            </a:r>
            <a:r>
              <a:rPr lang="fr-FR" sz="1400" dirty="0" smtClean="0">
                <a:cs typeface="Times New Roman" pitchFamily="18" charset="0"/>
              </a:rPr>
              <a:t>)</a:t>
            </a:r>
          </a:p>
          <a:p>
            <a:pPr marL="742950" lvl="1" indent="-285750">
              <a:buFont typeface="Arial" pitchFamily="34" charset="0"/>
              <a:buChar char="•"/>
            </a:pPr>
            <a:r>
              <a:rPr lang="fr-FR" sz="1600" dirty="0" smtClean="0">
                <a:cs typeface="Times New Roman" pitchFamily="18" charset="0"/>
              </a:rPr>
              <a:t>PUF </a:t>
            </a:r>
            <a:r>
              <a:rPr lang="fr-FR" sz="1600" dirty="0">
                <a:cs typeface="Times New Roman" pitchFamily="18" charset="0"/>
              </a:rPr>
              <a:t>for </a:t>
            </a:r>
            <a:r>
              <a:rPr lang="fr-FR" sz="1600" dirty="0" err="1">
                <a:cs typeface="Times New Roman" pitchFamily="18" charset="0"/>
              </a:rPr>
              <a:t>low-cost</a:t>
            </a:r>
            <a:r>
              <a:rPr lang="fr-FR" sz="1600" dirty="0">
                <a:cs typeface="Times New Roman" pitchFamily="18" charset="0"/>
              </a:rPr>
              <a:t> </a:t>
            </a:r>
            <a:r>
              <a:rPr lang="fr-FR" sz="1600" dirty="0" smtClean="0">
                <a:cs typeface="Times New Roman" pitchFamily="18" charset="0"/>
              </a:rPr>
              <a:t>ID and Challenge-</a:t>
            </a:r>
            <a:r>
              <a:rPr lang="fr-FR" sz="1600" dirty="0" err="1" smtClean="0">
                <a:cs typeface="Times New Roman" pitchFamily="18" charset="0"/>
              </a:rPr>
              <a:t>Response</a:t>
            </a:r>
            <a:endParaRPr lang="fr-FR" sz="1600" dirty="0">
              <a:cs typeface="Times New Roman" pitchFamily="18" charset="0"/>
            </a:endParaRPr>
          </a:p>
          <a:p>
            <a:endParaRPr lang="fr-FR" sz="1800" dirty="0">
              <a:cs typeface="Times New Roman" pitchFamily="18" charset="0"/>
            </a:endParaRPr>
          </a:p>
        </p:txBody>
      </p:sp>
      <p:sp>
        <p:nvSpPr>
          <p:cNvPr id="11" name="TextBox 10"/>
          <p:cNvSpPr txBox="1"/>
          <p:nvPr/>
        </p:nvSpPr>
        <p:spPr>
          <a:xfrm>
            <a:off x="1066800" y="6114656"/>
            <a:ext cx="5715000" cy="577081"/>
          </a:xfrm>
          <a:prstGeom prst="rect">
            <a:avLst/>
          </a:prstGeom>
          <a:noFill/>
        </p:spPr>
        <p:txBody>
          <a:bodyPr wrap="square" rtlCol="0">
            <a:spAutoFit/>
          </a:bodyPr>
          <a:lstStyle/>
          <a:p>
            <a:r>
              <a:rPr lang="en-US" sz="1050" dirty="0" smtClean="0"/>
              <a:t>Images:   Disposable Diagnostic: Gentag.com,     </a:t>
            </a:r>
          </a:p>
          <a:p>
            <a:r>
              <a:rPr lang="en-US" sz="1050" dirty="0" smtClean="0"/>
              <a:t>               Sub-cutaneous Implant:  LSI, EPFL, </a:t>
            </a:r>
            <a:r>
              <a:rPr lang="en-US" sz="1050" dirty="0" err="1" smtClean="0"/>
              <a:t>NanoTera</a:t>
            </a:r>
            <a:endParaRPr lang="en-US" sz="1050" dirty="0" smtClean="0"/>
          </a:p>
          <a:p>
            <a:r>
              <a:rPr lang="en-US" sz="1050" dirty="0" smtClean="0"/>
              <a:t>               2-element biochip:  CBBB, Clemson University</a:t>
            </a:r>
          </a:p>
        </p:txBody>
      </p:sp>
      <p:pic>
        <p:nvPicPr>
          <p:cNvPr id="13" name="Picture 6"/>
          <p:cNvPicPr>
            <a:picLocks noChangeAspect="1" noChangeArrowheads="1"/>
          </p:cNvPicPr>
          <p:nvPr/>
        </p:nvPicPr>
        <p:blipFill>
          <a:blip r:embed="rId5" cstate="print"/>
          <a:srcRect/>
          <a:stretch>
            <a:fillRect/>
          </a:stretch>
        </p:blipFill>
        <p:spPr bwMode="auto">
          <a:xfrm>
            <a:off x="5476836" y="4494293"/>
            <a:ext cx="1524000" cy="1017586"/>
          </a:xfrm>
          <a:prstGeom prst="rect">
            <a:avLst/>
          </a:prstGeom>
          <a:noFill/>
          <a:ln w="38100">
            <a:noFill/>
            <a:miter lim="800000"/>
            <a:headEnd/>
            <a:tailEnd/>
          </a:ln>
        </p:spPr>
      </p:pic>
      <p:sp>
        <p:nvSpPr>
          <p:cNvPr id="14" name="Oval 13"/>
          <p:cNvSpPr/>
          <p:nvPr/>
        </p:nvSpPr>
        <p:spPr bwMode="auto">
          <a:xfrm>
            <a:off x="3048000" y="4355793"/>
            <a:ext cx="624826" cy="321437"/>
          </a:xfrm>
          <a:prstGeom prst="ellipse">
            <a:avLst/>
          </a:prstGeom>
          <a:solidFill>
            <a:srgbClr val="FF0000">
              <a:alpha val="40000"/>
            </a:srgbClr>
          </a:solidFill>
          <a:ln w="38100" cap="flat" cmpd="sng" algn="ctr">
            <a:noFill/>
            <a:prstDash val="solid"/>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endParaRPr>
          </a:p>
        </p:txBody>
      </p:sp>
      <p:sp>
        <p:nvSpPr>
          <p:cNvPr id="16" name="Oval 15"/>
          <p:cNvSpPr/>
          <p:nvPr/>
        </p:nvSpPr>
        <p:spPr bwMode="auto">
          <a:xfrm>
            <a:off x="3048000" y="4349282"/>
            <a:ext cx="624826" cy="321437"/>
          </a:xfrm>
          <a:prstGeom prst="ellipse">
            <a:avLst/>
          </a:prstGeom>
          <a:solidFill>
            <a:srgbClr val="FF0000">
              <a:alpha val="40000"/>
            </a:srgbClr>
          </a:solidFill>
          <a:ln w="38100" cap="flat" cmpd="sng" algn="ctr">
            <a:noFill/>
            <a:prstDash val="solid"/>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endParaRPr>
          </a:p>
        </p:txBody>
      </p:sp>
      <p:pic>
        <p:nvPicPr>
          <p:cNvPr id="17" name="Picture 2"/>
          <p:cNvPicPr>
            <a:picLocks noChangeAspect="1" noChangeArrowheads="1"/>
          </p:cNvPicPr>
          <p:nvPr/>
        </p:nvPicPr>
        <p:blipFill>
          <a:blip r:embed="rId6" cstate="print"/>
          <a:srcRect/>
          <a:stretch>
            <a:fillRect/>
          </a:stretch>
        </p:blipFill>
        <p:spPr bwMode="auto">
          <a:xfrm>
            <a:off x="7474721" y="4333574"/>
            <a:ext cx="1500882" cy="963869"/>
          </a:xfrm>
          <a:prstGeom prst="rect">
            <a:avLst/>
          </a:prstGeom>
          <a:noFill/>
          <a:ln w="9525">
            <a:noFill/>
            <a:miter lim="800000"/>
            <a:headEnd/>
            <a:tailEnd/>
          </a:ln>
        </p:spPr>
      </p:pic>
      <p:pic>
        <p:nvPicPr>
          <p:cNvPr id="1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188706" y="3721610"/>
            <a:ext cx="572029" cy="54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97729">
            <a:off x="6341727" y="4007120"/>
            <a:ext cx="572029" cy="54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p:nvPr/>
        </p:nvSpPr>
        <p:spPr bwMode="auto">
          <a:xfrm>
            <a:off x="3048000" y="4333574"/>
            <a:ext cx="624826" cy="321437"/>
          </a:xfrm>
          <a:prstGeom prst="ellipse">
            <a:avLst/>
          </a:prstGeom>
          <a:solidFill>
            <a:srgbClr val="FF0000">
              <a:alpha val="40000"/>
            </a:srgbClr>
          </a:solidFill>
          <a:ln w="38100" cap="flat" cmpd="sng" algn="ctr">
            <a:noFill/>
            <a:prstDash val="solid"/>
            <a:round/>
            <a:headEnd type="none" w="lg" len="lg"/>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8081162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fill="hold" grpId="1" nodeType="clickEffect" p14:presetBounceEnd="41000">
                                      <p:stCondLst>
                                        <p:cond delay="0"/>
                                      </p:stCondLst>
                                      <p:childTnLst>
                                        <p:animMotion origin="layout" path="M 3.33333E-6 -6.24566E-7 L 0.35 0.09993 " pathEditMode="relative" rAng="0" ptsTypes="AA" p14:bounceEnd="41000">
                                          <p:cBhvr>
                                            <p:cTn id="6" dur="1000" fill="hold"/>
                                            <p:tgtEl>
                                              <p:spTgt spid="14"/>
                                            </p:tgtEl>
                                            <p:attrNameLst>
                                              <p:attrName>ppt_x</p:attrName>
                                              <p:attrName>ppt_y</p:attrName>
                                            </p:attrNameLst>
                                          </p:cBhvr>
                                          <p:rCtr x="17500" y="499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1.57067E-6 L 0.24722 -0.14041 " pathEditMode="relative" rAng="0" ptsTypes="AA">
                                          <p:cBhvr>
                                            <p:cTn id="10" dur="1000" fill="hold"/>
                                            <p:tgtEl>
                                              <p:spTgt spid="16"/>
                                            </p:tgtEl>
                                            <p:attrNameLst>
                                              <p:attrName>ppt_x</p:attrName>
                                              <p:attrName>ppt_y</p:attrName>
                                            </p:attrNameLst>
                                          </p:cBhvr>
                                          <p:rCtr x="12361" y="-703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1753 -0.02429 L 0.50556 0.04441 " pathEditMode="relative" rAng="0" ptsTypes="AA">
                                          <p:cBhvr>
                                            <p:cTn id="14" dur="1000" fill="hold"/>
                                            <p:tgtEl>
                                              <p:spTgt spid="20"/>
                                            </p:tgtEl>
                                            <p:attrNameLst>
                                              <p:attrName>ppt_x</p:attrName>
                                              <p:attrName>ppt_y</p:attrName>
                                            </p:attrNameLst>
                                          </p:cBhvr>
                                          <p:rCtr x="26146" y="34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6"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fill="hold" grpId="1" nodeType="clickEffect">
                                      <p:stCondLst>
                                        <p:cond delay="0"/>
                                      </p:stCondLst>
                                      <p:childTnLst>
                                        <p:animMotion origin="layout" path="M 3.33333E-6 -6.24566E-7 L 0.35 0.09993 " pathEditMode="relative" rAng="0" ptsTypes="AA">
                                          <p:cBhvr>
                                            <p:cTn id="6" dur="1000" fill="hold"/>
                                            <p:tgtEl>
                                              <p:spTgt spid="14"/>
                                            </p:tgtEl>
                                            <p:attrNameLst>
                                              <p:attrName>ppt_x</p:attrName>
                                              <p:attrName>ppt_y</p:attrName>
                                            </p:attrNameLst>
                                          </p:cBhvr>
                                          <p:rCtr x="17500" y="4997"/>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1.57067E-6 L 0.24722 -0.14041 " pathEditMode="relative" rAng="0" ptsTypes="AA">
                                          <p:cBhvr>
                                            <p:cTn id="10" dur="1000" fill="hold"/>
                                            <p:tgtEl>
                                              <p:spTgt spid="16"/>
                                            </p:tgtEl>
                                            <p:attrNameLst>
                                              <p:attrName>ppt_x</p:attrName>
                                              <p:attrName>ppt_y</p:attrName>
                                            </p:attrNameLst>
                                          </p:cBhvr>
                                          <p:rCtr x="12361" y="-703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1753 -0.02429 L 0.50556 0.04441 " pathEditMode="relative" rAng="0" ptsTypes="AA">
                                          <p:cBhvr>
                                            <p:cTn id="14" dur="1000" fill="hold"/>
                                            <p:tgtEl>
                                              <p:spTgt spid="20"/>
                                            </p:tgtEl>
                                            <p:attrNameLst>
                                              <p:attrName>ppt_x</p:attrName>
                                              <p:attrName>ppt_y</p:attrName>
                                            </p:attrNameLst>
                                          </p:cBhvr>
                                          <p:rCtr x="26146" y="34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6" grpId="0" animBg="1"/>
          <p:bldP spid="20"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Power/Energy Challenges</a:t>
            </a:r>
            <a:endParaRPr lang="en-US" dirty="0"/>
          </a:p>
        </p:txBody>
      </p:sp>
      <p:sp>
        <p:nvSpPr>
          <p:cNvPr id="3" name="Content Placeholder 2"/>
          <p:cNvSpPr>
            <a:spLocks noGrp="1"/>
          </p:cNvSpPr>
          <p:nvPr>
            <p:ph idx="1"/>
          </p:nvPr>
        </p:nvSpPr>
        <p:spPr>
          <a:xfrm>
            <a:off x="381000" y="1219200"/>
            <a:ext cx="7924800" cy="4495800"/>
          </a:xfrm>
        </p:spPr>
        <p:txBody>
          <a:bodyPr/>
          <a:lstStyle/>
          <a:p>
            <a:r>
              <a:rPr lang="en-US" dirty="0" smtClean="0"/>
              <a:t>Remote powered systems (RFID) limited to 10’s of microwatts</a:t>
            </a:r>
          </a:p>
          <a:p>
            <a:r>
              <a:rPr lang="en-US" dirty="0" smtClean="0"/>
              <a:t>Near field powering improves this to </a:t>
            </a:r>
            <a:r>
              <a:rPr lang="en-US" dirty="0" err="1" smtClean="0"/>
              <a:t>milliwatts</a:t>
            </a:r>
            <a:endParaRPr lang="en-US" dirty="0" smtClean="0"/>
          </a:p>
          <a:p>
            <a:r>
              <a:rPr lang="en-US" dirty="0" smtClean="0"/>
              <a:t>Current energy harvesting systems similarly limited…</a:t>
            </a:r>
          </a:p>
          <a:p>
            <a:endParaRPr lang="en-US" dirty="0" smtClean="0"/>
          </a:p>
          <a:p>
            <a:r>
              <a:rPr lang="en-US" dirty="0" smtClean="0"/>
              <a:t>Small batteries typically store several 1000 Joules.  </a:t>
            </a:r>
          </a:p>
          <a:p>
            <a:r>
              <a:rPr lang="en-US" dirty="0" smtClean="0"/>
              <a:t>Over several years of operation, this translates to 10’s of microwatts</a:t>
            </a:r>
          </a:p>
          <a:p>
            <a:pPr marL="0" indent="0">
              <a:buNone/>
            </a:pPr>
            <a:endParaRPr lang="en-US" dirty="0" smtClean="0"/>
          </a:p>
          <a:p>
            <a:r>
              <a:rPr lang="en-US" dirty="0" smtClean="0"/>
              <a:t>Batteries are still large and heavy</a:t>
            </a:r>
          </a:p>
          <a:p>
            <a:r>
              <a:rPr lang="en-US" dirty="0" err="1" smtClean="0"/>
              <a:t>Rechargable</a:t>
            </a:r>
            <a:r>
              <a:rPr lang="en-US" dirty="0" smtClean="0"/>
              <a:t> batteries dissipate </a:t>
            </a:r>
          </a:p>
          <a:p>
            <a:pPr marL="0" indent="0">
              <a:buNone/>
            </a:pPr>
            <a:r>
              <a:rPr lang="en-US" dirty="0" smtClean="0"/>
              <a:t>    heat and have safety concerns</a:t>
            </a:r>
          </a:p>
          <a:p>
            <a:r>
              <a:rPr lang="en-US" dirty="0" smtClean="0"/>
              <a:t>Non-rechargeable batteries</a:t>
            </a:r>
          </a:p>
          <a:p>
            <a:pPr marL="0" indent="0">
              <a:buNone/>
            </a:pPr>
            <a:r>
              <a:rPr lang="en-US" dirty="0"/>
              <a:t> </a:t>
            </a:r>
            <a:r>
              <a:rPr lang="en-US" dirty="0" smtClean="0"/>
              <a:t>   require surgery for replacement</a:t>
            </a:r>
          </a:p>
          <a:p>
            <a:endParaRPr lang="en-US" dirty="0" smtClean="0"/>
          </a:p>
          <a:p>
            <a:r>
              <a:rPr lang="en-US" dirty="0" smtClean="0"/>
              <a:t>Brain implants can not incur more than 1 degree Celsius temperature gradient without safety concerns</a:t>
            </a:r>
            <a:endParaRPr lang="en-US" dirty="0"/>
          </a:p>
        </p:txBody>
      </p:sp>
      <p:pic>
        <p:nvPicPr>
          <p:cNvPr id="2050" name="Picture 2" descr="https://encrypted-tbn1.google.com/images?q=tbn:ANd9GcRNgR7E7jINUnuIoA2PfCAVwiG3miSD2zzXUcW24WCXC_tLKv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606" y="3429000"/>
            <a:ext cx="2271694" cy="1511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srcRect/>
          <a:stretch>
            <a:fillRect/>
          </a:stretch>
        </p:blipFill>
        <p:spPr bwMode="auto">
          <a:xfrm>
            <a:off x="6502167" y="5087633"/>
            <a:ext cx="1626507" cy="1552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Tension Challenges</a:t>
            </a:r>
            <a:endParaRPr lang="en-US" dirty="0"/>
          </a:p>
        </p:txBody>
      </p:sp>
      <p:sp>
        <p:nvSpPr>
          <p:cNvPr id="3" name="Text Placeholder 2"/>
          <p:cNvSpPr>
            <a:spLocks noGrp="1"/>
          </p:cNvSpPr>
          <p:nvPr>
            <p:ph type="body" idx="1"/>
          </p:nvPr>
        </p:nvSpPr>
        <p:spPr>
          <a:xfrm>
            <a:off x="467544" y="1124744"/>
            <a:ext cx="4040188" cy="639762"/>
          </a:xfrm>
        </p:spPr>
        <p:txBody>
          <a:bodyPr/>
          <a:lstStyle/>
          <a:p>
            <a:r>
              <a:rPr lang="en-US" dirty="0" smtClean="0"/>
              <a:t>Safety/Utility goals</a:t>
            </a:r>
            <a:endParaRPr lang="en-US" dirty="0"/>
          </a:p>
        </p:txBody>
      </p:sp>
      <p:sp>
        <p:nvSpPr>
          <p:cNvPr id="4" name="Content Placeholder 3"/>
          <p:cNvSpPr>
            <a:spLocks noGrp="1"/>
          </p:cNvSpPr>
          <p:nvPr>
            <p:ph sz="half" idx="2"/>
          </p:nvPr>
        </p:nvSpPr>
        <p:spPr>
          <a:xfrm>
            <a:off x="395536" y="2276872"/>
            <a:ext cx="4040188" cy="3312368"/>
          </a:xfrm>
        </p:spPr>
        <p:txBody>
          <a:bodyPr/>
          <a:lstStyle/>
          <a:p>
            <a:r>
              <a:rPr lang="en-US" sz="2000" dirty="0" smtClean="0"/>
              <a:t>Data access</a:t>
            </a:r>
          </a:p>
          <a:p>
            <a:r>
              <a:rPr lang="en-US" sz="2000" dirty="0" smtClean="0"/>
              <a:t>Data accuracy</a:t>
            </a:r>
          </a:p>
          <a:p>
            <a:r>
              <a:rPr lang="en-US" sz="2000" dirty="0" smtClean="0"/>
              <a:t>Device identification</a:t>
            </a:r>
          </a:p>
          <a:p>
            <a:r>
              <a:rPr lang="en-US" sz="2000" dirty="0" smtClean="0"/>
              <a:t>Configurability</a:t>
            </a:r>
          </a:p>
          <a:p>
            <a:r>
              <a:rPr lang="en-US" sz="2000" dirty="0" smtClean="0"/>
              <a:t>Updatable software</a:t>
            </a:r>
          </a:p>
          <a:p>
            <a:r>
              <a:rPr lang="en-US" sz="2000" dirty="0" smtClean="0"/>
              <a:t>Multi-device coordination</a:t>
            </a:r>
          </a:p>
          <a:p>
            <a:r>
              <a:rPr lang="en-US" sz="2000" dirty="0" smtClean="0"/>
              <a:t>Auditable</a:t>
            </a:r>
          </a:p>
          <a:p>
            <a:r>
              <a:rPr lang="en-US" sz="2000" dirty="0" smtClean="0"/>
              <a:t>Resource efficient</a:t>
            </a:r>
            <a:endParaRPr lang="en-US" sz="2000" dirty="0"/>
          </a:p>
        </p:txBody>
      </p:sp>
      <p:sp>
        <p:nvSpPr>
          <p:cNvPr id="5" name="Text Placeholder 4"/>
          <p:cNvSpPr>
            <a:spLocks noGrp="1"/>
          </p:cNvSpPr>
          <p:nvPr>
            <p:ph type="body" sz="quarter" idx="3"/>
          </p:nvPr>
        </p:nvSpPr>
        <p:spPr>
          <a:xfrm>
            <a:off x="4644008" y="1124744"/>
            <a:ext cx="4175447" cy="639762"/>
          </a:xfrm>
        </p:spPr>
        <p:txBody>
          <a:bodyPr/>
          <a:lstStyle/>
          <a:p>
            <a:r>
              <a:rPr lang="en-US" dirty="0" smtClean="0"/>
              <a:t>Security/Privacy goals</a:t>
            </a:r>
            <a:endParaRPr lang="en-US" dirty="0"/>
          </a:p>
        </p:txBody>
      </p:sp>
      <p:sp>
        <p:nvSpPr>
          <p:cNvPr id="6" name="Content Placeholder 5"/>
          <p:cNvSpPr>
            <a:spLocks noGrp="1"/>
          </p:cNvSpPr>
          <p:nvPr>
            <p:ph sz="quarter" idx="4"/>
          </p:nvPr>
        </p:nvSpPr>
        <p:spPr>
          <a:xfrm>
            <a:off x="4499992" y="1916832"/>
            <a:ext cx="4464496" cy="3951288"/>
          </a:xfrm>
        </p:spPr>
        <p:txBody>
          <a:bodyPr/>
          <a:lstStyle/>
          <a:p>
            <a:r>
              <a:rPr lang="en-US" sz="2000" dirty="0" smtClean="0"/>
              <a:t>Authorization </a:t>
            </a:r>
            <a:r>
              <a:rPr lang="en-US" sz="1800" dirty="0" smtClean="0"/>
              <a:t>(personal, role-based, IMD selection)</a:t>
            </a:r>
          </a:p>
          <a:p>
            <a:r>
              <a:rPr lang="en-US" sz="2000" dirty="0" smtClean="0"/>
              <a:t>Availability</a:t>
            </a:r>
          </a:p>
          <a:p>
            <a:r>
              <a:rPr lang="en-US" sz="2000" dirty="0" smtClean="0"/>
              <a:t>Device software and settings</a:t>
            </a:r>
          </a:p>
          <a:p>
            <a:r>
              <a:rPr lang="en-US" sz="2000" dirty="0" smtClean="0"/>
              <a:t>Device-existence privacy</a:t>
            </a:r>
          </a:p>
          <a:p>
            <a:r>
              <a:rPr lang="en-US" sz="2000" dirty="0" smtClean="0"/>
              <a:t>Device-type privacy</a:t>
            </a:r>
          </a:p>
          <a:p>
            <a:r>
              <a:rPr lang="en-US" sz="2000" dirty="0" smtClean="0"/>
              <a:t>Specific-device ID privacy</a:t>
            </a:r>
          </a:p>
          <a:p>
            <a:r>
              <a:rPr lang="en-US" sz="2000" dirty="0" smtClean="0"/>
              <a:t>Measurement and Log Privacy</a:t>
            </a:r>
          </a:p>
          <a:p>
            <a:r>
              <a:rPr lang="en-US" sz="2000" dirty="0" smtClean="0"/>
              <a:t>Bearer privacy</a:t>
            </a:r>
          </a:p>
          <a:p>
            <a:r>
              <a:rPr lang="en-US" sz="2000" dirty="0" smtClean="0"/>
              <a:t>Data integrity</a:t>
            </a:r>
          </a:p>
        </p:txBody>
      </p:sp>
      <p:sp>
        <p:nvSpPr>
          <p:cNvPr id="7" name="TextBox 6"/>
          <p:cNvSpPr txBox="1"/>
          <p:nvPr/>
        </p:nvSpPr>
        <p:spPr>
          <a:xfrm>
            <a:off x="539552" y="6237312"/>
            <a:ext cx="7433445" cy="246221"/>
          </a:xfrm>
          <a:prstGeom prst="rect">
            <a:avLst/>
          </a:prstGeom>
          <a:noFill/>
        </p:spPr>
        <p:txBody>
          <a:bodyPr wrap="none" rtlCol="0">
            <a:spAutoFit/>
          </a:bodyPr>
          <a:lstStyle/>
          <a:p>
            <a:r>
              <a:rPr lang="en-US" dirty="0" smtClean="0"/>
              <a:t>From D. Halperin et al, “Security and Privacy for Implantable Medical Devices”, IEEE Pervasive Computing, 2008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7" descr="C:\IEEE_standardization\SG_MBAN\proposal\Revision\new_Fig1_MBAN.tif"/>
          <p:cNvPicPr>
            <a:picLocks noChangeAspect="1" noChangeArrowheads="1"/>
          </p:cNvPicPr>
          <p:nvPr/>
        </p:nvPicPr>
        <p:blipFill>
          <a:blip r:embed="rId3" cstate="print"/>
          <a:srcRect/>
          <a:stretch>
            <a:fillRect/>
          </a:stretch>
        </p:blipFill>
        <p:spPr bwMode="auto">
          <a:xfrm>
            <a:off x="3851920" y="1484784"/>
            <a:ext cx="5138738" cy="4351338"/>
          </a:xfrm>
          <a:prstGeom prst="rect">
            <a:avLst/>
          </a:prstGeom>
          <a:noFill/>
          <a:ln w="9525">
            <a:noFill/>
            <a:miter lim="800000"/>
            <a:headEnd/>
            <a:tailEnd/>
          </a:ln>
        </p:spPr>
      </p:pic>
      <p:sp>
        <p:nvSpPr>
          <p:cNvPr id="2" name="Title 1"/>
          <p:cNvSpPr>
            <a:spLocks noGrp="1"/>
          </p:cNvSpPr>
          <p:nvPr>
            <p:ph type="title"/>
          </p:nvPr>
        </p:nvSpPr>
        <p:spPr/>
        <p:txBody>
          <a:bodyPr/>
          <a:lstStyle/>
          <a:p>
            <a:r>
              <a:rPr lang="en-US" altLang="ja-JP" sz="3200" dirty="0" smtClean="0">
                <a:ea typeface="MS Mincho" pitchFamily="49" charset="-128"/>
              </a:rPr>
              <a:t>Implantable and Wearable Medical Devices</a:t>
            </a:r>
            <a:endParaRPr lang="en-US" dirty="0"/>
          </a:p>
        </p:txBody>
      </p:sp>
      <p:sp>
        <p:nvSpPr>
          <p:cNvPr id="3" name="Content Placeholder 2"/>
          <p:cNvSpPr>
            <a:spLocks noGrp="1"/>
          </p:cNvSpPr>
          <p:nvPr>
            <p:ph idx="1"/>
          </p:nvPr>
        </p:nvSpPr>
        <p:spPr>
          <a:xfrm>
            <a:off x="323528" y="1340768"/>
            <a:ext cx="8153400" cy="4495800"/>
          </a:xfrm>
        </p:spPr>
        <p:txBody>
          <a:bodyPr/>
          <a:lstStyle/>
          <a:p>
            <a:pPr>
              <a:buFontTx/>
              <a:buChar char="•"/>
              <a:defRPr/>
            </a:pPr>
            <a:r>
              <a:rPr lang="en-US" sz="1200" b="1" dirty="0" smtClean="0"/>
              <a:t> Bio-Medical</a:t>
            </a:r>
          </a:p>
          <a:p>
            <a:pPr marL="722313" lvl="1" indent="-250825">
              <a:buFontTx/>
              <a:buChar char="–"/>
              <a:defRPr/>
            </a:pPr>
            <a:r>
              <a:rPr lang="en-US" sz="1200" dirty="0" smtClean="0"/>
              <a:t>EEG Electroencephalography</a:t>
            </a:r>
          </a:p>
          <a:p>
            <a:pPr marL="722313" lvl="1" indent="-250825">
              <a:buFontTx/>
              <a:buChar char="–"/>
              <a:defRPr/>
            </a:pPr>
            <a:r>
              <a:rPr lang="en-US" sz="1200" dirty="0" smtClean="0"/>
              <a:t>ECG Electrocardiogram</a:t>
            </a:r>
          </a:p>
          <a:p>
            <a:pPr marL="722313" lvl="1" indent="-250825">
              <a:buFontTx/>
              <a:buChar char="–"/>
              <a:defRPr/>
            </a:pPr>
            <a:r>
              <a:rPr lang="en-US" sz="1200" dirty="0" smtClean="0"/>
              <a:t>EMG Electromyography (muscular)</a:t>
            </a:r>
          </a:p>
          <a:p>
            <a:pPr marL="722313" lvl="1" indent="-250825">
              <a:buFontTx/>
              <a:buChar char="–"/>
              <a:defRPr/>
            </a:pPr>
            <a:r>
              <a:rPr lang="en-US" sz="1200" dirty="0" smtClean="0"/>
              <a:t>Blood pressure</a:t>
            </a:r>
          </a:p>
          <a:p>
            <a:pPr marL="722313" lvl="1" indent="-250825">
              <a:buFontTx/>
              <a:buChar char="–"/>
              <a:defRPr/>
            </a:pPr>
            <a:r>
              <a:rPr lang="en-US" sz="1200" dirty="0" smtClean="0"/>
              <a:t>Blood SpO2</a:t>
            </a:r>
          </a:p>
          <a:p>
            <a:pPr marL="722313" lvl="1" indent="-250825">
              <a:buFontTx/>
              <a:buChar char="–"/>
              <a:defRPr/>
            </a:pPr>
            <a:r>
              <a:rPr lang="en-US" sz="1200" dirty="0" smtClean="0"/>
              <a:t>Blood pH</a:t>
            </a:r>
          </a:p>
          <a:p>
            <a:pPr marL="722313" lvl="1" indent="-250825">
              <a:buFontTx/>
              <a:buChar char="–"/>
              <a:defRPr/>
            </a:pPr>
            <a:r>
              <a:rPr lang="en-US" sz="1200" dirty="0" smtClean="0"/>
              <a:t>Glucose sensor</a:t>
            </a:r>
          </a:p>
          <a:p>
            <a:pPr marL="722313" lvl="1" indent="-250825">
              <a:buFontTx/>
              <a:buChar char="–"/>
              <a:defRPr/>
            </a:pPr>
            <a:r>
              <a:rPr lang="en-US" sz="1200" dirty="0" smtClean="0"/>
              <a:t>Respiration</a:t>
            </a:r>
          </a:p>
          <a:p>
            <a:pPr marL="722313" lvl="1" indent="-250825">
              <a:buFontTx/>
              <a:buChar char="–"/>
              <a:defRPr/>
            </a:pPr>
            <a:r>
              <a:rPr lang="en-US" sz="1200" dirty="0" smtClean="0"/>
              <a:t>Temperature</a:t>
            </a:r>
            <a:r>
              <a:rPr lang="en-US" sz="1200" b="1" dirty="0" smtClean="0"/>
              <a:t> </a:t>
            </a:r>
          </a:p>
          <a:p>
            <a:pPr marL="722313" lvl="1" indent="-250825">
              <a:buFontTx/>
              <a:buChar char="–"/>
              <a:defRPr/>
            </a:pPr>
            <a:r>
              <a:rPr lang="en-US" sz="1200" dirty="0" smtClean="0"/>
              <a:t>Fall detection</a:t>
            </a:r>
          </a:p>
          <a:p>
            <a:pPr marL="722313" lvl="1" indent="-250825">
              <a:buFontTx/>
              <a:buChar char="–"/>
              <a:defRPr/>
            </a:pPr>
            <a:r>
              <a:rPr lang="en-US" sz="1200" dirty="0" smtClean="0"/>
              <a:t>Ocular/cochlear prosthesis</a:t>
            </a:r>
          </a:p>
          <a:p>
            <a:pPr marL="722313" lvl="1" indent="-250825">
              <a:buFontTx/>
              <a:buChar char="–"/>
              <a:defRPr/>
            </a:pPr>
            <a:r>
              <a:rPr lang="en-US" sz="1200" dirty="0" smtClean="0"/>
              <a:t>Digestive tract tracking</a:t>
            </a:r>
          </a:p>
          <a:p>
            <a:pPr marL="722313" lvl="1" indent="-250825">
              <a:buFontTx/>
              <a:buChar char="–"/>
              <a:defRPr/>
            </a:pPr>
            <a:r>
              <a:rPr lang="en-US" sz="1200" dirty="0" smtClean="0"/>
              <a:t>Digestive tract imaging</a:t>
            </a:r>
          </a:p>
          <a:p>
            <a:pPr>
              <a:buFontTx/>
              <a:buChar char="•"/>
              <a:defRPr/>
            </a:pPr>
            <a:endParaRPr lang="en-US" sz="1200" b="1" dirty="0" smtClean="0"/>
          </a:p>
          <a:p>
            <a:pPr>
              <a:buFontTx/>
              <a:buChar char="•"/>
              <a:defRPr/>
            </a:pPr>
            <a:r>
              <a:rPr lang="en-US" sz="1200" b="1" dirty="0" smtClean="0"/>
              <a:t>Sports performance</a:t>
            </a:r>
          </a:p>
          <a:p>
            <a:pPr marL="722313" lvl="1" indent="-250825">
              <a:buFontTx/>
              <a:buChar char="–"/>
              <a:defRPr/>
            </a:pPr>
            <a:r>
              <a:rPr lang="en-US" sz="1200" dirty="0"/>
              <a:t>Distance</a:t>
            </a:r>
          </a:p>
          <a:p>
            <a:pPr marL="722313" lvl="1" indent="-250825">
              <a:buFontTx/>
              <a:buChar char="–"/>
              <a:defRPr/>
            </a:pPr>
            <a:r>
              <a:rPr lang="en-US" sz="1200" dirty="0"/>
              <a:t>Speed</a:t>
            </a:r>
          </a:p>
          <a:p>
            <a:pPr marL="722313" lvl="1" indent="-250825">
              <a:buFontTx/>
              <a:buChar char="–"/>
              <a:defRPr/>
            </a:pPr>
            <a:r>
              <a:rPr lang="en-US" sz="1200" dirty="0"/>
              <a:t>Posture (Body Position)</a:t>
            </a:r>
          </a:p>
          <a:p>
            <a:pPr marL="722313" lvl="1" indent="-250825">
              <a:buFontTx/>
              <a:buChar char="–"/>
              <a:defRPr/>
            </a:pPr>
            <a:r>
              <a:rPr lang="en-US" sz="1200" dirty="0"/>
              <a:t>Sports training aid</a:t>
            </a:r>
          </a:p>
          <a:p>
            <a:pPr lvl="1">
              <a:buFont typeface="Verdana" pitchFamily="34" charset="0"/>
              <a:buChar char="−"/>
              <a:defRPr/>
            </a:pPr>
            <a:endParaRPr lang="en-US" sz="1050" b="1" dirty="0" smtClean="0"/>
          </a:p>
          <a:p>
            <a:pPr>
              <a:buFontTx/>
              <a:buChar char="•"/>
              <a:defRPr/>
            </a:pPr>
            <a:r>
              <a:rPr lang="en-US" sz="1200" b="1" dirty="0" smtClean="0"/>
              <a:t>Cyber-human interfaces</a:t>
            </a:r>
          </a:p>
          <a:p>
            <a:pPr marL="71438" indent="0">
              <a:buNone/>
              <a:defRPr/>
            </a:pPr>
            <a:endParaRPr lang="en-US" sz="1400" dirty="0" smtClean="0"/>
          </a:p>
          <a:p>
            <a:pPr marL="71438" indent="0">
              <a:buNone/>
              <a:defRPr/>
            </a:pPr>
            <a:endParaRPr lang="en-US" sz="2000" b="1" dirty="0" smtClean="0"/>
          </a:p>
          <a:p>
            <a:endParaRPr lang="en-US" dirty="0"/>
          </a:p>
        </p:txBody>
      </p:sp>
      <p:sp>
        <p:nvSpPr>
          <p:cNvPr id="8" name="Rectangle 7"/>
          <p:cNvSpPr/>
          <p:nvPr/>
        </p:nvSpPr>
        <p:spPr>
          <a:xfrm>
            <a:off x="1447800" y="838200"/>
            <a:ext cx="184731" cy="523220"/>
          </a:xfrm>
          <a:prstGeom prst="rect">
            <a:avLst/>
          </a:prstGeom>
        </p:spPr>
        <p:txBody>
          <a:bodyPr wrap="none">
            <a:spAutoFit/>
          </a:bodyPr>
          <a:lstStyle/>
          <a:p>
            <a:pPr>
              <a:tabLst>
                <a:tab pos="495300" algn="l"/>
              </a:tabLst>
              <a:defRPr/>
            </a:pPr>
            <a:endParaRPr lang="fr-CH" altLang="ja-JP" sz="2800" dirty="0">
              <a:latin typeface="+mn-lt"/>
              <a:ea typeface="MS PGothic" pitchFamily="34" charset="-128"/>
            </a:endParaRPr>
          </a:p>
        </p:txBody>
      </p:sp>
      <p:sp>
        <p:nvSpPr>
          <p:cNvPr id="9" name="Oval 8"/>
          <p:cNvSpPr>
            <a:spLocks noChangeArrowheads="1"/>
          </p:cNvSpPr>
          <p:nvPr/>
        </p:nvSpPr>
        <p:spPr bwMode="auto">
          <a:xfrm>
            <a:off x="3563888" y="1268760"/>
            <a:ext cx="4114800" cy="4495800"/>
          </a:xfrm>
          <a:prstGeom prst="ellipse">
            <a:avLst/>
          </a:prstGeom>
          <a:noFill/>
          <a:ln w="12700" algn="ctr">
            <a:solidFill>
              <a:schemeClr val="tx1"/>
            </a:solidFill>
            <a:round/>
            <a:headEnd type="none" w="sm" len="sm"/>
            <a:tailEnd type="none" w="sm" len="sm"/>
          </a:ln>
        </p:spPr>
        <p:txBody>
          <a:bodyPr/>
          <a:lstStyle/>
          <a:p>
            <a:endParaRPr lang="fr-CH"/>
          </a:p>
        </p:txBody>
      </p:sp>
      <p:sp>
        <p:nvSpPr>
          <p:cNvPr id="10" name="TextBox 9"/>
          <p:cNvSpPr txBox="1"/>
          <p:nvPr/>
        </p:nvSpPr>
        <p:spPr>
          <a:xfrm>
            <a:off x="5364088" y="1628800"/>
            <a:ext cx="1928733" cy="646331"/>
          </a:xfrm>
          <a:prstGeom prst="rect">
            <a:avLst/>
          </a:prstGeom>
          <a:noFill/>
        </p:spPr>
        <p:txBody>
          <a:bodyPr wrap="none">
            <a:spAutoFit/>
          </a:bodyPr>
          <a:lstStyle/>
          <a:p>
            <a:pPr>
              <a:defRPr/>
            </a:pPr>
            <a:r>
              <a:rPr lang="fr-CH" sz="1800" dirty="0" smtClean="0">
                <a:latin typeface="+mn-lt"/>
              </a:rPr>
              <a:t>Body Area </a:t>
            </a:r>
          </a:p>
          <a:p>
            <a:pPr>
              <a:defRPr/>
            </a:pPr>
            <a:r>
              <a:rPr lang="fr-CH" sz="1800" dirty="0" smtClean="0">
                <a:latin typeface="+mn-lt"/>
              </a:rPr>
              <a:t>Network (BAN)</a:t>
            </a:r>
            <a:endParaRPr lang="fr-CH" sz="1800" dirty="0">
              <a:latin typeface="+mn-lt"/>
            </a:endParaRPr>
          </a:p>
        </p:txBody>
      </p:sp>
      <p:sp>
        <p:nvSpPr>
          <p:cNvPr id="11" name="Rectangle 4"/>
          <p:cNvSpPr txBox="1">
            <a:spLocks noChangeArrowheads="1"/>
          </p:cNvSpPr>
          <p:nvPr/>
        </p:nvSpPr>
        <p:spPr>
          <a:xfrm>
            <a:off x="285750" y="1531938"/>
            <a:ext cx="4286250" cy="5040312"/>
          </a:xfrm>
          <a:prstGeom prst="rect">
            <a:avLst/>
          </a:prstGeom>
          <a:ln w="0">
            <a:noFill/>
          </a:ln>
        </p:spPr>
        <p:txBody>
          <a:bodyPr/>
          <a:lstStyle/>
          <a:p>
            <a:pPr marL="722313" lvl="1" indent="-250825">
              <a:spcBef>
                <a:spcPct val="20000"/>
              </a:spcBef>
              <a:buFontTx/>
              <a:buChar char="–"/>
              <a:defRPr/>
            </a:pPr>
            <a:endParaRPr lang="en-US" kern="0" dirty="0">
              <a:latin typeface="+mn-lt"/>
            </a:endParaRPr>
          </a:p>
          <a:p>
            <a:pPr marL="722313" lvl="1" indent="-250825">
              <a:spcBef>
                <a:spcPct val="20000"/>
              </a:spcBef>
              <a:buFontTx/>
              <a:buChar char="–"/>
              <a:defRPr/>
            </a:pPr>
            <a:endParaRPr lang="en-US" kern="0" dirty="0">
              <a:latin typeface="+mn-lt"/>
            </a:endParaRPr>
          </a:p>
        </p:txBody>
      </p:sp>
      <p:sp>
        <p:nvSpPr>
          <p:cNvPr id="13" name="TextBox 12"/>
          <p:cNvSpPr txBox="1"/>
          <p:nvPr/>
        </p:nvSpPr>
        <p:spPr>
          <a:xfrm>
            <a:off x="5580112" y="6309320"/>
            <a:ext cx="2563522" cy="246221"/>
          </a:xfrm>
          <a:prstGeom prst="rect">
            <a:avLst/>
          </a:prstGeom>
          <a:noFill/>
        </p:spPr>
        <p:txBody>
          <a:bodyPr wrap="none" rtlCol="0">
            <a:spAutoFit/>
          </a:bodyPr>
          <a:lstStyle/>
          <a:p>
            <a:r>
              <a:rPr lang="en-US" dirty="0" smtClean="0"/>
              <a:t>Images courtesy CSEM , Switzerland</a:t>
            </a:r>
            <a:endParaRPr lang="en-US" dirty="0"/>
          </a:p>
        </p:txBody>
      </p:sp>
      <p:cxnSp>
        <p:nvCxnSpPr>
          <p:cNvPr id="15" name="Straight Connector 14"/>
          <p:cNvCxnSpPr/>
          <p:nvPr/>
        </p:nvCxnSpPr>
        <p:spPr bwMode="auto">
          <a:xfrm>
            <a:off x="5220072" y="2708920"/>
            <a:ext cx="1368152" cy="792088"/>
          </a:xfrm>
          <a:prstGeom prst="line">
            <a:avLst/>
          </a:prstGeom>
          <a:noFill/>
          <a:ln w="38100" cap="flat" cmpd="sng" algn="ctr">
            <a:solidFill>
              <a:schemeClr val="tx1"/>
            </a:solidFill>
            <a:prstDash val="solid"/>
            <a:round/>
            <a:headEnd type="none" w="lg" len="lg"/>
            <a:tailEnd type="triangle" w="lg" len="lg"/>
          </a:ln>
          <a:effec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Medical is different!</a:t>
            </a:r>
            <a:endParaRPr lang="en-US" dirty="0"/>
          </a:p>
        </p:txBody>
      </p:sp>
      <p:sp>
        <p:nvSpPr>
          <p:cNvPr id="3" name="Content Placeholder 2"/>
          <p:cNvSpPr>
            <a:spLocks noGrp="1"/>
          </p:cNvSpPr>
          <p:nvPr>
            <p:ph idx="1"/>
          </p:nvPr>
        </p:nvSpPr>
        <p:spPr>
          <a:xfrm>
            <a:off x="381000" y="1371600"/>
            <a:ext cx="8153400" cy="2286000"/>
          </a:xfrm>
        </p:spPr>
        <p:txBody>
          <a:bodyPr/>
          <a:lstStyle/>
          <a:p>
            <a:pPr>
              <a:buNone/>
            </a:pPr>
            <a:r>
              <a:rPr lang="en-US" dirty="0"/>
              <a:t>“Medical marches to a different cadence than most of the electronics industry. Design cycles can stretch from </a:t>
            </a:r>
            <a:r>
              <a:rPr lang="en-US" b="1" dirty="0"/>
              <a:t>three to five years</a:t>
            </a:r>
            <a:r>
              <a:rPr lang="en-US" dirty="0"/>
              <a:t> and cost $10-15 million, thanks to the lengthy regulatory process. The product lifecycles can also extend over a </a:t>
            </a:r>
            <a:r>
              <a:rPr lang="en-US" b="1" dirty="0"/>
              <a:t>20 year </a:t>
            </a:r>
            <a:r>
              <a:rPr lang="en-US" dirty="0"/>
              <a:t>time span.”        </a:t>
            </a:r>
          </a:p>
          <a:p>
            <a:pPr>
              <a:buNone/>
            </a:pPr>
            <a:r>
              <a:rPr lang="en-US" i="1" dirty="0"/>
              <a:t>                                           </a:t>
            </a:r>
            <a:r>
              <a:rPr lang="en-US" sz="1600" i="1" dirty="0"/>
              <a:t> Boston </a:t>
            </a:r>
            <a:r>
              <a:rPr lang="en-US" sz="1600" i="1" dirty="0" smtClean="0"/>
              <a:t>Scientific</a:t>
            </a:r>
          </a:p>
          <a:p>
            <a:pPr>
              <a:buNone/>
            </a:pPr>
            <a:endParaRPr lang="en-US" sz="2000" i="1" dirty="0"/>
          </a:p>
          <a:p>
            <a:pPr marL="457200" lvl="1" indent="0">
              <a:buNone/>
            </a:pPr>
            <a:endParaRPr lang="en-US" sz="2000" i="1" dirty="0"/>
          </a:p>
          <a:p>
            <a:pPr>
              <a:buNone/>
            </a:pPr>
            <a:endParaRPr lang="en-US" sz="1600" i="1" dirty="0"/>
          </a:p>
          <a:p>
            <a:pPr marL="0" indent="0">
              <a:buNone/>
            </a:pPr>
            <a:endParaRPr lang="en-US" dirty="0"/>
          </a:p>
        </p:txBody>
      </p:sp>
      <p:sp>
        <p:nvSpPr>
          <p:cNvPr id="4" name="TextBox 3"/>
          <p:cNvSpPr txBox="1"/>
          <p:nvPr/>
        </p:nvSpPr>
        <p:spPr>
          <a:xfrm>
            <a:off x="838200" y="4191000"/>
            <a:ext cx="6858000" cy="1200329"/>
          </a:xfrm>
          <a:prstGeom prst="rect">
            <a:avLst/>
          </a:prstGeom>
          <a:noFill/>
        </p:spPr>
        <p:txBody>
          <a:bodyPr wrap="square" rtlCol="0">
            <a:spAutoFit/>
          </a:bodyPr>
          <a:lstStyle/>
          <a:p>
            <a:pPr lvl="1"/>
            <a:endParaRPr lang="en-US" sz="1800" dirty="0"/>
          </a:p>
          <a:p>
            <a:pPr lvl="1"/>
            <a:endParaRPr lang="en-US" sz="1800" dirty="0"/>
          </a:p>
          <a:p>
            <a:pPr lvl="1"/>
            <a:r>
              <a:rPr lang="en-US" sz="1800" b="1" dirty="0"/>
              <a:t>What is the role of FDA and other regulators</a:t>
            </a:r>
            <a:r>
              <a:rPr lang="en-US" sz="1800" dirty="0"/>
              <a:t>?</a:t>
            </a:r>
          </a:p>
          <a:p>
            <a:pPr lvl="1"/>
            <a:r>
              <a:rPr lang="en-US" sz="1800" dirty="0"/>
              <a:t>	</a:t>
            </a:r>
            <a:r>
              <a:rPr lang="en-US" sz="1800" dirty="0" smtClean="0"/>
              <a:t>- FDA </a:t>
            </a:r>
            <a:r>
              <a:rPr lang="en-US" sz="1800" dirty="0"/>
              <a:t>currently regulates safety, but not security</a:t>
            </a:r>
          </a:p>
        </p:txBody>
      </p:sp>
    </p:spTree>
    <p:extLst>
      <p:ext uri="{BB962C8B-B14F-4D97-AF65-F5344CB8AC3E}">
        <p14:creationId xmlns:p14="http://schemas.microsoft.com/office/powerpoint/2010/main" val="155472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en-US" dirty="0"/>
              <a:t>Trends in VLSI Research</a:t>
            </a:r>
          </a:p>
        </p:txBody>
      </p:sp>
      <p:sp>
        <p:nvSpPr>
          <p:cNvPr id="112646" name="Rectangle 6"/>
          <p:cNvSpPr>
            <a:spLocks noGrp="1" noChangeArrowheads="1"/>
          </p:cNvSpPr>
          <p:nvPr>
            <p:ph type="body" sz="half" idx="2"/>
          </p:nvPr>
        </p:nvSpPr>
        <p:spPr>
          <a:xfrm>
            <a:off x="4932040" y="1268760"/>
            <a:ext cx="4000500" cy="4495800"/>
          </a:xfrm>
        </p:spPr>
        <p:txBody>
          <a:bodyPr/>
          <a:lstStyle/>
          <a:p>
            <a:pPr>
              <a:lnSpc>
                <a:spcPct val="90000"/>
              </a:lnSpc>
            </a:pPr>
            <a:r>
              <a:rPr lang="en-US" dirty="0"/>
              <a:t>Design Challenges</a:t>
            </a:r>
          </a:p>
          <a:p>
            <a:pPr lvl="1">
              <a:lnSpc>
                <a:spcPct val="90000"/>
              </a:lnSpc>
            </a:pPr>
            <a:r>
              <a:rPr lang="en-US" dirty="0"/>
              <a:t>Area</a:t>
            </a:r>
          </a:p>
          <a:p>
            <a:pPr lvl="1">
              <a:lnSpc>
                <a:spcPct val="90000"/>
              </a:lnSpc>
            </a:pPr>
            <a:r>
              <a:rPr lang="en-US" dirty="0"/>
              <a:t>Performance</a:t>
            </a:r>
          </a:p>
          <a:p>
            <a:pPr lvl="1">
              <a:lnSpc>
                <a:spcPct val="90000"/>
              </a:lnSpc>
            </a:pPr>
            <a:r>
              <a:rPr lang="en-US" dirty="0"/>
              <a:t>Complexity</a:t>
            </a:r>
          </a:p>
          <a:p>
            <a:pPr lvl="1">
              <a:lnSpc>
                <a:spcPct val="90000"/>
              </a:lnSpc>
            </a:pPr>
            <a:r>
              <a:rPr lang="en-US" dirty="0"/>
              <a:t>Test/Yield</a:t>
            </a:r>
          </a:p>
          <a:p>
            <a:pPr lvl="1">
              <a:lnSpc>
                <a:spcPct val="90000"/>
              </a:lnSpc>
            </a:pPr>
            <a:r>
              <a:rPr lang="en-US" dirty="0"/>
              <a:t>Power</a:t>
            </a:r>
          </a:p>
          <a:p>
            <a:pPr lvl="1">
              <a:lnSpc>
                <a:spcPct val="90000"/>
              </a:lnSpc>
            </a:pPr>
            <a:r>
              <a:rPr lang="en-US" dirty="0"/>
              <a:t>Flexibility</a:t>
            </a:r>
          </a:p>
          <a:p>
            <a:pPr lvl="1">
              <a:lnSpc>
                <a:spcPct val="90000"/>
              </a:lnSpc>
            </a:pPr>
            <a:r>
              <a:rPr lang="en-US" dirty="0" smtClean="0"/>
              <a:t>Reliability</a:t>
            </a:r>
          </a:p>
          <a:p>
            <a:pPr lvl="2">
              <a:lnSpc>
                <a:spcPct val="90000"/>
              </a:lnSpc>
            </a:pPr>
            <a:r>
              <a:rPr lang="en-US" dirty="0" smtClean="0"/>
              <a:t>Process</a:t>
            </a:r>
          </a:p>
          <a:p>
            <a:pPr lvl="2">
              <a:lnSpc>
                <a:spcPct val="90000"/>
              </a:lnSpc>
            </a:pPr>
            <a:r>
              <a:rPr lang="en-US" dirty="0" smtClean="0"/>
              <a:t>Voltage</a:t>
            </a:r>
          </a:p>
          <a:p>
            <a:pPr lvl="2">
              <a:lnSpc>
                <a:spcPct val="90000"/>
              </a:lnSpc>
            </a:pPr>
            <a:r>
              <a:rPr lang="en-US" dirty="0" smtClean="0"/>
              <a:t>Temperature</a:t>
            </a:r>
            <a:endParaRPr lang="en-US" dirty="0"/>
          </a:p>
          <a:p>
            <a:pPr lvl="1">
              <a:lnSpc>
                <a:spcPct val="90000"/>
              </a:lnSpc>
            </a:pPr>
            <a:r>
              <a:rPr lang="en-US" b="1" dirty="0" smtClean="0"/>
              <a:t>Security/Privacy</a:t>
            </a:r>
            <a:endParaRPr lang="en-US" b="1" dirty="0"/>
          </a:p>
        </p:txBody>
      </p:sp>
      <p:sp>
        <p:nvSpPr>
          <p:cNvPr id="112648" name="AutoShape 8"/>
          <p:cNvSpPr>
            <a:spLocks noChangeArrowheads="1"/>
          </p:cNvSpPr>
          <p:nvPr/>
        </p:nvSpPr>
        <p:spPr bwMode="auto">
          <a:xfrm>
            <a:off x="3559328" y="1327658"/>
            <a:ext cx="1792220" cy="4954872"/>
          </a:xfrm>
          <a:prstGeom prst="downArrow">
            <a:avLst>
              <a:gd name="adj1" fmla="val 50000"/>
              <a:gd name="adj2" fmla="val 71591"/>
            </a:avLst>
          </a:prstGeom>
          <a:solidFill>
            <a:schemeClr val="accent1"/>
          </a:solidFill>
          <a:ln w="9525" algn="ctr">
            <a:solidFill>
              <a:schemeClr val="tx1"/>
            </a:solidFill>
            <a:miter lim="800000"/>
            <a:headEnd/>
            <a:tailEnd/>
          </a:ln>
          <a:effectLst/>
        </p:spPr>
        <p:txBody>
          <a:bodyPr wrap="none" lIns="82296" tIns="41148" rIns="82296" bIns="41148" anchor="ctr"/>
          <a:lstStyle/>
          <a:p>
            <a:endParaRPr lang="en-US" dirty="0"/>
          </a:p>
        </p:txBody>
      </p:sp>
      <p:sp>
        <p:nvSpPr>
          <p:cNvPr id="112650" name="Text Box 10"/>
          <p:cNvSpPr txBox="1">
            <a:spLocks noChangeArrowheads="1"/>
          </p:cNvSpPr>
          <p:nvPr/>
        </p:nvSpPr>
        <p:spPr bwMode="auto">
          <a:xfrm>
            <a:off x="3995936" y="1556792"/>
            <a:ext cx="1075560" cy="4238083"/>
          </a:xfrm>
          <a:prstGeom prst="rect">
            <a:avLst/>
          </a:prstGeom>
          <a:noFill/>
          <a:ln w="9525" algn="ctr">
            <a:noFill/>
            <a:miter lim="800000"/>
            <a:headEnd/>
            <a:tailEnd/>
          </a:ln>
          <a:effectLst/>
        </p:spPr>
        <p:txBody>
          <a:bodyPr wrap="square" lIns="82296" tIns="41148" rIns="82296" bIns="41148">
            <a:spAutoFit/>
          </a:bodyPr>
          <a:lstStyle/>
          <a:p>
            <a:pPr>
              <a:lnSpc>
                <a:spcPct val="150000"/>
              </a:lnSpc>
            </a:pPr>
            <a:r>
              <a:rPr lang="en-US" sz="2000" dirty="0" smtClean="0"/>
              <a:t>1970’s</a:t>
            </a:r>
            <a:endParaRPr lang="en-US" sz="2000" dirty="0"/>
          </a:p>
          <a:p>
            <a:pPr>
              <a:lnSpc>
                <a:spcPct val="150000"/>
              </a:lnSpc>
            </a:pPr>
            <a:endParaRPr lang="en-US" sz="2000" dirty="0"/>
          </a:p>
          <a:p>
            <a:pPr>
              <a:lnSpc>
                <a:spcPct val="150000"/>
              </a:lnSpc>
            </a:pPr>
            <a:r>
              <a:rPr lang="en-US" sz="2000" dirty="0" smtClean="0"/>
              <a:t>1980’s</a:t>
            </a:r>
            <a:endParaRPr lang="en-US" sz="2000" dirty="0"/>
          </a:p>
          <a:p>
            <a:pPr>
              <a:lnSpc>
                <a:spcPct val="150000"/>
              </a:lnSpc>
            </a:pPr>
            <a:endParaRPr lang="en-US" sz="2000" dirty="0"/>
          </a:p>
          <a:p>
            <a:pPr>
              <a:lnSpc>
                <a:spcPct val="150000"/>
              </a:lnSpc>
            </a:pPr>
            <a:r>
              <a:rPr lang="en-US" sz="2000" dirty="0" smtClean="0"/>
              <a:t>1990’s</a:t>
            </a:r>
            <a:endParaRPr lang="en-US" sz="2000" dirty="0"/>
          </a:p>
          <a:p>
            <a:pPr>
              <a:lnSpc>
                <a:spcPct val="150000"/>
              </a:lnSpc>
            </a:pPr>
            <a:endParaRPr lang="en-US" sz="2000" dirty="0"/>
          </a:p>
          <a:p>
            <a:pPr>
              <a:lnSpc>
                <a:spcPct val="150000"/>
              </a:lnSpc>
            </a:pPr>
            <a:r>
              <a:rPr lang="en-US" sz="2000" dirty="0" smtClean="0"/>
              <a:t>2000’s</a:t>
            </a:r>
            <a:endParaRPr lang="en-US" sz="2000" dirty="0"/>
          </a:p>
          <a:p>
            <a:pPr>
              <a:lnSpc>
                <a:spcPct val="150000"/>
              </a:lnSpc>
            </a:pPr>
            <a:endParaRPr lang="en-US" sz="2000" dirty="0"/>
          </a:p>
          <a:p>
            <a:pPr>
              <a:lnSpc>
                <a:spcPct val="150000"/>
              </a:lnSpc>
            </a:pPr>
            <a:r>
              <a:rPr lang="en-US" sz="2000" dirty="0" smtClean="0"/>
              <a:t>2010’s</a:t>
            </a:r>
            <a:endParaRPr lang="en-US" sz="2000" dirty="0"/>
          </a:p>
        </p:txBody>
      </p:sp>
      <p:sp>
        <p:nvSpPr>
          <p:cNvPr id="112645" name="Rectangle 5"/>
          <p:cNvSpPr>
            <a:spLocks noGrp="1" noChangeArrowheads="1"/>
          </p:cNvSpPr>
          <p:nvPr>
            <p:ph type="body" sz="half" idx="1"/>
          </p:nvPr>
        </p:nvSpPr>
        <p:spPr>
          <a:xfrm>
            <a:off x="395536" y="1196752"/>
            <a:ext cx="4046220" cy="4846320"/>
          </a:xfrm>
        </p:spPr>
        <p:txBody>
          <a:bodyPr/>
          <a:lstStyle/>
          <a:p>
            <a:pPr>
              <a:lnSpc>
                <a:spcPct val="90000"/>
              </a:lnSpc>
            </a:pPr>
            <a:r>
              <a:rPr lang="en-US" dirty="0" smtClean="0"/>
              <a:t>Driving Applications</a:t>
            </a:r>
            <a:endParaRPr lang="en-US" dirty="0"/>
          </a:p>
          <a:p>
            <a:pPr lvl="1">
              <a:lnSpc>
                <a:spcPct val="90000"/>
              </a:lnSpc>
            </a:pPr>
            <a:r>
              <a:rPr lang="en-US" dirty="0"/>
              <a:t>Microprocessors</a:t>
            </a:r>
          </a:p>
          <a:p>
            <a:pPr lvl="1">
              <a:lnSpc>
                <a:spcPct val="90000"/>
              </a:lnSpc>
            </a:pPr>
            <a:r>
              <a:rPr lang="en-US" dirty="0"/>
              <a:t>DSP</a:t>
            </a:r>
          </a:p>
          <a:p>
            <a:pPr lvl="1">
              <a:lnSpc>
                <a:spcPct val="90000"/>
              </a:lnSpc>
            </a:pPr>
            <a:r>
              <a:rPr lang="en-US" dirty="0"/>
              <a:t>Video</a:t>
            </a:r>
          </a:p>
          <a:p>
            <a:pPr lvl="1">
              <a:lnSpc>
                <a:spcPct val="90000"/>
              </a:lnSpc>
            </a:pPr>
            <a:r>
              <a:rPr lang="en-US" dirty="0"/>
              <a:t>Wireless</a:t>
            </a:r>
          </a:p>
          <a:p>
            <a:pPr lvl="1">
              <a:lnSpc>
                <a:spcPct val="90000"/>
              </a:lnSpc>
            </a:pPr>
            <a:r>
              <a:rPr lang="en-US" dirty="0"/>
              <a:t>Hand-sets</a:t>
            </a:r>
          </a:p>
          <a:p>
            <a:pPr lvl="1">
              <a:lnSpc>
                <a:spcPct val="90000"/>
              </a:lnSpc>
            </a:pPr>
            <a:r>
              <a:rPr lang="en-US" dirty="0" smtClean="0"/>
              <a:t>Smart Cards</a:t>
            </a:r>
          </a:p>
          <a:p>
            <a:pPr lvl="1">
              <a:lnSpc>
                <a:spcPct val="90000"/>
              </a:lnSpc>
            </a:pPr>
            <a:r>
              <a:rPr lang="en-US" dirty="0" smtClean="0"/>
              <a:t>Sensor </a:t>
            </a:r>
            <a:r>
              <a:rPr lang="en-US" dirty="0"/>
              <a:t>Networks</a:t>
            </a:r>
          </a:p>
          <a:p>
            <a:pPr lvl="1">
              <a:lnSpc>
                <a:spcPct val="90000"/>
              </a:lnSpc>
            </a:pPr>
            <a:r>
              <a:rPr lang="en-US" b="1" dirty="0" smtClean="0"/>
              <a:t>RFID</a:t>
            </a:r>
          </a:p>
          <a:p>
            <a:pPr lvl="1">
              <a:lnSpc>
                <a:spcPct val="90000"/>
              </a:lnSpc>
            </a:pPr>
            <a:r>
              <a:rPr lang="en-US" b="1" dirty="0" smtClean="0"/>
              <a:t>Medical Devices</a:t>
            </a:r>
            <a:endParaRPr lang="en-US" b="1" dirty="0"/>
          </a:p>
          <a:p>
            <a:pPr lvl="1">
              <a:lnSpc>
                <a:spcPct val="90000"/>
              </a:lnSpc>
            </a:pPr>
            <a:r>
              <a:rPr lang="en-US" b="1" dirty="0"/>
              <a:t>Smart Dust</a:t>
            </a:r>
          </a:p>
          <a:p>
            <a:pPr lvl="1">
              <a:lnSpc>
                <a:spcPct val="90000"/>
              </a:lnSpc>
            </a:pPr>
            <a:r>
              <a:rPr lang="en-US"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bwMode="auto">
          <a:xfrm>
            <a:off x="5181600" y="6021288"/>
            <a:ext cx="3429000" cy="68431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normAutofit fontScale="85000" lnSpcReduction="10000"/>
          </a:bodyPr>
          <a:lstStyle/>
          <a:p>
            <a:pPr marL="342900" marR="0" lvl="0" indent="-342900" algn="l" defTabSz="914400" rtl="0" eaLnBrk="0" fontAlgn="base" latinLnBrk="0" hangingPunct="0">
              <a:lnSpc>
                <a:spcPct val="100000"/>
              </a:lnSpc>
              <a:spcBef>
                <a:spcPct val="20000"/>
              </a:spcBef>
              <a:spcAft>
                <a:spcPct val="0"/>
              </a:spcAft>
              <a:buClr>
                <a:srgbClr val="840C22"/>
              </a:buClr>
              <a:buSzPct val="100000"/>
              <a:tabLst/>
              <a:defRPr/>
            </a:pPr>
            <a:r>
              <a:rPr kumimoji="0" lang="en-US" sz="16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lang="en-US" sz="1600" kern="0" dirty="0" smtClean="0">
                <a:solidFill>
                  <a:schemeClr val="tx1">
                    <a:lumMod val="75000"/>
                    <a:lumOff val="25000"/>
                  </a:schemeClr>
                </a:solidFill>
                <a:latin typeface="+mn-lt"/>
              </a:rPr>
              <a:t>co-located</a:t>
            </a:r>
            <a:r>
              <a:rPr kumimoji="0" lang="en-US" sz="16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with IEEE ISMICT in nearby </a:t>
            </a:r>
            <a:r>
              <a:rPr kumimoji="0" lang="en-US" sz="1600" b="0" i="0" u="none" strike="noStrike" kern="0" cap="none" spc="0" normalizeH="0" baseline="0" noProof="0" dirty="0" err="1" smtClean="0">
                <a:ln>
                  <a:noFill/>
                </a:ln>
                <a:solidFill>
                  <a:schemeClr val="tx1">
                    <a:lumMod val="75000"/>
                    <a:lumOff val="25000"/>
                  </a:schemeClr>
                </a:solidFill>
                <a:effectLst/>
                <a:uLnTx/>
                <a:uFillTx/>
                <a:latin typeface="+mn-lt"/>
                <a:ea typeface="+mn-ea"/>
                <a:cs typeface="+mn-cs"/>
              </a:rPr>
              <a:t>Montreux</a:t>
            </a:r>
            <a:r>
              <a:rPr kumimoji="0" lang="en-US" sz="16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Switzerland, www.ismict2011.org)</a:t>
            </a:r>
            <a:endParaRPr kumimoji="0" lang="en-US" sz="1600" b="0" i="0" u="none" strike="noStrike" kern="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Subtitle 2"/>
          <p:cNvSpPr txBox="1">
            <a:spLocks/>
          </p:cNvSpPr>
          <p:nvPr/>
        </p:nvSpPr>
        <p:spPr>
          <a:xfrm>
            <a:off x="251520" y="1340768"/>
            <a:ext cx="3600400" cy="4145632"/>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t>Speakers:</a:t>
            </a:r>
            <a:endParaRPr lang="en-US" sz="1600"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K. Fu </a:t>
            </a:r>
            <a:r>
              <a:rPr lang="en-US" sz="1600" dirty="0" err="1" smtClean="0"/>
              <a:t>Umass</a:t>
            </a:r>
            <a:r>
              <a:rPr lang="en-US" sz="1600" dirty="0" smtClean="0"/>
              <a:t> Amherst, USA</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a:t> </a:t>
            </a:r>
            <a:r>
              <a:rPr lang="en-US" sz="1600" dirty="0" smtClean="0"/>
              <a:t>S. </a:t>
            </a:r>
            <a:r>
              <a:rPr lang="en-US" sz="1600" dirty="0" err="1" smtClean="0"/>
              <a:t>Capkun</a:t>
            </a:r>
            <a:r>
              <a:rPr lang="en-US" sz="1600" dirty="0" smtClean="0"/>
              <a:t>, ETHZ, CH</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S. </a:t>
            </a:r>
            <a:r>
              <a:rPr lang="en-US" sz="1600" dirty="0" err="1" smtClean="0"/>
              <a:t>Carrara</a:t>
            </a:r>
            <a:r>
              <a:rPr lang="en-US" sz="1600" dirty="0" smtClean="0"/>
              <a:t>, EPFL, CH</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J. </a:t>
            </a:r>
            <a:r>
              <a:rPr lang="en-US" sz="1600" dirty="0" err="1" smtClean="0"/>
              <a:t>Huiskens</a:t>
            </a:r>
            <a:r>
              <a:rPr lang="en-US" sz="1600" dirty="0" smtClean="0"/>
              <a:t>, IMEC,  NL</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A. </a:t>
            </a:r>
            <a:r>
              <a:rPr lang="en-US" sz="1600" dirty="0" err="1" smtClean="0"/>
              <a:t>Sadeghi</a:t>
            </a:r>
            <a:r>
              <a:rPr lang="en-US" sz="1600" dirty="0" smtClean="0"/>
              <a:t>, Darmstadt, DE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I. Brown, Oxford, GB</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F. </a:t>
            </a:r>
            <a:r>
              <a:rPr lang="en-US" sz="1600" dirty="0" err="1" smtClean="0"/>
              <a:t>Valgimigli</a:t>
            </a:r>
            <a:r>
              <a:rPr lang="en-US" sz="1600" dirty="0" smtClean="0"/>
              <a:t>, </a:t>
            </a:r>
            <a:r>
              <a:rPr lang="en-US" sz="1600" dirty="0" err="1" smtClean="0"/>
              <a:t>Metarini</a:t>
            </a:r>
            <a:r>
              <a:rPr lang="en-US" sz="1600" dirty="0" smtClean="0"/>
              <a:t>, IT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A. </a:t>
            </a:r>
            <a:r>
              <a:rPr lang="en-US" sz="1600" dirty="0" err="1" smtClean="0"/>
              <a:t>Guiseppi-Elie</a:t>
            </a:r>
            <a:r>
              <a:rPr lang="en-US" sz="1600" dirty="0" smtClean="0"/>
              <a:t>, Clemson, USA</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S. </a:t>
            </a:r>
            <a:r>
              <a:rPr lang="en-US" sz="1600" dirty="0" err="1" smtClean="0"/>
              <a:t>Khayat</a:t>
            </a:r>
            <a:r>
              <a:rPr lang="en-US" sz="1600" dirty="0" smtClean="0"/>
              <a:t>,   UFM,  Iran</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dirty="0" smtClean="0"/>
              <a:t> Q. Tan, Shanghai, China</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800" dirty="0" smtClean="0"/>
              <a:t>Panel : </a:t>
            </a:r>
            <a:r>
              <a:rPr lang="en-US" sz="1600" dirty="0" smtClean="0"/>
              <a:t>How real and urgent are the security/privacy threats for IMDs?  Which IMDs?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900" dirty="0" smtClean="0"/>
              <a:t>Springer Book underway, to appear early 2013</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mn-lt"/>
              <a:ea typeface="+mn-ea"/>
              <a:cs typeface="+mn-cs"/>
            </a:endParaRPr>
          </a:p>
        </p:txBody>
      </p:sp>
      <p:sp>
        <p:nvSpPr>
          <p:cNvPr id="11" name="TextBox 10"/>
          <p:cNvSpPr txBox="1"/>
          <p:nvPr/>
        </p:nvSpPr>
        <p:spPr>
          <a:xfrm>
            <a:off x="304800" y="6172200"/>
            <a:ext cx="3685624" cy="400110"/>
          </a:xfrm>
          <a:prstGeom prst="rect">
            <a:avLst/>
          </a:prstGeom>
          <a:noFill/>
        </p:spPr>
        <p:txBody>
          <a:bodyPr wrap="none" rtlCol="0">
            <a:spAutoFit/>
          </a:bodyPr>
          <a:lstStyle/>
          <a:p>
            <a:r>
              <a:rPr lang="en-US" sz="2000" b="1" dirty="0" smtClean="0"/>
              <a:t>http://si.epfl.ch/SPIMD</a:t>
            </a:r>
            <a:endParaRPr lang="en-US" sz="2000" b="1" dirty="0"/>
          </a:p>
        </p:txBody>
      </p:sp>
      <p:pic>
        <p:nvPicPr>
          <p:cNvPr id="12" name="Picture 3"/>
          <p:cNvPicPr>
            <a:picLocks noChangeAspect="1" noChangeArrowheads="1"/>
          </p:cNvPicPr>
          <p:nvPr/>
        </p:nvPicPr>
        <p:blipFill>
          <a:blip r:embed="rId3" cstate="print"/>
          <a:srcRect/>
          <a:stretch>
            <a:fillRect/>
          </a:stretch>
        </p:blipFill>
        <p:spPr bwMode="auto">
          <a:xfrm>
            <a:off x="3977011" y="1268761"/>
            <a:ext cx="4752528" cy="4752528"/>
          </a:xfrm>
          <a:prstGeom prst="rect">
            <a:avLst/>
          </a:prstGeom>
          <a:noFill/>
          <a:ln w="9525">
            <a:noFill/>
            <a:miter lim="800000"/>
            <a:headEnd/>
            <a:tailEnd/>
          </a:ln>
        </p:spPr>
      </p:pic>
      <p:sp>
        <p:nvSpPr>
          <p:cNvPr id="13" name="Title 1"/>
          <p:cNvSpPr txBox="1">
            <a:spLocks/>
          </p:cNvSpPr>
          <p:nvPr/>
        </p:nvSpPr>
        <p:spPr bwMode="auto">
          <a:xfrm>
            <a:off x="3995936" y="1412776"/>
            <a:ext cx="4771256" cy="1974081"/>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normAutofit fontScale="7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0" cap="none" spc="0" normalizeH="0" baseline="0" noProof="0" dirty="0" smtClean="0">
                <a:ln>
                  <a:noFill/>
                </a:ln>
                <a:solidFill>
                  <a:srgbClr val="881C1C"/>
                </a:solidFill>
                <a:effectLst/>
                <a:uLnTx/>
                <a:uFillTx/>
                <a:latin typeface="+mj-lt"/>
                <a:ea typeface="+mj-ea"/>
                <a:cs typeface="+mj-cs"/>
              </a:rPr>
              <a:t>Workshop on </a:t>
            </a:r>
            <a:br>
              <a:rPr kumimoji="0" lang="en-US" sz="3000" b="0" i="0" u="none" strike="noStrike" kern="0" cap="none" spc="0" normalizeH="0" baseline="0" noProof="0" dirty="0" smtClean="0">
                <a:ln>
                  <a:noFill/>
                </a:ln>
                <a:solidFill>
                  <a:srgbClr val="881C1C"/>
                </a:solidFill>
                <a:effectLst/>
                <a:uLnTx/>
                <a:uFillTx/>
                <a:latin typeface="+mj-lt"/>
                <a:ea typeface="+mj-ea"/>
                <a:cs typeface="+mj-cs"/>
              </a:rPr>
            </a:br>
            <a:r>
              <a:rPr kumimoji="0" lang="en-US" sz="3000" b="0" i="0" u="none" strike="noStrike" kern="0" cap="none" spc="0" normalizeH="0" baseline="0" noProof="0" dirty="0" smtClean="0">
                <a:ln>
                  <a:noFill/>
                </a:ln>
                <a:solidFill>
                  <a:srgbClr val="881C1C"/>
                </a:solidFill>
                <a:effectLst/>
                <a:uLnTx/>
                <a:uFillTx/>
                <a:latin typeface="+mj-lt"/>
                <a:ea typeface="+mj-ea"/>
                <a:cs typeface="+mj-cs"/>
              </a:rPr>
              <a:t>Security and Privacy in Implanted Medical Devices</a:t>
            </a:r>
            <a:br>
              <a:rPr kumimoji="0" lang="en-US" sz="3000" b="0" i="0" u="none" strike="noStrike" kern="0" cap="none" spc="0" normalizeH="0" baseline="0" noProof="0" dirty="0" smtClean="0">
                <a:ln>
                  <a:noFill/>
                </a:ln>
                <a:solidFill>
                  <a:srgbClr val="881C1C"/>
                </a:solidFill>
                <a:effectLst/>
                <a:uLnTx/>
                <a:uFillTx/>
                <a:latin typeface="+mj-lt"/>
                <a:ea typeface="+mj-ea"/>
                <a:cs typeface="+mj-cs"/>
              </a:rPr>
            </a:br>
            <a:r>
              <a:rPr lang="en-US" sz="2200" kern="0" dirty="0" smtClean="0">
                <a:solidFill>
                  <a:srgbClr val="881C1C"/>
                </a:solidFill>
                <a:latin typeface="+mj-lt"/>
                <a:ea typeface="+mj-ea"/>
                <a:cs typeface="+mj-cs"/>
              </a:rPr>
              <a:t>April </a:t>
            </a:r>
            <a:r>
              <a:rPr kumimoji="0" lang="en-US" sz="2200" b="0" i="0" u="none" strike="noStrike" kern="0" cap="none" spc="0" normalizeH="0" baseline="0" noProof="0" dirty="0" smtClean="0">
                <a:ln>
                  <a:noFill/>
                </a:ln>
                <a:solidFill>
                  <a:srgbClr val="881C1C"/>
                </a:solidFill>
                <a:effectLst/>
                <a:uLnTx/>
                <a:uFillTx/>
                <a:latin typeface="+mj-lt"/>
                <a:ea typeface="+mj-ea"/>
                <a:cs typeface="+mj-cs"/>
              </a:rPr>
              <a:t>1, 2011</a:t>
            </a:r>
            <a:br>
              <a:rPr kumimoji="0" lang="en-US" sz="2200" b="0" i="0" u="none" strike="noStrike" kern="0" cap="none" spc="0" normalizeH="0" baseline="0" noProof="0" dirty="0" smtClean="0">
                <a:ln>
                  <a:noFill/>
                </a:ln>
                <a:solidFill>
                  <a:srgbClr val="881C1C"/>
                </a:solidFill>
                <a:effectLst/>
                <a:uLnTx/>
                <a:uFillTx/>
                <a:latin typeface="+mj-lt"/>
                <a:ea typeface="+mj-ea"/>
                <a:cs typeface="+mj-cs"/>
              </a:rPr>
            </a:br>
            <a:r>
              <a:rPr kumimoji="0" lang="en-US" sz="2000" b="0" i="0" u="none" strike="noStrike" kern="0" cap="none" spc="0" normalizeH="0" baseline="0" noProof="0" dirty="0" smtClean="0">
                <a:ln>
                  <a:noFill/>
                </a:ln>
                <a:solidFill>
                  <a:srgbClr val="881C1C"/>
                </a:solidFill>
                <a:effectLst/>
                <a:uLnTx/>
                <a:uFillTx/>
                <a:latin typeface="+mj-lt"/>
                <a:ea typeface="+mj-ea"/>
                <a:cs typeface="+mj-cs"/>
              </a:rPr>
              <a:t>EPFL, Lausanne, Switzerland</a:t>
            </a:r>
            <a:r>
              <a:rPr kumimoji="0" lang="en-US" sz="3000" b="0" i="0" u="none" strike="noStrike" kern="0" cap="none" spc="0" normalizeH="0" baseline="0" noProof="0" dirty="0" smtClean="0">
                <a:ln>
                  <a:noFill/>
                </a:ln>
                <a:solidFill>
                  <a:schemeClr val="tx1">
                    <a:lumMod val="75000"/>
                    <a:lumOff val="25000"/>
                  </a:schemeClr>
                </a:solidFill>
                <a:effectLst/>
                <a:uLnTx/>
                <a:uFillTx/>
                <a:latin typeface="+mj-lt"/>
                <a:ea typeface="+mj-ea"/>
                <a:cs typeface="+mj-cs"/>
              </a:rPr>
              <a:t/>
            </a:r>
            <a:br>
              <a:rPr kumimoji="0" lang="en-US" sz="3000" b="0" i="0" u="none" strike="noStrike" kern="0" cap="none" spc="0" normalizeH="0" baseline="0" noProof="0" dirty="0" smtClean="0">
                <a:ln>
                  <a:noFill/>
                </a:ln>
                <a:solidFill>
                  <a:schemeClr val="tx1">
                    <a:lumMod val="75000"/>
                    <a:lumOff val="25000"/>
                  </a:schemeClr>
                </a:solidFill>
                <a:effectLst/>
                <a:uLnTx/>
                <a:uFillTx/>
                <a:latin typeface="+mj-lt"/>
                <a:ea typeface="+mj-ea"/>
                <a:cs typeface="+mj-cs"/>
              </a:rPr>
            </a:br>
            <a:r>
              <a:rPr kumimoji="0" lang="en-US" sz="3000" b="0" i="0" u="none" strike="noStrike" kern="0" cap="none" spc="0" normalizeH="0" baseline="0" noProof="0" dirty="0" smtClean="0">
                <a:ln>
                  <a:noFill/>
                </a:ln>
                <a:solidFill>
                  <a:schemeClr val="tx1">
                    <a:lumMod val="75000"/>
                    <a:lumOff val="25000"/>
                  </a:schemeClr>
                </a:solidFill>
                <a:effectLst/>
                <a:uLnTx/>
                <a:uFillTx/>
                <a:latin typeface="+mj-lt"/>
                <a:ea typeface="+mj-ea"/>
                <a:cs typeface="+mj-cs"/>
              </a:rPr>
              <a:t/>
            </a:r>
            <a:br>
              <a:rPr kumimoji="0" lang="en-US" sz="3000" b="0" i="0" u="none" strike="noStrike" kern="0" cap="none" spc="0" normalizeH="0" baseline="0" noProof="0" dirty="0" smtClean="0">
                <a:ln>
                  <a:noFill/>
                </a:ln>
                <a:solidFill>
                  <a:schemeClr val="tx1">
                    <a:lumMod val="75000"/>
                    <a:lumOff val="25000"/>
                  </a:schemeClr>
                </a:solidFill>
                <a:effectLst/>
                <a:uLnTx/>
                <a:uFillTx/>
                <a:latin typeface="+mj-lt"/>
                <a:ea typeface="+mj-ea"/>
                <a:cs typeface="+mj-cs"/>
              </a:rPr>
            </a:br>
            <a:endParaRPr kumimoji="0" lang="en-US" sz="3000" b="0" i="0" u="none" strike="noStrike" kern="0" cap="none" spc="0" normalizeH="0" baseline="0" noProof="0" dirty="0">
              <a:ln>
                <a:noFill/>
              </a:ln>
              <a:solidFill>
                <a:srgbClr val="881C1C"/>
              </a:solidFill>
              <a:effectLst/>
              <a:uLnTx/>
              <a:uFillTx/>
              <a:latin typeface="+mj-lt"/>
              <a:ea typeface="+mj-ea"/>
              <a:cs typeface="+mj-cs"/>
            </a:endParaRPr>
          </a:p>
        </p:txBody>
      </p:sp>
      <p:sp>
        <p:nvSpPr>
          <p:cNvPr id="14" name="TextBox 13"/>
          <p:cNvSpPr txBox="1"/>
          <p:nvPr/>
        </p:nvSpPr>
        <p:spPr>
          <a:xfrm>
            <a:off x="755576" y="620688"/>
            <a:ext cx="7702624" cy="584775"/>
          </a:xfrm>
          <a:prstGeom prst="rect">
            <a:avLst/>
          </a:prstGeom>
          <a:noFill/>
        </p:spPr>
        <p:txBody>
          <a:bodyPr wrap="square" rtlCol="0">
            <a:spAutoFit/>
          </a:bodyPr>
          <a:lstStyle/>
          <a:p>
            <a:r>
              <a:rPr lang="en-US" sz="3200" dirty="0" smtClean="0">
                <a:solidFill>
                  <a:srgbClr val="881C1C"/>
                </a:solidFill>
                <a:latin typeface="+mj-lt"/>
              </a:rPr>
              <a:t>Global cross-disciplinary efforts needed!</a:t>
            </a:r>
            <a:endParaRPr lang="en-US" sz="3200" dirty="0">
              <a:solidFill>
                <a:srgbClr val="881C1C"/>
              </a:solidFill>
              <a:latin typeface="+mj-lt"/>
            </a:endParaRPr>
          </a:p>
        </p:txBody>
      </p:sp>
      <p:pic>
        <p:nvPicPr>
          <p:cNvPr id="703490" name="Picture 2"/>
          <p:cNvPicPr>
            <a:picLocks noChangeAspect="1" noChangeArrowheads="1"/>
          </p:cNvPicPr>
          <p:nvPr/>
        </p:nvPicPr>
        <p:blipFill>
          <a:blip r:embed="rId4" cstate="print"/>
          <a:srcRect/>
          <a:stretch>
            <a:fillRect/>
          </a:stretch>
        </p:blipFill>
        <p:spPr bwMode="auto">
          <a:xfrm>
            <a:off x="3995936" y="1484784"/>
            <a:ext cx="4754471" cy="1418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077200" cy="3657600"/>
          </a:xfrm>
        </p:spPr>
        <p:txBody>
          <a:bodyPr/>
          <a:lstStyle/>
          <a:p>
            <a:r>
              <a:rPr lang="en-US" dirty="0" smtClean="0"/>
              <a:t>SHARPS </a:t>
            </a:r>
            <a:r>
              <a:rPr lang="en-US" dirty="0"/>
              <a:t>is a multi-institutional and multidisciplinary research project, supported by the </a:t>
            </a:r>
            <a:r>
              <a:rPr lang="en-US" dirty="0">
                <a:hlinkClick r:id="rId3" tooltip="Office of the National Coordinator of Health Information Technology"/>
              </a:rPr>
              <a:t>Office of the National Coordinator for Health Information Technology</a:t>
            </a:r>
            <a:r>
              <a:rPr lang="en-US" dirty="0"/>
              <a:t>, aimed at reducing security and privacy barriers to the effective use of health information technology.  </a:t>
            </a:r>
            <a:r>
              <a:rPr lang="en-US" dirty="0" smtClean="0"/>
              <a:t>The </a:t>
            </a:r>
            <a:r>
              <a:rPr lang="en-US" dirty="0"/>
              <a:t>project is organized around three major healthcare environments:</a:t>
            </a:r>
          </a:p>
          <a:p>
            <a:pPr lvl="2"/>
            <a:r>
              <a:rPr lang="en-US" b="1" dirty="0"/>
              <a:t>Electronic Health Records (EHR)</a:t>
            </a:r>
            <a:endParaRPr lang="en-US" dirty="0"/>
          </a:p>
          <a:p>
            <a:pPr lvl="2"/>
            <a:r>
              <a:rPr lang="en-US" b="1" dirty="0"/>
              <a:t>Health Information Exchange (HIE)</a:t>
            </a:r>
            <a:endParaRPr lang="en-US" dirty="0"/>
          </a:p>
          <a:p>
            <a:pPr lvl="2"/>
            <a:r>
              <a:rPr lang="en-US" b="1" dirty="0"/>
              <a:t>Telemedicine (TEL)</a:t>
            </a:r>
            <a:endParaRPr lang="en-US" dirty="0"/>
          </a:p>
          <a:p>
            <a:r>
              <a:rPr lang="en-US" dirty="0"/>
              <a:t>A multidisciplinary team of computer security, medical, and social science experts is developing security and privacy policies and technology tools to support electronic use and exchange of health information. </a:t>
            </a:r>
            <a:endParaRPr lang="en-US" dirty="0" smtClean="0"/>
          </a:p>
          <a:p>
            <a:r>
              <a:rPr lang="en-US" dirty="0"/>
              <a:t>UIUC, Stanford, Berkeley, Dartmouth, </a:t>
            </a:r>
            <a:r>
              <a:rPr lang="en-US" dirty="0" smtClean="0"/>
              <a:t>CMU, JHU</a:t>
            </a:r>
            <a:r>
              <a:rPr lang="en-US" dirty="0"/>
              <a:t>, Vanderbilt, NYU, Harvard/</a:t>
            </a:r>
            <a:r>
              <a:rPr lang="en-US" dirty="0" err="1"/>
              <a:t>BethIsrael</a:t>
            </a:r>
            <a:r>
              <a:rPr lang="en-US" dirty="0"/>
              <a:t>,  Northwestern, </a:t>
            </a:r>
            <a:r>
              <a:rPr lang="en-US" dirty="0" err="1"/>
              <a:t>UWash</a:t>
            </a:r>
            <a:r>
              <a:rPr lang="en-US" dirty="0"/>
              <a:t>, UMass</a:t>
            </a:r>
          </a:p>
          <a:p>
            <a:endParaRPr lang="en-US" dirty="0"/>
          </a:p>
          <a:p>
            <a:endParaRPr lang="en-US" dirty="0"/>
          </a:p>
        </p:txBody>
      </p:sp>
      <p:pic>
        <p:nvPicPr>
          <p:cNvPr id="4098" name="Picture 2" descr="Strategic Healthcare IT Advanced Research Projects on Secu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57200"/>
            <a:ext cx="5095875" cy="1885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1295400"/>
            <a:ext cx="2286000" cy="400110"/>
          </a:xfrm>
          <a:prstGeom prst="rect">
            <a:avLst/>
          </a:prstGeom>
          <a:noFill/>
        </p:spPr>
        <p:txBody>
          <a:bodyPr wrap="square" rtlCol="0">
            <a:spAutoFit/>
          </a:bodyPr>
          <a:lstStyle/>
          <a:p>
            <a:r>
              <a:rPr lang="en-US" sz="2000" dirty="0" smtClean="0"/>
              <a:t>sharps.org</a:t>
            </a:r>
            <a:endParaRPr lang="en-US" sz="2000" dirty="0"/>
          </a:p>
        </p:txBody>
      </p:sp>
      <p:sp>
        <p:nvSpPr>
          <p:cNvPr id="5" name="TextBox 4"/>
          <p:cNvSpPr txBox="1"/>
          <p:nvPr/>
        </p:nvSpPr>
        <p:spPr>
          <a:xfrm rot="20501675">
            <a:off x="231287" y="329653"/>
            <a:ext cx="2016925" cy="400110"/>
          </a:xfrm>
          <a:prstGeom prst="rect">
            <a:avLst/>
          </a:prstGeom>
          <a:noFill/>
        </p:spPr>
        <p:txBody>
          <a:bodyPr wrap="square" rtlCol="0">
            <a:spAutoFit/>
          </a:bodyPr>
          <a:lstStyle/>
          <a:p>
            <a:r>
              <a:rPr lang="en-US" sz="2000" b="1" dirty="0"/>
              <a:t>i</a:t>
            </a:r>
            <a:r>
              <a:rPr lang="en-US" sz="2000" b="1" smtClean="0"/>
              <a:t>n </a:t>
            </a:r>
            <a:r>
              <a:rPr lang="en-US" sz="2000" b="1" dirty="0" smtClean="0"/>
              <a:t>the USA…</a:t>
            </a:r>
            <a:endParaRPr lang="en-US" sz="2000" b="1" dirty="0"/>
          </a:p>
        </p:txBody>
      </p:sp>
    </p:spTree>
    <p:extLst>
      <p:ext uri="{BB962C8B-B14F-4D97-AF65-F5344CB8AC3E}">
        <p14:creationId xmlns:p14="http://schemas.microsoft.com/office/powerpoint/2010/main" val="869411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Implantable Medical Devices have unique challenges in Security and Privacy</a:t>
            </a:r>
          </a:p>
          <a:p>
            <a:pPr lvl="1"/>
            <a:r>
              <a:rPr lang="en-US" dirty="0" smtClean="0"/>
              <a:t>Critical assets</a:t>
            </a:r>
          </a:p>
          <a:p>
            <a:pPr lvl="1"/>
            <a:r>
              <a:rPr lang="en-US" dirty="0" smtClean="0"/>
              <a:t>Resource constraints (power/energy, size)</a:t>
            </a:r>
          </a:p>
          <a:p>
            <a:pPr lvl="1"/>
            <a:r>
              <a:rPr lang="en-US" dirty="0" smtClean="0"/>
              <a:t>Hard to maintain</a:t>
            </a:r>
          </a:p>
          <a:p>
            <a:pPr lvl="1"/>
            <a:r>
              <a:rPr lang="en-US" dirty="0" smtClean="0"/>
              <a:t>Long lifetime</a:t>
            </a:r>
          </a:p>
          <a:p>
            <a:pPr lvl="1"/>
            <a:r>
              <a:rPr lang="en-US" dirty="0" smtClean="0"/>
              <a:t>Human factors</a:t>
            </a:r>
          </a:p>
          <a:p>
            <a:pPr lvl="1"/>
            <a:r>
              <a:rPr lang="en-US" dirty="0" smtClean="0"/>
              <a:t>Security/Safety tradeoffs</a:t>
            </a:r>
          </a:p>
          <a:p>
            <a:r>
              <a:rPr lang="en-US" dirty="0" smtClean="0"/>
              <a:t>But solutions can leverage unique aspects of IMDs</a:t>
            </a:r>
          </a:p>
          <a:p>
            <a:pPr lvl="1"/>
            <a:r>
              <a:rPr lang="en-US" dirty="0" smtClean="0"/>
              <a:t>Proximity, in-body location</a:t>
            </a:r>
          </a:p>
          <a:p>
            <a:pPr lvl="1"/>
            <a:r>
              <a:rPr lang="en-US" dirty="0" smtClean="0"/>
              <a:t>Data-rates</a:t>
            </a:r>
          </a:p>
          <a:p>
            <a:pPr lvl="1"/>
            <a:r>
              <a:rPr lang="en-US" dirty="0" smtClean="0"/>
              <a:t>Threat models</a:t>
            </a:r>
          </a:p>
          <a:p>
            <a:r>
              <a:rPr lang="en-US" dirty="0" smtClean="0"/>
              <a:t>Need to work with IMD designers and users</a:t>
            </a:r>
          </a:p>
          <a:p>
            <a:r>
              <a:rPr lang="en-US" dirty="0" smtClean="0"/>
              <a:t>Much work to be done</a:t>
            </a:r>
          </a:p>
          <a:p>
            <a:pPr lvl="1"/>
            <a:r>
              <a:rPr lang="en-US" dirty="0" smtClean="0"/>
              <a:t>Cyber-physical and cyber-human systems</a:t>
            </a:r>
          </a:p>
          <a:p>
            <a:pPr lvl="1"/>
            <a:r>
              <a:rPr lang="en-US" dirty="0" smtClean="0"/>
              <a:t>Many exciting new IMDs</a:t>
            </a:r>
          </a:p>
          <a:p>
            <a:pPr lvl="1"/>
            <a:r>
              <a:rPr lang="en-US" dirty="0" smtClean="0"/>
              <a:t>Many possible new threats</a:t>
            </a:r>
          </a:p>
          <a:p>
            <a:pPr marL="457200" lvl="1" indent="0">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Backup/Q&amp;A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0122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3733800" cy="533400"/>
          </a:xfrm>
        </p:spPr>
        <p:txBody>
          <a:bodyPr/>
          <a:lstStyle/>
          <a:p>
            <a:r>
              <a:rPr lang="en-US" dirty="0" smtClean="0"/>
              <a:t>Threat taxonomy</a:t>
            </a:r>
            <a:endParaRPr lang="en-US" dirty="0"/>
          </a:p>
        </p:txBody>
      </p:sp>
      <p:sp>
        <p:nvSpPr>
          <p:cNvPr id="3" name="Content Placeholder 2"/>
          <p:cNvSpPr>
            <a:spLocks noGrp="1"/>
          </p:cNvSpPr>
          <p:nvPr>
            <p:ph idx="1"/>
          </p:nvPr>
        </p:nvSpPr>
        <p:spPr>
          <a:xfrm>
            <a:off x="381000" y="1371600"/>
            <a:ext cx="3657600" cy="4495800"/>
          </a:xfrm>
        </p:spPr>
        <p:txBody>
          <a:bodyPr/>
          <a:lstStyle/>
          <a:p>
            <a:r>
              <a:rPr lang="en-US" dirty="0" smtClean="0"/>
              <a:t>D. Kotz, </a:t>
            </a:r>
            <a:r>
              <a:rPr lang="en-US" b="1" dirty="0"/>
              <a:t>A threat taxonomy for </a:t>
            </a:r>
            <a:r>
              <a:rPr lang="en-US" b="1" dirty="0" err="1"/>
              <a:t>mHealth</a:t>
            </a:r>
            <a:r>
              <a:rPr lang="en-US" b="1" dirty="0"/>
              <a:t> </a:t>
            </a:r>
            <a:r>
              <a:rPr lang="en-US" b="1" dirty="0" smtClean="0"/>
              <a:t>privacy, </a:t>
            </a:r>
            <a:r>
              <a:rPr lang="en-US" dirty="0" err="1" smtClean="0"/>
              <a:t>NetHealth</a:t>
            </a:r>
            <a:r>
              <a:rPr lang="en-US" dirty="0" smtClean="0"/>
              <a:t> 2011</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467677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786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pills</a:t>
            </a:r>
            <a:endParaRPr lang="en-US" dirty="0"/>
          </a:p>
        </p:txBody>
      </p:sp>
      <p:pic>
        <p:nvPicPr>
          <p:cNvPr id="124930" name="Picture 2"/>
          <p:cNvPicPr>
            <a:picLocks noGrp="1" noChangeAspect="1" noChangeArrowheads="1"/>
          </p:cNvPicPr>
          <p:nvPr>
            <p:ph idx="1"/>
          </p:nvPr>
        </p:nvPicPr>
        <p:blipFill>
          <a:blip r:embed="rId3" cstate="print"/>
          <a:srcRect/>
          <a:stretch>
            <a:fillRect/>
          </a:stretch>
        </p:blipFill>
        <p:spPr bwMode="auto">
          <a:xfrm>
            <a:off x="6516216" y="1916832"/>
            <a:ext cx="2304256" cy="2304256"/>
          </a:xfrm>
          <a:prstGeom prst="rect">
            <a:avLst/>
          </a:prstGeom>
          <a:noFill/>
          <a:ln w="9525">
            <a:noFill/>
            <a:miter lim="800000"/>
            <a:headEnd/>
            <a:tailEnd/>
          </a:ln>
        </p:spPr>
      </p:pic>
      <p:sp>
        <p:nvSpPr>
          <p:cNvPr id="5" name="TextBox 4"/>
          <p:cNvSpPr txBox="1"/>
          <p:nvPr/>
        </p:nvSpPr>
        <p:spPr>
          <a:xfrm>
            <a:off x="683568" y="1628800"/>
            <a:ext cx="4896544" cy="3785652"/>
          </a:xfrm>
          <a:prstGeom prst="rect">
            <a:avLst/>
          </a:prstGeom>
          <a:noFill/>
        </p:spPr>
        <p:txBody>
          <a:bodyPr wrap="square" rtlCol="0">
            <a:spAutoFit/>
          </a:bodyPr>
          <a:lstStyle/>
          <a:p>
            <a:r>
              <a:rPr lang="en-US" sz="2400" b="1" i="1" dirty="0" smtClean="0"/>
              <a:t>Raisin</a:t>
            </a:r>
            <a:r>
              <a:rPr lang="en-US" sz="2400" dirty="0" smtClean="0"/>
              <a:t>, a digestible, ingestible microchip, can be put into medicines and food.  Chip is activated and powered by stomach acids and can transmit to an external receiver from within the body!  Useful for tracking existence and location of drugs, nutrients, etc.</a:t>
            </a:r>
            <a:endParaRPr lang="en-US" sz="2400" dirty="0"/>
          </a:p>
        </p:txBody>
      </p:sp>
      <p:sp>
        <p:nvSpPr>
          <p:cNvPr id="9" name="TextBox 8"/>
          <p:cNvSpPr txBox="1"/>
          <p:nvPr/>
        </p:nvSpPr>
        <p:spPr>
          <a:xfrm>
            <a:off x="2483768" y="6237312"/>
            <a:ext cx="2088232" cy="246221"/>
          </a:xfrm>
          <a:prstGeom prst="rect">
            <a:avLst/>
          </a:prstGeom>
          <a:noFill/>
        </p:spPr>
        <p:txBody>
          <a:bodyPr wrap="square" rtlCol="0">
            <a:spAutoFit/>
          </a:bodyPr>
          <a:lstStyle/>
          <a:p>
            <a:r>
              <a:rPr lang="en-US" dirty="0" smtClean="0"/>
              <a:t>Proteus Biomedical</a:t>
            </a:r>
            <a:endParaRPr lang="en-US" dirty="0"/>
          </a:p>
        </p:txBody>
      </p:sp>
      <p:sp>
        <p:nvSpPr>
          <p:cNvPr id="10" name="TextBox 9"/>
          <p:cNvSpPr txBox="1"/>
          <p:nvPr/>
        </p:nvSpPr>
        <p:spPr>
          <a:xfrm>
            <a:off x="6588224" y="4221088"/>
            <a:ext cx="2092239" cy="261610"/>
          </a:xfrm>
          <a:prstGeom prst="rect">
            <a:avLst/>
          </a:prstGeom>
          <a:noFill/>
        </p:spPr>
        <p:txBody>
          <a:bodyPr wrap="none" rtlCol="0">
            <a:spAutoFit/>
          </a:bodyPr>
          <a:lstStyle/>
          <a:p>
            <a:r>
              <a:rPr lang="en-US" sz="1100" dirty="0" smtClean="0"/>
              <a:t>Ingestible Raisin microchip</a:t>
            </a:r>
            <a:endParaRPr lang="en-US" sz="1100" dirty="0"/>
          </a:p>
        </p:txBody>
      </p:sp>
      <p:sp>
        <p:nvSpPr>
          <p:cNvPr id="11" name="TextBox 10"/>
          <p:cNvSpPr txBox="1"/>
          <p:nvPr/>
        </p:nvSpPr>
        <p:spPr>
          <a:xfrm rot="21230858">
            <a:off x="1549128" y="5281141"/>
            <a:ext cx="6364243" cy="369332"/>
          </a:xfrm>
          <a:prstGeom prst="rect">
            <a:avLst/>
          </a:prstGeom>
          <a:noFill/>
        </p:spPr>
        <p:txBody>
          <a:bodyPr wrap="none" rtlCol="0">
            <a:spAutoFit/>
          </a:bodyPr>
          <a:lstStyle/>
          <a:p>
            <a:r>
              <a:rPr lang="en-US" sz="1800" i="1" dirty="0" smtClean="0"/>
              <a:t>“…there’s more silicon in a banana…”  - Proteus CTO</a:t>
            </a:r>
            <a:endParaRPr lang="en-US" sz="18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Bio-sensors for hemorrhaging trauma victims</a:t>
            </a:r>
            <a:endParaRPr lang="en-US" dirty="0"/>
          </a:p>
        </p:txBody>
      </p:sp>
      <p:pic>
        <p:nvPicPr>
          <p:cNvPr id="90114" name="Picture 2"/>
          <p:cNvPicPr>
            <a:picLocks noGrp="1" noChangeAspect="1" noChangeArrowheads="1"/>
          </p:cNvPicPr>
          <p:nvPr>
            <p:ph idx="1"/>
          </p:nvPr>
        </p:nvPicPr>
        <p:blipFill>
          <a:blip r:embed="rId3" cstate="print"/>
          <a:srcRect/>
          <a:stretch>
            <a:fillRect/>
          </a:stretch>
        </p:blipFill>
        <p:spPr bwMode="auto">
          <a:xfrm>
            <a:off x="6372200" y="1700808"/>
            <a:ext cx="2016505" cy="1295003"/>
          </a:xfrm>
          <a:prstGeom prst="rect">
            <a:avLst/>
          </a:prstGeom>
          <a:noFill/>
          <a:ln w="9525">
            <a:noFill/>
            <a:miter lim="800000"/>
            <a:headEnd/>
            <a:tailEnd/>
          </a:ln>
        </p:spPr>
      </p:pic>
      <p:sp>
        <p:nvSpPr>
          <p:cNvPr id="5" name="Rectangle 7"/>
          <p:cNvSpPr txBox="1">
            <a:spLocks noChangeArrowheads="1"/>
          </p:cNvSpPr>
          <p:nvPr/>
        </p:nvSpPr>
        <p:spPr>
          <a:xfrm>
            <a:off x="3124200" y="6248400"/>
            <a:ext cx="3464024" cy="457200"/>
          </a:xfrm>
          <a:prstGeom prst="rect">
            <a:avLst/>
          </a:prstGeo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smtClean="0"/>
              <a:t>A. </a:t>
            </a:r>
            <a:r>
              <a:rPr lang="en-US" dirty="0" err="1" smtClean="0"/>
              <a:t>Guiseppe-Elie</a:t>
            </a:r>
            <a:r>
              <a:rPr lang="en-US" dirty="0" smtClean="0"/>
              <a:t>, C3B, Clemson University </a:t>
            </a:r>
            <a:r>
              <a:rPr kumimoji="0" lang="en-US" sz="1000" b="0" i="0" u="none" strike="noStrike" kern="1200" cap="none" spc="0" normalizeH="0" baseline="0" noProof="0" dirty="0" smtClean="0">
                <a:ln>
                  <a:noFill/>
                </a:ln>
                <a:solidFill>
                  <a:schemeClr val="tx1"/>
                </a:solidFill>
                <a:effectLst/>
                <a:uLnTx/>
                <a:uFillTx/>
                <a:latin typeface="Verdana" pitchFamily="34" charset="0"/>
                <a:ea typeface="+mn-ea"/>
                <a:cs typeface="+mn-cs"/>
              </a:rPr>
              <a:t>(USA)</a:t>
            </a:r>
            <a:endParaRPr kumimoji="0" lang="en-US" sz="1000" b="0" i="0" u="none" strike="noStrike" kern="1200" cap="none" spc="0" normalizeH="0" baseline="0" noProof="0" dirty="0">
              <a:ln>
                <a:noFill/>
              </a:ln>
              <a:solidFill>
                <a:schemeClr val="tx1"/>
              </a:solidFill>
              <a:effectLst/>
              <a:uLnTx/>
              <a:uFillTx/>
              <a:latin typeface="Verdana" pitchFamily="34" charset="0"/>
              <a:ea typeface="+mn-ea"/>
              <a:cs typeface="+mn-cs"/>
            </a:endParaRPr>
          </a:p>
        </p:txBody>
      </p:sp>
      <p:pic>
        <p:nvPicPr>
          <p:cNvPr id="90116" name="Picture 4" descr="http://www.clemson.edu/c3b/Images/LactateLevel.jpg"/>
          <p:cNvPicPr>
            <a:picLocks noChangeAspect="1" noChangeArrowheads="1"/>
          </p:cNvPicPr>
          <p:nvPr/>
        </p:nvPicPr>
        <p:blipFill>
          <a:blip r:embed="rId4" cstate="print"/>
          <a:srcRect/>
          <a:stretch>
            <a:fillRect/>
          </a:stretch>
        </p:blipFill>
        <p:spPr bwMode="auto">
          <a:xfrm>
            <a:off x="6012160" y="3212976"/>
            <a:ext cx="2016224" cy="1539102"/>
          </a:xfrm>
          <a:prstGeom prst="rect">
            <a:avLst/>
          </a:prstGeom>
          <a:noFill/>
        </p:spPr>
      </p:pic>
      <p:sp>
        <p:nvSpPr>
          <p:cNvPr id="9" name="TextBox 8"/>
          <p:cNvSpPr txBox="1"/>
          <p:nvPr/>
        </p:nvSpPr>
        <p:spPr>
          <a:xfrm>
            <a:off x="179512" y="1628800"/>
            <a:ext cx="5832648" cy="4339650"/>
          </a:xfrm>
          <a:prstGeom prst="rect">
            <a:avLst/>
          </a:prstGeom>
          <a:noFill/>
        </p:spPr>
        <p:txBody>
          <a:bodyPr wrap="square" rtlCol="0">
            <a:spAutoFit/>
          </a:bodyPr>
          <a:lstStyle/>
          <a:p>
            <a:pPr lvl="0"/>
            <a:r>
              <a:rPr lang="en-US" sz="1800" dirty="0" smtClean="0"/>
              <a:t>Implantable biosensor for monitoring lactate and glucose levels.  </a:t>
            </a:r>
            <a:r>
              <a:rPr lang="en-US" sz="1200" dirty="0" smtClean="0">
                <a:solidFill>
                  <a:srgbClr val="000000"/>
                </a:solidFill>
              </a:rPr>
              <a:t>Funded by the US Department of Defense</a:t>
            </a:r>
          </a:p>
          <a:p>
            <a:r>
              <a:rPr lang="en-US" sz="1800" dirty="0" smtClean="0"/>
              <a:t> </a:t>
            </a:r>
          </a:p>
          <a:p>
            <a:endParaRPr lang="en-US" sz="1200" dirty="0" smtClean="0"/>
          </a:p>
          <a:p>
            <a:r>
              <a:rPr lang="en-US" sz="1600" dirty="0" smtClean="0"/>
              <a:t>Developing a temporary implantable dual sensing element biochip with wireless transmission capabilities. </a:t>
            </a:r>
            <a:r>
              <a:rPr lang="en-US" sz="1400" dirty="0" smtClean="0"/>
              <a:t> </a:t>
            </a:r>
          </a:p>
          <a:p>
            <a:endParaRPr lang="en-US" sz="1400" dirty="0" smtClean="0"/>
          </a:p>
          <a:p>
            <a:r>
              <a:rPr lang="en-US" sz="1400" dirty="0" smtClean="0"/>
              <a:t> </a:t>
            </a:r>
            <a:r>
              <a:rPr lang="en-US" sz="1600" dirty="0" smtClean="0"/>
              <a:t>Applications in mass triage scenarios such as battlefields and natural disaster sites provide a means for medical personnel to make life saving decisions. </a:t>
            </a:r>
            <a:r>
              <a:rPr lang="en-US" sz="1400" dirty="0" smtClean="0"/>
              <a:t> </a:t>
            </a:r>
          </a:p>
          <a:p>
            <a:endParaRPr lang="en-US" sz="1400" dirty="0" smtClean="0"/>
          </a:p>
          <a:p>
            <a:r>
              <a:rPr lang="en-US" sz="1400" b="1" dirty="0" smtClean="0"/>
              <a:t>Low-cost, short life-time, rapid deployment, life-saving</a:t>
            </a:r>
            <a:endParaRPr lang="en-US" sz="1400" dirty="0" smtClean="0"/>
          </a:p>
          <a:p>
            <a:endParaRPr lang="en-US" sz="1400" dirty="0" smtClean="0"/>
          </a:p>
          <a:p>
            <a:r>
              <a:rPr lang="en-US" sz="1600" dirty="0" smtClean="0"/>
              <a:t>Future applications in diabetes care, </a:t>
            </a:r>
          </a:p>
          <a:p>
            <a:r>
              <a:rPr lang="en-US" sz="1600" dirty="0" smtClean="0"/>
              <a:t>transplant organ health, and intensive care. </a:t>
            </a:r>
          </a:p>
          <a:p>
            <a:endParaRPr lang="en-US" sz="1600" dirty="0" smtClean="0"/>
          </a:p>
          <a:p>
            <a:endParaRPr lang="en-US" dirty="0"/>
          </a:p>
        </p:txBody>
      </p:sp>
      <p:pic>
        <p:nvPicPr>
          <p:cNvPr id="90117" name="Picture 5"/>
          <p:cNvPicPr>
            <a:picLocks noChangeAspect="1" noChangeArrowheads="1"/>
          </p:cNvPicPr>
          <p:nvPr/>
        </p:nvPicPr>
        <p:blipFill>
          <a:blip r:embed="rId5" cstate="print"/>
          <a:srcRect/>
          <a:stretch>
            <a:fillRect/>
          </a:stretch>
        </p:blipFill>
        <p:spPr bwMode="auto">
          <a:xfrm>
            <a:off x="6999571" y="4801177"/>
            <a:ext cx="1447800" cy="11525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 Design Issues</a:t>
            </a:r>
            <a:endParaRPr lang="en-US" dirty="0"/>
          </a:p>
        </p:txBody>
      </p:sp>
      <p:sp>
        <p:nvSpPr>
          <p:cNvPr id="3" name="Content Placeholder 2"/>
          <p:cNvSpPr>
            <a:spLocks noGrp="1"/>
          </p:cNvSpPr>
          <p:nvPr>
            <p:ph idx="1"/>
          </p:nvPr>
        </p:nvSpPr>
        <p:spPr>
          <a:xfrm>
            <a:off x="395536" y="1268760"/>
            <a:ext cx="8568952" cy="4495800"/>
          </a:xfrm>
        </p:spPr>
        <p:txBody>
          <a:bodyPr/>
          <a:lstStyle/>
          <a:p>
            <a:r>
              <a:rPr lang="en-US" dirty="0" smtClean="0"/>
              <a:t>System Requirements</a:t>
            </a:r>
          </a:p>
          <a:p>
            <a:pPr lvl="2"/>
            <a:r>
              <a:rPr lang="en-US" dirty="0" smtClean="0"/>
              <a:t>Sensor/Actuator Functionality,  Software updates</a:t>
            </a:r>
          </a:p>
          <a:p>
            <a:pPr lvl="2"/>
            <a:r>
              <a:rPr lang="en-US" dirty="0" smtClean="0"/>
              <a:t>Communications: Data-rate  (&gt;100kbps), Range/Channel (BAN)</a:t>
            </a:r>
          </a:p>
          <a:p>
            <a:pPr lvl="2"/>
            <a:r>
              <a:rPr lang="en-US" dirty="0" smtClean="0"/>
              <a:t>Protocol Design: Asymmetric channel, ( Active RFID)</a:t>
            </a:r>
          </a:p>
          <a:p>
            <a:r>
              <a:rPr lang="en-US" dirty="0" smtClean="0"/>
              <a:t>Design  Constraints</a:t>
            </a:r>
          </a:p>
          <a:p>
            <a:pPr lvl="2"/>
            <a:r>
              <a:rPr lang="en-US" dirty="0" smtClean="0"/>
              <a:t>Power (battery-powered, harvested, or remote-powered device)</a:t>
            </a:r>
          </a:p>
          <a:p>
            <a:pPr lvl="2"/>
            <a:r>
              <a:rPr lang="en-US" dirty="0" smtClean="0"/>
              <a:t>Size, Bio-compatibility, calibration</a:t>
            </a:r>
          </a:p>
          <a:p>
            <a:pPr lvl="2"/>
            <a:r>
              <a:rPr lang="en-US" dirty="0" smtClean="0"/>
              <a:t>Long life-time, little maintenance, reliability</a:t>
            </a:r>
          </a:p>
          <a:p>
            <a:r>
              <a:rPr lang="en-US" dirty="0" smtClean="0"/>
              <a:t>Security Analysis</a:t>
            </a:r>
          </a:p>
          <a:p>
            <a:pPr marL="1200150" lvl="4" indent="-285750"/>
            <a:r>
              <a:rPr lang="en-US" sz="1600" dirty="0" smtClean="0"/>
              <a:t>Assets:  Human health and well-being,  personal and health data</a:t>
            </a:r>
            <a:endParaRPr lang="en-US" dirty="0" smtClean="0"/>
          </a:p>
          <a:p>
            <a:pPr lvl="2"/>
            <a:r>
              <a:rPr lang="en-US" dirty="0" smtClean="0"/>
              <a:t>Threats:  Device cloning and counterfeiting, Eavesdropping, Physical Layer Detection and Identification, </a:t>
            </a:r>
          </a:p>
          <a:p>
            <a:r>
              <a:rPr lang="en-US" dirty="0" smtClean="0"/>
              <a:t>Security Primitives</a:t>
            </a:r>
          </a:p>
          <a:p>
            <a:pPr lvl="2"/>
            <a:r>
              <a:rPr lang="en-US" dirty="0" smtClean="0"/>
              <a:t>Public and private key crypto, block and stream ciphers, TRNG, PUF</a:t>
            </a:r>
          </a:p>
          <a:p>
            <a:pPr lvl="2"/>
            <a:r>
              <a:rPr lang="en-US" dirty="0" smtClean="0"/>
              <a:t>Secure radios, Distance-bounding protocols, etc. </a:t>
            </a:r>
          </a:p>
          <a:p>
            <a:pPr lvl="1">
              <a:buNone/>
            </a:pPr>
            <a:endParaRPr lang="en-US" dirty="0" smtClean="0"/>
          </a:p>
          <a:p>
            <a:pPr lvl="1"/>
            <a:endParaRPr lang="en-US" dirty="0" smtClean="0"/>
          </a:p>
          <a:p>
            <a:pPr lvl="2"/>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Security and Privacy in Implantable Medical Devices</a:t>
            </a:r>
            <a:endParaRPr lang="en-US" sz="2800" dirty="0"/>
          </a:p>
        </p:txBody>
      </p:sp>
      <p:sp>
        <p:nvSpPr>
          <p:cNvPr id="3" name="Content Placeholder 2"/>
          <p:cNvSpPr>
            <a:spLocks noGrp="1"/>
          </p:cNvSpPr>
          <p:nvPr>
            <p:ph idx="1"/>
          </p:nvPr>
        </p:nvSpPr>
        <p:spPr/>
        <p:txBody>
          <a:bodyPr/>
          <a:lstStyle/>
          <a:p>
            <a:pPr>
              <a:buFont typeface="+mj-lt"/>
              <a:buAutoNum type="arabicPeriod"/>
            </a:pPr>
            <a:r>
              <a:rPr lang="en-US" dirty="0" smtClean="0"/>
              <a:t>IMD’s are an increasingly important technology</a:t>
            </a:r>
          </a:p>
          <a:p>
            <a:pPr marL="800100" lvl="1" indent="-342900"/>
            <a:r>
              <a:rPr lang="en-US" dirty="0" smtClean="0"/>
              <a:t>Leveraging many recent technologies  in Nano/Bio/Info</a:t>
            </a:r>
          </a:p>
          <a:p>
            <a:pPr marL="800100" lvl="1" indent="-342900"/>
            <a:r>
              <a:rPr lang="en-US" dirty="0" smtClean="0"/>
              <a:t>Possible solutions to major societal problems </a:t>
            </a:r>
          </a:p>
          <a:p>
            <a:pPr marL="1257300" lvl="2" indent="-342900"/>
            <a:r>
              <a:rPr lang="en-US" dirty="0" smtClean="0"/>
              <a:t>Clinical</a:t>
            </a:r>
          </a:p>
          <a:p>
            <a:pPr marL="1257300" lvl="2" indent="-342900"/>
            <a:r>
              <a:rPr lang="en-US" dirty="0" smtClean="0"/>
              <a:t>Research</a:t>
            </a:r>
          </a:p>
          <a:p>
            <a:pPr marL="800100" lvl="1" indent="-342900"/>
            <a:r>
              <a:rPr lang="en-US" dirty="0" smtClean="0"/>
              <a:t>Many types of IMDs  (see taxonomy coming up)</a:t>
            </a:r>
          </a:p>
          <a:p>
            <a:pPr>
              <a:buFont typeface="+mj-lt"/>
              <a:buAutoNum type="arabicPeriod"/>
            </a:pPr>
            <a:r>
              <a:rPr lang="en-US" dirty="0" smtClean="0"/>
              <a:t>Security and Privacy increasingly relevant in modern society</a:t>
            </a:r>
          </a:p>
          <a:p>
            <a:pPr marL="800100" lvl="1" indent="-342900"/>
            <a:r>
              <a:rPr lang="en-US" dirty="0" smtClean="0"/>
              <a:t>Fundamental human rights</a:t>
            </a:r>
          </a:p>
          <a:p>
            <a:pPr marL="800100" lvl="1" indent="-342900"/>
            <a:r>
              <a:rPr lang="en-US" dirty="0" smtClean="0"/>
              <a:t>Quality of life, Related to safety/health</a:t>
            </a:r>
          </a:p>
          <a:p>
            <a:pPr marL="800100" lvl="1" indent="-342900"/>
            <a:r>
              <a:rPr lang="en-US" dirty="0" smtClean="0"/>
              <a:t>Acceptance of new technologies</a:t>
            </a:r>
          </a:p>
          <a:p>
            <a:pPr marL="800100" lvl="1" indent="-342900"/>
            <a:endParaRPr lang="en-US" dirty="0" smtClean="0"/>
          </a:p>
          <a:p>
            <a:pPr marL="0" indent="0" algn="ctr">
              <a:buNone/>
            </a:pPr>
            <a:r>
              <a:rPr lang="en-US" i="1" dirty="0" smtClean="0"/>
              <a:t>Combining </a:t>
            </a:r>
            <a:r>
              <a:rPr lang="en-US" i="1" dirty="0" smtClean="0">
                <a:solidFill>
                  <a:srgbClr val="881C1C"/>
                </a:solidFill>
              </a:rPr>
              <a:t>1. </a:t>
            </a:r>
            <a:r>
              <a:rPr lang="en-US" i="1" dirty="0" smtClean="0"/>
              <a:t>and </a:t>
            </a:r>
            <a:r>
              <a:rPr lang="en-US" i="1" dirty="0" smtClean="0">
                <a:solidFill>
                  <a:srgbClr val="881C1C"/>
                </a:solidFill>
              </a:rPr>
              <a:t>2.,  </a:t>
            </a:r>
            <a:r>
              <a:rPr lang="en-US" i="1" dirty="0" smtClean="0"/>
              <a:t>IMD Security and Privacy involves:</a:t>
            </a:r>
          </a:p>
          <a:p>
            <a:pPr lvl="2"/>
            <a:r>
              <a:rPr lang="en-US" i="1" dirty="0" smtClean="0"/>
              <a:t>Protecting human life, health and well-being</a:t>
            </a:r>
          </a:p>
          <a:p>
            <a:pPr lvl="2"/>
            <a:r>
              <a:rPr lang="en-US" i="1" dirty="0" smtClean="0"/>
              <a:t>Protecting health information and record privacy</a:t>
            </a:r>
          </a:p>
          <a:p>
            <a:pPr lvl="2"/>
            <a:r>
              <a:rPr lang="en-US" i="1" dirty="0" smtClean="0"/>
              <a:t>Engineering Challenges!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additive="base">
                                        <p:cTn id="1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8"/>
          <p:cNvSpPr>
            <a:spLocks noGrp="1" noChangeArrowheads="1"/>
          </p:cNvSpPr>
          <p:nvPr>
            <p:ph type="sldNum" sz="quarter" idx="4294967295"/>
          </p:nvPr>
        </p:nvSpPr>
        <p:spPr>
          <a:xfrm>
            <a:off x="6553200" y="6248400"/>
            <a:ext cx="1905000" cy="457200"/>
          </a:xfrm>
          <a:prstGeom prst="rect">
            <a:avLst/>
          </a:prstGeom>
          <a:ln/>
        </p:spPr>
        <p:txBody>
          <a:bodyPr/>
          <a:lstStyle/>
          <a:p>
            <a:pPr>
              <a:defRPr/>
            </a:pPr>
            <a:fld id="{E0D4EE2D-58A0-4F9F-9CFA-88962B9DAEDA}" type="slidenum">
              <a:rPr lang="en-US"/>
              <a:pPr>
                <a:defRPr/>
              </a:pPr>
              <a:t>30</a:t>
            </a:fld>
            <a:endParaRPr lang="en-US"/>
          </a:p>
        </p:txBody>
      </p:sp>
      <p:sp>
        <p:nvSpPr>
          <p:cNvPr id="243714" name="Rectangle 2"/>
          <p:cNvSpPr>
            <a:spLocks noGrp="1" noChangeArrowheads="1"/>
          </p:cNvSpPr>
          <p:nvPr>
            <p:ph type="body" idx="1"/>
          </p:nvPr>
        </p:nvSpPr>
        <p:spPr>
          <a:xfrm>
            <a:off x="2843808" y="5300663"/>
            <a:ext cx="6300192" cy="1011237"/>
          </a:xfrm>
        </p:spPr>
        <p:txBody>
          <a:bodyPr/>
          <a:lstStyle/>
          <a:p>
            <a:pPr algn="ctr">
              <a:lnSpc>
                <a:spcPct val="90000"/>
              </a:lnSpc>
              <a:buFont typeface="Wingdings" pitchFamily="2" charset="2"/>
              <a:buNone/>
            </a:pPr>
            <a:r>
              <a:rPr lang="en-US" sz="1600" dirty="0" smtClean="0"/>
              <a:t>The Development of new Implantable Medical Devices </a:t>
            </a:r>
          </a:p>
          <a:p>
            <a:pPr algn="ctr">
              <a:lnSpc>
                <a:spcPct val="90000"/>
              </a:lnSpc>
              <a:buFont typeface="Wingdings" pitchFamily="2" charset="2"/>
              <a:buNone/>
            </a:pPr>
            <a:r>
              <a:rPr lang="en-US" sz="1600" dirty="0" smtClean="0"/>
              <a:t>is a key-factor for succeeding in Personalized therapy</a:t>
            </a:r>
          </a:p>
        </p:txBody>
      </p:sp>
      <p:sp>
        <p:nvSpPr>
          <p:cNvPr id="243725" name="Rectangle 13"/>
          <p:cNvSpPr>
            <a:spLocks noGrp="1" noChangeArrowheads="1"/>
          </p:cNvSpPr>
          <p:nvPr>
            <p:ph type="title"/>
          </p:nvPr>
        </p:nvSpPr>
        <p:spPr>
          <a:xfrm>
            <a:off x="0" y="548680"/>
            <a:ext cx="9144000" cy="594320"/>
          </a:xfrm>
          <a:noFill/>
          <a:ln/>
        </p:spPr>
        <p:txBody>
          <a:bodyPr/>
          <a:lstStyle/>
          <a:p>
            <a:r>
              <a:rPr lang="en-US" dirty="0" smtClean="0">
                <a:effectLst/>
              </a:rPr>
              <a:t>     Personalized Therapies with multiple IMDs</a:t>
            </a:r>
          </a:p>
        </p:txBody>
      </p:sp>
      <p:pic>
        <p:nvPicPr>
          <p:cNvPr id="243727" name="Picture 15"/>
          <p:cNvPicPr>
            <a:picLocks noChangeAspect="1" noChangeArrowheads="1"/>
          </p:cNvPicPr>
          <p:nvPr/>
        </p:nvPicPr>
        <p:blipFill>
          <a:blip r:embed="rId3" cstate="print"/>
          <a:srcRect/>
          <a:stretch>
            <a:fillRect/>
          </a:stretch>
        </p:blipFill>
        <p:spPr bwMode="auto">
          <a:xfrm>
            <a:off x="6012160" y="3933056"/>
            <a:ext cx="647700" cy="508000"/>
          </a:xfrm>
          <a:prstGeom prst="rect">
            <a:avLst/>
          </a:prstGeom>
          <a:noFill/>
          <a:ln w="9525">
            <a:solidFill>
              <a:schemeClr val="hlink"/>
            </a:solidFill>
            <a:miter lim="800000"/>
            <a:headEnd/>
            <a:tailEnd/>
          </a:ln>
        </p:spPr>
      </p:pic>
      <p:pic>
        <p:nvPicPr>
          <p:cNvPr id="243729" name="Picture 17"/>
          <p:cNvPicPr>
            <a:picLocks noChangeAspect="1" noChangeArrowheads="1"/>
          </p:cNvPicPr>
          <p:nvPr/>
        </p:nvPicPr>
        <p:blipFill>
          <a:blip r:embed="rId4" cstate="print"/>
          <a:srcRect/>
          <a:stretch>
            <a:fillRect/>
          </a:stretch>
        </p:blipFill>
        <p:spPr bwMode="auto">
          <a:xfrm>
            <a:off x="4859635" y="2636069"/>
            <a:ext cx="912812" cy="1106487"/>
          </a:xfrm>
          <a:prstGeom prst="rect">
            <a:avLst/>
          </a:prstGeom>
          <a:noFill/>
          <a:ln w="9525">
            <a:solidFill>
              <a:schemeClr val="hlink"/>
            </a:solidFill>
            <a:miter lim="800000"/>
            <a:headEnd/>
            <a:tailEnd/>
          </a:ln>
        </p:spPr>
      </p:pic>
      <p:sp>
        <p:nvSpPr>
          <p:cNvPr id="243735" name="Text Box 23"/>
          <p:cNvSpPr txBox="1">
            <a:spLocks noChangeArrowheads="1"/>
          </p:cNvSpPr>
          <p:nvPr/>
        </p:nvSpPr>
        <p:spPr bwMode="auto">
          <a:xfrm>
            <a:off x="6948264" y="4077072"/>
            <a:ext cx="1801712" cy="584775"/>
          </a:xfrm>
          <a:prstGeom prst="rect">
            <a:avLst/>
          </a:prstGeom>
          <a:noFill/>
          <a:ln w="9525">
            <a:solidFill>
              <a:schemeClr val="hlink"/>
            </a:solidFill>
            <a:miter lim="800000"/>
            <a:headEnd/>
            <a:tailEnd/>
          </a:ln>
          <a:effectLst/>
        </p:spPr>
        <p:txBody>
          <a:bodyPr wrap="none">
            <a:spAutoFit/>
          </a:bodyPr>
          <a:lstStyle/>
          <a:p>
            <a:r>
              <a:rPr lang="en-US" sz="1600" dirty="0">
                <a:solidFill>
                  <a:schemeClr val="hlink"/>
                </a:solidFill>
              </a:rPr>
              <a:t>1.Drug/marker </a:t>
            </a:r>
            <a:endParaRPr lang="en-US" sz="1600" dirty="0" smtClean="0">
              <a:solidFill>
                <a:schemeClr val="hlink"/>
              </a:solidFill>
            </a:endParaRPr>
          </a:p>
          <a:p>
            <a:r>
              <a:rPr lang="en-US" sz="1600" dirty="0" smtClean="0">
                <a:solidFill>
                  <a:schemeClr val="hlink"/>
                </a:solidFill>
              </a:rPr>
              <a:t>   detection</a:t>
            </a:r>
            <a:endParaRPr lang="en-US" sz="1600" dirty="0">
              <a:solidFill>
                <a:schemeClr val="hlink"/>
              </a:solidFill>
            </a:endParaRPr>
          </a:p>
        </p:txBody>
      </p:sp>
      <p:sp>
        <p:nvSpPr>
          <p:cNvPr id="243736" name="Text Box 24"/>
          <p:cNvSpPr txBox="1">
            <a:spLocks noChangeArrowheads="1"/>
          </p:cNvSpPr>
          <p:nvPr/>
        </p:nvSpPr>
        <p:spPr bwMode="auto">
          <a:xfrm>
            <a:off x="3779986" y="4004419"/>
            <a:ext cx="1790875" cy="338554"/>
          </a:xfrm>
          <a:prstGeom prst="rect">
            <a:avLst/>
          </a:prstGeom>
          <a:noFill/>
          <a:ln w="9525">
            <a:solidFill>
              <a:schemeClr val="hlink"/>
            </a:solidFill>
            <a:miter lim="800000"/>
            <a:headEnd/>
            <a:tailEnd/>
          </a:ln>
          <a:effectLst/>
        </p:spPr>
        <p:txBody>
          <a:bodyPr wrap="none">
            <a:spAutoFit/>
          </a:bodyPr>
          <a:lstStyle/>
          <a:p>
            <a:r>
              <a:rPr lang="en-US" sz="1600" dirty="0">
                <a:solidFill>
                  <a:schemeClr val="hlink"/>
                </a:solidFill>
              </a:rPr>
              <a:t>2.Data Analysis</a:t>
            </a:r>
          </a:p>
        </p:txBody>
      </p:sp>
      <p:sp>
        <p:nvSpPr>
          <p:cNvPr id="243737" name="Text Box 25"/>
          <p:cNvSpPr txBox="1">
            <a:spLocks noChangeArrowheads="1"/>
          </p:cNvSpPr>
          <p:nvPr/>
        </p:nvSpPr>
        <p:spPr bwMode="auto">
          <a:xfrm>
            <a:off x="5436096" y="2276872"/>
            <a:ext cx="1297856" cy="338554"/>
          </a:xfrm>
          <a:prstGeom prst="rect">
            <a:avLst/>
          </a:prstGeom>
          <a:noFill/>
          <a:ln w="9525">
            <a:solidFill>
              <a:schemeClr val="hlink"/>
            </a:solidFill>
            <a:miter lim="800000"/>
            <a:headEnd/>
            <a:tailEnd/>
          </a:ln>
          <a:effectLst/>
        </p:spPr>
        <p:txBody>
          <a:bodyPr wrap="none">
            <a:spAutoFit/>
          </a:bodyPr>
          <a:lstStyle/>
          <a:p>
            <a:r>
              <a:rPr lang="en-US" sz="1600" dirty="0" smtClean="0">
                <a:solidFill>
                  <a:schemeClr val="hlink"/>
                </a:solidFill>
              </a:rPr>
              <a:t>3.Therapy </a:t>
            </a:r>
            <a:endParaRPr lang="en-US" sz="1600" dirty="0">
              <a:solidFill>
                <a:schemeClr val="hlink"/>
              </a:solidFill>
            </a:endParaRPr>
          </a:p>
        </p:txBody>
      </p:sp>
      <p:sp>
        <p:nvSpPr>
          <p:cNvPr id="243731" name="Line 19"/>
          <p:cNvSpPr>
            <a:spLocks noChangeShapeType="1"/>
          </p:cNvSpPr>
          <p:nvPr/>
        </p:nvSpPr>
        <p:spPr bwMode="auto">
          <a:xfrm flipH="1">
            <a:off x="6516985" y="3644131"/>
            <a:ext cx="792162" cy="504825"/>
          </a:xfrm>
          <a:prstGeom prst="line">
            <a:avLst/>
          </a:prstGeom>
          <a:noFill/>
          <a:ln w="69850">
            <a:solidFill>
              <a:srgbClr val="FF0000"/>
            </a:solidFill>
            <a:round/>
            <a:headEnd/>
            <a:tailEnd type="triangle" w="med" len="med"/>
          </a:ln>
          <a:effectLst/>
        </p:spPr>
        <p:txBody>
          <a:bodyPr anchor="ctr">
            <a:spAutoFit/>
          </a:bodyPr>
          <a:lstStyle/>
          <a:p>
            <a:endParaRPr lang="en-US"/>
          </a:p>
        </p:txBody>
      </p:sp>
      <p:sp>
        <p:nvSpPr>
          <p:cNvPr id="243732" name="Line 20"/>
          <p:cNvSpPr>
            <a:spLocks noChangeShapeType="1"/>
          </p:cNvSpPr>
          <p:nvPr/>
        </p:nvSpPr>
        <p:spPr bwMode="auto">
          <a:xfrm flipH="1" flipV="1">
            <a:off x="5148560" y="3499669"/>
            <a:ext cx="933450" cy="793750"/>
          </a:xfrm>
          <a:prstGeom prst="line">
            <a:avLst/>
          </a:prstGeom>
          <a:noFill/>
          <a:ln w="69850">
            <a:solidFill>
              <a:srgbClr val="FF0000"/>
            </a:solidFill>
            <a:round/>
            <a:headEnd/>
            <a:tailEnd type="triangle" w="med" len="med"/>
          </a:ln>
          <a:effectLst/>
        </p:spPr>
        <p:txBody>
          <a:bodyPr anchor="ctr">
            <a:spAutoFit/>
          </a:bodyPr>
          <a:lstStyle/>
          <a:p>
            <a:endParaRPr lang="en-US"/>
          </a:p>
        </p:txBody>
      </p:sp>
      <p:sp>
        <p:nvSpPr>
          <p:cNvPr id="243733" name="Line 21"/>
          <p:cNvSpPr>
            <a:spLocks noChangeShapeType="1"/>
          </p:cNvSpPr>
          <p:nvPr/>
        </p:nvSpPr>
        <p:spPr bwMode="auto">
          <a:xfrm>
            <a:off x="5651797" y="2851969"/>
            <a:ext cx="1512888" cy="576262"/>
          </a:xfrm>
          <a:prstGeom prst="line">
            <a:avLst/>
          </a:prstGeom>
          <a:noFill/>
          <a:ln w="69850">
            <a:solidFill>
              <a:srgbClr val="FF0000"/>
            </a:solidFill>
            <a:round/>
            <a:headEnd/>
            <a:tailEnd type="triangle" w="med" len="med"/>
          </a:ln>
          <a:effectLst/>
        </p:spPr>
        <p:txBody>
          <a:bodyPr anchor="ctr">
            <a:spAutoFit/>
          </a:bodyPr>
          <a:lstStyle/>
          <a:p>
            <a:endParaRPr lang="en-US"/>
          </a:p>
        </p:txBody>
      </p:sp>
      <p:sp>
        <p:nvSpPr>
          <p:cNvPr id="243743" name="Line 31"/>
          <p:cNvSpPr>
            <a:spLocks noChangeShapeType="1"/>
          </p:cNvSpPr>
          <p:nvPr/>
        </p:nvSpPr>
        <p:spPr bwMode="auto">
          <a:xfrm flipV="1">
            <a:off x="6299497" y="4291831"/>
            <a:ext cx="0" cy="431800"/>
          </a:xfrm>
          <a:prstGeom prst="line">
            <a:avLst/>
          </a:prstGeom>
          <a:noFill/>
          <a:ln w="50800">
            <a:solidFill>
              <a:schemeClr val="bg1"/>
            </a:solidFill>
            <a:round/>
            <a:headEnd/>
            <a:tailEnd type="triangle" w="med" len="med"/>
          </a:ln>
          <a:effectLst/>
        </p:spPr>
        <p:txBody>
          <a:bodyPr/>
          <a:lstStyle/>
          <a:p>
            <a:endParaRPr lang="en-US"/>
          </a:p>
        </p:txBody>
      </p:sp>
      <p:pic>
        <p:nvPicPr>
          <p:cNvPr id="21" name="Picture 3"/>
          <p:cNvPicPr>
            <a:picLocks noChangeAspect="1" noChangeArrowheads="1"/>
          </p:cNvPicPr>
          <p:nvPr/>
        </p:nvPicPr>
        <p:blipFill>
          <a:blip r:embed="rId5" cstate="print"/>
          <a:srcRect/>
          <a:stretch>
            <a:fillRect/>
          </a:stretch>
        </p:blipFill>
        <p:spPr bwMode="auto">
          <a:xfrm>
            <a:off x="395536" y="1268760"/>
            <a:ext cx="3019951" cy="2044055"/>
          </a:xfrm>
          <a:prstGeom prst="rect">
            <a:avLst/>
          </a:prstGeom>
          <a:noFill/>
          <a:ln w="9525">
            <a:solidFill>
              <a:schemeClr val="bg2"/>
            </a:solidFill>
            <a:miter lim="800000"/>
            <a:headEnd/>
            <a:tailEnd/>
          </a:ln>
        </p:spPr>
      </p:pic>
      <p:pic>
        <p:nvPicPr>
          <p:cNvPr id="22" name="Picture 4"/>
          <p:cNvPicPr>
            <a:picLocks noChangeAspect="1" noChangeArrowheads="1"/>
          </p:cNvPicPr>
          <p:nvPr/>
        </p:nvPicPr>
        <p:blipFill>
          <a:blip r:embed="rId6" cstate="print"/>
          <a:srcRect/>
          <a:stretch>
            <a:fillRect/>
          </a:stretch>
        </p:blipFill>
        <p:spPr bwMode="auto">
          <a:xfrm>
            <a:off x="611560" y="3573016"/>
            <a:ext cx="2170561" cy="2329405"/>
          </a:xfrm>
          <a:prstGeom prst="rect">
            <a:avLst/>
          </a:prstGeom>
          <a:noFill/>
          <a:ln w="9525">
            <a:solidFill>
              <a:schemeClr val="bg2"/>
            </a:solidFill>
            <a:miter lim="800000"/>
            <a:headEnd/>
            <a:tailEnd/>
          </a:ln>
          <a:effectLst/>
        </p:spPr>
      </p:pic>
      <p:pic>
        <p:nvPicPr>
          <p:cNvPr id="95233" name="Picture 1"/>
          <p:cNvPicPr>
            <a:picLocks noChangeAspect="1" noChangeArrowheads="1"/>
          </p:cNvPicPr>
          <p:nvPr/>
        </p:nvPicPr>
        <p:blipFill>
          <a:blip r:embed="rId7" cstate="print"/>
          <a:srcRect/>
          <a:stretch>
            <a:fillRect/>
          </a:stretch>
        </p:blipFill>
        <p:spPr bwMode="auto">
          <a:xfrm>
            <a:off x="7596336" y="2420888"/>
            <a:ext cx="1104900" cy="1590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243731"/>
                                        </p:tgtEl>
                                        <p:attrNameLst>
                                          <p:attrName>style.visibility</p:attrName>
                                        </p:attrNameLst>
                                      </p:cBhvr>
                                      <p:to>
                                        <p:strVal val="visible"/>
                                      </p:to>
                                    </p:set>
                                    <p:animEffect transition="in" filter="strips(downLeft)">
                                      <p:cBhvr>
                                        <p:cTn id="11" dur="500"/>
                                        <p:tgtEl>
                                          <p:spTgt spid="243731"/>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243735"/>
                                        </p:tgtEl>
                                        <p:attrNameLst>
                                          <p:attrName>style.visibility</p:attrName>
                                        </p:attrNameLst>
                                      </p:cBhvr>
                                      <p:to>
                                        <p:strVal val="visible"/>
                                      </p:to>
                                    </p:set>
                                    <p:animEffect transition="in" filter="strips(downLeft)">
                                      <p:cBhvr>
                                        <p:cTn id="14" dur="500"/>
                                        <p:tgtEl>
                                          <p:spTgt spid="24373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43727"/>
                                        </p:tgtEl>
                                        <p:attrNameLst>
                                          <p:attrName>style.visibility</p:attrName>
                                        </p:attrNameLst>
                                      </p:cBhvr>
                                      <p:to>
                                        <p:strVal val="visible"/>
                                      </p:to>
                                    </p:set>
                                    <p:animEffect transition="in" filter="box(in)">
                                      <p:cBhvr>
                                        <p:cTn id="19" dur="500"/>
                                        <p:tgtEl>
                                          <p:spTgt spid="24372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43732"/>
                                        </p:tgtEl>
                                        <p:attrNameLst>
                                          <p:attrName>style.visibility</p:attrName>
                                        </p:attrNameLst>
                                      </p:cBhvr>
                                      <p:to>
                                        <p:strVal val="visible"/>
                                      </p:to>
                                    </p:set>
                                    <p:animEffect transition="in" filter="strips(downLeft)">
                                      <p:cBhvr>
                                        <p:cTn id="24" dur="500"/>
                                        <p:tgtEl>
                                          <p:spTgt spid="24373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243736"/>
                                        </p:tgtEl>
                                        <p:attrNameLst>
                                          <p:attrName>style.visibility</p:attrName>
                                        </p:attrNameLst>
                                      </p:cBhvr>
                                      <p:to>
                                        <p:strVal val="visible"/>
                                      </p:to>
                                    </p:set>
                                    <p:animEffect transition="in" filter="strips(downLeft)">
                                      <p:cBhvr>
                                        <p:cTn id="27" dur="500"/>
                                        <p:tgtEl>
                                          <p:spTgt spid="24373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43729"/>
                                        </p:tgtEl>
                                        <p:attrNameLst>
                                          <p:attrName>style.visibility</p:attrName>
                                        </p:attrNameLst>
                                      </p:cBhvr>
                                      <p:to>
                                        <p:strVal val="visible"/>
                                      </p:to>
                                    </p:set>
                                    <p:animEffect transition="in" filter="box(in)">
                                      <p:cBhvr>
                                        <p:cTn id="32" dur="500"/>
                                        <p:tgtEl>
                                          <p:spTgt spid="24372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43733"/>
                                        </p:tgtEl>
                                        <p:attrNameLst>
                                          <p:attrName>style.visibility</p:attrName>
                                        </p:attrNameLst>
                                      </p:cBhvr>
                                      <p:to>
                                        <p:strVal val="visible"/>
                                      </p:to>
                                    </p:set>
                                    <p:animEffect transition="in" filter="strips(downRight)">
                                      <p:cBhvr>
                                        <p:cTn id="37" dur="500"/>
                                        <p:tgtEl>
                                          <p:spTgt spid="243733"/>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243737"/>
                                        </p:tgtEl>
                                        <p:attrNameLst>
                                          <p:attrName>style.visibility</p:attrName>
                                        </p:attrNameLst>
                                      </p:cBhvr>
                                      <p:to>
                                        <p:strVal val="visible"/>
                                      </p:to>
                                    </p:set>
                                    <p:animEffect transition="in" filter="strips(downRight)">
                                      <p:cBhvr>
                                        <p:cTn id="40" dur="500"/>
                                        <p:tgtEl>
                                          <p:spTgt spid="243737"/>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243743"/>
                                        </p:tgtEl>
                                        <p:attrNameLst>
                                          <p:attrName>style.visibility</p:attrName>
                                        </p:attrNameLst>
                                      </p:cBhvr>
                                      <p:to>
                                        <p:strVal val="visible"/>
                                      </p:to>
                                    </p:set>
                                    <p:anim calcmode="lin" valueType="num">
                                      <p:cBhvr additive="base">
                                        <p:cTn id="43" dur="500" fill="hold"/>
                                        <p:tgtEl>
                                          <p:spTgt spid="243743"/>
                                        </p:tgtEl>
                                        <p:attrNameLst>
                                          <p:attrName>ppt_x</p:attrName>
                                        </p:attrNameLst>
                                      </p:cBhvr>
                                      <p:tavLst>
                                        <p:tav tm="0">
                                          <p:val>
                                            <p:strVal val="#ppt_x"/>
                                          </p:val>
                                        </p:tav>
                                        <p:tav tm="100000">
                                          <p:val>
                                            <p:strVal val="#ppt_x"/>
                                          </p:val>
                                        </p:tav>
                                      </p:tavLst>
                                    </p:anim>
                                    <p:anim calcmode="lin" valueType="num">
                                      <p:cBhvr additive="base">
                                        <p:cTn id="44" dur="500" fill="hold"/>
                                        <p:tgtEl>
                                          <p:spTgt spid="243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35" grpId="0" animBg="1"/>
      <p:bldP spid="243736" grpId="0" animBg="1"/>
      <p:bldP spid="243737" grpId="0" animBg="1"/>
      <p:bldP spid="243731" grpId="0" animBg="1"/>
      <p:bldP spid="243732" grpId="0" animBg="1"/>
      <p:bldP spid="243733" grpId="0" animBg="1"/>
      <p:bldP spid="2437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97" y="609600"/>
            <a:ext cx="8839200" cy="533400"/>
          </a:xfrm>
        </p:spPr>
        <p:txBody>
          <a:bodyPr/>
          <a:lstStyle/>
          <a:p>
            <a:endParaRPr lang="en-US" dirty="0"/>
          </a:p>
        </p:txBody>
      </p:sp>
      <p:sp>
        <p:nvSpPr>
          <p:cNvPr id="3" name="Content Placeholder 2"/>
          <p:cNvSpPr>
            <a:spLocks noGrp="1"/>
          </p:cNvSpPr>
          <p:nvPr>
            <p:ph idx="1"/>
          </p:nvPr>
        </p:nvSpPr>
        <p:spPr>
          <a:xfrm>
            <a:off x="636639" y="1371600"/>
            <a:ext cx="8153400" cy="4495800"/>
          </a:xfrm>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7924800" cy="614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6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gshyam\Desktop\Implanted-devi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022" y="2390763"/>
            <a:ext cx="1713454" cy="15080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IMD Examples</a:t>
            </a:r>
            <a:endParaRPr lang="en-US" dirty="0"/>
          </a:p>
        </p:txBody>
      </p:sp>
      <p:sp>
        <p:nvSpPr>
          <p:cNvPr id="3" name="Content Placeholder 2"/>
          <p:cNvSpPr>
            <a:spLocks noGrp="1"/>
          </p:cNvSpPr>
          <p:nvPr>
            <p:ph idx="1"/>
          </p:nvPr>
        </p:nvSpPr>
        <p:spPr>
          <a:xfrm>
            <a:off x="399601" y="1333500"/>
            <a:ext cx="8153400" cy="4495800"/>
          </a:xfrm>
        </p:spPr>
        <p:txBody>
          <a:bodyPr/>
          <a:lstStyle/>
          <a:p>
            <a:pPr lvl="0">
              <a:defRPr/>
            </a:pPr>
            <a:r>
              <a:rPr lang="en-US" sz="1600" dirty="0" smtClean="0"/>
              <a:t>Existing</a:t>
            </a:r>
          </a:p>
          <a:p>
            <a:pPr marL="800100" lvl="1" indent="-342900">
              <a:buFont typeface="Wingdings" pitchFamily="2" charset="2"/>
              <a:buChar char="§"/>
            </a:pPr>
            <a:r>
              <a:rPr lang="en-US" dirty="0" smtClean="0"/>
              <a:t>Glucose sensor and insulin pump</a:t>
            </a:r>
          </a:p>
          <a:p>
            <a:pPr marL="800100" lvl="1" indent="-342900">
              <a:buFont typeface="Wingdings" pitchFamily="2" charset="2"/>
              <a:buChar char="§"/>
            </a:pPr>
            <a:r>
              <a:rPr lang="en-US" dirty="0" smtClean="0"/>
              <a:t>Pacemaker/defibrillator</a:t>
            </a:r>
          </a:p>
          <a:p>
            <a:pPr marL="800100" lvl="1" indent="-342900">
              <a:buFont typeface="Wingdings" pitchFamily="2" charset="2"/>
              <a:buChar char="§"/>
            </a:pPr>
            <a:r>
              <a:rPr lang="en-US" dirty="0" err="1" smtClean="0"/>
              <a:t>Neurostimulator</a:t>
            </a:r>
            <a:endParaRPr lang="en-US" dirty="0" smtClean="0"/>
          </a:p>
          <a:p>
            <a:pPr marL="800100" lvl="1" indent="-342900">
              <a:buFont typeface="Wingdings" pitchFamily="2" charset="2"/>
              <a:buChar char="§"/>
            </a:pPr>
            <a:r>
              <a:rPr lang="en-US" dirty="0" smtClean="0"/>
              <a:t>Cochlear implant</a:t>
            </a:r>
          </a:p>
          <a:p>
            <a:pPr lvl="0">
              <a:defRPr/>
            </a:pPr>
            <a:r>
              <a:rPr lang="en-US" sz="1600" dirty="0" smtClean="0"/>
              <a:t>Emerging</a:t>
            </a:r>
          </a:p>
          <a:p>
            <a:pPr marL="800100" lvl="1" indent="-342900">
              <a:buFont typeface="Wingdings" pitchFamily="2" charset="2"/>
              <a:buChar char="§"/>
            </a:pPr>
            <a:r>
              <a:rPr lang="en-US" dirty="0" smtClean="0"/>
              <a:t>Ingestible “smart-pills”</a:t>
            </a:r>
          </a:p>
          <a:p>
            <a:pPr marL="800100" lvl="1" indent="-342900">
              <a:buFont typeface="Wingdings" pitchFamily="2" charset="2"/>
              <a:buChar char="§"/>
            </a:pPr>
            <a:r>
              <a:rPr lang="en-US" dirty="0" smtClean="0"/>
              <a:t>Drug delivery</a:t>
            </a:r>
          </a:p>
          <a:p>
            <a:pPr marL="800100" lvl="1" indent="-342900">
              <a:buFont typeface="Wingdings" pitchFamily="2" charset="2"/>
              <a:buChar char="§"/>
            </a:pPr>
            <a:r>
              <a:rPr lang="en-US" dirty="0" smtClean="0"/>
              <a:t>Sub-cutaneous biosensor</a:t>
            </a:r>
          </a:p>
          <a:p>
            <a:pPr marL="800100" lvl="1" indent="-342900">
              <a:buFont typeface="Wingdings" pitchFamily="2" charset="2"/>
              <a:buChar char="§"/>
            </a:pPr>
            <a:r>
              <a:rPr lang="en-US" dirty="0" smtClean="0"/>
              <a:t>Brain implant</a:t>
            </a:r>
          </a:p>
          <a:p>
            <a:pPr marL="800100" lvl="1" indent="-342900">
              <a:buFont typeface="Wingdings" pitchFamily="2" charset="2"/>
              <a:buChar char="§"/>
            </a:pPr>
            <a:r>
              <a:rPr lang="en-US" dirty="0" smtClean="0"/>
              <a:t>Deep cardiac implant</a:t>
            </a:r>
          </a:p>
          <a:p>
            <a:pPr marL="800100" lvl="1" indent="-342900">
              <a:buFont typeface="Wingdings" pitchFamily="2" charset="2"/>
              <a:buChar char="§"/>
            </a:pPr>
            <a:r>
              <a:rPr lang="en-US" dirty="0" smtClean="0"/>
              <a:t>Smart Orthodontia</a:t>
            </a:r>
          </a:p>
          <a:p>
            <a:pPr marL="800100" lvl="1" indent="-342900">
              <a:buFont typeface="Wingdings" pitchFamily="2" charset="2"/>
              <a:buChar char="§"/>
            </a:pPr>
            <a:r>
              <a:rPr lang="en-US" dirty="0" smtClean="0"/>
              <a:t>Glaucoma sensors and ocular implants</a:t>
            </a:r>
          </a:p>
          <a:p>
            <a:pPr lvl="0">
              <a:defRPr/>
            </a:pPr>
            <a:r>
              <a:rPr lang="en-US" sz="1600" dirty="0" smtClean="0"/>
              <a:t>Futuristic</a:t>
            </a:r>
          </a:p>
          <a:p>
            <a:pPr marL="800100" lvl="1" indent="-342900">
              <a:buFont typeface="Wingdings" pitchFamily="2" charset="2"/>
              <a:buChar char="§"/>
            </a:pPr>
            <a:r>
              <a:rPr lang="en-US" dirty="0" smtClean="0"/>
              <a:t>Body 2.0 - Continuous Monitoring of the Human Body</a:t>
            </a:r>
          </a:p>
          <a:p>
            <a:pPr lvl="1">
              <a:buFont typeface="Wingdings" pitchFamily="2" charset="2"/>
              <a:buChar char="§"/>
            </a:pPr>
            <a:r>
              <a:rPr lang="en-US" dirty="0" smtClean="0"/>
              <a:t> Bio-reactors</a:t>
            </a:r>
          </a:p>
          <a:p>
            <a:pPr lvl="1">
              <a:buFont typeface="Wingdings" pitchFamily="2" charset="2"/>
              <a:buChar char="§"/>
            </a:pPr>
            <a:r>
              <a:rPr lang="en-US" dirty="0" smtClean="0"/>
              <a:t> Cyber-human Interfaces</a:t>
            </a:r>
          </a:p>
          <a:p>
            <a:pPr marL="800100" lvl="1" indent="-342900"/>
            <a:endParaRPr lang="en-US" sz="1400" dirty="0" smtClean="0"/>
          </a:p>
          <a:p>
            <a:endParaRPr lang="en-US" dirty="0"/>
          </a:p>
        </p:txBody>
      </p:sp>
      <p:grpSp>
        <p:nvGrpSpPr>
          <p:cNvPr id="4" name="Group 3"/>
          <p:cNvGrpSpPr/>
          <p:nvPr/>
        </p:nvGrpSpPr>
        <p:grpSpPr>
          <a:xfrm>
            <a:off x="7010400" y="5257800"/>
            <a:ext cx="1926468" cy="1483140"/>
            <a:chOff x="6915599" y="5105400"/>
            <a:chExt cx="1926468" cy="1483140"/>
          </a:xfrm>
        </p:grpSpPr>
        <p:pic>
          <p:nvPicPr>
            <p:cNvPr id="5" name="Picture 3"/>
            <p:cNvPicPr>
              <a:picLocks noChangeAspect="1" noChangeArrowheads="1"/>
            </p:cNvPicPr>
            <p:nvPr/>
          </p:nvPicPr>
          <p:blipFill>
            <a:blip r:embed="rId4" cstate="print"/>
            <a:srcRect/>
            <a:stretch>
              <a:fillRect/>
            </a:stretch>
          </p:blipFill>
          <p:spPr bwMode="auto">
            <a:xfrm>
              <a:off x="6969859" y="5105400"/>
              <a:ext cx="1872208" cy="1312146"/>
            </a:xfrm>
            <a:prstGeom prst="rect">
              <a:avLst/>
            </a:prstGeom>
            <a:noFill/>
            <a:ln w="9525">
              <a:noFill/>
              <a:miter lim="800000"/>
              <a:headEnd/>
              <a:tailEnd/>
            </a:ln>
          </p:spPr>
        </p:pic>
        <p:sp>
          <p:nvSpPr>
            <p:cNvPr id="6" name="Rectangle 4"/>
            <p:cNvSpPr>
              <a:spLocks noChangeArrowheads="1"/>
            </p:cNvSpPr>
            <p:nvPr/>
          </p:nvSpPr>
          <p:spPr bwMode="auto">
            <a:xfrm>
              <a:off x="6915599" y="6403874"/>
              <a:ext cx="1542601" cy="1846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rPr>
                <a:t>concept illustration from </a:t>
              </a:r>
              <a:r>
                <a:rPr kumimoji="0" lang="en-US" sz="600" b="0" i="0" u="none" strike="noStrike" cap="none" normalizeH="0" baseline="0" dirty="0" err="1" smtClean="0">
                  <a:ln>
                    <a:noFill/>
                  </a:ln>
                  <a:solidFill>
                    <a:schemeClr val="tx1"/>
                  </a:solidFill>
                  <a:effectLst/>
                  <a:latin typeface="Arial" pitchFamily="34" charset="0"/>
                  <a:hlinkClick r:id="rId5"/>
                </a:rPr>
                <a:t>yankodesign</a:t>
              </a:r>
              <a:r>
                <a:rPr kumimoji="0" lang="en-US" sz="600" b="0" i="0" u="none" strike="noStrike" cap="none" normalizeH="0" baseline="0" dirty="0" smtClean="0">
                  <a:ln>
                    <a:noFill/>
                  </a:ln>
                  <a:solidFill>
                    <a:schemeClr val="tx1"/>
                  </a:solidFill>
                  <a:effectLst/>
                  <a:latin typeface="Arial" pitchFamily="34" charset="0"/>
                </a:rPr>
                <a:t> </a:t>
              </a:r>
            </a:p>
          </p:txBody>
        </p:sp>
      </p:grpSp>
      <p:grpSp>
        <p:nvGrpSpPr>
          <p:cNvPr id="23" name="Group 22"/>
          <p:cNvGrpSpPr/>
          <p:nvPr/>
        </p:nvGrpSpPr>
        <p:grpSpPr>
          <a:xfrm>
            <a:off x="7555148" y="2842456"/>
            <a:ext cx="1581127" cy="1677943"/>
            <a:chOff x="7555148" y="2842456"/>
            <a:chExt cx="1581127" cy="1677943"/>
          </a:xfrm>
        </p:grpSpPr>
        <p:pic>
          <p:nvPicPr>
            <p:cNvPr id="8" name="Picture 2"/>
            <p:cNvPicPr>
              <a:picLocks noChangeAspect="1" noChangeArrowheads="1"/>
            </p:cNvPicPr>
            <p:nvPr/>
          </p:nvPicPr>
          <p:blipFill>
            <a:blip r:embed="rId6" cstate="print"/>
            <a:srcRect/>
            <a:stretch>
              <a:fillRect/>
            </a:stretch>
          </p:blipFill>
          <p:spPr bwMode="auto">
            <a:xfrm>
              <a:off x="7557163" y="2842456"/>
              <a:ext cx="1477888" cy="1477888"/>
            </a:xfrm>
            <a:prstGeom prst="rect">
              <a:avLst/>
            </a:prstGeom>
            <a:noFill/>
            <a:ln w="9525">
              <a:noFill/>
              <a:miter lim="800000"/>
              <a:headEnd/>
              <a:tailEnd/>
            </a:ln>
            <a:effectLst/>
          </p:spPr>
        </p:pic>
        <p:sp>
          <p:nvSpPr>
            <p:cNvPr id="9" name="Rectangle 4"/>
            <p:cNvSpPr>
              <a:spLocks noChangeArrowheads="1"/>
            </p:cNvSpPr>
            <p:nvPr/>
          </p:nvSpPr>
          <p:spPr bwMode="auto">
            <a:xfrm>
              <a:off x="7555148" y="4320344"/>
              <a:ext cx="1581127"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pitchFamily="34" charset="0"/>
                </a:rPr>
                <a:t>Smart pill - Proteus biomedical</a:t>
              </a:r>
            </a:p>
          </p:txBody>
        </p:sp>
      </p:grpSp>
      <p:pic>
        <p:nvPicPr>
          <p:cNvPr id="10" name="Picture 2"/>
          <p:cNvPicPr>
            <a:picLocks noChangeAspect="1" noChangeArrowheads="1"/>
          </p:cNvPicPr>
          <p:nvPr/>
        </p:nvPicPr>
        <p:blipFill>
          <a:blip r:embed="rId7" cstate="print"/>
          <a:srcRect/>
          <a:stretch>
            <a:fillRect/>
          </a:stretch>
        </p:blipFill>
        <p:spPr bwMode="auto">
          <a:xfrm>
            <a:off x="5192885" y="381000"/>
            <a:ext cx="1685671" cy="1717446"/>
          </a:xfrm>
          <a:prstGeom prst="rect">
            <a:avLst/>
          </a:prstGeom>
          <a:noFill/>
          <a:ln w="9525">
            <a:noFill/>
            <a:miter lim="800000"/>
            <a:headEnd/>
            <a:tailEnd/>
          </a:ln>
          <a:effectLst/>
        </p:spPr>
      </p:pic>
      <p:sp>
        <p:nvSpPr>
          <p:cNvPr id="14" name="Rectangle 4"/>
          <p:cNvSpPr>
            <a:spLocks noChangeArrowheads="1"/>
          </p:cNvSpPr>
          <p:nvPr/>
        </p:nvSpPr>
        <p:spPr bwMode="auto">
          <a:xfrm>
            <a:off x="5246029" y="2098446"/>
            <a:ext cx="1581127"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pitchFamily="34" charset="0"/>
              </a:rPr>
              <a:t>Pacemaker - Medtronic</a:t>
            </a:r>
          </a:p>
        </p:txBody>
      </p:sp>
      <p:grpSp>
        <p:nvGrpSpPr>
          <p:cNvPr id="16" name="Group 15"/>
          <p:cNvGrpSpPr/>
          <p:nvPr/>
        </p:nvGrpSpPr>
        <p:grpSpPr>
          <a:xfrm>
            <a:off x="5604293" y="3671751"/>
            <a:ext cx="2046287" cy="1497239"/>
            <a:chOff x="4259240" y="2971800"/>
            <a:chExt cx="2046287" cy="1497239"/>
          </a:xfrm>
        </p:grpSpPr>
        <p:pic>
          <p:nvPicPr>
            <p:cNvPr id="11" name="Picture 11"/>
            <p:cNvPicPr>
              <a:picLocks noChangeAspect="1" noChangeArrowheads="1"/>
            </p:cNvPicPr>
            <p:nvPr/>
          </p:nvPicPr>
          <p:blipFill>
            <a:blip r:embed="rId8" cstate="print"/>
            <a:srcRect/>
            <a:stretch>
              <a:fillRect/>
            </a:stretch>
          </p:blipFill>
          <p:spPr bwMode="auto">
            <a:xfrm>
              <a:off x="4259240" y="2971800"/>
              <a:ext cx="1950854" cy="1297184"/>
            </a:xfrm>
            <a:prstGeom prst="rect">
              <a:avLst/>
            </a:prstGeom>
            <a:noFill/>
            <a:ln w="38100">
              <a:noFill/>
              <a:miter lim="800000"/>
              <a:headEnd/>
              <a:tailEnd/>
            </a:ln>
          </p:spPr>
        </p:pic>
        <p:sp>
          <p:nvSpPr>
            <p:cNvPr id="15" name="Rectangle 4"/>
            <p:cNvSpPr>
              <a:spLocks noChangeArrowheads="1"/>
            </p:cNvSpPr>
            <p:nvPr/>
          </p:nvSpPr>
          <p:spPr bwMode="auto">
            <a:xfrm>
              <a:off x="4259240" y="4268984"/>
              <a:ext cx="2046287"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700" dirty="0" smtClean="0">
                  <a:latin typeface="Arial" pitchFamily="34" charset="0"/>
                </a:rPr>
                <a:t>Subcutaneous biosensor – EPFL-</a:t>
              </a:r>
              <a:r>
                <a:rPr lang="en-US" sz="700" dirty="0" err="1" smtClean="0">
                  <a:latin typeface="Arial" pitchFamily="34" charset="0"/>
                </a:rPr>
                <a:t>Nanotera</a:t>
              </a:r>
              <a:endParaRPr kumimoji="0" lang="en-US" sz="700" b="0" i="0" u="none" strike="noStrike" cap="none" normalizeH="0" baseline="0" dirty="0" smtClean="0">
                <a:ln>
                  <a:noFill/>
                </a:ln>
                <a:solidFill>
                  <a:schemeClr val="tx1"/>
                </a:solidFill>
                <a:effectLst/>
                <a:latin typeface="Arial" pitchFamily="34" charset="0"/>
              </a:endParaRPr>
            </a:p>
          </p:txBody>
        </p:sp>
      </p:grpSp>
      <p:pic>
        <p:nvPicPr>
          <p:cNvPr id="13" name="Picture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1409" y="391691"/>
            <a:ext cx="978709" cy="99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8" name="Picture 2" descr="C:\Users\gshyam\Desktop\kinetra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3361" y="1503998"/>
            <a:ext cx="1846149" cy="13384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7355741" y="2402277"/>
            <a:ext cx="1581127"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chemeClr val="tx1"/>
                </a:solidFill>
                <a:effectLst/>
                <a:latin typeface="Arial" pitchFamily="34" charset="0"/>
              </a:rPr>
              <a:t>Neurostimulator</a:t>
            </a:r>
            <a:endParaRPr kumimoji="0" lang="en-US" sz="700" b="0" i="0" u="none" strike="noStrike" cap="none" normalizeH="0" baseline="0" dirty="0" smtClean="0">
              <a:ln>
                <a:noFill/>
              </a:ln>
              <a:solidFill>
                <a:schemeClr val="tx1"/>
              </a:solidFill>
              <a:effectLst/>
              <a:latin typeface="Arial" pitchFamily="34" charset="0"/>
            </a:endParaRPr>
          </a:p>
        </p:txBody>
      </p:sp>
      <p:sp>
        <p:nvSpPr>
          <p:cNvPr id="20" name="Rectangle 4"/>
          <p:cNvSpPr>
            <a:spLocks noChangeArrowheads="1"/>
          </p:cNvSpPr>
          <p:nvPr/>
        </p:nvSpPr>
        <p:spPr bwMode="auto">
          <a:xfrm>
            <a:off x="5402234" y="3144776"/>
            <a:ext cx="1581127" cy="2000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pitchFamily="34" charset="0"/>
              </a:rPr>
              <a:t>Cochlear implant</a:t>
            </a:r>
          </a:p>
        </p:txBody>
      </p:sp>
      <p:cxnSp>
        <p:nvCxnSpPr>
          <p:cNvPr id="12" name="Straight Arrow Connector 11"/>
          <p:cNvCxnSpPr>
            <a:stCxn id="13" idx="1"/>
          </p:cNvCxnSpPr>
          <p:nvPr/>
        </p:nvCxnSpPr>
        <p:spPr bwMode="auto">
          <a:xfrm flipH="1">
            <a:off x="6627438" y="891021"/>
            <a:ext cx="883971" cy="348702"/>
          </a:xfrm>
          <a:prstGeom prst="straightConnector1">
            <a:avLst/>
          </a:prstGeom>
          <a:noFill/>
          <a:ln w="38100" cap="flat" cmpd="sng" algn="ctr">
            <a:solidFill>
              <a:schemeClr val="tx1"/>
            </a:solidFill>
            <a:prstDash val="solid"/>
            <a:round/>
            <a:headEnd type="none" w="lg" len="lg"/>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for a  taxonomy of IMDs</a:t>
            </a:r>
            <a:endParaRPr lang="en-US" dirty="0"/>
          </a:p>
        </p:txBody>
      </p:sp>
      <p:sp>
        <p:nvSpPr>
          <p:cNvPr id="3" name="Content Placeholder 2"/>
          <p:cNvSpPr>
            <a:spLocks noGrp="1"/>
          </p:cNvSpPr>
          <p:nvPr>
            <p:ph idx="1"/>
          </p:nvPr>
        </p:nvSpPr>
        <p:spPr>
          <a:xfrm>
            <a:off x="381000" y="1371600"/>
            <a:ext cx="8153400" cy="5181600"/>
          </a:xfrm>
        </p:spPr>
        <p:txBody>
          <a:bodyPr/>
          <a:lstStyle/>
          <a:p>
            <a:r>
              <a:rPr lang="en-US" sz="2000" dirty="0" smtClean="0"/>
              <a:t>Physical location/depth, procedure,  lifetime, </a:t>
            </a:r>
          </a:p>
          <a:p>
            <a:r>
              <a:rPr lang="en-US" sz="2000" dirty="0" smtClean="0"/>
              <a:t>Sensing/Actuating functions,   (sense, deliver drugs or stimulus, grow tissue!)</a:t>
            </a:r>
          </a:p>
          <a:p>
            <a:r>
              <a:rPr lang="en-US" sz="2000" dirty="0"/>
              <a:t>Computational capabilities</a:t>
            </a:r>
          </a:p>
          <a:p>
            <a:r>
              <a:rPr lang="en-US" sz="2000" dirty="0"/>
              <a:t>Data storage</a:t>
            </a:r>
          </a:p>
          <a:p>
            <a:r>
              <a:rPr lang="en-US" sz="2000" dirty="0"/>
              <a:t>Communication: bandwidth,  up-link,  down-link,  inter-device? Positioning system (IPS), distance to reader, noise</a:t>
            </a:r>
          </a:p>
          <a:p>
            <a:r>
              <a:rPr lang="en-US" sz="2000" dirty="0" smtClean="0"/>
              <a:t>Energy requirements, (memory, communication, computation,) powering, harvesting, storage,  (battery or capacitive)?</a:t>
            </a:r>
          </a:p>
          <a:p>
            <a:r>
              <a:rPr lang="en-US" sz="2000" dirty="0" smtClean="0"/>
              <a:t>Vulnerabilities.   Security functions (access control,  authentication, encryption)</a:t>
            </a:r>
          </a:p>
          <a:p>
            <a:r>
              <a:rPr lang="en-US" sz="2000" dirty="0" smtClean="0"/>
              <a:t>Reliability and Failure modes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Goals for IMD Design</a:t>
            </a:r>
            <a:endParaRPr lang="en-US" dirty="0"/>
          </a:p>
        </p:txBody>
      </p:sp>
      <p:sp>
        <p:nvSpPr>
          <p:cNvPr id="3" name="Content Placeholder 2"/>
          <p:cNvSpPr>
            <a:spLocks noGrp="1"/>
          </p:cNvSpPr>
          <p:nvPr>
            <p:ph idx="1"/>
          </p:nvPr>
        </p:nvSpPr>
        <p:spPr/>
        <p:txBody>
          <a:bodyPr/>
          <a:lstStyle/>
          <a:p>
            <a:r>
              <a:rPr lang="en-US" sz="2400" dirty="0" smtClean="0"/>
              <a:t>Incorporate security </a:t>
            </a:r>
            <a:r>
              <a:rPr lang="en-US" sz="2400" b="1" dirty="0" smtClean="0"/>
              <a:t>early</a:t>
            </a:r>
            <a:r>
              <a:rPr lang="en-US" sz="2400" dirty="0" smtClean="0"/>
              <a:t>. </a:t>
            </a:r>
          </a:p>
          <a:p>
            <a:r>
              <a:rPr lang="en-US" sz="2400" b="1" dirty="0" smtClean="0"/>
              <a:t>Encrypt</a:t>
            </a:r>
            <a:r>
              <a:rPr lang="en-US" sz="2400" dirty="0" smtClean="0"/>
              <a:t> sensitive traffic. </a:t>
            </a:r>
          </a:p>
          <a:p>
            <a:r>
              <a:rPr lang="en-US" sz="2400" b="1" dirty="0" smtClean="0"/>
              <a:t>Authenticate</a:t>
            </a:r>
            <a:r>
              <a:rPr lang="en-US" sz="2400" dirty="0" smtClean="0"/>
              <a:t> third-party devices. </a:t>
            </a:r>
          </a:p>
          <a:p>
            <a:r>
              <a:rPr lang="en-US" sz="2400" dirty="0" smtClean="0"/>
              <a:t>Use well-studied cryptographic building blocks. </a:t>
            </a:r>
          </a:p>
          <a:p>
            <a:r>
              <a:rPr lang="en-US" sz="2400" dirty="0" smtClean="0"/>
              <a:t>Do not rely on </a:t>
            </a:r>
            <a:r>
              <a:rPr lang="en-US" sz="2400" b="1" dirty="0" smtClean="0"/>
              <a:t>security through obscurity</a:t>
            </a:r>
            <a:r>
              <a:rPr lang="en-US" sz="2400" i="1" dirty="0" smtClean="0"/>
              <a:t>. </a:t>
            </a:r>
            <a:endParaRPr lang="en-US" sz="2400" dirty="0" smtClean="0"/>
          </a:p>
          <a:p>
            <a:r>
              <a:rPr lang="en-US" sz="2400" dirty="0" smtClean="0"/>
              <a:t>Use industry-standard source-code analysis. </a:t>
            </a:r>
          </a:p>
          <a:p>
            <a:r>
              <a:rPr lang="en-US" sz="2400" dirty="0" smtClean="0"/>
              <a:t>Develop a realistic </a:t>
            </a:r>
            <a:r>
              <a:rPr lang="en-US" sz="2400" b="1" dirty="0" smtClean="0"/>
              <a:t>threat model.</a:t>
            </a:r>
            <a:endParaRPr lang="en-US" sz="2400"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 – Understand your adversary!</a:t>
            </a:r>
            <a:endParaRPr lang="en-US" dirty="0"/>
          </a:p>
        </p:txBody>
      </p:sp>
      <p:sp>
        <p:nvSpPr>
          <p:cNvPr id="3" name="Content Placeholder 2"/>
          <p:cNvSpPr>
            <a:spLocks noGrp="1"/>
          </p:cNvSpPr>
          <p:nvPr>
            <p:ph idx="1"/>
          </p:nvPr>
        </p:nvSpPr>
        <p:spPr>
          <a:xfrm>
            <a:off x="381000" y="1219200"/>
            <a:ext cx="8153400" cy="4495800"/>
          </a:xfrm>
        </p:spPr>
        <p:txBody>
          <a:bodyPr/>
          <a:lstStyle/>
          <a:p>
            <a:r>
              <a:rPr lang="en-US" sz="2200" dirty="0" smtClean="0"/>
              <a:t>Motives:</a:t>
            </a:r>
          </a:p>
          <a:p>
            <a:pPr lvl="1"/>
            <a:r>
              <a:rPr lang="en-US" sz="2000" dirty="0" smtClean="0"/>
              <a:t>Identity Theft</a:t>
            </a:r>
          </a:p>
          <a:p>
            <a:pPr lvl="1"/>
            <a:r>
              <a:rPr lang="en-US" sz="2000" dirty="0" smtClean="0"/>
              <a:t>Violence</a:t>
            </a:r>
          </a:p>
          <a:p>
            <a:pPr lvl="1"/>
            <a:r>
              <a:rPr lang="en-US" sz="2000" dirty="0" smtClean="0"/>
              <a:t>Insurance fraud</a:t>
            </a:r>
          </a:p>
          <a:p>
            <a:pPr lvl="1"/>
            <a:r>
              <a:rPr lang="en-US" sz="2000" dirty="0" smtClean="0"/>
              <a:t>Counterfeit devices</a:t>
            </a:r>
          </a:p>
          <a:p>
            <a:r>
              <a:rPr lang="en-US" sz="2200" dirty="0" smtClean="0"/>
              <a:t>Resources:</a:t>
            </a:r>
          </a:p>
          <a:p>
            <a:pPr lvl="1"/>
            <a:r>
              <a:rPr lang="en-US" sz="2000" dirty="0" smtClean="0"/>
              <a:t>Individual</a:t>
            </a:r>
          </a:p>
          <a:p>
            <a:pPr lvl="1"/>
            <a:r>
              <a:rPr lang="en-US" sz="2000" dirty="0" smtClean="0"/>
              <a:t>Organization</a:t>
            </a:r>
          </a:p>
          <a:p>
            <a:pPr lvl="1"/>
            <a:r>
              <a:rPr lang="en-US" sz="2000" dirty="0" smtClean="0"/>
              <a:t>Nation-state…</a:t>
            </a:r>
          </a:p>
          <a:p>
            <a:r>
              <a:rPr lang="en-US" sz="2200" dirty="0" smtClean="0"/>
              <a:t>Attack vectors:</a:t>
            </a:r>
          </a:p>
          <a:p>
            <a:pPr lvl="1"/>
            <a:r>
              <a:rPr lang="en-US" sz="2000" dirty="0" smtClean="0"/>
              <a:t>Wireless interfaces (eavesdropping, jamming,         man-in-middle)</a:t>
            </a:r>
          </a:p>
          <a:p>
            <a:pPr lvl="1"/>
            <a:r>
              <a:rPr lang="en-US" sz="2000" dirty="0" smtClean="0"/>
              <a:t>Data/control from unauthenticated sources</a:t>
            </a:r>
          </a:p>
          <a:p>
            <a:pPr lvl="1"/>
            <a:r>
              <a:rPr lang="en-US" sz="2000" dirty="0" smtClean="0"/>
              <a:t>Data retention in discarded devices</a:t>
            </a:r>
          </a:p>
          <a:p>
            <a:pPr lvl="2"/>
            <a:endParaRPr lang="en-US" dirty="0" smtClean="0"/>
          </a:p>
        </p:txBody>
      </p:sp>
    </p:spTree>
    <p:extLst>
      <p:ext uri="{BB962C8B-B14F-4D97-AF65-F5344CB8AC3E}">
        <p14:creationId xmlns:p14="http://schemas.microsoft.com/office/powerpoint/2010/main" val="267140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9459" name="Rectangle 3"/>
          <p:cNvSpPr>
            <a:spLocks noGrp="1" noChangeArrowheads="1"/>
          </p:cNvSpPr>
          <p:nvPr>
            <p:ph type="title"/>
          </p:nvPr>
        </p:nvSpPr>
        <p:spPr/>
        <p:txBody>
          <a:bodyPr/>
          <a:lstStyle/>
          <a:p>
            <a:r>
              <a:rPr lang="en-US" sz="2600" dirty="0" smtClean="0"/>
              <a:t>Pacemakers, Defibrillators  </a:t>
            </a:r>
            <a:r>
              <a:rPr lang="en-US" sz="1800" dirty="0" smtClean="0"/>
              <a:t>(UM Amherst, Harvard, Beth Israel)</a:t>
            </a:r>
            <a:endParaRPr lang="en-US" sz="1800" dirty="0"/>
          </a:p>
        </p:txBody>
      </p:sp>
      <p:sp>
        <p:nvSpPr>
          <p:cNvPr id="659461" name="Rectangle 5"/>
          <p:cNvSpPr>
            <a:spLocks noChangeArrowheads="1"/>
          </p:cNvSpPr>
          <p:nvPr/>
        </p:nvSpPr>
        <p:spPr bwMode="auto">
          <a:xfrm>
            <a:off x="251520" y="1412776"/>
            <a:ext cx="4320480" cy="4154984"/>
          </a:xfrm>
          <a:prstGeom prst="rect">
            <a:avLst/>
          </a:prstGeom>
          <a:noFill/>
          <a:ln w="38100" algn="ctr">
            <a:noFill/>
            <a:miter lim="800000"/>
            <a:headEnd type="none" w="lg" len="lg"/>
            <a:tailEnd type="none" w="lg" len="lg"/>
          </a:ln>
          <a:effectLst/>
        </p:spPr>
        <p:txBody>
          <a:bodyPr wrap="square">
            <a:spAutoFit/>
          </a:bodyPr>
          <a:lstStyle/>
          <a:p>
            <a:pPr indent="457200">
              <a:buFont typeface="Arial" pitchFamily="34" charset="0"/>
              <a:buChar char="•"/>
            </a:pPr>
            <a:r>
              <a:rPr lang="en-US" sz="1800" dirty="0" smtClean="0"/>
              <a:t>Many medical </a:t>
            </a:r>
            <a:r>
              <a:rPr lang="en-US" sz="1800" dirty="0"/>
              <a:t>devices rely </a:t>
            </a:r>
            <a:r>
              <a:rPr lang="en-US" sz="1800" dirty="0" smtClean="0"/>
              <a:t>on wireless connectivity for remote  monitoring, remote therapies and software updates. </a:t>
            </a:r>
            <a:endParaRPr lang="en-US" sz="1800" dirty="0"/>
          </a:p>
          <a:p>
            <a:pPr>
              <a:buFont typeface="Arial" pitchFamily="34" charset="0"/>
              <a:buChar char="•"/>
            </a:pPr>
            <a:r>
              <a:rPr lang="en-US" sz="1800" dirty="0" smtClean="0"/>
              <a:t>     Recent research identified several attacks and defenses </a:t>
            </a:r>
            <a:r>
              <a:rPr lang="en-US" sz="1800" dirty="0"/>
              <a:t>for </a:t>
            </a:r>
            <a:r>
              <a:rPr lang="en-US" sz="1800" dirty="0" smtClean="0"/>
              <a:t> implantable cardiac defibrillators</a:t>
            </a:r>
          </a:p>
          <a:p>
            <a:pPr lvl="1">
              <a:buFont typeface="Arial" pitchFamily="34" charset="0"/>
              <a:buChar char="•"/>
            </a:pPr>
            <a:r>
              <a:rPr lang="en-US" sz="1800" dirty="0" smtClean="0"/>
              <a:t> Wireless communications were </a:t>
            </a:r>
            <a:r>
              <a:rPr lang="en-US" sz="1800" i="1" dirty="0" smtClean="0"/>
              <a:t>unencrypted and unauthenticated</a:t>
            </a:r>
          </a:p>
          <a:p>
            <a:pPr lvl="1">
              <a:buFont typeface="Arial" pitchFamily="34" charset="0"/>
              <a:buChar char="•"/>
            </a:pPr>
            <a:r>
              <a:rPr lang="en-US" sz="1800" i="1" dirty="0"/>
              <a:t> </a:t>
            </a:r>
            <a:r>
              <a:rPr lang="en-US" sz="1800" i="1" dirty="0" smtClean="0"/>
              <a:t> </a:t>
            </a:r>
            <a:r>
              <a:rPr lang="en-US" sz="1800" dirty="0" smtClean="0"/>
              <a:t>Leading to several </a:t>
            </a:r>
            <a:r>
              <a:rPr lang="en-US" sz="1800" i="1" dirty="0" smtClean="0"/>
              <a:t>lethal </a:t>
            </a:r>
            <a:r>
              <a:rPr lang="en-US" sz="1800" dirty="0" smtClean="0"/>
              <a:t>vulnerabilities</a:t>
            </a:r>
          </a:p>
          <a:p>
            <a:pPr>
              <a:buFont typeface="Arial" pitchFamily="34" charset="0"/>
              <a:buChar char="•"/>
            </a:pPr>
            <a:r>
              <a:rPr lang="en-US" sz="1800" dirty="0"/>
              <a:t> </a:t>
            </a:r>
            <a:r>
              <a:rPr lang="en-US" sz="1800" dirty="0" smtClean="0"/>
              <a:t>    Extensions to numerous other emerging implantable devices</a:t>
            </a:r>
          </a:p>
          <a:p>
            <a:endParaRPr lang="en-US" sz="1200" dirty="0"/>
          </a:p>
        </p:txBody>
      </p:sp>
      <p:pic>
        <p:nvPicPr>
          <p:cNvPr id="659462" name="Picture 6"/>
          <p:cNvPicPr>
            <a:picLocks noChangeAspect="1" noChangeArrowheads="1"/>
          </p:cNvPicPr>
          <p:nvPr/>
        </p:nvPicPr>
        <p:blipFill>
          <a:blip r:embed="rId3" cstate="print"/>
          <a:srcRect b="20323"/>
          <a:stretch>
            <a:fillRect/>
          </a:stretch>
        </p:blipFill>
        <p:spPr bwMode="auto">
          <a:xfrm>
            <a:off x="4800600" y="1371600"/>
            <a:ext cx="3851920" cy="1401211"/>
          </a:xfrm>
          <a:prstGeom prst="rect">
            <a:avLst/>
          </a:prstGeom>
          <a:noFill/>
          <a:ln w="9525">
            <a:noFill/>
            <a:miter lim="800000"/>
            <a:headEnd/>
            <a:tailEnd/>
          </a:ln>
          <a:effectLst/>
        </p:spPr>
      </p:pic>
      <p:sp>
        <p:nvSpPr>
          <p:cNvPr id="10" name="TextBox 9"/>
          <p:cNvSpPr txBox="1"/>
          <p:nvPr/>
        </p:nvSpPr>
        <p:spPr>
          <a:xfrm>
            <a:off x="251520" y="6021288"/>
            <a:ext cx="7569701" cy="523220"/>
          </a:xfrm>
          <a:prstGeom prst="rect">
            <a:avLst/>
          </a:prstGeom>
          <a:noFill/>
        </p:spPr>
        <p:txBody>
          <a:bodyPr wrap="none" rtlCol="0">
            <a:spAutoFit/>
          </a:bodyPr>
          <a:lstStyle/>
          <a:p>
            <a:r>
              <a:rPr lang="en-US" b="1" dirty="0" smtClean="0"/>
              <a:t>Pacemakers and Implantable Cardiac Defibrillators: Software Radio Attacks and Zero-Power Defenses.</a:t>
            </a:r>
            <a:r>
              <a:rPr lang="en-US" dirty="0" smtClean="0"/>
              <a:t/>
            </a:r>
            <a:br>
              <a:rPr lang="en-US" dirty="0" smtClean="0"/>
            </a:br>
            <a:r>
              <a:rPr lang="en-US" sz="900" dirty="0" smtClean="0"/>
              <a:t>D. Halperin, T. Heydt-Benjamin, B. Ransford, S. Clark, B. Defend, W. Morgan, </a:t>
            </a:r>
            <a:r>
              <a:rPr lang="en-US" sz="900" b="1" dirty="0" smtClean="0"/>
              <a:t>K. Fu</a:t>
            </a:r>
            <a:r>
              <a:rPr lang="en-US" sz="900" dirty="0" smtClean="0"/>
              <a:t>, T. Kohno, and W. Maisel.</a:t>
            </a:r>
            <a:br>
              <a:rPr lang="en-US" sz="900" dirty="0" smtClean="0"/>
            </a:br>
            <a:r>
              <a:rPr lang="en-US" sz="900" dirty="0" smtClean="0"/>
              <a:t>In Proceedings of the 29th Annual IEEE Symposium on Security and Privacy, May 2008. </a:t>
            </a:r>
            <a:r>
              <a:rPr lang="en-US" sz="900" b="1" dirty="0" smtClean="0">
                <a:hlinkClick r:id="rId4"/>
              </a:rPr>
              <a:t>Best Paper Award</a:t>
            </a:r>
            <a:endParaRPr lang="en-US" sz="900" dirty="0"/>
          </a:p>
        </p:txBody>
      </p:sp>
      <p:pic>
        <p:nvPicPr>
          <p:cNvPr id="683010" name="Picture 2"/>
          <p:cNvPicPr>
            <a:picLocks noChangeAspect="1" noChangeArrowheads="1"/>
          </p:cNvPicPr>
          <p:nvPr/>
        </p:nvPicPr>
        <p:blipFill>
          <a:blip r:embed="rId5" cstate="print"/>
          <a:srcRect/>
          <a:stretch>
            <a:fillRect/>
          </a:stretch>
        </p:blipFill>
        <p:spPr bwMode="auto">
          <a:xfrm>
            <a:off x="8244408" y="0"/>
            <a:ext cx="729094" cy="1153294"/>
          </a:xfrm>
          <a:prstGeom prst="rect">
            <a:avLst/>
          </a:prstGeom>
          <a:noFill/>
          <a:ln w="9525">
            <a:noFill/>
            <a:miter lim="800000"/>
            <a:headEnd/>
            <a:tailEnd/>
          </a:ln>
        </p:spPr>
      </p:pic>
      <p:sp>
        <p:nvSpPr>
          <p:cNvPr id="2" name="TextBox 1"/>
          <p:cNvSpPr txBox="1"/>
          <p:nvPr/>
        </p:nvSpPr>
        <p:spPr>
          <a:xfrm>
            <a:off x="8244408" y="1153294"/>
            <a:ext cx="670992" cy="246221"/>
          </a:xfrm>
          <a:prstGeom prst="rect">
            <a:avLst/>
          </a:prstGeom>
          <a:noFill/>
        </p:spPr>
        <p:txBody>
          <a:bodyPr wrap="square" rtlCol="0">
            <a:spAutoFit/>
          </a:bodyPr>
          <a:lstStyle/>
          <a:p>
            <a:r>
              <a:rPr lang="en-US" dirty="0" smtClean="0"/>
              <a:t>TR  35</a:t>
            </a:r>
            <a:endParaRPr lang="en-US" dirty="0"/>
          </a:p>
        </p:txBody>
      </p:sp>
      <p:pic>
        <p:nvPicPr>
          <p:cNvPr id="9" name="Picture 2"/>
          <p:cNvPicPr>
            <a:picLocks noChangeAspect="1" noChangeArrowheads="1"/>
          </p:cNvPicPr>
          <p:nvPr/>
        </p:nvPicPr>
        <p:blipFill>
          <a:blip r:embed="rId6" cstate="print"/>
          <a:srcRect/>
          <a:stretch>
            <a:fillRect/>
          </a:stretch>
        </p:blipFill>
        <p:spPr bwMode="auto">
          <a:xfrm>
            <a:off x="5366649" y="2971800"/>
            <a:ext cx="2719822" cy="2771091"/>
          </a:xfrm>
          <a:prstGeom prst="rect">
            <a:avLst/>
          </a:prstGeom>
          <a:noFill/>
          <a:ln w="9525">
            <a:noFill/>
            <a:miter lim="800000"/>
            <a:headEnd/>
            <a:tailEnd/>
          </a:ln>
          <a:effectLst/>
        </p:spPr>
      </p:pic>
      <p:pic>
        <p:nvPicPr>
          <p:cNvPr id="8" name="Picture 7"/>
          <p:cNvPicPr>
            <a:picLocks noChangeAspect="1" noChangeArrowheads="1"/>
          </p:cNvPicPr>
          <p:nvPr/>
        </p:nvPicPr>
        <p:blipFill>
          <a:blip r:embed="rId7" cstate="print"/>
          <a:srcRect/>
          <a:stretch>
            <a:fillRect/>
          </a:stretch>
        </p:blipFill>
        <p:spPr bwMode="auto">
          <a:xfrm>
            <a:off x="4635071" y="3845313"/>
            <a:ext cx="3186150" cy="10240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
          <p:cNvSpPr>
            <a:spLocks noGrp="1"/>
          </p:cNvSpPr>
          <p:nvPr>
            <p:ph type="title"/>
          </p:nvPr>
        </p:nvSpPr>
        <p:spPr>
          <a:xfrm>
            <a:off x="1" y="-2630"/>
            <a:ext cx="9144000" cy="724429"/>
          </a:xfrm>
        </p:spPr>
        <p:txBody>
          <a:bodyPr>
            <a:normAutofit/>
          </a:bodyPr>
          <a:lstStyle/>
          <a:p>
            <a:r>
              <a:rPr lang="en-US" sz="3500" b="0" dirty="0" smtClean="0">
                <a:latin typeface="Georgia" pitchFamily="18" charset="0"/>
                <a:cs typeface="Calibri" pitchFamily="34" charset="0"/>
              </a:rPr>
              <a:t>Benefits of Wireless</a:t>
            </a:r>
            <a:endParaRPr lang="en-US" sz="3500" b="0" dirty="0">
              <a:latin typeface="Georgia" pitchFamily="18" charset="0"/>
              <a:cs typeface="Calibri" pitchFamily="34" charset="0"/>
            </a:endParaRPr>
          </a:p>
        </p:txBody>
      </p:sp>
      <p:sp>
        <p:nvSpPr>
          <p:cNvPr id="19" name="Text Placeholder 3"/>
          <p:cNvSpPr txBox="1">
            <a:spLocks noGrp="1"/>
          </p:cNvSpPr>
          <p:nvPr>
            <p:ph type="body" idx="1"/>
          </p:nvPr>
        </p:nvSpPr>
        <p:spPr>
          <a:xfrm>
            <a:off x="320040" y="50549"/>
            <a:ext cx="8229600" cy="3176254"/>
          </a:xfrm>
          <a:prstGeom prst="rect">
            <a:avLst/>
          </a:prstGeom>
          <a:noFill/>
        </p:spPr>
        <p:txBody>
          <a:bodyPr wrap="square" rtlCol="0">
            <a:spAutoFit/>
          </a:bodyPr>
          <a:lstStyle/>
          <a:p>
            <a:pPr marL="0" indent="0">
              <a:lnSpc>
                <a:spcPct val="150000"/>
              </a:lnSpc>
              <a:buNone/>
            </a:pPr>
            <a:endParaRPr lang="en-US" sz="2800" dirty="0" smtClean="0">
              <a:latin typeface="Calibri" pitchFamily="34" charset="0"/>
              <a:cs typeface="Calibri" pitchFamily="34" charset="0"/>
            </a:endParaRPr>
          </a:p>
          <a:p>
            <a:pPr marL="285750">
              <a:buFont typeface="Arial" pitchFamily="34" charset="0"/>
              <a:buChar char="•"/>
            </a:pPr>
            <a:r>
              <a:rPr lang="en-US" sz="2600" dirty="0" smtClean="0">
                <a:latin typeface="Calibri" pitchFamily="34" charset="0"/>
                <a:cs typeface="Calibri" pitchFamily="34" charset="0"/>
              </a:rPr>
              <a:t>Easier communication with implant</a:t>
            </a:r>
          </a:p>
          <a:p>
            <a:pPr marL="285750">
              <a:buFont typeface="Arial" pitchFamily="34" charset="0"/>
              <a:buChar char="•"/>
            </a:pPr>
            <a:r>
              <a:rPr lang="en-US" sz="2600" dirty="0">
                <a:latin typeface="Calibri" pitchFamily="34" charset="0"/>
                <a:cs typeface="Calibri" pitchFamily="34" charset="0"/>
              </a:rPr>
              <a:t>R</a:t>
            </a:r>
            <a:r>
              <a:rPr lang="en-US" sz="2600" dirty="0" smtClean="0">
                <a:latin typeface="Calibri" pitchFamily="34" charset="0"/>
                <a:cs typeface="Calibri" pitchFamily="34" charset="0"/>
              </a:rPr>
              <a:t>emote monitoring</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pic>
        <p:nvPicPr>
          <p:cNvPr id="13" name="Picture 2" descr="C:\Users\gshyam\Desktop\grand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2" y="3079295"/>
            <a:ext cx="2141537" cy="24233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5423" y="2952930"/>
            <a:ext cx="155701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6"/>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25608" y="3311070"/>
            <a:ext cx="16827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 name="Arc 15"/>
          <p:cNvSpPr/>
          <p:nvPr/>
        </p:nvSpPr>
        <p:spPr bwMode="auto">
          <a:xfrm>
            <a:off x="633479" y="340788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17" name="Arc 16"/>
          <p:cNvSpPr/>
          <p:nvPr/>
        </p:nvSpPr>
        <p:spPr bwMode="auto">
          <a:xfrm>
            <a:off x="631159" y="2889728"/>
            <a:ext cx="1748404" cy="2044402"/>
          </a:xfrm>
          <a:prstGeom prst="arc">
            <a:avLst>
              <a:gd name="adj1" fmla="val 19401238"/>
              <a:gd name="adj2" fmla="val 2920912"/>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0" name="Arc 19"/>
          <p:cNvSpPr/>
          <p:nvPr/>
        </p:nvSpPr>
        <p:spPr bwMode="auto">
          <a:xfrm>
            <a:off x="1211725" y="2293256"/>
            <a:ext cx="1748404" cy="3149600"/>
          </a:xfrm>
          <a:prstGeom prst="arc">
            <a:avLst>
              <a:gd name="adj1" fmla="val 17815647"/>
              <a:gd name="adj2" fmla="val 419786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cxnSp>
        <p:nvCxnSpPr>
          <p:cNvPr id="22" name="Straight Connector 21"/>
          <p:cNvCxnSpPr/>
          <p:nvPr/>
        </p:nvCxnSpPr>
        <p:spPr>
          <a:xfrm>
            <a:off x="5879385" y="3752772"/>
            <a:ext cx="518160" cy="0"/>
          </a:xfrm>
          <a:prstGeom prst="line">
            <a:avLst/>
          </a:prstGeom>
          <a:ln w="285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24" name="Picture 23" descr="C:\Users\gshyam\Desktop\doctor_fiinal-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95125" y="2169448"/>
            <a:ext cx="1836065" cy="1699121"/>
          </a:xfrm>
          <a:prstGeom prst="rect">
            <a:avLst/>
          </a:prstGeom>
          <a:noFill/>
          <a:extLst>
            <a:ext uri="{909E8E84-426E-40DD-AFC4-6F175D3DCCD1}">
              <a14:hiddenFill xmlns:a14="http://schemas.microsoft.com/office/drawing/2010/main">
                <a:solidFill>
                  <a:srgbClr val="FFFFFF"/>
                </a:solidFill>
              </a14:hiddenFill>
            </a:ext>
          </a:extLst>
        </p:spPr>
      </p:pic>
      <p:sp>
        <p:nvSpPr>
          <p:cNvPr id="25" name="Cloud 24"/>
          <p:cNvSpPr/>
          <p:nvPr/>
        </p:nvSpPr>
        <p:spPr>
          <a:xfrm>
            <a:off x="6196905" y="3183720"/>
            <a:ext cx="1996440" cy="1939250"/>
          </a:xfrm>
          <a:prstGeom prst="cloud">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21295493"/>
      </p:ext>
    </p:extLst>
  </p:cSld>
  <p:clrMapOvr>
    <a:masterClrMapping/>
  </p:clrMapOvr>
  <mc:AlternateContent xmlns:mc="http://schemas.openxmlformats.org/markup-compatibility/2006" xmlns:p14="http://schemas.microsoft.com/office/powerpoint/2010/main">
    <mc:Choice Requires="p14">
      <p:transition spd="slow" p14:dur="2000" advTm="29156"/>
    </mc:Choice>
    <mc:Fallback xmlns="">
      <p:transition spd="slow" advTm="29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31" presetClass="exit" presetSubtype="0" fill="hold" nodeType="withEffect">
                                  <p:stCondLst>
                                    <p:cond delay="0"/>
                                  </p:stCondLst>
                                  <p:childTnLst>
                                    <p:anim calcmode="lin" valueType="num">
                                      <p:cBhvr>
                                        <p:cTn id="18" dur="1000"/>
                                        <p:tgtEl>
                                          <p:spTgt spid="14"/>
                                        </p:tgtEl>
                                        <p:attrNameLst>
                                          <p:attrName>ppt_w</p:attrName>
                                        </p:attrNameLst>
                                      </p:cBhvr>
                                      <p:tavLst>
                                        <p:tav tm="0">
                                          <p:val>
                                            <p:strVal val="ppt_w"/>
                                          </p:val>
                                        </p:tav>
                                        <p:tav tm="100000">
                                          <p:val>
                                            <p:fltVal val="0"/>
                                          </p:val>
                                        </p:tav>
                                      </p:tavLst>
                                    </p:anim>
                                    <p:anim calcmode="lin" valueType="num">
                                      <p:cBhvr>
                                        <p:cTn id="19" dur="1000"/>
                                        <p:tgtEl>
                                          <p:spTgt spid="14"/>
                                        </p:tgtEl>
                                        <p:attrNameLst>
                                          <p:attrName>ppt_h</p:attrName>
                                        </p:attrNameLst>
                                      </p:cBhvr>
                                      <p:tavLst>
                                        <p:tav tm="0">
                                          <p:val>
                                            <p:strVal val="ppt_h"/>
                                          </p:val>
                                        </p:tav>
                                        <p:tav tm="100000">
                                          <p:val>
                                            <p:fltVal val="0"/>
                                          </p:val>
                                        </p:tav>
                                      </p:tavLst>
                                    </p:anim>
                                    <p:anim calcmode="lin" valueType="num">
                                      <p:cBhvr>
                                        <p:cTn id="20" dur="1000"/>
                                        <p:tgtEl>
                                          <p:spTgt spid="14"/>
                                        </p:tgtEl>
                                        <p:attrNameLst>
                                          <p:attrName>style.rotation</p:attrName>
                                        </p:attrNameLst>
                                      </p:cBhvr>
                                      <p:tavLst>
                                        <p:tav tm="0">
                                          <p:val>
                                            <p:fltVal val="0"/>
                                          </p:val>
                                        </p:tav>
                                        <p:tav tm="100000">
                                          <p:val>
                                            <p:fltVal val="90"/>
                                          </p:val>
                                        </p:tav>
                                      </p:tavLst>
                                    </p:anim>
                                    <p:animEffect transition="out" filter="fade">
                                      <p:cBhvr>
                                        <p:cTn id="21" dur="1000"/>
                                        <p:tgtEl>
                                          <p:spTgt spid="14"/>
                                        </p:tgtEl>
                                      </p:cBhvr>
                                    </p:animEffect>
                                    <p:set>
                                      <p:cBhvr>
                                        <p:cTn id="22" dur="1" fill="hold">
                                          <p:stCondLst>
                                            <p:cond delay="9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6.5|5.4|0.3|1|1.4|4.8"/>
</p:tagLst>
</file>

<file path=ppt/tags/tag2.xml><?xml version="1.0" encoding="utf-8"?>
<p:tagLst xmlns:a="http://schemas.openxmlformats.org/drawingml/2006/main" xmlns:r="http://schemas.openxmlformats.org/officeDocument/2006/relationships" xmlns:p="http://schemas.openxmlformats.org/presentationml/2006/main">
  <p:tag name="TIMING" val="|16.5"/>
</p:tagLst>
</file>

<file path=ppt/tags/tag3.xml><?xml version="1.0" encoding="utf-8"?>
<p:tagLst xmlns:a="http://schemas.openxmlformats.org/drawingml/2006/main" xmlns:r="http://schemas.openxmlformats.org/officeDocument/2006/relationships" xmlns:p="http://schemas.openxmlformats.org/presentationml/2006/main">
  <p:tag name="TIMING" val="|3.3|7.9|4|6.1|11.9|8|0|9.1|8.6"/>
</p:tagLst>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1_Blank Presentatio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lg" len="lg"/>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lg" len="lg"/>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126538</TotalTime>
  <Words>2027</Words>
  <Application>Microsoft Office PowerPoint</Application>
  <PresentationFormat>On-screen Show (4:3)</PresentationFormat>
  <Paragraphs>393</Paragraphs>
  <Slides>31</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Batang</vt:lpstr>
      <vt:lpstr>Geneva</vt:lpstr>
      <vt:lpstr>MS Mincho</vt:lpstr>
      <vt:lpstr>MS PGothic</vt:lpstr>
      <vt:lpstr>Arial</vt:lpstr>
      <vt:lpstr>Calibri</vt:lpstr>
      <vt:lpstr>Comic Sans MS</vt:lpstr>
      <vt:lpstr>Georgia</vt:lpstr>
      <vt:lpstr>Times</vt:lpstr>
      <vt:lpstr>Times New Roman</vt:lpstr>
      <vt:lpstr>Verdana</vt:lpstr>
      <vt:lpstr>Wingdings</vt:lpstr>
      <vt:lpstr>1_Blank Presentation</vt:lpstr>
      <vt:lpstr>Design Challenges for  Secure Implantable Medical Devices </vt:lpstr>
      <vt:lpstr>Implantable and Wearable Medical Devices</vt:lpstr>
      <vt:lpstr>Security and Privacy in Implantable Medical Devices</vt:lpstr>
      <vt:lpstr>IMD Examples</vt:lpstr>
      <vt:lpstr>Axes for a  taxonomy of IMDs</vt:lpstr>
      <vt:lpstr>Security Goals for IMD Design</vt:lpstr>
      <vt:lpstr>Threat model – Understand your adversary!</vt:lpstr>
      <vt:lpstr>Pacemakers, Defibrillators  (UM Amherst, Harvard, Beth Israel)</vt:lpstr>
      <vt:lpstr>Benefits of Wireless</vt:lpstr>
      <vt:lpstr>Benefits of Wireless</vt:lpstr>
      <vt:lpstr>Security Attacks</vt:lpstr>
      <vt:lpstr>Insulin Pump Systems</vt:lpstr>
      <vt:lpstr>Cross-cutting Concerns</vt:lpstr>
      <vt:lpstr>Lightweight Cryptography for Bio-sensors</vt:lpstr>
      <vt:lpstr>External “protector devices”</vt:lpstr>
      <vt:lpstr>Protecting existing IMDs</vt:lpstr>
      <vt:lpstr>Secure Platform for Bio-sensing (Umass, EPFL, Bochum)</vt:lpstr>
      <vt:lpstr>Power/Energy Challenges</vt:lpstr>
      <vt:lpstr>Design Tension Challenges</vt:lpstr>
      <vt:lpstr>Design for Medical is different!</vt:lpstr>
      <vt:lpstr>Trends in VLSI Research</vt:lpstr>
      <vt:lpstr>PowerPoint Presentation</vt:lpstr>
      <vt:lpstr>PowerPoint Presentation</vt:lpstr>
      <vt:lpstr>Conclusions</vt:lpstr>
      <vt:lpstr>Backup/Q&amp;A  slides</vt:lpstr>
      <vt:lpstr>Threat taxonomy</vt:lpstr>
      <vt:lpstr>Smart pills</vt:lpstr>
      <vt:lpstr>Bio-sensors for hemorrhaging trauma victims</vt:lpstr>
      <vt:lpstr>Security and Privacy Design Issues</vt:lpstr>
      <vt:lpstr>     Personalized Therapies with multiple IMDs</vt:lpstr>
      <vt:lpstr>PowerPoint Presentation</vt:lpstr>
    </vt:vector>
  </TitlesOfParts>
  <Company>Ž退Ԝজ</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Lightweight Security and Privacy for IMDs</dc:title>
  <dc:subject>talk at ETHZ,  April 4, 2011</dc:subject>
  <dc:creator>Wayne Burleson</dc:creator>
  <cp:lastModifiedBy>Fei Hu</cp:lastModifiedBy>
  <cp:revision>691</cp:revision>
  <dcterms:created xsi:type="dcterms:W3CDTF">2012-05-01T15:39:34Z</dcterms:created>
  <dcterms:modified xsi:type="dcterms:W3CDTF">2015-04-24T15:29:32Z</dcterms:modified>
</cp:coreProperties>
</file>