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90" r:id="rId10"/>
    <p:sldId id="268" r:id="rId11"/>
    <p:sldId id="271" r:id="rId12"/>
    <p:sldId id="270" r:id="rId13"/>
    <p:sldId id="264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2" r:id="rId22"/>
    <p:sldId id="283" r:id="rId23"/>
    <p:sldId id="284" r:id="rId24"/>
    <p:sldId id="287" r:id="rId25"/>
    <p:sldId id="288" r:id="rId26"/>
    <p:sldId id="285" r:id="rId27"/>
    <p:sldId id="279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79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29608-DF34-416A-9381-F5A6B45DC4ED}" type="datetimeFigureOut">
              <a:rPr lang="en-IN" smtClean="0"/>
              <a:t>24-04-2015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13A68-1CB8-4CEE-9E5A-9EC4CD744DD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74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87125-02F9-4A4C-A25C-90D38E62C8A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sz="3200" dirty="0" smtClean="0"/>
              <a:t>Neighborhood Watch: Security and Privacy Analysis of Automatic Meter Reading Systems</a:t>
            </a:r>
            <a:endParaRPr lang="en-IN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Ishtiaq Rouf, Hossen Mustafa</a:t>
            </a:r>
          </a:p>
          <a:p>
            <a:r>
              <a:rPr lang="en-IN" dirty="0" smtClean="0"/>
              <a:t>Rob Miller</a:t>
            </a:r>
          </a:p>
          <a:p>
            <a:r>
              <a:rPr lang="en-IN" dirty="0" smtClean="0"/>
              <a:t>Marco Grutese</a:t>
            </a:r>
          </a:p>
          <a:p>
            <a:r>
              <a:rPr lang="en-IN" sz="2400" dirty="0" smtClean="0"/>
              <a:t>                                           </a:t>
            </a:r>
          </a:p>
          <a:p>
            <a:r>
              <a:rPr lang="en-IN" sz="2400" dirty="0" smtClean="0"/>
              <a:t>         Presented By</a:t>
            </a:r>
            <a:r>
              <a:rPr lang="en-IN" sz="2400" dirty="0"/>
              <a:t> </a:t>
            </a:r>
            <a:r>
              <a:rPr lang="en-IN" sz="2400" dirty="0" smtClean="0"/>
              <a:t>Krishna Rawali Puppala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Reverse Engineering to discover meter protocol (cont)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Decoding Packets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 descr="smart meters sign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708920"/>
            <a:ext cx="4824536" cy="26673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verse enginerr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8202" y="1600200"/>
            <a:ext cx="5567595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Lessons Learned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dirty="0" smtClean="0"/>
          </a:p>
          <a:p>
            <a:r>
              <a:rPr lang="en-IN" dirty="0" smtClean="0"/>
              <a:t>Reverse Engineering requires modest effort.</a:t>
            </a:r>
            <a:endParaRPr lang="en-IN" dirty="0"/>
          </a:p>
          <a:p>
            <a:pPr>
              <a:buNone/>
            </a:pPr>
            <a:r>
              <a:rPr lang="en-IN" dirty="0" smtClean="0"/>
              <a:t>	</a:t>
            </a:r>
            <a:r>
              <a:rPr lang="en-IN" sz="2400" dirty="0" smtClean="0"/>
              <a:t>-   Anyone can reverse engineer with low cost and effort.</a:t>
            </a:r>
          </a:p>
          <a:p>
            <a:r>
              <a:rPr lang="en-IN" dirty="0" smtClean="0"/>
              <a:t>No Encryption.  </a:t>
            </a:r>
          </a:p>
          <a:p>
            <a:pPr>
              <a:buNone/>
            </a:pPr>
            <a:r>
              <a:rPr lang="en-IN" dirty="0" smtClean="0"/>
              <a:t> 	- </a:t>
            </a:r>
            <a:r>
              <a:rPr lang="en-IN" sz="2400" dirty="0" smtClean="0"/>
              <a:t>Anyone can eavesdrop on real time consumption packets</a:t>
            </a:r>
            <a:r>
              <a:rPr lang="en-IN" dirty="0" smtClean="0"/>
              <a:t>.                     </a:t>
            </a:r>
          </a:p>
          <a:p>
            <a:r>
              <a:rPr lang="en-IN" dirty="0" smtClean="0"/>
              <a:t>Battery drain attacks.</a:t>
            </a:r>
          </a:p>
          <a:p>
            <a:pPr>
              <a:buNone/>
            </a:pPr>
            <a:r>
              <a:rPr lang="en-IN" dirty="0" smtClean="0"/>
              <a:t>   - </a:t>
            </a:r>
            <a:r>
              <a:rPr lang="en-IN" sz="2400" dirty="0" smtClean="0"/>
              <a:t>Wake-up meters transmit a packet as soon as they receive an activation signal.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Packet Spoofing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Spoofing a packet has become easier.</a:t>
            </a:r>
          </a:p>
          <a:p>
            <a:r>
              <a:rPr lang="en-IN" dirty="0" smtClean="0"/>
              <a:t>Packet is spoofed with an arbitrary meter ID and reading.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Observations-</a:t>
            </a:r>
          </a:p>
          <a:p>
            <a:r>
              <a:rPr lang="en-IN" dirty="0" smtClean="0"/>
              <a:t>No Authentication.</a:t>
            </a:r>
          </a:p>
          <a:p>
            <a:r>
              <a:rPr lang="en-IN" dirty="0" smtClean="0"/>
              <a:t>No Input Validation.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13</a:t>
            </a:fld>
            <a:endParaRPr lang="en-IN" dirty="0"/>
          </a:p>
        </p:txBody>
      </p:sp>
      <p:pic>
        <p:nvPicPr>
          <p:cNvPr id="5" name="Picture 4" descr="Spoofed PAck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708920"/>
            <a:ext cx="4143954" cy="179095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oof smart mete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6408712" cy="4525963"/>
          </a:xfrm>
        </p:spPr>
      </p:pic>
      <p:pic>
        <p:nvPicPr>
          <p:cNvPr id="5" name="Picture 4" descr="spoof artic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7199" y="2352046"/>
            <a:ext cx="7706801" cy="450595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14</a:t>
            </a:fld>
            <a:endParaRPr lang="en-IN" dirty="0"/>
          </a:p>
        </p:txBody>
      </p:sp>
      <p:pic>
        <p:nvPicPr>
          <p:cNvPr id="9" name="Picture 8" descr="spoof article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352675"/>
            <a:ext cx="7920880" cy="4505325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Neighborhood Monitoring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Eavesdropping Range-</a:t>
            </a:r>
          </a:p>
          <a:p>
            <a:pPr lvl="1"/>
            <a:r>
              <a:rPr lang="en-IN" dirty="0" smtClean="0"/>
              <a:t>Tested two locations in a state: Rural and Urban</a:t>
            </a:r>
          </a:p>
          <a:p>
            <a:pPr lvl="1">
              <a:buNone/>
            </a:pPr>
            <a:r>
              <a:rPr lang="en-IN" dirty="0" smtClean="0"/>
              <a:t>        Location          Range </a:t>
            </a:r>
          </a:p>
          <a:p>
            <a:pPr lvl="1">
              <a:buNone/>
            </a:pPr>
            <a:r>
              <a:rPr lang="en-IN" dirty="0" smtClean="0"/>
              <a:t>		     Rural               150m</a:t>
            </a:r>
          </a:p>
          <a:p>
            <a:pPr lvl="1">
              <a:buNone/>
            </a:pPr>
            <a:r>
              <a:rPr lang="en-IN" dirty="0" smtClean="0"/>
              <a:t>	      Urban               70m   </a:t>
            </a:r>
          </a:p>
          <a:p>
            <a:pPr lvl="1">
              <a:buNone/>
            </a:pPr>
            <a:endParaRPr lang="en-IN" dirty="0" smtClean="0"/>
          </a:p>
          <a:p>
            <a:pPr lvl="1">
              <a:buNone/>
            </a:pPr>
            <a:r>
              <a:rPr lang="en-IN" dirty="0" smtClean="0"/>
              <a:t>Results- Attacker can able to sniff packets in any area without entering private property.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20836" y="2771334"/>
          <a:ext cx="4087267" cy="1737785"/>
        </p:xfrm>
        <a:graphic>
          <a:graphicData uri="http://schemas.openxmlformats.org/drawingml/2006/table">
            <a:tbl>
              <a:tblPr/>
              <a:tblGrid>
                <a:gridCol w="1955410"/>
                <a:gridCol w="2131857"/>
              </a:tblGrid>
              <a:tr h="173778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       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20837" y="3263705"/>
          <a:ext cx="4087267" cy="525335"/>
        </p:xfrm>
        <a:graphic>
          <a:graphicData uri="http://schemas.openxmlformats.org/drawingml/2006/table">
            <a:tbl>
              <a:tblPr/>
              <a:tblGrid>
                <a:gridCol w="4087267"/>
              </a:tblGrid>
              <a:tr h="52533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15</a:t>
            </a:fld>
            <a:endParaRPr lang="en-IN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Neighborhood Monitoring</a:t>
            </a:r>
            <a:r>
              <a:rPr lang="en-IN" sz="1600" dirty="0" smtClean="0"/>
              <a:t>(con</a:t>
            </a:r>
            <a:r>
              <a:rPr lang="en-IN" sz="1800" dirty="0" smtClean="0"/>
              <a:t>t)</a:t>
            </a:r>
            <a:endParaRPr lang="en-IN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Boosted Eavesdropping Range</a:t>
            </a:r>
          </a:p>
          <a:p>
            <a:pPr>
              <a:buNone/>
            </a:pPr>
            <a:r>
              <a:rPr lang="en-IN" dirty="0" smtClean="0"/>
              <a:t>How to boost the range at low cost?</a:t>
            </a:r>
          </a:p>
          <a:p>
            <a:pPr>
              <a:buNone/>
            </a:pPr>
            <a:r>
              <a:rPr lang="en-IN" dirty="0" smtClean="0"/>
              <a:t>     - Adding LNA ( Low Noise Amplifier).</a:t>
            </a:r>
          </a:p>
          <a:p>
            <a:pPr>
              <a:buNone/>
            </a:pPr>
            <a:r>
              <a:rPr lang="en-IN" dirty="0" smtClean="0"/>
              <a:t>	 - LNA amplifies received signal strength.</a:t>
            </a:r>
          </a:p>
          <a:p>
            <a:pPr>
              <a:buNone/>
            </a:pPr>
            <a:r>
              <a:rPr lang="en-IN" dirty="0" smtClean="0"/>
              <a:t>Increases eavesdropping range in the urban area from 70m to 300m</a:t>
            </a:r>
          </a:p>
          <a:p>
            <a:pPr>
              <a:buNone/>
            </a:pPr>
            <a:endParaRPr lang="en-IN" dirty="0" smtClean="0"/>
          </a:p>
        </p:txBody>
      </p:sp>
      <p:pic>
        <p:nvPicPr>
          <p:cNvPr id="4" name="Picture 3" descr="range capac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013176"/>
            <a:ext cx="8064896" cy="12961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16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erial vie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6830379" cy="561662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17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Neighborhood Monitoring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Number of Observed Meters</a:t>
            </a:r>
          </a:p>
          <a:p>
            <a:pPr>
              <a:buNone/>
            </a:pPr>
            <a:r>
              <a:rPr lang="en-IN" dirty="0" smtClean="0"/>
              <a:t>	Used two RF Sniffers – </a:t>
            </a:r>
          </a:p>
          <a:p>
            <a:pPr>
              <a:buNone/>
            </a:pPr>
            <a:r>
              <a:rPr lang="en-IN" dirty="0" smtClean="0"/>
              <a:t>			- Narrowband Sniffer 4 MHz</a:t>
            </a:r>
          </a:p>
          <a:p>
            <a:pPr>
              <a:buNone/>
            </a:pPr>
            <a:r>
              <a:rPr lang="en-IN" dirty="0" smtClean="0"/>
              <a:t>			- Wideband Sniffer  12.5MHz </a:t>
            </a:r>
          </a:p>
          <a:p>
            <a:pPr>
              <a:buNone/>
            </a:pPr>
            <a:r>
              <a:rPr lang="en-IN" dirty="0" smtClean="0"/>
              <a:t>               Meter      w/o LNA   w LNA</a:t>
            </a:r>
          </a:p>
          <a:p>
            <a:pPr>
              <a:buNone/>
            </a:pPr>
            <a:r>
              <a:rPr lang="en-IN" dirty="0" smtClean="0"/>
              <a:t>		Narrowband    72            161</a:t>
            </a:r>
          </a:p>
          <a:p>
            <a:pPr>
              <a:buNone/>
            </a:pPr>
            <a:r>
              <a:rPr lang="en-IN" dirty="0" smtClean="0"/>
              <a:t>          Wideband        106         485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83212" y="4037428"/>
          <a:ext cx="5584874" cy="1716258"/>
        </p:xfrm>
        <a:graphic>
          <a:graphicData uri="http://schemas.openxmlformats.org/drawingml/2006/table">
            <a:tbl>
              <a:tblPr firstRow="1"/>
              <a:tblGrid>
                <a:gridCol w="5584874"/>
              </a:tblGrid>
              <a:tr h="171625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043608" y="4509120"/>
            <a:ext cx="5616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43608" y="5157192"/>
            <a:ext cx="5616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18</a:t>
            </a:fld>
            <a:endParaRPr lang="en-IN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Neigborhood Monitoring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 Packet Reception Rate</a:t>
            </a:r>
          </a:p>
          <a:p>
            <a:pPr lvl="1"/>
            <a:r>
              <a:rPr lang="en-IN" sz="2400" dirty="0" smtClean="0"/>
              <a:t> Received packets per hour (pph)</a:t>
            </a:r>
          </a:p>
          <a:p>
            <a:pPr lvl="1"/>
            <a:r>
              <a:rPr lang="en-IN" sz="2400" dirty="0" smtClean="0"/>
              <a:t> Larger pph maps to more frequent energy consumption and high level of information leakage</a:t>
            </a:r>
            <a:r>
              <a:rPr lang="en-IN" dirty="0" smtClean="0"/>
              <a:t>.</a:t>
            </a:r>
          </a:p>
          <a:p>
            <a:pPr lvl="1">
              <a:buNone/>
            </a:pPr>
            <a:endParaRPr lang="en-IN" dirty="0" smtClean="0"/>
          </a:p>
        </p:txBody>
      </p:sp>
      <p:pic>
        <p:nvPicPr>
          <p:cNvPr id="4" name="Picture 3" descr="histogram of received packe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501013"/>
            <a:ext cx="6624736" cy="288031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19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is a Smart Meter??</a:t>
            </a:r>
            <a:endParaRPr lang="en-IN" dirty="0"/>
          </a:p>
        </p:txBody>
      </p:sp>
      <p:pic>
        <p:nvPicPr>
          <p:cNvPr id="8" name="Content Placeholder 7" descr="traditional vs Sm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6480720" cy="32403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pPr>
              <a:buNone/>
            </a:pPr>
            <a:r>
              <a:rPr lang="en-IN" sz="4000" dirty="0" smtClean="0"/>
              <a:t>Even at a low packet reception rate, it is very easy to infer data of the residents.</a:t>
            </a:r>
          </a:p>
          <a:p>
            <a:pPr>
              <a:buNone/>
            </a:pPr>
            <a:r>
              <a:rPr lang="en-IN" sz="4000" dirty="0" smtClean="0"/>
              <a:t> </a:t>
            </a:r>
            <a:endParaRPr lang="en-IN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20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Inferring Household Events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Visual Observation Mechanisms</a:t>
            </a:r>
          </a:p>
          <a:p>
            <a:pPr>
              <a:buNone/>
            </a:pPr>
            <a:r>
              <a:rPr lang="en-IN" dirty="0" smtClean="0"/>
              <a:t>		- on-board LCD display</a:t>
            </a:r>
          </a:p>
          <a:p>
            <a:pPr>
              <a:buNone/>
            </a:pPr>
            <a:r>
              <a:rPr lang="en-IN" dirty="0" smtClean="0"/>
              <a:t>		- infrared (IR) LED using cameras or IR photodiodes.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21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Inferring Household Events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Automated LCD Screen Monitoring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r>
              <a:rPr lang="en-IN" sz="2400" dirty="0" smtClean="0"/>
              <a:t>For every consumption of Wh( Watt-hour), one of the dot toggles</a:t>
            </a:r>
          </a:p>
          <a:p>
            <a:r>
              <a:rPr lang="en-IN" sz="2400" dirty="0" smtClean="0"/>
              <a:t>Tracks the toggles on a laptop and generates electricity trace.</a:t>
            </a:r>
          </a:p>
          <a:p>
            <a:endParaRPr lang="en-IN" dirty="0"/>
          </a:p>
        </p:txBody>
      </p:sp>
      <p:pic>
        <p:nvPicPr>
          <p:cNvPr id="4" name="Picture 3" descr="LCD disp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060848"/>
            <a:ext cx="5184576" cy="24482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22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Inferring Household Evemts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Infrared LED Monitoring</a:t>
            </a:r>
          </a:p>
          <a:p>
            <a:pPr lvl="1"/>
            <a:r>
              <a:rPr lang="en-IN" dirty="0" smtClean="0"/>
              <a:t>For every consumption of 1Wh, IR LED flashes.</a:t>
            </a:r>
          </a:p>
          <a:p>
            <a:pPr lvl="1"/>
            <a:r>
              <a:rPr lang="en-IN" dirty="0" smtClean="0"/>
              <a:t> Designed IR circuit to capture the IR flashes.</a:t>
            </a:r>
          </a:p>
          <a:p>
            <a:pPr lvl="1"/>
            <a:r>
              <a:rPr lang="en-IN" dirty="0" smtClean="0"/>
              <a:t>Once the diode detects the flash, the voltage becomes high.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23</a:t>
            </a:fld>
            <a:endParaRPr lang="en-IN" dirty="0"/>
          </a:p>
        </p:txBody>
      </p:sp>
      <p:pic>
        <p:nvPicPr>
          <p:cNvPr id="7" name="Picture 6" descr="IR detection circu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221088"/>
            <a:ext cx="3024336" cy="2162477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31-03-2015</a:t>
            </a:r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Experiments &amp; Results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2400" dirty="0" smtClean="0"/>
              <a:t>Examined whether  RF Sniffing can reveal sensitive information. </a:t>
            </a:r>
          </a:p>
          <a:p>
            <a:pPr lvl="1">
              <a:buFont typeface="Arial" pitchFamily="34" charset="0"/>
              <a:buChar char="•"/>
            </a:pPr>
            <a:r>
              <a:rPr lang="en-IN" sz="2400" dirty="0" smtClean="0"/>
              <a:t>Found that RF sniffing suffered from low granularity of data.</a:t>
            </a:r>
          </a:p>
          <a:p>
            <a:pPr lvl="1">
              <a:buNone/>
            </a:pPr>
            <a:r>
              <a:rPr lang="en-IN" sz="2400" dirty="0" smtClean="0"/>
              <a:t>Question: RF eavesdropping information sufficient to infer sensitive data?</a:t>
            </a:r>
          </a:p>
          <a:p>
            <a:pPr lvl="1">
              <a:buNone/>
            </a:pPr>
            <a:r>
              <a:rPr lang="en-IN" sz="2400" dirty="0" smtClean="0"/>
              <a:t>Ans: Conducted two experiments and found that both camera and IR based methods captured data with high granularity than RF Eavesdropping.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24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Results</a:t>
            </a:r>
            <a:endParaRPr lang="en-IN" dirty="0"/>
          </a:p>
        </p:txBody>
      </p:sp>
      <p:pic>
        <p:nvPicPr>
          <p:cNvPr id="4" name="Content Placeholder 3" descr="daily and hourly electrical consump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12776"/>
            <a:ext cx="6120680" cy="403653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25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Defense Strategies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Spoofing Defenses for Legacy Meters</a:t>
            </a:r>
          </a:p>
          <a:p>
            <a:pPr lvl="1"/>
            <a:r>
              <a:rPr lang="en-IN" sz="2400" dirty="0" smtClean="0"/>
              <a:t>Radio fingerprinting techniques.</a:t>
            </a:r>
          </a:p>
          <a:p>
            <a:pPr lvl="1"/>
            <a:r>
              <a:rPr lang="en-IN" sz="2400" dirty="0" smtClean="0"/>
              <a:t>Anomaly Detection</a:t>
            </a:r>
            <a:r>
              <a:rPr lang="en-IN" dirty="0" smtClean="0"/>
              <a:t>.</a:t>
            </a:r>
          </a:p>
          <a:p>
            <a:r>
              <a:rPr lang="en-IN" dirty="0" smtClean="0"/>
              <a:t>Cryptographic Mechanisms</a:t>
            </a:r>
          </a:p>
          <a:p>
            <a:pPr lvl="1"/>
            <a:r>
              <a:rPr lang="en-IN" sz="2400" dirty="0" smtClean="0"/>
              <a:t>Encrypting data packets using standard block encryption algorithms</a:t>
            </a:r>
            <a:r>
              <a:rPr lang="en-IN" dirty="0" smtClean="0"/>
              <a:t>. </a:t>
            </a:r>
          </a:p>
          <a:p>
            <a:pPr lvl="1"/>
            <a:r>
              <a:rPr lang="en-IN" sz="2400" dirty="0" smtClean="0"/>
              <a:t>Requires upgrading of the meters</a:t>
            </a:r>
            <a:r>
              <a:rPr lang="en-IN" dirty="0" smtClean="0"/>
              <a:t>.</a:t>
            </a:r>
          </a:p>
          <a:p>
            <a:r>
              <a:rPr lang="en-IN" dirty="0" smtClean="0"/>
              <a:t>Jammer add-on</a:t>
            </a:r>
          </a:p>
          <a:p>
            <a:pPr lvl="1"/>
            <a:r>
              <a:rPr lang="en-IN" sz="2400" dirty="0" smtClean="0"/>
              <a:t>add-on device PPJ (Privacy Preserving Jammer). No upgradation.</a:t>
            </a:r>
          </a:p>
          <a:p>
            <a:pPr lvl="1">
              <a:buNone/>
            </a:pPr>
            <a:endParaRPr lang="en-IN" sz="2400" dirty="0" smtClean="0"/>
          </a:p>
          <a:p>
            <a:pPr lvl="1">
              <a:buNone/>
            </a:pPr>
            <a:endParaRPr lang="en-IN" sz="2400" dirty="0" smtClean="0"/>
          </a:p>
          <a:p>
            <a:pPr lvl="1">
              <a:buNone/>
            </a:pPr>
            <a:endParaRPr lang="en-IN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26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Privacy Preserving Jammer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Deactivation Protocol 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 descr="deactivation protoc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452550"/>
            <a:ext cx="5976664" cy="342472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27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AMR systems are vulnerable to spoofing attacks.</a:t>
            </a:r>
          </a:p>
          <a:p>
            <a:r>
              <a:rPr lang="en-IN" dirty="0" smtClean="0"/>
              <a:t>Continuous broadcast of readings for every 30s risking millions of meters.</a:t>
            </a:r>
          </a:p>
          <a:p>
            <a:r>
              <a:rPr lang="en-IN" dirty="0" smtClean="0"/>
              <a:t>Offered a security solution that the authors call PPJ.</a:t>
            </a:r>
          </a:p>
          <a:p>
            <a:pPr lvl="1"/>
            <a:r>
              <a:rPr lang="en-IN" dirty="0" smtClean="0"/>
              <a:t>No modification of current meters.</a:t>
            </a:r>
          </a:p>
          <a:p>
            <a:pPr lvl="1"/>
            <a:r>
              <a:rPr lang="en-IN" dirty="0" smtClean="0"/>
              <a:t>Prevents information leakage.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28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Benefits of having a Smart Meter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/>
              <a:t>No more manual readings.</a:t>
            </a:r>
          </a:p>
          <a:p>
            <a:r>
              <a:rPr lang="en-IN" dirty="0" smtClean="0"/>
              <a:t>More accurate bills.</a:t>
            </a:r>
          </a:p>
          <a:p>
            <a:r>
              <a:rPr lang="en-IN" dirty="0" smtClean="0"/>
              <a:t>Improves efficiency and reliability.</a:t>
            </a:r>
          </a:p>
          <a:p>
            <a:r>
              <a:rPr lang="en-IN" dirty="0" smtClean="0"/>
              <a:t>Real time reports.</a:t>
            </a:r>
          </a:p>
          <a:p>
            <a:pPr>
              <a:buNone/>
            </a:pPr>
            <a:r>
              <a:rPr lang="en-IN" dirty="0" smtClean="0"/>
              <a:t>                 And many more.....</a:t>
            </a:r>
          </a:p>
          <a:p>
            <a:pPr>
              <a:buNone/>
            </a:pPr>
            <a:r>
              <a:rPr lang="en-IN" dirty="0" smtClean="0"/>
              <a:t> But is it SECURE ????</a:t>
            </a:r>
          </a:p>
          <a:p>
            <a:pPr>
              <a:buNone/>
            </a:pP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Beware!! Smart Meters are tracking us</a:t>
            </a:r>
            <a:endParaRPr lang="en-IN" dirty="0"/>
          </a:p>
        </p:txBody>
      </p:sp>
      <p:pic>
        <p:nvPicPr>
          <p:cNvPr id="4" name="Content Placeholder 3" descr="smart meter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340768"/>
            <a:ext cx="4464496" cy="468052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Recent Articles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5</a:t>
            </a:fld>
            <a:endParaRPr lang="en-IN" dirty="0"/>
          </a:p>
        </p:txBody>
      </p:sp>
      <p:pic>
        <p:nvPicPr>
          <p:cNvPr id="7" name="Content Placeholder 6" descr="meter artic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4680520" cy="4525963"/>
          </a:xfrm>
        </p:spPr>
      </p:pic>
      <p:pic>
        <p:nvPicPr>
          <p:cNvPr id="9" name="Picture 8" descr="article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5150" y="2636912"/>
            <a:ext cx="6038850" cy="4221088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Architecture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IN" dirty="0" smtClean="0"/>
              <a:t>AMR Meters	</a:t>
            </a:r>
          </a:p>
          <a:p>
            <a:pPr lvl="1">
              <a:buNone/>
            </a:pPr>
            <a:r>
              <a:rPr lang="en-IN" sz="2200" dirty="0" smtClean="0"/>
              <a:t>Has	metering engine &amp;</a:t>
            </a:r>
          </a:p>
          <a:p>
            <a:pPr lvl="1">
              <a:buNone/>
            </a:pPr>
            <a:r>
              <a:rPr lang="en-IN" sz="2200" dirty="0" smtClean="0"/>
              <a:t>ERT(Encoder-Re</a:t>
            </a:r>
          </a:p>
          <a:p>
            <a:pPr lvl="1">
              <a:buNone/>
            </a:pPr>
            <a:r>
              <a:rPr lang="en-IN" sz="2200" dirty="0" smtClean="0"/>
              <a:t>-ceiver-Transmitter)</a:t>
            </a:r>
          </a:p>
          <a:p>
            <a:pPr lvl="2">
              <a:buNone/>
            </a:pPr>
            <a:endParaRPr lang="en-IN" dirty="0" smtClean="0"/>
          </a:p>
          <a:p>
            <a:pPr lvl="1">
              <a:buFont typeface="Arial" pitchFamily="34" charset="0"/>
              <a:buChar char="•"/>
            </a:pPr>
            <a:endParaRPr lang="en-IN" dirty="0" smtClean="0"/>
          </a:p>
          <a:p>
            <a:pPr lvl="1">
              <a:buFont typeface="Arial" pitchFamily="34" charset="0"/>
              <a:buChar char="•"/>
            </a:pPr>
            <a:endParaRPr lang="en-IN" dirty="0" smtClean="0"/>
          </a:p>
          <a:p>
            <a:pPr lvl="1">
              <a:buFont typeface="Arial" pitchFamily="34" charset="0"/>
              <a:buChar char="•"/>
            </a:pPr>
            <a:r>
              <a:rPr lang="en-IN" dirty="0" smtClean="0"/>
              <a:t>AMR Readers</a:t>
            </a:r>
          </a:p>
          <a:p>
            <a:pPr lvl="2"/>
            <a:r>
              <a:rPr lang="en-IN" dirty="0" smtClean="0"/>
              <a:t>Handheld devices     </a:t>
            </a:r>
          </a:p>
          <a:p>
            <a:pPr lvl="2"/>
            <a:r>
              <a:rPr lang="en-IN" dirty="0" smtClean="0"/>
              <a:t>Mobile collectors</a:t>
            </a:r>
          </a:p>
          <a:p>
            <a:pPr lvl="2"/>
            <a:r>
              <a:rPr lang="en-IN" dirty="0" smtClean="0"/>
              <a:t>Fixed Network AMR </a:t>
            </a:r>
          </a:p>
          <a:p>
            <a:pPr lvl="2">
              <a:buNone/>
            </a:pPr>
            <a:r>
              <a:rPr lang="en-IN" dirty="0" smtClean="0"/>
              <a:t>       - No manual walk. 	</a:t>
            </a:r>
          </a:p>
          <a:p>
            <a:pPr lvl="1"/>
            <a:endParaRPr lang="en-IN" dirty="0"/>
          </a:p>
        </p:txBody>
      </p:sp>
      <p:pic>
        <p:nvPicPr>
          <p:cNvPr id="4" name="Picture 3" descr="smart_me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772816"/>
            <a:ext cx="3384376" cy="20882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6</a:t>
            </a:fld>
            <a:endParaRPr lang="en-IN" dirty="0"/>
          </a:p>
        </p:txBody>
      </p:sp>
      <p:pic>
        <p:nvPicPr>
          <p:cNvPr id="6" name="Picture 5" descr="require personn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05064"/>
            <a:ext cx="3384376" cy="194421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923928" y="458112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23928" y="4653136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Communication Protocol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 smtClean="0"/>
              <a:t>Meters use simple modulation schemes- </a:t>
            </a:r>
          </a:p>
          <a:p>
            <a:pPr lvl="1"/>
            <a:r>
              <a:rPr lang="en-IN" sz="2400" dirty="0" smtClean="0"/>
              <a:t>OOK ( on-off Keying) or FSK ( Frequency Shift Keying) included with the Manchestor Encoding Scheme.</a:t>
            </a:r>
            <a:endParaRPr lang="en-IN" sz="2400" dirty="0"/>
          </a:p>
          <a:p>
            <a:r>
              <a:rPr lang="en-IN" sz="2800" dirty="0" smtClean="0"/>
              <a:t> Two types of Communication models-</a:t>
            </a:r>
          </a:p>
          <a:p>
            <a:pPr>
              <a:buNone/>
            </a:pPr>
            <a:r>
              <a:rPr lang="en-IN" sz="2800" dirty="0" smtClean="0"/>
              <a:t>Wake-up Model</a:t>
            </a:r>
          </a:p>
          <a:p>
            <a:pPr>
              <a:buFont typeface="Wingdings" pitchFamily="2" charset="2"/>
              <a:buChar char="v"/>
            </a:pPr>
            <a:r>
              <a:rPr lang="en-IN" sz="2800" dirty="0" smtClean="0"/>
              <a:t> Two-way communication</a:t>
            </a:r>
          </a:p>
          <a:p>
            <a:r>
              <a:rPr lang="en-IN" sz="2200" dirty="0" smtClean="0"/>
              <a:t>Reader sends an Activation signal to wake-up the meter</a:t>
            </a:r>
            <a:r>
              <a:rPr lang="en-IN" sz="2800" dirty="0" smtClean="0"/>
              <a:t>.</a:t>
            </a:r>
            <a:endParaRPr lang="en-IN" sz="2800" dirty="0"/>
          </a:p>
          <a:p>
            <a:pPr>
              <a:buNone/>
            </a:pPr>
            <a:r>
              <a:rPr lang="en-IN" sz="2800" dirty="0" smtClean="0"/>
              <a:t>Bubble-up Model</a:t>
            </a:r>
          </a:p>
          <a:p>
            <a:pPr>
              <a:buFont typeface="Wingdings" pitchFamily="2" charset="2"/>
              <a:buChar char="v"/>
            </a:pPr>
            <a:r>
              <a:rPr lang="en-IN" sz="2800" dirty="0" smtClean="0"/>
              <a:t>One-way communication</a:t>
            </a:r>
          </a:p>
          <a:p>
            <a:r>
              <a:rPr lang="en-IN" sz="2200" dirty="0" smtClean="0"/>
              <a:t>There is a meter reading broadcast for every 30s.</a:t>
            </a:r>
            <a:endParaRPr lang="en-I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Reverse Engineering to discover meter protocol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IN" dirty="0" smtClean="0"/>
              <a:t>   First step is to capture few transmissions from each meter.</a:t>
            </a:r>
          </a:p>
          <a:p>
            <a:pPr marL="514350" indent="-514350">
              <a:buNone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/>
              <a:t> </a:t>
            </a:r>
            <a:r>
              <a:rPr lang="en-IN" dirty="0" smtClean="0"/>
              <a:t>     Built a detection software to capture, replay and verify signals.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AMR Transmission Packets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pPr>
              <a:buNone/>
            </a:pPr>
            <a:r>
              <a:rPr lang="en-IN" dirty="0" smtClean="0"/>
              <a:t>Pilot Packet-</a:t>
            </a:r>
          </a:p>
          <a:p>
            <a:pPr>
              <a:buNone/>
            </a:pPr>
            <a:r>
              <a:rPr lang="en-IN" dirty="0" smtClean="0"/>
              <a:t>      A high priority control packet associated with the data packet.</a:t>
            </a:r>
          </a:p>
          <a:p>
            <a:endParaRPr lang="en-IN" dirty="0"/>
          </a:p>
        </p:txBody>
      </p:sp>
      <p:pic>
        <p:nvPicPr>
          <p:cNvPr id="4" name="Picture 3" descr="Packe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132856"/>
            <a:ext cx="6192688" cy="22322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87125-02F9-4A4C-A25C-90D38E62C8A2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31-03-2015</a:t>
            </a:r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Security and Privacy Analysis of AMR Systems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810</Words>
  <Application>Microsoft Office PowerPoint</Application>
  <PresentationFormat>On-screen Show (4:3)</PresentationFormat>
  <Paragraphs>229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Office Theme</vt:lpstr>
      <vt:lpstr>Neighborhood Watch: Security and Privacy Analysis of Automatic Meter Reading Systems</vt:lpstr>
      <vt:lpstr>What is a Smart Meter??</vt:lpstr>
      <vt:lpstr>Benefits of having a Smart Meter</vt:lpstr>
      <vt:lpstr>Beware!! Smart Meters are tracking us</vt:lpstr>
      <vt:lpstr>Recent Articles</vt:lpstr>
      <vt:lpstr>Architecture</vt:lpstr>
      <vt:lpstr>Communication Protocol </vt:lpstr>
      <vt:lpstr>Reverse Engineering to discover meter protocol</vt:lpstr>
      <vt:lpstr>AMR Transmission Packets</vt:lpstr>
      <vt:lpstr>Reverse Engineering to discover meter protocol (cont) </vt:lpstr>
      <vt:lpstr>PowerPoint Presentation</vt:lpstr>
      <vt:lpstr>Lessons Learned</vt:lpstr>
      <vt:lpstr>Packet Spoofing</vt:lpstr>
      <vt:lpstr>PowerPoint Presentation</vt:lpstr>
      <vt:lpstr>Neighborhood Monitoring</vt:lpstr>
      <vt:lpstr>Neighborhood Monitoring(cont)</vt:lpstr>
      <vt:lpstr>PowerPoint Presentation</vt:lpstr>
      <vt:lpstr>Neighborhood Monitoring</vt:lpstr>
      <vt:lpstr>Neigborhood Monitoring</vt:lpstr>
      <vt:lpstr>PowerPoint Presentation</vt:lpstr>
      <vt:lpstr>Inferring Household Events</vt:lpstr>
      <vt:lpstr>Inferring Household Events</vt:lpstr>
      <vt:lpstr>Inferring Household Evemts</vt:lpstr>
      <vt:lpstr>Experiments &amp; Results</vt:lpstr>
      <vt:lpstr>Results</vt:lpstr>
      <vt:lpstr>Defense Strategies</vt:lpstr>
      <vt:lpstr>Privacy Preserving Jammer 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Neighborhood Watch: Security and Privacy Analysis of Automatic Meter Reading Systems</dc:title>
  <dc:creator>sanjeevuma</dc:creator>
  <cp:lastModifiedBy>Fei Hu</cp:lastModifiedBy>
  <cp:revision>62</cp:revision>
  <dcterms:created xsi:type="dcterms:W3CDTF">2015-03-30T01:10:12Z</dcterms:created>
  <dcterms:modified xsi:type="dcterms:W3CDTF">2015-04-24T15:34:11Z</dcterms:modified>
</cp:coreProperties>
</file>