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65" r:id="rId4"/>
    <p:sldId id="267" r:id="rId5"/>
    <p:sldId id="266" r:id="rId6"/>
    <p:sldId id="270" r:id="rId7"/>
    <p:sldId id="272" r:id="rId8"/>
    <p:sldId id="269" r:id="rId9"/>
    <p:sldId id="271" r:id="rId10"/>
    <p:sldId id="273" r:id="rId11"/>
    <p:sldId id="274" r:id="rId12"/>
    <p:sldId id="275" r:id="rId13"/>
    <p:sldId id="276" r:id="rId14"/>
    <p:sldId id="277" r:id="rId15"/>
    <p:sldId id="257" r:id="rId16"/>
    <p:sldId id="258" r:id="rId17"/>
    <p:sldId id="259" r:id="rId18"/>
    <p:sldId id="282" r:id="rId19"/>
    <p:sldId id="281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68" d="100"/>
          <a:sy n="68" d="100"/>
        </p:scale>
        <p:origin x="62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7A841DCB-4DC6-4F27-A7A1-5123773FEBDE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772057A-241E-4811-829A-CECDABA468F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Comprehensive Experimental Analyses of Automotive Attack Surfaces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2"/>
                </a:solidFill>
              </a:rPr>
              <a:t>Stephen Checkoway, Damon McCoy, Brian </a:t>
            </a:r>
            <a:r>
              <a:rPr lang="en-US" dirty="0" smtClean="0">
                <a:solidFill>
                  <a:schemeClr val="tx2"/>
                </a:solidFill>
              </a:rPr>
              <a:t>Kantor, Danny </a:t>
            </a:r>
            <a:r>
              <a:rPr lang="en-US" dirty="0">
                <a:solidFill>
                  <a:schemeClr val="tx2"/>
                </a:solidFill>
              </a:rPr>
              <a:t>Anderson, Hovav Shacham, and Stefan </a:t>
            </a:r>
            <a:r>
              <a:rPr lang="en-US" dirty="0" smtClean="0">
                <a:solidFill>
                  <a:schemeClr val="tx2"/>
                </a:solidFill>
              </a:rPr>
              <a:t>Savage</a:t>
            </a:r>
          </a:p>
          <a:p>
            <a:pPr marL="0" indent="0">
              <a:buNone/>
            </a:pPr>
            <a:r>
              <a:rPr lang="en-US" dirty="0" smtClean="0"/>
              <a:t>University </a:t>
            </a:r>
            <a:r>
              <a:rPr lang="en-US" dirty="0"/>
              <a:t>of California, San Diego</a:t>
            </a:r>
          </a:p>
          <a:p>
            <a:r>
              <a:rPr lang="en-US" dirty="0">
                <a:solidFill>
                  <a:schemeClr val="tx2"/>
                </a:solidFill>
              </a:rPr>
              <a:t>Karl Koscher, Alexei Czeskis, Franziska Roesner, and Tadayoshi Kohno</a:t>
            </a:r>
          </a:p>
          <a:p>
            <a:pPr marL="0" indent="0">
              <a:buNone/>
            </a:pPr>
            <a:r>
              <a:rPr lang="en-US" dirty="0"/>
              <a:t>University of </a:t>
            </a:r>
            <a:r>
              <a:rPr lang="en-US" dirty="0" smtClean="0"/>
              <a:t>Washington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					Presented by</a:t>
            </a:r>
          </a:p>
          <a:p>
            <a:pPr marL="0" indent="0" algn="just">
              <a:buNone/>
            </a:pPr>
            <a:r>
              <a:rPr lang="en-US" dirty="0" smtClean="0"/>
              <a:t>					Tejaswee Bhargava Pasumarti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61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Vehicle attack surface</a:t>
            </a:r>
            <a:endParaRPr lang="en-US" cap="none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814" y="1600200"/>
            <a:ext cx="593637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0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Vulnerability Analysis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Focused on moderately priced sedan with standard options and components</a:t>
            </a:r>
          </a:p>
          <a:p>
            <a:r>
              <a:rPr lang="en-US" dirty="0" smtClean="0"/>
              <a:t>Cars &lt; 30 ECUS comprising both critical drivetrain components &amp; less critical components </a:t>
            </a:r>
          </a:p>
          <a:p>
            <a:r>
              <a:rPr lang="en-US" dirty="0" smtClean="0"/>
              <a:t>PassThru for ECU diagnosis and reprogramming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Every vulnerability demonstrated allowed complete control of vehicle’s system</a:t>
            </a:r>
          </a:p>
          <a:p>
            <a:pPr marL="800100" lvl="1">
              <a:buFont typeface="Courier New" pitchFamily="49" charset="0"/>
              <a:buChar char="o"/>
            </a:pPr>
            <a:r>
              <a:rPr lang="en-US" dirty="0"/>
              <a:t>General Procedure: </a:t>
            </a:r>
          </a:p>
          <a:p>
            <a:pPr marL="1200150" lvl="2">
              <a:buFont typeface="Courier New" pitchFamily="49" charset="0"/>
              <a:buChar char="o"/>
            </a:pPr>
            <a:r>
              <a:rPr lang="en-US" dirty="0"/>
              <a:t>Identify microprocessor (PowerPC, ARM, Super-H, etc)</a:t>
            </a:r>
          </a:p>
          <a:p>
            <a:pPr marL="1200150" lvl="2">
              <a:buFont typeface="Courier New" pitchFamily="49" charset="0"/>
              <a:buChar char="o"/>
            </a:pPr>
            <a:r>
              <a:rPr lang="en-US" dirty="0"/>
              <a:t>Extract firmware and reverse engineer using debugging devices/software where possible</a:t>
            </a:r>
          </a:p>
          <a:p>
            <a:pPr marL="1200150" lvl="2">
              <a:buFont typeface="Courier New" pitchFamily="49" charset="0"/>
              <a:buChar char="o"/>
            </a:pPr>
            <a:r>
              <a:rPr lang="en-US" dirty="0"/>
              <a:t>Exploit vulnerability or simply reprogram ECU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30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Exploitation Summary</a:t>
            </a:r>
            <a:endParaRPr lang="en-US" cap="none" dirty="0">
              <a:solidFill>
                <a:schemeClr val="tx2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75810"/>
            <a:ext cx="7924800" cy="3363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2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Indirect physical exploits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Media </a:t>
            </a:r>
            <a:r>
              <a:rPr lang="en-US" dirty="0"/>
              <a:t>Player  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Accepts compact discs</a:t>
            </a:r>
          </a:p>
          <a:p>
            <a:r>
              <a:rPr lang="en-US" dirty="0" smtClean="0">
                <a:sym typeface="Wingdings" pitchFamily="2" charset="2"/>
              </a:rPr>
              <a:t>Software running on CPU handles audio parsing, UI functions, handles connections</a:t>
            </a:r>
          </a:p>
          <a:p>
            <a:r>
              <a:rPr lang="en-US" dirty="0" smtClean="0">
                <a:sym typeface="Wingdings" pitchFamily="2" charset="2"/>
              </a:rPr>
              <a:t>Two </a:t>
            </a:r>
            <a:r>
              <a:rPr lang="en-US" dirty="0">
                <a:sym typeface="Wingdings" pitchFamily="2" charset="2"/>
              </a:rPr>
              <a:t>exploits</a:t>
            </a:r>
          </a:p>
          <a:p>
            <a:pPr marL="914400" lvl="1" indent="-514350">
              <a:buFont typeface="+mj-lt"/>
              <a:buAutoNum type="arabicParenR"/>
            </a:pPr>
            <a:r>
              <a:rPr lang="en-US" dirty="0">
                <a:sym typeface="Wingdings" pitchFamily="2" charset="2"/>
              </a:rPr>
              <a:t>Latent update capability of player manufacturer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Updates when user does </a:t>
            </a:r>
            <a:r>
              <a:rPr lang="en-US" dirty="0" smtClean="0">
                <a:sym typeface="Wingdings" pitchFamily="2" charset="2"/>
              </a:rPr>
              <a:t>nothing</a:t>
            </a:r>
            <a:endParaRPr lang="en-US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rabicParenR"/>
            </a:pPr>
            <a:r>
              <a:rPr lang="en-US" dirty="0">
                <a:sym typeface="Wingdings" pitchFamily="2" charset="2"/>
              </a:rPr>
              <a:t>WMA parser vulnerability</a:t>
            </a:r>
          </a:p>
          <a:p>
            <a:pPr marL="1771650" lvl="3" indent="-51435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Audio file parse correctly on a PC - In vehicle send arbitrary CAN packets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OBD-II</a:t>
            </a:r>
          </a:p>
          <a:p>
            <a:r>
              <a:rPr lang="en-US" dirty="0" smtClean="0"/>
              <a:t>Looked at PassThru device from  manufacturere</a:t>
            </a:r>
          </a:p>
          <a:p>
            <a:r>
              <a:rPr lang="en-US" dirty="0" smtClean="0"/>
              <a:t>Found no authentication for PC’s on same WiFi network</a:t>
            </a:r>
          </a:p>
          <a:p>
            <a:r>
              <a:rPr lang="en-US" dirty="0" smtClean="0"/>
              <a:t>Found exploit allowing reprogramming of PassThru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Allows for PassThru worm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Allows for control of vehicle reprogramming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Includes unsecured and unused Linux programs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Indirect physical exploits</a:t>
            </a:r>
            <a:endParaRPr lang="en-US" cap="none" dirty="0">
              <a:solidFill>
                <a:schemeClr val="tx2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733800" cy="375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4931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  <a:latin typeface="+mn-lt"/>
              </a:rPr>
              <a:t>Short-range wireless exploitation</a:t>
            </a:r>
            <a:endParaRPr lang="en-US" cap="none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Bluetooth: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Found popular Bluetooth protocol stack with custom manufacture code on top</a:t>
            </a:r>
          </a:p>
          <a:p>
            <a:pPr marL="1714500" lvl="3" indent="-457200">
              <a:buFont typeface="Wingdings" pitchFamily="2" charset="2"/>
              <a:buChar char="v"/>
            </a:pPr>
            <a:r>
              <a:rPr lang="en-US" dirty="0"/>
              <a:t>Custom code contained 20 unsafe calls to </a:t>
            </a:r>
            <a:r>
              <a:rPr lang="en-US" i="1" dirty="0"/>
              <a:t>strcpy()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Indirect attack </a:t>
            </a:r>
            <a:r>
              <a:rPr lang="en-US" dirty="0">
                <a:sym typeface="Wingdings" pitchFamily="2" charset="2"/>
              </a:rPr>
              <a:t> assumes attacker has paired device</a:t>
            </a:r>
          </a:p>
          <a:p>
            <a:pPr marL="1714500" lvl="3" indent="-457200">
              <a:buFont typeface="Wingdings" pitchFamily="2" charset="2"/>
              <a:buChar char="v"/>
            </a:pPr>
            <a:r>
              <a:rPr lang="en-US" dirty="0">
                <a:sym typeface="Wingdings" pitchFamily="2" charset="2"/>
              </a:rPr>
              <a:t>Implemented Trojan on Android device to compromise machine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Direct attack  exploits with a paired device</a:t>
            </a:r>
          </a:p>
          <a:p>
            <a:pPr marL="1714500" lvl="3" indent="-457200">
              <a:buFont typeface="Wingdings" pitchFamily="2" charset="2"/>
              <a:buChar char="v"/>
            </a:pPr>
            <a:r>
              <a:rPr lang="en-US" dirty="0">
                <a:sym typeface="Wingdings" pitchFamily="2" charset="2"/>
              </a:rPr>
              <a:t>Requires brute force of PIN to pair device (10 hours)  Limited by response of vehicle’s Bluetooth</a:t>
            </a:r>
          </a:p>
        </p:txBody>
      </p:sp>
    </p:spTree>
    <p:extLst>
      <p:ext uri="{BB962C8B-B14F-4D97-AF65-F5344CB8AC3E}">
        <p14:creationId xmlns:p14="http://schemas.microsoft.com/office/powerpoint/2010/main" val="27382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Cellular attack</a:t>
            </a:r>
          </a:p>
          <a:p>
            <a:r>
              <a:rPr lang="en-US" dirty="0" smtClean="0"/>
              <a:t>Telematics</a:t>
            </a:r>
          </a:p>
          <a:p>
            <a:r>
              <a:rPr lang="en-US" dirty="0" smtClean="0"/>
              <a:t>SSL</a:t>
            </a:r>
          </a:p>
          <a:p>
            <a:r>
              <a:rPr lang="en-US" dirty="0" smtClean="0"/>
              <a:t>PPP</a:t>
            </a:r>
          </a:p>
          <a:p>
            <a:r>
              <a:rPr lang="en-US" dirty="0" smtClean="0"/>
              <a:t>3G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Telematics</a:t>
            </a:r>
          </a:p>
          <a:p>
            <a:r>
              <a:rPr lang="en-US" dirty="0" smtClean="0"/>
              <a:t>Software modem</a:t>
            </a:r>
          </a:p>
          <a:p>
            <a:r>
              <a:rPr lang="en-US" dirty="0" smtClean="0"/>
              <a:t>Voice channel</a:t>
            </a:r>
          </a:p>
          <a:p>
            <a:r>
              <a:rPr lang="en-US" dirty="0" smtClean="0"/>
              <a:t>Cell phone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Long-range wireless exploitation</a:t>
            </a:r>
            <a:endParaRPr lang="en-US" cap="non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Long-range wireless exploitation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Telematics Connectivity: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Similar to Bluetooth </a:t>
            </a:r>
            <a:r>
              <a:rPr lang="en-US" dirty="0">
                <a:sym typeface="Wingdings" pitchFamily="2" charset="2"/>
              </a:rPr>
              <a:t> 3</a:t>
            </a:r>
            <a:r>
              <a:rPr lang="en-US" baseline="30000" dirty="0">
                <a:sym typeface="Wingdings" pitchFamily="2" charset="2"/>
              </a:rPr>
              <a:t>rd</a:t>
            </a:r>
            <a:r>
              <a:rPr lang="en-US" dirty="0">
                <a:sym typeface="Wingdings" pitchFamily="2" charset="2"/>
              </a:rPr>
              <a:t> party device with manufacturer code on top</a:t>
            </a:r>
          </a:p>
          <a:p>
            <a:pPr marL="1257300" lvl="2" indent="-457200">
              <a:buFont typeface="Wingdings" pitchFamily="2" charset="2"/>
              <a:buChar char="v"/>
            </a:pPr>
            <a:r>
              <a:rPr lang="en-US" dirty="0"/>
              <a:t>Again found exploit in transition from 3</a:t>
            </a:r>
            <a:r>
              <a:rPr lang="en-US" baseline="30000" dirty="0"/>
              <a:t>rd</a:t>
            </a:r>
            <a:r>
              <a:rPr lang="en-US" dirty="0"/>
              <a:t> party to manufacturer “Command” program for data transfer</a:t>
            </a:r>
          </a:p>
          <a:p>
            <a:pPr marL="1257300" lvl="2" indent="-457200">
              <a:buFont typeface="Wingdings" pitchFamily="2" charset="2"/>
              <a:buChar char="v"/>
            </a:pPr>
            <a:r>
              <a:rPr lang="en-US" dirty="0"/>
              <a:t>Lucky for manufacturer </a:t>
            </a:r>
            <a:r>
              <a:rPr lang="en-US" dirty="0">
                <a:sym typeface="Wingdings" pitchFamily="2" charset="2"/>
              </a:rPr>
              <a:t> bandwidth did not allow exploit transfer within timeout</a:t>
            </a:r>
          </a:p>
          <a:p>
            <a:pPr marL="1714500" lvl="3" indent="-457200"/>
            <a:r>
              <a:rPr lang="en-US" dirty="0">
                <a:sym typeface="Wingdings" pitchFamily="2" charset="2"/>
              </a:rPr>
              <a:t>Exploit required of authentication code</a:t>
            </a:r>
          </a:p>
          <a:p>
            <a:pPr marL="2171700" lvl="4" indent="-457200">
              <a:buFont typeface="+mj-lt"/>
              <a:buAutoNum type="arabicParenR"/>
            </a:pPr>
            <a:r>
              <a:rPr lang="en-US" dirty="0">
                <a:sym typeface="Wingdings" pitchFamily="2" charset="2"/>
              </a:rPr>
              <a:t>Random nonce not so random</a:t>
            </a:r>
          </a:p>
          <a:p>
            <a:pPr marL="2171700" lvl="4" indent="-457200">
              <a:buFont typeface="+mj-lt"/>
              <a:buAutoNum type="arabicParenR"/>
            </a:pPr>
            <a:r>
              <a:rPr lang="en-US" dirty="0">
                <a:sym typeface="Wingdings" pitchFamily="2" charset="2"/>
              </a:rPr>
              <a:t>Bug that allows authentication without correct response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173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Threat motivation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Theft: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Scary version </a:t>
            </a:r>
            <a:r>
              <a:rPr lang="en-US" dirty="0">
                <a:sym typeface="Wingdings" pitchFamily="2" charset="2"/>
              </a:rPr>
              <a:t> mass attack cellular network creating vehicle botnet</a:t>
            </a:r>
          </a:p>
          <a:p>
            <a:pPr marL="1714500" lvl="3" indent="-457200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Able to have cars report VIN and GPS</a:t>
            </a:r>
          </a:p>
          <a:p>
            <a:pPr marL="1714500" lvl="3" indent="-457200">
              <a:buFont typeface="Wingdings" pitchFamily="2" charset="2"/>
              <a:buChar char="Ø"/>
            </a:pPr>
            <a:r>
              <a:rPr lang="en-US" dirty="0">
                <a:sym typeface="Wingdings" pitchFamily="2" charset="2"/>
              </a:rPr>
              <a:t>Can unlock doors, start engine and fully startup </a:t>
            </a:r>
            <a:r>
              <a:rPr lang="en-US" dirty="0" smtClean="0">
                <a:sym typeface="Wingdings" pitchFamily="2" charset="2"/>
              </a:rPr>
              <a:t>car</a:t>
            </a:r>
          </a:p>
          <a:p>
            <a:pPr marL="1714500" lvl="3" indent="-457200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Cannot </a:t>
            </a:r>
            <a:r>
              <a:rPr lang="en-US" dirty="0">
                <a:sym typeface="Wingdings" pitchFamily="2" charset="2"/>
              </a:rPr>
              <a:t>disable steering column lock</a:t>
            </a:r>
          </a:p>
          <a:p>
            <a:pPr marL="0" indent="0"/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Surveillance</a:t>
            </a:r>
            <a:r>
              <a:rPr lang="en-US" dirty="0">
                <a:sym typeface="Wingdings" pitchFamily="2" charset="2"/>
              </a:rPr>
              <a:t>: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Allows audio recording from in-cabin microphone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82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Security fixes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Looked at easily available fixes to exploits: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Standard security engineering best-practices e.g. don’t use unsafe </a:t>
            </a:r>
            <a:r>
              <a:rPr lang="en-US" i="1" dirty="0"/>
              <a:t>strcpy </a:t>
            </a:r>
            <a:r>
              <a:rPr lang="en-US" dirty="0">
                <a:sym typeface="Wingdings" pitchFamily="2" charset="2"/>
              </a:rPr>
              <a:t> instead </a:t>
            </a:r>
            <a:r>
              <a:rPr lang="en-US" i="1" dirty="0">
                <a:sym typeface="Wingdings" pitchFamily="2" charset="2"/>
              </a:rPr>
              <a:t>strncpy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Removing debugging and error symbols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Use stack cookies and ASLR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>
                <a:sym typeface="Wingdings" pitchFamily="2" charset="2"/>
              </a:rPr>
              <a:t>Remove unused services e.g. telnet and ftp</a:t>
            </a:r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Code </a:t>
            </a:r>
            <a:r>
              <a:rPr lang="en-US" dirty="0" smtClean="0"/>
              <a:t>guards</a:t>
            </a:r>
            <a:endParaRPr lang="en-US" dirty="0"/>
          </a:p>
          <a:p>
            <a:pPr marL="857250" lvl="1" indent="-457200">
              <a:buFont typeface="Courier New" pitchFamily="49" charset="0"/>
              <a:buChar char="o"/>
            </a:pPr>
            <a:r>
              <a:rPr lang="en-US" dirty="0"/>
              <a:t>Authentication before </a:t>
            </a:r>
            <a:r>
              <a:rPr lang="en-US" dirty="0" smtClean="0"/>
              <a:t>re-flashing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48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143000"/>
          </a:xfrm>
        </p:spPr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Authors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815340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Stephen Checkoway</a:t>
            </a:r>
            <a:endParaRPr lang="en-US" sz="2500" dirty="0" smtClean="0">
              <a:solidFill>
                <a:schemeClr val="tx2"/>
              </a:solidFill>
            </a:endParaRPr>
          </a:p>
          <a:p>
            <a:r>
              <a:rPr lang="en-US" sz="2500" dirty="0" smtClean="0"/>
              <a:t>Research interests are in (embedded) systems security, health IT security, and voting particularly in voting security and post-election auditing.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Damon McCoy</a:t>
            </a:r>
            <a:endParaRPr lang="en-US" sz="2500" dirty="0" smtClean="0">
              <a:solidFill>
                <a:schemeClr val="tx2"/>
              </a:solidFill>
            </a:endParaRPr>
          </a:p>
          <a:p>
            <a:r>
              <a:rPr lang="en-US" sz="2500" dirty="0" smtClean="0"/>
              <a:t>Research includes work on wireless privacy, anonymous communication systems, cyber-physical security, and economics of e-crime. 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Brian Kantor</a:t>
            </a:r>
            <a:endParaRPr lang="en-US" sz="2500" dirty="0" smtClean="0">
              <a:solidFill>
                <a:schemeClr val="tx2"/>
              </a:solidFill>
            </a:endParaRPr>
          </a:p>
          <a:p>
            <a:r>
              <a:rPr lang="en-US" sz="2500" dirty="0" smtClean="0"/>
              <a:t>Research interests include:</a:t>
            </a:r>
            <a:r>
              <a:rPr lang="en-US" sz="2500" b="1" dirty="0" smtClean="0"/>
              <a:t>  </a:t>
            </a:r>
            <a:r>
              <a:rPr lang="en-US" sz="2500" dirty="0" smtClean="0"/>
              <a:t>Wireless and satellite communications, digital signal processing</a:t>
            </a: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Alexei Czeskis</a:t>
            </a:r>
            <a:endParaRPr lang="en-US" sz="2500" dirty="0" smtClean="0">
              <a:solidFill>
                <a:schemeClr val="tx2"/>
              </a:solidFill>
            </a:endParaRPr>
          </a:p>
          <a:p>
            <a:r>
              <a:rPr lang="en-US" sz="2500" dirty="0" smtClean="0"/>
              <a:t>Authentication in a variety of contexts: from resource constrained embedded devices (for example in RFIDs or automotive systems) to online transactions involving powerful desktop computers, and, of course, mobile devices.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Franziska Roesner</a:t>
            </a:r>
          </a:p>
          <a:p>
            <a:r>
              <a:rPr lang="en-US" sz="2500" dirty="0" smtClean="0"/>
              <a:t>Research interests: security, privacy and systems.</a:t>
            </a:r>
            <a:endParaRPr lang="en-US" sz="2500" b="1" dirty="0" smtClean="0"/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Karl Koscher</a:t>
            </a:r>
            <a:endParaRPr lang="en-US" sz="2500" dirty="0" smtClean="0">
              <a:solidFill>
                <a:schemeClr val="tx2"/>
              </a:solidFill>
            </a:endParaRPr>
          </a:p>
          <a:p>
            <a:r>
              <a:rPr lang="en-US" sz="2500" dirty="0" smtClean="0"/>
              <a:t>Analyzing how information can leak from deniable file systems, developing embedded systems. 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chemeClr val="tx2"/>
                </a:solidFill>
              </a:rPr>
              <a:t>Hovav Shacham</a:t>
            </a:r>
          </a:p>
          <a:p>
            <a:r>
              <a:rPr lang="en-US" sz="2500" dirty="0" smtClean="0"/>
              <a:t>Cybersecurity Policy, cryptography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Conclusion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900" dirty="0"/>
              <a:t>Vulnerability causes:</a:t>
            </a:r>
          </a:p>
          <a:p>
            <a:pPr marL="1257300" lvl="2" indent="-457200">
              <a:buFont typeface="Courier New" pitchFamily="49" charset="0"/>
              <a:buChar char="o"/>
            </a:pPr>
            <a:endParaRPr lang="en-US" sz="1800" dirty="0" smtClean="0"/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sz="1800" dirty="0" smtClean="0"/>
              <a:t>Lack </a:t>
            </a:r>
            <a:r>
              <a:rPr lang="en-US" sz="1800" dirty="0"/>
              <a:t>of adversarial pressure</a:t>
            </a:r>
          </a:p>
          <a:p>
            <a:pPr marL="1257300" lvl="2" indent="-457200">
              <a:buFont typeface="Courier New" pitchFamily="49" charset="0"/>
              <a:buChar char="o"/>
            </a:pPr>
            <a:r>
              <a:rPr lang="en-US" sz="1800" dirty="0"/>
              <a:t>Conflicting interests of ECU software manufacturers and car manufacturers</a:t>
            </a:r>
          </a:p>
          <a:p>
            <a:pPr marL="2171700" lvl="4" indent="-457200"/>
            <a:r>
              <a:rPr lang="en-US" sz="1800" dirty="0"/>
              <a:t>Ex: Telematics, Bluetooth &amp; Media Player</a:t>
            </a:r>
          </a:p>
          <a:p>
            <a:pPr marL="2171700" lvl="4" indent="-457200"/>
            <a:r>
              <a:rPr lang="en-US" sz="1800" dirty="0"/>
              <a:t>Penetration </a:t>
            </a:r>
            <a:r>
              <a:rPr lang="en-US" sz="1800" dirty="0" smtClean="0"/>
              <a:t>testing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143000"/>
          </a:xfrm>
        </p:spPr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Abstract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Modern automobiles are </a:t>
            </a:r>
            <a:r>
              <a:rPr lang="en-US" dirty="0" smtClean="0">
                <a:solidFill>
                  <a:schemeClr val="tx2"/>
                </a:solidFill>
              </a:rPr>
              <a:t>pervasively</a:t>
            </a:r>
            <a:r>
              <a:rPr lang="en-US" dirty="0" smtClean="0"/>
              <a:t> computerized.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Vulnerable </a:t>
            </a:r>
            <a:r>
              <a:rPr lang="en-US" dirty="0" smtClean="0"/>
              <a:t>to attacks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Internal networks</a:t>
            </a:r>
            <a:r>
              <a:rPr lang="en-US" dirty="0" smtClean="0"/>
              <a:t> within modern cars are insecure.</a:t>
            </a:r>
          </a:p>
          <a:p>
            <a:r>
              <a:rPr lang="en-US" dirty="0" smtClean="0"/>
              <a:t>Whether automobiles are susceptible to </a:t>
            </a:r>
            <a:r>
              <a:rPr lang="en-US" dirty="0" smtClean="0">
                <a:solidFill>
                  <a:schemeClr val="tx2"/>
                </a:solidFill>
              </a:rPr>
              <a:t>remote compromise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Broad range of attack vectors.</a:t>
            </a:r>
          </a:p>
          <a:p>
            <a:r>
              <a:rPr lang="en-US" dirty="0" smtClean="0"/>
              <a:t>Wireless communications channels usage.</a:t>
            </a:r>
          </a:p>
          <a:p>
            <a:r>
              <a:rPr lang="en-US" dirty="0" smtClean="0"/>
              <a:t>Structural characteristics of automotive system and practical challenges.</a:t>
            </a:r>
          </a:p>
        </p:txBody>
      </p:sp>
    </p:spTree>
    <p:extLst>
      <p:ext uri="{BB962C8B-B14F-4D97-AF65-F5344CB8AC3E}">
        <p14:creationId xmlns:p14="http://schemas.microsoft.com/office/powerpoint/2010/main" val="42329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Outline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Threat Model</a:t>
            </a:r>
          </a:p>
          <a:p>
            <a:r>
              <a:rPr lang="en-US" dirty="0" smtClean="0"/>
              <a:t>Vehicle Attack Service</a:t>
            </a:r>
          </a:p>
          <a:p>
            <a:r>
              <a:rPr lang="en-US" dirty="0" smtClean="0"/>
              <a:t>Vulnerability Analysis</a:t>
            </a:r>
          </a:p>
          <a:p>
            <a:r>
              <a:rPr lang="en-US" dirty="0" smtClean="0"/>
              <a:t>Indirect Physical Exploits</a:t>
            </a:r>
          </a:p>
          <a:p>
            <a:r>
              <a:rPr lang="en-US" dirty="0" smtClean="0"/>
              <a:t>Short-range </a:t>
            </a:r>
            <a:r>
              <a:rPr lang="en-US" dirty="0"/>
              <a:t>W</a:t>
            </a:r>
            <a:r>
              <a:rPr lang="en-US" dirty="0" smtClean="0"/>
              <a:t>ireless Exploits</a:t>
            </a:r>
          </a:p>
          <a:p>
            <a:r>
              <a:rPr lang="en-US" dirty="0" smtClean="0"/>
              <a:t>Long-range Wireless Exploits</a:t>
            </a:r>
          </a:p>
          <a:p>
            <a:r>
              <a:rPr lang="en-US" dirty="0" smtClean="0"/>
              <a:t>Threat Motivation</a:t>
            </a:r>
          </a:p>
          <a:p>
            <a:r>
              <a:rPr lang="en-US" dirty="0" smtClean="0"/>
              <a:t>Fixes &amp;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2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Introduction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Modern cars controlled by complex distributed computing systems.</a:t>
            </a:r>
          </a:p>
          <a:p>
            <a:r>
              <a:rPr lang="en-US" dirty="0" smtClean="0"/>
              <a:t>Systems are controlled by tens of heterogeneous processors (ECUs)</a:t>
            </a:r>
          </a:p>
          <a:p>
            <a:pPr lvl="2"/>
            <a:r>
              <a:rPr lang="en-US" dirty="0" smtClean="0"/>
              <a:t>ECUs : is a controller with responsibilities including braking, lighting, gps etc</a:t>
            </a:r>
          </a:p>
          <a:p>
            <a:pPr lvl="2"/>
            <a:r>
              <a:rPr lang="en-US" dirty="0" smtClean="0"/>
              <a:t>Each ECU has multiple interfaces fro different buses</a:t>
            </a:r>
          </a:p>
          <a:p>
            <a:r>
              <a:rPr lang="en-US" dirty="0" smtClean="0"/>
              <a:t>Millions of lines of code</a:t>
            </a:r>
          </a:p>
          <a:p>
            <a:r>
              <a:rPr lang="en-US" dirty="0" smtClean="0"/>
              <a:t>Multiple separate communication buses</a:t>
            </a:r>
          </a:p>
          <a:p>
            <a:r>
              <a:rPr lang="en-US" dirty="0" smtClean="0"/>
              <a:t>Benefits like efficiency, safety, cost</a:t>
            </a:r>
          </a:p>
          <a:p>
            <a:r>
              <a:rPr lang="en-US" dirty="0" smtClean="0"/>
              <a:t>New attacks are possible </a:t>
            </a:r>
          </a:p>
          <a:p>
            <a:r>
              <a:rPr lang="en-US" dirty="0" smtClean="0"/>
              <a:t>Analysis of external attack vectors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Threat Model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Technical  Capabilities </a:t>
            </a:r>
          </a:p>
          <a:p>
            <a:pPr lvl="1"/>
            <a:r>
              <a:rPr lang="en-US" dirty="0" smtClean="0"/>
              <a:t>Capabilities in analyzing the system and developing exploits</a:t>
            </a:r>
          </a:p>
          <a:p>
            <a:pPr lvl="1"/>
            <a:r>
              <a:rPr lang="en-US" dirty="0" smtClean="0"/>
              <a:t>Focuses on making technical capabilities realistic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Operational capabilities</a:t>
            </a:r>
          </a:p>
          <a:p>
            <a:pPr lvl="1"/>
            <a:r>
              <a:rPr lang="en-US" dirty="0" smtClean="0"/>
              <a:t>Analysis of attack surface of vehicles </a:t>
            </a:r>
          </a:p>
          <a:p>
            <a:pPr lvl="1"/>
            <a:r>
              <a:rPr lang="en-US" dirty="0" smtClean="0"/>
              <a:t>How malicious payload is delivered</a:t>
            </a:r>
          </a:p>
          <a:p>
            <a:pPr lvl="1"/>
            <a:r>
              <a:rPr lang="en-US" dirty="0" smtClean="0"/>
              <a:t>Indirect physical access, short-range wireless, long-range wireless accesses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41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Vehicle attack surface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Indirect physical access</a:t>
            </a:r>
          </a:p>
          <a:p>
            <a:r>
              <a:rPr lang="en-US" dirty="0" smtClean="0"/>
              <a:t>OBD-II</a:t>
            </a:r>
          </a:p>
          <a:p>
            <a:pPr lvl="1"/>
            <a:r>
              <a:rPr lang="en-US" dirty="0" smtClean="0"/>
              <a:t>On board diagnostics II </a:t>
            </a:r>
          </a:p>
          <a:p>
            <a:pPr lvl="1"/>
            <a:r>
              <a:rPr lang="en-US" dirty="0" smtClean="0"/>
              <a:t>Connects to all key CAN buses of vehicle</a:t>
            </a:r>
          </a:p>
          <a:p>
            <a:pPr lvl="1"/>
            <a:r>
              <a:rPr lang="en-US" dirty="0" smtClean="0"/>
              <a:t>Used during vehicle maintenance</a:t>
            </a:r>
          </a:p>
          <a:p>
            <a:r>
              <a:rPr lang="en-US" dirty="0" smtClean="0"/>
              <a:t>Entertainment : Disc, USB, iPod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0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Vehicle attack surface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Short-range wireless access</a:t>
            </a:r>
          </a:p>
          <a:p>
            <a:r>
              <a:rPr lang="en-US" dirty="0" smtClean="0"/>
              <a:t>Bluetooth</a:t>
            </a:r>
          </a:p>
          <a:p>
            <a:r>
              <a:rPr lang="en-US" dirty="0" smtClean="0"/>
              <a:t>Remote Keyless Entry</a:t>
            </a:r>
          </a:p>
          <a:p>
            <a:r>
              <a:rPr lang="en-US" dirty="0" smtClean="0"/>
              <a:t>Tire Pressure (TPMS)</a:t>
            </a:r>
          </a:p>
          <a:p>
            <a:r>
              <a:rPr lang="en-US" dirty="0" smtClean="0"/>
              <a:t>Wifi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solidFill>
                  <a:schemeClr val="tx2"/>
                </a:solidFill>
              </a:rPr>
              <a:t>Vehicle attack surface</a:t>
            </a:r>
            <a:endParaRPr lang="en-US" cap="non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Long-range wireless access</a:t>
            </a:r>
          </a:p>
          <a:p>
            <a:r>
              <a:rPr lang="en-US" dirty="0" smtClean="0"/>
              <a:t>GPS</a:t>
            </a:r>
          </a:p>
          <a:p>
            <a:r>
              <a:rPr lang="en-US" dirty="0" smtClean="0"/>
              <a:t>Satellite radio</a:t>
            </a:r>
          </a:p>
          <a:p>
            <a:r>
              <a:rPr lang="en-US" dirty="0" smtClean="0"/>
              <a:t>Digital radio</a:t>
            </a:r>
          </a:p>
          <a:p>
            <a:r>
              <a:rPr lang="en-US" dirty="0" smtClean="0"/>
              <a:t>Remote  Telematics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2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3086</TotalTime>
  <Words>852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Narrow</vt:lpstr>
      <vt:lpstr>Courier New</vt:lpstr>
      <vt:lpstr>Wingdings</vt:lpstr>
      <vt:lpstr>Horizon</vt:lpstr>
      <vt:lpstr>Comprehensive Experimental Analyses of Automotive Attack Surfaces</vt:lpstr>
      <vt:lpstr>Authors</vt:lpstr>
      <vt:lpstr>Abstract</vt:lpstr>
      <vt:lpstr>Outline</vt:lpstr>
      <vt:lpstr>Introduction</vt:lpstr>
      <vt:lpstr>Threat Model</vt:lpstr>
      <vt:lpstr>Vehicle attack surface</vt:lpstr>
      <vt:lpstr>Vehicle attack surface</vt:lpstr>
      <vt:lpstr>Vehicle attack surface</vt:lpstr>
      <vt:lpstr>Vehicle attack surface</vt:lpstr>
      <vt:lpstr>Vulnerability Analysis</vt:lpstr>
      <vt:lpstr>Exploitation Summary</vt:lpstr>
      <vt:lpstr>Indirect physical exploits</vt:lpstr>
      <vt:lpstr>Indirect physical exploits</vt:lpstr>
      <vt:lpstr>Short-range wireless exploitation</vt:lpstr>
      <vt:lpstr>Long-range wireless exploitation</vt:lpstr>
      <vt:lpstr>Long-range wireless exploitation</vt:lpstr>
      <vt:lpstr>Threat motivation</vt:lpstr>
      <vt:lpstr>Security fixes</vt:lpstr>
      <vt:lpstr>Conclusion</vt:lpstr>
    </vt:vector>
  </TitlesOfParts>
  <Company>ODU Computer Science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tpasumar</dc:creator>
  <cp:lastModifiedBy>fei</cp:lastModifiedBy>
  <cp:revision>50</cp:revision>
  <dcterms:created xsi:type="dcterms:W3CDTF">2013-04-27T22:46:01Z</dcterms:created>
  <dcterms:modified xsi:type="dcterms:W3CDTF">2013-11-01T18:21:50Z</dcterms:modified>
</cp:coreProperties>
</file>