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0"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3" d="100"/>
          <a:sy n="63"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04:12.6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0 422,'3'3,"-1"0,1 0,0-1,0 1,0-1,0 0,0 0,0 0,0 0,1 0,-1-1,1 0,-1 1,1-1,-1 0,1-1,0 1,0-1,-1 0,4 0,-2 1,187 36,130-20,-227-18,2050-43,-1583 5,-385 21,1350-148,-1387 149,0 5,87 7,988 8,-1179-3</inkml:trace>
  <inkml:trace contextRef="#ctx0" brushRef="#br0" timeOffset="7568.448">1735 211,'42'75,"346"386,-180-190,57 42,-154-111,72 77,-36-56,-64-24,-74-160</inkml:trace>
  <inkml:trace contextRef="#ctx0" brushRef="#br0" timeOffset="9382.468">2964 0,'118'95,"266"336,384 250,-386-404,-19 69,-185-135,-52-4,-59-97,-54-87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7:59.442"/>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1 165,'2'-5,"0"0,1 0,0 0,0 0,1 1,-1 0,1-1,0 1,0 1,0-1,0 1,1-1,0 1,-1 0,1 1,0-1,1 1,-1 0,0 0,0 1,1-1,-1 1,1 1,-1-1,1 1,2 0,226-25,49-1,-116-5,-131 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8:00.839"/>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0,'7'0,"10"0,9 0,7 0,5 0,4 0,2 0,0 0,0 0,0 0,-1 0,0 0,0 0,7 0,2 0,-8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8:07.721"/>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1 203,'2459'0,"-2207"-39,-39-40,-155 63,0 4,0 2,1 2,0 3,1 3,12 3,71-26,-115 18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8:09.90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694 127,'-163'-33,"-61"-58,198 89,1 1,-1 2,1 0,0 1,-1 2,1 1,-22 7,6-4,0-2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8:12.609"/>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0,'124'51,"-71"-20,194 97,-218-113,0-2,1-1,1-1,0-1,0-2,1-1,0-2,0-1,17-1,1564-5,629 2,-2204-3,0-1,0-3,0 0,-1-3,-1-1,1-2,-2-1,33-18,-33 16,22-7,-9 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8:15.526"/>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9,'190'48,"-155"-37,0-1,0-2,1-2,0-1,0-2,1-1,-1-2,0-2,10-2,57 1,505 1,-251-67,-303 60,-1 3,1 2,0 2,48 5,-13-1,1732 1,-1785-3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8:21.4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1,'300'45,"90"-1,250-9,2647-33,-3031-4,-17-3,0 10,0 11,84 22,-268-26,0 2,0 3,-2 2,0 2,-2 3,0 2,-1 2,-2 2,-2 3,0 1,26 27,291 315,-346-350,-1 1,-1 1,-2 0,-1 0,-1 2,-1-1,-2 1,-1 1,-2-1,0 1,-2 0,-2 0,-1 0,-1 0,-3 14,4-3,-3 604,-10-540,-5-1,-4 0,-5-2,-4 0,-34 72,31-81,-47 146,-7 252,42 4,48 171,-9-610,6-56,1 0,-1 0,1 0,-1-1,0 1,0 0,1-1,-1 1,0 0,0-1,0 1,0-1,0 1,0-1,1 0,-1 1,0-1,0 0,0 0,0 1,0-1,0 0,0 0,-1 0,1 0,0-1,0 1,0 0,0 0,1 0,-1-1,0 1,0-1,0 1,0-1,0 1,0-1,0 1,1-1,-1 0,0 1,0-1,1 0,-1 0,1 0,-1 1,0-1,1 0,0 0,-1 0,1 0,-1 0,-144-232,50 51,188 400,-63-150,3-1,3-2,3-1,21 23,21 106,-42-77,9 1,-46-116,-1-1,1 0,-1 0,0 0,1 0,-1 0,1 0,-1 0,1 0,-1-1,1 1,-1 0,0-1,1 1,-1-1,0 0,1 1,-1-1,0 0,0 0,0 0,1 0,-1 0,0 0,0 0,0 0,-1 0,1 0,0-1,0 1,-1 0,1 0,-1-1,1 1,-1-1,1 1,-1 0,0-1,0 1,0-1,0 1,0-1,0 1,0-1,0 1,0-1,-1 1,1 0,-1-1,1 1,-1 0,1-1,-1 1,0-1,2-3,33-186,9 1,55-148,-49 187,-35 124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8:25.863"/>
    </inkml:context>
    <inkml:brush xml:id="br0">
      <inkml:brushProperty name="width" value="0.05" units="cm"/>
      <inkml:brushProperty name="height" value="0.05" units="cm"/>
      <inkml:brushProperty name="color" value="#E71224"/>
      <inkml:brushProperty name="ignorePressure" value="1"/>
    </inkml:brush>
  </inkml:definitions>
  <inkml:trace contextRef="#ctx0" brushRef="#br0">3729 0,'-236'397,"-363"669,444-818,-12-7,-28 16,179-238,-159 199,-10-8,-9-8,-10-8,136-127,3 2,3 4,3 1,4 4,1 5,-47 62,-413 658,308-391,160-309,-23 56,6 3,-17 82,1 127,13-13,55-232,7-83,3-115,2-4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8:29.7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1:33.51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87,'1486'0,"-806"-44,-351 4,-240 38,-52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09:05.063"/>
    </inkml:context>
    <inkml:brush xml:id="br0">
      <inkml:brushProperty name="width" value="0.05" units="cm"/>
      <inkml:brushProperty name="height" value="0.05" units="cm"/>
      <inkml:brushProperty name="color" value="#E71224"/>
      <inkml:brushProperty name="ignorePressure" value="1"/>
    </inkml:brush>
  </inkml:definitions>
  <inkml:trace contextRef="#ctx0" brushRef="#br0">636 1,'0'0</inkml:trace>
  <inkml:trace contextRef="#ctx0" brushRef="#br0" timeOffset="4734.376">0 1,'240'159,"-113"-62,-5 6,37 44,8 7,141 95,63-21,-237-169,2-6,2-5,69 10,-64-27,2-6,1-7,98-2,402 21,-43 5,1148-42,768 0,-1952-85,94 77,271-29,43-4,-523 44,-433 1,-1 1,1 1,-1 1,-1 1,1 0,-1 1,-1 1,0 1,0 0,-1 1,0 0,-1 1,-1 1,0 0,-1 1,-1 1,10 15,49 51,-15-18,-2 1,-4 3,-3 2,30 61,132 355,-25 32,-60-187,-1 189,-95-406,-5 1,-5 1,-5 0,-3 52,-14 94,5-261,0 1,0-1,0 1,0-1,0 1,0-1,-1 1,1-1,-1 1,1-1,-1 1,1-1,-1 1,0-1,1 0,-1 1,0-1,0 0,0 0,0 0,0 0,0 0,-1 0,1 0,0 0,-1 0,1 0,0 0,-1-1,1 1,-1-1,1 1,-1-1,1 0,-1 1,1-1,-1 0,1 0,-1 0,1 0,-1 0,1-1,-1 1,0 0,1-1,0 1,-1-1,1 1,-1-1,1 0,0 0,-1 1,1-1,0 0,-1-1,-68-64,69 65,-293-421,245 327,180 356,-56-131,-43-58,-28-59,0 0,1 0,0 0,1 0,0-1,1 0,1 0,0-1,0 0,1 0,0-1,1 0,0-1,1 0,0 0,0-1,1-1,2 1,-9-9,1 0,0 0,0-1,0 0,-1 0,1 0,-1-1,0 0,0 0,0 0,0-1,0 1,-1-1,1 0,-1-1,0 1,0-1,-1 0,1 1,-1-2,0 1,-1 0,1-1,-1 1,0-1,0 1,-1-1,0 0,0 0,0 0,-1 0,1-5,131-350,-49 195,-67 143</inkml:trace>
  <inkml:trace contextRef="#ctx0" brushRef="#br0" timeOffset="7116.538">11938 4658,'-35'29,"-246"365,209-265,6 3,6 2,5 3,7 2,6 3,6 1,-5 67,-14 257,16 21,-23 90,-42 377,83-643,18 268,6-311,-2 1986,-2-2198,3-1,2 1,3-1,2 0,3 0,7 15,6 7,5-1,2-2,4-1,3-2,18 21,115 73,-159-156,1 0,0-1,0 0,1-1,0-1,1 0,-1-1,1-1,1 0,-1-1,0-1,13 1,-1-3,0-1,0-1,0-1,0-1,-1-2,1-1,-1-1,0-1,-1-1,0-2,-1 0,0-2,8-6,-9 8,855-451,-613 316,-68 39,188-102,272-200,-607 371,-2-2,-2-3,-2-1,-1-2,-3-3,-2 0,-2-3,-2-1,-3-2,2-9,99-218,-12-6,-12-5,67-299,-134 428,-8-1,-7-2,3-118,-18-8,-12 0,-13 0,-13 1,-20-44,-212-895,38 467,210 721,-2 1,-3 0,-1 2,-1-1,-3 2,-1 1,-2 0,-1 2,-2 1,-2 0,-24-22,-1 16,-1 2,-2 3,-2 2,-1 3,-1 2,-2 3,-64-18,-554-119,213 116,-468-8,-7 41,837 14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1:47.52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0,'1649'0,"-1610"0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1:53.37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0 177,'52'-27,"620"-82,-564 92,0 5,1 4,-1 5,98 10,58 34,1-23,-57 26,-181-35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2:01.9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85,'383'1,"-26"34,626-116,-915 82,6 2,0-4,0-4,0-2,18-7,-16 1,-44 10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2:04.4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0,'39'0,"297"25,-222 1,-20-2,0-4,2-5,-1-3,16-4,157 30,649-38,-547-37,-329 33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2:05.8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2:17.2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0 171,'186'1,"18"2,1-9,150-25,102-57,-251 40,-173 46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2:20.8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43,'424'-16,"-52"-7,188 20,-303 4,-222-1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2:35.687"/>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89,'454'17,"-226"4,1-11,104-12,-135 0,865 1,-734-34,-68-7,-155 22,2 4,-1 5,52 4,163 10,-283-3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2:40.840"/>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0 301,'245'-17,"26"-19,2 12,1 12,120 15,-148-2,-178-5,-1-3,1-3,-2-2,19-9,-18 6,353-18,-15-27,-350 45,1 2,0 3,1 2,0 3,0 2,17 3,210 3,-248-3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2:52.787"/>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1 379,'866'-25,"1065"-156,-1899 176,295-38,1 14,135 12,-230 19,229-26,-209-20,-220 36,-3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09:14.2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2:55.676"/>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1 383,'637'-26,"1471"-155,-987 177,343 4,-1090-44,-162 11,43-2,-74 8,1 8,107 5,131 18,-173 66,-207-61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3:44.7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0 211,'69'1,"15"0,-1-3,1-4,64-13,138-36,3 13,2 13,292 8,-266-14,510 31,349 4,-1140 2,0 1,-1 1,1 3,-2 0,1 3,-1 1,0 1,-1 2,-1 1,0 1,4 5,-8-2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3:46.1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46,'407'49,"-91"-21,1-14,138-17,-189 0,207-72,98 47,-403 11,0 6,148 12,-128 1,-152-2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3:48.3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43,'2587'0,"-2250"-43,127 44,-427-1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3:51.6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0 257,'684'-28,"-212"-56,-117 50,26-34,-135 43,-44 8,-153 17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3:53.4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43,'1117'-1,"-609"-40,-475 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3:58.2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1 128,'2721'0,"-2302"-42,-208 4,81-10,551 50,-803-2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4:02.37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0 171,'702'-26,"-268"-25,503-43,-215 95,5332-1,-6016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4:06.02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0 126,'25'-8,"0"0,0 2,0 1,1 1,0 1,0 1,0 1,17 2,13-2,1056-3,-695 45,177-41,-568-1,-1-1,0-2,1 0,-1-2,-1-1,1 0,19-11,-13 9,0 1,0 1,1 2,-1 2,1 0,0 2,6 2,66-5,120-30,526 30,-74 4,-640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4:11.5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1 426,'824'-43,"-400"12,28 19,95-3,100-45,-455 20,-37 5,1 8,124-5,201-12,153 1,-324 18,-2 7,-266 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6:41.6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0,'1926'0,"-1604"43,852-44,-149 1,-989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4:13.61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0 174,'3362'0,"-2281"-87,-804 89,329-18,-132-37,-324 40,1 6,74 10,-56-1,-120-2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24:16.16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1 383,'528'-21,"269"-54,-670 61,224-22,246 9,407 31,-616-49,92-35,102 19,-321 35,-215 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6:52.4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1,'1816'0,"-1776"0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6:56.9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572 601,'7'0,"70"-2,1 4,0 4,-1 3,32 9,-14 1,2-4,-1-4,2-4,64-5,2246-4,-2318-4,0-3,-1-4,0-4,-1-4,2-5,-41 10,-47 4,-179 1,-2134 33,643 4,1317-29,350 3,0 0,-1 0,1 0,-1 0,1 0,0 0,0-1,-1 1,1 0,0-1,-1 1,1-1,0 0,0 1,0-1,0 0,0 0,0 0,0 1,0-1,0 0,0 0,0-1,0 1,1 0,-1 0,0 0,1 0,-1-1,1 1,-1 0,1 0,0-1,0 1,-1 0,1-1,0 1,0 0,0-1,1 1,-1 0,0-1,0 1,1 0,-1-1,0 1,1 0,0 0,-1-1,1 1,0 0,-1 0,1 0,0 0,0 0,0 0,0 0,0 0,0 1,0-1,62-65,-41 49,0 2,0 0,1 1,1 2,1 0,-1 2,2 0,-1 2,1 1,1 1,-1 1,1 1,0 1,0 2,17 1,97 5,402-10,-132-79,141-62,-194 110,-111-4,-125 24,0 5,1 5,96 10,-73-2,597-1,-487 49,-134-16,156 76,34 35,-290-129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7:31.506"/>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0,'60'27,"46"2,10 4,2-5,112 12,69-22,246-19,-192-3,2266 4,-2582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7:55.913"/>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1,'763'0,"-726"0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5T03:17:57.797"/>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1,'7'0,"10"0,9 0,8 0,4 0,4 0,2 0,0 0,0 0,0 0,-1 0,0 7,0 3,-8-1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2B3-93F6-42F3-ACAE-B1A07FAC3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742152-92D1-47CA-811B-D78C9A2E7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2F664D-5841-4793-8AA1-2F51E4E216DA}"/>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5" name="Footer Placeholder 4">
            <a:extLst>
              <a:ext uri="{FF2B5EF4-FFF2-40B4-BE49-F238E27FC236}">
                <a16:creationId xmlns:a16="http://schemas.microsoft.com/office/drawing/2014/main" id="{BF68AFE0-1BEC-43F0-AF58-DAC16831D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F8B14-3481-4C1C-9D84-AC0E4EFDA159}"/>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418735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C829-8EF9-4F43-A06B-776CE77B13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291061-E289-412A-ACC8-F0A645D073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D5B23-5AD2-4C21-825B-B705704F3D98}"/>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5" name="Footer Placeholder 4">
            <a:extLst>
              <a:ext uri="{FF2B5EF4-FFF2-40B4-BE49-F238E27FC236}">
                <a16:creationId xmlns:a16="http://schemas.microsoft.com/office/drawing/2014/main" id="{5F940FEC-FB30-4CD2-9B1A-5D762CD4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05005-5EE0-43DC-98E1-8FFCFF71FA8D}"/>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128308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BB9255-D063-4F55-B991-4CEABA7D62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1CB081-0026-4DAD-9664-F0F43AECC0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D2C0F-253B-42CC-A23C-33BCDE2A48C5}"/>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5" name="Footer Placeholder 4">
            <a:extLst>
              <a:ext uri="{FF2B5EF4-FFF2-40B4-BE49-F238E27FC236}">
                <a16:creationId xmlns:a16="http://schemas.microsoft.com/office/drawing/2014/main" id="{DCC21806-CDF3-45E1-997F-29C1E867D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AB748-7E43-41BE-89F7-09CA74027B7D}"/>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241663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3A15-8BB9-4E10-AC0D-7680B8576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E1990-F398-4831-AFA7-1B2CE52D0B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1DB76-23E1-4F04-BB63-5B49065A3F4C}"/>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5" name="Footer Placeholder 4">
            <a:extLst>
              <a:ext uri="{FF2B5EF4-FFF2-40B4-BE49-F238E27FC236}">
                <a16:creationId xmlns:a16="http://schemas.microsoft.com/office/drawing/2014/main" id="{93691A08-C729-41F7-ACEE-D0AE92A72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334BD-3401-409A-9CF1-3525C8151238}"/>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277559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70EA-F7A6-4572-940D-09004486CD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9C1551-1F94-424A-B962-8246EA41C5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707803-626D-49B4-9289-B5988FEAD2DF}"/>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5" name="Footer Placeholder 4">
            <a:extLst>
              <a:ext uri="{FF2B5EF4-FFF2-40B4-BE49-F238E27FC236}">
                <a16:creationId xmlns:a16="http://schemas.microsoft.com/office/drawing/2014/main" id="{E1C93BCE-ADB2-42B0-B131-7FDB28854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78309-EDA8-4C5A-BBB9-8E4B29C27B34}"/>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140663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CBA0-A65B-4CD5-87A3-443228AF4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4570AB-7694-4DD6-BD82-C5BE5AEF67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877C3-4E41-46ED-B623-D0521044FC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20E1DA-B538-4084-97C8-CBD162054CC8}"/>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6" name="Footer Placeholder 5">
            <a:extLst>
              <a:ext uri="{FF2B5EF4-FFF2-40B4-BE49-F238E27FC236}">
                <a16:creationId xmlns:a16="http://schemas.microsoft.com/office/drawing/2014/main" id="{A2C5E3B8-1D75-4C0E-A8B4-EA17BE32E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16A76-0E73-489E-BC44-DBA336E0C353}"/>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135199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5A74-7FA5-4FAB-A550-931C64FE1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D92BD4-ACD1-4F97-B0E5-6842DD0DB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0765C2-FE0D-40F5-BF1B-32576F9FC6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460EB8-129C-4828-85C4-F4D8447B0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A60B8E-2E81-4CA5-9105-4AE0C95A03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7B641-4E10-4D1E-B4C8-E3DC83074C16}"/>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8" name="Footer Placeholder 7">
            <a:extLst>
              <a:ext uri="{FF2B5EF4-FFF2-40B4-BE49-F238E27FC236}">
                <a16:creationId xmlns:a16="http://schemas.microsoft.com/office/drawing/2014/main" id="{5C0154E4-708B-4E44-BDB3-07500EB82F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0769C1-2C47-4047-8591-C577D269F5B9}"/>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103275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952B-EBD6-4614-A973-6C94D3E0AB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B5D0F9-D09A-4D6C-9A6C-8CF6E9335870}"/>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4" name="Footer Placeholder 3">
            <a:extLst>
              <a:ext uri="{FF2B5EF4-FFF2-40B4-BE49-F238E27FC236}">
                <a16:creationId xmlns:a16="http://schemas.microsoft.com/office/drawing/2014/main" id="{6C9FD238-15E7-44F2-9B5D-AD592010D0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A13408-8A35-4DFD-828F-45606A5BA0E4}"/>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389639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9D5C4-20F7-482E-A2F0-7C3E12FEFA61}"/>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3" name="Footer Placeholder 2">
            <a:extLst>
              <a:ext uri="{FF2B5EF4-FFF2-40B4-BE49-F238E27FC236}">
                <a16:creationId xmlns:a16="http://schemas.microsoft.com/office/drawing/2014/main" id="{07EF30FC-5FA2-420A-9385-45E116814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0E66F0-D342-47A2-B8C1-DD848EAB54A7}"/>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201163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3F78-CC4A-485D-8696-49F7CF8A7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F2F5AA-BFC6-46D9-8224-08F271922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EDC01B-2284-4D0C-895B-7D39444EE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C48436-FC82-4A3E-B2AB-A590BEA3E4C2}"/>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6" name="Footer Placeholder 5">
            <a:extLst>
              <a:ext uri="{FF2B5EF4-FFF2-40B4-BE49-F238E27FC236}">
                <a16:creationId xmlns:a16="http://schemas.microsoft.com/office/drawing/2014/main" id="{35923DD7-005E-4C5A-A716-3AA25EA28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901347-EFD6-4003-BD70-8EB5B91DAE16}"/>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65667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8C75-C57E-4B38-BD9B-5FF6F35E8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DBBD21-DB07-4828-8858-5F7B81EC66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2CC7B-9C59-4574-B29F-9F1293405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FFF7A5-1619-4064-91EB-FD0F46757476}"/>
              </a:ext>
            </a:extLst>
          </p:cNvPr>
          <p:cNvSpPr>
            <a:spLocks noGrp="1"/>
          </p:cNvSpPr>
          <p:nvPr>
            <p:ph type="dt" sz="half" idx="10"/>
          </p:nvPr>
        </p:nvSpPr>
        <p:spPr/>
        <p:txBody>
          <a:bodyPr/>
          <a:lstStyle/>
          <a:p>
            <a:fld id="{4304B837-F716-4F6F-888C-97A86648FBB5}" type="datetimeFigureOut">
              <a:rPr lang="en-US" smtClean="0"/>
              <a:t>2/14/2019</a:t>
            </a:fld>
            <a:endParaRPr lang="en-US"/>
          </a:p>
        </p:txBody>
      </p:sp>
      <p:sp>
        <p:nvSpPr>
          <p:cNvPr id="6" name="Footer Placeholder 5">
            <a:extLst>
              <a:ext uri="{FF2B5EF4-FFF2-40B4-BE49-F238E27FC236}">
                <a16:creationId xmlns:a16="http://schemas.microsoft.com/office/drawing/2014/main" id="{4B5A126B-33B0-4BC1-A17E-A5DC9F021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FDC45-0FA8-4E7D-BF53-929198856863}"/>
              </a:ext>
            </a:extLst>
          </p:cNvPr>
          <p:cNvSpPr>
            <a:spLocks noGrp="1"/>
          </p:cNvSpPr>
          <p:nvPr>
            <p:ph type="sldNum" sz="quarter" idx="12"/>
          </p:nvPr>
        </p:nvSpPr>
        <p:spPr/>
        <p:txBody>
          <a:bodyPr/>
          <a:lstStyle/>
          <a:p>
            <a:fld id="{1CAAB354-C8BF-42FA-8232-A6ED3E6947B6}" type="slidenum">
              <a:rPr lang="en-US" smtClean="0"/>
              <a:t>‹#›</a:t>
            </a:fld>
            <a:endParaRPr lang="en-US"/>
          </a:p>
        </p:txBody>
      </p:sp>
    </p:spTree>
    <p:extLst>
      <p:ext uri="{BB962C8B-B14F-4D97-AF65-F5344CB8AC3E}">
        <p14:creationId xmlns:p14="http://schemas.microsoft.com/office/powerpoint/2010/main" val="394856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E3748-6EBC-45C9-93E0-808737257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EF0FA3-5A0B-420E-867F-14ABC948B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7A16A-DF55-4E75-A4E7-CFE559735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4B837-F716-4F6F-888C-97A86648FBB5}" type="datetimeFigureOut">
              <a:rPr lang="en-US" smtClean="0"/>
              <a:t>2/14/2019</a:t>
            </a:fld>
            <a:endParaRPr lang="en-US"/>
          </a:p>
        </p:txBody>
      </p:sp>
      <p:sp>
        <p:nvSpPr>
          <p:cNvPr id="5" name="Footer Placeholder 4">
            <a:extLst>
              <a:ext uri="{FF2B5EF4-FFF2-40B4-BE49-F238E27FC236}">
                <a16:creationId xmlns:a16="http://schemas.microsoft.com/office/drawing/2014/main" id="{B843F0FE-4C85-4153-8D0A-881577ED0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8AE14D-3E9C-44D2-8156-07BE537B7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AB354-C8BF-42FA-8232-A6ED3E6947B6}" type="slidenum">
              <a:rPr lang="en-US" smtClean="0"/>
              <a:t>‹#›</a:t>
            </a:fld>
            <a:endParaRPr lang="en-US"/>
          </a:p>
        </p:txBody>
      </p:sp>
    </p:spTree>
    <p:extLst>
      <p:ext uri="{BB962C8B-B14F-4D97-AF65-F5344CB8AC3E}">
        <p14:creationId xmlns:p14="http://schemas.microsoft.com/office/powerpoint/2010/main" val="1601137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3.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customXml" Target="../ink/ink11.xml"/><Relationship Id="rId26" Type="http://schemas.openxmlformats.org/officeDocument/2006/relationships/customXml" Target="../ink/ink15.xml"/><Relationship Id="rId3" Type="http://schemas.openxmlformats.org/officeDocument/2006/relationships/image" Target="../media/image18.emf"/><Relationship Id="rId21" Type="http://schemas.openxmlformats.org/officeDocument/2006/relationships/image" Target="../media/image27.png"/><Relationship Id="rId7" Type="http://schemas.openxmlformats.org/officeDocument/2006/relationships/image" Target="../media/image20.png"/><Relationship Id="rId12" Type="http://schemas.openxmlformats.org/officeDocument/2006/relationships/customXml" Target="../ink/ink8.xml"/><Relationship Id="rId17" Type="http://schemas.openxmlformats.org/officeDocument/2006/relationships/image" Target="../media/image25.png"/><Relationship Id="rId25" Type="http://schemas.openxmlformats.org/officeDocument/2006/relationships/image" Target="../media/image29.png"/><Relationship Id="rId33" Type="http://schemas.openxmlformats.org/officeDocument/2006/relationships/image" Target="../media/image14.png"/><Relationship Id="rId2" Type="http://schemas.openxmlformats.org/officeDocument/2006/relationships/image" Target="../media/image17.emf"/><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customXml" Target="../ink/ink5.xml"/><Relationship Id="rId11" Type="http://schemas.openxmlformats.org/officeDocument/2006/relationships/image" Target="../media/image22.png"/><Relationship Id="rId24" Type="http://schemas.openxmlformats.org/officeDocument/2006/relationships/customXml" Target="../ink/ink14.xml"/><Relationship Id="rId32" Type="http://schemas.openxmlformats.org/officeDocument/2006/relationships/customXml" Target="../ink/ink18.xml"/><Relationship Id="rId5" Type="http://schemas.openxmlformats.org/officeDocument/2006/relationships/image" Target="../media/image19.png"/><Relationship Id="rId15" Type="http://schemas.openxmlformats.org/officeDocument/2006/relationships/image" Target="../media/image24.png"/><Relationship Id="rId23" Type="http://schemas.openxmlformats.org/officeDocument/2006/relationships/image" Target="../media/image28.png"/><Relationship Id="rId28" Type="http://schemas.openxmlformats.org/officeDocument/2006/relationships/customXml" Target="../ink/ink16.xml"/><Relationship Id="rId10" Type="http://schemas.openxmlformats.org/officeDocument/2006/relationships/customXml" Target="../ink/ink7.xml"/><Relationship Id="rId19" Type="http://schemas.openxmlformats.org/officeDocument/2006/relationships/image" Target="../media/image26.png"/><Relationship Id="rId31" Type="http://schemas.openxmlformats.org/officeDocument/2006/relationships/image" Target="../media/image32.png"/><Relationship Id="rId4" Type="http://schemas.openxmlformats.org/officeDocument/2006/relationships/customXml" Target="../ink/ink4.xml"/><Relationship Id="rId9" Type="http://schemas.openxmlformats.org/officeDocument/2006/relationships/image" Target="../media/image21.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30.png"/><Relationship Id="rId30" Type="http://schemas.openxmlformats.org/officeDocument/2006/relationships/customXml" Target="../ink/ink17.xml"/><Relationship Id="rId8" Type="http://schemas.openxmlformats.org/officeDocument/2006/relationships/customXml" Target="../ink/ink6.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24.xml"/><Relationship Id="rId18" Type="http://schemas.openxmlformats.org/officeDocument/2006/relationships/image" Target="../media/image44.png"/><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image" Target="../media/image41.png"/><Relationship Id="rId17" Type="http://schemas.openxmlformats.org/officeDocument/2006/relationships/customXml" Target="../ink/ink26.xml"/><Relationship Id="rId2" Type="http://schemas.openxmlformats.org/officeDocument/2006/relationships/image" Target="../media/image36.emf"/><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customXml" Target="../ink/ink23.xml"/><Relationship Id="rId5" Type="http://schemas.openxmlformats.org/officeDocument/2006/relationships/customXml" Target="../ink/ink20.xml"/><Relationship Id="rId15" Type="http://schemas.openxmlformats.org/officeDocument/2006/relationships/customXml" Target="../ink/ink25.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22.xml"/><Relationship Id="rId14" Type="http://schemas.openxmlformats.org/officeDocument/2006/relationships/image" Target="../media/image42.png"/></Relationships>
</file>

<file path=ppt/slides/_rels/slide4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emf"/><Relationship Id="rId7" Type="http://schemas.openxmlformats.org/officeDocument/2006/relationships/customXml" Target="../ink/ink28.xml"/><Relationship Id="rId12" Type="http://schemas.openxmlformats.org/officeDocument/2006/relationships/image" Target="../media/image51.png"/><Relationship Id="rId2" Type="http://schemas.openxmlformats.org/officeDocument/2006/relationships/image" Target="../media/image45.emf"/><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customXml" Target="../ink/ink30.xml"/><Relationship Id="rId5" Type="http://schemas.openxmlformats.org/officeDocument/2006/relationships/customXml" Target="../ink/ink27.xml"/><Relationship Id="rId10" Type="http://schemas.openxmlformats.org/officeDocument/2006/relationships/image" Target="../media/image50.png"/><Relationship Id="rId4" Type="http://schemas.openxmlformats.org/officeDocument/2006/relationships/image" Target="../media/image47.emf"/><Relationship Id="rId9" Type="http://schemas.openxmlformats.org/officeDocument/2006/relationships/customXml" Target="../ink/ink29.xml"/></Relationships>
</file>

<file path=ppt/slides/_rels/slide48.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58.png"/><Relationship Id="rId18" Type="http://schemas.openxmlformats.org/officeDocument/2006/relationships/customXml" Target="../ink/ink38.xml"/><Relationship Id="rId3" Type="http://schemas.openxmlformats.org/officeDocument/2006/relationships/image" Target="../media/image53.emf"/><Relationship Id="rId21" Type="http://schemas.openxmlformats.org/officeDocument/2006/relationships/image" Target="../media/image62.png"/><Relationship Id="rId7" Type="http://schemas.openxmlformats.org/officeDocument/2006/relationships/image" Target="../media/image55.png"/><Relationship Id="rId12" Type="http://schemas.openxmlformats.org/officeDocument/2006/relationships/customXml" Target="../ink/ink35.xml"/><Relationship Id="rId17" Type="http://schemas.openxmlformats.org/officeDocument/2006/relationships/image" Target="../media/image60.png"/><Relationship Id="rId25" Type="http://schemas.openxmlformats.org/officeDocument/2006/relationships/image" Target="../media/image64.png"/><Relationship Id="rId2" Type="http://schemas.openxmlformats.org/officeDocument/2006/relationships/image" Target="../media/image52.emf"/><Relationship Id="rId16" Type="http://schemas.openxmlformats.org/officeDocument/2006/relationships/customXml" Target="../ink/ink37.xml"/><Relationship Id="rId20" Type="http://schemas.openxmlformats.org/officeDocument/2006/relationships/customXml" Target="../ink/ink39.xml"/><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57.png"/><Relationship Id="rId24" Type="http://schemas.openxmlformats.org/officeDocument/2006/relationships/customXml" Target="../ink/ink41.xml"/><Relationship Id="rId5" Type="http://schemas.openxmlformats.org/officeDocument/2006/relationships/image" Target="../media/image54.png"/><Relationship Id="rId15" Type="http://schemas.openxmlformats.org/officeDocument/2006/relationships/image" Target="../media/image59.png"/><Relationship Id="rId23" Type="http://schemas.openxmlformats.org/officeDocument/2006/relationships/image" Target="../media/image63.png"/><Relationship Id="rId10" Type="http://schemas.openxmlformats.org/officeDocument/2006/relationships/customXml" Target="../ink/ink34.xml"/><Relationship Id="rId19" Type="http://schemas.openxmlformats.org/officeDocument/2006/relationships/image" Target="../media/image61.png"/><Relationship Id="rId4" Type="http://schemas.openxmlformats.org/officeDocument/2006/relationships/customXml" Target="../ink/ink31.xml"/><Relationship Id="rId9" Type="http://schemas.openxmlformats.org/officeDocument/2006/relationships/image" Target="../media/image56.png"/><Relationship Id="rId14" Type="http://schemas.openxmlformats.org/officeDocument/2006/relationships/customXml" Target="../ink/ink36.xml"/><Relationship Id="rId22" Type="http://schemas.openxmlformats.org/officeDocument/2006/relationships/customXml" Target="../ink/ink40.xml"/></Relationships>
</file>

<file path=ppt/slides/_rels/slide4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8A1D-4240-4BE8-8D79-FD1FE479A7F2}"/>
              </a:ext>
            </a:extLst>
          </p:cNvPr>
          <p:cNvSpPr>
            <a:spLocks noGrp="1"/>
          </p:cNvSpPr>
          <p:nvPr>
            <p:ph type="ctrTitle"/>
          </p:nvPr>
        </p:nvSpPr>
        <p:spPr>
          <a:xfrm>
            <a:off x="1859765" y="1009841"/>
            <a:ext cx="8844587" cy="2387600"/>
          </a:xfrm>
        </p:spPr>
        <p:txBody>
          <a:bodyPr>
            <a:normAutofit fontScale="90000"/>
          </a:bodyPr>
          <a:lstStyle/>
          <a:p>
            <a:r>
              <a:rPr lang="en-US" dirty="0"/>
              <a:t>Big Data Based Security Analytics for Protecting Virtualized Infrastructures in Cloud</a:t>
            </a:r>
          </a:p>
        </p:txBody>
      </p:sp>
      <p:sp>
        <p:nvSpPr>
          <p:cNvPr id="3" name="Subtitle 2">
            <a:extLst>
              <a:ext uri="{FF2B5EF4-FFF2-40B4-BE49-F238E27FC236}">
                <a16:creationId xmlns:a16="http://schemas.microsoft.com/office/drawing/2014/main" id="{117C311A-CFD8-4EF8-ACC4-D426040B997F}"/>
              </a:ext>
            </a:extLst>
          </p:cNvPr>
          <p:cNvSpPr>
            <a:spLocks noGrp="1"/>
          </p:cNvSpPr>
          <p:nvPr>
            <p:ph type="subTitle" idx="1"/>
          </p:nvPr>
        </p:nvSpPr>
        <p:spPr/>
        <p:txBody>
          <a:bodyPr/>
          <a:lstStyle/>
          <a:p>
            <a:r>
              <a:rPr lang="en-US" dirty="0"/>
              <a:t>ECE 693 Big Data Security</a:t>
            </a:r>
          </a:p>
        </p:txBody>
      </p:sp>
    </p:spTree>
    <p:extLst>
      <p:ext uri="{BB962C8B-B14F-4D97-AF65-F5344CB8AC3E}">
        <p14:creationId xmlns:p14="http://schemas.microsoft.com/office/powerpoint/2010/main" val="197519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956B-78FC-47FD-8F60-79FC1E67D282}"/>
              </a:ext>
            </a:extLst>
          </p:cNvPr>
          <p:cNvSpPr>
            <a:spLocks noGrp="1"/>
          </p:cNvSpPr>
          <p:nvPr>
            <p:ph type="title"/>
          </p:nvPr>
        </p:nvSpPr>
        <p:spPr>
          <a:xfrm>
            <a:off x="591710" y="153193"/>
            <a:ext cx="10515600" cy="737353"/>
          </a:xfrm>
        </p:spPr>
        <p:txBody>
          <a:bodyPr/>
          <a:lstStyle/>
          <a:p>
            <a:r>
              <a:rPr lang="en-US" dirty="0">
                <a:solidFill>
                  <a:srgbClr val="FF0000"/>
                </a:solidFill>
              </a:rPr>
              <a:t>Graph</a:t>
            </a:r>
            <a:r>
              <a:rPr lang="en-US" dirty="0"/>
              <a:t>-based event correlation</a:t>
            </a:r>
          </a:p>
        </p:txBody>
      </p:sp>
      <p:sp>
        <p:nvSpPr>
          <p:cNvPr id="3" name="Content Placeholder 2">
            <a:extLst>
              <a:ext uri="{FF2B5EF4-FFF2-40B4-BE49-F238E27FC236}">
                <a16:creationId xmlns:a16="http://schemas.microsoft.com/office/drawing/2014/main" id="{FD358067-59DD-4ABF-AC2E-275227F0693A}"/>
              </a:ext>
            </a:extLst>
          </p:cNvPr>
          <p:cNvSpPr>
            <a:spLocks noGrp="1"/>
          </p:cNvSpPr>
          <p:nvPr>
            <p:ph idx="1"/>
          </p:nvPr>
        </p:nvSpPr>
        <p:spPr>
          <a:xfrm>
            <a:off x="172095" y="890546"/>
            <a:ext cx="11847809" cy="4351338"/>
          </a:xfrm>
        </p:spPr>
        <p:txBody>
          <a:bodyPr>
            <a:noAutofit/>
          </a:bodyPr>
          <a:lstStyle/>
          <a:p>
            <a:r>
              <a:rPr lang="en-US" dirty="0"/>
              <a:t>While </a:t>
            </a:r>
            <a:r>
              <a:rPr lang="en-US" dirty="0">
                <a:solidFill>
                  <a:srgbClr val="FF0000"/>
                </a:solidFill>
              </a:rPr>
              <a:t>clustering</a:t>
            </a:r>
            <a:r>
              <a:rPr lang="en-US" dirty="0"/>
              <a:t> determines attack presence through </a:t>
            </a:r>
            <a:r>
              <a:rPr lang="en-US" dirty="0">
                <a:solidFill>
                  <a:srgbClr val="FF0000"/>
                </a:solidFill>
              </a:rPr>
              <a:t>grouping</a:t>
            </a:r>
            <a:r>
              <a:rPr lang="en-US" dirty="0"/>
              <a:t> common attack characteristics, </a:t>
            </a:r>
            <a:r>
              <a:rPr lang="en-US" dirty="0">
                <a:solidFill>
                  <a:srgbClr val="FF0000"/>
                </a:solidFill>
              </a:rPr>
              <a:t>it is limited in establishing an accurate </a:t>
            </a:r>
            <a:r>
              <a:rPr lang="en-US" b="1" u="sng" dirty="0">
                <a:solidFill>
                  <a:srgbClr val="00B050"/>
                </a:solidFill>
              </a:rPr>
              <a:t>correlation</a:t>
            </a:r>
            <a:r>
              <a:rPr lang="en-US" dirty="0">
                <a:solidFill>
                  <a:srgbClr val="00B050"/>
                </a:solidFill>
              </a:rPr>
              <a:t> </a:t>
            </a:r>
            <a:r>
              <a:rPr lang="en-US" dirty="0"/>
              <a:t>which may exist between events.</a:t>
            </a:r>
          </a:p>
          <a:p>
            <a:r>
              <a:rPr lang="en-US" dirty="0"/>
              <a:t>This makes it difficult to accurately identify </a:t>
            </a:r>
            <a:r>
              <a:rPr lang="en-US" dirty="0">
                <a:solidFill>
                  <a:srgbClr val="FF0000"/>
                </a:solidFill>
              </a:rPr>
              <a:t>the </a:t>
            </a:r>
            <a:r>
              <a:rPr lang="en-US" b="1" u="sng" dirty="0">
                <a:solidFill>
                  <a:srgbClr val="00B050"/>
                </a:solidFill>
              </a:rPr>
              <a:t>sequences</a:t>
            </a:r>
            <a:r>
              <a:rPr lang="en-US" dirty="0">
                <a:solidFill>
                  <a:srgbClr val="FF0000"/>
                </a:solidFill>
              </a:rPr>
              <a:t> of events </a:t>
            </a:r>
            <a:r>
              <a:rPr lang="en-US" dirty="0"/>
              <a:t>leading to the presence of an attack within the network, as well as the </a:t>
            </a:r>
            <a:r>
              <a:rPr lang="en-US" dirty="0">
                <a:solidFill>
                  <a:srgbClr val="FF0000"/>
                </a:solidFill>
              </a:rPr>
              <a:t>entry point </a:t>
            </a:r>
            <a:r>
              <a:rPr lang="en-US" dirty="0"/>
              <a:t>of the attack.</a:t>
            </a:r>
          </a:p>
          <a:p>
            <a:r>
              <a:rPr lang="en-US" dirty="0">
                <a:solidFill>
                  <a:srgbClr val="FF0000"/>
                </a:solidFill>
              </a:rPr>
              <a:t>Graph-based event correlation </a:t>
            </a:r>
            <a:r>
              <a:rPr lang="en-US" dirty="0"/>
              <a:t>overcomes this limitation by representing the events from the logs obtained as </a:t>
            </a:r>
            <a:r>
              <a:rPr lang="en-US" dirty="0">
                <a:solidFill>
                  <a:srgbClr val="00B050"/>
                </a:solidFill>
              </a:rPr>
              <a:t>sequences</a:t>
            </a:r>
            <a:r>
              <a:rPr lang="en-US" dirty="0"/>
              <a:t> in a graph. Given a collection of logs from different points within the network (e.g., firewall logs, web server logs, etc.), </a:t>
            </a:r>
            <a:r>
              <a:rPr lang="en-US" dirty="0">
                <a:solidFill>
                  <a:srgbClr val="FF0000"/>
                </a:solidFill>
              </a:rPr>
              <a:t>these events are correlated in a graph with the event features (e.g., timestamp, source and destination IP, etc.) </a:t>
            </a:r>
            <a:r>
              <a:rPr lang="en-US" dirty="0"/>
              <a:t>represented as vertices and their correlations as edges.</a:t>
            </a:r>
          </a:p>
          <a:p>
            <a:r>
              <a:rPr lang="en-US" dirty="0"/>
              <a:t>This enables the </a:t>
            </a:r>
            <a:r>
              <a:rPr lang="en-US" dirty="0">
                <a:solidFill>
                  <a:srgbClr val="FF0000"/>
                </a:solidFill>
              </a:rPr>
              <a:t>accurate identification of the entry point </a:t>
            </a:r>
            <a:r>
              <a:rPr lang="en-US" dirty="0"/>
              <a:t>which an attack enters, as well as the </a:t>
            </a:r>
            <a:r>
              <a:rPr lang="en-US" dirty="0">
                <a:solidFill>
                  <a:srgbClr val="FF0000"/>
                </a:solidFill>
              </a:rPr>
              <a:t>sequences</a:t>
            </a:r>
            <a:r>
              <a:rPr lang="en-US" dirty="0"/>
              <a:t> of events which the attack undertakes.</a:t>
            </a:r>
          </a:p>
        </p:txBody>
      </p:sp>
    </p:spTree>
    <p:extLst>
      <p:ext uri="{BB962C8B-B14F-4D97-AF65-F5344CB8AC3E}">
        <p14:creationId xmlns:p14="http://schemas.microsoft.com/office/powerpoint/2010/main" val="400711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E6E4-1494-48EE-BCF6-79D2C3A3BCBB}"/>
              </a:ext>
            </a:extLst>
          </p:cNvPr>
          <p:cNvSpPr>
            <a:spLocks noGrp="1"/>
          </p:cNvSpPr>
          <p:nvPr>
            <p:ph type="title"/>
          </p:nvPr>
        </p:nvSpPr>
        <p:spPr/>
        <p:txBody>
          <a:bodyPr/>
          <a:lstStyle/>
          <a:p>
            <a:r>
              <a:rPr lang="en-US" b="1" dirty="0"/>
              <a:t>Limitations of existing approaches</a:t>
            </a:r>
            <a:endParaRPr lang="en-US" dirty="0"/>
          </a:p>
        </p:txBody>
      </p:sp>
      <p:sp>
        <p:nvSpPr>
          <p:cNvPr id="3" name="Content Placeholder 2">
            <a:extLst>
              <a:ext uri="{FF2B5EF4-FFF2-40B4-BE49-F238E27FC236}">
                <a16:creationId xmlns:a16="http://schemas.microsoft.com/office/drawing/2014/main" id="{1F960595-AF2F-48B5-AB79-6A5E5DB55FB1}"/>
              </a:ext>
            </a:extLst>
          </p:cNvPr>
          <p:cNvSpPr>
            <a:spLocks noGrp="1"/>
          </p:cNvSpPr>
          <p:nvPr>
            <p:ph idx="1"/>
          </p:nvPr>
        </p:nvSpPr>
        <p:spPr/>
        <p:txBody>
          <a:bodyPr>
            <a:normAutofit/>
          </a:bodyPr>
          <a:lstStyle/>
          <a:p>
            <a:r>
              <a:rPr lang="en-US" dirty="0"/>
              <a:t>One of the limitations of existing security approaches stems from the use of a </a:t>
            </a:r>
            <a:r>
              <a:rPr lang="en-US" dirty="0">
                <a:solidFill>
                  <a:srgbClr val="FF0000"/>
                </a:solidFill>
              </a:rPr>
              <a:t>dedicated signature database </a:t>
            </a:r>
            <a:r>
              <a:rPr lang="en-US" dirty="0"/>
              <a:t>for threat detection. </a:t>
            </a:r>
          </a:p>
          <a:p>
            <a:r>
              <a:rPr lang="en-US" dirty="0"/>
              <a:t>Security analytics </a:t>
            </a:r>
            <a:r>
              <a:rPr lang="en-US" u="sng" dirty="0"/>
              <a:t>removes the need for signature database </a:t>
            </a:r>
            <a:r>
              <a:rPr lang="en-US" dirty="0"/>
              <a:t>by correlating events from the collected logs, </a:t>
            </a:r>
          </a:p>
          <a:p>
            <a:r>
              <a:rPr lang="en-US" dirty="0"/>
              <a:t>but they still </a:t>
            </a:r>
            <a:r>
              <a:rPr lang="en-US" dirty="0">
                <a:solidFill>
                  <a:srgbClr val="FF0000"/>
                </a:solidFill>
              </a:rPr>
              <a:t>suffer from </a:t>
            </a:r>
            <a:r>
              <a:rPr lang="en-US" dirty="0">
                <a:solidFill>
                  <a:srgbClr val="00B050"/>
                </a:solidFill>
              </a:rPr>
              <a:t>the post-factum </a:t>
            </a:r>
            <a:r>
              <a:rPr lang="en-US" dirty="0">
                <a:solidFill>
                  <a:srgbClr val="FF0000"/>
                </a:solidFill>
              </a:rPr>
              <a:t>(i.e., after the fact) </a:t>
            </a:r>
            <a:r>
              <a:rPr lang="en-US" dirty="0">
                <a:solidFill>
                  <a:srgbClr val="00B050"/>
                </a:solidFill>
              </a:rPr>
              <a:t>data </a:t>
            </a:r>
            <a:r>
              <a:rPr lang="en-US" dirty="0">
                <a:solidFill>
                  <a:srgbClr val="FF0000"/>
                </a:solidFill>
              </a:rPr>
              <a:t>(thus too late!)</a:t>
            </a:r>
            <a:r>
              <a:rPr lang="en-US" dirty="0"/>
              <a:t> in </a:t>
            </a:r>
            <a:r>
              <a:rPr lang="en-US" u="sng" dirty="0"/>
              <a:t>training</a:t>
            </a:r>
            <a:r>
              <a:rPr lang="en-US" dirty="0"/>
              <a:t> for threat detection.</a:t>
            </a:r>
          </a:p>
          <a:p>
            <a:r>
              <a:rPr lang="en-US" dirty="0"/>
              <a:t>Another limitation of existing security approaches is the </a:t>
            </a:r>
            <a:r>
              <a:rPr lang="en-US" dirty="0">
                <a:solidFill>
                  <a:srgbClr val="FF0000"/>
                </a:solidFill>
              </a:rPr>
              <a:t>centralized </a:t>
            </a:r>
            <a:r>
              <a:rPr lang="en-US" dirty="0"/>
              <a:t>execution process. For instance, SINBAPT [13] runs on a </a:t>
            </a:r>
            <a:r>
              <a:rPr lang="en-US" dirty="0">
                <a:solidFill>
                  <a:srgbClr val="FF0000"/>
                </a:solidFill>
              </a:rPr>
              <a:t>single host</a:t>
            </a:r>
            <a:r>
              <a:rPr lang="en-US" dirty="0"/>
              <a:t>, collecting data from various points within the network and analyzing them as a single centralized process.</a:t>
            </a:r>
          </a:p>
        </p:txBody>
      </p:sp>
    </p:spTree>
    <p:extLst>
      <p:ext uri="{BB962C8B-B14F-4D97-AF65-F5344CB8AC3E}">
        <p14:creationId xmlns:p14="http://schemas.microsoft.com/office/powerpoint/2010/main" val="180084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AC43-B669-48B0-AF13-523B0E99187C}"/>
              </a:ext>
            </a:extLst>
          </p:cNvPr>
          <p:cNvSpPr>
            <a:spLocks noGrp="1"/>
          </p:cNvSpPr>
          <p:nvPr>
            <p:ph type="title"/>
          </p:nvPr>
        </p:nvSpPr>
        <p:spPr/>
        <p:txBody>
          <a:bodyPr/>
          <a:lstStyle/>
          <a:p>
            <a:r>
              <a:rPr lang="en-US" b="1" dirty="0"/>
              <a:t>PROPOSED APPROACH</a:t>
            </a:r>
            <a:endParaRPr lang="en-US" dirty="0"/>
          </a:p>
        </p:txBody>
      </p:sp>
      <p:sp>
        <p:nvSpPr>
          <p:cNvPr id="3" name="Content Placeholder 2">
            <a:extLst>
              <a:ext uri="{FF2B5EF4-FFF2-40B4-BE49-F238E27FC236}">
                <a16:creationId xmlns:a16="http://schemas.microsoft.com/office/drawing/2014/main" id="{38B1B586-7E7C-450A-81A8-75D6E9595A35}"/>
              </a:ext>
            </a:extLst>
          </p:cNvPr>
          <p:cNvSpPr>
            <a:spLocks noGrp="1"/>
          </p:cNvSpPr>
          <p:nvPr>
            <p:ph idx="1"/>
          </p:nvPr>
        </p:nvSpPr>
        <p:spPr/>
        <p:txBody>
          <a:bodyPr>
            <a:normAutofit fontScale="92500"/>
          </a:bodyPr>
          <a:lstStyle/>
          <a:p>
            <a:r>
              <a:rPr lang="en-US" dirty="0"/>
              <a:t>The basic idea of this proposed approach is to </a:t>
            </a:r>
            <a:r>
              <a:rPr lang="en-US" dirty="0">
                <a:solidFill>
                  <a:srgbClr val="FF0000"/>
                </a:solidFill>
              </a:rPr>
              <a:t>detect (in </a:t>
            </a:r>
            <a:r>
              <a:rPr lang="en-US" dirty="0">
                <a:solidFill>
                  <a:srgbClr val="00B050"/>
                </a:solidFill>
              </a:rPr>
              <a:t>real-time</a:t>
            </a:r>
            <a:r>
              <a:rPr lang="en-US" dirty="0">
                <a:solidFill>
                  <a:srgbClr val="FF0000"/>
                </a:solidFill>
              </a:rPr>
              <a:t>) any malware and </a:t>
            </a:r>
            <a:r>
              <a:rPr lang="en-US" dirty="0" err="1">
                <a:solidFill>
                  <a:srgbClr val="FF0000"/>
                </a:solidFill>
              </a:rPr>
              <a:t>rookit</a:t>
            </a:r>
            <a:r>
              <a:rPr lang="en-US" dirty="0">
                <a:solidFill>
                  <a:srgbClr val="FF0000"/>
                </a:solidFill>
              </a:rPr>
              <a:t> attacks via holistic efficient use of all possible information obtained from the virtualized infrastructure, e.g., </a:t>
            </a:r>
            <a:r>
              <a:rPr lang="en-US" dirty="0">
                <a:solidFill>
                  <a:srgbClr val="00B050"/>
                </a:solidFill>
              </a:rPr>
              <a:t>various network and user application logs</a:t>
            </a:r>
            <a:r>
              <a:rPr lang="en-US" dirty="0">
                <a:solidFill>
                  <a:srgbClr val="FF0000"/>
                </a:solidFill>
              </a:rPr>
              <a:t>.</a:t>
            </a:r>
          </a:p>
          <a:p>
            <a:r>
              <a:rPr lang="en-US" b="1" dirty="0">
                <a:solidFill>
                  <a:srgbClr val="7030A0"/>
                </a:solidFill>
              </a:rPr>
              <a:t>Design Principle # 1 </a:t>
            </a:r>
            <a:r>
              <a:rPr lang="en-US" dirty="0"/>
              <a:t>- </a:t>
            </a:r>
            <a:r>
              <a:rPr lang="en-US" dirty="0">
                <a:solidFill>
                  <a:srgbClr val="7030A0"/>
                </a:solidFill>
              </a:rPr>
              <a:t>Unsupervised classification</a:t>
            </a:r>
            <a:r>
              <a:rPr lang="en-US" dirty="0"/>
              <a:t>: The attack detection system should be able to classify potential attack presence based on the data collected from the virtualized infrastructure </a:t>
            </a:r>
            <a:r>
              <a:rPr lang="en-US" dirty="0">
                <a:solidFill>
                  <a:srgbClr val="7030A0"/>
                </a:solidFill>
              </a:rPr>
              <a:t>over time</a:t>
            </a:r>
            <a:r>
              <a:rPr lang="en-US" dirty="0"/>
              <a:t>.</a:t>
            </a:r>
          </a:p>
          <a:p>
            <a:r>
              <a:rPr lang="en-US" b="1" dirty="0">
                <a:solidFill>
                  <a:srgbClr val="7030A0"/>
                </a:solidFill>
              </a:rPr>
              <a:t>Design Principle # 2 </a:t>
            </a:r>
            <a:r>
              <a:rPr lang="en-US" dirty="0"/>
              <a:t>- </a:t>
            </a:r>
            <a:r>
              <a:rPr lang="en-US" dirty="0">
                <a:solidFill>
                  <a:srgbClr val="7030A0"/>
                </a:solidFill>
              </a:rPr>
              <a:t>Holistic prediction</a:t>
            </a:r>
            <a:r>
              <a:rPr lang="en-US" dirty="0"/>
              <a:t>: The attack detection system should be able to identify potential attacks </a:t>
            </a:r>
            <a:r>
              <a:rPr lang="en-US" dirty="0">
                <a:solidFill>
                  <a:srgbClr val="7030A0"/>
                </a:solidFill>
              </a:rPr>
              <a:t>by correlating events </a:t>
            </a:r>
            <a:r>
              <a:rPr lang="en-US" dirty="0"/>
              <a:t>on the data collected from multiple sources in the virtualized infrastructure.</a:t>
            </a:r>
          </a:p>
        </p:txBody>
      </p:sp>
    </p:spTree>
    <p:extLst>
      <p:ext uri="{BB962C8B-B14F-4D97-AF65-F5344CB8AC3E}">
        <p14:creationId xmlns:p14="http://schemas.microsoft.com/office/powerpoint/2010/main" val="341772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451C-3F00-4A11-8705-CB97723FCA39}"/>
              </a:ext>
            </a:extLst>
          </p:cNvPr>
          <p:cNvSpPr>
            <a:spLocks noGrp="1"/>
          </p:cNvSpPr>
          <p:nvPr>
            <p:ph type="title"/>
          </p:nvPr>
        </p:nvSpPr>
        <p:spPr/>
        <p:txBody>
          <a:bodyPr/>
          <a:lstStyle/>
          <a:p>
            <a:r>
              <a:rPr lang="en-US" dirty="0"/>
              <a:t>5 Design Principles</a:t>
            </a:r>
          </a:p>
        </p:txBody>
      </p:sp>
      <p:sp>
        <p:nvSpPr>
          <p:cNvPr id="3" name="Content Placeholder 2">
            <a:extLst>
              <a:ext uri="{FF2B5EF4-FFF2-40B4-BE49-F238E27FC236}">
                <a16:creationId xmlns:a16="http://schemas.microsoft.com/office/drawing/2014/main" id="{3CDB8FF3-CC08-43EA-8C76-ECC8B2CF2DE6}"/>
              </a:ext>
            </a:extLst>
          </p:cNvPr>
          <p:cNvSpPr>
            <a:spLocks noGrp="1"/>
          </p:cNvSpPr>
          <p:nvPr>
            <p:ph idx="1"/>
          </p:nvPr>
        </p:nvSpPr>
        <p:spPr/>
        <p:txBody>
          <a:bodyPr>
            <a:normAutofit/>
          </a:bodyPr>
          <a:lstStyle/>
          <a:p>
            <a:r>
              <a:rPr lang="en-US" b="1" dirty="0">
                <a:solidFill>
                  <a:srgbClr val="7030A0"/>
                </a:solidFill>
              </a:rPr>
              <a:t>Design Principle # 3 - Real-time</a:t>
            </a:r>
            <a:r>
              <a:rPr lang="en-US" dirty="0"/>
              <a:t>: The attack detection system should be able to ascertain attack presence as immediately as possible so as for the appropriate countermeasures to be taken immediately.</a:t>
            </a:r>
          </a:p>
          <a:p>
            <a:r>
              <a:rPr lang="en-US" dirty="0"/>
              <a:t> </a:t>
            </a:r>
            <a:r>
              <a:rPr lang="en-US" b="1" dirty="0">
                <a:solidFill>
                  <a:srgbClr val="7030A0"/>
                </a:solidFill>
              </a:rPr>
              <a:t>Design Principle # 4 - Efficiency</a:t>
            </a:r>
            <a:r>
              <a:rPr lang="en-US" dirty="0"/>
              <a:t>: The attack detection system should be able to detect attack presence </a:t>
            </a:r>
            <a:r>
              <a:rPr lang="en-US" dirty="0">
                <a:solidFill>
                  <a:srgbClr val="00B050"/>
                </a:solidFill>
              </a:rPr>
              <a:t>at a high computational efficiency</a:t>
            </a:r>
            <a:r>
              <a:rPr lang="en-US" dirty="0"/>
              <a:t>, i.e., with as </a:t>
            </a:r>
            <a:r>
              <a:rPr lang="en-US" dirty="0">
                <a:solidFill>
                  <a:srgbClr val="7030A0"/>
                </a:solidFill>
              </a:rPr>
              <a:t>little performance overhead </a:t>
            </a:r>
            <a:r>
              <a:rPr lang="en-US" dirty="0"/>
              <a:t>as possible.</a:t>
            </a:r>
          </a:p>
          <a:p>
            <a:r>
              <a:rPr lang="en-US" dirty="0"/>
              <a:t> </a:t>
            </a:r>
            <a:r>
              <a:rPr lang="en-US" b="1" dirty="0">
                <a:solidFill>
                  <a:srgbClr val="7030A0"/>
                </a:solidFill>
              </a:rPr>
              <a:t>Design Principle # 5 - </a:t>
            </a:r>
            <a:r>
              <a:rPr lang="en-US" b="1" dirty="0" err="1">
                <a:solidFill>
                  <a:srgbClr val="7030A0"/>
                </a:solidFill>
              </a:rPr>
              <a:t>Deployability</a:t>
            </a:r>
            <a:r>
              <a:rPr lang="en-US" dirty="0"/>
              <a:t>: The attack detection system should be readily deployable in production environment </a:t>
            </a:r>
            <a:r>
              <a:rPr lang="en-US" dirty="0">
                <a:solidFill>
                  <a:srgbClr val="7030A0"/>
                </a:solidFill>
              </a:rPr>
              <a:t>with minimal change required to </a:t>
            </a:r>
            <a:r>
              <a:rPr lang="en-US" dirty="0"/>
              <a:t>common production environments.</a:t>
            </a:r>
          </a:p>
        </p:txBody>
      </p:sp>
    </p:spTree>
    <p:extLst>
      <p:ext uri="{BB962C8B-B14F-4D97-AF65-F5344CB8AC3E}">
        <p14:creationId xmlns:p14="http://schemas.microsoft.com/office/powerpoint/2010/main" val="59207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8C3F-647A-4720-A776-B4D4281A1965}"/>
              </a:ext>
            </a:extLst>
          </p:cNvPr>
          <p:cNvSpPr>
            <a:spLocks noGrp="1"/>
          </p:cNvSpPr>
          <p:nvPr>
            <p:ph type="title"/>
          </p:nvPr>
        </p:nvSpPr>
        <p:spPr/>
        <p:txBody>
          <a:bodyPr/>
          <a:lstStyle/>
          <a:p>
            <a:r>
              <a:rPr lang="en-US" dirty="0"/>
              <a:t>big data based security analytics (BDSA) approach</a:t>
            </a:r>
          </a:p>
        </p:txBody>
      </p:sp>
      <p:sp>
        <p:nvSpPr>
          <p:cNvPr id="3" name="Content Placeholder 2">
            <a:extLst>
              <a:ext uri="{FF2B5EF4-FFF2-40B4-BE49-F238E27FC236}">
                <a16:creationId xmlns:a16="http://schemas.microsoft.com/office/drawing/2014/main" id="{6475F47E-D081-44EA-B21B-0BD6BFAEDFA9}"/>
              </a:ext>
            </a:extLst>
          </p:cNvPr>
          <p:cNvSpPr>
            <a:spLocks noGrp="1"/>
          </p:cNvSpPr>
          <p:nvPr>
            <p:ph idx="1"/>
          </p:nvPr>
        </p:nvSpPr>
        <p:spPr/>
        <p:txBody>
          <a:bodyPr/>
          <a:lstStyle/>
          <a:p>
            <a:r>
              <a:rPr lang="en-US" dirty="0"/>
              <a:t>The BDSA approach consists of </a:t>
            </a:r>
            <a:r>
              <a:rPr lang="en-US" dirty="0">
                <a:solidFill>
                  <a:srgbClr val="FF0000"/>
                </a:solidFill>
              </a:rPr>
              <a:t>two main phases</a:t>
            </a:r>
            <a:r>
              <a:rPr lang="en-US" dirty="0"/>
              <a:t>, namely </a:t>
            </a:r>
          </a:p>
          <a:p>
            <a:r>
              <a:rPr lang="en-US" dirty="0"/>
              <a:t>(1) </a:t>
            </a:r>
            <a:r>
              <a:rPr lang="en-US" u="sng" dirty="0"/>
              <a:t>Extraction of attack features through graph-based event correlation and MapReduce-parser-based identification of potential attack paths</a:t>
            </a:r>
            <a:r>
              <a:rPr lang="en-US" dirty="0"/>
              <a:t>, and</a:t>
            </a:r>
          </a:p>
          <a:p>
            <a:r>
              <a:rPr lang="en-US" dirty="0"/>
              <a:t>(2) </a:t>
            </a:r>
            <a:r>
              <a:rPr lang="en-US" u="sng" dirty="0"/>
              <a:t>Determination of attack presence via two-step machine learning, namely logistic regression and belief propagation</a:t>
            </a:r>
            <a:r>
              <a:rPr lang="en-US" dirty="0"/>
              <a:t>.</a:t>
            </a:r>
          </a:p>
        </p:txBody>
      </p:sp>
    </p:spTree>
    <p:extLst>
      <p:ext uri="{BB962C8B-B14F-4D97-AF65-F5344CB8AC3E}">
        <p14:creationId xmlns:p14="http://schemas.microsoft.com/office/powerpoint/2010/main" val="90782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D3A179-612C-4C19-9CE3-795DA814B5BB}"/>
              </a:ext>
            </a:extLst>
          </p:cNvPr>
          <p:cNvPicPr>
            <a:picLocks noChangeAspect="1"/>
          </p:cNvPicPr>
          <p:nvPr/>
        </p:nvPicPr>
        <p:blipFill>
          <a:blip r:embed="rId2"/>
          <a:stretch>
            <a:fillRect/>
          </a:stretch>
        </p:blipFill>
        <p:spPr>
          <a:xfrm>
            <a:off x="1365632" y="107959"/>
            <a:ext cx="9328872" cy="6642082"/>
          </a:xfrm>
          <a:prstGeom prst="rect">
            <a:avLst/>
          </a:prstGeom>
        </p:spPr>
      </p:pic>
    </p:spTree>
    <p:extLst>
      <p:ext uri="{BB962C8B-B14F-4D97-AF65-F5344CB8AC3E}">
        <p14:creationId xmlns:p14="http://schemas.microsoft.com/office/powerpoint/2010/main" val="3607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AD03-0921-47D0-BEE5-3FAFBC967543}"/>
              </a:ext>
            </a:extLst>
          </p:cNvPr>
          <p:cNvSpPr>
            <a:spLocks noGrp="1"/>
          </p:cNvSpPr>
          <p:nvPr>
            <p:ph type="title"/>
          </p:nvPr>
        </p:nvSpPr>
        <p:spPr/>
        <p:txBody>
          <a:bodyPr/>
          <a:lstStyle/>
          <a:p>
            <a:r>
              <a:rPr lang="en-US" dirty="0"/>
              <a:t>Component 1: </a:t>
            </a:r>
            <a:r>
              <a:rPr lang="en-US" dirty="0">
                <a:solidFill>
                  <a:srgbClr val="FF0000"/>
                </a:solidFill>
              </a:rPr>
              <a:t>Offline </a:t>
            </a:r>
            <a:r>
              <a:rPr lang="en-US" b="1" u="sng" dirty="0">
                <a:solidFill>
                  <a:srgbClr val="FF0000"/>
                </a:solidFill>
              </a:rPr>
              <a:t>training</a:t>
            </a:r>
          </a:p>
        </p:txBody>
      </p:sp>
      <p:sp>
        <p:nvSpPr>
          <p:cNvPr id="3" name="Content Placeholder 2">
            <a:extLst>
              <a:ext uri="{FF2B5EF4-FFF2-40B4-BE49-F238E27FC236}">
                <a16:creationId xmlns:a16="http://schemas.microsoft.com/office/drawing/2014/main" id="{A7B2B00A-B697-4152-9013-6041F9C98646}"/>
              </a:ext>
            </a:extLst>
          </p:cNvPr>
          <p:cNvSpPr>
            <a:spLocks noGrp="1"/>
          </p:cNvSpPr>
          <p:nvPr>
            <p:ph idx="1"/>
          </p:nvPr>
        </p:nvSpPr>
        <p:spPr/>
        <p:txBody>
          <a:bodyPr>
            <a:normAutofit fontScale="85000" lnSpcReduction="20000"/>
          </a:bodyPr>
          <a:lstStyle/>
          <a:p>
            <a:r>
              <a:rPr lang="en-US" dirty="0"/>
              <a:t>Prior to the online detection of attacks, there is actually a </a:t>
            </a:r>
            <a:r>
              <a:rPr lang="en-US" dirty="0">
                <a:solidFill>
                  <a:srgbClr val="FF0000"/>
                </a:solidFill>
              </a:rPr>
              <a:t>system initialization</a:t>
            </a:r>
            <a:r>
              <a:rPr lang="en-US" dirty="0"/>
              <a:t>, in which </a:t>
            </a:r>
            <a:r>
              <a:rPr lang="en-US" dirty="0">
                <a:solidFill>
                  <a:srgbClr val="00B0F0"/>
                </a:solidFill>
              </a:rPr>
              <a:t>offline training of the logistic regression classifiers </a:t>
            </a:r>
            <a:r>
              <a:rPr lang="en-US" dirty="0"/>
              <a:t>is carried out, that is, the stored features are loaded from the Cassandra database </a:t>
            </a:r>
            <a:r>
              <a:rPr lang="en-US" dirty="0">
                <a:solidFill>
                  <a:srgbClr val="00B0F0"/>
                </a:solidFill>
              </a:rPr>
              <a:t>to train the logistic regression classifiers</a:t>
            </a:r>
            <a:r>
              <a:rPr lang="en-US" dirty="0"/>
              <a:t>. </a:t>
            </a:r>
          </a:p>
          <a:p>
            <a:r>
              <a:rPr lang="en-US" dirty="0"/>
              <a:t>Specifically, </a:t>
            </a:r>
            <a:r>
              <a:rPr lang="en-US" dirty="0">
                <a:solidFill>
                  <a:srgbClr val="00B0F0"/>
                </a:solidFill>
              </a:rPr>
              <a:t>well-known malicious as well as benign port numbers </a:t>
            </a:r>
            <a:r>
              <a:rPr lang="en-US" dirty="0"/>
              <a:t>are loaded to train a logistic regression classifier to determine </a:t>
            </a:r>
            <a:r>
              <a:rPr lang="en-US" u="sng" dirty="0"/>
              <a:t>if the </a:t>
            </a:r>
            <a:r>
              <a:rPr lang="en-US" u="sng" dirty="0">
                <a:solidFill>
                  <a:srgbClr val="FF0000"/>
                </a:solidFill>
              </a:rPr>
              <a:t>incoming/outgoing connections</a:t>
            </a:r>
            <a:r>
              <a:rPr lang="en-US" u="sng" dirty="0"/>
              <a:t> are indication of an attack presence</a:t>
            </a:r>
            <a:r>
              <a:rPr lang="en-US" dirty="0"/>
              <a:t>. </a:t>
            </a:r>
          </a:p>
          <a:p>
            <a:r>
              <a:rPr lang="en-US" dirty="0"/>
              <a:t>Likewise, </a:t>
            </a:r>
            <a:r>
              <a:rPr lang="en-US" dirty="0">
                <a:solidFill>
                  <a:srgbClr val="00B0F0"/>
                </a:solidFill>
              </a:rPr>
              <a:t>well-known malware and legitimate </a:t>
            </a:r>
            <a:r>
              <a:rPr lang="en-US" dirty="0">
                <a:solidFill>
                  <a:srgbClr val="FF0000"/>
                </a:solidFill>
              </a:rPr>
              <a:t>applications</a:t>
            </a:r>
            <a:r>
              <a:rPr lang="en-US" dirty="0">
                <a:solidFill>
                  <a:srgbClr val="00B0F0"/>
                </a:solidFill>
              </a:rPr>
              <a:t> together with their associated ports </a:t>
            </a:r>
            <a:r>
              <a:rPr lang="en-US" dirty="0"/>
              <a:t>are loaded to train a logistic regression classifier to determine if </a:t>
            </a:r>
            <a:r>
              <a:rPr lang="en-US" u="sng" dirty="0"/>
              <a:t>the behavior of an </a:t>
            </a:r>
            <a:r>
              <a:rPr lang="en-US" u="sng" dirty="0">
                <a:solidFill>
                  <a:srgbClr val="FF0000"/>
                </a:solidFill>
              </a:rPr>
              <a:t>application </a:t>
            </a:r>
            <a:r>
              <a:rPr lang="en-US" u="sng" dirty="0"/>
              <a:t>running within the guest VM is indication of an attack presence</a:t>
            </a:r>
            <a:r>
              <a:rPr lang="en-US" dirty="0"/>
              <a:t>. </a:t>
            </a:r>
          </a:p>
          <a:p>
            <a:r>
              <a:rPr lang="en-US" dirty="0"/>
              <a:t>These </a:t>
            </a:r>
            <a:r>
              <a:rPr lang="en-US" dirty="0">
                <a:solidFill>
                  <a:srgbClr val="FF0000"/>
                </a:solidFill>
              </a:rPr>
              <a:t>trained</a:t>
            </a:r>
            <a:r>
              <a:rPr lang="en-US" dirty="0"/>
              <a:t> logistic regression classifiers </a:t>
            </a:r>
            <a:r>
              <a:rPr lang="en-US" dirty="0">
                <a:solidFill>
                  <a:srgbClr val="FF0000"/>
                </a:solidFill>
              </a:rPr>
              <a:t>are ready for </a:t>
            </a:r>
            <a:r>
              <a:rPr lang="en-US" u="sng" dirty="0">
                <a:solidFill>
                  <a:srgbClr val="FF0000"/>
                </a:solidFill>
              </a:rPr>
              <a:t>online </a:t>
            </a:r>
            <a:r>
              <a:rPr lang="en-US" dirty="0"/>
              <a:t>use, upon the extraction of new attack features, to determine if the potential attack paths are indicative of attack presence.</a:t>
            </a:r>
          </a:p>
        </p:txBody>
      </p:sp>
    </p:spTree>
    <p:extLst>
      <p:ext uri="{BB962C8B-B14F-4D97-AF65-F5344CB8AC3E}">
        <p14:creationId xmlns:p14="http://schemas.microsoft.com/office/powerpoint/2010/main" val="161166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D84D-6EA3-4718-A8FB-0E0E4BD8E26B}"/>
              </a:ext>
            </a:extLst>
          </p:cNvPr>
          <p:cNvSpPr>
            <a:spLocks noGrp="1"/>
          </p:cNvSpPr>
          <p:nvPr>
            <p:ph type="title"/>
          </p:nvPr>
        </p:nvSpPr>
        <p:spPr/>
        <p:txBody>
          <a:bodyPr/>
          <a:lstStyle/>
          <a:p>
            <a:r>
              <a:rPr lang="en-US" dirty="0"/>
              <a:t>Component 2: Extraction of Attack Features </a:t>
            </a:r>
          </a:p>
        </p:txBody>
      </p:sp>
      <p:sp>
        <p:nvSpPr>
          <p:cNvPr id="3" name="Content Placeholder 2">
            <a:extLst>
              <a:ext uri="{FF2B5EF4-FFF2-40B4-BE49-F238E27FC236}">
                <a16:creationId xmlns:a16="http://schemas.microsoft.com/office/drawing/2014/main" id="{EB929F95-2890-4CD0-AA84-9C8EDA0AFDFF}"/>
              </a:ext>
            </a:extLst>
          </p:cNvPr>
          <p:cNvSpPr>
            <a:spLocks noGrp="1"/>
          </p:cNvSpPr>
          <p:nvPr>
            <p:ph idx="1"/>
          </p:nvPr>
        </p:nvSpPr>
        <p:spPr/>
        <p:txBody>
          <a:bodyPr/>
          <a:lstStyle/>
          <a:p>
            <a:r>
              <a:rPr lang="en-US" dirty="0"/>
              <a:t>In the Extraction of Attack Features phase, first, it carries out </a:t>
            </a:r>
            <a:r>
              <a:rPr lang="en-US" dirty="0">
                <a:solidFill>
                  <a:srgbClr val="FF0000"/>
                </a:solidFill>
              </a:rPr>
              <a:t>Graph-Based Event Correlation.</a:t>
            </a:r>
            <a:r>
              <a:rPr lang="en-US" dirty="0"/>
              <a:t> Periodically collected </a:t>
            </a:r>
            <a:r>
              <a:rPr lang="en-US" u="sng" dirty="0"/>
              <a:t>from the guest VMs, network and user application logs</a:t>
            </a:r>
            <a:r>
              <a:rPr lang="en-US" dirty="0"/>
              <a:t> are stored in the HDFS. </a:t>
            </a:r>
          </a:p>
          <a:p>
            <a:r>
              <a:rPr lang="en-US" dirty="0"/>
              <a:t>By assembling the information contained in these two logs, the </a:t>
            </a:r>
            <a:r>
              <a:rPr lang="en-US" dirty="0">
                <a:solidFill>
                  <a:srgbClr val="FF0000"/>
                </a:solidFill>
              </a:rPr>
              <a:t>Correlation Graph Assembler (CGA)</a:t>
            </a:r>
            <a:r>
              <a:rPr lang="en-US" dirty="0"/>
              <a:t> forms correlation graphs.</a:t>
            </a:r>
          </a:p>
        </p:txBody>
      </p:sp>
    </p:spTree>
    <p:extLst>
      <p:ext uri="{BB962C8B-B14F-4D97-AF65-F5344CB8AC3E}">
        <p14:creationId xmlns:p14="http://schemas.microsoft.com/office/powerpoint/2010/main" val="5469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246F-8BF9-4B61-B61B-4F2EFF33F657}"/>
              </a:ext>
            </a:extLst>
          </p:cNvPr>
          <p:cNvSpPr>
            <a:spLocks noGrp="1"/>
          </p:cNvSpPr>
          <p:nvPr>
            <p:ph type="title"/>
          </p:nvPr>
        </p:nvSpPr>
        <p:spPr/>
        <p:txBody>
          <a:bodyPr>
            <a:normAutofit fontScale="90000"/>
          </a:bodyPr>
          <a:lstStyle/>
          <a:p>
            <a:r>
              <a:rPr lang="en-US" dirty="0"/>
              <a:t>Component 3: Identification of Potential Attack</a:t>
            </a:r>
            <a:br>
              <a:rPr lang="en-US" dirty="0"/>
            </a:br>
            <a:r>
              <a:rPr lang="en-US" dirty="0"/>
              <a:t>Paths</a:t>
            </a:r>
          </a:p>
        </p:txBody>
      </p:sp>
      <p:sp>
        <p:nvSpPr>
          <p:cNvPr id="3" name="Content Placeholder 2">
            <a:extLst>
              <a:ext uri="{FF2B5EF4-FFF2-40B4-BE49-F238E27FC236}">
                <a16:creationId xmlns:a16="http://schemas.microsoft.com/office/drawing/2014/main" id="{E6553EFC-C920-4510-9859-5188980FE7F9}"/>
              </a:ext>
            </a:extLst>
          </p:cNvPr>
          <p:cNvSpPr>
            <a:spLocks noGrp="1"/>
          </p:cNvSpPr>
          <p:nvPr>
            <p:ph idx="1"/>
          </p:nvPr>
        </p:nvSpPr>
        <p:spPr/>
        <p:txBody>
          <a:bodyPr/>
          <a:lstStyle/>
          <a:p>
            <a:r>
              <a:rPr lang="en-US" dirty="0"/>
              <a:t>Then, it carries out the Identification of Potential Attack Paths.</a:t>
            </a:r>
          </a:p>
          <a:p>
            <a:r>
              <a:rPr lang="en-US" dirty="0"/>
              <a:t> A </a:t>
            </a:r>
            <a:r>
              <a:rPr lang="en-US" dirty="0">
                <a:solidFill>
                  <a:srgbClr val="FF0000"/>
                </a:solidFill>
              </a:rPr>
              <a:t>MapReduce</a:t>
            </a:r>
            <a:r>
              <a:rPr lang="en-US" dirty="0"/>
              <a:t> model is used to </a:t>
            </a:r>
            <a:r>
              <a:rPr lang="en-US" u="sng" dirty="0"/>
              <a:t>parse the correlation graphs and identify the potential attack paths,</a:t>
            </a:r>
            <a:r>
              <a:rPr lang="en-US" dirty="0"/>
              <a:t> i.e., </a:t>
            </a:r>
            <a:r>
              <a:rPr lang="en-US" dirty="0">
                <a:solidFill>
                  <a:srgbClr val="FF0000"/>
                </a:solidFill>
              </a:rPr>
              <a:t>the most frequently occurring graph paths</a:t>
            </a:r>
            <a:r>
              <a:rPr lang="en-US" dirty="0"/>
              <a:t> in terms of the guest VMs’ IP addresses. </a:t>
            </a:r>
          </a:p>
          <a:p>
            <a:r>
              <a:rPr lang="en-US" dirty="0"/>
              <a:t>This is based on the observation that a </a:t>
            </a:r>
            <a:r>
              <a:rPr lang="en-US" dirty="0">
                <a:solidFill>
                  <a:srgbClr val="00B050"/>
                </a:solidFill>
              </a:rPr>
              <a:t>compromised</a:t>
            </a:r>
            <a:r>
              <a:rPr lang="en-US" dirty="0"/>
              <a:t> guest VM tends to </a:t>
            </a:r>
            <a:r>
              <a:rPr lang="en-US" dirty="0">
                <a:solidFill>
                  <a:srgbClr val="FF0000"/>
                </a:solidFill>
              </a:rPr>
              <a:t>generate more traffic flows </a:t>
            </a:r>
            <a:r>
              <a:rPr lang="en-US" dirty="0"/>
              <a:t>as it tries to establish communication with an attacker.</a:t>
            </a:r>
          </a:p>
        </p:txBody>
      </p:sp>
    </p:spTree>
    <p:extLst>
      <p:ext uri="{BB962C8B-B14F-4D97-AF65-F5344CB8AC3E}">
        <p14:creationId xmlns:p14="http://schemas.microsoft.com/office/powerpoint/2010/main" val="3899986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D44B-4A5D-4A54-98B4-38BEF80900B5}"/>
              </a:ext>
            </a:extLst>
          </p:cNvPr>
          <p:cNvSpPr>
            <a:spLocks noGrp="1"/>
          </p:cNvSpPr>
          <p:nvPr>
            <p:ph type="title"/>
          </p:nvPr>
        </p:nvSpPr>
        <p:spPr>
          <a:xfrm>
            <a:off x="233901" y="78878"/>
            <a:ext cx="11279588" cy="1325563"/>
          </a:xfrm>
        </p:spPr>
        <p:txBody>
          <a:bodyPr/>
          <a:lstStyle/>
          <a:p>
            <a:r>
              <a:rPr lang="en-US" dirty="0"/>
              <a:t>Component 4: Determination of Attack Presence</a:t>
            </a:r>
          </a:p>
        </p:txBody>
      </p:sp>
      <p:sp>
        <p:nvSpPr>
          <p:cNvPr id="3" name="Content Placeholder 2">
            <a:extLst>
              <a:ext uri="{FF2B5EF4-FFF2-40B4-BE49-F238E27FC236}">
                <a16:creationId xmlns:a16="http://schemas.microsoft.com/office/drawing/2014/main" id="{D2F5C2E4-6A96-46A6-8784-11B7AE7CB60A}"/>
              </a:ext>
            </a:extLst>
          </p:cNvPr>
          <p:cNvSpPr>
            <a:spLocks noGrp="1"/>
          </p:cNvSpPr>
          <p:nvPr>
            <p:ph idx="1"/>
          </p:nvPr>
        </p:nvSpPr>
        <p:spPr>
          <a:xfrm>
            <a:off x="160351" y="1094105"/>
            <a:ext cx="11871298" cy="4351338"/>
          </a:xfrm>
        </p:spPr>
        <p:txBody>
          <a:bodyPr>
            <a:noAutofit/>
          </a:bodyPr>
          <a:lstStyle/>
          <a:p>
            <a:r>
              <a:rPr lang="en-US" dirty="0"/>
              <a:t>In the Determination of Attack Presence phase, </a:t>
            </a:r>
            <a:r>
              <a:rPr lang="en-US" dirty="0">
                <a:solidFill>
                  <a:srgbClr val="FF0000"/>
                </a:solidFill>
              </a:rPr>
              <a:t>two-step machine learning </a:t>
            </a:r>
            <a:r>
              <a:rPr lang="en-US" dirty="0"/>
              <a:t>is employed, namely logistic regression and belief propagation are used. While the former is used to calculate attack’s </a:t>
            </a:r>
            <a:r>
              <a:rPr lang="en-US" dirty="0">
                <a:solidFill>
                  <a:srgbClr val="00B050"/>
                </a:solidFill>
              </a:rPr>
              <a:t>conditional probabilities </a:t>
            </a:r>
            <a:r>
              <a:rPr lang="en-US" dirty="0"/>
              <a:t>with respect to individual attributes, the latter is used to calculate the </a:t>
            </a:r>
            <a:r>
              <a:rPr lang="en-US" dirty="0">
                <a:solidFill>
                  <a:srgbClr val="00B050"/>
                </a:solidFill>
              </a:rPr>
              <a:t>belief</a:t>
            </a:r>
            <a:r>
              <a:rPr lang="en-US" dirty="0"/>
              <a:t> of an attack presence given these conditional attributes.</a:t>
            </a:r>
          </a:p>
          <a:p>
            <a:r>
              <a:rPr lang="en-US" dirty="0"/>
              <a:t>From the potential attack paths, the monitored features are sorted out and passed into their </a:t>
            </a:r>
            <a:r>
              <a:rPr lang="en-US" u="sng" dirty="0"/>
              <a:t>logistic regression classifiers </a:t>
            </a:r>
            <a:r>
              <a:rPr lang="en-US" dirty="0"/>
              <a:t>to </a:t>
            </a:r>
            <a:r>
              <a:rPr lang="en-US" dirty="0">
                <a:solidFill>
                  <a:srgbClr val="FF0000"/>
                </a:solidFill>
              </a:rPr>
              <a:t>calculate attack’s conditional probabilities with respect to individual attributes</a:t>
            </a:r>
            <a:r>
              <a:rPr lang="en-US" dirty="0"/>
              <a:t>. The conditional probabilities </a:t>
            </a:r>
            <a:r>
              <a:rPr lang="en-US" u="sng" dirty="0"/>
              <a:t>with respect to individual attributes </a:t>
            </a:r>
            <a:r>
              <a:rPr lang="en-US" dirty="0"/>
              <a:t>are passed into </a:t>
            </a:r>
            <a:r>
              <a:rPr lang="en-US" dirty="0">
                <a:solidFill>
                  <a:srgbClr val="FF0000"/>
                </a:solidFill>
              </a:rPr>
              <a:t>belief propagation </a:t>
            </a:r>
            <a:r>
              <a:rPr lang="en-US" dirty="0"/>
              <a:t>to calculate the belief of attack presence.</a:t>
            </a:r>
          </a:p>
          <a:p>
            <a:r>
              <a:rPr lang="en-US" dirty="0"/>
              <a:t>Once attack presence is ascertained, the administrator is alarmed of the attack. Furthermore, </a:t>
            </a:r>
            <a:r>
              <a:rPr lang="en-US" dirty="0">
                <a:solidFill>
                  <a:srgbClr val="FF0000"/>
                </a:solidFill>
              </a:rPr>
              <a:t>the Cassandra database </a:t>
            </a:r>
            <a:r>
              <a:rPr lang="en-US" dirty="0">
                <a:solidFill>
                  <a:srgbClr val="00B050"/>
                </a:solidFill>
              </a:rPr>
              <a:t>is updated with the newly-identified attack features</a:t>
            </a:r>
            <a:r>
              <a:rPr lang="en-US" dirty="0">
                <a:solidFill>
                  <a:srgbClr val="FF0000"/>
                </a:solidFill>
              </a:rPr>
              <a:t> versus the class ascertained (i.e., attack or benign), which are then used to retrain the logistic regression classifiers.</a:t>
            </a:r>
          </a:p>
        </p:txBody>
      </p:sp>
    </p:spTree>
    <p:extLst>
      <p:ext uri="{BB962C8B-B14F-4D97-AF65-F5344CB8AC3E}">
        <p14:creationId xmlns:p14="http://schemas.microsoft.com/office/powerpoint/2010/main" val="407091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92A6-427C-4F46-866B-D1975701FFBF}"/>
              </a:ext>
            </a:extLst>
          </p:cNvPr>
          <p:cNvSpPr>
            <a:spLocks noGrp="1"/>
          </p:cNvSpPr>
          <p:nvPr>
            <p:ph type="title"/>
          </p:nvPr>
        </p:nvSpPr>
        <p:spPr/>
        <p:txBody>
          <a:bodyPr/>
          <a:lstStyle/>
          <a:p>
            <a:r>
              <a:rPr lang="en-US" dirty="0"/>
              <a:t>Paper abstract</a:t>
            </a:r>
          </a:p>
        </p:txBody>
      </p:sp>
      <p:sp>
        <p:nvSpPr>
          <p:cNvPr id="3" name="Content Placeholder 2">
            <a:extLst>
              <a:ext uri="{FF2B5EF4-FFF2-40B4-BE49-F238E27FC236}">
                <a16:creationId xmlns:a16="http://schemas.microsoft.com/office/drawing/2014/main" id="{ED0980E4-2FB5-4C33-9CD4-A83E81F40C42}"/>
              </a:ext>
            </a:extLst>
          </p:cNvPr>
          <p:cNvSpPr>
            <a:spLocks noGrp="1"/>
          </p:cNvSpPr>
          <p:nvPr>
            <p:ph idx="1"/>
          </p:nvPr>
        </p:nvSpPr>
        <p:spPr/>
        <p:txBody>
          <a:bodyPr>
            <a:normAutofit fontScale="85000" lnSpcReduction="20000"/>
          </a:bodyPr>
          <a:lstStyle/>
          <a:p>
            <a:r>
              <a:rPr lang="en-US" dirty="0">
                <a:solidFill>
                  <a:srgbClr val="FF0000"/>
                </a:solidFill>
              </a:rPr>
              <a:t>Virtualized infrastructure </a:t>
            </a:r>
            <a:r>
              <a:rPr lang="en-US" dirty="0"/>
              <a:t>in cloud computing has become an attractive target for </a:t>
            </a:r>
            <a:r>
              <a:rPr lang="en-US" dirty="0" err="1"/>
              <a:t>cyberattackers</a:t>
            </a:r>
            <a:r>
              <a:rPr lang="en-US" dirty="0"/>
              <a:t> to launch advanced attacks.</a:t>
            </a:r>
          </a:p>
          <a:p>
            <a:r>
              <a:rPr lang="en-US" dirty="0"/>
              <a:t>This paper proposes a novel </a:t>
            </a:r>
            <a:r>
              <a:rPr lang="en-US" dirty="0">
                <a:solidFill>
                  <a:srgbClr val="FF0000"/>
                </a:solidFill>
              </a:rPr>
              <a:t>big data based security analytics </a:t>
            </a:r>
            <a:r>
              <a:rPr lang="en-US" dirty="0"/>
              <a:t>approach to detecting advanced attacks in virtualized infrastructures.</a:t>
            </a:r>
          </a:p>
          <a:p>
            <a:r>
              <a:rPr lang="en-US" u="sng" dirty="0"/>
              <a:t>Network logs </a:t>
            </a:r>
            <a:r>
              <a:rPr lang="en-US" dirty="0"/>
              <a:t>as well as </a:t>
            </a:r>
            <a:r>
              <a:rPr lang="en-US" u="sng" dirty="0"/>
              <a:t>user application logs that </a:t>
            </a:r>
            <a:r>
              <a:rPr lang="en-US" dirty="0"/>
              <a:t>are collected periodically from the guest virtual machines (VMs) are stored in the </a:t>
            </a:r>
            <a:r>
              <a:rPr lang="en-US" dirty="0">
                <a:solidFill>
                  <a:srgbClr val="FF0000"/>
                </a:solidFill>
              </a:rPr>
              <a:t>Hadoop Distributed File System (HDFS). </a:t>
            </a:r>
          </a:p>
          <a:p>
            <a:r>
              <a:rPr lang="en-US" dirty="0"/>
              <a:t>Then, </a:t>
            </a:r>
            <a:r>
              <a:rPr lang="en-US" dirty="0">
                <a:solidFill>
                  <a:srgbClr val="00B050"/>
                </a:solidFill>
              </a:rPr>
              <a:t>extraction of attack features </a:t>
            </a:r>
            <a:r>
              <a:rPr lang="en-US" dirty="0"/>
              <a:t>is performed through </a:t>
            </a:r>
            <a:r>
              <a:rPr lang="en-US" u="sng" dirty="0"/>
              <a:t>graph-based</a:t>
            </a:r>
            <a:r>
              <a:rPr lang="en-US" dirty="0"/>
              <a:t> event correlation and </a:t>
            </a:r>
            <a:r>
              <a:rPr lang="en-US" u="sng" dirty="0"/>
              <a:t>MapReduce parser </a:t>
            </a:r>
            <a:r>
              <a:rPr lang="en-US" dirty="0"/>
              <a:t>based identification of potential </a:t>
            </a:r>
            <a:r>
              <a:rPr lang="en-US" dirty="0">
                <a:solidFill>
                  <a:srgbClr val="FF0000"/>
                </a:solidFill>
              </a:rPr>
              <a:t>attack paths</a:t>
            </a:r>
            <a:r>
              <a:rPr lang="en-US" dirty="0"/>
              <a:t>. </a:t>
            </a:r>
          </a:p>
          <a:p>
            <a:r>
              <a:rPr lang="en-US" dirty="0"/>
              <a:t>Next, </a:t>
            </a:r>
            <a:r>
              <a:rPr lang="en-US" dirty="0">
                <a:solidFill>
                  <a:srgbClr val="00B050"/>
                </a:solidFill>
              </a:rPr>
              <a:t>determination of attack presence </a:t>
            </a:r>
            <a:r>
              <a:rPr lang="en-US" dirty="0"/>
              <a:t>is performed through two-step machine learning, namely </a:t>
            </a:r>
            <a:r>
              <a:rPr lang="en-US" u="sng" dirty="0"/>
              <a:t>logistic regression </a:t>
            </a:r>
            <a:r>
              <a:rPr lang="en-US" dirty="0"/>
              <a:t>is applied to calculate </a:t>
            </a:r>
            <a:r>
              <a:rPr lang="en-US" u="sng" dirty="0"/>
              <a:t>attack’s conditional probabilities</a:t>
            </a:r>
            <a:r>
              <a:rPr lang="en-US" dirty="0"/>
              <a:t> with respect to the attributes, and </a:t>
            </a:r>
            <a:r>
              <a:rPr lang="en-US" u="sng" dirty="0"/>
              <a:t>belief propagation </a:t>
            </a:r>
            <a:r>
              <a:rPr lang="en-US" dirty="0"/>
              <a:t>is applied to calculate the belief in existence of an attack.</a:t>
            </a:r>
          </a:p>
        </p:txBody>
      </p:sp>
    </p:spTree>
    <p:extLst>
      <p:ext uri="{BB962C8B-B14F-4D97-AF65-F5344CB8AC3E}">
        <p14:creationId xmlns:p14="http://schemas.microsoft.com/office/powerpoint/2010/main" val="25723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8B58-92C4-4F78-AFE0-2A281C347026}"/>
              </a:ext>
            </a:extLst>
          </p:cNvPr>
          <p:cNvSpPr>
            <a:spLocks noGrp="1"/>
          </p:cNvSpPr>
          <p:nvPr>
            <p:ph type="title"/>
          </p:nvPr>
        </p:nvSpPr>
        <p:spPr/>
        <p:txBody>
          <a:bodyPr/>
          <a:lstStyle/>
          <a:p>
            <a:r>
              <a:rPr lang="en-US" b="1" dirty="0"/>
              <a:t>Extraction of Attack Features</a:t>
            </a:r>
            <a:endParaRPr lang="en-US" dirty="0"/>
          </a:p>
        </p:txBody>
      </p:sp>
      <p:sp>
        <p:nvSpPr>
          <p:cNvPr id="3" name="Content Placeholder 2">
            <a:extLst>
              <a:ext uri="{FF2B5EF4-FFF2-40B4-BE49-F238E27FC236}">
                <a16:creationId xmlns:a16="http://schemas.microsoft.com/office/drawing/2014/main" id="{F8A4E00B-18DD-43F0-9C29-1D2EE7B5D9A8}"/>
              </a:ext>
            </a:extLst>
          </p:cNvPr>
          <p:cNvSpPr>
            <a:spLocks noGrp="1"/>
          </p:cNvSpPr>
          <p:nvPr>
            <p:ph idx="1"/>
          </p:nvPr>
        </p:nvSpPr>
        <p:spPr/>
        <p:txBody>
          <a:bodyPr>
            <a:normAutofit lnSpcReduction="10000"/>
          </a:bodyPr>
          <a:lstStyle/>
          <a:p>
            <a:r>
              <a:rPr lang="en-US" dirty="0"/>
              <a:t>Use </a:t>
            </a:r>
            <a:r>
              <a:rPr lang="en-US" dirty="0">
                <a:solidFill>
                  <a:srgbClr val="FF0000"/>
                </a:solidFill>
              </a:rPr>
              <a:t>Graph-Based Event Correlation</a:t>
            </a:r>
          </a:p>
          <a:p>
            <a:r>
              <a:rPr lang="en-US" dirty="0" err="1">
                <a:solidFill>
                  <a:srgbClr val="FF0000"/>
                </a:solidFill>
              </a:rPr>
              <a:t>TShark</a:t>
            </a:r>
            <a:r>
              <a:rPr lang="en-US" dirty="0"/>
              <a:t> is used to obtain the </a:t>
            </a:r>
            <a:r>
              <a:rPr lang="en-US" u="sng" dirty="0"/>
              <a:t>network logs </a:t>
            </a:r>
            <a:r>
              <a:rPr lang="en-US" dirty="0"/>
              <a:t>containing the traffic flows of the guest VMs. Specifically it collects </a:t>
            </a:r>
            <a:r>
              <a:rPr lang="en-US" u="sng" dirty="0"/>
              <a:t>the source and the destination IP addresses along with their respective port numbers</a:t>
            </a:r>
            <a:r>
              <a:rPr lang="en-US" dirty="0"/>
              <a:t>. It also undertakes the remote execution of the </a:t>
            </a:r>
            <a:r>
              <a:rPr lang="en-US" dirty="0">
                <a:solidFill>
                  <a:srgbClr val="FF0000"/>
                </a:solidFill>
              </a:rPr>
              <a:t>netstat</a:t>
            </a:r>
            <a:r>
              <a:rPr lang="en-US" dirty="0"/>
              <a:t> command to obtain the guest VMs’ memory process lists.</a:t>
            </a:r>
          </a:p>
          <a:p>
            <a:r>
              <a:rPr lang="en-US" dirty="0"/>
              <a:t>The </a:t>
            </a:r>
            <a:r>
              <a:rPr lang="en-US" dirty="0">
                <a:solidFill>
                  <a:srgbClr val="FF0000"/>
                </a:solidFill>
              </a:rPr>
              <a:t>network logs </a:t>
            </a:r>
            <a:r>
              <a:rPr lang="en-US" dirty="0"/>
              <a:t>contain connection entries describing the guest VMs’ internal as well as external network connections, namely the </a:t>
            </a:r>
            <a:r>
              <a:rPr lang="en-US" u="sng" dirty="0"/>
              <a:t>source and destination IP addresses </a:t>
            </a:r>
            <a:r>
              <a:rPr lang="en-US" dirty="0"/>
              <a:t>(i.e., </a:t>
            </a:r>
            <a:r>
              <a:rPr lang="en-US" dirty="0" err="1">
                <a:solidFill>
                  <a:srgbClr val="00B050"/>
                </a:solidFill>
              </a:rPr>
              <a:t>IPsource</a:t>
            </a:r>
            <a:r>
              <a:rPr lang="en-US" dirty="0"/>
              <a:t> and </a:t>
            </a:r>
            <a:r>
              <a:rPr lang="en-US" dirty="0" err="1">
                <a:solidFill>
                  <a:srgbClr val="00B050"/>
                </a:solidFill>
              </a:rPr>
              <a:t>IPdestination</a:t>
            </a:r>
            <a:r>
              <a:rPr lang="en-US" dirty="0"/>
              <a:t>) as well as </a:t>
            </a:r>
            <a:r>
              <a:rPr lang="en-US" u="sng" dirty="0"/>
              <a:t>the port numbers </a:t>
            </a:r>
            <a:r>
              <a:rPr lang="en-US" dirty="0"/>
              <a:t>(i.e., </a:t>
            </a:r>
            <a:r>
              <a:rPr lang="en-US" dirty="0" err="1"/>
              <a:t>Portsource</a:t>
            </a:r>
            <a:r>
              <a:rPr lang="en-US" dirty="0"/>
              <a:t> and </a:t>
            </a:r>
            <a:r>
              <a:rPr lang="en-US" dirty="0" err="1"/>
              <a:t>Portdestination</a:t>
            </a:r>
            <a:r>
              <a:rPr lang="en-US" dirty="0"/>
              <a:t>) used.</a:t>
            </a:r>
          </a:p>
        </p:txBody>
      </p:sp>
    </p:spTree>
    <p:extLst>
      <p:ext uri="{BB962C8B-B14F-4D97-AF65-F5344CB8AC3E}">
        <p14:creationId xmlns:p14="http://schemas.microsoft.com/office/powerpoint/2010/main" val="3413986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B4F0-D137-4D07-855C-B3DBD70AA950}"/>
              </a:ext>
            </a:extLst>
          </p:cNvPr>
          <p:cNvSpPr>
            <a:spLocks noGrp="1"/>
          </p:cNvSpPr>
          <p:nvPr>
            <p:ph type="title"/>
          </p:nvPr>
        </p:nvSpPr>
        <p:spPr/>
        <p:txBody>
          <a:bodyPr/>
          <a:lstStyle/>
          <a:p>
            <a:r>
              <a:rPr lang="en-US" dirty="0"/>
              <a:t>Logs</a:t>
            </a:r>
          </a:p>
        </p:txBody>
      </p:sp>
      <p:sp>
        <p:nvSpPr>
          <p:cNvPr id="3" name="Content Placeholder 2">
            <a:extLst>
              <a:ext uri="{FF2B5EF4-FFF2-40B4-BE49-F238E27FC236}">
                <a16:creationId xmlns:a16="http://schemas.microsoft.com/office/drawing/2014/main" id="{A0022277-E226-4711-96C4-E2A77B9939EB}"/>
              </a:ext>
            </a:extLst>
          </p:cNvPr>
          <p:cNvSpPr>
            <a:spLocks noGrp="1"/>
          </p:cNvSpPr>
          <p:nvPr>
            <p:ph idx="1"/>
          </p:nvPr>
        </p:nvSpPr>
        <p:spPr>
          <a:xfrm>
            <a:off x="628475" y="1552982"/>
            <a:ext cx="10515600" cy="4351338"/>
          </a:xfrm>
        </p:spPr>
        <p:txBody>
          <a:bodyPr/>
          <a:lstStyle/>
          <a:p>
            <a:r>
              <a:rPr lang="en-US" dirty="0">
                <a:solidFill>
                  <a:srgbClr val="FF0000"/>
                </a:solidFill>
              </a:rPr>
              <a:t>Network logs</a:t>
            </a:r>
            <a:r>
              <a:rPr lang="en-US" dirty="0"/>
              <a:t>:</a:t>
            </a:r>
          </a:p>
          <a:p>
            <a:endParaRPr lang="en-US" dirty="0"/>
          </a:p>
          <a:p>
            <a:endParaRPr lang="en-US" dirty="0"/>
          </a:p>
          <a:p>
            <a:endParaRPr lang="en-US" dirty="0"/>
          </a:p>
          <a:p>
            <a:r>
              <a:rPr lang="en-US" dirty="0">
                <a:solidFill>
                  <a:srgbClr val="FF0000"/>
                </a:solidFill>
              </a:rPr>
              <a:t>User application logs</a:t>
            </a:r>
            <a:r>
              <a:rPr lang="en-US" dirty="0"/>
              <a:t>: The user application logs, on the other hand, contain </a:t>
            </a:r>
            <a:r>
              <a:rPr lang="en-US" u="sng" dirty="0"/>
              <a:t>process entries detailing the applications </a:t>
            </a:r>
            <a:r>
              <a:rPr lang="en-US" dirty="0"/>
              <a:t>running within the guest VMs and </a:t>
            </a:r>
            <a:r>
              <a:rPr lang="en-US" u="sng" dirty="0"/>
              <a:t>the port numbers </a:t>
            </a:r>
            <a:r>
              <a:rPr lang="en-US" dirty="0"/>
              <a:t>on which the applications are listening for connections.</a:t>
            </a:r>
          </a:p>
        </p:txBody>
      </p:sp>
      <p:pic>
        <p:nvPicPr>
          <p:cNvPr id="4" name="Picture 3">
            <a:extLst>
              <a:ext uri="{FF2B5EF4-FFF2-40B4-BE49-F238E27FC236}">
                <a16:creationId xmlns:a16="http://schemas.microsoft.com/office/drawing/2014/main" id="{D0FC15CF-6E14-4B10-BA94-16AF3D915816}"/>
              </a:ext>
            </a:extLst>
          </p:cNvPr>
          <p:cNvPicPr>
            <a:picLocks noChangeAspect="1"/>
          </p:cNvPicPr>
          <p:nvPr/>
        </p:nvPicPr>
        <p:blipFill>
          <a:blip r:embed="rId2"/>
          <a:stretch>
            <a:fillRect/>
          </a:stretch>
        </p:blipFill>
        <p:spPr>
          <a:xfrm>
            <a:off x="1639197" y="2005987"/>
            <a:ext cx="7131494" cy="1242095"/>
          </a:xfrm>
          <a:prstGeom prst="rect">
            <a:avLst/>
          </a:prstGeom>
        </p:spPr>
      </p:pic>
      <p:pic>
        <p:nvPicPr>
          <p:cNvPr id="5" name="Picture 4">
            <a:extLst>
              <a:ext uri="{FF2B5EF4-FFF2-40B4-BE49-F238E27FC236}">
                <a16:creationId xmlns:a16="http://schemas.microsoft.com/office/drawing/2014/main" id="{CD4FE11B-79DF-40A6-854B-9FF9B4781CB1}"/>
              </a:ext>
            </a:extLst>
          </p:cNvPr>
          <p:cNvPicPr>
            <a:picLocks noChangeAspect="1"/>
          </p:cNvPicPr>
          <p:nvPr/>
        </p:nvPicPr>
        <p:blipFill>
          <a:blip r:embed="rId3"/>
          <a:stretch>
            <a:fillRect/>
          </a:stretch>
        </p:blipFill>
        <p:spPr>
          <a:xfrm>
            <a:off x="2234580" y="5174607"/>
            <a:ext cx="6297023" cy="1129061"/>
          </a:xfrm>
          <a:prstGeom prst="rect">
            <a:avLst/>
          </a:prstGeom>
        </p:spPr>
      </p:pic>
    </p:spTree>
    <p:extLst>
      <p:ext uri="{BB962C8B-B14F-4D97-AF65-F5344CB8AC3E}">
        <p14:creationId xmlns:p14="http://schemas.microsoft.com/office/powerpoint/2010/main" val="50424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4513-DF51-4EDA-986E-FF2BCE630687}"/>
              </a:ext>
            </a:extLst>
          </p:cNvPr>
          <p:cNvSpPr>
            <a:spLocks noGrp="1"/>
          </p:cNvSpPr>
          <p:nvPr>
            <p:ph type="title"/>
          </p:nvPr>
        </p:nvSpPr>
        <p:spPr/>
        <p:txBody>
          <a:bodyPr/>
          <a:lstStyle/>
          <a:p>
            <a:r>
              <a:rPr lang="en-US" dirty="0"/>
              <a:t>Form graphs</a:t>
            </a:r>
          </a:p>
        </p:txBody>
      </p:sp>
      <p:sp>
        <p:nvSpPr>
          <p:cNvPr id="3" name="Content Placeholder 2">
            <a:extLst>
              <a:ext uri="{FF2B5EF4-FFF2-40B4-BE49-F238E27FC236}">
                <a16:creationId xmlns:a16="http://schemas.microsoft.com/office/drawing/2014/main" id="{8DC3009E-8023-47F9-953D-233AF1AA9172}"/>
              </a:ext>
            </a:extLst>
          </p:cNvPr>
          <p:cNvSpPr>
            <a:spLocks noGrp="1"/>
          </p:cNvSpPr>
          <p:nvPr>
            <p:ph idx="1"/>
          </p:nvPr>
        </p:nvSpPr>
        <p:spPr/>
        <p:txBody>
          <a:bodyPr>
            <a:normAutofit fontScale="92500" lnSpcReduction="10000"/>
          </a:bodyPr>
          <a:lstStyle/>
          <a:p>
            <a:r>
              <a:rPr lang="en-US" dirty="0"/>
              <a:t>Once obtained, the log entries are used to </a:t>
            </a:r>
            <a:r>
              <a:rPr lang="en-US" u="sng" dirty="0"/>
              <a:t>form a correlation graph based on the following observations</a:t>
            </a:r>
            <a:r>
              <a:rPr lang="en-US" dirty="0"/>
              <a:t>. </a:t>
            </a:r>
          </a:p>
          <a:p>
            <a:r>
              <a:rPr lang="en-US" dirty="0">
                <a:solidFill>
                  <a:srgbClr val="FF0000"/>
                </a:solidFill>
              </a:rPr>
              <a:t>The first observation </a:t>
            </a:r>
            <a:r>
              <a:rPr lang="en-US" dirty="0"/>
              <a:t>is that a </a:t>
            </a:r>
            <a:r>
              <a:rPr lang="en-US" dirty="0">
                <a:solidFill>
                  <a:srgbClr val="C00000"/>
                </a:solidFill>
              </a:rPr>
              <a:t>compromised</a:t>
            </a:r>
            <a:r>
              <a:rPr lang="en-US" dirty="0"/>
              <a:t> guest VM tends to communicate </a:t>
            </a:r>
            <a:r>
              <a:rPr lang="en-US" dirty="0">
                <a:solidFill>
                  <a:srgbClr val="00B050"/>
                </a:solidFill>
              </a:rPr>
              <a:t>more frequently</a:t>
            </a:r>
            <a:r>
              <a:rPr lang="en-US" dirty="0"/>
              <a:t> with other guest VMs, resulting in an </a:t>
            </a:r>
            <a:r>
              <a:rPr lang="en-US" u="sng" dirty="0">
                <a:solidFill>
                  <a:srgbClr val="00B050"/>
                </a:solidFill>
              </a:rPr>
              <a:t>increase in the network traffic </a:t>
            </a:r>
            <a:r>
              <a:rPr lang="en-US" u="sng" dirty="0"/>
              <a:t>containing its IP address</a:t>
            </a:r>
            <a:r>
              <a:rPr lang="en-US" dirty="0"/>
              <a:t>.</a:t>
            </a:r>
          </a:p>
          <a:p>
            <a:r>
              <a:rPr lang="en-US" dirty="0">
                <a:solidFill>
                  <a:srgbClr val="FF0000"/>
                </a:solidFill>
              </a:rPr>
              <a:t>The second observation </a:t>
            </a:r>
            <a:r>
              <a:rPr lang="en-US" dirty="0"/>
              <a:t>is that the communication methods of the malware running on the compromised VM is </a:t>
            </a:r>
            <a:r>
              <a:rPr lang="en-US" dirty="0">
                <a:solidFill>
                  <a:srgbClr val="00B050"/>
                </a:solidFill>
              </a:rPr>
              <a:t>through its execution on it and listening for external connections</a:t>
            </a:r>
            <a:r>
              <a:rPr lang="en-US" dirty="0"/>
              <a:t>. </a:t>
            </a:r>
          </a:p>
          <a:p>
            <a:r>
              <a:rPr lang="en-US" dirty="0"/>
              <a:t>In the light of these two observations, a correlation graph is formed which best describes the guest VMs’ behavior </a:t>
            </a:r>
            <a:r>
              <a:rPr lang="en-US" dirty="0">
                <a:solidFill>
                  <a:srgbClr val="00B050"/>
                </a:solidFill>
              </a:rPr>
              <a:t>by assembling the information on the network and user application logs</a:t>
            </a:r>
            <a:r>
              <a:rPr lang="en-US" dirty="0"/>
              <a:t>.</a:t>
            </a:r>
          </a:p>
        </p:txBody>
      </p:sp>
    </p:spTree>
    <p:extLst>
      <p:ext uri="{BB962C8B-B14F-4D97-AF65-F5344CB8AC3E}">
        <p14:creationId xmlns:p14="http://schemas.microsoft.com/office/powerpoint/2010/main" val="269051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28178B-D793-418E-AA20-43F3E626B902}"/>
              </a:ext>
            </a:extLst>
          </p:cNvPr>
          <p:cNvPicPr>
            <a:picLocks noChangeAspect="1"/>
          </p:cNvPicPr>
          <p:nvPr/>
        </p:nvPicPr>
        <p:blipFill>
          <a:blip r:embed="rId2"/>
          <a:stretch>
            <a:fillRect/>
          </a:stretch>
        </p:blipFill>
        <p:spPr>
          <a:xfrm>
            <a:off x="169245" y="778084"/>
            <a:ext cx="11773614" cy="5301831"/>
          </a:xfrm>
          <a:prstGeom prst="rect">
            <a:avLst/>
          </a:prstGeom>
        </p:spPr>
      </p:pic>
    </p:spTree>
    <p:extLst>
      <p:ext uri="{BB962C8B-B14F-4D97-AF65-F5344CB8AC3E}">
        <p14:creationId xmlns:p14="http://schemas.microsoft.com/office/powerpoint/2010/main" val="261694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0090-7B07-47A5-9130-90CCB9F87117}"/>
              </a:ext>
            </a:extLst>
          </p:cNvPr>
          <p:cNvSpPr>
            <a:spLocks noGrp="1"/>
          </p:cNvSpPr>
          <p:nvPr>
            <p:ph type="title"/>
          </p:nvPr>
        </p:nvSpPr>
        <p:spPr>
          <a:xfrm>
            <a:off x="838200" y="365125"/>
            <a:ext cx="4052582" cy="1325563"/>
          </a:xfrm>
        </p:spPr>
        <p:txBody>
          <a:bodyPr/>
          <a:lstStyle/>
          <a:p>
            <a:r>
              <a:rPr lang="en-US" dirty="0"/>
              <a:t>Graph logs</a:t>
            </a:r>
          </a:p>
        </p:txBody>
      </p:sp>
      <p:sp>
        <p:nvSpPr>
          <p:cNvPr id="3" name="Content Placeholder 2">
            <a:extLst>
              <a:ext uri="{FF2B5EF4-FFF2-40B4-BE49-F238E27FC236}">
                <a16:creationId xmlns:a16="http://schemas.microsoft.com/office/drawing/2014/main" id="{047FEA9D-17C2-4A42-9DAD-EDE26F38EDFD}"/>
              </a:ext>
            </a:extLst>
          </p:cNvPr>
          <p:cNvSpPr>
            <a:spLocks noGrp="1"/>
          </p:cNvSpPr>
          <p:nvPr>
            <p:ph idx="1"/>
          </p:nvPr>
        </p:nvSpPr>
        <p:spPr/>
        <p:txBody>
          <a:bodyPr/>
          <a:lstStyle/>
          <a:p>
            <a:r>
              <a:rPr lang="en-US" dirty="0"/>
              <a:t>The formed correlation graph, consisting of </a:t>
            </a:r>
            <a:r>
              <a:rPr lang="en-US" dirty="0">
                <a:solidFill>
                  <a:srgbClr val="C00000"/>
                </a:solidFill>
              </a:rPr>
              <a:t>multiple paths </a:t>
            </a:r>
            <a:r>
              <a:rPr lang="en-US" dirty="0"/>
              <a:t>is then stored in the HDFS on the HPC node </a:t>
            </a:r>
            <a:r>
              <a:rPr lang="en-US" dirty="0">
                <a:solidFill>
                  <a:srgbClr val="00B050"/>
                </a:solidFill>
              </a:rPr>
              <a:t>as a new entry</a:t>
            </a:r>
            <a:r>
              <a:rPr lang="en-US" dirty="0"/>
              <a:t>, called </a:t>
            </a:r>
            <a:r>
              <a:rPr lang="en-US" dirty="0">
                <a:solidFill>
                  <a:srgbClr val="FF0000"/>
                </a:solidFill>
              </a:rPr>
              <a:t>correlated log</a:t>
            </a:r>
            <a:r>
              <a:rPr lang="en-US" dirty="0"/>
              <a:t>, with the format as below.</a:t>
            </a:r>
          </a:p>
        </p:txBody>
      </p:sp>
      <p:pic>
        <p:nvPicPr>
          <p:cNvPr id="4" name="Picture 3">
            <a:extLst>
              <a:ext uri="{FF2B5EF4-FFF2-40B4-BE49-F238E27FC236}">
                <a16:creationId xmlns:a16="http://schemas.microsoft.com/office/drawing/2014/main" id="{412C309E-A9B9-42AD-969F-B1C8EDE9010A}"/>
              </a:ext>
            </a:extLst>
          </p:cNvPr>
          <p:cNvPicPr>
            <a:picLocks noChangeAspect="1"/>
          </p:cNvPicPr>
          <p:nvPr/>
        </p:nvPicPr>
        <p:blipFill>
          <a:blip r:embed="rId2"/>
          <a:stretch>
            <a:fillRect/>
          </a:stretch>
        </p:blipFill>
        <p:spPr>
          <a:xfrm>
            <a:off x="578641" y="3203722"/>
            <a:ext cx="11209647" cy="2712048"/>
          </a:xfrm>
          <a:prstGeom prst="rect">
            <a:avLst/>
          </a:prstGeom>
        </p:spPr>
      </p:pic>
    </p:spTree>
    <p:extLst>
      <p:ext uri="{BB962C8B-B14F-4D97-AF65-F5344CB8AC3E}">
        <p14:creationId xmlns:p14="http://schemas.microsoft.com/office/powerpoint/2010/main" val="352171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CFE4-2B81-400A-AA1F-CCCA519E1AE2}"/>
              </a:ext>
            </a:extLst>
          </p:cNvPr>
          <p:cNvSpPr>
            <a:spLocks noGrp="1"/>
          </p:cNvSpPr>
          <p:nvPr>
            <p:ph type="title"/>
          </p:nvPr>
        </p:nvSpPr>
        <p:spPr/>
        <p:txBody>
          <a:bodyPr>
            <a:normAutofit/>
          </a:bodyPr>
          <a:lstStyle/>
          <a:p>
            <a:r>
              <a:rPr lang="en-US" dirty="0"/>
              <a:t>MapReduce Parser for the identification of potential attack paths</a:t>
            </a:r>
          </a:p>
        </p:txBody>
      </p:sp>
      <p:sp>
        <p:nvSpPr>
          <p:cNvPr id="3" name="Content Placeholder 2">
            <a:extLst>
              <a:ext uri="{FF2B5EF4-FFF2-40B4-BE49-F238E27FC236}">
                <a16:creationId xmlns:a16="http://schemas.microsoft.com/office/drawing/2014/main" id="{FDF28B38-64BC-4190-B425-FE717FB6C071}"/>
              </a:ext>
            </a:extLst>
          </p:cNvPr>
          <p:cNvSpPr>
            <a:spLocks noGrp="1"/>
          </p:cNvSpPr>
          <p:nvPr>
            <p:ph idx="1"/>
          </p:nvPr>
        </p:nvSpPr>
        <p:spPr/>
        <p:txBody>
          <a:bodyPr>
            <a:normAutofit lnSpcReduction="10000"/>
          </a:bodyPr>
          <a:lstStyle/>
          <a:p>
            <a:r>
              <a:rPr lang="en-US" dirty="0"/>
              <a:t>Identification of potential attack paths is carried out by </a:t>
            </a:r>
            <a:r>
              <a:rPr lang="en-US" dirty="0">
                <a:solidFill>
                  <a:srgbClr val="FF0000"/>
                </a:solidFill>
              </a:rPr>
              <a:t>parsing the correlation graph</a:t>
            </a:r>
            <a:r>
              <a:rPr lang="en-US" dirty="0"/>
              <a:t> with a </a:t>
            </a:r>
            <a:r>
              <a:rPr lang="en-US" u="sng" dirty="0"/>
              <a:t>MapReduce</a:t>
            </a:r>
            <a:r>
              <a:rPr lang="en-US" dirty="0"/>
              <a:t> model.</a:t>
            </a:r>
          </a:p>
          <a:p>
            <a:r>
              <a:rPr lang="en-US" dirty="0"/>
              <a:t>MapReduce is a distributed programming model which consists of two processes namely Map and Reduce.</a:t>
            </a:r>
          </a:p>
          <a:p>
            <a:r>
              <a:rPr lang="en-US" dirty="0"/>
              <a:t>In the </a:t>
            </a:r>
            <a:r>
              <a:rPr lang="en-US" b="1" u="sng" dirty="0">
                <a:solidFill>
                  <a:srgbClr val="00B0F0"/>
                </a:solidFill>
              </a:rPr>
              <a:t>Map</a:t>
            </a:r>
            <a:r>
              <a:rPr lang="en-US" dirty="0"/>
              <a:t> process, key-value pairs of the form (</a:t>
            </a:r>
            <a:r>
              <a:rPr lang="en-US" dirty="0" err="1"/>
              <a:t>ki</a:t>
            </a:r>
            <a:r>
              <a:rPr lang="en-US" dirty="0"/>
              <a:t>, vi) are sorted from the correlation graph, where</a:t>
            </a:r>
            <a:r>
              <a:rPr lang="en-US" dirty="0">
                <a:solidFill>
                  <a:srgbClr val="00B050"/>
                </a:solidFill>
              </a:rPr>
              <a:t> </a:t>
            </a:r>
            <a:r>
              <a:rPr lang="en-US" dirty="0">
                <a:solidFill>
                  <a:srgbClr val="0070C0"/>
                </a:solidFill>
              </a:rPr>
              <a:t>(1)</a:t>
            </a:r>
            <a:r>
              <a:rPr lang="en-US" dirty="0">
                <a:solidFill>
                  <a:srgbClr val="00B050"/>
                </a:solidFill>
              </a:rPr>
              <a:t> </a:t>
            </a:r>
            <a:r>
              <a:rPr lang="en-US" dirty="0" err="1">
                <a:solidFill>
                  <a:srgbClr val="00B050"/>
                </a:solidFill>
              </a:rPr>
              <a:t>ki</a:t>
            </a:r>
            <a:r>
              <a:rPr lang="en-US" dirty="0">
                <a:solidFill>
                  <a:srgbClr val="00B050"/>
                </a:solidFill>
              </a:rPr>
              <a:t> </a:t>
            </a:r>
            <a:r>
              <a:rPr lang="en-US" dirty="0"/>
              <a:t>denotes the </a:t>
            </a:r>
            <a:r>
              <a:rPr lang="en-US" dirty="0">
                <a:solidFill>
                  <a:srgbClr val="FF0000"/>
                </a:solidFill>
              </a:rPr>
              <a:t>monitored traffic flow (</a:t>
            </a:r>
            <a:r>
              <a:rPr lang="en-US" i="1" dirty="0">
                <a:solidFill>
                  <a:srgbClr val="FF0000"/>
                </a:solidFill>
              </a:rPr>
              <a:t>log </a:t>
            </a:r>
            <a:r>
              <a:rPr lang="en-US" dirty="0">
                <a:solidFill>
                  <a:srgbClr val="FF0000"/>
                </a:solidFill>
              </a:rPr>
              <a:t>format) </a:t>
            </a:r>
            <a:r>
              <a:rPr lang="en-US" dirty="0"/>
              <a:t>while </a:t>
            </a:r>
            <a:r>
              <a:rPr lang="en-US" dirty="0">
                <a:solidFill>
                  <a:srgbClr val="0070C0"/>
                </a:solidFill>
              </a:rPr>
              <a:t>(2) </a:t>
            </a:r>
            <a:r>
              <a:rPr lang="en-US" dirty="0">
                <a:solidFill>
                  <a:srgbClr val="00B050"/>
                </a:solidFill>
              </a:rPr>
              <a:t>vi </a:t>
            </a:r>
            <a:r>
              <a:rPr lang="en-US" dirty="0"/>
              <a:t>is the </a:t>
            </a:r>
            <a:r>
              <a:rPr lang="en-US" dirty="0">
                <a:solidFill>
                  <a:srgbClr val="FF0000"/>
                </a:solidFill>
              </a:rPr>
              <a:t>count of occurrences of the traffic flow </a:t>
            </a:r>
            <a:r>
              <a:rPr lang="en-US" dirty="0"/>
              <a:t>in the graph. </a:t>
            </a:r>
          </a:p>
          <a:p>
            <a:r>
              <a:rPr lang="en-US" dirty="0"/>
              <a:t>Taking the correlation graph in Figure 2 (showed before) as an example, the </a:t>
            </a:r>
            <a:r>
              <a:rPr lang="en-US" dirty="0">
                <a:solidFill>
                  <a:srgbClr val="00B0F0"/>
                </a:solidFill>
              </a:rPr>
              <a:t>Map</a:t>
            </a:r>
            <a:r>
              <a:rPr lang="en-US" dirty="0"/>
              <a:t> process represents </a:t>
            </a:r>
            <a:r>
              <a:rPr lang="en-US" dirty="0">
                <a:solidFill>
                  <a:srgbClr val="FF0000"/>
                </a:solidFill>
              </a:rPr>
              <a:t>each path in the graph </a:t>
            </a:r>
            <a:r>
              <a:rPr lang="en-US" dirty="0"/>
              <a:t>as a key </a:t>
            </a:r>
            <a:r>
              <a:rPr lang="en-US" dirty="0" err="1">
                <a:solidFill>
                  <a:srgbClr val="00B050"/>
                </a:solidFill>
              </a:rPr>
              <a:t>ki</a:t>
            </a:r>
            <a:r>
              <a:rPr lang="en-US" dirty="0">
                <a:solidFill>
                  <a:srgbClr val="00B050"/>
                </a:solidFill>
              </a:rPr>
              <a:t> </a:t>
            </a:r>
            <a:r>
              <a:rPr lang="en-US" dirty="0"/>
              <a:t>and </a:t>
            </a:r>
            <a:r>
              <a:rPr lang="en-US" dirty="0">
                <a:solidFill>
                  <a:srgbClr val="FF0000"/>
                </a:solidFill>
              </a:rPr>
              <a:t>its occurrence as a value </a:t>
            </a:r>
            <a:r>
              <a:rPr lang="en-US" dirty="0">
                <a:solidFill>
                  <a:srgbClr val="00B050"/>
                </a:solidFill>
              </a:rPr>
              <a:t>vi</a:t>
            </a:r>
            <a:r>
              <a:rPr lang="en-US" dirty="0"/>
              <a:t> as shown in Snippet 1 (next slide).</a:t>
            </a:r>
          </a:p>
        </p:txBody>
      </p:sp>
    </p:spTree>
    <p:extLst>
      <p:ext uri="{BB962C8B-B14F-4D97-AF65-F5344CB8AC3E}">
        <p14:creationId xmlns:p14="http://schemas.microsoft.com/office/powerpoint/2010/main" val="4123252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DF78CB-4F27-4D41-B93A-3CA1ADFFA0CD}"/>
              </a:ext>
            </a:extLst>
          </p:cNvPr>
          <p:cNvPicPr>
            <a:picLocks noChangeAspect="1"/>
          </p:cNvPicPr>
          <p:nvPr/>
        </p:nvPicPr>
        <p:blipFill>
          <a:blip r:embed="rId2"/>
          <a:stretch>
            <a:fillRect/>
          </a:stretch>
        </p:blipFill>
        <p:spPr>
          <a:xfrm>
            <a:off x="393347" y="894676"/>
            <a:ext cx="10791807" cy="5235779"/>
          </a:xfrm>
          <a:prstGeom prst="rect">
            <a:avLst/>
          </a:prstGeom>
        </p:spPr>
      </p:pic>
      <p:cxnSp>
        <p:nvCxnSpPr>
          <p:cNvPr id="4" name="Straight Arrow Connector 3">
            <a:extLst>
              <a:ext uri="{FF2B5EF4-FFF2-40B4-BE49-F238E27FC236}">
                <a16:creationId xmlns:a16="http://schemas.microsoft.com/office/drawing/2014/main" id="{38E66176-9727-4B16-884C-703F3CC9AC58}"/>
              </a:ext>
            </a:extLst>
          </p:cNvPr>
          <p:cNvCxnSpPr/>
          <p:nvPr/>
        </p:nvCxnSpPr>
        <p:spPr>
          <a:xfrm>
            <a:off x="6659880" y="2971800"/>
            <a:ext cx="914400" cy="2895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FB0B074-47B9-460E-9550-3472AADD4B60}"/>
              </a:ext>
            </a:extLst>
          </p:cNvPr>
          <p:cNvSpPr txBox="1"/>
          <p:nvPr/>
        </p:nvSpPr>
        <p:spPr>
          <a:xfrm>
            <a:off x="7574280" y="3059668"/>
            <a:ext cx="1066800" cy="369332"/>
          </a:xfrm>
          <a:prstGeom prst="rect">
            <a:avLst/>
          </a:prstGeom>
          <a:noFill/>
        </p:spPr>
        <p:txBody>
          <a:bodyPr wrap="square" rtlCol="0">
            <a:spAutoFit/>
          </a:bodyPr>
          <a:lstStyle/>
          <a:p>
            <a:r>
              <a:rPr lang="en-US" dirty="0">
                <a:solidFill>
                  <a:srgbClr val="FF0000"/>
                </a:solidFill>
              </a:rPr>
              <a:t>Vi</a:t>
            </a:r>
          </a:p>
        </p:txBody>
      </p:sp>
      <p:sp>
        <p:nvSpPr>
          <p:cNvPr id="6" name="Oval 5">
            <a:extLst>
              <a:ext uri="{FF2B5EF4-FFF2-40B4-BE49-F238E27FC236}">
                <a16:creationId xmlns:a16="http://schemas.microsoft.com/office/drawing/2014/main" id="{81A480BC-21AA-4A36-A93D-5E09C2E3A083}"/>
              </a:ext>
            </a:extLst>
          </p:cNvPr>
          <p:cNvSpPr/>
          <p:nvPr/>
        </p:nvSpPr>
        <p:spPr>
          <a:xfrm>
            <a:off x="6400800" y="2529840"/>
            <a:ext cx="441960" cy="529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953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6535-46E2-420A-994C-46A04793BC14}"/>
              </a:ext>
            </a:extLst>
          </p:cNvPr>
          <p:cNvSpPr>
            <a:spLocks noGrp="1"/>
          </p:cNvSpPr>
          <p:nvPr>
            <p:ph type="title"/>
          </p:nvPr>
        </p:nvSpPr>
        <p:spPr/>
        <p:txBody>
          <a:bodyPr/>
          <a:lstStyle/>
          <a:p>
            <a:r>
              <a:rPr lang="en-US" dirty="0"/>
              <a:t>“Reduce” phase</a:t>
            </a:r>
          </a:p>
        </p:txBody>
      </p:sp>
      <p:sp>
        <p:nvSpPr>
          <p:cNvPr id="3" name="Content Placeholder 2">
            <a:extLst>
              <a:ext uri="{FF2B5EF4-FFF2-40B4-BE49-F238E27FC236}">
                <a16:creationId xmlns:a16="http://schemas.microsoft.com/office/drawing/2014/main" id="{3D10BA60-98C2-4B08-A0B8-1048A5D44A10}"/>
              </a:ext>
            </a:extLst>
          </p:cNvPr>
          <p:cNvSpPr>
            <a:spLocks noGrp="1"/>
          </p:cNvSpPr>
          <p:nvPr>
            <p:ph idx="1"/>
          </p:nvPr>
        </p:nvSpPr>
        <p:spPr/>
        <p:txBody>
          <a:bodyPr>
            <a:normAutofit lnSpcReduction="10000"/>
          </a:bodyPr>
          <a:lstStyle/>
          <a:p>
            <a:r>
              <a:rPr lang="en-US" dirty="0"/>
              <a:t>In the </a:t>
            </a:r>
            <a:r>
              <a:rPr lang="en-US" b="1" u="sng" dirty="0">
                <a:solidFill>
                  <a:srgbClr val="0070C0"/>
                </a:solidFill>
              </a:rPr>
              <a:t>Reduce</a:t>
            </a:r>
            <a:r>
              <a:rPr lang="en-US" dirty="0"/>
              <a:t> process, the key-value pairs obtained during the Map process are </a:t>
            </a:r>
            <a:r>
              <a:rPr lang="en-US" dirty="0">
                <a:solidFill>
                  <a:srgbClr val="FF0000"/>
                </a:solidFill>
              </a:rPr>
              <a:t>unified</a:t>
            </a:r>
            <a:r>
              <a:rPr lang="en-US" dirty="0"/>
              <a:t>. The Reduce process analyzes the intermediate key-value pairs generated from the Map process, and </a:t>
            </a:r>
            <a:r>
              <a:rPr lang="en-US" dirty="0">
                <a:solidFill>
                  <a:srgbClr val="FF0000"/>
                </a:solidFill>
              </a:rPr>
              <a:t>unifies</a:t>
            </a:r>
            <a:r>
              <a:rPr lang="en-US" dirty="0">
                <a:solidFill>
                  <a:srgbClr val="00B050"/>
                </a:solidFill>
              </a:rPr>
              <a:t> all those key-value pairs, </a:t>
            </a:r>
            <a:r>
              <a:rPr lang="en-US" dirty="0">
                <a:solidFill>
                  <a:srgbClr val="FF0000"/>
                </a:solidFill>
              </a:rPr>
              <a:t>aggregating</a:t>
            </a:r>
            <a:r>
              <a:rPr lang="en-US" dirty="0">
                <a:solidFill>
                  <a:srgbClr val="00B050"/>
                </a:solidFill>
              </a:rPr>
              <a:t> their occurrence counts, </a:t>
            </a:r>
            <a:r>
              <a:rPr lang="en-US" dirty="0">
                <a:solidFill>
                  <a:schemeClr val="accent1">
                    <a:lumMod val="75000"/>
                  </a:schemeClr>
                </a:solidFill>
              </a:rPr>
              <a:t>if their </a:t>
            </a:r>
            <a:r>
              <a:rPr lang="en-US" u="sng" dirty="0">
                <a:solidFill>
                  <a:schemeClr val="accent1">
                    <a:lumMod val="75000"/>
                  </a:schemeClr>
                </a:solidFill>
              </a:rPr>
              <a:t>source IPs </a:t>
            </a:r>
            <a:r>
              <a:rPr lang="en-US" dirty="0">
                <a:solidFill>
                  <a:schemeClr val="accent1">
                    <a:lumMod val="75000"/>
                  </a:schemeClr>
                </a:solidFill>
              </a:rPr>
              <a:t>as well as </a:t>
            </a:r>
            <a:r>
              <a:rPr lang="en-US" u="sng" dirty="0">
                <a:solidFill>
                  <a:schemeClr val="accent1">
                    <a:lumMod val="75000"/>
                  </a:schemeClr>
                </a:solidFill>
              </a:rPr>
              <a:t>source ports </a:t>
            </a:r>
            <a:r>
              <a:rPr lang="en-US" dirty="0">
                <a:solidFill>
                  <a:schemeClr val="accent1">
                    <a:lumMod val="75000"/>
                  </a:schemeClr>
                </a:solidFill>
              </a:rPr>
              <a:t>are the same</a:t>
            </a:r>
            <a:r>
              <a:rPr lang="en-US" dirty="0">
                <a:solidFill>
                  <a:srgbClr val="00B050"/>
                </a:solidFill>
              </a:rPr>
              <a:t> </a:t>
            </a:r>
            <a:r>
              <a:rPr lang="en-US" dirty="0"/>
              <a:t>regardless of the other elements on the path. </a:t>
            </a:r>
          </a:p>
          <a:p>
            <a:r>
              <a:rPr lang="en-US" dirty="0"/>
              <a:t>This generates </a:t>
            </a:r>
            <a:r>
              <a:rPr lang="en-US" dirty="0">
                <a:solidFill>
                  <a:srgbClr val="00B050"/>
                </a:solidFill>
              </a:rPr>
              <a:t>a set of new-variant key-value pairs (k0i, v0i ), </a:t>
            </a:r>
            <a:r>
              <a:rPr lang="en-US" dirty="0"/>
              <a:t>where k0i represents the </a:t>
            </a:r>
            <a:r>
              <a:rPr lang="en-US" dirty="0">
                <a:solidFill>
                  <a:srgbClr val="0070C0"/>
                </a:solidFill>
              </a:rPr>
              <a:t>unified path </a:t>
            </a:r>
            <a:r>
              <a:rPr lang="en-US" dirty="0"/>
              <a:t>for a </a:t>
            </a:r>
            <a:r>
              <a:rPr lang="en-US" dirty="0">
                <a:solidFill>
                  <a:srgbClr val="FF0000"/>
                </a:solidFill>
              </a:rPr>
              <a:t>distinctive</a:t>
            </a:r>
            <a:r>
              <a:rPr lang="en-US" dirty="0"/>
              <a:t> source IP and port, while v0i is the </a:t>
            </a:r>
            <a:r>
              <a:rPr lang="en-US" dirty="0">
                <a:solidFill>
                  <a:srgbClr val="FF0000"/>
                </a:solidFill>
              </a:rPr>
              <a:t>total occurrence counts </a:t>
            </a:r>
            <a:r>
              <a:rPr lang="en-US" dirty="0"/>
              <a:t>within the graph. For the example correlation graph above, the (</a:t>
            </a:r>
            <a:r>
              <a:rPr lang="en-US" dirty="0">
                <a:solidFill>
                  <a:srgbClr val="FF0000"/>
                </a:solidFill>
              </a:rPr>
              <a:t>unified path, aggregated counts</a:t>
            </a:r>
            <a:r>
              <a:rPr lang="en-US" dirty="0"/>
              <a:t>) pairs are shown in Snippet 2 (next slide).</a:t>
            </a:r>
          </a:p>
        </p:txBody>
      </p:sp>
    </p:spTree>
    <p:extLst>
      <p:ext uri="{BB962C8B-B14F-4D97-AF65-F5344CB8AC3E}">
        <p14:creationId xmlns:p14="http://schemas.microsoft.com/office/powerpoint/2010/main" val="12085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24F2A6-9F1A-4A33-9BB1-0A1CD4658EF3}"/>
              </a:ext>
            </a:extLst>
          </p:cNvPr>
          <p:cNvPicPr>
            <a:picLocks noChangeAspect="1"/>
          </p:cNvPicPr>
          <p:nvPr/>
        </p:nvPicPr>
        <p:blipFill>
          <a:blip r:embed="rId2"/>
          <a:stretch>
            <a:fillRect/>
          </a:stretch>
        </p:blipFill>
        <p:spPr>
          <a:xfrm>
            <a:off x="425152" y="1612009"/>
            <a:ext cx="11078738" cy="3786927"/>
          </a:xfrm>
          <a:prstGeom prst="rect">
            <a:avLst/>
          </a:prstGeom>
        </p:spPr>
      </p:pic>
      <p:sp>
        <p:nvSpPr>
          <p:cNvPr id="3" name="Oval 2">
            <a:extLst>
              <a:ext uri="{FF2B5EF4-FFF2-40B4-BE49-F238E27FC236}">
                <a16:creationId xmlns:a16="http://schemas.microsoft.com/office/drawing/2014/main" id="{3F56CBB9-A227-4D3E-AD83-1EF3C54D4E15}"/>
              </a:ext>
            </a:extLst>
          </p:cNvPr>
          <p:cNvSpPr/>
          <p:nvPr/>
        </p:nvSpPr>
        <p:spPr>
          <a:xfrm>
            <a:off x="4389120" y="3164086"/>
            <a:ext cx="441960" cy="529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56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27DFC-FD85-443A-ABF9-5080F0B6D988}"/>
              </a:ext>
            </a:extLst>
          </p:cNvPr>
          <p:cNvSpPr>
            <a:spLocks noGrp="1"/>
          </p:cNvSpPr>
          <p:nvPr>
            <p:ph idx="1"/>
          </p:nvPr>
        </p:nvSpPr>
        <p:spPr>
          <a:xfrm>
            <a:off x="273657" y="235364"/>
            <a:ext cx="11629446" cy="2309053"/>
          </a:xfrm>
        </p:spPr>
        <p:txBody>
          <a:bodyPr/>
          <a:lstStyle/>
          <a:p>
            <a:r>
              <a:rPr lang="en-US" dirty="0"/>
              <a:t>Flagged up by the MapReduce parser’s output, any graph paths with an </a:t>
            </a:r>
            <a:r>
              <a:rPr lang="en-US" dirty="0">
                <a:solidFill>
                  <a:srgbClr val="FF0000"/>
                </a:solidFill>
              </a:rPr>
              <a:t>occurrence count greater than 1 </a:t>
            </a:r>
            <a:r>
              <a:rPr lang="en-US" u="sng" dirty="0"/>
              <a:t>are potential attack paths </a:t>
            </a:r>
            <a:r>
              <a:rPr lang="en-US" dirty="0"/>
              <a:t>and are thus picked up and passed onto </a:t>
            </a:r>
            <a:r>
              <a:rPr lang="en-US" u="sng" dirty="0"/>
              <a:t>the determination of attack presence phase (next slide)</a:t>
            </a:r>
            <a:r>
              <a:rPr lang="en-US" dirty="0"/>
              <a:t>. For the example correlation graph above, the potential attack paths are identified (</a:t>
            </a:r>
            <a:r>
              <a:rPr lang="en-US" dirty="0">
                <a:solidFill>
                  <a:srgbClr val="FF0000"/>
                </a:solidFill>
              </a:rPr>
              <a:t>marked in red</a:t>
            </a:r>
            <a:r>
              <a:rPr lang="en-US" dirty="0"/>
              <a:t>) as shown in Figure 3 below.</a:t>
            </a:r>
          </a:p>
        </p:txBody>
      </p:sp>
      <p:pic>
        <p:nvPicPr>
          <p:cNvPr id="4" name="Picture 3">
            <a:extLst>
              <a:ext uri="{FF2B5EF4-FFF2-40B4-BE49-F238E27FC236}">
                <a16:creationId xmlns:a16="http://schemas.microsoft.com/office/drawing/2014/main" id="{2BE026EF-E271-4A29-ACC9-07F124B322ED}"/>
              </a:ext>
            </a:extLst>
          </p:cNvPr>
          <p:cNvPicPr>
            <a:picLocks noChangeAspect="1"/>
          </p:cNvPicPr>
          <p:nvPr/>
        </p:nvPicPr>
        <p:blipFill>
          <a:blip r:embed="rId2"/>
          <a:stretch>
            <a:fillRect/>
          </a:stretch>
        </p:blipFill>
        <p:spPr>
          <a:xfrm>
            <a:off x="1163160" y="2380744"/>
            <a:ext cx="9981617" cy="4241892"/>
          </a:xfrm>
          <a:prstGeom prst="rect">
            <a:avLst/>
          </a:prstGeom>
        </p:spPr>
      </p:pic>
    </p:spTree>
    <p:extLst>
      <p:ext uri="{BB962C8B-B14F-4D97-AF65-F5344CB8AC3E}">
        <p14:creationId xmlns:p14="http://schemas.microsoft.com/office/powerpoint/2010/main" val="335363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4882-53F5-4C12-81F5-1F6E4286DF36}"/>
              </a:ext>
            </a:extLst>
          </p:cNvPr>
          <p:cNvSpPr>
            <a:spLocks noGrp="1"/>
          </p:cNvSpPr>
          <p:nvPr>
            <p:ph type="title"/>
          </p:nvPr>
        </p:nvSpPr>
        <p:spPr/>
        <p:txBody>
          <a:bodyPr/>
          <a:lstStyle/>
          <a:p>
            <a:r>
              <a:rPr lang="en-US" dirty="0"/>
              <a:t>virtualized infrastructure</a:t>
            </a:r>
          </a:p>
        </p:txBody>
      </p:sp>
      <p:sp>
        <p:nvSpPr>
          <p:cNvPr id="3" name="Content Placeholder 2">
            <a:extLst>
              <a:ext uri="{FF2B5EF4-FFF2-40B4-BE49-F238E27FC236}">
                <a16:creationId xmlns:a16="http://schemas.microsoft.com/office/drawing/2014/main" id="{C314DB75-98C1-4346-9C4D-4338A6A07EC7}"/>
              </a:ext>
            </a:extLst>
          </p:cNvPr>
          <p:cNvSpPr>
            <a:spLocks noGrp="1"/>
          </p:cNvSpPr>
          <p:nvPr>
            <p:ph idx="1"/>
          </p:nvPr>
        </p:nvSpPr>
        <p:spPr/>
        <p:txBody>
          <a:bodyPr>
            <a:normAutofit fontScale="92500" lnSpcReduction="10000"/>
          </a:bodyPr>
          <a:lstStyle/>
          <a:p>
            <a:r>
              <a:rPr lang="en-US" dirty="0"/>
              <a:t>A virtualized infrastructure consists of </a:t>
            </a:r>
            <a:r>
              <a:rPr lang="en-US" dirty="0">
                <a:solidFill>
                  <a:srgbClr val="FF0000"/>
                </a:solidFill>
              </a:rPr>
              <a:t>virtual machines (VMs) </a:t>
            </a:r>
            <a:r>
              <a:rPr lang="en-US" dirty="0"/>
              <a:t>that rely upon the software-defined multi-instance resources of the hosting hardware. </a:t>
            </a:r>
          </a:p>
          <a:p>
            <a:r>
              <a:rPr lang="en-US" dirty="0"/>
              <a:t>The virtual machine monitor, also called </a:t>
            </a:r>
            <a:r>
              <a:rPr lang="en-US" dirty="0">
                <a:solidFill>
                  <a:srgbClr val="FF0000"/>
                </a:solidFill>
              </a:rPr>
              <a:t>hypervisor</a:t>
            </a:r>
            <a:r>
              <a:rPr lang="en-US" dirty="0"/>
              <a:t>, </a:t>
            </a:r>
            <a:r>
              <a:rPr lang="en-US" u="sng" dirty="0"/>
              <a:t>sustains, regulates and manages the software-defined multi-instance architecture</a:t>
            </a:r>
            <a:r>
              <a:rPr lang="en-US" dirty="0"/>
              <a:t>.</a:t>
            </a:r>
          </a:p>
          <a:p>
            <a:r>
              <a:rPr lang="en-US" dirty="0"/>
              <a:t>The ability to pool different computing resources as well as enable on-demand resource scaling has led to the widespread deployment of virtualized infrastructures as an important provisioning to cloud computing services.</a:t>
            </a:r>
          </a:p>
          <a:p>
            <a:r>
              <a:rPr lang="en-US" dirty="0"/>
              <a:t>This also has made virtualized infrastructures become an attractive target for </a:t>
            </a:r>
            <a:r>
              <a:rPr lang="en-US" dirty="0" err="1"/>
              <a:t>cyberattackers</a:t>
            </a:r>
            <a:r>
              <a:rPr lang="en-US" dirty="0"/>
              <a:t> to launch attacks for illegal access.</a:t>
            </a:r>
          </a:p>
        </p:txBody>
      </p:sp>
    </p:spTree>
    <p:extLst>
      <p:ext uri="{BB962C8B-B14F-4D97-AF65-F5344CB8AC3E}">
        <p14:creationId xmlns:p14="http://schemas.microsoft.com/office/powerpoint/2010/main" val="3847004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A0EF-B13A-4970-A137-0589D6104171}"/>
              </a:ext>
            </a:extLst>
          </p:cNvPr>
          <p:cNvSpPr>
            <a:spLocks noGrp="1"/>
          </p:cNvSpPr>
          <p:nvPr>
            <p:ph type="title"/>
          </p:nvPr>
        </p:nvSpPr>
        <p:spPr/>
        <p:txBody>
          <a:bodyPr/>
          <a:lstStyle/>
          <a:p>
            <a:r>
              <a:rPr lang="en-US" b="1" dirty="0"/>
              <a:t>Determination of attack presence</a:t>
            </a:r>
            <a:endParaRPr lang="en-US" dirty="0"/>
          </a:p>
        </p:txBody>
      </p:sp>
      <p:sp>
        <p:nvSpPr>
          <p:cNvPr id="3" name="Content Placeholder 2">
            <a:extLst>
              <a:ext uri="{FF2B5EF4-FFF2-40B4-BE49-F238E27FC236}">
                <a16:creationId xmlns:a16="http://schemas.microsoft.com/office/drawing/2014/main" id="{8D7B1C66-DF30-44C8-BBDD-8074090A89B7}"/>
              </a:ext>
            </a:extLst>
          </p:cNvPr>
          <p:cNvSpPr>
            <a:spLocks noGrp="1"/>
          </p:cNvSpPr>
          <p:nvPr>
            <p:ph idx="1"/>
          </p:nvPr>
        </p:nvSpPr>
        <p:spPr>
          <a:xfrm>
            <a:off x="408830" y="1690688"/>
            <a:ext cx="11534029" cy="4351338"/>
          </a:xfrm>
        </p:spPr>
        <p:txBody>
          <a:bodyPr>
            <a:noAutofit/>
          </a:bodyPr>
          <a:lstStyle/>
          <a:p>
            <a:r>
              <a:rPr lang="en-US" sz="2400" dirty="0"/>
              <a:t>The potential </a:t>
            </a:r>
            <a:r>
              <a:rPr lang="en-US" sz="2400" dirty="0">
                <a:solidFill>
                  <a:srgbClr val="FF0000"/>
                </a:solidFill>
              </a:rPr>
              <a:t>attack paths </a:t>
            </a:r>
            <a:r>
              <a:rPr lang="en-US" sz="2400" dirty="0"/>
              <a:t>identified of the correlation graph as flagged up by the MapReduce parser, can be readily retrieved into the different </a:t>
            </a:r>
            <a:r>
              <a:rPr lang="en-US" sz="2400" u="sng" dirty="0">
                <a:solidFill>
                  <a:srgbClr val="FF0000"/>
                </a:solidFill>
              </a:rPr>
              <a:t>attack features</a:t>
            </a:r>
            <a:r>
              <a:rPr lang="en-US" sz="2400" dirty="0"/>
              <a:t>. We refer to the stripping process as </a:t>
            </a:r>
            <a:r>
              <a:rPr lang="en-US" sz="2400" dirty="0">
                <a:solidFill>
                  <a:srgbClr val="FF0000"/>
                </a:solidFill>
              </a:rPr>
              <a:t>attack feature Sorter out of attack paths</a:t>
            </a:r>
            <a:r>
              <a:rPr lang="en-US" sz="2400" dirty="0"/>
              <a:t>.</a:t>
            </a:r>
          </a:p>
          <a:p>
            <a:r>
              <a:rPr lang="en-US" sz="2400" dirty="0"/>
              <a:t>For the </a:t>
            </a:r>
            <a:r>
              <a:rPr lang="en-US" sz="2400" u="sng" dirty="0"/>
              <a:t>determination</a:t>
            </a:r>
            <a:r>
              <a:rPr lang="en-US" sz="2400" dirty="0"/>
              <a:t> of attack presence two-step machine learning is used, namely logistic regression and belief propagation.</a:t>
            </a:r>
          </a:p>
          <a:p>
            <a:r>
              <a:rPr lang="en-US" sz="2400" dirty="0">
                <a:solidFill>
                  <a:srgbClr val="FF0000"/>
                </a:solidFill>
              </a:rPr>
              <a:t>Logistic regression </a:t>
            </a:r>
            <a:r>
              <a:rPr lang="en-US" sz="2400" dirty="0"/>
              <a:t>provides a quick means of (1) ascertaining </a:t>
            </a:r>
            <a:r>
              <a:rPr lang="en-US" sz="2400" dirty="0">
                <a:solidFill>
                  <a:srgbClr val="FF0000"/>
                </a:solidFill>
              </a:rPr>
              <a:t>whether a given </a:t>
            </a:r>
            <a:r>
              <a:rPr lang="en-US" sz="2400" dirty="0">
                <a:solidFill>
                  <a:srgbClr val="00B050"/>
                </a:solidFill>
              </a:rPr>
              <a:t>test </a:t>
            </a:r>
            <a:r>
              <a:rPr lang="en-US" sz="2400" dirty="0">
                <a:solidFill>
                  <a:srgbClr val="FF0000"/>
                </a:solidFill>
              </a:rPr>
              <a:t>data projects to one of the two pre-defined classes</a:t>
            </a:r>
            <a:r>
              <a:rPr lang="en-US" sz="2400" dirty="0"/>
              <a:t>, as well as (2) supporting the quick </a:t>
            </a:r>
            <a:r>
              <a:rPr lang="en-US" sz="2400" dirty="0">
                <a:solidFill>
                  <a:srgbClr val="00B0F0"/>
                </a:solidFill>
              </a:rPr>
              <a:t>training</a:t>
            </a:r>
            <a:r>
              <a:rPr lang="en-US" sz="2400" dirty="0"/>
              <a:t> of a classifier given a </a:t>
            </a:r>
            <a:r>
              <a:rPr lang="en-US" sz="2400" dirty="0">
                <a:solidFill>
                  <a:srgbClr val="00B0F0"/>
                </a:solidFill>
              </a:rPr>
              <a:t>training set</a:t>
            </a:r>
            <a:r>
              <a:rPr lang="en-US" sz="2400" dirty="0"/>
              <a:t>, (X  Y ), which denotes a series of features versus classes. </a:t>
            </a:r>
          </a:p>
          <a:p>
            <a:r>
              <a:rPr lang="en-US" sz="2400" dirty="0"/>
              <a:t>This makes it suitable for </a:t>
            </a:r>
            <a:r>
              <a:rPr lang="en-US" sz="2400" dirty="0">
                <a:solidFill>
                  <a:srgbClr val="FF0000"/>
                </a:solidFill>
              </a:rPr>
              <a:t>calculating attack’s conditional probabilities with respect to (</a:t>
            </a:r>
            <a:r>
              <a:rPr lang="en-US" sz="2400" dirty="0" err="1">
                <a:solidFill>
                  <a:srgbClr val="FF0000"/>
                </a:solidFill>
              </a:rPr>
              <a:t>wrt</a:t>
            </a:r>
            <a:r>
              <a:rPr lang="en-US" sz="2400" dirty="0">
                <a:solidFill>
                  <a:srgbClr val="FF0000"/>
                </a:solidFill>
              </a:rPr>
              <a:t>) individual attributes</a:t>
            </a:r>
            <a:r>
              <a:rPr lang="en-US" sz="2400" dirty="0"/>
              <a:t>. Furthermore, whenever an attack presence has been ascertained, the </a:t>
            </a:r>
            <a:r>
              <a:rPr lang="en-US" sz="2400" dirty="0">
                <a:solidFill>
                  <a:srgbClr val="00B050"/>
                </a:solidFill>
              </a:rPr>
              <a:t>logistic regression classifiers </a:t>
            </a:r>
            <a:r>
              <a:rPr lang="en-US" sz="2400" dirty="0">
                <a:solidFill>
                  <a:srgbClr val="FF0000"/>
                </a:solidFill>
              </a:rPr>
              <a:t>can be </a:t>
            </a:r>
            <a:r>
              <a:rPr lang="en-US" sz="2400" dirty="0">
                <a:solidFill>
                  <a:srgbClr val="00B050"/>
                </a:solidFill>
              </a:rPr>
              <a:t>quickly </a:t>
            </a:r>
            <a:r>
              <a:rPr lang="en-US" sz="2400" dirty="0">
                <a:solidFill>
                  <a:srgbClr val="00B0F0"/>
                </a:solidFill>
              </a:rPr>
              <a:t>retrained</a:t>
            </a:r>
            <a:r>
              <a:rPr lang="en-US" sz="2400" dirty="0">
                <a:solidFill>
                  <a:srgbClr val="00B050"/>
                </a:solidFill>
              </a:rPr>
              <a:t> in real-time </a:t>
            </a:r>
            <a:r>
              <a:rPr lang="en-US" sz="2400" dirty="0">
                <a:solidFill>
                  <a:srgbClr val="FF0000"/>
                </a:solidFill>
              </a:rPr>
              <a:t>using the </a:t>
            </a:r>
            <a:r>
              <a:rPr lang="en-US" sz="2400" dirty="0">
                <a:solidFill>
                  <a:srgbClr val="00B0F0"/>
                </a:solidFill>
              </a:rPr>
              <a:t>newly-identified</a:t>
            </a:r>
            <a:r>
              <a:rPr lang="en-US" sz="2400" dirty="0">
                <a:solidFill>
                  <a:srgbClr val="FF0000"/>
                </a:solidFill>
              </a:rPr>
              <a:t> attack features for future attack detection</a:t>
            </a:r>
            <a:r>
              <a:rPr lang="en-US" sz="2400" dirty="0"/>
              <a:t>.</a:t>
            </a:r>
          </a:p>
        </p:txBody>
      </p:sp>
    </p:spTree>
    <p:extLst>
      <p:ext uri="{BB962C8B-B14F-4D97-AF65-F5344CB8AC3E}">
        <p14:creationId xmlns:p14="http://schemas.microsoft.com/office/powerpoint/2010/main" val="1895361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79B0-2D7C-483F-802B-FE41DF135B4A}"/>
              </a:ext>
            </a:extLst>
          </p:cNvPr>
          <p:cNvSpPr>
            <a:spLocks noGrp="1"/>
          </p:cNvSpPr>
          <p:nvPr>
            <p:ph type="title"/>
          </p:nvPr>
        </p:nvSpPr>
        <p:spPr/>
        <p:txBody>
          <a:bodyPr/>
          <a:lstStyle/>
          <a:p>
            <a:r>
              <a:rPr lang="en-US" dirty="0">
                <a:solidFill>
                  <a:srgbClr val="FF0000"/>
                </a:solidFill>
              </a:rPr>
              <a:t>Belief propagation</a:t>
            </a:r>
            <a:endParaRPr lang="en-US" dirty="0"/>
          </a:p>
        </p:txBody>
      </p:sp>
      <p:sp>
        <p:nvSpPr>
          <p:cNvPr id="3" name="Content Placeholder 2">
            <a:extLst>
              <a:ext uri="{FF2B5EF4-FFF2-40B4-BE49-F238E27FC236}">
                <a16:creationId xmlns:a16="http://schemas.microsoft.com/office/drawing/2014/main" id="{CE7058E1-3F56-4273-B5D3-8048CC992882}"/>
              </a:ext>
            </a:extLst>
          </p:cNvPr>
          <p:cNvSpPr>
            <a:spLocks noGrp="1"/>
          </p:cNvSpPr>
          <p:nvPr>
            <p:ph idx="1"/>
          </p:nvPr>
        </p:nvSpPr>
        <p:spPr/>
        <p:txBody>
          <a:bodyPr/>
          <a:lstStyle/>
          <a:p>
            <a:r>
              <a:rPr lang="en-US" dirty="0">
                <a:solidFill>
                  <a:srgbClr val="FF0000"/>
                </a:solidFill>
              </a:rPr>
              <a:t>Belief propagation </a:t>
            </a:r>
            <a:r>
              <a:rPr lang="en-US" dirty="0"/>
              <a:t>takes into account the </a:t>
            </a:r>
            <a:r>
              <a:rPr lang="en-US" u="sng" dirty="0"/>
              <a:t>conditional probabilities (calculated from logistic regression) </a:t>
            </a:r>
            <a:r>
              <a:rPr lang="en-US" dirty="0"/>
              <a:t>in order to calculate the </a:t>
            </a:r>
            <a:r>
              <a:rPr lang="en-US" dirty="0">
                <a:solidFill>
                  <a:srgbClr val="FF0000"/>
                </a:solidFill>
              </a:rPr>
              <a:t>belief</a:t>
            </a:r>
            <a:r>
              <a:rPr lang="en-US" dirty="0"/>
              <a:t> of attack presence within the virtualized environment. This allows for a holistic approach to attack detection, ensuring that </a:t>
            </a:r>
            <a:r>
              <a:rPr lang="en-US" u="sng" dirty="0"/>
              <a:t>the calculated </a:t>
            </a:r>
            <a:r>
              <a:rPr lang="en-US" u="sng" dirty="0">
                <a:solidFill>
                  <a:srgbClr val="00B0F0"/>
                </a:solidFill>
              </a:rPr>
              <a:t>belief </a:t>
            </a:r>
            <a:r>
              <a:rPr lang="en-US" u="sng" dirty="0"/>
              <a:t>accurately reflects the probability contributions from the individual attributes</a:t>
            </a:r>
            <a:r>
              <a:rPr lang="en-US" dirty="0"/>
              <a:t>.</a:t>
            </a:r>
          </a:p>
          <a:p>
            <a:r>
              <a:rPr lang="en-US" dirty="0"/>
              <a:t>In summary, the determination of attack presence consists of two phases, i.e., </a:t>
            </a:r>
          </a:p>
          <a:p>
            <a:r>
              <a:rPr lang="en-US" dirty="0"/>
              <a:t>(1) </a:t>
            </a:r>
            <a:r>
              <a:rPr lang="en-US" dirty="0">
                <a:solidFill>
                  <a:srgbClr val="FF0000"/>
                </a:solidFill>
              </a:rPr>
              <a:t>Training and retraining </a:t>
            </a:r>
            <a:r>
              <a:rPr lang="en-US" dirty="0"/>
              <a:t>of </a:t>
            </a:r>
            <a:r>
              <a:rPr lang="en-US" u="sng" dirty="0"/>
              <a:t>logistic regression </a:t>
            </a:r>
            <a:r>
              <a:rPr lang="en-US" dirty="0"/>
              <a:t>classifiers </a:t>
            </a:r>
          </a:p>
          <a:p>
            <a:r>
              <a:rPr lang="en-US" dirty="0"/>
              <a:t>(2) </a:t>
            </a:r>
            <a:r>
              <a:rPr lang="en-US" dirty="0">
                <a:solidFill>
                  <a:srgbClr val="FF0000"/>
                </a:solidFill>
              </a:rPr>
              <a:t>Attack classification </a:t>
            </a:r>
            <a:r>
              <a:rPr lang="en-US" dirty="0"/>
              <a:t>using </a:t>
            </a:r>
            <a:r>
              <a:rPr lang="en-US" u="sng" dirty="0"/>
              <a:t>belief propagation</a:t>
            </a:r>
            <a:r>
              <a:rPr lang="en-US" dirty="0"/>
              <a:t>.</a:t>
            </a:r>
          </a:p>
        </p:txBody>
      </p:sp>
    </p:spTree>
    <p:extLst>
      <p:ext uri="{BB962C8B-B14F-4D97-AF65-F5344CB8AC3E}">
        <p14:creationId xmlns:p14="http://schemas.microsoft.com/office/powerpoint/2010/main" val="136495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4233-FB5C-447C-8B10-788991F1C7E1}"/>
              </a:ext>
            </a:extLst>
          </p:cNvPr>
          <p:cNvSpPr>
            <a:spLocks noGrp="1"/>
          </p:cNvSpPr>
          <p:nvPr>
            <p:ph type="title"/>
          </p:nvPr>
        </p:nvSpPr>
        <p:spPr/>
        <p:txBody>
          <a:bodyPr/>
          <a:lstStyle/>
          <a:p>
            <a:r>
              <a:rPr lang="en-US" dirty="0"/>
              <a:t>Training and retraining of logistic regression classifiers</a:t>
            </a:r>
          </a:p>
        </p:txBody>
      </p:sp>
      <p:sp>
        <p:nvSpPr>
          <p:cNvPr id="3" name="Content Placeholder 2">
            <a:extLst>
              <a:ext uri="{FF2B5EF4-FFF2-40B4-BE49-F238E27FC236}">
                <a16:creationId xmlns:a16="http://schemas.microsoft.com/office/drawing/2014/main" id="{B24626AE-1FD8-45C5-9D6A-CD9621FB2C4F}"/>
              </a:ext>
            </a:extLst>
          </p:cNvPr>
          <p:cNvSpPr>
            <a:spLocks noGrp="1"/>
          </p:cNvSpPr>
          <p:nvPr>
            <p:ph idx="1"/>
          </p:nvPr>
        </p:nvSpPr>
        <p:spPr/>
        <p:txBody>
          <a:bodyPr/>
          <a:lstStyle/>
          <a:p>
            <a:r>
              <a:rPr lang="en-US" dirty="0"/>
              <a:t>Used in</a:t>
            </a:r>
            <a:r>
              <a:rPr lang="en-US" dirty="0">
                <a:solidFill>
                  <a:srgbClr val="FF0000"/>
                </a:solidFill>
              </a:rPr>
              <a:t> binary </a:t>
            </a:r>
            <a:r>
              <a:rPr lang="en-US" dirty="0"/>
              <a:t>classification problems, logistic regression provides a quick means of training a classifier which is used to determine </a:t>
            </a:r>
            <a:r>
              <a:rPr lang="en-US" dirty="0">
                <a:solidFill>
                  <a:srgbClr val="FF0000"/>
                </a:solidFill>
              </a:rPr>
              <a:t>if a particular test data projects to one of the </a:t>
            </a:r>
            <a:r>
              <a:rPr lang="en-US" dirty="0">
                <a:solidFill>
                  <a:srgbClr val="00B0F0"/>
                </a:solidFill>
              </a:rPr>
              <a:t>two </a:t>
            </a:r>
            <a:r>
              <a:rPr lang="en-US" dirty="0">
                <a:solidFill>
                  <a:srgbClr val="FF0000"/>
                </a:solidFill>
              </a:rPr>
              <a:t>pre-defined classes</a:t>
            </a:r>
            <a:r>
              <a:rPr lang="en-US" dirty="0"/>
              <a:t>.</a:t>
            </a:r>
          </a:p>
        </p:txBody>
      </p:sp>
      <p:pic>
        <p:nvPicPr>
          <p:cNvPr id="4" name="Picture 3">
            <a:extLst>
              <a:ext uri="{FF2B5EF4-FFF2-40B4-BE49-F238E27FC236}">
                <a16:creationId xmlns:a16="http://schemas.microsoft.com/office/drawing/2014/main" id="{FFF95511-B93E-4C38-AF26-8FBC92F5C864}"/>
              </a:ext>
            </a:extLst>
          </p:cNvPr>
          <p:cNvPicPr>
            <a:picLocks noChangeAspect="1"/>
          </p:cNvPicPr>
          <p:nvPr/>
        </p:nvPicPr>
        <p:blipFill>
          <a:blip r:embed="rId2"/>
          <a:stretch>
            <a:fillRect/>
          </a:stretch>
        </p:blipFill>
        <p:spPr>
          <a:xfrm>
            <a:off x="1885264" y="3176140"/>
            <a:ext cx="8581441" cy="3487054"/>
          </a:xfrm>
          <a:prstGeom prst="rect">
            <a:avLst/>
          </a:prstGeom>
        </p:spPr>
      </p:pic>
      <p:sp>
        <p:nvSpPr>
          <p:cNvPr id="5" name="Rectangle 4">
            <a:extLst>
              <a:ext uri="{FF2B5EF4-FFF2-40B4-BE49-F238E27FC236}">
                <a16:creationId xmlns:a16="http://schemas.microsoft.com/office/drawing/2014/main" id="{4345E0B1-224A-4606-927F-BA14CD1AFCAB}"/>
              </a:ext>
            </a:extLst>
          </p:cNvPr>
          <p:cNvSpPr/>
          <p:nvPr/>
        </p:nvSpPr>
        <p:spPr>
          <a:xfrm>
            <a:off x="2579615" y="4207079"/>
            <a:ext cx="7793372" cy="42783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E64A95-2961-407E-B951-B453E6CE7614}"/>
              </a:ext>
            </a:extLst>
          </p:cNvPr>
          <p:cNvSpPr txBox="1"/>
          <p:nvPr/>
        </p:nvSpPr>
        <p:spPr>
          <a:xfrm>
            <a:off x="74062" y="3449578"/>
            <a:ext cx="1651233" cy="2862322"/>
          </a:xfrm>
          <a:prstGeom prst="rect">
            <a:avLst/>
          </a:prstGeom>
          <a:solidFill>
            <a:schemeClr val="accent4">
              <a:lumMod val="20000"/>
              <a:lumOff val="80000"/>
            </a:schemeClr>
          </a:solidFill>
        </p:spPr>
        <p:txBody>
          <a:bodyPr wrap="square" rtlCol="0">
            <a:spAutoFit/>
          </a:bodyPr>
          <a:lstStyle/>
          <a:p>
            <a:r>
              <a:rPr lang="en-US" dirty="0"/>
              <a:t>For each data point (x), there are </a:t>
            </a:r>
            <a:r>
              <a:rPr lang="en-US" i="1" dirty="0">
                <a:solidFill>
                  <a:srgbClr val="FF0000"/>
                </a:solidFill>
              </a:rPr>
              <a:t>n</a:t>
            </a:r>
            <a:r>
              <a:rPr lang="en-US" dirty="0"/>
              <a:t> features;</a:t>
            </a:r>
          </a:p>
          <a:p>
            <a:endParaRPr lang="en-US" dirty="0"/>
          </a:p>
          <a:p>
            <a:r>
              <a:rPr lang="en-US" dirty="0"/>
              <a:t>Total there are </a:t>
            </a:r>
            <a:r>
              <a:rPr lang="en-US" dirty="0">
                <a:solidFill>
                  <a:srgbClr val="FF0000"/>
                </a:solidFill>
              </a:rPr>
              <a:t>N </a:t>
            </a:r>
            <a:r>
              <a:rPr lang="en-US" dirty="0"/>
              <a:t>data points.</a:t>
            </a:r>
          </a:p>
          <a:p>
            <a:endParaRPr lang="en-US" dirty="0"/>
          </a:p>
          <a:p>
            <a:r>
              <a:rPr lang="en-US" dirty="0">
                <a:solidFill>
                  <a:srgbClr val="FF0000"/>
                </a:solidFill>
              </a:rPr>
              <a:t>Y</a:t>
            </a:r>
            <a:r>
              <a:rPr lang="en-US" dirty="0"/>
              <a:t> is classification result.</a:t>
            </a:r>
          </a:p>
        </p:txBody>
      </p:sp>
      <p:cxnSp>
        <p:nvCxnSpPr>
          <p:cNvPr id="8" name="Straight Arrow Connector 7">
            <a:extLst>
              <a:ext uri="{FF2B5EF4-FFF2-40B4-BE49-F238E27FC236}">
                <a16:creationId xmlns:a16="http://schemas.microsoft.com/office/drawing/2014/main" id="{AE56CB0E-868F-49CB-9B2A-A664DFCA7B88}"/>
              </a:ext>
            </a:extLst>
          </p:cNvPr>
          <p:cNvCxnSpPr/>
          <p:nvPr/>
        </p:nvCxnSpPr>
        <p:spPr>
          <a:xfrm flipV="1">
            <a:off x="10374896" y="4100958"/>
            <a:ext cx="353695" cy="32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7F66FF-307A-45EF-A8C2-0036AB6D3514}"/>
              </a:ext>
            </a:extLst>
          </p:cNvPr>
          <p:cNvSpPr txBox="1"/>
          <p:nvPr/>
        </p:nvSpPr>
        <p:spPr>
          <a:xfrm>
            <a:off x="10746338" y="3176140"/>
            <a:ext cx="1371600" cy="2862322"/>
          </a:xfrm>
          <a:prstGeom prst="rect">
            <a:avLst/>
          </a:prstGeom>
          <a:solidFill>
            <a:srgbClr val="FFFF00"/>
          </a:solidFill>
        </p:spPr>
        <p:txBody>
          <a:bodyPr wrap="square" rtlCol="0">
            <a:spAutoFit/>
          </a:bodyPr>
          <a:lstStyle/>
          <a:p>
            <a:r>
              <a:rPr lang="en-US" dirty="0"/>
              <a:t>Those </a:t>
            </a:r>
            <a:r>
              <a:rPr lang="en-US" dirty="0">
                <a:solidFill>
                  <a:srgbClr val="FF0000"/>
                </a:solidFill>
              </a:rPr>
              <a:t>features</a:t>
            </a:r>
            <a:r>
              <a:rPr lang="en-US" dirty="0"/>
              <a:t> will be used as “conditions” when calculating conditional probability in logistic regression.</a:t>
            </a:r>
          </a:p>
        </p:txBody>
      </p:sp>
    </p:spTree>
    <p:extLst>
      <p:ext uri="{BB962C8B-B14F-4D97-AF65-F5344CB8AC3E}">
        <p14:creationId xmlns:p14="http://schemas.microsoft.com/office/powerpoint/2010/main" val="3644864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DFCE-C77B-43E4-82B5-3C008013EBE5}"/>
              </a:ext>
            </a:extLst>
          </p:cNvPr>
          <p:cNvSpPr>
            <a:spLocks noGrp="1"/>
          </p:cNvSpPr>
          <p:nvPr>
            <p:ph type="title"/>
          </p:nvPr>
        </p:nvSpPr>
        <p:spPr/>
        <p:txBody>
          <a:bodyPr/>
          <a:lstStyle/>
          <a:p>
            <a:r>
              <a:rPr lang="en-US" dirty="0"/>
              <a:t>Attributes ( deduced from “features”)</a:t>
            </a:r>
          </a:p>
        </p:txBody>
      </p:sp>
      <p:sp>
        <p:nvSpPr>
          <p:cNvPr id="3" name="Content Placeholder 2">
            <a:extLst>
              <a:ext uri="{FF2B5EF4-FFF2-40B4-BE49-F238E27FC236}">
                <a16:creationId xmlns:a16="http://schemas.microsoft.com/office/drawing/2014/main" id="{6A5AD984-15BF-48AD-83BC-4F7D6CB0A5CD}"/>
              </a:ext>
            </a:extLst>
          </p:cNvPr>
          <p:cNvSpPr>
            <a:spLocks noGrp="1"/>
          </p:cNvSpPr>
          <p:nvPr>
            <p:ph idx="1"/>
          </p:nvPr>
        </p:nvSpPr>
        <p:spPr>
          <a:xfrm>
            <a:off x="838200" y="1801771"/>
            <a:ext cx="10515600" cy="4351338"/>
          </a:xfrm>
        </p:spPr>
        <p:txBody>
          <a:bodyPr>
            <a:normAutofit fontScale="85000" lnSpcReduction="20000"/>
          </a:bodyPr>
          <a:lstStyle/>
          <a:p>
            <a:r>
              <a:rPr lang="en-US" dirty="0">
                <a:solidFill>
                  <a:srgbClr val="FF0000"/>
                </a:solidFill>
              </a:rPr>
              <a:t>Four attributes </a:t>
            </a:r>
            <a:r>
              <a:rPr lang="en-US" dirty="0"/>
              <a:t>are defined to characterize a </a:t>
            </a:r>
            <a:r>
              <a:rPr lang="en-US" dirty="0">
                <a:solidFill>
                  <a:srgbClr val="FF0000"/>
                </a:solidFill>
              </a:rPr>
              <a:t>potential attack</a:t>
            </a:r>
            <a:r>
              <a:rPr lang="en-US" dirty="0"/>
              <a:t>, namely </a:t>
            </a:r>
          </a:p>
          <a:p>
            <a:pPr marL="0" indent="0">
              <a:buNone/>
            </a:pPr>
            <a:r>
              <a:rPr lang="en-US" dirty="0">
                <a:solidFill>
                  <a:srgbClr val="00B0F0"/>
                </a:solidFill>
              </a:rPr>
              <a:t>(1) incoming network connections (in connect), </a:t>
            </a:r>
          </a:p>
          <a:p>
            <a:pPr marL="0" indent="0">
              <a:buNone/>
            </a:pPr>
            <a:r>
              <a:rPr lang="en-US" dirty="0">
                <a:solidFill>
                  <a:srgbClr val="00B0F0"/>
                </a:solidFill>
              </a:rPr>
              <a:t>(2) outgoing network connections (out connect), </a:t>
            </a:r>
          </a:p>
          <a:p>
            <a:pPr marL="0" indent="0">
              <a:buNone/>
            </a:pPr>
            <a:r>
              <a:rPr lang="en-US" dirty="0">
                <a:solidFill>
                  <a:srgbClr val="00B0F0"/>
                </a:solidFill>
              </a:rPr>
              <a:t>(3) unknown binary executions (unknown executions) and </a:t>
            </a:r>
          </a:p>
          <a:p>
            <a:pPr marL="0" indent="0">
              <a:buNone/>
            </a:pPr>
            <a:r>
              <a:rPr lang="en-US" dirty="0">
                <a:solidFill>
                  <a:srgbClr val="00B0F0"/>
                </a:solidFill>
              </a:rPr>
              <a:t>(4) opened ports (port change). </a:t>
            </a:r>
          </a:p>
          <a:p>
            <a:r>
              <a:rPr lang="en-US" dirty="0"/>
              <a:t>While the </a:t>
            </a:r>
            <a:r>
              <a:rPr lang="en-US" dirty="0">
                <a:solidFill>
                  <a:srgbClr val="FF0000"/>
                </a:solidFill>
              </a:rPr>
              <a:t>monitored features </a:t>
            </a:r>
            <a:r>
              <a:rPr lang="en-US" u="sng" dirty="0"/>
              <a:t>refer to the sensor data </a:t>
            </a:r>
            <a:r>
              <a:rPr lang="en-US" dirty="0"/>
              <a:t>out of the computer system being monitored, </a:t>
            </a:r>
            <a:r>
              <a:rPr lang="en-US" dirty="0">
                <a:solidFill>
                  <a:srgbClr val="FF0000"/>
                </a:solidFill>
              </a:rPr>
              <a:t>attributes</a:t>
            </a:r>
            <a:r>
              <a:rPr lang="en-US" dirty="0"/>
              <a:t> are defined to </a:t>
            </a:r>
            <a:r>
              <a:rPr lang="en-US" u="sng" dirty="0"/>
              <a:t>characterize the situation where an attack may present</a:t>
            </a:r>
            <a:r>
              <a:rPr lang="en-US" dirty="0"/>
              <a:t>. </a:t>
            </a:r>
          </a:p>
          <a:p>
            <a:r>
              <a:rPr lang="en-US" dirty="0">
                <a:solidFill>
                  <a:srgbClr val="FF0000"/>
                </a:solidFill>
              </a:rPr>
              <a:t>The first two attributes </a:t>
            </a:r>
            <a:r>
              <a:rPr lang="en-US" dirty="0"/>
              <a:t>are used to determine attack presence based on their source and destination port numbers, </a:t>
            </a:r>
          </a:p>
          <a:p>
            <a:r>
              <a:rPr lang="en-US" dirty="0"/>
              <a:t>while </a:t>
            </a:r>
            <a:r>
              <a:rPr lang="en-US" dirty="0">
                <a:solidFill>
                  <a:srgbClr val="FF0000"/>
                </a:solidFill>
              </a:rPr>
              <a:t>the latter two </a:t>
            </a:r>
            <a:r>
              <a:rPr lang="en-US" dirty="0"/>
              <a:t>attributes are used to </a:t>
            </a:r>
            <a:r>
              <a:rPr lang="en-US" u="sng" dirty="0"/>
              <a:t>determine attack presence based on the applications</a:t>
            </a:r>
            <a:r>
              <a:rPr lang="en-US" dirty="0"/>
              <a:t> running within the guest VMs as well as </a:t>
            </a:r>
            <a:r>
              <a:rPr lang="en-US" u="sng" dirty="0"/>
              <a:t>the ports </a:t>
            </a:r>
            <a:r>
              <a:rPr lang="en-US" dirty="0"/>
              <a:t>opened by the applications.</a:t>
            </a:r>
          </a:p>
        </p:txBody>
      </p:sp>
    </p:spTree>
    <p:extLst>
      <p:ext uri="{BB962C8B-B14F-4D97-AF65-F5344CB8AC3E}">
        <p14:creationId xmlns:p14="http://schemas.microsoft.com/office/powerpoint/2010/main" val="2063825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05D9A-2942-4990-A825-00B7E71FD960}"/>
              </a:ext>
            </a:extLst>
          </p:cNvPr>
          <p:cNvSpPr>
            <a:spLocks noGrp="1"/>
          </p:cNvSpPr>
          <p:nvPr>
            <p:ph idx="1"/>
          </p:nvPr>
        </p:nvSpPr>
        <p:spPr>
          <a:xfrm>
            <a:off x="416781" y="339658"/>
            <a:ext cx="10515600" cy="4351338"/>
          </a:xfrm>
        </p:spPr>
        <p:txBody>
          <a:bodyPr/>
          <a:lstStyle/>
          <a:p>
            <a:r>
              <a:rPr lang="en-US" dirty="0"/>
              <a:t>In order to determine the presence of the attack </a:t>
            </a:r>
            <a:r>
              <a:rPr lang="en-US" dirty="0">
                <a:solidFill>
                  <a:srgbClr val="00B050"/>
                </a:solidFill>
              </a:rPr>
              <a:t>with respect to the “attributes”</a:t>
            </a:r>
            <a:r>
              <a:rPr lang="en-US" dirty="0"/>
              <a:t>, </a:t>
            </a:r>
            <a:r>
              <a:rPr lang="en-US" dirty="0">
                <a:solidFill>
                  <a:srgbClr val="FF0000"/>
                </a:solidFill>
              </a:rPr>
              <a:t>logistic regression </a:t>
            </a:r>
            <a:r>
              <a:rPr lang="en-US" dirty="0"/>
              <a:t>classifiers are trained for analyzing the source and destination ports as well as the applications and the ports which are opened in the guest VMs.</a:t>
            </a:r>
          </a:p>
          <a:p>
            <a:r>
              <a:rPr lang="en-US" dirty="0">
                <a:solidFill>
                  <a:srgbClr val="FF0000"/>
                </a:solidFill>
              </a:rPr>
              <a:t>Logistic regression </a:t>
            </a:r>
            <a:r>
              <a:rPr lang="en-US" dirty="0"/>
              <a:t>calculates the probability P of attack </a:t>
            </a:r>
            <a:r>
              <a:rPr lang="en-US" u="sng" dirty="0"/>
              <a:t>at which a feature </a:t>
            </a:r>
            <a:r>
              <a:rPr lang="en-US" u="sng" dirty="0">
                <a:solidFill>
                  <a:srgbClr val="FF0000"/>
                </a:solidFill>
              </a:rPr>
              <a:t> x </a:t>
            </a:r>
            <a:r>
              <a:rPr lang="en-US" u="sng" dirty="0"/>
              <a:t>maps to one of the two pre-defined classes using the </a:t>
            </a:r>
            <a:r>
              <a:rPr lang="en-US" i="1" u="sng" dirty="0">
                <a:solidFill>
                  <a:srgbClr val="FF0000"/>
                </a:solidFill>
              </a:rPr>
              <a:t>logit</a:t>
            </a:r>
            <a:r>
              <a:rPr lang="en-US" u="sng" dirty="0">
                <a:solidFill>
                  <a:srgbClr val="FF0000"/>
                </a:solidFill>
              </a:rPr>
              <a:t> </a:t>
            </a:r>
            <a:r>
              <a:rPr lang="en-US" u="sng" dirty="0"/>
              <a:t>function</a:t>
            </a:r>
            <a:r>
              <a:rPr lang="en-US" dirty="0"/>
              <a:t> as below. (calculate the probability given a data point) </a:t>
            </a:r>
          </a:p>
        </p:txBody>
      </p:sp>
      <p:pic>
        <p:nvPicPr>
          <p:cNvPr id="4" name="Picture 3">
            <a:extLst>
              <a:ext uri="{FF2B5EF4-FFF2-40B4-BE49-F238E27FC236}">
                <a16:creationId xmlns:a16="http://schemas.microsoft.com/office/drawing/2014/main" id="{5D0AD618-AE4A-4555-BD47-98CDCB0B57C3}"/>
              </a:ext>
            </a:extLst>
          </p:cNvPr>
          <p:cNvPicPr>
            <a:picLocks noChangeAspect="1"/>
          </p:cNvPicPr>
          <p:nvPr/>
        </p:nvPicPr>
        <p:blipFill>
          <a:blip r:embed="rId2"/>
          <a:stretch>
            <a:fillRect/>
          </a:stretch>
        </p:blipFill>
        <p:spPr>
          <a:xfrm>
            <a:off x="1769858" y="3429000"/>
            <a:ext cx="8652284" cy="2900966"/>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332787DD-E4F8-47F2-8FE7-70D00FA5C007}"/>
                  </a:ext>
                </a:extLst>
              </p14:cNvPr>
              <p14:cNvContentPartPr/>
              <p14:nvPr/>
            </p14:nvContentPartPr>
            <p14:xfrm>
              <a:off x="3093480" y="4891920"/>
              <a:ext cx="2468160" cy="857520"/>
            </p14:xfrm>
          </p:contentPart>
        </mc:Choice>
        <mc:Fallback>
          <p:pic>
            <p:nvPicPr>
              <p:cNvPr id="8" name="Ink 7">
                <a:extLst>
                  <a:ext uri="{FF2B5EF4-FFF2-40B4-BE49-F238E27FC236}">
                    <a16:creationId xmlns:a16="http://schemas.microsoft.com/office/drawing/2014/main" id="{332787DD-E4F8-47F2-8FE7-70D00FA5C007}"/>
                  </a:ext>
                </a:extLst>
              </p:cNvPr>
              <p:cNvPicPr/>
              <p:nvPr/>
            </p:nvPicPr>
            <p:blipFill>
              <a:blip r:embed="rId4"/>
              <a:stretch>
                <a:fillRect/>
              </a:stretch>
            </p:blipFill>
            <p:spPr>
              <a:xfrm>
                <a:off x="3084480" y="4882920"/>
                <a:ext cx="2485800" cy="875160"/>
              </a:xfrm>
              <a:prstGeom prst="rect">
                <a:avLst/>
              </a:prstGeom>
            </p:spPr>
          </p:pic>
        </mc:Fallback>
      </mc:AlternateContent>
    </p:spTree>
    <p:extLst>
      <p:ext uri="{BB962C8B-B14F-4D97-AF65-F5344CB8AC3E}">
        <p14:creationId xmlns:p14="http://schemas.microsoft.com/office/powerpoint/2010/main" val="83206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036BE-3D13-464D-B575-8AA4DCAE501B}"/>
              </a:ext>
            </a:extLst>
          </p:cNvPr>
          <p:cNvSpPr>
            <a:spLocks noGrp="1"/>
          </p:cNvSpPr>
          <p:nvPr>
            <p:ph idx="1"/>
          </p:nvPr>
        </p:nvSpPr>
        <p:spPr>
          <a:xfrm>
            <a:off x="408830" y="203558"/>
            <a:ext cx="11589688" cy="4351338"/>
          </a:xfrm>
        </p:spPr>
        <p:txBody>
          <a:bodyPr>
            <a:noAutofit/>
          </a:bodyPr>
          <a:lstStyle/>
          <a:p>
            <a:r>
              <a:rPr lang="en-US" sz="2400" dirty="0"/>
              <a:t>In the context of our BDSA approach, we set </a:t>
            </a:r>
            <a:r>
              <a:rPr lang="en-US" sz="2400" dirty="0">
                <a:solidFill>
                  <a:srgbClr val="FF0000"/>
                </a:solidFill>
              </a:rPr>
              <a:t>two logistic regression classifiers </a:t>
            </a:r>
            <a:r>
              <a:rPr lang="en-US" sz="2400" dirty="0" err="1"/>
              <a:t>LRapp</a:t>
            </a:r>
            <a:r>
              <a:rPr lang="en-US" sz="2400" dirty="0"/>
              <a:t> and </a:t>
            </a:r>
            <a:r>
              <a:rPr lang="en-US" sz="2400" dirty="0" err="1"/>
              <a:t>LRport</a:t>
            </a:r>
            <a:r>
              <a:rPr lang="en-US" sz="2400" dirty="0"/>
              <a:t> using Eq. 4. Once </a:t>
            </a:r>
            <a:r>
              <a:rPr lang="en-US" sz="2400" dirty="0">
                <a:solidFill>
                  <a:srgbClr val="00B050"/>
                </a:solidFill>
              </a:rPr>
              <a:t>trained</a:t>
            </a:r>
            <a:r>
              <a:rPr lang="en-US" sz="2400" dirty="0"/>
              <a:t>, beforehand in a batch, and </a:t>
            </a:r>
            <a:r>
              <a:rPr lang="en-US" sz="2400" dirty="0">
                <a:solidFill>
                  <a:srgbClr val="00B050"/>
                </a:solidFill>
              </a:rPr>
              <a:t>retrained</a:t>
            </a:r>
            <a:r>
              <a:rPr lang="en-US" sz="2400" dirty="0">
                <a:solidFill>
                  <a:srgbClr val="FF0000"/>
                </a:solidFill>
              </a:rPr>
              <a:t> with newly identified attack features</a:t>
            </a:r>
            <a:r>
              <a:rPr lang="en-US" sz="2400" dirty="0"/>
              <a:t>, </a:t>
            </a:r>
            <a:r>
              <a:rPr lang="en-US" sz="2400" u="sng" dirty="0"/>
              <a:t>the conditional probabilities with respect to individual attributes</a:t>
            </a:r>
            <a:r>
              <a:rPr lang="en-US" sz="2400" dirty="0"/>
              <a:t> are calculated using the respective logit functions.</a:t>
            </a:r>
          </a:p>
          <a:p>
            <a:r>
              <a:rPr lang="en-US" sz="2400" dirty="0"/>
              <a:t>To train a logistic classifier for port analysis we have gathered a set of 300 port numbers used by different </a:t>
            </a:r>
            <a:r>
              <a:rPr lang="en-US" sz="2400" u="sng" dirty="0"/>
              <a:t>malware</a:t>
            </a:r>
            <a:r>
              <a:rPr lang="en-US" sz="2400" dirty="0"/>
              <a:t> applications as well as another set of 300 ports used by </a:t>
            </a:r>
            <a:r>
              <a:rPr lang="en-US" sz="2400" u="sng" dirty="0"/>
              <a:t>legitimate</a:t>
            </a:r>
            <a:r>
              <a:rPr lang="en-US" sz="2400" dirty="0"/>
              <a:t> applications (e.g., SSH) to be the </a:t>
            </a:r>
            <a:r>
              <a:rPr lang="en-US" sz="2400" dirty="0">
                <a:solidFill>
                  <a:srgbClr val="FF0000"/>
                </a:solidFill>
              </a:rPr>
              <a:t>training</a:t>
            </a:r>
            <a:r>
              <a:rPr lang="en-US" sz="2400" dirty="0"/>
              <a:t> data set.</a:t>
            </a:r>
          </a:p>
          <a:p>
            <a:r>
              <a:rPr lang="en-US" sz="2400" dirty="0"/>
              <a:t>While the </a:t>
            </a:r>
            <a:r>
              <a:rPr lang="en-US" sz="2400" u="sng" dirty="0"/>
              <a:t>malware</a:t>
            </a:r>
            <a:r>
              <a:rPr lang="en-US" sz="2400" dirty="0"/>
              <a:t> port numbers are obtained from </a:t>
            </a:r>
            <a:r>
              <a:rPr lang="en-US" sz="2400" dirty="0">
                <a:solidFill>
                  <a:srgbClr val="FF0000"/>
                </a:solidFill>
              </a:rPr>
              <a:t>SANS</a:t>
            </a:r>
            <a:r>
              <a:rPr lang="en-US" sz="2400" dirty="0"/>
              <a:t>, the port numbers used by </a:t>
            </a:r>
            <a:r>
              <a:rPr lang="en-US" sz="2400" u="sng" dirty="0"/>
              <a:t>legitimate</a:t>
            </a:r>
            <a:r>
              <a:rPr lang="en-US" sz="2400" dirty="0"/>
              <a:t> applications are obtained from </a:t>
            </a:r>
            <a:r>
              <a:rPr lang="en-US" sz="2400" dirty="0">
                <a:solidFill>
                  <a:srgbClr val="FF0000"/>
                </a:solidFill>
              </a:rPr>
              <a:t>IANA </a:t>
            </a:r>
            <a:r>
              <a:rPr lang="en-US" sz="2400" dirty="0"/>
              <a:t>(Internet Assigned Numbers Authority)</a:t>
            </a:r>
          </a:p>
          <a:p>
            <a:r>
              <a:rPr lang="en-US" sz="2400" dirty="0"/>
              <a:t>In order to </a:t>
            </a:r>
            <a:r>
              <a:rPr lang="en-US" sz="2400" dirty="0">
                <a:solidFill>
                  <a:srgbClr val="00B050"/>
                </a:solidFill>
              </a:rPr>
              <a:t>train</a:t>
            </a:r>
            <a:r>
              <a:rPr lang="en-US" sz="2400" dirty="0"/>
              <a:t> the logistic regression classifier, the obtained ports are first categorized into two groups, namely </a:t>
            </a:r>
            <a:r>
              <a:rPr lang="en-US" sz="2400" dirty="0">
                <a:solidFill>
                  <a:srgbClr val="FF0000"/>
                </a:solidFill>
              </a:rPr>
              <a:t>system port </a:t>
            </a:r>
            <a:r>
              <a:rPr lang="en-US" sz="2400" dirty="0"/>
              <a:t>containing the </a:t>
            </a:r>
            <a:r>
              <a:rPr lang="en-US" sz="2400" u="sng" dirty="0"/>
              <a:t>legitimate</a:t>
            </a:r>
            <a:r>
              <a:rPr lang="en-US" sz="2400" dirty="0"/>
              <a:t> port numbers, and </a:t>
            </a:r>
            <a:r>
              <a:rPr lang="en-US" sz="2400" dirty="0">
                <a:solidFill>
                  <a:srgbClr val="FF0000"/>
                </a:solidFill>
              </a:rPr>
              <a:t>malware port</a:t>
            </a:r>
            <a:r>
              <a:rPr lang="en-US" sz="2400" dirty="0"/>
              <a:t> containing the </a:t>
            </a:r>
            <a:r>
              <a:rPr lang="en-US" sz="2400" u="sng" dirty="0"/>
              <a:t>malware</a:t>
            </a:r>
            <a:r>
              <a:rPr lang="en-US" sz="2400" dirty="0"/>
              <a:t> port numbers. </a:t>
            </a:r>
          </a:p>
          <a:p>
            <a:r>
              <a:rPr lang="en-US" sz="2400" dirty="0"/>
              <a:t>Each of the port categories is then </a:t>
            </a:r>
            <a:r>
              <a:rPr lang="en-US" sz="2400" dirty="0">
                <a:solidFill>
                  <a:srgbClr val="FF0000"/>
                </a:solidFill>
              </a:rPr>
              <a:t>encoded with a numerical value</a:t>
            </a:r>
            <a:r>
              <a:rPr lang="en-US" sz="2400" dirty="0"/>
              <a:t>, with </a:t>
            </a:r>
            <a:r>
              <a:rPr lang="en-US" sz="2400" u="sng" dirty="0"/>
              <a:t>system port </a:t>
            </a:r>
            <a:r>
              <a:rPr lang="en-US" sz="2400" dirty="0"/>
              <a:t>assigned a value of 1 while </a:t>
            </a:r>
            <a:r>
              <a:rPr lang="en-US" sz="2400" u="sng" dirty="0"/>
              <a:t>malware port </a:t>
            </a:r>
            <a:r>
              <a:rPr lang="en-US" sz="2400" dirty="0"/>
              <a:t>a value of 2, so that they can be represented as </a:t>
            </a:r>
            <a:r>
              <a:rPr lang="en-US" sz="2400" u="sng" dirty="0">
                <a:solidFill>
                  <a:srgbClr val="00B050"/>
                </a:solidFill>
              </a:rPr>
              <a:t>feature vectors </a:t>
            </a:r>
            <a:r>
              <a:rPr lang="en-US" sz="2400" dirty="0"/>
              <a:t>port during the </a:t>
            </a:r>
            <a:r>
              <a:rPr lang="en-US" sz="2400" dirty="0">
                <a:solidFill>
                  <a:srgbClr val="00B050"/>
                </a:solidFill>
              </a:rPr>
              <a:t>training</a:t>
            </a:r>
            <a:r>
              <a:rPr lang="en-US" sz="2400" dirty="0"/>
              <a:t> of the logistic regression classifier.</a:t>
            </a:r>
          </a:p>
        </p:txBody>
      </p:sp>
    </p:spTree>
    <p:extLst>
      <p:ext uri="{BB962C8B-B14F-4D97-AF65-F5344CB8AC3E}">
        <p14:creationId xmlns:p14="http://schemas.microsoft.com/office/powerpoint/2010/main" val="2426623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675FC-7C52-453F-B7DB-E5CEE8B1E7B5}"/>
              </a:ext>
            </a:extLst>
          </p:cNvPr>
          <p:cNvSpPr>
            <a:spLocks noGrp="1"/>
          </p:cNvSpPr>
          <p:nvPr>
            <p:ph idx="1"/>
          </p:nvPr>
        </p:nvSpPr>
        <p:spPr>
          <a:xfrm>
            <a:off x="472440" y="291023"/>
            <a:ext cx="11303442" cy="1299238"/>
          </a:xfrm>
        </p:spPr>
        <p:txBody>
          <a:bodyPr/>
          <a:lstStyle/>
          <a:p>
            <a:r>
              <a:rPr lang="en-US" dirty="0"/>
              <a:t>Table 1 shows the port numbers together with their encoded port category values and their </a:t>
            </a:r>
            <a:r>
              <a:rPr lang="en-US" dirty="0">
                <a:solidFill>
                  <a:srgbClr val="00B0F0"/>
                </a:solidFill>
              </a:rPr>
              <a:t>classifications</a:t>
            </a:r>
            <a:r>
              <a:rPr lang="en-US" dirty="0"/>
              <a:t>, with </a:t>
            </a:r>
            <a:r>
              <a:rPr lang="en-US" dirty="0">
                <a:solidFill>
                  <a:srgbClr val="FF0000"/>
                </a:solidFill>
              </a:rPr>
              <a:t>0</a:t>
            </a:r>
            <a:r>
              <a:rPr lang="en-US" dirty="0"/>
              <a:t> representing a </a:t>
            </a:r>
            <a:r>
              <a:rPr lang="en-US" dirty="0">
                <a:solidFill>
                  <a:srgbClr val="00B050"/>
                </a:solidFill>
              </a:rPr>
              <a:t>legitimate </a:t>
            </a:r>
            <a:r>
              <a:rPr lang="en-US" dirty="0"/>
              <a:t>port and </a:t>
            </a:r>
            <a:r>
              <a:rPr lang="en-US" dirty="0">
                <a:solidFill>
                  <a:srgbClr val="FF0000"/>
                </a:solidFill>
              </a:rPr>
              <a:t>1</a:t>
            </a:r>
            <a:r>
              <a:rPr lang="en-US" dirty="0"/>
              <a:t> representing a </a:t>
            </a:r>
            <a:r>
              <a:rPr lang="en-US" dirty="0">
                <a:solidFill>
                  <a:srgbClr val="FF0000"/>
                </a:solidFill>
              </a:rPr>
              <a:t>malware</a:t>
            </a:r>
            <a:r>
              <a:rPr lang="en-US" dirty="0"/>
              <a:t> port.</a:t>
            </a:r>
          </a:p>
        </p:txBody>
      </p:sp>
      <p:pic>
        <p:nvPicPr>
          <p:cNvPr id="4" name="Picture 3">
            <a:extLst>
              <a:ext uri="{FF2B5EF4-FFF2-40B4-BE49-F238E27FC236}">
                <a16:creationId xmlns:a16="http://schemas.microsoft.com/office/drawing/2014/main" id="{FC7DDD7B-2C56-427A-B9D2-B84E71DF7790}"/>
              </a:ext>
            </a:extLst>
          </p:cNvPr>
          <p:cNvPicPr>
            <a:picLocks noChangeAspect="1"/>
          </p:cNvPicPr>
          <p:nvPr/>
        </p:nvPicPr>
        <p:blipFill>
          <a:blip r:embed="rId2"/>
          <a:stretch>
            <a:fillRect/>
          </a:stretch>
        </p:blipFill>
        <p:spPr>
          <a:xfrm>
            <a:off x="1506330" y="1911343"/>
            <a:ext cx="9499318" cy="4107794"/>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1C6AD2CE-DFF9-48DD-AE17-E13A73B6E5EF}"/>
                  </a:ext>
                </a:extLst>
              </p14:cNvPr>
              <p14:cNvContentPartPr/>
              <p14:nvPr/>
            </p14:nvContentPartPr>
            <p14:xfrm>
              <a:off x="5028840" y="989880"/>
              <a:ext cx="5583240" cy="4781880"/>
            </p14:xfrm>
          </p:contentPart>
        </mc:Choice>
        <mc:Fallback>
          <p:pic>
            <p:nvPicPr>
              <p:cNvPr id="7" name="Ink 6">
                <a:extLst>
                  <a:ext uri="{FF2B5EF4-FFF2-40B4-BE49-F238E27FC236}">
                    <a16:creationId xmlns:a16="http://schemas.microsoft.com/office/drawing/2014/main" id="{1C6AD2CE-DFF9-48DD-AE17-E13A73B6E5EF}"/>
                  </a:ext>
                </a:extLst>
              </p:cNvPr>
              <p:cNvPicPr/>
              <p:nvPr/>
            </p:nvPicPr>
            <p:blipFill>
              <a:blip r:embed="rId4"/>
              <a:stretch>
                <a:fillRect/>
              </a:stretch>
            </p:blipFill>
            <p:spPr>
              <a:xfrm>
                <a:off x="5019840" y="981241"/>
                <a:ext cx="5600880" cy="4799519"/>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302D2798-8030-44A8-836E-B22B03385E1A}"/>
                  </a:ext>
                </a:extLst>
              </p14:cNvPr>
              <p14:cNvContentPartPr/>
              <p14:nvPr/>
            </p14:nvContentPartPr>
            <p14:xfrm>
              <a:off x="13060080" y="3032520"/>
              <a:ext cx="360" cy="360"/>
            </p14:xfrm>
          </p:contentPart>
        </mc:Choice>
        <mc:Fallback>
          <p:pic>
            <p:nvPicPr>
              <p:cNvPr id="8" name="Ink 7">
                <a:extLst>
                  <a:ext uri="{FF2B5EF4-FFF2-40B4-BE49-F238E27FC236}">
                    <a16:creationId xmlns:a16="http://schemas.microsoft.com/office/drawing/2014/main" id="{302D2798-8030-44A8-836E-B22B03385E1A}"/>
                  </a:ext>
                </a:extLst>
              </p:cNvPr>
              <p:cNvPicPr/>
              <p:nvPr/>
            </p:nvPicPr>
            <p:blipFill>
              <a:blip r:embed="rId6"/>
              <a:stretch>
                <a:fillRect/>
              </a:stretch>
            </p:blipFill>
            <p:spPr>
              <a:xfrm>
                <a:off x="13051080" y="3023520"/>
                <a:ext cx="18000" cy="18000"/>
              </a:xfrm>
              <a:prstGeom prst="rect">
                <a:avLst/>
              </a:prstGeom>
            </p:spPr>
          </p:pic>
        </mc:Fallback>
      </mc:AlternateContent>
    </p:spTree>
    <p:extLst>
      <p:ext uri="{BB962C8B-B14F-4D97-AF65-F5344CB8AC3E}">
        <p14:creationId xmlns:p14="http://schemas.microsoft.com/office/powerpoint/2010/main" val="171807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C5BC67-68AC-4F2D-8A84-A13FFCB47A80}"/>
              </a:ext>
            </a:extLst>
          </p:cNvPr>
          <p:cNvPicPr>
            <a:picLocks noChangeAspect="1"/>
          </p:cNvPicPr>
          <p:nvPr/>
        </p:nvPicPr>
        <p:blipFill>
          <a:blip r:embed="rId2"/>
          <a:stretch>
            <a:fillRect/>
          </a:stretch>
        </p:blipFill>
        <p:spPr>
          <a:xfrm>
            <a:off x="562969" y="252128"/>
            <a:ext cx="10350707" cy="3637567"/>
          </a:xfrm>
          <a:prstGeom prst="rect">
            <a:avLst/>
          </a:prstGeom>
        </p:spPr>
      </p:pic>
      <p:sp>
        <p:nvSpPr>
          <p:cNvPr id="3" name="Rectangle 2">
            <a:extLst>
              <a:ext uri="{FF2B5EF4-FFF2-40B4-BE49-F238E27FC236}">
                <a16:creationId xmlns:a16="http://schemas.microsoft.com/office/drawing/2014/main" id="{4E78FBFF-301D-47CC-B623-B143B4894600}"/>
              </a:ext>
            </a:extLst>
          </p:cNvPr>
          <p:cNvSpPr/>
          <p:nvPr/>
        </p:nvSpPr>
        <p:spPr>
          <a:xfrm>
            <a:off x="789873" y="1163972"/>
            <a:ext cx="10350707"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2BA6871-8544-413D-B289-D7951DC6403D}"/>
              </a:ext>
            </a:extLst>
          </p:cNvPr>
          <p:cNvSpPr/>
          <p:nvPr/>
        </p:nvSpPr>
        <p:spPr>
          <a:xfrm>
            <a:off x="564805" y="3350143"/>
            <a:ext cx="2147915" cy="5452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AEDC5FB-6387-44F9-848E-209652F0A010}"/>
              </a:ext>
            </a:extLst>
          </p:cNvPr>
          <p:cNvSpPr/>
          <p:nvPr/>
        </p:nvSpPr>
        <p:spPr>
          <a:xfrm>
            <a:off x="8321965" y="2535571"/>
            <a:ext cx="2591711" cy="40728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AFD32C7-2460-4771-94EF-520BF484DBFE}"/>
              </a:ext>
            </a:extLst>
          </p:cNvPr>
          <p:cNvPicPr>
            <a:picLocks noChangeAspect="1"/>
          </p:cNvPicPr>
          <p:nvPr/>
        </p:nvPicPr>
        <p:blipFill>
          <a:blip r:embed="rId3"/>
          <a:stretch>
            <a:fillRect/>
          </a:stretch>
        </p:blipFill>
        <p:spPr>
          <a:xfrm>
            <a:off x="1972561" y="4084320"/>
            <a:ext cx="7531522" cy="2485340"/>
          </a:xfrm>
          <a:prstGeom prst="rect">
            <a:avLst/>
          </a:prstGeom>
        </p:spPr>
      </p:pic>
    </p:spTree>
    <p:extLst>
      <p:ext uri="{BB962C8B-B14F-4D97-AF65-F5344CB8AC3E}">
        <p14:creationId xmlns:p14="http://schemas.microsoft.com/office/powerpoint/2010/main" val="2011584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1E6E4C-9B99-4382-9B7D-B94AD53F7B26}"/>
              </a:ext>
            </a:extLst>
          </p:cNvPr>
          <p:cNvPicPr>
            <a:picLocks noChangeAspect="1"/>
          </p:cNvPicPr>
          <p:nvPr/>
        </p:nvPicPr>
        <p:blipFill>
          <a:blip r:embed="rId2"/>
          <a:stretch>
            <a:fillRect/>
          </a:stretch>
        </p:blipFill>
        <p:spPr>
          <a:xfrm>
            <a:off x="1125663" y="487210"/>
            <a:ext cx="10125432" cy="5689319"/>
          </a:xfrm>
          <a:prstGeom prst="rect">
            <a:avLst/>
          </a:prstGeom>
        </p:spPr>
      </p:pic>
      <p:sp>
        <p:nvSpPr>
          <p:cNvPr id="3" name="Rectangle 2">
            <a:extLst>
              <a:ext uri="{FF2B5EF4-FFF2-40B4-BE49-F238E27FC236}">
                <a16:creationId xmlns:a16="http://schemas.microsoft.com/office/drawing/2014/main" id="{DB5CAB6E-661A-4B9F-89FE-71381A13635F}"/>
              </a:ext>
            </a:extLst>
          </p:cNvPr>
          <p:cNvSpPr/>
          <p:nvPr/>
        </p:nvSpPr>
        <p:spPr>
          <a:xfrm>
            <a:off x="1077985" y="1375794"/>
            <a:ext cx="10310070" cy="4739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47DD5AD-07F2-4D44-AF72-8155A36B6AD9}"/>
              </a:ext>
            </a:extLst>
          </p:cNvPr>
          <p:cNvSpPr/>
          <p:nvPr/>
        </p:nvSpPr>
        <p:spPr>
          <a:xfrm>
            <a:off x="1283516" y="3087149"/>
            <a:ext cx="1585519" cy="62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D66A1A-117A-4E98-9C74-BF7FA5043339}"/>
              </a:ext>
            </a:extLst>
          </p:cNvPr>
          <p:cNvSpPr/>
          <p:nvPr/>
        </p:nvSpPr>
        <p:spPr>
          <a:xfrm>
            <a:off x="4036503" y="2237065"/>
            <a:ext cx="1585519" cy="62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241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A687-9495-4E49-960A-454CD71E6985}"/>
              </a:ext>
            </a:extLst>
          </p:cNvPr>
          <p:cNvSpPr>
            <a:spLocks noGrp="1"/>
          </p:cNvSpPr>
          <p:nvPr>
            <p:ph type="title"/>
          </p:nvPr>
        </p:nvSpPr>
        <p:spPr/>
        <p:txBody>
          <a:bodyPr/>
          <a:lstStyle/>
          <a:p>
            <a:r>
              <a:rPr lang="en-US" dirty="0"/>
              <a:t>For </a:t>
            </a:r>
            <a:r>
              <a:rPr lang="en-US" u="sng" dirty="0"/>
              <a:t>Application</a:t>
            </a:r>
            <a:r>
              <a:rPr lang="en-US" dirty="0"/>
              <a:t> Logs</a:t>
            </a:r>
          </a:p>
        </p:txBody>
      </p:sp>
      <p:sp>
        <p:nvSpPr>
          <p:cNvPr id="3" name="Content Placeholder 2">
            <a:extLst>
              <a:ext uri="{FF2B5EF4-FFF2-40B4-BE49-F238E27FC236}">
                <a16:creationId xmlns:a16="http://schemas.microsoft.com/office/drawing/2014/main" id="{F849EAD5-6652-4E40-9F0C-D17426FC3C49}"/>
              </a:ext>
            </a:extLst>
          </p:cNvPr>
          <p:cNvSpPr>
            <a:spLocks noGrp="1"/>
          </p:cNvSpPr>
          <p:nvPr>
            <p:ph idx="1"/>
          </p:nvPr>
        </p:nvSpPr>
        <p:spPr/>
        <p:txBody>
          <a:bodyPr>
            <a:normAutofit fontScale="92500" lnSpcReduction="10000"/>
          </a:bodyPr>
          <a:lstStyle/>
          <a:p>
            <a:r>
              <a:rPr lang="en-US" dirty="0"/>
              <a:t>The above discussions were for “Network Logs”;</a:t>
            </a:r>
          </a:p>
          <a:p>
            <a:r>
              <a:rPr lang="en-US" dirty="0"/>
              <a:t>Similarly, to train a logistic regression classifier for </a:t>
            </a:r>
            <a:r>
              <a:rPr lang="en-US" dirty="0">
                <a:solidFill>
                  <a:srgbClr val="FF0000"/>
                </a:solidFill>
              </a:rPr>
              <a:t>application </a:t>
            </a:r>
            <a:r>
              <a:rPr lang="en-US" dirty="0"/>
              <a:t>logs we have identified </a:t>
            </a:r>
            <a:r>
              <a:rPr lang="en-US" u="sng" dirty="0"/>
              <a:t>benign </a:t>
            </a:r>
            <a:r>
              <a:rPr lang="en-US" dirty="0"/>
              <a:t>internet interfacing user applications (e.g., </a:t>
            </a:r>
            <a:r>
              <a:rPr lang="en-US" dirty="0" err="1"/>
              <a:t>firefox</a:t>
            </a:r>
            <a:r>
              <a:rPr lang="en-US" dirty="0"/>
              <a:t> for web browsing, </a:t>
            </a:r>
            <a:r>
              <a:rPr lang="en-US" dirty="0" err="1"/>
              <a:t>nginx</a:t>
            </a:r>
            <a:r>
              <a:rPr lang="en-US" dirty="0"/>
              <a:t> for web server) as well as those applications that are frequently used by </a:t>
            </a:r>
            <a:r>
              <a:rPr lang="en-US" u="sng" dirty="0"/>
              <a:t>malware and botnet </a:t>
            </a:r>
            <a:r>
              <a:rPr lang="en-US" dirty="0"/>
              <a:t>programs (e.g., </a:t>
            </a:r>
            <a:r>
              <a:rPr lang="en-US" dirty="0" err="1">
                <a:solidFill>
                  <a:srgbClr val="00B0F0"/>
                </a:solidFill>
              </a:rPr>
              <a:t>netcat</a:t>
            </a:r>
            <a:r>
              <a:rPr lang="en-US" dirty="0"/>
              <a:t>). </a:t>
            </a:r>
          </a:p>
          <a:p>
            <a:r>
              <a:rPr lang="en-US" dirty="0"/>
              <a:t>The identified </a:t>
            </a:r>
            <a:r>
              <a:rPr lang="en-US" dirty="0">
                <a:solidFill>
                  <a:srgbClr val="FF0000"/>
                </a:solidFill>
              </a:rPr>
              <a:t>applications</a:t>
            </a:r>
            <a:r>
              <a:rPr lang="en-US" dirty="0"/>
              <a:t> are categorized into </a:t>
            </a:r>
            <a:r>
              <a:rPr lang="en-US" dirty="0">
                <a:solidFill>
                  <a:srgbClr val="FF0000"/>
                </a:solidFill>
              </a:rPr>
              <a:t>three categories</a:t>
            </a:r>
            <a:r>
              <a:rPr lang="en-US" dirty="0"/>
              <a:t>: </a:t>
            </a:r>
            <a:r>
              <a:rPr lang="en-US" dirty="0">
                <a:solidFill>
                  <a:srgbClr val="00B0F0"/>
                </a:solidFill>
              </a:rPr>
              <a:t>web app, sys </a:t>
            </a:r>
            <a:r>
              <a:rPr lang="en-US" dirty="0" err="1">
                <a:solidFill>
                  <a:srgbClr val="00B0F0"/>
                </a:solidFill>
              </a:rPr>
              <a:t>util</a:t>
            </a:r>
            <a:r>
              <a:rPr lang="en-US" dirty="0">
                <a:solidFill>
                  <a:srgbClr val="00B0F0"/>
                </a:solidFill>
              </a:rPr>
              <a:t>, and unknown</a:t>
            </a:r>
            <a:r>
              <a:rPr lang="en-US" dirty="0"/>
              <a:t>, depending on their usages. Each of the application category is then encoded with a </a:t>
            </a:r>
            <a:r>
              <a:rPr lang="en-US" dirty="0">
                <a:solidFill>
                  <a:srgbClr val="FF0000"/>
                </a:solidFill>
              </a:rPr>
              <a:t>numerical value</a:t>
            </a:r>
            <a:r>
              <a:rPr lang="en-US" dirty="0"/>
              <a:t> with web app assigned a value of 1, sys </a:t>
            </a:r>
            <a:r>
              <a:rPr lang="en-US" dirty="0" err="1"/>
              <a:t>util</a:t>
            </a:r>
            <a:r>
              <a:rPr lang="en-US" dirty="0"/>
              <a:t> a value of 2, and unknown a value of 3.</a:t>
            </a:r>
          </a:p>
          <a:p>
            <a:r>
              <a:rPr lang="en-US" dirty="0"/>
              <a:t>Similarly </a:t>
            </a:r>
            <a:r>
              <a:rPr lang="en-US" dirty="0">
                <a:solidFill>
                  <a:srgbClr val="FF0000"/>
                </a:solidFill>
              </a:rPr>
              <a:t>each of the user ID </a:t>
            </a:r>
            <a:r>
              <a:rPr lang="en-US" dirty="0"/>
              <a:t>is encoded with a numerical value, with user ID 0 (i.e., </a:t>
            </a:r>
            <a:r>
              <a:rPr lang="en-US" dirty="0">
                <a:solidFill>
                  <a:srgbClr val="FF0000"/>
                </a:solidFill>
              </a:rPr>
              <a:t>root user</a:t>
            </a:r>
            <a:r>
              <a:rPr lang="en-US" dirty="0"/>
              <a:t>) assigned a value of 0, and user ID 1000 (i.e., </a:t>
            </a:r>
            <a:r>
              <a:rPr lang="en-US" dirty="0">
                <a:solidFill>
                  <a:srgbClr val="FF0000"/>
                </a:solidFill>
              </a:rPr>
              <a:t>non-root </a:t>
            </a:r>
            <a:r>
              <a:rPr lang="en-US" dirty="0"/>
              <a:t>user) assigned a value of 1.</a:t>
            </a:r>
          </a:p>
        </p:txBody>
      </p:sp>
    </p:spTree>
    <p:extLst>
      <p:ext uri="{BB962C8B-B14F-4D97-AF65-F5344CB8AC3E}">
        <p14:creationId xmlns:p14="http://schemas.microsoft.com/office/powerpoint/2010/main" val="416059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30E2-0562-49D3-8DC4-97A9E643301F}"/>
              </a:ext>
            </a:extLst>
          </p:cNvPr>
          <p:cNvSpPr>
            <a:spLocks noGrp="1"/>
          </p:cNvSpPr>
          <p:nvPr>
            <p:ph type="title"/>
          </p:nvPr>
        </p:nvSpPr>
        <p:spPr/>
        <p:txBody>
          <a:bodyPr/>
          <a:lstStyle/>
          <a:p>
            <a:r>
              <a:rPr lang="en-US" dirty="0"/>
              <a:t>Attacks to virtualized infrastructures</a:t>
            </a:r>
          </a:p>
        </p:txBody>
      </p:sp>
      <p:sp>
        <p:nvSpPr>
          <p:cNvPr id="3" name="Content Placeholder 2">
            <a:extLst>
              <a:ext uri="{FF2B5EF4-FFF2-40B4-BE49-F238E27FC236}">
                <a16:creationId xmlns:a16="http://schemas.microsoft.com/office/drawing/2014/main" id="{B4EE0FB1-C8EB-40CF-A9E0-1631A58C839D}"/>
              </a:ext>
            </a:extLst>
          </p:cNvPr>
          <p:cNvSpPr>
            <a:spLocks noGrp="1"/>
          </p:cNvSpPr>
          <p:nvPr>
            <p:ph idx="1"/>
          </p:nvPr>
        </p:nvSpPr>
        <p:spPr/>
        <p:txBody>
          <a:bodyPr>
            <a:normAutofit/>
          </a:bodyPr>
          <a:lstStyle/>
          <a:p>
            <a:r>
              <a:rPr lang="en-US" dirty="0"/>
              <a:t>Exploiting the software vulnerabilities within the </a:t>
            </a:r>
            <a:r>
              <a:rPr lang="en-US" dirty="0">
                <a:solidFill>
                  <a:srgbClr val="FF0000"/>
                </a:solidFill>
              </a:rPr>
              <a:t>hypervisor</a:t>
            </a:r>
            <a:r>
              <a:rPr lang="en-US" dirty="0"/>
              <a:t> source code, sophisticated attacks such as </a:t>
            </a:r>
            <a:r>
              <a:rPr lang="en-US" dirty="0">
                <a:solidFill>
                  <a:srgbClr val="FF0000"/>
                </a:solidFill>
              </a:rPr>
              <a:t>VENOM</a:t>
            </a:r>
            <a:r>
              <a:rPr lang="en-US" dirty="0"/>
              <a:t> (Virtualized Environment Neglected Operations Manipulation) [1] have been performed which allow an attacker to </a:t>
            </a:r>
            <a:r>
              <a:rPr lang="en-US" dirty="0">
                <a:solidFill>
                  <a:srgbClr val="0070C0"/>
                </a:solidFill>
              </a:rPr>
              <a:t>break out of a guest VM and access the underlying hypervisor</a:t>
            </a:r>
            <a:r>
              <a:rPr lang="en-US" dirty="0"/>
              <a:t>. </a:t>
            </a:r>
          </a:p>
          <a:p>
            <a:r>
              <a:rPr lang="en-US" dirty="0"/>
              <a:t>In addition, attacks such as </a:t>
            </a:r>
            <a:r>
              <a:rPr lang="en-US" dirty="0">
                <a:solidFill>
                  <a:srgbClr val="FF0000"/>
                </a:solidFill>
              </a:rPr>
              <a:t>Heartbleed</a:t>
            </a:r>
            <a:r>
              <a:rPr lang="en-US" dirty="0"/>
              <a:t> [2] and </a:t>
            </a:r>
            <a:r>
              <a:rPr lang="en-US" dirty="0">
                <a:solidFill>
                  <a:srgbClr val="FF0000"/>
                </a:solidFill>
              </a:rPr>
              <a:t>Shellshock</a:t>
            </a:r>
            <a:r>
              <a:rPr lang="en-US" dirty="0"/>
              <a:t> [3] which exploit the vulnerabilities within the operating system can also be used against the virtualized infrastructure to </a:t>
            </a:r>
            <a:r>
              <a:rPr lang="en-US" dirty="0">
                <a:solidFill>
                  <a:srgbClr val="0070C0"/>
                </a:solidFill>
              </a:rPr>
              <a:t>obtain login details of the guest VMs and perform attacks ranging from privilege escalation to Distributed Denial of Service (DDoS).</a:t>
            </a:r>
          </a:p>
        </p:txBody>
      </p:sp>
    </p:spTree>
    <p:extLst>
      <p:ext uri="{BB962C8B-B14F-4D97-AF65-F5344CB8AC3E}">
        <p14:creationId xmlns:p14="http://schemas.microsoft.com/office/powerpoint/2010/main" val="209236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F2DECA-5FC5-437F-B4F2-BFE21DB99696}"/>
              </a:ext>
            </a:extLst>
          </p:cNvPr>
          <p:cNvPicPr>
            <a:picLocks noChangeAspect="1"/>
          </p:cNvPicPr>
          <p:nvPr/>
        </p:nvPicPr>
        <p:blipFill>
          <a:blip r:embed="rId2"/>
          <a:stretch>
            <a:fillRect/>
          </a:stretch>
        </p:blipFill>
        <p:spPr>
          <a:xfrm>
            <a:off x="421171" y="322552"/>
            <a:ext cx="8357069" cy="2950292"/>
          </a:xfrm>
          <a:prstGeom prst="rect">
            <a:avLst/>
          </a:prstGeom>
        </p:spPr>
      </p:pic>
      <p:sp>
        <p:nvSpPr>
          <p:cNvPr id="3" name="Rectangle 2">
            <a:extLst>
              <a:ext uri="{FF2B5EF4-FFF2-40B4-BE49-F238E27FC236}">
                <a16:creationId xmlns:a16="http://schemas.microsoft.com/office/drawing/2014/main" id="{4A3EC83A-C4AC-418F-92DC-A69C8F276CCD}"/>
              </a:ext>
            </a:extLst>
          </p:cNvPr>
          <p:cNvSpPr/>
          <p:nvPr/>
        </p:nvSpPr>
        <p:spPr>
          <a:xfrm>
            <a:off x="257121" y="696147"/>
            <a:ext cx="8521119" cy="1102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CDC458-7C2E-4A3A-8BF8-52D8F91573DF}"/>
              </a:ext>
            </a:extLst>
          </p:cNvPr>
          <p:cNvPicPr>
            <a:picLocks noChangeAspect="1"/>
          </p:cNvPicPr>
          <p:nvPr/>
        </p:nvPicPr>
        <p:blipFill>
          <a:blip r:embed="rId3"/>
          <a:stretch>
            <a:fillRect/>
          </a:stretch>
        </p:blipFill>
        <p:spPr>
          <a:xfrm>
            <a:off x="2982164" y="3585156"/>
            <a:ext cx="8508465" cy="3150923"/>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B9D52429-B8D4-48DD-ACEE-8CAEC22FB71D}"/>
                  </a:ext>
                </a:extLst>
              </p14:cNvPr>
              <p14:cNvContentPartPr/>
              <p14:nvPr/>
            </p14:nvContentPartPr>
            <p14:xfrm>
              <a:off x="6857640" y="3794640"/>
              <a:ext cx="1613880" cy="15840"/>
            </p14:xfrm>
          </p:contentPart>
        </mc:Choice>
        <mc:Fallback>
          <p:pic>
            <p:nvPicPr>
              <p:cNvPr id="5" name="Ink 4">
                <a:extLst>
                  <a:ext uri="{FF2B5EF4-FFF2-40B4-BE49-F238E27FC236}">
                    <a16:creationId xmlns:a16="http://schemas.microsoft.com/office/drawing/2014/main" id="{B9D52429-B8D4-48DD-ACEE-8CAEC22FB71D}"/>
                  </a:ext>
                </a:extLst>
              </p:cNvPr>
              <p:cNvPicPr/>
              <p:nvPr/>
            </p:nvPicPr>
            <p:blipFill>
              <a:blip r:embed="rId5"/>
              <a:stretch>
                <a:fillRect/>
              </a:stretch>
            </p:blipFill>
            <p:spPr>
              <a:xfrm>
                <a:off x="6803640" y="3686640"/>
                <a:ext cx="1721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05C1E95F-3831-4F7B-A134-9A6276BC43C3}"/>
                  </a:ext>
                </a:extLst>
              </p14:cNvPr>
              <p14:cNvContentPartPr/>
              <p14:nvPr/>
            </p14:nvContentPartPr>
            <p14:xfrm>
              <a:off x="5516640" y="1950000"/>
              <a:ext cx="668520" cy="360"/>
            </p14:xfrm>
          </p:contentPart>
        </mc:Choice>
        <mc:Fallback>
          <p:pic>
            <p:nvPicPr>
              <p:cNvPr id="6" name="Ink 5">
                <a:extLst>
                  <a:ext uri="{FF2B5EF4-FFF2-40B4-BE49-F238E27FC236}">
                    <a16:creationId xmlns:a16="http://schemas.microsoft.com/office/drawing/2014/main" id="{05C1E95F-3831-4F7B-A134-9A6276BC43C3}"/>
                  </a:ext>
                </a:extLst>
              </p:cNvPr>
              <p:cNvPicPr/>
              <p:nvPr/>
            </p:nvPicPr>
            <p:blipFill>
              <a:blip r:embed="rId7"/>
              <a:stretch>
                <a:fillRect/>
              </a:stretch>
            </p:blipFill>
            <p:spPr>
              <a:xfrm>
                <a:off x="5463000" y="1842360"/>
                <a:ext cx="776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1DACF54-9A18-474D-A55E-37F54820ACF0}"/>
                  </a:ext>
                </a:extLst>
              </p14:cNvPr>
              <p14:cNvContentPartPr/>
              <p14:nvPr/>
            </p14:nvContentPartPr>
            <p14:xfrm>
              <a:off x="4838040" y="1048560"/>
              <a:ext cx="1875960" cy="248040"/>
            </p14:xfrm>
          </p:contentPart>
        </mc:Choice>
        <mc:Fallback>
          <p:pic>
            <p:nvPicPr>
              <p:cNvPr id="7" name="Ink 6">
                <a:extLst>
                  <a:ext uri="{FF2B5EF4-FFF2-40B4-BE49-F238E27FC236}">
                    <a16:creationId xmlns:a16="http://schemas.microsoft.com/office/drawing/2014/main" id="{C1DACF54-9A18-474D-A55E-37F54820ACF0}"/>
                  </a:ext>
                </a:extLst>
              </p:cNvPr>
              <p:cNvPicPr/>
              <p:nvPr/>
            </p:nvPicPr>
            <p:blipFill>
              <a:blip r:embed="rId9"/>
              <a:stretch>
                <a:fillRect/>
              </a:stretch>
            </p:blipFill>
            <p:spPr>
              <a:xfrm>
                <a:off x="4784040" y="940560"/>
                <a:ext cx="198360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837F84F-644F-4C9A-BB9A-0ACAFB6B18D1}"/>
                  </a:ext>
                </a:extLst>
              </p14:cNvPr>
              <p14:cNvContentPartPr/>
              <p14:nvPr/>
            </p14:nvContentPartPr>
            <p14:xfrm>
              <a:off x="6888240" y="3764040"/>
              <a:ext cx="1613880" cy="63360"/>
            </p14:xfrm>
          </p:contentPart>
        </mc:Choice>
        <mc:Fallback>
          <p:pic>
            <p:nvPicPr>
              <p:cNvPr id="9" name="Ink 8">
                <a:extLst>
                  <a:ext uri="{FF2B5EF4-FFF2-40B4-BE49-F238E27FC236}">
                    <a16:creationId xmlns:a16="http://schemas.microsoft.com/office/drawing/2014/main" id="{8837F84F-644F-4C9A-BB9A-0ACAFB6B18D1}"/>
                  </a:ext>
                </a:extLst>
              </p:cNvPr>
              <p:cNvPicPr/>
              <p:nvPr/>
            </p:nvPicPr>
            <p:blipFill>
              <a:blip r:embed="rId11"/>
              <a:stretch>
                <a:fillRect/>
              </a:stretch>
            </p:blipFill>
            <p:spPr>
              <a:xfrm>
                <a:off x="6798240" y="3584040"/>
                <a:ext cx="17935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68CA192-7E1E-4F27-B1A6-C60BF762BF38}"/>
                  </a:ext>
                </a:extLst>
              </p14:cNvPr>
              <p14:cNvContentPartPr/>
              <p14:nvPr/>
            </p14:nvContentPartPr>
            <p14:xfrm>
              <a:off x="4937400" y="5287920"/>
              <a:ext cx="288360" cy="360"/>
            </p14:xfrm>
          </p:contentPart>
        </mc:Choice>
        <mc:Fallback>
          <p:pic>
            <p:nvPicPr>
              <p:cNvPr id="11" name="Ink 10">
                <a:extLst>
                  <a:ext uri="{FF2B5EF4-FFF2-40B4-BE49-F238E27FC236}">
                    <a16:creationId xmlns:a16="http://schemas.microsoft.com/office/drawing/2014/main" id="{468CA192-7E1E-4F27-B1A6-C60BF762BF38}"/>
                  </a:ext>
                </a:extLst>
              </p:cNvPr>
              <p:cNvPicPr/>
              <p:nvPr/>
            </p:nvPicPr>
            <p:blipFill>
              <a:blip r:embed="rId13"/>
              <a:stretch>
                <a:fillRect/>
              </a:stretch>
            </p:blipFill>
            <p:spPr>
              <a:xfrm>
                <a:off x="4847400" y="5108280"/>
                <a:ext cx="468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79D7177D-7547-4E83-8A42-261057FEF68D}"/>
                  </a:ext>
                </a:extLst>
              </p14:cNvPr>
              <p14:cNvContentPartPr/>
              <p14:nvPr/>
            </p14:nvContentPartPr>
            <p14:xfrm>
              <a:off x="7604280" y="5272440"/>
              <a:ext cx="181800" cy="9720"/>
            </p14:xfrm>
          </p:contentPart>
        </mc:Choice>
        <mc:Fallback>
          <p:pic>
            <p:nvPicPr>
              <p:cNvPr id="12" name="Ink 11">
                <a:extLst>
                  <a:ext uri="{FF2B5EF4-FFF2-40B4-BE49-F238E27FC236}">
                    <a16:creationId xmlns:a16="http://schemas.microsoft.com/office/drawing/2014/main" id="{79D7177D-7547-4E83-8A42-261057FEF68D}"/>
                  </a:ext>
                </a:extLst>
              </p:cNvPr>
              <p:cNvPicPr/>
              <p:nvPr/>
            </p:nvPicPr>
            <p:blipFill>
              <a:blip r:embed="rId15"/>
              <a:stretch>
                <a:fillRect/>
              </a:stretch>
            </p:blipFill>
            <p:spPr>
              <a:xfrm>
                <a:off x="7514280" y="5092800"/>
                <a:ext cx="36144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00BA32C-C9A1-4382-8E2B-3735C08930F1}"/>
                  </a:ext>
                </a:extLst>
              </p14:cNvPr>
              <p14:cNvContentPartPr/>
              <p14:nvPr/>
            </p14:nvContentPartPr>
            <p14:xfrm>
              <a:off x="9174240" y="5289360"/>
              <a:ext cx="303480" cy="59760"/>
            </p14:xfrm>
          </p:contentPart>
        </mc:Choice>
        <mc:Fallback>
          <p:pic>
            <p:nvPicPr>
              <p:cNvPr id="13" name="Ink 12">
                <a:extLst>
                  <a:ext uri="{FF2B5EF4-FFF2-40B4-BE49-F238E27FC236}">
                    <a16:creationId xmlns:a16="http://schemas.microsoft.com/office/drawing/2014/main" id="{000BA32C-C9A1-4382-8E2B-3735C08930F1}"/>
                  </a:ext>
                </a:extLst>
              </p:cNvPr>
              <p:cNvPicPr/>
              <p:nvPr/>
            </p:nvPicPr>
            <p:blipFill>
              <a:blip r:embed="rId17"/>
              <a:stretch>
                <a:fillRect/>
              </a:stretch>
            </p:blipFill>
            <p:spPr>
              <a:xfrm>
                <a:off x="9084600" y="5109360"/>
                <a:ext cx="48312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2EE6867-39D7-4CC8-8AFA-A57EDC53EDAB}"/>
                  </a:ext>
                </a:extLst>
              </p14:cNvPr>
              <p14:cNvContentPartPr/>
              <p14:nvPr/>
            </p14:nvContentPartPr>
            <p14:xfrm>
              <a:off x="10347480" y="5227080"/>
              <a:ext cx="221400" cy="360"/>
            </p14:xfrm>
          </p:contentPart>
        </mc:Choice>
        <mc:Fallback>
          <p:pic>
            <p:nvPicPr>
              <p:cNvPr id="14" name="Ink 13">
                <a:extLst>
                  <a:ext uri="{FF2B5EF4-FFF2-40B4-BE49-F238E27FC236}">
                    <a16:creationId xmlns:a16="http://schemas.microsoft.com/office/drawing/2014/main" id="{A2EE6867-39D7-4CC8-8AFA-A57EDC53EDAB}"/>
                  </a:ext>
                </a:extLst>
              </p:cNvPr>
              <p:cNvPicPr/>
              <p:nvPr/>
            </p:nvPicPr>
            <p:blipFill>
              <a:blip r:embed="rId19"/>
              <a:stretch>
                <a:fillRect/>
              </a:stretch>
            </p:blipFill>
            <p:spPr>
              <a:xfrm>
                <a:off x="10257840" y="5047080"/>
                <a:ext cx="4010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4E5AFB0-3200-468F-B231-ED3CF4DEE991}"/>
                  </a:ext>
                </a:extLst>
              </p14:cNvPr>
              <p14:cNvContentPartPr/>
              <p14:nvPr/>
            </p14:nvContentPartPr>
            <p14:xfrm>
              <a:off x="6202080" y="2715360"/>
              <a:ext cx="1267200" cy="73080"/>
            </p14:xfrm>
          </p:contentPart>
        </mc:Choice>
        <mc:Fallback>
          <p:pic>
            <p:nvPicPr>
              <p:cNvPr id="16" name="Ink 15">
                <a:extLst>
                  <a:ext uri="{FF2B5EF4-FFF2-40B4-BE49-F238E27FC236}">
                    <a16:creationId xmlns:a16="http://schemas.microsoft.com/office/drawing/2014/main" id="{D4E5AFB0-3200-468F-B231-ED3CF4DEE991}"/>
                  </a:ext>
                </a:extLst>
              </p:cNvPr>
              <p:cNvPicPr/>
              <p:nvPr/>
            </p:nvPicPr>
            <p:blipFill>
              <a:blip r:embed="rId21"/>
              <a:stretch>
                <a:fillRect/>
              </a:stretch>
            </p:blipFill>
            <p:spPr>
              <a:xfrm>
                <a:off x="6112440" y="2535720"/>
                <a:ext cx="144684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080A0923-2410-4142-9BA5-4C543CBE3563}"/>
                  </a:ext>
                </a:extLst>
              </p14:cNvPr>
              <p14:cNvContentPartPr/>
              <p14:nvPr/>
            </p14:nvContentPartPr>
            <p14:xfrm>
              <a:off x="7796880" y="3062760"/>
              <a:ext cx="250200" cy="46080"/>
            </p14:xfrm>
          </p:contentPart>
        </mc:Choice>
        <mc:Fallback>
          <p:pic>
            <p:nvPicPr>
              <p:cNvPr id="17" name="Ink 16">
                <a:extLst>
                  <a:ext uri="{FF2B5EF4-FFF2-40B4-BE49-F238E27FC236}">
                    <a16:creationId xmlns:a16="http://schemas.microsoft.com/office/drawing/2014/main" id="{080A0923-2410-4142-9BA5-4C543CBE3563}"/>
                  </a:ext>
                </a:extLst>
              </p:cNvPr>
              <p:cNvPicPr/>
              <p:nvPr/>
            </p:nvPicPr>
            <p:blipFill>
              <a:blip r:embed="rId23"/>
              <a:stretch>
                <a:fillRect/>
              </a:stretch>
            </p:blipFill>
            <p:spPr>
              <a:xfrm>
                <a:off x="7706880" y="2882760"/>
                <a:ext cx="42984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E7C5A77-41C0-4A7D-A664-A2C2CCEE7CC5}"/>
                  </a:ext>
                </a:extLst>
              </p14:cNvPr>
              <p14:cNvContentPartPr/>
              <p14:nvPr/>
            </p14:nvContentPartPr>
            <p14:xfrm>
              <a:off x="456480" y="2697360"/>
              <a:ext cx="1840320" cy="107640"/>
            </p14:xfrm>
          </p:contentPart>
        </mc:Choice>
        <mc:Fallback>
          <p:pic>
            <p:nvPicPr>
              <p:cNvPr id="18" name="Ink 17">
                <a:extLst>
                  <a:ext uri="{FF2B5EF4-FFF2-40B4-BE49-F238E27FC236}">
                    <a16:creationId xmlns:a16="http://schemas.microsoft.com/office/drawing/2014/main" id="{BE7C5A77-41C0-4A7D-A664-A2C2CCEE7CC5}"/>
                  </a:ext>
                </a:extLst>
              </p:cNvPr>
              <p:cNvPicPr/>
              <p:nvPr/>
            </p:nvPicPr>
            <p:blipFill>
              <a:blip r:embed="rId25"/>
              <a:stretch>
                <a:fillRect/>
              </a:stretch>
            </p:blipFill>
            <p:spPr>
              <a:xfrm>
                <a:off x="366840" y="2517360"/>
                <a:ext cx="201996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A74BA88B-A549-49BE-A64C-81B98D4DC333}"/>
                  </a:ext>
                </a:extLst>
              </p14:cNvPr>
              <p14:cNvContentPartPr/>
              <p14:nvPr/>
            </p14:nvContentPartPr>
            <p14:xfrm>
              <a:off x="2666520" y="3121080"/>
              <a:ext cx="1400760" cy="36720"/>
            </p14:xfrm>
          </p:contentPart>
        </mc:Choice>
        <mc:Fallback>
          <p:pic>
            <p:nvPicPr>
              <p:cNvPr id="19" name="Ink 18">
                <a:extLst>
                  <a:ext uri="{FF2B5EF4-FFF2-40B4-BE49-F238E27FC236}">
                    <a16:creationId xmlns:a16="http://schemas.microsoft.com/office/drawing/2014/main" id="{A74BA88B-A549-49BE-A64C-81B98D4DC333}"/>
                  </a:ext>
                </a:extLst>
              </p:cNvPr>
              <p:cNvPicPr/>
              <p:nvPr/>
            </p:nvPicPr>
            <p:blipFill>
              <a:blip r:embed="rId27"/>
              <a:stretch>
                <a:fillRect/>
              </a:stretch>
            </p:blipFill>
            <p:spPr>
              <a:xfrm>
                <a:off x="2576880" y="2941440"/>
                <a:ext cx="158040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F66E9539-C695-47C7-874A-C32C60840AB6}"/>
                  </a:ext>
                </a:extLst>
              </p14:cNvPr>
              <p14:cNvContentPartPr/>
              <p14:nvPr/>
            </p14:nvContentPartPr>
            <p14:xfrm>
              <a:off x="8046360" y="3093360"/>
              <a:ext cx="2537640" cy="1932480"/>
            </p14:xfrm>
          </p:contentPart>
        </mc:Choice>
        <mc:Fallback>
          <p:pic>
            <p:nvPicPr>
              <p:cNvPr id="20" name="Ink 19">
                <a:extLst>
                  <a:ext uri="{FF2B5EF4-FFF2-40B4-BE49-F238E27FC236}">
                    <a16:creationId xmlns:a16="http://schemas.microsoft.com/office/drawing/2014/main" id="{F66E9539-C695-47C7-874A-C32C60840AB6}"/>
                  </a:ext>
                </a:extLst>
              </p:cNvPr>
              <p:cNvPicPr/>
              <p:nvPr/>
            </p:nvPicPr>
            <p:blipFill>
              <a:blip r:embed="rId29"/>
              <a:stretch>
                <a:fillRect/>
              </a:stretch>
            </p:blipFill>
            <p:spPr>
              <a:xfrm>
                <a:off x="8037720" y="3084720"/>
                <a:ext cx="2555280" cy="1950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371CA599-E7EC-49BB-B6B6-CBD7F5079214}"/>
                  </a:ext>
                </a:extLst>
              </p14:cNvPr>
              <p14:cNvContentPartPr/>
              <p14:nvPr/>
            </p14:nvContentPartPr>
            <p14:xfrm>
              <a:off x="5104080" y="2895360"/>
              <a:ext cx="1342800" cy="2312280"/>
            </p14:xfrm>
          </p:contentPart>
        </mc:Choice>
        <mc:Fallback>
          <p:pic>
            <p:nvPicPr>
              <p:cNvPr id="21" name="Ink 20">
                <a:extLst>
                  <a:ext uri="{FF2B5EF4-FFF2-40B4-BE49-F238E27FC236}">
                    <a16:creationId xmlns:a16="http://schemas.microsoft.com/office/drawing/2014/main" id="{371CA599-E7EC-49BB-B6B6-CBD7F5079214}"/>
                  </a:ext>
                </a:extLst>
              </p:cNvPr>
              <p:cNvPicPr/>
              <p:nvPr/>
            </p:nvPicPr>
            <p:blipFill>
              <a:blip r:embed="rId31"/>
              <a:stretch>
                <a:fillRect/>
              </a:stretch>
            </p:blipFill>
            <p:spPr>
              <a:xfrm>
                <a:off x="5095080" y="2886360"/>
                <a:ext cx="1360440" cy="2329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44C3BFC9-4843-4FDF-8542-347C3724A5AB}"/>
                  </a:ext>
                </a:extLst>
              </p14:cNvPr>
              <p14:cNvContentPartPr/>
              <p14:nvPr/>
            </p14:nvContentPartPr>
            <p14:xfrm>
              <a:off x="12495960" y="4358400"/>
              <a:ext cx="360" cy="360"/>
            </p14:xfrm>
          </p:contentPart>
        </mc:Choice>
        <mc:Fallback>
          <p:pic>
            <p:nvPicPr>
              <p:cNvPr id="22" name="Ink 21">
                <a:extLst>
                  <a:ext uri="{FF2B5EF4-FFF2-40B4-BE49-F238E27FC236}">
                    <a16:creationId xmlns:a16="http://schemas.microsoft.com/office/drawing/2014/main" id="{44C3BFC9-4843-4FDF-8542-347C3724A5AB}"/>
                  </a:ext>
                </a:extLst>
              </p:cNvPr>
              <p:cNvPicPr/>
              <p:nvPr/>
            </p:nvPicPr>
            <p:blipFill>
              <a:blip r:embed="rId33"/>
              <a:stretch>
                <a:fillRect/>
              </a:stretch>
            </p:blipFill>
            <p:spPr>
              <a:xfrm>
                <a:off x="12487320" y="4349400"/>
                <a:ext cx="18000" cy="18000"/>
              </a:xfrm>
              <a:prstGeom prst="rect">
                <a:avLst/>
              </a:prstGeom>
            </p:spPr>
          </p:pic>
        </mc:Fallback>
      </mc:AlternateContent>
    </p:spTree>
    <p:extLst>
      <p:ext uri="{BB962C8B-B14F-4D97-AF65-F5344CB8AC3E}">
        <p14:creationId xmlns:p14="http://schemas.microsoft.com/office/powerpoint/2010/main" val="1823123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8CD53D-C7FF-4796-B48E-B41C983DA552}"/>
              </a:ext>
            </a:extLst>
          </p:cNvPr>
          <p:cNvPicPr>
            <a:picLocks noChangeAspect="1"/>
          </p:cNvPicPr>
          <p:nvPr/>
        </p:nvPicPr>
        <p:blipFill>
          <a:blip r:embed="rId2"/>
          <a:stretch>
            <a:fillRect/>
          </a:stretch>
        </p:blipFill>
        <p:spPr>
          <a:xfrm>
            <a:off x="1340349" y="738286"/>
            <a:ext cx="9608597" cy="5505679"/>
          </a:xfrm>
          <a:prstGeom prst="rect">
            <a:avLst/>
          </a:prstGeom>
        </p:spPr>
      </p:pic>
    </p:spTree>
    <p:extLst>
      <p:ext uri="{BB962C8B-B14F-4D97-AF65-F5344CB8AC3E}">
        <p14:creationId xmlns:p14="http://schemas.microsoft.com/office/powerpoint/2010/main" val="1438787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2EE7-7929-4C8D-8485-0779E8F5135B}"/>
              </a:ext>
            </a:extLst>
          </p:cNvPr>
          <p:cNvSpPr>
            <a:spLocks noGrp="1"/>
          </p:cNvSpPr>
          <p:nvPr>
            <p:ph type="title"/>
          </p:nvPr>
        </p:nvSpPr>
        <p:spPr>
          <a:xfrm>
            <a:off x="720754" y="117650"/>
            <a:ext cx="10515600" cy="1325563"/>
          </a:xfrm>
        </p:spPr>
        <p:txBody>
          <a:bodyPr/>
          <a:lstStyle/>
          <a:p>
            <a:r>
              <a:rPr lang="en-US" dirty="0"/>
              <a:t>Attack classification using </a:t>
            </a:r>
            <a:r>
              <a:rPr lang="en-US" dirty="0">
                <a:solidFill>
                  <a:srgbClr val="00B0F0"/>
                </a:solidFill>
              </a:rPr>
              <a:t>belief propagation</a:t>
            </a:r>
          </a:p>
        </p:txBody>
      </p:sp>
      <p:sp>
        <p:nvSpPr>
          <p:cNvPr id="3" name="Content Placeholder 2">
            <a:extLst>
              <a:ext uri="{FF2B5EF4-FFF2-40B4-BE49-F238E27FC236}">
                <a16:creationId xmlns:a16="http://schemas.microsoft.com/office/drawing/2014/main" id="{2318A514-F2CA-4EDB-B659-84E5383D756D}"/>
              </a:ext>
            </a:extLst>
          </p:cNvPr>
          <p:cNvSpPr>
            <a:spLocks noGrp="1"/>
          </p:cNvSpPr>
          <p:nvPr>
            <p:ph idx="1"/>
          </p:nvPr>
        </p:nvSpPr>
        <p:spPr>
          <a:xfrm>
            <a:off x="369833" y="1443213"/>
            <a:ext cx="10515600" cy="4351338"/>
          </a:xfrm>
        </p:spPr>
        <p:txBody>
          <a:bodyPr>
            <a:normAutofit/>
          </a:bodyPr>
          <a:lstStyle/>
          <a:p>
            <a:r>
              <a:rPr lang="en-US" dirty="0"/>
              <a:t>Presence of attack is determined by analyzing </a:t>
            </a:r>
            <a:r>
              <a:rPr lang="en-US" dirty="0">
                <a:solidFill>
                  <a:srgbClr val="FF0000"/>
                </a:solidFill>
              </a:rPr>
              <a:t>four attributes</a:t>
            </a:r>
            <a:r>
              <a:rPr lang="en-US" dirty="0"/>
              <a:t>, namely </a:t>
            </a:r>
            <a:r>
              <a:rPr lang="en-US" dirty="0">
                <a:solidFill>
                  <a:srgbClr val="00B050"/>
                </a:solidFill>
              </a:rPr>
              <a:t>incoming network connections (in connect), outgoing network connections (out connect), unknown binary executions (unknown </a:t>
            </a:r>
            <a:r>
              <a:rPr lang="en-US" dirty="0" err="1">
                <a:solidFill>
                  <a:srgbClr val="00B050"/>
                </a:solidFill>
              </a:rPr>
              <a:t>exect</a:t>
            </a:r>
            <a:r>
              <a:rPr lang="en-US" dirty="0">
                <a:solidFill>
                  <a:srgbClr val="00B050"/>
                </a:solidFill>
              </a:rPr>
              <a:t>) and opened ports (port change). </a:t>
            </a:r>
          </a:p>
          <a:p>
            <a:r>
              <a:rPr lang="en-US" dirty="0"/>
              <a:t>This is based on the observation that </a:t>
            </a:r>
            <a:r>
              <a:rPr lang="en-US" dirty="0">
                <a:solidFill>
                  <a:srgbClr val="FF0000"/>
                </a:solidFill>
              </a:rPr>
              <a:t>the presence of an attack tends to result in </a:t>
            </a:r>
            <a:r>
              <a:rPr lang="en-US" u="sng" dirty="0">
                <a:solidFill>
                  <a:srgbClr val="FF0000"/>
                </a:solidFill>
              </a:rPr>
              <a:t>changes in these attributes</a:t>
            </a:r>
            <a:r>
              <a:rPr lang="en-US" dirty="0"/>
              <a:t>, as the </a:t>
            </a:r>
            <a:r>
              <a:rPr lang="en-US" dirty="0">
                <a:solidFill>
                  <a:srgbClr val="FF0000"/>
                </a:solidFill>
              </a:rPr>
              <a:t>infected guest VM attempts to establish external connections with the remote attacker</a:t>
            </a:r>
            <a:r>
              <a:rPr lang="en-US" dirty="0"/>
              <a:t>. With each attribute represented by a node, they form a </a:t>
            </a:r>
            <a:r>
              <a:rPr lang="en-US" dirty="0">
                <a:solidFill>
                  <a:srgbClr val="00B050"/>
                </a:solidFill>
              </a:rPr>
              <a:t>Bayesian network</a:t>
            </a:r>
            <a:r>
              <a:rPr lang="en-US" dirty="0"/>
              <a:t> as illustrated in Figure 4(a).</a:t>
            </a:r>
          </a:p>
        </p:txBody>
      </p:sp>
      <p:pic>
        <p:nvPicPr>
          <p:cNvPr id="4" name="Picture 3">
            <a:extLst>
              <a:ext uri="{FF2B5EF4-FFF2-40B4-BE49-F238E27FC236}">
                <a16:creationId xmlns:a16="http://schemas.microsoft.com/office/drawing/2014/main" id="{60A4DE20-810E-44B1-BACD-3C4DEAD3A598}"/>
              </a:ext>
            </a:extLst>
          </p:cNvPr>
          <p:cNvPicPr>
            <a:picLocks noChangeAspect="1"/>
          </p:cNvPicPr>
          <p:nvPr/>
        </p:nvPicPr>
        <p:blipFill>
          <a:blip r:embed="rId2"/>
          <a:stretch>
            <a:fillRect/>
          </a:stretch>
        </p:blipFill>
        <p:spPr>
          <a:xfrm>
            <a:off x="8152664" y="4695787"/>
            <a:ext cx="4039336" cy="2162213"/>
          </a:xfrm>
          <a:prstGeom prst="rect">
            <a:avLst/>
          </a:prstGeom>
        </p:spPr>
      </p:pic>
    </p:spTree>
    <p:extLst>
      <p:ext uri="{BB962C8B-B14F-4D97-AF65-F5344CB8AC3E}">
        <p14:creationId xmlns:p14="http://schemas.microsoft.com/office/powerpoint/2010/main" val="3158376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8F91-8B2D-4107-8A25-F1CCBBECE8F6}"/>
              </a:ext>
            </a:extLst>
          </p:cNvPr>
          <p:cNvSpPr>
            <a:spLocks noGrp="1"/>
          </p:cNvSpPr>
          <p:nvPr>
            <p:ph type="title"/>
          </p:nvPr>
        </p:nvSpPr>
        <p:spPr/>
        <p:txBody>
          <a:bodyPr/>
          <a:lstStyle/>
          <a:p>
            <a:r>
              <a:rPr lang="en-US" dirty="0"/>
              <a:t>Belief propagation</a:t>
            </a:r>
          </a:p>
        </p:txBody>
      </p:sp>
      <p:sp>
        <p:nvSpPr>
          <p:cNvPr id="3" name="Content Placeholder 2">
            <a:extLst>
              <a:ext uri="{FF2B5EF4-FFF2-40B4-BE49-F238E27FC236}">
                <a16:creationId xmlns:a16="http://schemas.microsoft.com/office/drawing/2014/main" id="{7C31746D-CC05-490A-B7DD-0C84D51EAF4D}"/>
              </a:ext>
            </a:extLst>
          </p:cNvPr>
          <p:cNvSpPr>
            <a:spLocks noGrp="1"/>
          </p:cNvSpPr>
          <p:nvPr>
            <p:ph idx="1"/>
          </p:nvPr>
        </p:nvSpPr>
        <p:spPr/>
        <p:txBody>
          <a:bodyPr>
            <a:normAutofit lnSpcReduction="10000"/>
          </a:bodyPr>
          <a:lstStyle/>
          <a:p>
            <a:r>
              <a:rPr lang="en-US" dirty="0"/>
              <a:t>Used in graphical models such as Bayesian networks and Markov Random Fields (MRF), </a:t>
            </a:r>
            <a:r>
              <a:rPr lang="en-US" dirty="0">
                <a:solidFill>
                  <a:srgbClr val="00B050"/>
                </a:solidFill>
              </a:rPr>
              <a:t>belief propagation is used calculate the probability distribution (i.e., belief) of a target node’s state using message passing</a:t>
            </a:r>
            <a:r>
              <a:rPr lang="en-US" dirty="0"/>
              <a:t>. </a:t>
            </a:r>
          </a:p>
          <a:p>
            <a:r>
              <a:rPr lang="en-US" dirty="0"/>
              <a:t>Given a node </a:t>
            </a:r>
            <a:r>
              <a:rPr lang="en-US" dirty="0">
                <a:solidFill>
                  <a:srgbClr val="FF0000"/>
                </a:solidFill>
              </a:rPr>
              <a:t>v</a:t>
            </a:r>
            <a:r>
              <a:rPr lang="en-US" dirty="0"/>
              <a:t> in a Bayesian network, the belief </a:t>
            </a:r>
            <a:r>
              <a:rPr lang="en-US" dirty="0">
                <a:solidFill>
                  <a:srgbClr val="FF0000"/>
                </a:solidFill>
              </a:rPr>
              <a:t>BEL(v)</a:t>
            </a:r>
            <a:r>
              <a:rPr lang="en-US" dirty="0"/>
              <a:t> of its state is calculated using the </a:t>
            </a:r>
            <a:r>
              <a:rPr lang="en-US" dirty="0">
                <a:solidFill>
                  <a:srgbClr val="00B050"/>
                </a:solidFill>
              </a:rPr>
              <a:t>marginal probabilities </a:t>
            </a:r>
            <a:r>
              <a:rPr lang="en-US" dirty="0"/>
              <a:t>from its neighboring nodes. </a:t>
            </a:r>
          </a:p>
          <a:p>
            <a:r>
              <a:rPr lang="en-US" dirty="0"/>
              <a:t>Belief propagation takes into account the </a:t>
            </a:r>
            <a:r>
              <a:rPr lang="en-US" dirty="0">
                <a:solidFill>
                  <a:srgbClr val="00B050"/>
                </a:solidFill>
              </a:rPr>
              <a:t>neighboring nodes’ individual influence</a:t>
            </a:r>
            <a:r>
              <a:rPr lang="en-US" dirty="0"/>
              <a:t> in calculating the belief of v’s state, and is therefore used in our BDSA approach for determining attack presence.</a:t>
            </a:r>
          </a:p>
        </p:txBody>
      </p:sp>
    </p:spTree>
    <p:extLst>
      <p:ext uri="{BB962C8B-B14F-4D97-AF65-F5344CB8AC3E}">
        <p14:creationId xmlns:p14="http://schemas.microsoft.com/office/powerpoint/2010/main" val="565791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0EA33-6587-4C0D-9845-D6691C381494}"/>
              </a:ext>
            </a:extLst>
          </p:cNvPr>
          <p:cNvPicPr>
            <a:picLocks noChangeAspect="1"/>
          </p:cNvPicPr>
          <p:nvPr/>
        </p:nvPicPr>
        <p:blipFill>
          <a:blip r:embed="rId2"/>
          <a:stretch>
            <a:fillRect/>
          </a:stretch>
        </p:blipFill>
        <p:spPr>
          <a:xfrm>
            <a:off x="691105" y="1371457"/>
            <a:ext cx="10068081" cy="3900257"/>
          </a:xfrm>
          <a:prstGeom prst="rect">
            <a:avLst/>
          </a:prstGeom>
        </p:spPr>
      </p:pic>
    </p:spTree>
    <p:extLst>
      <p:ext uri="{BB962C8B-B14F-4D97-AF65-F5344CB8AC3E}">
        <p14:creationId xmlns:p14="http://schemas.microsoft.com/office/powerpoint/2010/main" val="3738286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6632-748A-4039-9B88-0F3D00EEDC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3FB06-640F-4F43-8EB4-B6AA50383DA9}"/>
              </a:ext>
            </a:extLst>
          </p:cNvPr>
          <p:cNvSpPr>
            <a:spLocks noGrp="1"/>
          </p:cNvSpPr>
          <p:nvPr>
            <p:ph idx="1"/>
          </p:nvPr>
        </p:nvSpPr>
        <p:spPr/>
        <p:txBody>
          <a:bodyPr/>
          <a:lstStyle/>
          <a:p>
            <a:r>
              <a:rPr lang="en-US" dirty="0"/>
              <a:t>the port and application </a:t>
            </a:r>
            <a:r>
              <a:rPr lang="en-US" dirty="0">
                <a:solidFill>
                  <a:srgbClr val="00B050"/>
                </a:solidFill>
              </a:rPr>
              <a:t>logistic regression classifiers </a:t>
            </a:r>
            <a:r>
              <a:rPr lang="en-US" dirty="0"/>
              <a:t>(i.e., </a:t>
            </a:r>
            <a:r>
              <a:rPr lang="en-US" dirty="0" err="1">
                <a:solidFill>
                  <a:srgbClr val="FF0000"/>
                </a:solidFill>
              </a:rPr>
              <a:t>LR</a:t>
            </a:r>
            <a:r>
              <a:rPr lang="en-US" sz="2000" dirty="0" err="1">
                <a:solidFill>
                  <a:srgbClr val="FF0000"/>
                </a:solidFill>
              </a:rPr>
              <a:t>port</a:t>
            </a:r>
            <a:r>
              <a:rPr lang="en-US" dirty="0">
                <a:solidFill>
                  <a:srgbClr val="FF0000"/>
                </a:solidFill>
              </a:rPr>
              <a:t> </a:t>
            </a:r>
            <a:r>
              <a:rPr lang="en-US" dirty="0"/>
              <a:t>and </a:t>
            </a:r>
            <a:r>
              <a:rPr lang="en-US" dirty="0" err="1">
                <a:solidFill>
                  <a:srgbClr val="FF0000"/>
                </a:solidFill>
              </a:rPr>
              <a:t>LR</a:t>
            </a:r>
            <a:r>
              <a:rPr lang="en-US" sz="2000" dirty="0" err="1">
                <a:solidFill>
                  <a:srgbClr val="FF0000"/>
                </a:solidFill>
              </a:rPr>
              <a:t>app</a:t>
            </a:r>
            <a:r>
              <a:rPr lang="en-US" dirty="0"/>
              <a:t>, respectively) which are trained using </a:t>
            </a:r>
            <a:r>
              <a:rPr lang="en-US" dirty="0" err="1">
                <a:solidFill>
                  <a:srgbClr val="00B050"/>
                </a:solidFill>
              </a:rPr>
              <a:t>scikit</a:t>
            </a:r>
            <a:r>
              <a:rPr lang="en-US" dirty="0">
                <a:solidFill>
                  <a:srgbClr val="00B050"/>
                </a:solidFill>
              </a:rPr>
              <a:t>-learn,</a:t>
            </a:r>
            <a:r>
              <a:rPr lang="en-US" dirty="0"/>
              <a:t> produce (as outputs) their </a:t>
            </a:r>
            <a:r>
              <a:rPr lang="en-US" dirty="0">
                <a:solidFill>
                  <a:srgbClr val="00B050"/>
                </a:solidFill>
              </a:rPr>
              <a:t>respective conditional probabilities</a:t>
            </a:r>
            <a:r>
              <a:rPr lang="en-US" dirty="0"/>
              <a:t>, which calculate the probabilities of each feature belonging to each of the two pre-defined classes (i.e., Attack and Benign) which are of the form as below.</a:t>
            </a:r>
          </a:p>
        </p:txBody>
      </p:sp>
    </p:spTree>
    <p:extLst>
      <p:ext uri="{BB962C8B-B14F-4D97-AF65-F5344CB8AC3E}">
        <p14:creationId xmlns:p14="http://schemas.microsoft.com/office/powerpoint/2010/main" val="859971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11725F-B3BB-481E-A973-D73AEA073F43}"/>
              </a:ext>
            </a:extLst>
          </p:cNvPr>
          <p:cNvPicPr>
            <a:picLocks noChangeAspect="1"/>
          </p:cNvPicPr>
          <p:nvPr/>
        </p:nvPicPr>
        <p:blipFill>
          <a:blip r:embed="rId2"/>
          <a:stretch>
            <a:fillRect/>
          </a:stretch>
        </p:blipFill>
        <p:spPr>
          <a:xfrm>
            <a:off x="2546685" y="236994"/>
            <a:ext cx="7630983" cy="6384011"/>
          </a:xfrm>
          <a:prstGeom prst="rect">
            <a:avLst/>
          </a:prstGeom>
        </p:spPr>
      </p:pic>
      <p:sp>
        <p:nvSpPr>
          <p:cNvPr id="3" name="Rectangle: Rounded Corners 2">
            <a:extLst>
              <a:ext uri="{FF2B5EF4-FFF2-40B4-BE49-F238E27FC236}">
                <a16:creationId xmlns:a16="http://schemas.microsoft.com/office/drawing/2014/main" id="{446FCBDB-7949-489D-8745-F6D69B9F92F8}"/>
              </a:ext>
            </a:extLst>
          </p:cNvPr>
          <p:cNvSpPr/>
          <p:nvPr/>
        </p:nvSpPr>
        <p:spPr>
          <a:xfrm>
            <a:off x="2491530" y="5276675"/>
            <a:ext cx="7910819" cy="14093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C98DEB0-1104-4368-BB7F-A8E81D8EFA9E}"/>
                  </a:ext>
                </a:extLst>
              </p14:cNvPr>
              <p14:cNvContentPartPr/>
              <p14:nvPr/>
            </p14:nvContentPartPr>
            <p14:xfrm>
              <a:off x="3535200" y="4723440"/>
              <a:ext cx="944280" cy="31680"/>
            </p14:xfrm>
          </p:contentPart>
        </mc:Choice>
        <mc:Fallback>
          <p:pic>
            <p:nvPicPr>
              <p:cNvPr id="4" name="Ink 3">
                <a:extLst>
                  <a:ext uri="{FF2B5EF4-FFF2-40B4-BE49-F238E27FC236}">
                    <a16:creationId xmlns:a16="http://schemas.microsoft.com/office/drawing/2014/main" id="{9C98DEB0-1104-4368-BB7F-A8E81D8EFA9E}"/>
                  </a:ext>
                </a:extLst>
              </p:cNvPr>
              <p:cNvPicPr/>
              <p:nvPr/>
            </p:nvPicPr>
            <p:blipFill>
              <a:blip r:embed="rId4"/>
              <a:stretch>
                <a:fillRect/>
              </a:stretch>
            </p:blipFill>
            <p:spPr>
              <a:xfrm>
                <a:off x="3445560" y="4543800"/>
                <a:ext cx="112392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3D9716C8-A9A0-40BD-B85E-363462ED9766}"/>
                  </a:ext>
                </a:extLst>
              </p14:cNvPr>
              <p14:cNvContentPartPr/>
              <p14:nvPr/>
            </p14:nvContentPartPr>
            <p14:xfrm>
              <a:off x="7665120" y="4724160"/>
              <a:ext cx="608040" cy="360"/>
            </p14:xfrm>
          </p:contentPart>
        </mc:Choice>
        <mc:Fallback>
          <p:pic>
            <p:nvPicPr>
              <p:cNvPr id="5" name="Ink 4">
                <a:extLst>
                  <a:ext uri="{FF2B5EF4-FFF2-40B4-BE49-F238E27FC236}">
                    <a16:creationId xmlns:a16="http://schemas.microsoft.com/office/drawing/2014/main" id="{3D9716C8-A9A0-40BD-B85E-363462ED9766}"/>
                  </a:ext>
                </a:extLst>
              </p:cNvPr>
              <p:cNvPicPr/>
              <p:nvPr/>
            </p:nvPicPr>
            <p:blipFill>
              <a:blip r:embed="rId6"/>
              <a:stretch>
                <a:fillRect/>
              </a:stretch>
            </p:blipFill>
            <p:spPr>
              <a:xfrm>
                <a:off x="7575480" y="4544160"/>
                <a:ext cx="78768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0FE5EFFF-1F88-456A-ACE3-353454A6D5E5}"/>
                  </a:ext>
                </a:extLst>
              </p14:cNvPr>
              <p14:cNvContentPartPr/>
              <p14:nvPr/>
            </p14:nvContentPartPr>
            <p14:xfrm>
              <a:off x="5425200" y="5422560"/>
              <a:ext cx="765720" cy="63720"/>
            </p14:xfrm>
          </p:contentPart>
        </mc:Choice>
        <mc:Fallback>
          <p:pic>
            <p:nvPicPr>
              <p:cNvPr id="6" name="Ink 5">
                <a:extLst>
                  <a:ext uri="{FF2B5EF4-FFF2-40B4-BE49-F238E27FC236}">
                    <a16:creationId xmlns:a16="http://schemas.microsoft.com/office/drawing/2014/main" id="{0FE5EFFF-1F88-456A-ACE3-353454A6D5E5}"/>
                  </a:ext>
                </a:extLst>
              </p:cNvPr>
              <p:cNvPicPr/>
              <p:nvPr/>
            </p:nvPicPr>
            <p:blipFill>
              <a:blip r:embed="rId8"/>
              <a:stretch>
                <a:fillRect/>
              </a:stretch>
            </p:blipFill>
            <p:spPr>
              <a:xfrm>
                <a:off x="5335200" y="5242920"/>
                <a:ext cx="94536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8204C856-CCF3-4753-9AC8-C10EE462AB1C}"/>
                  </a:ext>
                </a:extLst>
              </p14:cNvPr>
              <p14:cNvContentPartPr/>
              <p14:nvPr/>
            </p14:nvContentPartPr>
            <p14:xfrm>
              <a:off x="2849400" y="4373520"/>
              <a:ext cx="823680" cy="43560"/>
            </p14:xfrm>
          </p:contentPart>
        </mc:Choice>
        <mc:Fallback>
          <p:pic>
            <p:nvPicPr>
              <p:cNvPr id="7" name="Ink 6">
                <a:extLst>
                  <a:ext uri="{FF2B5EF4-FFF2-40B4-BE49-F238E27FC236}">
                    <a16:creationId xmlns:a16="http://schemas.microsoft.com/office/drawing/2014/main" id="{8204C856-CCF3-4753-9AC8-C10EE462AB1C}"/>
                  </a:ext>
                </a:extLst>
              </p:cNvPr>
              <p:cNvPicPr/>
              <p:nvPr/>
            </p:nvPicPr>
            <p:blipFill>
              <a:blip r:embed="rId10"/>
              <a:stretch>
                <a:fillRect/>
              </a:stretch>
            </p:blipFill>
            <p:spPr>
              <a:xfrm>
                <a:off x="2795400" y="4265880"/>
                <a:ext cx="9313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B54DB55A-3101-436A-96B6-47866EB04B05}"/>
                  </a:ext>
                </a:extLst>
              </p14:cNvPr>
              <p14:cNvContentPartPr/>
              <p14:nvPr/>
            </p14:nvContentPartPr>
            <p14:xfrm>
              <a:off x="9174240" y="4724160"/>
              <a:ext cx="927720" cy="60840"/>
            </p14:xfrm>
          </p:contentPart>
        </mc:Choice>
        <mc:Fallback>
          <p:pic>
            <p:nvPicPr>
              <p:cNvPr id="8" name="Ink 7">
                <a:extLst>
                  <a:ext uri="{FF2B5EF4-FFF2-40B4-BE49-F238E27FC236}">
                    <a16:creationId xmlns:a16="http://schemas.microsoft.com/office/drawing/2014/main" id="{B54DB55A-3101-436A-96B6-47866EB04B05}"/>
                  </a:ext>
                </a:extLst>
              </p:cNvPr>
              <p:cNvPicPr/>
              <p:nvPr/>
            </p:nvPicPr>
            <p:blipFill>
              <a:blip r:embed="rId12"/>
              <a:stretch>
                <a:fillRect/>
              </a:stretch>
            </p:blipFill>
            <p:spPr>
              <a:xfrm>
                <a:off x="9120600" y="4616160"/>
                <a:ext cx="10353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03D59F19-2363-4585-87AE-525C409D151F}"/>
                  </a:ext>
                </a:extLst>
              </p14:cNvPr>
              <p14:cNvContentPartPr/>
              <p14:nvPr/>
            </p14:nvContentPartPr>
            <p14:xfrm>
              <a:off x="11703960" y="5089920"/>
              <a:ext cx="360" cy="360"/>
            </p14:xfrm>
          </p:contentPart>
        </mc:Choice>
        <mc:Fallback>
          <p:pic>
            <p:nvPicPr>
              <p:cNvPr id="9" name="Ink 8">
                <a:extLst>
                  <a:ext uri="{FF2B5EF4-FFF2-40B4-BE49-F238E27FC236}">
                    <a16:creationId xmlns:a16="http://schemas.microsoft.com/office/drawing/2014/main" id="{03D59F19-2363-4585-87AE-525C409D151F}"/>
                  </a:ext>
                </a:extLst>
              </p:cNvPr>
              <p:cNvPicPr/>
              <p:nvPr/>
            </p:nvPicPr>
            <p:blipFill>
              <a:blip r:embed="rId14"/>
              <a:stretch>
                <a:fillRect/>
              </a:stretch>
            </p:blipFill>
            <p:spPr>
              <a:xfrm>
                <a:off x="11650320" y="498192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03DC7F13-E04B-421E-80E2-DFD026972151}"/>
                  </a:ext>
                </a:extLst>
              </p14:cNvPr>
              <p14:cNvContentPartPr/>
              <p14:nvPr/>
            </p14:nvContentPartPr>
            <p14:xfrm>
              <a:off x="4434480" y="5683560"/>
              <a:ext cx="592920" cy="63360"/>
            </p14:xfrm>
          </p:contentPart>
        </mc:Choice>
        <mc:Fallback>
          <p:pic>
            <p:nvPicPr>
              <p:cNvPr id="10" name="Ink 9">
                <a:extLst>
                  <a:ext uri="{FF2B5EF4-FFF2-40B4-BE49-F238E27FC236}">
                    <a16:creationId xmlns:a16="http://schemas.microsoft.com/office/drawing/2014/main" id="{03DC7F13-E04B-421E-80E2-DFD026972151}"/>
                  </a:ext>
                </a:extLst>
              </p:cNvPr>
              <p:cNvPicPr/>
              <p:nvPr/>
            </p:nvPicPr>
            <p:blipFill>
              <a:blip r:embed="rId16"/>
              <a:stretch>
                <a:fillRect/>
              </a:stretch>
            </p:blipFill>
            <p:spPr>
              <a:xfrm>
                <a:off x="4380480" y="5575560"/>
                <a:ext cx="7005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65B10A63-74D9-4672-86F7-C6FAA2B678E4}"/>
                  </a:ext>
                </a:extLst>
              </p14:cNvPr>
              <p14:cNvContentPartPr/>
              <p14:nvPr/>
            </p14:nvContentPartPr>
            <p14:xfrm>
              <a:off x="7131960" y="6125640"/>
              <a:ext cx="593640" cy="15840"/>
            </p14:xfrm>
          </p:contentPart>
        </mc:Choice>
        <mc:Fallback>
          <p:pic>
            <p:nvPicPr>
              <p:cNvPr id="11" name="Ink 10">
                <a:extLst>
                  <a:ext uri="{FF2B5EF4-FFF2-40B4-BE49-F238E27FC236}">
                    <a16:creationId xmlns:a16="http://schemas.microsoft.com/office/drawing/2014/main" id="{65B10A63-74D9-4672-86F7-C6FAA2B678E4}"/>
                  </a:ext>
                </a:extLst>
              </p:cNvPr>
              <p:cNvPicPr/>
              <p:nvPr/>
            </p:nvPicPr>
            <p:blipFill>
              <a:blip r:embed="rId18"/>
              <a:stretch>
                <a:fillRect/>
              </a:stretch>
            </p:blipFill>
            <p:spPr>
              <a:xfrm>
                <a:off x="7077960" y="6018000"/>
                <a:ext cx="701280" cy="231480"/>
              </a:xfrm>
              <a:prstGeom prst="rect">
                <a:avLst/>
              </a:prstGeom>
            </p:spPr>
          </p:pic>
        </mc:Fallback>
      </mc:AlternateContent>
    </p:spTree>
    <p:extLst>
      <p:ext uri="{BB962C8B-B14F-4D97-AF65-F5344CB8AC3E}">
        <p14:creationId xmlns:p14="http://schemas.microsoft.com/office/powerpoint/2010/main" val="2232630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8BC27D-615F-4993-98E8-A1E81969EA7D}"/>
              </a:ext>
            </a:extLst>
          </p:cNvPr>
          <p:cNvPicPr>
            <a:picLocks noChangeAspect="1"/>
          </p:cNvPicPr>
          <p:nvPr/>
        </p:nvPicPr>
        <p:blipFill>
          <a:blip r:embed="rId2"/>
          <a:stretch>
            <a:fillRect/>
          </a:stretch>
        </p:blipFill>
        <p:spPr>
          <a:xfrm>
            <a:off x="2656541" y="395823"/>
            <a:ext cx="7836413" cy="1425025"/>
          </a:xfrm>
          <a:prstGeom prst="rect">
            <a:avLst/>
          </a:prstGeom>
        </p:spPr>
      </p:pic>
      <p:pic>
        <p:nvPicPr>
          <p:cNvPr id="3" name="Picture 2">
            <a:extLst>
              <a:ext uri="{FF2B5EF4-FFF2-40B4-BE49-F238E27FC236}">
                <a16:creationId xmlns:a16="http://schemas.microsoft.com/office/drawing/2014/main" id="{40997B37-031A-4EF2-9126-034B910CDA05}"/>
              </a:ext>
            </a:extLst>
          </p:cNvPr>
          <p:cNvPicPr>
            <a:picLocks noChangeAspect="1"/>
          </p:cNvPicPr>
          <p:nvPr/>
        </p:nvPicPr>
        <p:blipFill>
          <a:blip r:embed="rId3"/>
          <a:stretch>
            <a:fillRect/>
          </a:stretch>
        </p:blipFill>
        <p:spPr>
          <a:xfrm>
            <a:off x="197294" y="2055269"/>
            <a:ext cx="5346660" cy="2190728"/>
          </a:xfrm>
          <a:prstGeom prst="rect">
            <a:avLst/>
          </a:prstGeom>
        </p:spPr>
      </p:pic>
      <p:pic>
        <p:nvPicPr>
          <p:cNvPr id="4" name="Picture 3">
            <a:extLst>
              <a:ext uri="{FF2B5EF4-FFF2-40B4-BE49-F238E27FC236}">
                <a16:creationId xmlns:a16="http://schemas.microsoft.com/office/drawing/2014/main" id="{DCC99A94-7CC2-4010-8578-01CB862B1515}"/>
              </a:ext>
            </a:extLst>
          </p:cNvPr>
          <p:cNvPicPr>
            <a:picLocks noChangeAspect="1"/>
          </p:cNvPicPr>
          <p:nvPr/>
        </p:nvPicPr>
        <p:blipFill>
          <a:blip r:embed="rId4"/>
          <a:stretch>
            <a:fillRect/>
          </a:stretch>
        </p:blipFill>
        <p:spPr>
          <a:xfrm>
            <a:off x="5356424" y="4023343"/>
            <a:ext cx="6486580" cy="2438834"/>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429A744E-D726-4B13-BE22-77C8A240147A}"/>
                  </a:ext>
                </a:extLst>
              </p14:cNvPr>
              <p14:cNvContentPartPr/>
              <p14:nvPr/>
            </p14:nvContentPartPr>
            <p14:xfrm>
              <a:off x="3717720" y="485880"/>
              <a:ext cx="1417320" cy="49320"/>
            </p14:xfrm>
          </p:contentPart>
        </mc:Choice>
        <mc:Fallback>
          <p:pic>
            <p:nvPicPr>
              <p:cNvPr id="5" name="Ink 4">
                <a:extLst>
                  <a:ext uri="{FF2B5EF4-FFF2-40B4-BE49-F238E27FC236}">
                    <a16:creationId xmlns:a16="http://schemas.microsoft.com/office/drawing/2014/main" id="{429A744E-D726-4B13-BE22-77C8A240147A}"/>
                  </a:ext>
                </a:extLst>
              </p:cNvPr>
              <p:cNvPicPr/>
              <p:nvPr/>
            </p:nvPicPr>
            <p:blipFill>
              <a:blip r:embed="rId6"/>
              <a:stretch>
                <a:fillRect/>
              </a:stretch>
            </p:blipFill>
            <p:spPr>
              <a:xfrm>
                <a:off x="3628080" y="306240"/>
                <a:ext cx="159696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15257A8B-AE04-4B70-8F53-AA31177BDD84}"/>
                  </a:ext>
                </a:extLst>
              </p14:cNvPr>
              <p14:cNvContentPartPr/>
              <p14:nvPr/>
            </p14:nvContentPartPr>
            <p14:xfrm>
              <a:off x="8823600" y="790800"/>
              <a:ext cx="1325520" cy="108720"/>
            </p14:xfrm>
          </p:contentPart>
        </mc:Choice>
        <mc:Fallback>
          <p:pic>
            <p:nvPicPr>
              <p:cNvPr id="6" name="Ink 5">
                <a:extLst>
                  <a:ext uri="{FF2B5EF4-FFF2-40B4-BE49-F238E27FC236}">
                    <a16:creationId xmlns:a16="http://schemas.microsoft.com/office/drawing/2014/main" id="{15257A8B-AE04-4B70-8F53-AA31177BDD84}"/>
                  </a:ext>
                </a:extLst>
              </p:cNvPr>
              <p:cNvPicPr/>
              <p:nvPr/>
            </p:nvPicPr>
            <p:blipFill>
              <a:blip r:embed="rId8"/>
              <a:stretch>
                <a:fillRect/>
              </a:stretch>
            </p:blipFill>
            <p:spPr>
              <a:xfrm>
                <a:off x="8733600" y="610800"/>
                <a:ext cx="150516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ED1D1E78-531C-4A52-A4F1-B852610F3110}"/>
                  </a:ext>
                </a:extLst>
              </p14:cNvPr>
              <p14:cNvContentPartPr/>
              <p14:nvPr/>
            </p14:nvContentPartPr>
            <p14:xfrm>
              <a:off x="3687840" y="2103720"/>
              <a:ext cx="1785240" cy="136800"/>
            </p14:xfrm>
          </p:contentPart>
        </mc:Choice>
        <mc:Fallback>
          <p:pic>
            <p:nvPicPr>
              <p:cNvPr id="7" name="Ink 6">
                <a:extLst>
                  <a:ext uri="{FF2B5EF4-FFF2-40B4-BE49-F238E27FC236}">
                    <a16:creationId xmlns:a16="http://schemas.microsoft.com/office/drawing/2014/main" id="{ED1D1E78-531C-4A52-A4F1-B852610F3110}"/>
                  </a:ext>
                </a:extLst>
              </p:cNvPr>
              <p:cNvPicPr/>
              <p:nvPr/>
            </p:nvPicPr>
            <p:blipFill>
              <a:blip r:embed="rId10"/>
              <a:stretch>
                <a:fillRect/>
              </a:stretch>
            </p:blipFill>
            <p:spPr>
              <a:xfrm>
                <a:off x="3598200" y="1923720"/>
                <a:ext cx="196488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A732F28F-336E-45ED-B4B1-66F87674F395}"/>
                  </a:ext>
                </a:extLst>
              </p14:cNvPr>
              <p14:cNvContentPartPr/>
              <p14:nvPr/>
            </p14:nvContentPartPr>
            <p14:xfrm>
              <a:off x="8366040" y="4067880"/>
              <a:ext cx="2711160" cy="138240"/>
            </p14:xfrm>
          </p:contentPart>
        </mc:Choice>
        <mc:Fallback>
          <p:pic>
            <p:nvPicPr>
              <p:cNvPr id="8" name="Ink 7">
                <a:extLst>
                  <a:ext uri="{FF2B5EF4-FFF2-40B4-BE49-F238E27FC236}">
                    <a16:creationId xmlns:a16="http://schemas.microsoft.com/office/drawing/2014/main" id="{A732F28F-336E-45ED-B4B1-66F87674F395}"/>
                  </a:ext>
                </a:extLst>
              </p:cNvPr>
              <p:cNvPicPr/>
              <p:nvPr/>
            </p:nvPicPr>
            <p:blipFill>
              <a:blip r:embed="rId12"/>
              <a:stretch>
                <a:fillRect/>
              </a:stretch>
            </p:blipFill>
            <p:spPr>
              <a:xfrm>
                <a:off x="8276400" y="3887880"/>
                <a:ext cx="2890800" cy="497880"/>
              </a:xfrm>
              <a:prstGeom prst="rect">
                <a:avLst/>
              </a:prstGeom>
            </p:spPr>
          </p:pic>
        </mc:Fallback>
      </mc:AlternateContent>
    </p:spTree>
    <p:extLst>
      <p:ext uri="{BB962C8B-B14F-4D97-AF65-F5344CB8AC3E}">
        <p14:creationId xmlns:p14="http://schemas.microsoft.com/office/powerpoint/2010/main" val="65216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57376-6FA0-4612-B325-8FFF123E24B6}"/>
              </a:ext>
            </a:extLst>
          </p:cNvPr>
          <p:cNvPicPr>
            <a:picLocks noChangeAspect="1"/>
          </p:cNvPicPr>
          <p:nvPr/>
        </p:nvPicPr>
        <p:blipFill>
          <a:blip r:embed="rId2"/>
          <a:stretch>
            <a:fillRect/>
          </a:stretch>
        </p:blipFill>
        <p:spPr>
          <a:xfrm>
            <a:off x="684617" y="263321"/>
            <a:ext cx="7301218" cy="4605978"/>
          </a:xfrm>
          <a:prstGeom prst="rect">
            <a:avLst/>
          </a:prstGeom>
        </p:spPr>
      </p:pic>
      <p:pic>
        <p:nvPicPr>
          <p:cNvPr id="3" name="Picture 2">
            <a:extLst>
              <a:ext uri="{FF2B5EF4-FFF2-40B4-BE49-F238E27FC236}">
                <a16:creationId xmlns:a16="http://schemas.microsoft.com/office/drawing/2014/main" id="{171474FF-1A44-4779-928E-9C13CAE97CA1}"/>
              </a:ext>
            </a:extLst>
          </p:cNvPr>
          <p:cNvPicPr>
            <a:picLocks noChangeAspect="1"/>
          </p:cNvPicPr>
          <p:nvPr/>
        </p:nvPicPr>
        <p:blipFill>
          <a:blip r:embed="rId3"/>
          <a:stretch>
            <a:fillRect/>
          </a:stretch>
        </p:blipFill>
        <p:spPr>
          <a:xfrm>
            <a:off x="3765345" y="5182509"/>
            <a:ext cx="7301218" cy="148863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28307B7-BA3C-441A-BCE2-5006ECB41D25}"/>
                  </a:ext>
                </a:extLst>
              </p14:cNvPr>
              <p14:cNvContentPartPr/>
              <p14:nvPr/>
            </p14:nvContentPartPr>
            <p14:xfrm>
              <a:off x="3825000" y="975120"/>
              <a:ext cx="1684080" cy="77040"/>
            </p14:xfrm>
          </p:contentPart>
        </mc:Choice>
        <mc:Fallback>
          <p:pic>
            <p:nvPicPr>
              <p:cNvPr id="4" name="Ink 3">
                <a:extLst>
                  <a:ext uri="{FF2B5EF4-FFF2-40B4-BE49-F238E27FC236}">
                    <a16:creationId xmlns:a16="http://schemas.microsoft.com/office/drawing/2014/main" id="{A28307B7-BA3C-441A-BCE2-5006ECB41D25}"/>
                  </a:ext>
                </a:extLst>
              </p:cNvPr>
              <p:cNvPicPr/>
              <p:nvPr/>
            </p:nvPicPr>
            <p:blipFill>
              <a:blip r:embed="rId5"/>
              <a:stretch>
                <a:fillRect/>
              </a:stretch>
            </p:blipFill>
            <p:spPr>
              <a:xfrm>
                <a:off x="3771000" y="867120"/>
                <a:ext cx="17917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FDB0D95-5A82-4E85-8110-D807566A8FD3}"/>
                  </a:ext>
                </a:extLst>
              </p14:cNvPr>
              <p14:cNvContentPartPr/>
              <p14:nvPr/>
            </p14:nvContentPartPr>
            <p14:xfrm>
              <a:off x="6339240" y="1019760"/>
              <a:ext cx="1325160" cy="49680"/>
            </p14:xfrm>
          </p:contentPart>
        </mc:Choice>
        <mc:Fallback>
          <p:pic>
            <p:nvPicPr>
              <p:cNvPr id="5" name="Ink 4">
                <a:extLst>
                  <a:ext uri="{FF2B5EF4-FFF2-40B4-BE49-F238E27FC236}">
                    <a16:creationId xmlns:a16="http://schemas.microsoft.com/office/drawing/2014/main" id="{CFDB0D95-5A82-4E85-8110-D807566A8FD3}"/>
                  </a:ext>
                </a:extLst>
              </p:cNvPr>
              <p:cNvPicPr/>
              <p:nvPr/>
            </p:nvPicPr>
            <p:blipFill>
              <a:blip r:embed="rId7"/>
              <a:stretch>
                <a:fillRect/>
              </a:stretch>
            </p:blipFill>
            <p:spPr>
              <a:xfrm>
                <a:off x="6285240" y="911760"/>
                <a:ext cx="14328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8488AB8E-F1F4-4C0E-905F-8BE407A5875F}"/>
                  </a:ext>
                </a:extLst>
              </p14:cNvPr>
              <p14:cNvContentPartPr/>
              <p14:nvPr/>
            </p14:nvContentPartPr>
            <p14:xfrm>
              <a:off x="807480" y="1340520"/>
              <a:ext cx="1233360" cy="15840"/>
            </p14:xfrm>
          </p:contentPart>
        </mc:Choice>
        <mc:Fallback>
          <p:pic>
            <p:nvPicPr>
              <p:cNvPr id="6" name="Ink 5">
                <a:extLst>
                  <a:ext uri="{FF2B5EF4-FFF2-40B4-BE49-F238E27FC236}">
                    <a16:creationId xmlns:a16="http://schemas.microsoft.com/office/drawing/2014/main" id="{8488AB8E-F1F4-4C0E-905F-8BE407A5875F}"/>
                  </a:ext>
                </a:extLst>
              </p:cNvPr>
              <p:cNvPicPr/>
              <p:nvPr/>
            </p:nvPicPr>
            <p:blipFill>
              <a:blip r:embed="rId9"/>
              <a:stretch>
                <a:fillRect/>
              </a:stretch>
            </p:blipFill>
            <p:spPr>
              <a:xfrm>
                <a:off x="753480" y="1232520"/>
                <a:ext cx="13410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AC8BCEE-BA6D-45D5-A66C-B35FFBA60D38}"/>
                  </a:ext>
                </a:extLst>
              </p14:cNvPr>
              <p14:cNvContentPartPr/>
              <p14:nvPr/>
            </p14:nvContentPartPr>
            <p14:xfrm>
              <a:off x="6842160" y="1309560"/>
              <a:ext cx="860400" cy="92520"/>
            </p14:xfrm>
          </p:contentPart>
        </mc:Choice>
        <mc:Fallback>
          <p:pic>
            <p:nvPicPr>
              <p:cNvPr id="7" name="Ink 6">
                <a:extLst>
                  <a:ext uri="{FF2B5EF4-FFF2-40B4-BE49-F238E27FC236}">
                    <a16:creationId xmlns:a16="http://schemas.microsoft.com/office/drawing/2014/main" id="{FAC8BCEE-BA6D-45D5-A66C-B35FFBA60D38}"/>
                  </a:ext>
                </a:extLst>
              </p:cNvPr>
              <p:cNvPicPr/>
              <p:nvPr/>
            </p:nvPicPr>
            <p:blipFill>
              <a:blip r:embed="rId11"/>
              <a:stretch>
                <a:fillRect/>
              </a:stretch>
            </p:blipFill>
            <p:spPr>
              <a:xfrm>
                <a:off x="6788160" y="1201920"/>
                <a:ext cx="9680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B4FD99D6-44EA-4F2E-A519-04DF5DD0E338}"/>
                  </a:ext>
                </a:extLst>
              </p14:cNvPr>
              <p14:cNvContentPartPr/>
              <p14:nvPr/>
            </p14:nvContentPartPr>
            <p14:xfrm>
              <a:off x="761760" y="1736520"/>
              <a:ext cx="597240" cy="15840"/>
            </p14:xfrm>
          </p:contentPart>
        </mc:Choice>
        <mc:Fallback>
          <p:pic>
            <p:nvPicPr>
              <p:cNvPr id="8" name="Ink 7">
                <a:extLst>
                  <a:ext uri="{FF2B5EF4-FFF2-40B4-BE49-F238E27FC236}">
                    <a16:creationId xmlns:a16="http://schemas.microsoft.com/office/drawing/2014/main" id="{B4FD99D6-44EA-4F2E-A519-04DF5DD0E338}"/>
                  </a:ext>
                </a:extLst>
              </p:cNvPr>
              <p:cNvPicPr/>
              <p:nvPr/>
            </p:nvPicPr>
            <p:blipFill>
              <a:blip r:embed="rId13"/>
              <a:stretch>
                <a:fillRect/>
              </a:stretch>
            </p:blipFill>
            <p:spPr>
              <a:xfrm>
                <a:off x="708120" y="1628520"/>
                <a:ext cx="7048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F9B727BB-0D2D-469F-8246-C74812CAF494}"/>
                  </a:ext>
                </a:extLst>
              </p14:cNvPr>
              <p14:cNvContentPartPr/>
              <p14:nvPr/>
            </p14:nvContentPartPr>
            <p14:xfrm>
              <a:off x="3641760" y="1812480"/>
              <a:ext cx="1629720" cy="46440"/>
            </p14:xfrm>
          </p:contentPart>
        </mc:Choice>
        <mc:Fallback>
          <p:pic>
            <p:nvPicPr>
              <p:cNvPr id="9" name="Ink 8">
                <a:extLst>
                  <a:ext uri="{FF2B5EF4-FFF2-40B4-BE49-F238E27FC236}">
                    <a16:creationId xmlns:a16="http://schemas.microsoft.com/office/drawing/2014/main" id="{F9B727BB-0D2D-469F-8246-C74812CAF494}"/>
                  </a:ext>
                </a:extLst>
              </p:cNvPr>
              <p:cNvPicPr/>
              <p:nvPr/>
            </p:nvPicPr>
            <p:blipFill>
              <a:blip r:embed="rId15"/>
              <a:stretch>
                <a:fillRect/>
              </a:stretch>
            </p:blipFill>
            <p:spPr>
              <a:xfrm>
                <a:off x="3633120" y="1803480"/>
                <a:ext cx="1647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FFF48CEF-F2FC-4B7B-AF0C-C3810C6A0244}"/>
                  </a:ext>
                </a:extLst>
              </p14:cNvPr>
              <p14:cNvContentPartPr/>
              <p14:nvPr/>
            </p14:nvContentPartPr>
            <p14:xfrm>
              <a:off x="4175280" y="2178600"/>
              <a:ext cx="3199680" cy="61560"/>
            </p14:xfrm>
          </p:contentPart>
        </mc:Choice>
        <mc:Fallback>
          <p:pic>
            <p:nvPicPr>
              <p:cNvPr id="10" name="Ink 9">
                <a:extLst>
                  <a:ext uri="{FF2B5EF4-FFF2-40B4-BE49-F238E27FC236}">
                    <a16:creationId xmlns:a16="http://schemas.microsoft.com/office/drawing/2014/main" id="{FFF48CEF-F2FC-4B7B-AF0C-C3810C6A0244}"/>
                  </a:ext>
                </a:extLst>
              </p:cNvPr>
              <p:cNvPicPr/>
              <p:nvPr/>
            </p:nvPicPr>
            <p:blipFill>
              <a:blip r:embed="rId17"/>
              <a:stretch>
                <a:fillRect/>
              </a:stretch>
            </p:blipFill>
            <p:spPr>
              <a:xfrm>
                <a:off x="4166280" y="2169600"/>
                <a:ext cx="3217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BF8BD22F-97B4-4B15-98CD-36ABC297F136}"/>
                  </a:ext>
                </a:extLst>
              </p14:cNvPr>
              <p14:cNvContentPartPr/>
              <p14:nvPr/>
            </p14:nvContentPartPr>
            <p14:xfrm>
              <a:off x="5425200" y="2803920"/>
              <a:ext cx="1690200" cy="45720"/>
            </p14:xfrm>
          </p:contentPart>
        </mc:Choice>
        <mc:Fallback>
          <p:pic>
            <p:nvPicPr>
              <p:cNvPr id="11" name="Ink 10">
                <a:extLst>
                  <a:ext uri="{FF2B5EF4-FFF2-40B4-BE49-F238E27FC236}">
                    <a16:creationId xmlns:a16="http://schemas.microsoft.com/office/drawing/2014/main" id="{BF8BD22F-97B4-4B15-98CD-36ABC297F136}"/>
                  </a:ext>
                </a:extLst>
              </p:cNvPr>
              <p:cNvPicPr/>
              <p:nvPr/>
            </p:nvPicPr>
            <p:blipFill>
              <a:blip r:embed="rId19"/>
              <a:stretch>
                <a:fillRect/>
              </a:stretch>
            </p:blipFill>
            <p:spPr>
              <a:xfrm>
                <a:off x="5416200" y="2794920"/>
                <a:ext cx="1707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B86A37EA-53D1-4605-8D31-8D2DD6A6EFCF}"/>
                  </a:ext>
                </a:extLst>
              </p14:cNvPr>
              <p14:cNvContentPartPr/>
              <p14:nvPr/>
            </p14:nvContentPartPr>
            <p14:xfrm>
              <a:off x="1782360" y="3320880"/>
              <a:ext cx="1963080" cy="153720"/>
            </p14:xfrm>
          </p:contentPart>
        </mc:Choice>
        <mc:Fallback>
          <p:pic>
            <p:nvPicPr>
              <p:cNvPr id="12" name="Ink 11">
                <a:extLst>
                  <a:ext uri="{FF2B5EF4-FFF2-40B4-BE49-F238E27FC236}">
                    <a16:creationId xmlns:a16="http://schemas.microsoft.com/office/drawing/2014/main" id="{B86A37EA-53D1-4605-8D31-8D2DD6A6EFCF}"/>
                  </a:ext>
                </a:extLst>
              </p:cNvPr>
              <p:cNvPicPr/>
              <p:nvPr/>
            </p:nvPicPr>
            <p:blipFill>
              <a:blip r:embed="rId21"/>
              <a:stretch>
                <a:fillRect/>
              </a:stretch>
            </p:blipFill>
            <p:spPr>
              <a:xfrm>
                <a:off x="1773720" y="3312240"/>
                <a:ext cx="1980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6BBBDED7-E286-45F1-BD78-83B42002B6CF}"/>
                  </a:ext>
                </a:extLst>
              </p14:cNvPr>
              <p14:cNvContentPartPr/>
              <p14:nvPr/>
            </p14:nvContentPartPr>
            <p14:xfrm>
              <a:off x="2895480" y="3777360"/>
              <a:ext cx="2356200" cy="63000"/>
            </p14:xfrm>
          </p:contentPart>
        </mc:Choice>
        <mc:Fallback>
          <p:pic>
            <p:nvPicPr>
              <p:cNvPr id="13" name="Ink 12">
                <a:extLst>
                  <a:ext uri="{FF2B5EF4-FFF2-40B4-BE49-F238E27FC236}">
                    <a16:creationId xmlns:a16="http://schemas.microsoft.com/office/drawing/2014/main" id="{6BBBDED7-E286-45F1-BD78-83B42002B6CF}"/>
                  </a:ext>
                </a:extLst>
              </p:cNvPr>
              <p:cNvPicPr/>
              <p:nvPr/>
            </p:nvPicPr>
            <p:blipFill>
              <a:blip r:embed="rId23"/>
              <a:stretch>
                <a:fillRect/>
              </a:stretch>
            </p:blipFill>
            <p:spPr>
              <a:xfrm>
                <a:off x="2886480" y="3768360"/>
                <a:ext cx="2373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F02BDCD0-F211-4916-94D8-F4EB202FC7C6}"/>
                  </a:ext>
                </a:extLst>
              </p14:cNvPr>
              <p14:cNvContentPartPr/>
              <p14:nvPr/>
            </p14:nvContentPartPr>
            <p14:xfrm>
              <a:off x="2285280" y="4022520"/>
              <a:ext cx="1858320" cy="138240"/>
            </p14:xfrm>
          </p:contentPart>
        </mc:Choice>
        <mc:Fallback>
          <p:pic>
            <p:nvPicPr>
              <p:cNvPr id="14" name="Ink 13">
                <a:extLst>
                  <a:ext uri="{FF2B5EF4-FFF2-40B4-BE49-F238E27FC236}">
                    <a16:creationId xmlns:a16="http://schemas.microsoft.com/office/drawing/2014/main" id="{F02BDCD0-F211-4916-94D8-F4EB202FC7C6}"/>
                  </a:ext>
                </a:extLst>
              </p:cNvPr>
              <p:cNvPicPr/>
              <p:nvPr/>
            </p:nvPicPr>
            <p:blipFill>
              <a:blip r:embed="rId25"/>
              <a:stretch>
                <a:fillRect/>
              </a:stretch>
            </p:blipFill>
            <p:spPr>
              <a:xfrm>
                <a:off x="2276640" y="4013520"/>
                <a:ext cx="1875960" cy="155880"/>
              </a:xfrm>
              <a:prstGeom prst="rect">
                <a:avLst/>
              </a:prstGeom>
            </p:spPr>
          </p:pic>
        </mc:Fallback>
      </mc:AlternateContent>
    </p:spTree>
    <p:extLst>
      <p:ext uri="{BB962C8B-B14F-4D97-AF65-F5344CB8AC3E}">
        <p14:creationId xmlns:p14="http://schemas.microsoft.com/office/powerpoint/2010/main" val="2541591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F303C-5077-4639-902C-6C92CE23A253}"/>
              </a:ext>
            </a:extLst>
          </p:cNvPr>
          <p:cNvPicPr>
            <a:picLocks noChangeAspect="1"/>
          </p:cNvPicPr>
          <p:nvPr/>
        </p:nvPicPr>
        <p:blipFill>
          <a:blip r:embed="rId2"/>
          <a:stretch>
            <a:fillRect/>
          </a:stretch>
        </p:blipFill>
        <p:spPr>
          <a:xfrm>
            <a:off x="285589" y="223004"/>
            <a:ext cx="6107260" cy="3348208"/>
          </a:xfrm>
          <a:prstGeom prst="rect">
            <a:avLst/>
          </a:prstGeom>
        </p:spPr>
      </p:pic>
      <p:pic>
        <p:nvPicPr>
          <p:cNvPr id="3" name="Picture 2">
            <a:extLst>
              <a:ext uri="{FF2B5EF4-FFF2-40B4-BE49-F238E27FC236}">
                <a16:creationId xmlns:a16="http://schemas.microsoft.com/office/drawing/2014/main" id="{3166E387-9ACF-456C-BC23-A232DAEB3963}"/>
              </a:ext>
            </a:extLst>
          </p:cNvPr>
          <p:cNvPicPr>
            <a:picLocks noChangeAspect="1"/>
          </p:cNvPicPr>
          <p:nvPr/>
        </p:nvPicPr>
        <p:blipFill>
          <a:blip r:embed="rId3"/>
          <a:stretch>
            <a:fillRect/>
          </a:stretch>
        </p:blipFill>
        <p:spPr>
          <a:xfrm>
            <a:off x="4859684" y="3621523"/>
            <a:ext cx="6641604" cy="3013473"/>
          </a:xfrm>
          <a:prstGeom prst="rect">
            <a:avLst/>
          </a:prstGeom>
        </p:spPr>
      </p:pic>
      <p:sp>
        <p:nvSpPr>
          <p:cNvPr id="4" name="Rectangle 3">
            <a:extLst>
              <a:ext uri="{FF2B5EF4-FFF2-40B4-BE49-F238E27FC236}">
                <a16:creationId xmlns:a16="http://schemas.microsoft.com/office/drawing/2014/main" id="{384805B5-DA92-413E-9DD4-ECF0585529DE}"/>
              </a:ext>
            </a:extLst>
          </p:cNvPr>
          <p:cNvSpPr/>
          <p:nvPr/>
        </p:nvSpPr>
        <p:spPr>
          <a:xfrm>
            <a:off x="58724" y="2126609"/>
            <a:ext cx="6551802" cy="541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30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1385-E5AF-4F15-8E10-C1854E604ADF}"/>
              </a:ext>
            </a:extLst>
          </p:cNvPr>
          <p:cNvSpPr>
            <a:spLocks noGrp="1"/>
          </p:cNvSpPr>
          <p:nvPr>
            <p:ph type="title"/>
          </p:nvPr>
        </p:nvSpPr>
        <p:spPr>
          <a:xfrm>
            <a:off x="838200" y="365125"/>
            <a:ext cx="10515600" cy="785039"/>
          </a:xfrm>
        </p:spPr>
        <p:txBody>
          <a:bodyPr/>
          <a:lstStyle/>
          <a:p>
            <a:r>
              <a:rPr lang="en-US" dirty="0"/>
              <a:t>Existing solutions</a:t>
            </a:r>
          </a:p>
        </p:txBody>
      </p:sp>
      <p:sp>
        <p:nvSpPr>
          <p:cNvPr id="3" name="Content Placeholder 2">
            <a:extLst>
              <a:ext uri="{FF2B5EF4-FFF2-40B4-BE49-F238E27FC236}">
                <a16:creationId xmlns:a16="http://schemas.microsoft.com/office/drawing/2014/main" id="{5937299E-8026-4988-A9B9-4C4009C0B379}"/>
              </a:ext>
            </a:extLst>
          </p:cNvPr>
          <p:cNvSpPr>
            <a:spLocks noGrp="1"/>
          </p:cNvSpPr>
          <p:nvPr>
            <p:ph idx="1"/>
          </p:nvPr>
        </p:nvSpPr>
        <p:spPr>
          <a:xfrm>
            <a:off x="186193" y="1253331"/>
            <a:ext cx="12005807" cy="4351338"/>
          </a:xfrm>
        </p:spPr>
        <p:txBody>
          <a:bodyPr>
            <a:noAutofit/>
          </a:bodyPr>
          <a:lstStyle/>
          <a:p>
            <a:r>
              <a:rPr lang="en-US" sz="2400" dirty="0"/>
              <a:t>Existing security approaches to protecting virtualized infrastructures generally include two types, namely </a:t>
            </a:r>
            <a:r>
              <a:rPr lang="en-US" sz="2400" dirty="0">
                <a:solidFill>
                  <a:srgbClr val="0070C0"/>
                </a:solidFill>
              </a:rPr>
              <a:t>malware detection </a:t>
            </a:r>
            <a:r>
              <a:rPr lang="en-US" sz="2400" dirty="0"/>
              <a:t>and </a:t>
            </a:r>
            <a:r>
              <a:rPr lang="en-US" sz="2400" dirty="0">
                <a:solidFill>
                  <a:srgbClr val="0070C0"/>
                </a:solidFill>
              </a:rPr>
              <a:t>security analytics</a:t>
            </a:r>
            <a:r>
              <a:rPr lang="en-US" sz="2400" dirty="0"/>
              <a:t>. </a:t>
            </a:r>
          </a:p>
          <a:p>
            <a:r>
              <a:rPr lang="en-US" sz="2400" dirty="0">
                <a:solidFill>
                  <a:srgbClr val="FF0000"/>
                </a:solidFill>
              </a:rPr>
              <a:t>(1) Malware detection</a:t>
            </a:r>
            <a:r>
              <a:rPr lang="en-US" sz="2400" dirty="0"/>
              <a:t>: It usually involves two steps, (1) </a:t>
            </a:r>
            <a:r>
              <a:rPr lang="en-US" sz="2400" dirty="0">
                <a:solidFill>
                  <a:srgbClr val="0070C0"/>
                </a:solidFill>
              </a:rPr>
              <a:t>monitoring hooks </a:t>
            </a:r>
            <a:r>
              <a:rPr lang="en-US" sz="2400" dirty="0"/>
              <a:t>are placed at different points within the virtualized infrastructure, (2) a regularly-updated </a:t>
            </a:r>
            <a:r>
              <a:rPr lang="en-US" sz="2400" dirty="0">
                <a:solidFill>
                  <a:srgbClr val="00B050"/>
                </a:solidFill>
              </a:rPr>
              <a:t>attack signature </a:t>
            </a:r>
            <a:r>
              <a:rPr lang="en-US" sz="2400" dirty="0">
                <a:solidFill>
                  <a:srgbClr val="00B0F0"/>
                </a:solidFill>
              </a:rPr>
              <a:t>database </a:t>
            </a:r>
            <a:r>
              <a:rPr lang="en-US" sz="2400" dirty="0"/>
              <a:t>is used to determine attack presence. </a:t>
            </a:r>
          </a:p>
          <a:p>
            <a:r>
              <a:rPr lang="en-US" sz="2400" dirty="0"/>
              <a:t>While this allows for a real-time detection of attacks, the use of a dedicated signature database makes it </a:t>
            </a:r>
            <a:r>
              <a:rPr lang="en-US" sz="2400" dirty="0">
                <a:solidFill>
                  <a:srgbClr val="00B0F0"/>
                </a:solidFill>
              </a:rPr>
              <a:t>vulnerable to zero-day attacks for which it has </a:t>
            </a:r>
            <a:r>
              <a:rPr lang="en-US" sz="2400" dirty="0">
                <a:solidFill>
                  <a:srgbClr val="00B050"/>
                </a:solidFill>
              </a:rPr>
              <a:t>no attack signatures</a:t>
            </a:r>
            <a:r>
              <a:rPr lang="en-US" sz="2400" dirty="0"/>
              <a:t>.</a:t>
            </a:r>
          </a:p>
          <a:p>
            <a:r>
              <a:rPr lang="en-US" sz="2400" dirty="0">
                <a:solidFill>
                  <a:srgbClr val="FF0000"/>
                </a:solidFill>
              </a:rPr>
              <a:t>(2) Security analytics: </a:t>
            </a:r>
            <a:r>
              <a:rPr lang="en-US" sz="2400" dirty="0"/>
              <a:t>It applies analytics on the various </a:t>
            </a:r>
            <a:r>
              <a:rPr lang="en-US" sz="2400" dirty="0">
                <a:solidFill>
                  <a:srgbClr val="00B050"/>
                </a:solidFill>
              </a:rPr>
              <a:t>logs</a:t>
            </a:r>
            <a:r>
              <a:rPr lang="en-US" sz="2400" dirty="0"/>
              <a:t> which are obtained at different points within the network to determine attack presence. By leveraging the huge amounts of logs generated by various security systems (e.g., intrusion detection systems (IDS), security information and event management (SIEM), etc.), </a:t>
            </a:r>
            <a:r>
              <a:rPr lang="en-US" sz="2400" u="sng" dirty="0"/>
              <a:t>applying </a:t>
            </a:r>
            <a:r>
              <a:rPr lang="en-US" sz="2400" u="sng" dirty="0">
                <a:solidFill>
                  <a:srgbClr val="C00000"/>
                </a:solidFill>
              </a:rPr>
              <a:t>big data analytics </a:t>
            </a:r>
            <a:r>
              <a:rPr lang="en-US" sz="2400" u="sng" dirty="0"/>
              <a:t>will be able to </a:t>
            </a:r>
            <a:r>
              <a:rPr lang="en-US" sz="2400" u="sng" dirty="0">
                <a:solidFill>
                  <a:srgbClr val="C00000"/>
                </a:solidFill>
              </a:rPr>
              <a:t>detect attacks </a:t>
            </a:r>
            <a:r>
              <a:rPr lang="en-US" sz="2400" u="sng" dirty="0"/>
              <a:t>which are </a:t>
            </a:r>
            <a:r>
              <a:rPr lang="en-US" sz="2400" u="sng" dirty="0">
                <a:solidFill>
                  <a:srgbClr val="00B050"/>
                </a:solidFill>
              </a:rPr>
              <a:t>not</a:t>
            </a:r>
            <a:r>
              <a:rPr lang="en-US" sz="2400" u="sng" dirty="0"/>
              <a:t> discovered through signature- or rule-based detection methods</a:t>
            </a:r>
            <a:r>
              <a:rPr lang="en-US" sz="2400" dirty="0"/>
              <a:t>. </a:t>
            </a:r>
          </a:p>
          <a:p>
            <a:r>
              <a:rPr lang="en-US" sz="2400" dirty="0"/>
              <a:t>While security analytics removes the need for signature database by using </a:t>
            </a:r>
            <a:r>
              <a:rPr lang="en-US" sz="2400" dirty="0">
                <a:solidFill>
                  <a:srgbClr val="C00000"/>
                </a:solidFill>
              </a:rPr>
              <a:t>event correlation </a:t>
            </a:r>
            <a:r>
              <a:rPr lang="en-US" sz="2400" dirty="0"/>
              <a:t>to </a:t>
            </a:r>
            <a:r>
              <a:rPr lang="en-US" sz="2400" dirty="0">
                <a:solidFill>
                  <a:srgbClr val="C00000"/>
                </a:solidFill>
              </a:rPr>
              <a:t>detect previously undiscovered attacks</a:t>
            </a:r>
            <a:r>
              <a:rPr lang="en-US" sz="2400" dirty="0"/>
              <a:t>, this is often </a:t>
            </a:r>
            <a:r>
              <a:rPr lang="en-US" sz="2400" u="sng" dirty="0"/>
              <a:t>not carried out in real-time and current implementations are intrinsically non-scalable</a:t>
            </a:r>
            <a:r>
              <a:rPr lang="en-US" sz="2400" dirty="0"/>
              <a:t>. That’s why this paper was written…</a:t>
            </a:r>
          </a:p>
        </p:txBody>
      </p:sp>
    </p:spTree>
    <p:extLst>
      <p:ext uri="{BB962C8B-B14F-4D97-AF65-F5344CB8AC3E}">
        <p14:creationId xmlns:p14="http://schemas.microsoft.com/office/powerpoint/2010/main" val="1726236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07BCA5-D6B4-44A4-8C95-3E7F3018CCAA}"/>
              </a:ext>
            </a:extLst>
          </p:cNvPr>
          <p:cNvPicPr>
            <a:picLocks noChangeAspect="1"/>
          </p:cNvPicPr>
          <p:nvPr/>
        </p:nvPicPr>
        <p:blipFill>
          <a:blip r:embed="rId2"/>
          <a:stretch>
            <a:fillRect/>
          </a:stretch>
        </p:blipFill>
        <p:spPr>
          <a:xfrm>
            <a:off x="1300558" y="410603"/>
            <a:ext cx="9787140" cy="6316199"/>
          </a:xfrm>
          <a:prstGeom prst="rect">
            <a:avLst/>
          </a:prstGeom>
        </p:spPr>
      </p:pic>
    </p:spTree>
    <p:extLst>
      <p:ext uri="{BB962C8B-B14F-4D97-AF65-F5344CB8AC3E}">
        <p14:creationId xmlns:p14="http://schemas.microsoft.com/office/powerpoint/2010/main" val="2083339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802ACA-2597-4D83-810B-C87ADBA8DD0D}"/>
              </a:ext>
            </a:extLst>
          </p:cNvPr>
          <p:cNvPicPr>
            <a:picLocks noChangeAspect="1"/>
          </p:cNvPicPr>
          <p:nvPr/>
        </p:nvPicPr>
        <p:blipFill>
          <a:blip r:embed="rId2"/>
          <a:stretch>
            <a:fillRect/>
          </a:stretch>
        </p:blipFill>
        <p:spPr>
          <a:xfrm>
            <a:off x="2240561" y="354552"/>
            <a:ext cx="7710877" cy="6148896"/>
          </a:xfrm>
          <a:prstGeom prst="rect">
            <a:avLst/>
          </a:prstGeom>
        </p:spPr>
      </p:pic>
    </p:spTree>
    <p:extLst>
      <p:ext uri="{BB962C8B-B14F-4D97-AF65-F5344CB8AC3E}">
        <p14:creationId xmlns:p14="http://schemas.microsoft.com/office/powerpoint/2010/main" val="3565839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AA02CE-A7FB-46DA-BB67-BB1A0638B726}"/>
              </a:ext>
            </a:extLst>
          </p:cNvPr>
          <p:cNvPicPr>
            <a:picLocks noChangeAspect="1"/>
          </p:cNvPicPr>
          <p:nvPr/>
        </p:nvPicPr>
        <p:blipFill>
          <a:blip r:embed="rId2"/>
          <a:stretch>
            <a:fillRect/>
          </a:stretch>
        </p:blipFill>
        <p:spPr>
          <a:xfrm>
            <a:off x="1719752" y="478567"/>
            <a:ext cx="8545382" cy="6084245"/>
          </a:xfrm>
          <a:prstGeom prst="rect">
            <a:avLst/>
          </a:prstGeom>
        </p:spPr>
      </p:pic>
    </p:spTree>
    <p:extLst>
      <p:ext uri="{BB962C8B-B14F-4D97-AF65-F5344CB8AC3E}">
        <p14:creationId xmlns:p14="http://schemas.microsoft.com/office/powerpoint/2010/main" val="55883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223A0A-9716-4CBC-806F-9BDE93F54377}"/>
              </a:ext>
            </a:extLst>
          </p:cNvPr>
          <p:cNvPicPr>
            <a:picLocks noChangeAspect="1"/>
          </p:cNvPicPr>
          <p:nvPr/>
        </p:nvPicPr>
        <p:blipFill>
          <a:blip r:embed="rId2"/>
          <a:stretch>
            <a:fillRect/>
          </a:stretch>
        </p:blipFill>
        <p:spPr>
          <a:xfrm>
            <a:off x="2926886" y="332407"/>
            <a:ext cx="6519264" cy="6366606"/>
          </a:xfrm>
          <a:prstGeom prst="rect">
            <a:avLst/>
          </a:prstGeom>
        </p:spPr>
      </p:pic>
    </p:spTree>
    <p:extLst>
      <p:ext uri="{BB962C8B-B14F-4D97-AF65-F5344CB8AC3E}">
        <p14:creationId xmlns:p14="http://schemas.microsoft.com/office/powerpoint/2010/main" val="844051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E8C61B-73DA-47C0-9FDE-DD616E77B724}"/>
              </a:ext>
            </a:extLst>
          </p:cNvPr>
          <p:cNvPicPr>
            <a:picLocks noChangeAspect="1"/>
          </p:cNvPicPr>
          <p:nvPr/>
        </p:nvPicPr>
        <p:blipFill>
          <a:blip r:embed="rId2"/>
          <a:stretch>
            <a:fillRect/>
          </a:stretch>
        </p:blipFill>
        <p:spPr>
          <a:xfrm>
            <a:off x="2825614" y="131948"/>
            <a:ext cx="6024187" cy="6594103"/>
          </a:xfrm>
          <a:prstGeom prst="rect">
            <a:avLst/>
          </a:prstGeom>
        </p:spPr>
      </p:pic>
    </p:spTree>
    <p:extLst>
      <p:ext uri="{BB962C8B-B14F-4D97-AF65-F5344CB8AC3E}">
        <p14:creationId xmlns:p14="http://schemas.microsoft.com/office/powerpoint/2010/main" val="395050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9501-DCB7-4ABE-B606-5C706FBDFE89}"/>
              </a:ext>
            </a:extLst>
          </p:cNvPr>
          <p:cNvSpPr>
            <a:spLocks noGrp="1"/>
          </p:cNvSpPr>
          <p:nvPr>
            <p:ph type="title"/>
          </p:nvPr>
        </p:nvSpPr>
        <p:spPr/>
        <p:txBody>
          <a:bodyPr/>
          <a:lstStyle/>
          <a:p>
            <a:r>
              <a:rPr lang="en-US" dirty="0"/>
              <a:t>This paper</a:t>
            </a:r>
          </a:p>
        </p:txBody>
      </p:sp>
      <p:sp>
        <p:nvSpPr>
          <p:cNvPr id="3" name="Content Placeholder 2">
            <a:extLst>
              <a:ext uri="{FF2B5EF4-FFF2-40B4-BE49-F238E27FC236}">
                <a16:creationId xmlns:a16="http://schemas.microsoft.com/office/drawing/2014/main" id="{D63464BE-72B5-4089-B3EF-F526F502B85E}"/>
              </a:ext>
            </a:extLst>
          </p:cNvPr>
          <p:cNvSpPr>
            <a:spLocks noGrp="1"/>
          </p:cNvSpPr>
          <p:nvPr>
            <p:ph idx="1"/>
          </p:nvPr>
        </p:nvSpPr>
        <p:spPr/>
        <p:txBody>
          <a:bodyPr>
            <a:normAutofit/>
          </a:bodyPr>
          <a:lstStyle/>
          <a:p>
            <a:r>
              <a:rPr lang="en-US" dirty="0"/>
              <a:t>a novel </a:t>
            </a:r>
            <a:r>
              <a:rPr lang="en-US" dirty="0">
                <a:solidFill>
                  <a:srgbClr val="C00000"/>
                </a:solidFill>
              </a:rPr>
              <a:t>big data based security analytics </a:t>
            </a:r>
            <a:r>
              <a:rPr lang="en-US" dirty="0"/>
              <a:t>(BDSA) approach to protecting virtualized infrastructures against advanced attacks. </a:t>
            </a:r>
          </a:p>
          <a:p>
            <a:r>
              <a:rPr lang="en-US" dirty="0"/>
              <a:t>By making use of the </a:t>
            </a:r>
            <a:r>
              <a:rPr lang="en-US" dirty="0">
                <a:solidFill>
                  <a:srgbClr val="C00000"/>
                </a:solidFill>
              </a:rPr>
              <a:t>network logs </a:t>
            </a:r>
            <a:r>
              <a:rPr lang="en-US" dirty="0"/>
              <a:t>as well as the </a:t>
            </a:r>
            <a:r>
              <a:rPr lang="en-US" dirty="0">
                <a:solidFill>
                  <a:srgbClr val="C00000"/>
                </a:solidFill>
              </a:rPr>
              <a:t>user application logs </a:t>
            </a:r>
            <a:r>
              <a:rPr lang="en-US" dirty="0"/>
              <a:t>collected from the guest VMs which are stored in a Hadoop Distributed File System (HDFS), the BDSA approach first </a:t>
            </a:r>
            <a:r>
              <a:rPr lang="en-US" u="sng" dirty="0">
                <a:solidFill>
                  <a:srgbClr val="C00000"/>
                </a:solidFill>
              </a:rPr>
              <a:t>extracts attack features through graph-based event correlation</a:t>
            </a:r>
            <a:r>
              <a:rPr lang="en-US" dirty="0"/>
              <a:t>, </a:t>
            </a:r>
          </a:p>
          <a:p>
            <a:r>
              <a:rPr lang="en-US" dirty="0"/>
              <a:t>a </a:t>
            </a:r>
            <a:r>
              <a:rPr lang="en-US" u="sng" dirty="0">
                <a:solidFill>
                  <a:srgbClr val="C00000"/>
                </a:solidFill>
              </a:rPr>
              <a:t>MapReduce parser </a:t>
            </a:r>
            <a:r>
              <a:rPr lang="en-US" u="sng" dirty="0"/>
              <a:t>based identification of potential attack paths </a:t>
            </a:r>
            <a:r>
              <a:rPr lang="en-US" dirty="0"/>
              <a:t>and then </a:t>
            </a:r>
            <a:r>
              <a:rPr lang="en-US" u="sng" dirty="0"/>
              <a:t>ascertains attack presence </a:t>
            </a:r>
            <a:r>
              <a:rPr lang="en-US" dirty="0"/>
              <a:t>through </a:t>
            </a:r>
            <a:r>
              <a:rPr lang="en-US" dirty="0">
                <a:solidFill>
                  <a:srgbClr val="C00000"/>
                </a:solidFill>
              </a:rPr>
              <a:t>two-step machine learning, namely logistic regression and belief propagation</a:t>
            </a:r>
            <a:r>
              <a:rPr lang="en-US" dirty="0"/>
              <a:t>.</a:t>
            </a:r>
          </a:p>
        </p:txBody>
      </p:sp>
    </p:spTree>
    <p:extLst>
      <p:ext uri="{BB962C8B-B14F-4D97-AF65-F5344CB8AC3E}">
        <p14:creationId xmlns:p14="http://schemas.microsoft.com/office/powerpoint/2010/main" val="395038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61DA-D847-4850-805D-D103C490D6E9}"/>
              </a:ext>
            </a:extLst>
          </p:cNvPr>
          <p:cNvSpPr>
            <a:spLocks noGrp="1"/>
          </p:cNvSpPr>
          <p:nvPr>
            <p:ph type="title"/>
          </p:nvPr>
        </p:nvSpPr>
        <p:spPr/>
        <p:txBody>
          <a:bodyPr/>
          <a:lstStyle/>
          <a:p>
            <a:r>
              <a:rPr lang="en-US" b="1" dirty="0"/>
              <a:t>Malware detection (1)</a:t>
            </a:r>
            <a:endParaRPr lang="en-US" dirty="0"/>
          </a:p>
        </p:txBody>
      </p:sp>
      <p:sp>
        <p:nvSpPr>
          <p:cNvPr id="3" name="Content Placeholder 2">
            <a:extLst>
              <a:ext uri="{FF2B5EF4-FFF2-40B4-BE49-F238E27FC236}">
                <a16:creationId xmlns:a16="http://schemas.microsoft.com/office/drawing/2014/main" id="{7DB41770-6D88-4048-9C74-CC73CC711B50}"/>
              </a:ext>
            </a:extLst>
          </p:cNvPr>
          <p:cNvSpPr>
            <a:spLocks noGrp="1"/>
          </p:cNvSpPr>
          <p:nvPr>
            <p:ph idx="1"/>
          </p:nvPr>
        </p:nvSpPr>
        <p:spPr/>
        <p:txBody>
          <a:bodyPr>
            <a:normAutofit fontScale="92500"/>
          </a:bodyPr>
          <a:lstStyle/>
          <a:p>
            <a:r>
              <a:rPr lang="en-US" dirty="0"/>
              <a:t>Malware refers to any executable which is designed to compromise the integrity of the system on which it is run.</a:t>
            </a:r>
          </a:p>
          <a:p>
            <a:r>
              <a:rPr lang="en-US" dirty="0"/>
              <a:t>There are two prominent approaches to malware detection in cloud computing, namely (a) </a:t>
            </a:r>
            <a:r>
              <a:rPr lang="en-US" dirty="0">
                <a:solidFill>
                  <a:srgbClr val="C00000"/>
                </a:solidFill>
              </a:rPr>
              <a:t>in-VM</a:t>
            </a:r>
            <a:r>
              <a:rPr lang="en-US" dirty="0"/>
              <a:t> and </a:t>
            </a:r>
            <a:r>
              <a:rPr lang="en-US" dirty="0">
                <a:solidFill>
                  <a:srgbClr val="C00000"/>
                </a:solidFill>
              </a:rPr>
              <a:t>outside-VM</a:t>
            </a:r>
            <a:r>
              <a:rPr lang="en-US" dirty="0"/>
              <a:t> interworking approach and (b) </a:t>
            </a:r>
            <a:r>
              <a:rPr lang="en-US" dirty="0">
                <a:solidFill>
                  <a:srgbClr val="C00000"/>
                </a:solidFill>
              </a:rPr>
              <a:t>hypervisor-assisted</a:t>
            </a:r>
            <a:r>
              <a:rPr lang="en-US" dirty="0"/>
              <a:t> malware detection.</a:t>
            </a:r>
          </a:p>
          <a:p>
            <a:r>
              <a:rPr lang="en-US" dirty="0"/>
              <a:t>(1) </a:t>
            </a:r>
            <a:r>
              <a:rPr lang="en-US" dirty="0">
                <a:solidFill>
                  <a:srgbClr val="C00000"/>
                </a:solidFill>
              </a:rPr>
              <a:t>In-VM and outside-VM interworking detection </a:t>
            </a:r>
            <a:r>
              <a:rPr lang="en-US" dirty="0"/>
              <a:t>consists of an </a:t>
            </a:r>
            <a:r>
              <a:rPr lang="en-US" dirty="0">
                <a:solidFill>
                  <a:srgbClr val="00B050"/>
                </a:solidFill>
              </a:rPr>
              <a:t>in-VM agent </a:t>
            </a:r>
            <a:r>
              <a:rPr lang="en-US" dirty="0"/>
              <a:t>running within the guest VM, and a </a:t>
            </a:r>
            <a:r>
              <a:rPr lang="en-US" dirty="0">
                <a:solidFill>
                  <a:srgbClr val="00B050"/>
                </a:solidFill>
              </a:rPr>
              <a:t>remote scrutiny server </a:t>
            </a:r>
            <a:r>
              <a:rPr lang="en-US" dirty="0"/>
              <a:t>monitoring the VM’s </a:t>
            </a:r>
            <a:r>
              <a:rPr lang="en-US" dirty="0" err="1"/>
              <a:t>behaviour</a:t>
            </a:r>
            <a:r>
              <a:rPr lang="en-US" dirty="0"/>
              <a:t>. When a potential malware execution is detected the in-VM agent sends the suspicious executable to the scrutiny server, which then uses the </a:t>
            </a:r>
            <a:r>
              <a:rPr lang="en-US" dirty="0">
                <a:solidFill>
                  <a:srgbClr val="00B050"/>
                </a:solidFill>
              </a:rPr>
              <a:t>signature database </a:t>
            </a:r>
            <a:r>
              <a:rPr lang="en-US" dirty="0"/>
              <a:t>to verify malware presence or otherwise and then informs the in-VM agent of the results.</a:t>
            </a:r>
          </a:p>
        </p:txBody>
      </p:sp>
    </p:spTree>
    <p:extLst>
      <p:ext uri="{BB962C8B-B14F-4D97-AF65-F5344CB8AC3E}">
        <p14:creationId xmlns:p14="http://schemas.microsoft.com/office/powerpoint/2010/main" val="375806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CF75-D255-4917-8B7C-572ED02D1940}"/>
              </a:ext>
            </a:extLst>
          </p:cNvPr>
          <p:cNvSpPr>
            <a:spLocks noGrp="1"/>
          </p:cNvSpPr>
          <p:nvPr>
            <p:ph type="title"/>
          </p:nvPr>
        </p:nvSpPr>
        <p:spPr/>
        <p:txBody>
          <a:bodyPr/>
          <a:lstStyle/>
          <a:p>
            <a:r>
              <a:rPr lang="en-US" b="1" dirty="0"/>
              <a:t>Malware detection (2)</a:t>
            </a:r>
            <a:endParaRPr lang="en-US" dirty="0"/>
          </a:p>
        </p:txBody>
      </p:sp>
      <p:sp>
        <p:nvSpPr>
          <p:cNvPr id="3" name="Content Placeholder 2">
            <a:extLst>
              <a:ext uri="{FF2B5EF4-FFF2-40B4-BE49-F238E27FC236}">
                <a16:creationId xmlns:a16="http://schemas.microsoft.com/office/drawing/2014/main" id="{189595E6-351B-4D27-815B-28493E494310}"/>
              </a:ext>
            </a:extLst>
          </p:cNvPr>
          <p:cNvSpPr>
            <a:spLocks noGrp="1"/>
          </p:cNvSpPr>
          <p:nvPr>
            <p:ph idx="1"/>
          </p:nvPr>
        </p:nvSpPr>
        <p:spPr/>
        <p:txBody>
          <a:bodyPr/>
          <a:lstStyle/>
          <a:p>
            <a:r>
              <a:rPr lang="en-US" dirty="0"/>
              <a:t>(2) </a:t>
            </a:r>
            <a:r>
              <a:rPr lang="en-US" dirty="0">
                <a:solidFill>
                  <a:srgbClr val="FF0000"/>
                </a:solidFill>
              </a:rPr>
              <a:t>Hypervisor-assisted malware detection</a:t>
            </a:r>
            <a:r>
              <a:rPr lang="en-US" dirty="0"/>
              <a:t>, on the other hand, uses the underlying hypervisor to detect malware within the guest VMs.</a:t>
            </a:r>
          </a:p>
          <a:p>
            <a:r>
              <a:rPr lang="en-US" dirty="0"/>
              <a:t>A hypervisor-assisted malware detection scheme is designed in [6] to detect botnet activity within the guest VMs. </a:t>
            </a:r>
            <a:r>
              <a:rPr lang="en-US" u="sng" dirty="0"/>
              <a:t>The scheme </a:t>
            </a:r>
            <a:r>
              <a:rPr lang="en-US" u="sng" dirty="0">
                <a:solidFill>
                  <a:srgbClr val="00B050"/>
                </a:solidFill>
              </a:rPr>
              <a:t>installs a network sniffer on the hypervisor </a:t>
            </a:r>
            <a:r>
              <a:rPr lang="en-US" u="sng" dirty="0"/>
              <a:t>to monitor external traffic as well as inter-VM traffic. Implemented on </a:t>
            </a:r>
            <a:r>
              <a:rPr lang="en-US" u="sng" dirty="0">
                <a:solidFill>
                  <a:srgbClr val="00B050"/>
                </a:solidFill>
              </a:rPr>
              <a:t>Xen</a:t>
            </a:r>
            <a:r>
              <a:rPr lang="en-US" u="sng" dirty="0"/>
              <a:t>, </a:t>
            </a:r>
            <a:r>
              <a:rPr lang="en-US" dirty="0"/>
              <a:t>it is able to detect the presence of the Zeus botnet on the guest VMs.</a:t>
            </a:r>
          </a:p>
        </p:txBody>
      </p:sp>
    </p:spTree>
    <p:extLst>
      <p:ext uri="{BB962C8B-B14F-4D97-AF65-F5344CB8AC3E}">
        <p14:creationId xmlns:p14="http://schemas.microsoft.com/office/powerpoint/2010/main" val="419573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133B-EEB3-4382-B5D3-58DD564F81BF}"/>
              </a:ext>
            </a:extLst>
          </p:cNvPr>
          <p:cNvSpPr>
            <a:spLocks noGrp="1"/>
          </p:cNvSpPr>
          <p:nvPr>
            <p:ph type="title"/>
          </p:nvPr>
        </p:nvSpPr>
        <p:spPr/>
        <p:txBody>
          <a:bodyPr/>
          <a:lstStyle/>
          <a:p>
            <a:r>
              <a:rPr lang="en-US" b="1" dirty="0"/>
              <a:t>Security Analytics</a:t>
            </a:r>
            <a:endParaRPr lang="en-US" dirty="0"/>
          </a:p>
        </p:txBody>
      </p:sp>
      <p:sp>
        <p:nvSpPr>
          <p:cNvPr id="3" name="Content Placeholder 2">
            <a:extLst>
              <a:ext uri="{FF2B5EF4-FFF2-40B4-BE49-F238E27FC236}">
                <a16:creationId xmlns:a16="http://schemas.microsoft.com/office/drawing/2014/main" id="{138DC607-6381-40C0-AF1E-5A4C8C0E3252}"/>
              </a:ext>
            </a:extLst>
          </p:cNvPr>
          <p:cNvSpPr>
            <a:spLocks noGrp="1"/>
          </p:cNvSpPr>
          <p:nvPr>
            <p:ph idx="1"/>
          </p:nvPr>
        </p:nvSpPr>
        <p:spPr/>
        <p:txBody>
          <a:bodyPr>
            <a:normAutofit/>
          </a:bodyPr>
          <a:lstStyle/>
          <a:p>
            <a:r>
              <a:rPr lang="en-US" dirty="0"/>
              <a:t>Common techniques of security analytics include </a:t>
            </a:r>
            <a:r>
              <a:rPr lang="en-US" dirty="0">
                <a:solidFill>
                  <a:srgbClr val="FF0000"/>
                </a:solidFill>
              </a:rPr>
              <a:t>clustering</a:t>
            </a:r>
            <a:r>
              <a:rPr lang="en-US" dirty="0"/>
              <a:t> and </a:t>
            </a:r>
            <a:r>
              <a:rPr lang="en-US" dirty="0">
                <a:solidFill>
                  <a:srgbClr val="FF0000"/>
                </a:solidFill>
              </a:rPr>
              <a:t>graph-based</a:t>
            </a:r>
            <a:r>
              <a:rPr lang="en-US" dirty="0"/>
              <a:t> event correlation.</a:t>
            </a:r>
          </a:p>
          <a:p>
            <a:r>
              <a:rPr lang="en-US" b="1" dirty="0"/>
              <a:t>Clustering for security analytics: </a:t>
            </a:r>
            <a:r>
              <a:rPr lang="en-US" dirty="0"/>
              <a:t>Clustering organizes data items in an unlabeled dataset into groups based on their </a:t>
            </a:r>
            <a:r>
              <a:rPr lang="en-US" u="sng" dirty="0"/>
              <a:t>feature similarities</a:t>
            </a:r>
            <a:r>
              <a:rPr lang="en-US" dirty="0"/>
              <a:t>. </a:t>
            </a:r>
          </a:p>
          <a:p>
            <a:r>
              <a:rPr lang="en-US" dirty="0"/>
              <a:t>For security analytics, </a:t>
            </a:r>
            <a:r>
              <a:rPr lang="en-US" dirty="0">
                <a:solidFill>
                  <a:srgbClr val="FF0000"/>
                </a:solidFill>
              </a:rPr>
              <a:t>clustering</a:t>
            </a:r>
            <a:r>
              <a:rPr lang="en-US" dirty="0">
                <a:solidFill>
                  <a:srgbClr val="00B050"/>
                </a:solidFill>
              </a:rPr>
              <a:t> finds a pattern which generalizes the characteristics of data items, ensuring that it is well generalized to detect unknown attacks.</a:t>
            </a:r>
            <a:r>
              <a:rPr lang="en-US" dirty="0"/>
              <a:t> </a:t>
            </a:r>
          </a:p>
          <a:p>
            <a:r>
              <a:rPr lang="en-US" dirty="0"/>
              <a:t>Examples of cluster-based classifiers include </a:t>
            </a:r>
            <a:r>
              <a:rPr lang="en-US" dirty="0">
                <a:solidFill>
                  <a:srgbClr val="00B050"/>
                </a:solidFill>
              </a:rPr>
              <a:t>K-means clustering and k-nearest neighbors</a:t>
            </a:r>
            <a:r>
              <a:rPr lang="en-US" dirty="0"/>
              <a:t>, which are used in both intrusion detection and malware detection.</a:t>
            </a:r>
          </a:p>
        </p:txBody>
      </p:sp>
    </p:spTree>
    <p:extLst>
      <p:ext uri="{BB962C8B-B14F-4D97-AF65-F5344CB8AC3E}">
        <p14:creationId xmlns:p14="http://schemas.microsoft.com/office/powerpoint/2010/main" val="2400773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4088</TotalTime>
  <Words>3857</Words>
  <Application>Microsoft Office PowerPoint</Application>
  <PresentationFormat>Widescreen</PresentationFormat>
  <Paragraphs>151</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Big Data Based Security Analytics for Protecting Virtualized Infrastructures in Cloud</vt:lpstr>
      <vt:lpstr>Paper abstract</vt:lpstr>
      <vt:lpstr>virtualized infrastructure</vt:lpstr>
      <vt:lpstr>Attacks to virtualized infrastructures</vt:lpstr>
      <vt:lpstr>Existing solutions</vt:lpstr>
      <vt:lpstr>This paper</vt:lpstr>
      <vt:lpstr>Malware detection (1)</vt:lpstr>
      <vt:lpstr>Malware detection (2)</vt:lpstr>
      <vt:lpstr>Security Analytics</vt:lpstr>
      <vt:lpstr>Graph-based event correlation</vt:lpstr>
      <vt:lpstr>Limitations of existing approaches</vt:lpstr>
      <vt:lpstr>PROPOSED APPROACH</vt:lpstr>
      <vt:lpstr>5 Design Principles</vt:lpstr>
      <vt:lpstr>big data based security analytics (BDSA) approach</vt:lpstr>
      <vt:lpstr>PowerPoint Presentation</vt:lpstr>
      <vt:lpstr>Component 1: Offline training</vt:lpstr>
      <vt:lpstr>Component 2: Extraction of Attack Features </vt:lpstr>
      <vt:lpstr>Component 3: Identification of Potential Attack Paths</vt:lpstr>
      <vt:lpstr>Component 4: Determination of Attack Presence</vt:lpstr>
      <vt:lpstr>Extraction of Attack Features</vt:lpstr>
      <vt:lpstr>Logs</vt:lpstr>
      <vt:lpstr>Form graphs</vt:lpstr>
      <vt:lpstr>PowerPoint Presentation</vt:lpstr>
      <vt:lpstr>Graph logs</vt:lpstr>
      <vt:lpstr>MapReduce Parser for the identification of potential attack paths</vt:lpstr>
      <vt:lpstr>PowerPoint Presentation</vt:lpstr>
      <vt:lpstr>“Reduce” phase</vt:lpstr>
      <vt:lpstr>PowerPoint Presentation</vt:lpstr>
      <vt:lpstr>PowerPoint Presentation</vt:lpstr>
      <vt:lpstr>Determination of attack presence</vt:lpstr>
      <vt:lpstr>Belief propagation</vt:lpstr>
      <vt:lpstr>Training and retraining of logistic regression classifiers</vt:lpstr>
      <vt:lpstr>Attributes ( deduced from “features”)</vt:lpstr>
      <vt:lpstr>PowerPoint Presentation</vt:lpstr>
      <vt:lpstr>PowerPoint Presentation</vt:lpstr>
      <vt:lpstr>PowerPoint Presentation</vt:lpstr>
      <vt:lpstr>PowerPoint Presentation</vt:lpstr>
      <vt:lpstr>PowerPoint Presentation</vt:lpstr>
      <vt:lpstr>For Application Logs</vt:lpstr>
      <vt:lpstr>PowerPoint Presentation</vt:lpstr>
      <vt:lpstr>PowerPoint Presentation</vt:lpstr>
      <vt:lpstr>Attack classification using belief propagation</vt:lpstr>
      <vt:lpstr>Belief propagation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dc:creator>
  <cp:lastModifiedBy>Fei Hu</cp:lastModifiedBy>
  <cp:revision>141</cp:revision>
  <dcterms:created xsi:type="dcterms:W3CDTF">2017-11-29T01:28:36Z</dcterms:created>
  <dcterms:modified xsi:type="dcterms:W3CDTF">2019-02-15T03:24:17Z</dcterms:modified>
</cp:coreProperties>
</file>