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71" autoAdjust="0"/>
    <p:restoredTop sz="94660"/>
  </p:normalViewPr>
  <p:slideViewPr>
    <p:cSldViewPr snapToGrid="0">
      <p:cViewPr varScale="1">
        <p:scale>
          <a:sx n="80" d="100"/>
          <a:sy n="80" d="100"/>
        </p:scale>
        <p:origin x="15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E73D1-B818-4B15-AAA8-559C4BA6D01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2B7EDDA-2DB6-4AB6-8721-6FFA14C138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C16FD8A-9E44-495E-A3B9-6F3732ABDDEE}"/>
              </a:ext>
            </a:extLst>
          </p:cNvPr>
          <p:cNvSpPr>
            <a:spLocks noGrp="1"/>
          </p:cNvSpPr>
          <p:nvPr>
            <p:ph type="dt" sz="half" idx="10"/>
          </p:nvPr>
        </p:nvSpPr>
        <p:spPr/>
        <p:txBody>
          <a:bodyPr/>
          <a:lstStyle/>
          <a:p>
            <a:fld id="{64A96D2E-BC21-43DD-BF75-3159A7C6DAF5}" type="datetimeFigureOut">
              <a:rPr lang="en-US" smtClean="0"/>
              <a:t>1/22/2019</a:t>
            </a:fld>
            <a:endParaRPr lang="en-US"/>
          </a:p>
        </p:txBody>
      </p:sp>
      <p:sp>
        <p:nvSpPr>
          <p:cNvPr id="5" name="Footer Placeholder 4">
            <a:extLst>
              <a:ext uri="{FF2B5EF4-FFF2-40B4-BE49-F238E27FC236}">
                <a16:creationId xmlns:a16="http://schemas.microsoft.com/office/drawing/2014/main" id="{FCC893EA-9C14-4BB9-B911-777326A3A9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D032EF-02A8-48E2-A3DA-6C8A388EB8EF}"/>
              </a:ext>
            </a:extLst>
          </p:cNvPr>
          <p:cNvSpPr>
            <a:spLocks noGrp="1"/>
          </p:cNvSpPr>
          <p:nvPr>
            <p:ph type="sldNum" sz="quarter" idx="12"/>
          </p:nvPr>
        </p:nvSpPr>
        <p:spPr/>
        <p:txBody>
          <a:bodyPr/>
          <a:lstStyle/>
          <a:p>
            <a:fld id="{F47AFFE5-10A0-4FEC-977D-69CBA6862CE0}" type="slidenum">
              <a:rPr lang="en-US" smtClean="0"/>
              <a:t>‹#›</a:t>
            </a:fld>
            <a:endParaRPr lang="en-US"/>
          </a:p>
        </p:txBody>
      </p:sp>
    </p:spTree>
    <p:extLst>
      <p:ext uri="{BB962C8B-B14F-4D97-AF65-F5344CB8AC3E}">
        <p14:creationId xmlns:p14="http://schemas.microsoft.com/office/powerpoint/2010/main" val="2811872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7F119-36A2-4CC1-AECE-2BB49F9592C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15CD3C4-756C-4A2C-A403-4DB7443E11D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35D04E-24B0-49D1-B492-C0EC3B1BC25F}"/>
              </a:ext>
            </a:extLst>
          </p:cNvPr>
          <p:cNvSpPr>
            <a:spLocks noGrp="1"/>
          </p:cNvSpPr>
          <p:nvPr>
            <p:ph type="dt" sz="half" idx="10"/>
          </p:nvPr>
        </p:nvSpPr>
        <p:spPr/>
        <p:txBody>
          <a:bodyPr/>
          <a:lstStyle/>
          <a:p>
            <a:fld id="{64A96D2E-BC21-43DD-BF75-3159A7C6DAF5}" type="datetimeFigureOut">
              <a:rPr lang="en-US" smtClean="0"/>
              <a:t>1/22/2019</a:t>
            </a:fld>
            <a:endParaRPr lang="en-US"/>
          </a:p>
        </p:txBody>
      </p:sp>
      <p:sp>
        <p:nvSpPr>
          <p:cNvPr id="5" name="Footer Placeholder 4">
            <a:extLst>
              <a:ext uri="{FF2B5EF4-FFF2-40B4-BE49-F238E27FC236}">
                <a16:creationId xmlns:a16="http://schemas.microsoft.com/office/drawing/2014/main" id="{6C97A5F2-6696-4359-B6CE-E154CB8A4E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A67C24-326B-451D-81DE-44E7BF921E06}"/>
              </a:ext>
            </a:extLst>
          </p:cNvPr>
          <p:cNvSpPr>
            <a:spLocks noGrp="1"/>
          </p:cNvSpPr>
          <p:nvPr>
            <p:ph type="sldNum" sz="quarter" idx="12"/>
          </p:nvPr>
        </p:nvSpPr>
        <p:spPr/>
        <p:txBody>
          <a:bodyPr/>
          <a:lstStyle/>
          <a:p>
            <a:fld id="{F47AFFE5-10A0-4FEC-977D-69CBA6862CE0}" type="slidenum">
              <a:rPr lang="en-US" smtClean="0"/>
              <a:t>‹#›</a:t>
            </a:fld>
            <a:endParaRPr lang="en-US"/>
          </a:p>
        </p:txBody>
      </p:sp>
    </p:spTree>
    <p:extLst>
      <p:ext uri="{BB962C8B-B14F-4D97-AF65-F5344CB8AC3E}">
        <p14:creationId xmlns:p14="http://schemas.microsoft.com/office/powerpoint/2010/main" val="2103584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E8CA84-5336-4B02-BFE3-D5650C77264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8A67F2A-D154-4D2E-B999-FEB07961E3A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A8E32F-FFBD-4D6A-BF05-A9F9BD920B52}"/>
              </a:ext>
            </a:extLst>
          </p:cNvPr>
          <p:cNvSpPr>
            <a:spLocks noGrp="1"/>
          </p:cNvSpPr>
          <p:nvPr>
            <p:ph type="dt" sz="half" idx="10"/>
          </p:nvPr>
        </p:nvSpPr>
        <p:spPr/>
        <p:txBody>
          <a:bodyPr/>
          <a:lstStyle/>
          <a:p>
            <a:fld id="{64A96D2E-BC21-43DD-BF75-3159A7C6DAF5}" type="datetimeFigureOut">
              <a:rPr lang="en-US" smtClean="0"/>
              <a:t>1/22/2019</a:t>
            </a:fld>
            <a:endParaRPr lang="en-US"/>
          </a:p>
        </p:txBody>
      </p:sp>
      <p:sp>
        <p:nvSpPr>
          <p:cNvPr id="5" name="Footer Placeholder 4">
            <a:extLst>
              <a:ext uri="{FF2B5EF4-FFF2-40B4-BE49-F238E27FC236}">
                <a16:creationId xmlns:a16="http://schemas.microsoft.com/office/drawing/2014/main" id="{EC3F46B5-D7E6-4805-859C-C446CFD53E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BE998C-9C14-461D-87B6-3801FB882A06}"/>
              </a:ext>
            </a:extLst>
          </p:cNvPr>
          <p:cNvSpPr>
            <a:spLocks noGrp="1"/>
          </p:cNvSpPr>
          <p:nvPr>
            <p:ph type="sldNum" sz="quarter" idx="12"/>
          </p:nvPr>
        </p:nvSpPr>
        <p:spPr/>
        <p:txBody>
          <a:bodyPr/>
          <a:lstStyle/>
          <a:p>
            <a:fld id="{F47AFFE5-10A0-4FEC-977D-69CBA6862CE0}" type="slidenum">
              <a:rPr lang="en-US" smtClean="0"/>
              <a:t>‹#›</a:t>
            </a:fld>
            <a:endParaRPr lang="en-US"/>
          </a:p>
        </p:txBody>
      </p:sp>
    </p:spTree>
    <p:extLst>
      <p:ext uri="{BB962C8B-B14F-4D97-AF65-F5344CB8AC3E}">
        <p14:creationId xmlns:p14="http://schemas.microsoft.com/office/powerpoint/2010/main" val="1512268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4C626-5F91-4FE8-ACB3-AA2DF84FC2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88EB38-74F3-4266-8422-8EDF6D21FD6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2B0F77-FB2B-48C7-9013-839642930F1D}"/>
              </a:ext>
            </a:extLst>
          </p:cNvPr>
          <p:cNvSpPr>
            <a:spLocks noGrp="1"/>
          </p:cNvSpPr>
          <p:nvPr>
            <p:ph type="dt" sz="half" idx="10"/>
          </p:nvPr>
        </p:nvSpPr>
        <p:spPr/>
        <p:txBody>
          <a:bodyPr/>
          <a:lstStyle/>
          <a:p>
            <a:fld id="{64A96D2E-BC21-43DD-BF75-3159A7C6DAF5}" type="datetimeFigureOut">
              <a:rPr lang="en-US" smtClean="0"/>
              <a:t>1/22/2019</a:t>
            </a:fld>
            <a:endParaRPr lang="en-US"/>
          </a:p>
        </p:txBody>
      </p:sp>
      <p:sp>
        <p:nvSpPr>
          <p:cNvPr id="5" name="Footer Placeholder 4">
            <a:extLst>
              <a:ext uri="{FF2B5EF4-FFF2-40B4-BE49-F238E27FC236}">
                <a16:creationId xmlns:a16="http://schemas.microsoft.com/office/drawing/2014/main" id="{474CE8BB-D2B3-4D4C-ACA5-36987BD77F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C406B4-E324-4630-8CAE-9A6A749B015A}"/>
              </a:ext>
            </a:extLst>
          </p:cNvPr>
          <p:cNvSpPr>
            <a:spLocks noGrp="1"/>
          </p:cNvSpPr>
          <p:nvPr>
            <p:ph type="sldNum" sz="quarter" idx="12"/>
          </p:nvPr>
        </p:nvSpPr>
        <p:spPr/>
        <p:txBody>
          <a:bodyPr/>
          <a:lstStyle/>
          <a:p>
            <a:fld id="{F47AFFE5-10A0-4FEC-977D-69CBA6862CE0}" type="slidenum">
              <a:rPr lang="en-US" smtClean="0"/>
              <a:t>‹#›</a:t>
            </a:fld>
            <a:endParaRPr lang="en-US"/>
          </a:p>
        </p:txBody>
      </p:sp>
    </p:spTree>
    <p:extLst>
      <p:ext uri="{BB962C8B-B14F-4D97-AF65-F5344CB8AC3E}">
        <p14:creationId xmlns:p14="http://schemas.microsoft.com/office/powerpoint/2010/main" val="2014965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305D6-4116-479C-8301-65310EE4F31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046DFEA-C656-4D53-9469-16EDB5D31E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BA79B84-8E30-4B92-A10B-BF98FE63893C}"/>
              </a:ext>
            </a:extLst>
          </p:cNvPr>
          <p:cNvSpPr>
            <a:spLocks noGrp="1"/>
          </p:cNvSpPr>
          <p:nvPr>
            <p:ph type="dt" sz="half" idx="10"/>
          </p:nvPr>
        </p:nvSpPr>
        <p:spPr/>
        <p:txBody>
          <a:bodyPr/>
          <a:lstStyle/>
          <a:p>
            <a:fld id="{64A96D2E-BC21-43DD-BF75-3159A7C6DAF5}" type="datetimeFigureOut">
              <a:rPr lang="en-US" smtClean="0"/>
              <a:t>1/22/2019</a:t>
            </a:fld>
            <a:endParaRPr lang="en-US"/>
          </a:p>
        </p:txBody>
      </p:sp>
      <p:sp>
        <p:nvSpPr>
          <p:cNvPr id="5" name="Footer Placeholder 4">
            <a:extLst>
              <a:ext uri="{FF2B5EF4-FFF2-40B4-BE49-F238E27FC236}">
                <a16:creationId xmlns:a16="http://schemas.microsoft.com/office/drawing/2014/main" id="{CD3C7EAC-F5F7-4CBF-8896-9F190C02B2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9ACF3A-CC5A-40ED-A771-2BA2F1C5A810}"/>
              </a:ext>
            </a:extLst>
          </p:cNvPr>
          <p:cNvSpPr>
            <a:spLocks noGrp="1"/>
          </p:cNvSpPr>
          <p:nvPr>
            <p:ph type="sldNum" sz="quarter" idx="12"/>
          </p:nvPr>
        </p:nvSpPr>
        <p:spPr/>
        <p:txBody>
          <a:bodyPr/>
          <a:lstStyle/>
          <a:p>
            <a:fld id="{F47AFFE5-10A0-4FEC-977D-69CBA6862CE0}" type="slidenum">
              <a:rPr lang="en-US" smtClean="0"/>
              <a:t>‹#›</a:t>
            </a:fld>
            <a:endParaRPr lang="en-US"/>
          </a:p>
        </p:txBody>
      </p:sp>
    </p:spTree>
    <p:extLst>
      <p:ext uri="{BB962C8B-B14F-4D97-AF65-F5344CB8AC3E}">
        <p14:creationId xmlns:p14="http://schemas.microsoft.com/office/powerpoint/2010/main" val="1796088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F9871-335E-4369-A3EB-EC6371A896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A42EAB-1CB0-4098-ACDA-008BBDEBF88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49BD265-8490-478E-91E8-2EC8B0AA153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C49166-D812-4608-9199-D6241DCAA691}"/>
              </a:ext>
            </a:extLst>
          </p:cNvPr>
          <p:cNvSpPr>
            <a:spLocks noGrp="1"/>
          </p:cNvSpPr>
          <p:nvPr>
            <p:ph type="dt" sz="half" idx="10"/>
          </p:nvPr>
        </p:nvSpPr>
        <p:spPr/>
        <p:txBody>
          <a:bodyPr/>
          <a:lstStyle/>
          <a:p>
            <a:fld id="{64A96D2E-BC21-43DD-BF75-3159A7C6DAF5}" type="datetimeFigureOut">
              <a:rPr lang="en-US" smtClean="0"/>
              <a:t>1/22/2019</a:t>
            </a:fld>
            <a:endParaRPr lang="en-US"/>
          </a:p>
        </p:txBody>
      </p:sp>
      <p:sp>
        <p:nvSpPr>
          <p:cNvPr id="6" name="Footer Placeholder 5">
            <a:extLst>
              <a:ext uri="{FF2B5EF4-FFF2-40B4-BE49-F238E27FC236}">
                <a16:creationId xmlns:a16="http://schemas.microsoft.com/office/drawing/2014/main" id="{E5E3B11A-20E0-48F4-AC83-65F426BF32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18ED9A-1D68-4E62-89FC-8AAF19B62F79}"/>
              </a:ext>
            </a:extLst>
          </p:cNvPr>
          <p:cNvSpPr>
            <a:spLocks noGrp="1"/>
          </p:cNvSpPr>
          <p:nvPr>
            <p:ph type="sldNum" sz="quarter" idx="12"/>
          </p:nvPr>
        </p:nvSpPr>
        <p:spPr/>
        <p:txBody>
          <a:bodyPr/>
          <a:lstStyle/>
          <a:p>
            <a:fld id="{F47AFFE5-10A0-4FEC-977D-69CBA6862CE0}" type="slidenum">
              <a:rPr lang="en-US" smtClean="0"/>
              <a:t>‹#›</a:t>
            </a:fld>
            <a:endParaRPr lang="en-US"/>
          </a:p>
        </p:txBody>
      </p:sp>
    </p:spTree>
    <p:extLst>
      <p:ext uri="{BB962C8B-B14F-4D97-AF65-F5344CB8AC3E}">
        <p14:creationId xmlns:p14="http://schemas.microsoft.com/office/powerpoint/2010/main" val="322522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EFA80-6DB7-49FC-BF03-19D43E5D972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78EAEED-63EE-4398-B764-5A1F995BEB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7ADA6CB-6D56-4131-8820-7508ACF79E6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9A5258A-5D62-4DF6-97DB-6BE6A06598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7229FA1-A89B-452C-8F67-9FCC1A6C6CE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D59B42-5409-4B64-9B20-F8FE49BA5D42}"/>
              </a:ext>
            </a:extLst>
          </p:cNvPr>
          <p:cNvSpPr>
            <a:spLocks noGrp="1"/>
          </p:cNvSpPr>
          <p:nvPr>
            <p:ph type="dt" sz="half" idx="10"/>
          </p:nvPr>
        </p:nvSpPr>
        <p:spPr/>
        <p:txBody>
          <a:bodyPr/>
          <a:lstStyle/>
          <a:p>
            <a:fld id="{64A96D2E-BC21-43DD-BF75-3159A7C6DAF5}" type="datetimeFigureOut">
              <a:rPr lang="en-US" smtClean="0"/>
              <a:t>1/22/2019</a:t>
            </a:fld>
            <a:endParaRPr lang="en-US"/>
          </a:p>
        </p:txBody>
      </p:sp>
      <p:sp>
        <p:nvSpPr>
          <p:cNvPr id="8" name="Footer Placeholder 7">
            <a:extLst>
              <a:ext uri="{FF2B5EF4-FFF2-40B4-BE49-F238E27FC236}">
                <a16:creationId xmlns:a16="http://schemas.microsoft.com/office/drawing/2014/main" id="{1B7CED61-E9D1-40FD-8616-6C55044519D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3EEDDC1-E008-44E9-8555-92B954FC0469}"/>
              </a:ext>
            </a:extLst>
          </p:cNvPr>
          <p:cNvSpPr>
            <a:spLocks noGrp="1"/>
          </p:cNvSpPr>
          <p:nvPr>
            <p:ph type="sldNum" sz="quarter" idx="12"/>
          </p:nvPr>
        </p:nvSpPr>
        <p:spPr/>
        <p:txBody>
          <a:bodyPr/>
          <a:lstStyle/>
          <a:p>
            <a:fld id="{F47AFFE5-10A0-4FEC-977D-69CBA6862CE0}" type="slidenum">
              <a:rPr lang="en-US" smtClean="0"/>
              <a:t>‹#›</a:t>
            </a:fld>
            <a:endParaRPr lang="en-US"/>
          </a:p>
        </p:txBody>
      </p:sp>
    </p:spTree>
    <p:extLst>
      <p:ext uri="{BB962C8B-B14F-4D97-AF65-F5344CB8AC3E}">
        <p14:creationId xmlns:p14="http://schemas.microsoft.com/office/powerpoint/2010/main" val="2548496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F484C-9B96-4587-B28F-354C1F853F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C8A04D1-C29C-40E3-B880-FD8D0D84B5D6}"/>
              </a:ext>
            </a:extLst>
          </p:cNvPr>
          <p:cNvSpPr>
            <a:spLocks noGrp="1"/>
          </p:cNvSpPr>
          <p:nvPr>
            <p:ph type="dt" sz="half" idx="10"/>
          </p:nvPr>
        </p:nvSpPr>
        <p:spPr/>
        <p:txBody>
          <a:bodyPr/>
          <a:lstStyle/>
          <a:p>
            <a:fld id="{64A96D2E-BC21-43DD-BF75-3159A7C6DAF5}" type="datetimeFigureOut">
              <a:rPr lang="en-US" smtClean="0"/>
              <a:t>1/22/2019</a:t>
            </a:fld>
            <a:endParaRPr lang="en-US"/>
          </a:p>
        </p:txBody>
      </p:sp>
      <p:sp>
        <p:nvSpPr>
          <p:cNvPr id="4" name="Footer Placeholder 3">
            <a:extLst>
              <a:ext uri="{FF2B5EF4-FFF2-40B4-BE49-F238E27FC236}">
                <a16:creationId xmlns:a16="http://schemas.microsoft.com/office/drawing/2014/main" id="{0A1CC9C2-E13E-41C3-862A-3FFBBC060A7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2CB5955-5361-4BA4-B912-ED19C9657EB1}"/>
              </a:ext>
            </a:extLst>
          </p:cNvPr>
          <p:cNvSpPr>
            <a:spLocks noGrp="1"/>
          </p:cNvSpPr>
          <p:nvPr>
            <p:ph type="sldNum" sz="quarter" idx="12"/>
          </p:nvPr>
        </p:nvSpPr>
        <p:spPr/>
        <p:txBody>
          <a:bodyPr/>
          <a:lstStyle/>
          <a:p>
            <a:fld id="{F47AFFE5-10A0-4FEC-977D-69CBA6862CE0}" type="slidenum">
              <a:rPr lang="en-US" smtClean="0"/>
              <a:t>‹#›</a:t>
            </a:fld>
            <a:endParaRPr lang="en-US"/>
          </a:p>
        </p:txBody>
      </p:sp>
    </p:spTree>
    <p:extLst>
      <p:ext uri="{BB962C8B-B14F-4D97-AF65-F5344CB8AC3E}">
        <p14:creationId xmlns:p14="http://schemas.microsoft.com/office/powerpoint/2010/main" val="1321628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32D9E3-2717-4F25-A8B5-057F47D16D87}"/>
              </a:ext>
            </a:extLst>
          </p:cNvPr>
          <p:cNvSpPr>
            <a:spLocks noGrp="1"/>
          </p:cNvSpPr>
          <p:nvPr>
            <p:ph type="dt" sz="half" idx="10"/>
          </p:nvPr>
        </p:nvSpPr>
        <p:spPr/>
        <p:txBody>
          <a:bodyPr/>
          <a:lstStyle/>
          <a:p>
            <a:fld id="{64A96D2E-BC21-43DD-BF75-3159A7C6DAF5}" type="datetimeFigureOut">
              <a:rPr lang="en-US" smtClean="0"/>
              <a:t>1/22/2019</a:t>
            </a:fld>
            <a:endParaRPr lang="en-US"/>
          </a:p>
        </p:txBody>
      </p:sp>
      <p:sp>
        <p:nvSpPr>
          <p:cNvPr id="3" name="Footer Placeholder 2">
            <a:extLst>
              <a:ext uri="{FF2B5EF4-FFF2-40B4-BE49-F238E27FC236}">
                <a16:creationId xmlns:a16="http://schemas.microsoft.com/office/drawing/2014/main" id="{635A7D10-B9A2-4FD4-BCC1-D7D79F91ACA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5574C04-BCE9-4190-A578-FB47C64AD1E6}"/>
              </a:ext>
            </a:extLst>
          </p:cNvPr>
          <p:cNvSpPr>
            <a:spLocks noGrp="1"/>
          </p:cNvSpPr>
          <p:nvPr>
            <p:ph type="sldNum" sz="quarter" idx="12"/>
          </p:nvPr>
        </p:nvSpPr>
        <p:spPr/>
        <p:txBody>
          <a:bodyPr/>
          <a:lstStyle/>
          <a:p>
            <a:fld id="{F47AFFE5-10A0-4FEC-977D-69CBA6862CE0}" type="slidenum">
              <a:rPr lang="en-US" smtClean="0"/>
              <a:t>‹#›</a:t>
            </a:fld>
            <a:endParaRPr lang="en-US"/>
          </a:p>
        </p:txBody>
      </p:sp>
    </p:spTree>
    <p:extLst>
      <p:ext uri="{BB962C8B-B14F-4D97-AF65-F5344CB8AC3E}">
        <p14:creationId xmlns:p14="http://schemas.microsoft.com/office/powerpoint/2010/main" val="225091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FA59C-7E71-41EC-A289-BE1AB00285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CAD83B5-443C-4F21-95EB-B8D46D5534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6CF23BF-2A7C-45BB-8F27-9ABE09A8AE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04C24BA-9904-4671-B6B1-CA9C8F1BF1E4}"/>
              </a:ext>
            </a:extLst>
          </p:cNvPr>
          <p:cNvSpPr>
            <a:spLocks noGrp="1"/>
          </p:cNvSpPr>
          <p:nvPr>
            <p:ph type="dt" sz="half" idx="10"/>
          </p:nvPr>
        </p:nvSpPr>
        <p:spPr/>
        <p:txBody>
          <a:bodyPr/>
          <a:lstStyle/>
          <a:p>
            <a:fld id="{64A96D2E-BC21-43DD-BF75-3159A7C6DAF5}" type="datetimeFigureOut">
              <a:rPr lang="en-US" smtClean="0"/>
              <a:t>1/22/2019</a:t>
            </a:fld>
            <a:endParaRPr lang="en-US"/>
          </a:p>
        </p:txBody>
      </p:sp>
      <p:sp>
        <p:nvSpPr>
          <p:cNvPr id="6" name="Footer Placeholder 5">
            <a:extLst>
              <a:ext uri="{FF2B5EF4-FFF2-40B4-BE49-F238E27FC236}">
                <a16:creationId xmlns:a16="http://schemas.microsoft.com/office/drawing/2014/main" id="{A3E6B686-4805-4B79-B7FB-671F092F8C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313014-C3FD-4DFD-9528-BC12EB24F0DE}"/>
              </a:ext>
            </a:extLst>
          </p:cNvPr>
          <p:cNvSpPr>
            <a:spLocks noGrp="1"/>
          </p:cNvSpPr>
          <p:nvPr>
            <p:ph type="sldNum" sz="quarter" idx="12"/>
          </p:nvPr>
        </p:nvSpPr>
        <p:spPr/>
        <p:txBody>
          <a:bodyPr/>
          <a:lstStyle/>
          <a:p>
            <a:fld id="{F47AFFE5-10A0-4FEC-977D-69CBA6862CE0}" type="slidenum">
              <a:rPr lang="en-US" smtClean="0"/>
              <a:t>‹#›</a:t>
            </a:fld>
            <a:endParaRPr lang="en-US"/>
          </a:p>
        </p:txBody>
      </p:sp>
    </p:spTree>
    <p:extLst>
      <p:ext uri="{BB962C8B-B14F-4D97-AF65-F5344CB8AC3E}">
        <p14:creationId xmlns:p14="http://schemas.microsoft.com/office/powerpoint/2010/main" val="4141403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F0A03-2BBA-4884-B287-073590BF2D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9B01DB-3F74-442E-8420-140B44D2C9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F0645DD-4749-400E-83C0-021ABE0F51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9B5CF00-C42F-4402-83D1-CD7A5BCF18EE}"/>
              </a:ext>
            </a:extLst>
          </p:cNvPr>
          <p:cNvSpPr>
            <a:spLocks noGrp="1"/>
          </p:cNvSpPr>
          <p:nvPr>
            <p:ph type="dt" sz="half" idx="10"/>
          </p:nvPr>
        </p:nvSpPr>
        <p:spPr/>
        <p:txBody>
          <a:bodyPr/>
          <a:lstStyle/>
          <a:p>
            <a:fld id="{64A96D2E-BC21-43DD-BF75-3159A7C6DAF5}" type="datetimeFigureOut">
              <a:rPr lang="en-US" smtClean="0"/>
              <a:t>1/22/2019</a:t>
            </a:fld>
            <a:endParaRPr lang="en-US"/>
          </a:p>
        </p:txBody>
      </p:sp>
      <p:sp>
        <p:nvSpPr>
          <p:cNvPr id="6" name="Footer Placeholder 5">
            <a:extLst>
              <a:ext uri="{FF2B5EF4-FFF2-40B4-BE49-F238E27FC236}">
                <a16:creationId xmlns:a16="http://schemas.microsoft.com/office/drawing/2014/main" id="{B527E14E-4B3E-4BCC-99F2-0823BB81FD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873822-4AEB-4B6D-BFB6-4A402857A510}"/>
              </a:ext>
            </a:extLst>
          </p:cNvPr>
          <p:cNvSpPr>
            <a:spLocks noGrp="1"/>
          </p:cNvSpPr>
          <p:nvPr>
            <p:ph type="sldNum" sz="quarter" idx="12"/>
          </p:nvPr>
        </p:nvSpPr>
        <p:spPr/>
        <p:txBody>
          <a:bodyPr/>
          <a:lstStyle/>
          <a:p>
            <a:fld id="{F47AFFE5-10A0-4FEC-977D-69CBA6862CE0}" type="slidenum">
              <a:rPr lang="en-US" smtClean="0"/>
              <a:t>‹#›</a:t>
            </a:fld>
            <a:endParaRPr lang="en-US"/>
          </a:p>
        </p:txBody>
      </p:sp>
    </p:spTree>
    <p:extLst>
      <p:ext uri="{BB962C8B-B14F-4D97-AF65-F5344CB8AC3E}">
        <p14:creationId xmlns:p14="http://schemas.microsoft.com/office/powerpoint/2010/main" val="3673231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5F386B2-8D47-4DAE-943B-A3FDFC2881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EAF0548-2B9F-49CA-B874-67575FDE52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91738B-5A3C-46E6-A8EA-6DBC710FBF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A96D2E-BC21-43DD-BF75-3159A7C6DAF5}" type="datetimeFigureOut">
              <a:rPr lang="en-US" smtClean="0"/>
              <a:t>1/22/2019</a:t>
            </a:fld>
            <a:endParaRPr lang="en-US"/>
          </a:p>
        </p:txBody>
      </p:sp>
      <p:sp>
        <p:nvSpPr>
          <p:cNvPr id="5" name="Footer Placeholder 4">
            <a:extLst>
              <a:ext uri="{FF2B5EF4-FFF2-40B4-BE49-F238E27FC236}">
                <a16:creationId xmlns:a16="http://schemas.microsoft.com/office/drawing/2014/main" id="{73EF2923-4B2E-4EA1-8B3D-69761E0DEA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E486868-34FB-4113-86AD-15418E4E33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7AFFE5-10A0-4FEC-977D-69CBA6862CE0}" type="slidenum">
              <a:rPr lang="en-US" smtClean="0"/>
              <a:t>‹#›</a:t>
            </a:fld>
            <a:endParaRPr lang="en-US"/>
          </a:p>
        </p:txBody>
      </p:sp>
    </p:spTree>
    <p:extLst>
      <p:ext uri="{BB962C8B-B14F-4D97-AF65-F5344CB8AC3E}">
        <p14:creationId xmlns:p14="http://schemas.microsoft.com/office/powerpoint/2010/main" val="686870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CAE13-C0DA-4EDE-8599-5B7DFCBA8C89}"/>
              </a:ext>
            </a:extLst>
          </p:cNvPr>
          <p:cNvSpPr>
            <a:spLocks noGrp="1"/>
          </p:cNvSpPr>
          <p:nvPr>
            <p:ph type="ctrTitle"/>
          </p:nvPr>
        </p:nvSpPr>
        <p:spPr/>
        <p:txBody>
          <a:bodyPr/>
          <a:lstStyle/>
          <a:p>
            <a:r>
              <a:rPr lang="en-US" dirty="0"/>
              <a:t>Overview of BD Security</a:t>
            </a:r>
          </a:p>
        </p:txBody>
      </p:sp>
      <p:sp>
        <p:nvSpPr>
          <p:cNvPr id="3" name="Subtitle 2">
            <a:extLst>
              <a:ext uri="{FF2B5EF4-FFF2-40B4-BE49-F238E27FC236}">
                <a16:creationId xmlns:a16="http://schemas.microsoft.com/office/drawing/2014/main" id="{A97689F2-E661-4E07-8BCB-64558CEAF29D}"/>
              </a:ext>
            </a:extLst>
          </p:cNvPr>
          <p:cNvSpPr>
            <a:spLocks noGrp="1"/>
          </p:cNvSpPr>
          <p:nvPr>
            <p:ph type="subTitle" idx="1"/>
          </p:nvPr>
        </p:nvSpPr>
        <p:spPr/>
        <p:txBody>
          <a:bodyPr/>
          <a:lstStyle/>
          <a:p>
            <a:r>
              <a:rPr lang="en-US" dirty="0"/>
              <a:t>Instructor:  Fei Hu</a:t>
            </a:r>
          </a:p>
          <a:p>
            <a:r>
              <a:rPr lang="en-US" dirty="0"/>
              <a:t>ECE 493/593 Big Data Security</a:t>
            </a:r>
          </a:p>
        </p:txBody>
      </p:sp>
    </p:spTree>
    <p:extLst>
      <p:ext uri="{BB962C8B-B14F-4D97-AF65-F5344CB8AC3E}">
        <p14:creationId xmlns:p14="http://schemas.microsoft.com/office/powerpoint/2010/main" val="909516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BEA3A-6E15-4FDE-BDA9-B57E56A96D0A}"/>
              </a:ext>
            </a:extLst>
          </p:cNvPr>
          <p:cNvSpPr>
            <a:spLocks noGrp="1"/>
          </p:cNvSpPr>
          <p:nvPr>
            <p:ph type="title"/>
          </p:nvPr>
        </p:nvSpPr>
        <p:spPr/>
        <p:txBody>
          <a:bodyPr/>
          <a:lstStyle/>
          <a:p>
            <a:r>
              <a:rPr lang="en-US" dirty="0"/>
              <a:t>big data security event monitoring system model</a:t>
            </a:r>
          </a:p>
        </p:txBody>
      </p:sp>
      <p:sp>
        <p:nvSpPr>
          <p:cNvPr id="3" name="Content Placeholder 2">
            <a:extLst>
              <a:ext uri="{FF2B5EF4-FFF2-40B4-BE49-F238E27FC236}">
                <a16:creationId xmlns:a16="http://schemas.microsoft.com/office/drawing/2014/main" id="{A4D8294E-1F85-4A9B-93B4-AD1C5A2A8851}"/>
              </a:ext>
            </a:extLst>
          </p:cNvPr>
          <p:cNvSpPr>
            <a:spLocks noGrp="1"/>
          </p:cNvSpPr>
          <p:nvPr>
            <p:ph idx="1"/>
          </p:nvPr>
        </p:nvSpPr>
        <p:spPr/>
        <p:txBody>
          <a:bodyPr>
            <a:normAutofit fontScale="92500" lnSpcReduction="10000"/>
          </a:bodyPr>
          <a:lstStyle/>
          <a:p>
            <a:r>
              <a:rPr lang="en-US" dirty="0"/>
              <a:t>Network security systems for big data should </a:t>
            </a:r>
            <a:r>
              <a:rPr lang="en-US" dirty="0">
                <a:solidFill>
                  <a:srgbClr val="0000FF"/>
                </a:solidFill>
              </a:rPr>
              <a:t>find abnormalities </a:t>
            </a:r>
            <a:r>
              <a:rPr lang="en-US" dirty="0"/>
              <a:t>quickly and identify correct alerts from </a:t>
            </a:r>
            <a:r>
              <a:rPr lang="en-US" dirty="0">
                <a:solidFill>
                  <a:srgbClr val="FF0000"/>
                </a:solidFill>
              </a:rPr>
              <a:t>heterogeneous</a:t>
            </a:r>
            <a:r>
              <a:rPr lang="en-US" dirty="0"/>
              <a:t> data. </a:t>
            </a:r>
          </a:p>
          <a:p>
            <a:r>
              <a:rPr lang="en-US" dirty="0"/>
              <a:t>Therefore, a </a:t>
            </a:r>
            <a:r>
              <a:rPr lang="en-US" dirty="0">
                <a:solidFill>
                  <a:srgbClr val="00B050"/>
                </a:solidFill>
              </a:rPr>
              <a:t>big data security event monitoring system model </a:t>
            </a:r>
            <a:r>
              <a:rPr lang="en-US" dirty="0"/>
              <a:t>has been proposed which consists of four modules: </a:t>
            </a:r>
            <a:r>
              <a:rPr lang="en-US" dirty="0">
                <a:solidFill>
                  <a:srgbClr val="FF0000"/>
                </a:solidFill>
              </a:rPr>
              <a:t>data collection, integration, analysis, and interpretation</a:t>
            </a:r>
            <a:r>
              <a:rPr lang="en-US" dirty="0"/>
              <a:t>.</a:t>
            </a:r>
          </a:p>
          <a:p>
            <a:r>
              <a:rPr lang="en-US" dirty="0">
                <a:solidFill>
                  <a:srgbClr val="FF0000"/>
                </a:solidFill>
              </a:rPr>
              <a:t>Data collection </a:t>
            </a:r>
            <a:r>
              <a:rPr lang="en-US" dirty="0"/>
              <a:t>includes security and network devices’ </a:t>
            </a:r>
            <a:r>
              <a:rPr lang="en-US" u="sng" dirty="0"/>
              <a:t>logs</a:t>
            </a:r>
            <a:r>
              <a:rPr lang="en-US" dirty="0"/>
              <a:t> and event information. </a:t>
            </a:r>
            <a:r>
              <a:rPr lang="en-US" dirty="0">
                <a:solidFill>
                  <a:srgbClr val="FF0000"/>
                </a:solidFill>
              </a:rPr>
              <a:t>Data integration </a:t>
            </a:r>
            <a:r>
              <a:rPr lang="en-US" dirty="0"/>
              <a:t>process is performed by </a:t>
            </a:r>
            <a:r>
              <a:rPr lang="en-US" u="sng" dirty="0"/>
              <a:t>data filtering and classifying</a:t>
            </a:r>
            <a:r>
              <a:rPr lang="en-US" dirty="0"/>
              <a:t>. In </a:t>
            </a:r>
            <a:r>
              <a:rPr lang="en-US" dirty="0">
                <a:solidFill>
                  <a:srgbClr val="FF0000"/>
                </a:solidFill>
              </a:rPr>
              <a:t>data analysis </a:t>
            </a:r>
            <a:r>
              <a:rPr lang="en-US" dirty="0"/>
              <a:t>module, </a:t>
            </a:r>
            <a:r>
              <a:rPr lang="en-US" dirty="0">
                <a:solidFill>
                  <a:srgbClr val="FF0000"/>
                </a:solidFill>
              </a:rPr>
              <a:t>correlations and association rules </a:t>
            </a:r>
            <a:r>
              <a:rPr lang="en-US" dirty="0"/>
              <a:t>are determined to catch events. </a:t>
            </a:r>
          </a:p>
          <a:p>
            <a:r>
              <a:rPr lang="en-US" dirty="0"/>
              <a:t>Finally, </a:t>
            </a:r>
            <a:r>
              <a:rPr lang="en-US" dirty="0">
                <a:solidFill>
                  <a:srgbClr val="FF0000"/>
                </a:solidFill>
              </a:rPr>
              <a:t>data interpretation </a:t>
            </a:r>
            <a:r>
              <a:rPr lang="en-US" dirty="0"/>
              <a:t>provides </a:t>
            </a:r>
            <a:r>
              <a:rPr lang="en-US" u="sng" dirty="0"/>
              <a:t>visual and statistical outputs </a:t>
            </a:r>
            <a:r>
              <a:rPr lang="en-US" dirty="0"/>
              <a:t>to knowledge database that makes decisions, predict network behavior and respond events.</a:t>
            </a:r>
          </a:p>
        </p:txBody>
      </p:sp>
    </p:spTree>
    <p:extLst>
      <p:ext uri="{BB962C8B-B14F-4D97-AF65-F5344CB8AC3E}">
        <p14:creationId xmlns:p14="http://schemas.microsoft.com/office/powerpoint/2010/main" val="292725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B3E58-D363-46F7-89EA-CE46D0FBBBB7}"/>
              </a:ext>
            </a:extLst>
          </p:cNvPr>
          <p:cNvSpPr>
            <a:spLocks noGrp="1"/>
          </p:cNvSpPr>
          <p:nvPr>
            <p:ph type="title"/>
          </p:nvPr>
        </p:nvSpPr>
        <p:spPr/>
        <p:txBody>
          <a:bodyPr/>
          <a:lstStyle/>
          <a:p>
            <a:r>
              <a:rPr lang="en-US" dirty="0"/>
              <a:t>self-assuring system</a:t>
            </a:r>
          </a:p>
        </p:txBody>
      </p:sp>
      <p:sp>
        <p:nvSpPr>
          <p:cNvPr id="3" name="Content Placeholder 2">
            <a:extLst>
              <a:ext uri="{FF2B5EF4-FFF2-40B4-BE49-F238E27FC236}">
                <a16:creationId xmlns:a16="http://schemas.microsoft.com/office/drawing/2014/main" id="{0FD32882-E4DE-4C49-B8AA-3E7B66962DB3}"/>
              </a:ext>
            </a:extLst>
          </p:cNvPr>
          <p:cNvSpPr>
            <a:spLocks noGrp="1"/>
          </p:cNvSpPr>
          <p:nvPr>
            <p:ph idx="1"/>
          </p:nvPr>
        </p:nvSpPr>
        <p:spPr/>
        <p:txBody>
          <a:bodyPr>
            <a:normAutofit fontScale="92500" lnSpcReduction="20000"/>
          </a:bodyPr>
          <a:lstStyle/>
          <a:p>
            <a:r>
              <a:rPr lang="en-US" u="sng" dirty="0"/>
              <a:t>The separation of non-suspicious and suspicious </a:t>
            </a:r>
            <a:r>
              <a:rPr lang="en-US" u="sng" dirty="0">
                <a:solidFill>
                  <a:srgbClr val="00B050"/>
                </a:solidFill>
              </a:rPr>
              <a:t>data behaviors </a:t>
            </a:r>
            <a:r>
              <a:rPr lang="en-US" dirty="0"/>
              <a:t>is another issue of monitoring big data. Therefore, a self-assuring system which includes four modules has been suggested. </a:t>
            </a:r>
          </a:p>
          <a:p>
            <a:r>
              <a:rPr lang="en-US" dirty="0"/>
              <a:t>(1) The first module contains </a:t>
            </a:r>
            <a:r>
              <a:rPr lang="en-US" u="sng" dirty="0"/>
              <a:t>keywords that are related to untrusted behavior</a:t>
            </a:r>
            <a:r>
              <a:rPr lang="en-US" dirty="0"/>
              <a:t>, and it is called </a:t>
            </a:r>
            <a:r>
              <a:rPr lang="en-US" dirty="0">
                <a:solidFill>
                  <a:srgbClr val="FF0000"/>
                </a:solidFill>
              </a:rPr>
              <a:t>library</a:t>
            </a:r>
            <a:r>
              <a:rPr lang="en-US" dirty="0"/>
              <a:t>. </a:t>
            </a:r>
          </a:p>
          <a:p>
            <a:r>
              <a:rPr lang="en-US" dirty="0"/>
              <a:t>(2) The second module records </a:t>
            </a:r>
            <a:r>
              <a:rPr lang="en-US" u="sng" dirty="0"/>
              <a:t>identification information about events </a:t>
            </a:r>
            <a:r>
              <a:rPr lang="en-US" dirty="0"/>
              <a:t>when a suspicious behavior occurs, and this step is named as a </a:t>
            </a:r>
            <a:r>
              <a:rPr lang="en-US" dirty="0">
                <a:solidFill>
                  <a:srgbClr val="FF0000"/>
                </a:solidFill>
              </a:rPr>
              <a:t>low-critical log</a:t>
            </a:r>
            <a:r>
              <a:rPr lang="en-US" dirty="0"/>
              <a:t>.</a:t>
            </a:r>
          </a:p>
          <a:p>
            <a:r>
              <a:rPr lang="en-US" dirty="0"/>
              <a:t>(3) </a:t>
            </a:r>
            <a:r>
              <a:rPr lang="en-US" dirty="0">
                <a:solidFill>
                  <a:srgbClr val="FF0000"/>
                </a:solidFill>
              </a:rPr>
              <a:t>High critical log </a:t>
            </a:r>
            <a:r>
              <a:rPr lang="en-US" dirty="0"/>
              <a:t>(the third module) </a:t>
            </a:r>
            <a:r>
              <a:rPr lang="en-US" dirty="0">
                <a:solidFill>
                  <a:srgbClr val="00B050"/>
                </a:solidFill>
              </a:rPr>
              <a:t>counts low critical logs’ frequency </a:t>
            </a:r>
            <a:r>
              <a:rPr lang="en-US" dirty="0"/>
              <a:t>and checks whether low critical logs reach the threshold’s value. </a:t>
            </a:r>
          </a:p>
          <a:p>
            <a:r>
              <a:rPr lang="en-US" dirty="0"/>
              <a:t>(4) The last module is </a:t>
            </a:r>
            <a:r>
              <a:rPr lang="en-US" dirty="0">
                <a:solidFill>
                  <a:srgbClr val="FF0000"/>
                </a:solidFill>
              </a:rPr>
              <a:t>a self-assuring system</a:t>
            </a:r>
            <a:r>
              <a:rPr lang="en-US" dirty="0"/>
              <a:t>, and the user is blocked by the system if he/she has been detected as suspicious.</a:t>
            </a:r>
          </a:p>
        </p:txBody>
      </p:sp>
    </p:spTree>
    <p:extLst>
      <p:ext uri="{BB962C8B-B14F-4D97-AF65-F5344CB8AC3E}">
        <p14:creationId xmlns:p14="http://schemas.microsoft.com/office/powerpoint/2010/main" val="260717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212B8-CDD1-49FB-B36C-E690458910E0}"/>
              </a:ext>
            </a:extLst>
          </p:cNvPr>
          <p:cNvSpPr>
            <a:spLocks noGrp="1"/>
          </p:cNvSpPr>
          <p:nvPr>
            <p:ph type="title"/>
          </p:nvPr>
        </p:nvSpPr>
        <p:spPr/>
        <p:txBody>
          <a:bodyPr/>
          <a:lstStyle/>
          <a:p>
            <a:r>
              <a:rPr lang="en-US" dirty="0"/>
              <a:t>Protect unstructured data</a:t>
            </a:r>
          </a:p>
        </p:txBody>
      </p:sp>
      <p:sp>
        <p:nvSpPr>
          <p:cNvPr id="3" name="Content Placeholder 2">
            <a:extLst>
              <a:ext uri="{FF2B5EF4-FFF2-40B4-BE49-F238E27FC236}">
                <a16:creationId xmlns:a16="http://schemas.microsoft.com/office/drawing/2014/main" id="{4BBB6A8B-46E2-4680-8CB0-48540BC52809}"/>
              </a:ext>
            </a:extLst>
          </p:cNvPr>
          <p:cNvSpPr>
            <a:spLocks noGrp="1"/>
          </p:cNvSpPr>
          <p:nvPr>
            <p:ph idx="1"/>
          </p:nvPr>
        </p:nvSpPr>
        <p:spPr/>
        <p:txBody>
          <a:bodyPr>
            <a:normAutofit fontScale="85000" lnSpcReduction="10000"/>
          </a:bodyPr>
          <a:lstStyle/>
          <a:p>
            <a:r>
              <a:rPr lang="en-US" dirty="0"/>
              <a:t>Due to the variety of big data, ensuring the safety of the </a:t>
            </a:r>
            <a:r>
              <a:rPr lang="en-US" dirty="0">
                <a:solidFill>
                  <a:srgbClr val="FF0000"/>
                </a:solidFill>
              </a:rPr>
              <a:t>unstructured</a:t>
            </a:r>
            <a:r>
              <a:rPr lang="en-US" dirty="0"/>
              <a:t> data like </a:t>
            </a:r>
            <a:r>
              <a:rPr lang="en-US" dirty="0">
                <a:solidFill>
                  <a:srgbClr val="FF0000"/>
                </a:solidFill>
              </a:rPr>
              <a:t>e-mail, XML or media</a:t>
            </a:r>
            <a:r>
              <a:rPr lang="en-US" dirty="0"/>
              <a:t> is more difficult than the </a:t>
            </a:r>
            <a:r>
              <a:rPr lang="en-US" i="1" dirty="0">
                <a:solidFill>
                  <a:srgbClr val="00B050"/>
                </a:solidFill>
              </a:rPr>
              <a:t>structured</a:t>
            </a:r>
            <a:r>
              <a:rPr lang="en-US" dirty="0"/>
              <a:t> data. Therefore, a security suit has been developed for data node consisting of </a:t>
            </a:r>
            <a:r>
              <a:rPr lang="en-US" u="sng" dirty="0"/>
              <a:t>different types of data</a:t>
            </a:r>
            <a:r>
              <a:rPr lang="en-US" dirty="0"/>
              <a:t> and </a:t>
            </a:r>
            <a:r>
              <a:rPr lang="en-US" u="sng" dirty="0"/>
              <a:t>security services for each data type</a:t>
            </a:r>
            <a:r>
              <a:rPr lang="en-US" dirty="0"/>
              <a:t>. </a:t>
            </a:r>
          </a:p>
          <a:p>
            <a:r>
              <a:rPr lang="en-US" dirty="0"/>
              <a:t>The proposed approach contains two stages, </a:t>
            </a:r>
            <a:r>
              <a:rPr lang="en-US" dirty="0">
                <a:solidFill>
                  <a:srgbClr val="FF0000"/>
                </a:solidFill>
              </a:rPr>
              <a:t>data analytics, and security suite.</a:t>
            </a:r>
          </a:p>
          <a:p>
            <a:r>
              <a:rPr lang="en-US" dirty="0"/>
              <a:t>(1) Firstly</a:t>
            </a:r>
            <a:r>
              <a:rPr lang="en-US" dirty="0">
                <a:solidFill>
                  <a:srgbClr val="FF0000"/>
                </a:solidFill>
              </a:rPr>
              <a:t>, filtering, clustering and classification </a:t>
            </a:r>
            <a:r>
              <a:rPr lang="en-US" dirty="0"/>
              <a:t>based on </a:t>
            </a:r>
            <a:r>
              <a:rPr lang="en-US" u="sng" dirty="0"/>
              <a:t>data sensitivity level </a:t>
            </a:r>
            <a:r>
              <a:rPr lang="en-US" dirty="0"/>
              <a:t>is done in data analytics phase. </a:t>
            </a:r>
          </a:p>
          <a:p>
            <a:r>
              <a:rPr lang="en-US" dirty="0"/>
              <a:t>(2) Then data node of databases is created and a </a:t>
            </a:r>
            <a:r>
              <a:rPr lang="en-US" dirty="0">
                <a:solidFill>
                  <a:srgbClr val="FF0000"/>
                </a:solidFill>
              </a:rPr>
              <a:t>scheduling</a:t>
            </a:r>
            <a:r>
              <a:rPr lang="en-US" dirty="0"/>
              <a:t> algorithm selects the appropriate service according to security (identification, confidentiality, integrity, authentication, non-repudiation) and sensitivity level (sensitive, confidential, public) from </a:t>
            </a:r>
            <a:r>
              <a:rPr lang="en-US" dirty="0">
                <a:solidFill>
                  <a:srgbClr val="FF0000"/>
                </a:solidFill>
              </a:rPr>
              <a:t>security suite</a:t>
            </a:r>
            <a:r>
              <a:rPr lang="en-US" dirty="0"/>
              <a:t>. </a:t>
            </a:r>
          </a:p>
          <a:p>
            <a:r>
              <a:rPr lang="en-US" dirty="0"/>
              <a:t>For example, to provide privacy of sensitive text data, 3DES algorithm is selected.</a:t>
            </a:r>
          </a:p>
        </p:txBody>
      </p:sp>
    </p:spTree>
    <p:extLst>
      <p:ext uri="{BB962C8B-B14F-4D97-AF65-F5344CB8AC3E}">
        <p14:creationId xmlns:p14="http://schemas.microsoft.com/office/powerpoint/2010/main" val="3526248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867AE-EE04-42EE-BD03-8D7678942432}"/>
              </a:ext>
            </a:extLst>
          </p:cNvPr>
          <p:cNvSpPr>
            <a:spLocks noGrp="1"/>
          </p:cNvSpPr>
          <p:nvPr>
            <p:ph type="title"/>
          </p:nvPr>
        </p:nvSpPr>
        <p:spPr/>
        <p:txBody>
          <a:bodyPr/>
          <a:lstStyle/>
          <a:p>
            <a:r>
              <a:rPr lang="en-US" dirty="0"/>
              <a:t>Big data Privacy - </a:t>
            </a:r>
            <a:r>
              <a:rPr lang="en-US" i="1" dirty="0"/>
              <a:t>Anonymization</a:t>
            </a:r>
            <a:endParaRPr lang="en-US" dirty="0"/>
          </a:p>
        </p:txBody>
      </p:sp>
      <p:sp>
        <p:nvSpPr>
          <p:cNvPr id="3" name="Content Placeholder 2">
            <a:extLst>
              <a:ext uri="{FF2B5EF4-FFF2-40B4-BE49-F238E27FC236}">
                <a16:creationId xmlns:a16="http://schemas.microsoft.com/office/drawing/2014/main" id="{3B653330-DB69-4A39-883F-C02A190AF9A6}"/>
              </a:ext>
            </a:extLst>
          </p:cNvPr>
          <p:cNvSpPr>
            <a:spLocks noGrp="1"/>
          </p:cNvSpPr>
          <p:nvPr>
            <p:ph idx="1"/>
          </p:nvPr>
        </p:nvSpPr>
        <p:spPr/>
        <p:txBody>
          <a:bodyPr>
            <a:normAutofit/>
          </a:bodyPr>
          <a:lstStyle/>
          <a:p>
            <a:r>
              <a:rPr lang="en-US" dirty="0"/>
              <a:t>Data harvesting for analytics causes big privacy concerns. Protecting personally identifiable information (PII) is increasingly difficult because the data are shared too quickly.</a:t>
            </a:r>
          </a:p>
          <a:p>
            <a:r>
              <a:rPr lang="en-US" dirty="0"/>
              <a:t>To eliminate privacy concerns, the agreement between the company and the individual must be determined by policies.</a:t>
            </a:r>
          </a:p>
          <a:p>
            <a:r>
              <a:rPr lang="en-US" dirty="0"/>
              <a:t>Personal data must be anonymized (de-identified) and transferred into secure channels. </a:t>
            </a:r>
          </a:p>
          <a:p>
            <a:r>
              <a:rPr lang="en-US" dirty="0"/>
              <a:t>However, the identity of the person can be uncovered depending on the algorithms and the artificial intelligence analysis of company. The predictions made by this analysis can lead to unethical issues.</a:t>
            </a:r>
          </a:p>
        </p:txBody>
      </p:sp>
    </p:spTree>
    <p:extLst>
      <p:ext uri="{BB962C8B-B14F-4D97-AF65-F5344CB8AC3E}">
        <p14:creationId xmlns:p14="http://schemas.microsoft.com/office/powerpoint/2010/main" val="360412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51B1A-C2D5-4C60-8C1D-1D237F75D4B7}"/>
              </a:ext>
            </a:extLst>
          </p:cNvPr>
          <p:cNvSpPr>
            <a:spLocks noGrp="1"/>
          </p:cNvSpPr>
          <p:nvPr>
            <p:ph type="ctrTitle"/>
          </p:nvPr>
        </p:nvSpPr>
        <p:spPr/>
        <p:txBody>
          <a:bodyPr/>
          <a:lstStyle/>
          <a:p>
            <a:r>
              <a:rPr lang="en-US" dirty="0"/>
              <a:t>10 BD security challenges</a:t>
            </a:r>
          </a:p>
        </p:txBody>
      </p:sp>
      <p:sp>
        <p:nvSpPr>
          <p:cNvPr id="3" name="Subtitle 2">
            <a:extLst>
              <a:ext uri="{FF2B5EF4-FFF2-40B4-BE49-F238E27FC236}">
                <a16:creationId xmlns:a16="http://schemas.microsoft.com/office/drawing/2014/main" id="{F76025E1-4F53-4519-B4D3-83F5A3224BB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552593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7DD92-F8FB-4127-9080-07AA9F7DF175}"/>
              </a:ext>
            </a:extLst>
          </p:cNvPr>
          <p:cNvSpPr>
            <a:spLocks noGrp="1"/>
          </p:cNvSpPr>
          <p:nvPr>
            <p:ph type="title"/>
          </p:nvPr>
        </p:nvSpPr>
        <p:spPr/>
        <p:txBody>
          <a:bodyPr/>
          <a:lstStyle/>
          <a:p>
            <a:r>
              <a:rPr lang="en-US" dirty="0"/>
              <a:t>10 challenges</a:t>
            </a:r>
          </a:p>
        </p:txBody>
      </p:sp>
      <p:sp>
        <p:nvSpPr>
          <p:cNvPr id="3" name="Content Placeholder 2">
            <a:extLst>
              <a:ext uri="{FF2B5EF4-FFF2-40B4-BE49-F238E27FC236}">
                <a16:creationId xmlns:a16="http://schemas.microsoft.com/office/drawing/2014/main" id="{C2EAF79E-D9FB-480D-80B6-518503F36B7F}"/>
              </a:ext>
            </a:extLst>
          </p:cNvPr>
          <p:cNvSpPr>
            <a:spLocks noGrp="1"/>
          </p:cNvSpPr>
          <p:nvPr>
            <p:ph idx="1"/>
          </p:nvPr>
        </p:nvSpPr>
        <p:spPr/>
        <p:txBody>
          <a:bodyPr>
            <a:normAutofit fontScale="92500" lnSpcReduction="20000"/>
          </a:bodyPr>
          <a:lstStyle/>
          <a:p>
            <a:pPr marL="0" indent="0">
              <a:buNone/>
            </a:pPr>
            <a:r>
              <a:rPr lang="en-US" dirty="0"/>
              <a:t>1. Secure </a:t>
            </a:r>
            <a:r>
              <a:rPr lang="en-US" dirty="0">
                <a:solidFill>
                  <a:srgbClr val="FF0000"/>
                </a:solidFill>
              </a:rPr>
              <a:t>computations </a:t>
            </a:r>
            <a:r>
              <a:rPr lang="en-US" dirty="0"/>
              <a:t>in </a:t>
            </a:r>
            <a:r>
              <a:rPr lang="en-US" dirty="0">
                <a:solidFill>
                  <a:srgbClr val="FF0000"/>
                </a:solidFill>
              </a:rPr>
              <a:t>distributed</a:t>
            </a:r>
            <a:r>
              <a:rPr lang="en-US" dirty="0"/>
              <a:t> programming frameworks </a:t>
            </a:r>
          </a:p>
          <a:p>
            <a:pPr marL="0" indent="0">
              <a:buNone/>
            </a:pPr>
            <a:r>
              <a:rPr lang="en-US" dirty="0"/>
              <a:t>2. Security best practices for </a:t>
            </a:r>
            <a:r>
              <a:rPr lang="en-US" dirty="0">
                <a:solidFill>
                  <a:srgbClr val="FF0000"/>
                </a:solidFill>
              </a:rPr>
              <a:t>non-relational data stores </a:t>
            </a:r>
          </a:p>
          <a:p>
            <a:pPr marL="0" indent="0">
              <a:buNone/>
            </a:pPr>
            <a:r>
              <a:rPr lang="en-US" dirty="0"/>
              <a:t>3. Secure data storage and transactions </a:t>
            </a:r>
            <a:r>
              <a:rPr lang="en-US" dirty="0">
                <a:solidFill>
                  <a:srgbClr val="FF0000"/>
                </a:solidFill>
              </a:rPr>
              <a:t>logs </a:t>
            </a:r>
          </a:p>
          <a:p>
            <a:pPr marL="0" indent="0">
              <a:buNone/>
            </a:pPr>
            <a:r>
              <a:rPr lang="en-US" dirty="0"/>
              <a:t>4. End-point </a:t>
            </a:r>
            <a:r>
              <a:rPr lang="en-US" dirty="0">
                <a:solidFill>
                  <a:srgbClr val="FF0000"/>
                </a:solidFill>
              </a:rPr>
              <a:t>input </a:t>
            </a:r>
            <a:r>
              <a:rPr lang="en-US" dirty="0"/>
              <a:t>validation/filtering </a:t>
            </a:r>
          </a:p>
          <a:p>
            <a:pPr marL="0" indent="0">
              <a:buNone/>
            </a:pPr>
            <a:r>
              <a:rPr lang="en-US" dirty="0"/>
              <a:t>5. Real-time security </a:t>
            </a:r>
            <a:r>
              <a:rPr lang="en-US" dirty="0">
                <a:solidFill>
                  <a:srgbClr val="FF0000"/>
                </a:solidFill>
              </a:rPr>
              <a:t>monitoring</a:t>
            </a:r>
            <a:r>
              <a:rPr lang="en-US" dirty="0"/>
              <a:t> </a:t>
            </a:r>
          </a:p>
          <a:p>
            <a:pPr marL="0" indent="0">
              <a:buNone/>
            </a:pPr>
            <a:r>
              <a:rPr lang="en-US" dirty="0"/>
              <a:t>6. Scalable and composable </a:t>
            </a:r>
            <a:r>
              <a:rPr lang="en-US" dirty="0">
                <a:solidFill>
                  <a:srgbClr val="FF0000"/>
                </a:solidFill>
              </a:rPr>
              <a:t>privacy-preserving</a:t>
            </a:r>
            <a:r>
              <a:rPr lang="en-US" dirty="0"/>
              <a:t> data mining and analytics </a:t>
            </a:r>
          </a:p>
          <a:p>
            <a:pPr marL="0" indent="0">
              <a:buNone/>
            </a:pPr>
            <a:r>
              <a:rPr lang="en-US" dirty="0"/>
              <a:t>7. </a:t>
            </a:r>
            <a:r>
              <a:rPr lang="en-US" dirty="0">
                <a:solidFill>
                  <a:srgbClr val="FF0000"/>
                </a:solidFill>
              </a:rPr>
              <a:t>Cryptographically</a:t>
            </a:r>
            <a:r>
              <a:rPr lang="en-US" dirty="0"/>
              <a:t> enforced data centric security </a:t>
            </a:r>
          </a:p>
          <a:p>
            <a:pPr marL="0" indent="0">
              <a:buNone/>
            </a:pPr>
            <a:r>
              <a:rPr lang="en-US" dirty="0"/>
              <a:t>8. Granular </a:t>
            </a:r>
            <a:r>
              <a:rPr lang="en-US" dirty="0">
                <a:solidFill>
                  <a:srgbClr val="FF0000"/>
                </a:solidFill>
              </a:rPr>
              <a:t>access control </a:t>
            </a:r>
          </a:p>
          <a:p>
            <a:pPr marL="0" indent="0">
              <a:buNone/>
            </a:pPr>
            <a:r>
              <a:rPr lang="en-US" dirty="0"/>
              <a:t>9. Granular </a:t>
            </a:r>
            <a:r>
              <a:rPr lang="en-US" dirty="0">
                <a:solidFill>
                  <a:srgbClr val="FF0000"/>
                </a:solidFill>
              </a:rPr>
              <a:t>audits</a:t>
            </a:r>
            <a:r>
              <a:rPr lang="en-US" dirty="0"/>
              <a:t> </a:t>
            </a:r>
          </a:p>
          <a:p>
            <a:pPr marL="0" indent="0">
              <a:buNone/>
            </a:pPr>
            <a:r>
              <a:rPr lang="en-US" dirty="0"/>
              <a:t>10. Data </a:t>
            </a:r>
            <a:r>
              <a:rPr lang="en-US" dirty="0">
                <a:solidFill>
                  <a:srgbClr val="FF0000"/>
                </a:solidFill>
              </a:rPr>
              <a:t>provenance </a:t>
            </a:r>
          </a:p>
          <a:p>
            <a:endParaRPr lang="en-US" dirty="0"/>
          </a:p>
          <a:p>
            <a:endParaRPr lang="en-US" dirty="0"/>
          </a:p>
        </p:txBody>
      </p:sp>
    </p:spTree>
    <p:extLst>
      <p:ext uri="{BB962C8B-B14F-4D97-AF65-F5344CB8AC3E}">
        <p14:creationId xmlns:p14="http://schemas.microsoft.com/office/powerpoint/2010/main" val="460317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4B51750-4138-4249-85D9-A4B515F3138C}"/>
              </a:ext>
            </a:extLst>
          </p:cNvPr>
          <p:cNvPicPr>
            <a:picLocks noChangeAspect="1"/>
          </p:cNvPicPr>
          <p:nvPr/>
        </p:nvPicPr>
        <p:blipFill>
          <a:blip r:embed="rId2"/>
          <a:stretch>
            <a:fillRect/>
          </a:stretch>
        </p:blipFill>
        <p:spPr>
          <a:xfrm>
            <a:off x="766408" y="218925"/>
            <a:ext cx="10448669" cy="6420149"/>
          </a:xfrm>
          <a:prstGeom prst="rect">
            <a:avLst/>
          </a:prstGeom>
        </p:spPr>
      </p:pic>
      <p:sp>
        <p:nvSpPr>
          <p:cNvPr id="3" name="Rectangle 2">
            <a:extLst>
              <a:ext uri="{FF2B5EF4-FFF2-40B4-BE49-F238E27FC236}">
                <a16:creationId xmlns:a16="http://schemas.microsoft.com/office/drawing/2014/main" id="{51A78743-0A57-441E-A963-B51C43D1EB20}"/>
              </a:ext>
            </a:extLst>
          </p:cNvPr>
          <p:cNvSpPr/>
          <p:nvPr/>
        </p:nvSpPr>
        <p:spPr>
          <a:xfrm>
            <a:off x="5780015" y="2789339"/>
            <a:ext cx="1707159" cy="31039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A05881F0-DC40-4A6B-AE5F-B2825A2BC7F6}"/>
              </a:ext>
            </a:extLst>
          </p:cNvPr>
          <p:cNvSpPr/>
          <p:nvPr/>
        </p:nvSpPr>
        <p:spPr>
          <a:xfrm>
            <a:off x="1686187" y="1371600"/>
            <a:ext cx="721453" cy="58722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22208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4C28D-7F42-486C-B3B0-D772739E9FD9}"/>
              </a:ext>
            </a:extLst>
          </p:cNvPr>
          <p:cNvSpPr>
            <a:spLocks noGrp="1"/>
          </p:cNvSpPr>
          <p:nvPr>
            <p:ph type="title"/>
          </p:nvPr>
        </p:nvSpPr>
        <p:spPr/>
        <p:txBody>
          <a:bodyPr/>
          <a:lstStyle/>
          <a:p>
            <a:r>
              <a:rPr lang="en-US" dirty="0"/>
              <a:t>The challenges may be organized into four aspects of the Big Data ecosystem</a:t>
            </a:r>
          </a:p>
        </p:txBody>
      </p:sp>
      <p:sp>
        <p:nvSpPr>
          <p:cNvPr id="3" name="Content Placeholder 2">
            <a:extLst>
              <a:ext uri="{FF2B5EF4-FFF2-40B4-BE49-F238E27FC236}">
                <a16:creationId xmlns:a16="http://schemas.microsoft.com/office/drawing/2014/main" id="{C3546BF1-77E1-437C-A230-C95E68C60694}"/>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BE65D151-774C-4973-9A64-FC40F82E1036}"/>
              </a:ext>
            </a:extLst>
          </p:cNvPr>
          <p:cNvPicPr>
            <a:picLocks noChangeAspect="1"/>
          </p:cNvPicPr>
          <p:nvPr/>
        </p:nvPicPr>
        <p:blipFill>
          <a:blip r:embed="rId2"/>
          <a:stretch>
            <a:fillRect/>
          </a:stretch>
        </p:blipFill>
        <p:spPr>
          <a:xfrm>
            <a:off x="1173488" y="1690688"/>
            <a:ext cx="10025957" cy="5059032"/>
          </a:xfrm>
          <a:prstGeom prst="rect">
            <a:avLst/>
          </a:prstGeom>
        </p:spPr>
      </p:pic>
    </p:spTree>
    <p:extLst>
      <p:ext uri="{BB962C8B-B14F-4D97-AF65-F5344CB8AC3E}">
        <p14:creationId xmlns:p14="http://schemas.microsoft.com/office/powerpoint/2010/main" val="14612491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730D8-4B3B-4C3E-8E94-6D633B030465}"/>
              </a:ext>
            </a:extLst>
          </p:cNvPr>
          <p:cNvSpPr>
            <a:spLocks noGrp="1"/>
          </p:cNvSpPr>
          <p:nvPr>
            <p:ph type="title"/>
          </p:nvPr>
        </p:nvSpPr>
        <p:spPr/>
        <p:txBody>
          <a:bodyPr/>
          <a:lstStyle/>
          <a:p>
            <a:r>
              <a:rPr lang="en-US" dirty="0"/>
              <a:t>Why those 4 aspects?</a:t>
            </a:r>
          </a:p>
        </p:txBody>
      </p:sp>
      <p:sp>
        <p:nvSpPr>
          <p:cNvPr id="3" name="Content Placeholder 2">
            <a:extLst>
              <a:ext uri="{FF2B5EF4-FFF2-40B4-BE49-F238E27FC236}">
                <a16:creationId xmlns:a16="http://schemas.microsoft.com/office/drawing/2014/main" id="{E1822ABE-F106-4718-A68D-4F7A9FD3394C}"/>
              </a:ext>
            </a:extLst>
          </p:cNvPr>
          <p:cNvSpPr>
            <a:spLocks noGrp="1"/>
          </p:cNvSpPr>
          <p:nvPr>
            <p:ph idx="1"/>
          </p:nvPr>
        </p:nvSpPr>
        <p:spPr/>
        <p:txBody>
          <a:bodyPr>
            <a:normAutofit lnSpcReduction="10000"/>
          </a:bodyPr>
          <a:lstStyle/>
          <a:p>
            <a:r>
              <a:rPr lang="en-US" dirty="0"/>
              <a:t>In order to secure the </a:t>
            </a:r>
            <a:r>
              <a:rPr lang="en-US" dirty="0">
                <a:solidFill>
                  <a:srgbClr val="FF0000"/>
                </a:solidFill>
              </a:rPr>
              <a:t>infrastructure of Big Data </a:t>
            </a:r>
            <a:r>
              <a:rPr lang="en-US" dirty="0"/>
              <a:t>systems, the </a:t>
            </a:r>
            <a:r>
              <a:rPr lang="en-US" u="sng" dirty="0"/>
              <a:t>distributed computations and data stores </a:t>
            </a:r>
            <a:r>
              <a:rPr lang="en-US" dirty="0"/>
              <a:t>must be secured. </a:t>
            </a:r>
          </a:p>
          <a:p>
            <a:r>
              <a:rPr lang="en-US" dirty="0"/>
              <a:t>To secure the data itself, information dissemination must be </a:t>
            </a:r>
            <a:r>
              <a:rPr lang="en-US" dirty="0">
                <a:solidFill>
                  <a:srgbClr val="FF0000"/>
                </a:solidFill>
              </a:rPr>
              <a:t>privacy-preserving</a:t>
            </a:r>
            <a:r>
              <a:rPr lang="en-US" dirty="0"/>
              <a:t>, and sensitive data must be protected through the use of </a:t>
            </a:r>
            <a:r>
              <a:rPr lang="en-US" u="sng" dirty="0"/>
              <a:t>cryptography and granular access control</a:t>
            </a:r>
            <a:r>
              <a:rPr lang="en-US" dirty="0"/>
              <a:t>. </a:t>
            </a:r>
          </a:p>
          <a:p>
            <a:r>
              <a:rPr lang="en-US" dirty="0"/>
              <a:t>Managing the enormous volume of data necessitates </a:t>
            </a:r>
            <a:r>
              <a:rPr lang="en-US" u="sng" dirty="0"/>
              <a:t>scalable and distributed </a:t>
            </a:r>
            <a:r>
              <a:rPr lang="en-US" dirty="0"/>
              <a:t>solutions for both </a:t>
            </a:r>
            <a:r>
              <a:rPr lang="en-US" dirty="0">
                <a:solidFill>
                  <a:srgbClr val="FF0000"/>
                </a:solidFill>
              </a:rPr>
              <a:t>securing data stores and enabling efficient audits and data provenance</a:t>
            </a:r>
            <a:r>
              <a:rPr lang="en-US" dirty="0"/>
              <a:t>. </a:t>
            </a:r>
          </a:p>
          <a:p>
            <a:r>
              <a:rPr lang="en-US" dirty="0"/>
              <a:t>Finally, the streaming data emerging from diverse end-points must be checked for </a:t>
            </a:r>
            <a:r>
              <a:rPr lang="en-US" dirty="0">
                <a:solidFill>
                  <a:srgbClr val="FF0000"/>
                </a:solidFill>
              </a:rPr>
              <a:t>integrity</a:t>
            </a:r>
            <a:r>
              <a:rPr lang="en-US" dirty="0"/>
              <a:t> and can be used to perform </a:t>
            </a:r>
            <a:r>
              <a:rPr lang="en-US" u="sng" dirty="0"/>
              <a:t>real time analytics </a:t>
            </a:r>
            <a:r>
              <a:rPr lang="en-US" dirty="0"/>
              <a:t>for security incidents to ensure the health of the infrastructure.</a:t>
            </a:r>
          </a:p>
        </p:txBody>
      </p:sp>
    </p:spTree>
    <p:extLst>
      <p:ext uri="{BB962C8B-B14F-4D97-AF65-F5344CB8AC3E}">
        <p14:creationId xmlns:p14="http://schemas.microsoft.com/office/powerpoint/2010/main" val="17713720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5B178-6495-4E9C-8334-29E774C17780}"/>
              </a:ext>
            </a:extLst>
          </p:cNvPr>
          <p:cNvSpPr>
            <a:spLocks noGrp="1"/>
          </p:cNvSpPr>
          <p:nvPr>
            <p:ph type="title"/>
          </p:nvPr>
        </p:nvSpPr>
        <p:spPr/>
        <p:txBody>
          <a:bodyPr/>
          <a:lstStyle/>
          <a:p>
            <a:r>
              <a:rPr lang="en-US" dirty="0"/>
              <a:t>C(1). Secure </a:t>
            </a:r>
            <a:r>
              <a:rPr lang="en-US" dirty="0">
                <a:solidFill>
                  <a:srgbClr val="FF0000"/>
                </a:solidFill>
              </a:rPr>
              <a:t>Computations</a:t>
            </a:r>
            <a:r>
              <a:rPr lang="en-US" dirty="0"/>
              <a:t> in Distributed Programming Frameworks</a:t>
            </a:r>
          </a:p>
        </p:txBody>
      </p:sp>
      <p:sp>
        <p:nvSpPr>
          <p:cNvPr id="3" name="Content Placeholder 2">
            <a:extLst>
              <a:ext uri="{FF2B5EF4-FFF2-40B4-BE49-F238E27FC236}">
                <a16:creationId xmlns:a16="http://schemas.microsoft.com/office/drawing/2014/main" id="{B10B0D49-A9CB-4F25-A6B6-DC28A5D50471}"/>
              </a:ext>
            </a:extLst>
          </p:cNvPr>
          <p:cNvSpPr>
            <a:spLocks noGrp="1"/>
          </p:cNvSpPr>
          <p:nvPr>
            <p:ph idx="1"/>
          </p:nvPr>
        </p:nvSpPr>
        <p:spPr/>
        <p:txBody>
          <a:bodyPr>
            <a:normAutofit fontScale="92500"/>
          </a:bodyPr>
          <a:lstStyle/>
          <a:p>
            <a:r>
              <a:rPr lang="en-US" dirty="0"/>
              <a:t>Distributed programming frameworks utilize parallel computation and storage to process massive amounts of data. </a:t>
            </a:r>
          </a:p>
          <a:p>
            <a:r>
              <a:rPr lang="en-US" dirty="0"/>
              <a:t>For example, the MapReduce framework splits an input file into multiple chunks. </a:t>
            </a:r>
          </a:p>
          <a:p>
            <a:r>
              <a:rPr lang="en-US" dirty="0"/>
              <a:t>In the first phase of MapReduce, a </a:t>
            </a:r>
            <a:r>
              <a:rPr lang="en-US" dirty="0">
                <a:solidFill>
                  <a:srgbClr val="FF0000"/>
                </a:solidFill>
              </a:rPr>
              <a:t>Mapper</a:t>
            </a:r>
            <a:r>
              <a:rPr lang="en-US" dirty="0"/>
              <a:t> for each chunk reads the data, performs some computation, and outputs a list of key/value pairs. </a:t>
            </a:r>
          </a:p>
          <a:p>
            <a:r>
              <a:rPr lang="en-US" dirty="0"/>
              <a:t>In the next phase, a </a:t>
            </a:r>
            <a:r>
              <a:rPr lang="en-US" dirty="0">
                <a:solidFill>
                  <a:srgbClr val="FF0000"/>
                </a:solidFill>
              </a:rPr>
              <a:t>Reducer </a:t>
            </a:r>
            <a:r>
              <a:rPr lang="en-US" dirty="0"/>
              <a:t>combines the values belonging to each distinct key and outputs the result. </a:t>
            </a:r>
          </a:p>
          <a:p>
            <a:r>
              <a:rPr lang="en-US" dirty="0"/>
              <a:t>There are two major attack </a:t>
            </a:r>
            <a:r>
              <a:rPr lang="en-US" dirty="0">
                <a:solidFill>
                  <a:srgbClr val="FF0000"/>
                </a:solidFill>
              </a:rPr>
              <a:t>prevention </a:t>
            </a:r>
            <a:r>
              <a:rPr lang="en-US" dirty="0"/>
              <a:t>measures: </a:t>
            </a:r>
            <a:r>
              <a:rPr lang="en-US" dirty="0">
                <a:solidFill>
                  <a:srgbClr val="00B050"/>
                </a:solidFill>
              </a:rPr>
              <a:t>securing the mappers </a:t>
            </a:r>
            <a:r>
              <a:rPr lang="en-US" dirty="0"/>
              <a:t>and </a:t>
            </a:r>
            <a:r>
              <a:rPr lang="en-US" dirty="0">
                <a:solidFill>
                  <a:srgbClr val="00B050"/>
                </a:solidFill>
              </a:rPr>
              <a:t>securing the data </a:t>
            </a:r>
            <a:r>
              <a:rPr lang="en-US" dirty="0"/>
              <a:t>in the presence of an untrusted mapper.</a:t>
            </a:r>
          </a:p>
        </p:txBody>
      </p:sp>
    </p:spTree>
    <p:extLst>
      <p:ext uri="{BB962C8B-B14F-4D97-AF65-F5344CB8AC3E}">
        <p14:creationId xmlns:p14="http://schemas.microsoft.com/office/powerpoint/2010/main" val="2257378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92D21-8D47-40DE-BB70-2E5003412F8B}"/>
              </a:ext>
            </a:extLst>
          </p:cNvPr>
          <p:cNvSpPr>
            <a:spLocks noGrp="1"/>
          </p:cNvSpPr>
          <p:nvPr>
            <p:ph type="title"/>
          </p:nvPr>
        </p:nvSpPr>
        <p:spPr/>
        <p:txBody>
          <a:bodyPr/>
          <a:lstStyle/>
          <a:p>
            <a:r>
              <a:rPr lang="en-US" dirty="0"/>
              <a:t>Why overview (not much math details here)?</a:t>
            </a:r>
          </a:p>
        </p:txBody>
      </p:sp>
      <p:sp>
        <p:nvSpPr>
          <p:cNvPr id="3" name="Content Placeholder 2">
            <a:extLst>
              <a:ext uri="{FF2B5EF4-FFF2-40B4-BE49-F238E27FC236}">
                <a16:creationId xmlns:a16="http://schemas.microsoft.com/office/drawing/2014/main" id="{88A3E5DD-242A-4B13-9E43-F7887B676F55}"/>
              </a:ext>
            </a:extLst>
          </p:cNvPr>
          <p:cNvSpPr>
            <a:spLocks noGrp="1"/>
          </p:cNvSpPr>
          <p:nvPr>
            <p:ph idx="1"/>
          </p:nvPr>
        </p:nvSpPr>
        <p:spPr/>
        <p:txBody>
          <a:bodyPr/>
          <a:lstStyle/>
          <a:p>
            <a:r>
              <a:rPr lang="en-US" dirty="0"/>
              <a:t>- This is still week 2, we need to have a big picture of this field</a:t>
            </a:r>
          </a:p>
          <a:p>
            <a:r>
              <a:rPr lang="en-US" dirty="0"/>
              <a:t>- Later on we will use 14 weeks to cover each detailed scheme</a:t>
            </a:r>
          </a:p>
        </p:txBody>
      </p:sp>
    </p:spTree>
    <p:extLst>
      <p:ext uri="{BB962C8B-B14F-4D97-AF65-F5344CB8AC3E}">
        <p14:creationId xmlns:p14="http://schemas.microsoft.com/office/powerpoint/2010/main" val="27455957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CE8F-8395-4231-9311-79B02A6D2F88}"/>
              </a:ext>
            </a:extLst>
          </p:cNvPr>
          <p:cNvSpPr>
            <a:spLocks noGrp="1"/>
          </p:cNvSpPr>
          <p:nvPr>
            <p:ph type="title"/>
          </p:nvPr>
        </p:nvSpPr>
        <p:spPr/>
        <p:txBody>
          <a:bodyPr/>
          <a:lstStyle/>
          <a:p>
            <a:r>
              <a:rPr lang="en-US" dirty="0"/>
              <a:t>Attacks to MapReduce</a:t>
            </a:r>
          </a:p>
        </p:txBody>
      </p:sp>
      <p:sp>
        <p:nvSpPr>
          <p:cNvPr id="3" name="Content Placeholder 2">
            <a:extLst>
              <a:ext uri="{FF2B5EF4-FFF2-40B4-BE49-F238E27FC236}">
                <a16:creationId xmlns:a16="http://schemas.microsoft.com/office/drawing/2014/main" id="{417FFBE9-6FEC-46DE-B933-2E87E81561AF}"/>
              </a:ext>
            </a:extLst>
          </p:cNvPr>
          <p:cNvSpPr>
            <a:spLocks noGrp="1"/>
          </p:cNvSpPr>
          <p:nvPr>
            <p:ph idx="1"/>
          </p:nvPr>
        </p:nvSpPr>
        <p:spPr/>
        <p:txBody>
          <a:bodyPr>
            <a:normAutofit fontScale="85000" lnSpcReduction="20000"/>
          </a:bodyPr>
          <a:lstStyle/>
          <a:p>
            <a:r>
              <a:rPr lang="en-US" dirty="0">
                <a:solidFill>
                  <a:srgbClr val="FF0000"/>
                </a:solidFill>
              </a:rPr>
              <a:t>Untrusted mappers </a:t>
            </a:r>
            <a:r>
              <a:rPr lang="en-US" dirty="0"/>
              <a:t>can be altered to snoop on requests, </a:t>
            </a:r>
            <a:r>
              <a:rPr lang="en-US" dirty="0">
                <a:solidFill>
                  <a:srgbClr val="FF0000"/>
                </a:solidFill>
              </a:rPr>
              <a:t>alter MapReduce scripts, or alter results</a:t>
            </a:r>
            <a:r>
              <a:rPr lang="en-US" dirty="0"/>
              <a:t>. </a:t>
            </a:r>
          </a:p>
          <a:p>
            <a:r>
              <a:rPr lang="en-US" dirty="0"/>
              <a:t>The most difficult problem is to </a:t>
            </a:r>
            <a:r>
              <a:rPr lang="en-US" dirty="0">
                <a:solidFill>
                  <a:srgbClr val="FF0000"/>
                </a:solidFill>
              </a:rPr>
              <a:t>detect mappers returning incorrect results</a:t>
            </a:r>
            <a:r>
              <a:rPr lang="en-US" dirty="0"/>
              <a:t>, which will, in turn, generate incorrect aggregate outputs. </a:t>
            </a:r>
          </a:p>
          <a:p>
            <a:r>
              <a:rPr lang="en-US" dirty="0"/>
              <a:t>With large data sets, it is nearly impossible to </a:t>
            </a:r>
            <a:r>
              <a:rPr lang="en-US" dirty="0">
                <a:solidFill>
                  <a:srgbClr val="FF0000"/>
                </a:solidFill>
              </a:rPr>
              <a:t>identify malicious mappers </a:t>
            </a:r>
            <a:r>
              <a:rPr lang="en-US" dirty="0"/>
              <a:t>that may create significant damage, especially for scientific and financial computations. </a:t>
            </a:r>
          </a:p>
          <a:p>
            <a:r>
              <a:rPr lang="en-US" dirty="0"/>
              <a:t>Retailer consumer data is often analyzed by marketing agencies for targeted advertising or customer-segmenting. These tasks involve highly parallel computations over large data sets and are particularly suited for MapReduce frameworks such as Hadoop. </a:t>
            </a:r>
          </a:p>
          <a:p>
            <a:r>
              <a:rPr lang="en-US" dirty="0"/>
              <a:t>However, the </a:t>
            </a:r>
            <a:r>
              <a:rPr lang="en-US" dirty="0">
                <a:solidFill>
                  <a:srgbClr val="FF0000"/>
                </a:solidFill>
              </a:rPr>
              <a:t>data mappers may contain intentional or unintentional leakages</a:t>
            </a:r>
            <a:r>
              <a:rPr lang="en-US" dirty="0"/>
              <a:t>. For example, a mapper may emit a unique value by analyzing a private record, undermining users’ privacy. </a:t>
            </a:r>
          </a:p>
        </p:txBody>
      </p:sp>
    </p:spTree>
    <p:extLst>
      <p:ext uri="{BB962C8B-B14F-4D97-AF65-F5344CB8AC3E}">
        <p14:creationId xmlns:p14="http://schemas.microsoft.com/office/powerpoint/2010/main" val="2404744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49306-3E21-495E-8B9A-1392DE0A6478}"/>
              </a:ext>
            </a:extLst>
          </p:cNvPr>
          <p:cNvSpPr>
            <a:spLocks noGrp="1"/>
          </p:cNvSpPr>
          <p:nvPr>
            <p:ph type="title"/>
          </p:nvPr>
        </p:nvSpPr>
        <p:spPr/>
        <p:txBody>
          <a:bodyPr/>
          <a:lstStyle/>
          <a:p>
            <a:r>
              <a:rPr lang="en-US" dirty="0"/>
              <a:t>Threat Models</a:t>
            </a:r>
          </a:p>
        </p:txBody>
      </p:sp>
      <p:sp>
        <p:nvSpPr>
          <p:cNvPr id="3" name="Content Placeholder 2">
            <a:extLst>
              <a:ext uri="{FF2B5EF4-FFF2-40B4-BE49-F238E27FC236}">
                <a16:creationId xmlns:a16="http://schemas.microsoft.com/office/drawing/2014/main" id="{B6DABB38-4D95-4406-AF67-867C5063F702}"/>
              </a:ext>
            </a:extLst>
          </p:cNvPr>
          <p:cNvSpPr>
            <a:spLocks noGrp="1"/>
          </p:cNvSpPr>
          <p:nvPr>
            <p:ph idx="1"/>
          </p:nvPr>
        </p:nvSpPr>
        <p:spPr>
          <a:xfrm>
            <a:off x="304800" y="1211385"/>
            <a:ext cx="11715262" cy="5281490"/>
          </a:xfrm>
        </p:spPr>
        <p:txBody>
          <a:bodyPr>
            <a:normAutofit fontScale="92500" lnSpcReduction="10000"/>
          </a:bodyPr>
          <a:lstStyle/>
          <a:p>
            <a:endParaRPr lang="en-US" dirty="0"/>
          </a:p>
          <a:p>
            <a:pPr marL="0" indent="0">
              <a:buNone/>
            </a:pPr>
            <a:r>
              <a:rPr lang="en-US" dirty="0"/>
              <a:t>1. </a:t>
            </a:r>
            <a:r>
              <a:rPr lang="en-US" dirty="0">
                <a:solidFill>
                  <a:srgbClr val="FF0000"/>
                </a:solidFill>
              </a:rPr>
              <a:t>Malfunctioning Compute Worker Nodes </a:t>
            </a:r>
            <a:r>
              <a:rPr lang="en-US" dirty="0"/>
              <a:t>– </a:t>
            </a:r>
            <a:r>
              <a:rPr lang="en-US" u="sng" dirty="0"/>
              <a:t>Workers assigned to mappers </a:t>
            </a:r>
            <a:r>
              <a:rPr lang="en-US" dirty="0"/>
              <a:t>in a distributed computation could malfunction due to incorrect configuration or a faulty node. A malfunctioning Worker could return incorrect output from the mapper, which may compromise the integrity of the aggregate result. Such a Worker may also be modified to leak users’ confidential data or profile users’ behaviors or preferences for privacy mining. </a:t>
            </a:r>
          </a:p>
          <a:p>
            <a:pPr marL="0" indent="0">
              <a:buNone/>
            </a:pPr>
            <a:r>
              <a:rPr lang="en-US" dirty="0"/>
              <a:t>2. </a:t>
            </a:r>
            <a:r>
              <a:rPr lang="en-US" dirty="0">
                <a:solidFill>
                  <a:srgbClr val="FF0000"/>
                </a:solidFill>
              </a:rPr>
              <a:t>Infrastructure Attacks </a:t>
            </a:r>
            <a:r>
              <a:rPr lang="en-US" dirty="0"/>
              <a:t>– Compromised Worker nodes may tap the communication among other Workers and the Master with the objective of </a:t>
            </a:r>
            <a:r>
              <a:rPr lang="en-US" u="sng" dirty="0"/>
              <a:t>replay, Man-In-the-Middle, and </a:t>
            </a:r>
            <a:r>
              <a:rPr lang="en-US" u="sng" dirty="0" err="1"/>
              <a:t>DoS</a:t>
            </a:r>
            <a:r>
              <a:rPr lang="en-US" u="sng" dirty="0"/>
              <a:t> attacks</a:t>
            </a:r>
            <a:r>
              <a:rPr lang="en-US" dirty="0"/>
              <a:t> to the MapReduce computations. </a:t>
            </a:r>
          </a:p>
          <a:p>
            <a:pPr marL="0" indent="0">
              <a:buNone/>
            </a:pPr>
            <a:r>
              <a:rPr lang="en-US" dirty="0"/>
              <a:t>3. </a:t>
            </a:r>
            <a:r>
              <a:rPr lang="en-US" dirty="0">
                <a:solidFill>
                  <a:srgbClr val="FF0000"/>
                </a:solidFill>
              </a:rPr>
              <a:t>Rogue Data Nodes </a:t>
            </a:r>
            <a:r>
              <a:rPr lang="en-US" dirty="0"/>
              <a:t>– </a:t>
            </a:r>
            <a:r>
              <a:rPr lang="en-US" u="sng" dirty="0"/>
              <a:t>Rogue data nodes </a:t>
            </a:r>
            <a:r>
              <a:rPr lang="en-US" dirty="0"/>
              <a:t>can be added to a cluster, and subsequently receive replicated data or deliver altered MapReduce code. The ability to </a:t>
            </a:r>
            <a:r>
              <a:rPr lang="en-US" u="sng" dirty="0"/>
              <a:t>create snapshots of legitimate nodes and re-introduce altered copies</a:t>
            </a:r>
            <a:r>
              <a:rPr lang="en-US" dirty="0"/>
              <a:t> is a straightforward attack in cloud and virtual environments and is difficult to detect. </a:t>
            </a:r>
          </a:p>
          <a:p>
            <a:endParaRPr lang="en-US" dirty="0"/>
          </a:p>
        </p:txBody>
      </p:sp>
    </p:spTree>
    <p:extLst>
      <p:ext uri="{BB962C8B-B14F-4D97-AF65-F5344CB8AC3E}">
        <p14:creationId xmlns:p14="http://schemas.microsoft.com/office/powerpoint/2010/main" val="31512060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1BAB7-DEB5-4CDE-ACF5-8A0EA092D41B}"/>
              </a:ext>
            </a:extLst>
          </p:cNvPr>
          <p:cNvSpPr>
            <a:spLocks noGrp="1"/>
          </p:cNvSpPr>
          <p:nvPr>
            <p:ph type="title"/>
          </p:nvPr>
        </p:nvSpPr>
        <p:spPr>
          <a:xfrm>
            <a:off x="296985" y="365125"/>
            <a:ext cx="11644923" cy="1325563"/>
          </a:xfrm>
        </p:spPr>
        <p:txBody>
          <a:bodyPr/>
          <a:lstStyle/>
          <a:p>
            <a:r>
              <a:rPr lang="en-US" dirty="0"/>
              <a:t>Solution: ensuring the trustworthiness of mappers </a:t>
            </a:r>
          </a:p>
        </p:txBody>
      </p:sp>
      <p:sp>
        <p:nvSpPr>
          <p:cNvPr id="3" name="Content Placeholder 2">
            <a:extLst>
              <a:ext uri="{FF2B5EF4-FFF2-40B4-BE49-F238E27FC236}">
                <a16:creationId xmlns:a16="http://schemas.microsoft.com/office/drawing/2014/main" id="{A5419553-C38E-4A5C-A7BA-BDE0DE6F210F}"/>
              </a:ext>
            </a:extLst>
          </p:cNvPr>
          <p:cNvSpPr>
            <a:spLocks noGrp="1"/>
          </p:cNvSpPr>
          <p:nvPr>
            <p:ph idx="1"/>
          </p:nvPr>
        </p:nvSpPr>
        <p:spPr>
          <a:xfrm>
            <a:off x="594360" y="1586865"/>
            <a:ext cx="10515600" cy="4351338"/>
          </a:xfrm>
        </p:spPr>
        <p:txBody>
          <a:bodyPr>
            <a:normAutofit fontScale="92500"/>
          </a:bodyPr>
          <a:lstStyle/>
          <a:p>
            <a:r>
              <a:rPr lang="en-US" dirty="0"/>
              <a:t>two techniques: </a:t>
            </a:r>
          </a:p>
          <a:p>
            <a:pPr marL="0" indent="0">
              <a:buNone/>
            </a:pPr>
            <a:r>
              <a:rPr lang="en-US" dirty="0"/>
              <a:t>(1) </a:t>
            </a:r>
            <a:r>
              <a:rPr lang="en-US" dirty="0">
                <a:solidFill>
                  <a:srgbClr val="FF0000"/>
                </a:solidFill>
              </a:rPr>
              <a:t>trust establishment</a:t>
            </a:r>
            <a:r>
              <a:rPr lang="en-US" dirty="0"/>
              <a:t>: It has two steps: </a:t>
            </a:r>
            <a:r>
              <a:rPr lang="en-US" u="sng" dirty="0"/>
              <a:t>initial trust establishment </a:t>
            </a:r>
            <a:r>
              <a:rPr lang="en-US" dirty="0"/>
              <a:t>followed by </a:t>
            </a:r>
            <a:r>
              <a:rPr lang="en-US" u="sng" dirty="0"/>
              <a:t>periodic trust update</a:t>
            </a:r>
            <a:r>
              <a:rPr lang="en-US" dirty="0"/>
              <a:t>. When a Worker sends a connection request to the Master, the Master authenticates the Worker. </a:t>
            </a:r>
            <a:r>
              <a:rPr lang="en-US" u="sng" dirty="0"/>
              <a:t>Only authenticated Workers with expected properties will be assigned a mapper task</a:t>
            </a:r>
            <a:r>
              <a:rPr lang="en-US" dirty="0"/>
              <a:t>. Following the initial authentication, the security properties of each Worker are checked periodically for conformance with predefined security policies. </a:t>
            </a:r>
          </a:p>
          <a:p>
            <a:pPr marL="0" indent="0">
              <a:buNone/>
            </a:pPr>
            <a:r>
              <a:rPr lang="en-US" dirty="0"/>
              <a:t>(2) </a:t>
            </a:r>
            <a:r>
              <a:rPr lang="en-US" dirty="0">
                <a:solidFill>
                  <a:srgbClr val="FF0000"/>
                </a:solidFill>
              </a:rPr>
              <a:t>Mandatory Access Control (MAC): </a:t>
            </a:r>
            <a:r>
              <a:rPr lang="en-US" dirty="0"/>
              <a:t>MAC ensures access to the files </a:t>
            </a:r>
            <a:r>
              <a:rPr lang="en-US" u="sng" dirty="0"/>
              <a:t>authorized by a predefined security policy</a:t>
            </a:r>
            <a:r>
              <a:rPr lang="en-US" dirty="0"/>
              <a:t>. MAC ensures integrity of inputs to the mappers, but does not prevent data leakage from the mapper outputs. </a:t>
            </a:r>
          </a:p>
          <a:p>
            <a:pPr marL="0" indent="0">
              <a:buNone/>
            </a:pPr>
            <a:endParaRPr lang="en-US" dirty="0"/>
          </a:p>
          <a:p>
            <a:endParaRPr lang="en-US" dirty="0"/>
          </a:p>
        </p:txBody>
      </p:sp>
    </p:spTree>
    <p:extLst>
      <p:ext uri="{BB962C8B-B14F-4D97-AF65-F5344CB8AC3E}">
        <p14:creationId xmlns:p14="http://schemas.microsoft.com/office/powerpoint/2010/main" val="13962076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C42E7-288D-4628-85E4-71302A7FD777}"/>
              </a:ext>
            </a:extLst>
          </p:cNvPr>
          <p:cNvSpPr>
            <a:spLocks noGrp="1"/>
          </p:cNvSpPr>
          <p:nvPr>
            <p:ph type="title"/>
          </p:nvPr>
        </p:nvSpPr>
        <p:spPr/>
        <p:txBody>
          <a:bodyPr/>
          <a:lstStyle/>
          <a:p>
            <a:r>
              <a:rPr lang="en-US" dirty="0"/>
              <a:t>On Mandatory Access Control (MAC) </a:t>
            </a:r>
          </a:p>
        </p:txBody>
      </p:sp>
      <p:sp>
        <p:nvSpPr>
          <p:cNvPr id="3" name="Content Placeholder 2">
            <a:extLst>
              <a:ext uri="{FF2B5EF4-FFF2-40B4-BE49-F238E27FC236}">
                <a16:creationId xmlns:a16="http://schemas.microsoft.com/office/drawing/2014/main" id="{8E0056B2-8845-4173-958A-654BE99EFA2E}"/>
              </a:ext>
            </a:extLst>
          </p:cNvPr>
          <p:cNvSpPr>
            <a:spLocks noGrp="1"/>
          </p:cNvSpPr>
          <p:nvPr>
            <p:ph idx="1"/>
          </p:nvPr>
        </p:nvSpPr>
        <p:spPr/>
        <p:txBody>
          <a:bodyPr>
            <a:normAutofit fontScale="92500" lnSpcReduction="20000"/>
          </a:bodyPr>
          <a:lstStyle/>
          <a:p>
            <a:r>
              <a:rPr lang="en-US" dirty="0"/>
              <a:t>MAC is implemented in </a:t>
            </a:r>
            <a:r>
              <a:rPr lang="en-US" u="sng" dirty="0" err="1">
                <a:solidFill>
                  <a:srgbClr val="00B050"/>
                </a:solidFill>
              </a:rPr>
              <a:t>Airavat</a:t>
            </a:r>
            <a:r>
              <a:rPr lang="en-US" dirty="0"/>
              <a:t> by modifying the MapReduce framework, the distributed file system, and the Java virtual machine with </a:t>
            </a:r>
            <a:r>
              <a:rPr lang="en-US" u="sng" dirty="0" err="1"/>
              <a:t>SELinux</a:t>
            </a:r>
            <a:r>
              <a:rPr lang="en-US" dirty="0"/>
              <a:t> as the underlying operating system. </a:t>
            </a:r>
          </a:p>
          <a:p>
            <a:r>
              <a:rPr lang="en-US" u="sng" dirty="0"/>
              <a:t>MAC in </a:t>
            </a:r>
            <a:r>
              <a:rPr lang="en-US" u="sng" dirty="0" err="1"/>
              <a:t>SELinux</a:t>
            </a:r>
            <a:r>
              <a:rPr lang="en-US" u="sng" dirty="0"/>
              <a:t> </a:t>
            </a:r>
            <a:r>
              <a:rPr lang="en-US" dirty="0"/>
              <a:t>ensures that untrusted code does not leak information via system resources. </a:t>
            </a:r>
          </a:p>
          <a:p>
            <a:r>
              <a:rPr lang="en-US" dirty="0"/>
              <a:t>However it cannot guarantee privacy for computations based on </a:t>
            </a:r>
            <a:r>
              <a:rPr lang="en-US" u="sng" dirty="0"/>
              <a:t>output keys produced by untrusted mappers</a:t>
            </a:r>
            <a:r>
              <a:rPr lang="en-US" dirty="0"/>
              <a:t>. </a:t>
            </a:r>
          </a:p>
          <a:p>
            <a:r>
              <a:rPr lang="en-US" dirty="0"/>
              <a:t>To prevent information leakage through the outputs, it relies on a recently developed </a:t>
            </a:r>
            <a:r>
              <a:rPr lang="en-US" dirty="0">
                <a:solidFill>
                  <a:srgbClr val="FF0000"/>
                </a:solidFill>
              </a:rPr>
              <a:t>de-identification framework </a:t>
            </a:r>
            <a:r>
              <a:rPr lang="en-US" dirty="0"/>
              <a:t>of </a:t>
            </a:r>
            <a:r>
              <a:rPr lang="en-US" u="sng" dirty="0"/>
              <a:t>differential privacy </a:t>
            </a:r>
            <a:r>
              <a:rPr lang="en-US" dirty="0"/>
              <a:t>based on </a:t>
            </a:r>
            <a:r>
              <a:rPr lang="en-US" dirty="0">
                <a:solidFill>
                  <a:srgbClr val="FF0000"/>
                </a:solidFill>
              </a:rPr>
              <a:t>function sensitivity</a:t>
            </a:r>
            <a:r>
              <a:rPr lang="en-US" dirty="0"/>
              <a:t>. </a:t>
            </a:r>
          </a:p>
          <a:p>
            <a:r>
              <a:rPr lang="en-US" dirty="0"/>
              <a:t>In the context of mappers, </a:t>
            </a:r>
            <a:r>
              <a:rPr lang="en-US" u="sng" dirty="0"/>
              <a:t>function sensitivity is the degree of influence that an input can have the mapper output</a:t>
            </a:r>
            <a:r>
              <a:rPr lang="en-US" dirty="0"/>
              <a:t>. Estimating the sensitivity of arbitrary untrusted code is difficult. </a:t>
            </a:r>
          </a:p>
        </p:txBody>
      </p:sp>
    </p:spTree>
    <p:extLst>
      <p:ext uri="{BB962C8B-B14F-4D97-AF65-F5344CB8AC3E}">
        <p14:creationId xmlns:p14="http://schemas.microsoft.com/office/powerpoint/2010/main" val="17750005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6ACBA-FFDE-40C6-84C2-B647FB9351BE}"/>
              </a:ext>
            </a:extLst>
          </p:cNvPr>
          <p:cNvSpPr>
            <a:spLocks noGrp="1"/>
          </p:cNvSpPr>
          <p:nvPr>
            <p:ph type="title"/>
          </p:nvPr>
        </p:nvSpPr>
        <p:spPr/>
        <p:txBody>
          <a:bodyPr/>
          <a:lstStyle/>
          <a:p>
            <a:r>
              <a:rPr lang="en-US" dirty="0"/>
              <a:t>C(2): Security Best Practices for </a:t>
            </a:r>
            <a:r>
              <a:rPr lang="en-US" dirty="0">
                <a:solidFill>
                  <a:srgbClr val="FF0000"/>
                </a:solidFill>
              </a:rPr>
              <a:t>Non-Relational Data Stores </a:t>
            </a:r>
          </a:p>
        </p:txBody>
      </p:sp>
      <p:sp>
        <p:nvSpPr>
          <p:cNvPr id="3" name="Content Placeholder 2">
            <a:extLst>
              <a:ext uri="{FF2B5EF4-FFF2-40B4-BE49-F238E27FC236}">
                <a16:creationId xmlns:a16="http://schemas.microsoft.com/office/drawing/2014/main" id="{A02492FB-7E8A-46F7-BF2E-F6EAE178350E}"/>
              </a:ext>
            </a:extLst>
          </p:cNvPr>
          <p:cNvSpPr>
            <a:spLocks noGrp="1"/>
          </p:cNvSpPr>
          <p:nvPr>
            <p:ph idx="1"/>
          </p:nvPr>
        </p:nvSpPr>
        <p:spPr>
          <a:xfrm>
            <a:off x="382953" y="1825625"/>
            <a:ext cx="11644923" cy="4605948"/>
          </a:xfrm>
        </p:spPr>
        <p:txBody>
          <a:bodyPr>
            <a:normAutofit fontScale="92500" lnSpcReduction="20000"/>
          </a:bodyPr>
          <a:lstStyle/>
          <a:p>
            <a:r>
              <a:rPr lang="en-US" dirty="0"/>
              <a:t>Companies dealing with large </a:t>
            </a:r>
            <a:r>
              <a:rPr lang="en-US" dirty="0">
                <a:solidFill>
                  <a:srgbClr val="0000FF"/>
                </a:solidFill>
              </a:rPr>
              <a:t>unstructured</a:t>
            </a:r>
            <a:r>
              <a:rPr lang="en-US" dirty="0"/>
              <a:t> data sets may benefit by </a:t>
            </a:r>
            <a:r>
              <a:rPr lang="en-US" u="sng" dirty="0"/>
              <a:t>migrating from a traditional relational database (RDB) to a NoSQL database. </a:t>
            </a:r>
            <a:r>
              <a:rPr lang="en-US" dirty="0"/>
              <a:t>NoSQL databases accommodate and process </a:t>
            </a:r>
            <a:r>
              <a:rPr lang="en-US" u="sng" dirty="0"/>
              <a:t>huge volumes </a:t>
            </a:r>
            <a:r>
              <a:rPr lang="en-US" dirty="0"/>
              <a:t>of static and streaming data for predictive analytics or historical analysis. </a:t>
            </a:r>
          </a:p>
          <a:p>
            <a:r>
              <a:rPr lang="en-US" dirty="0"/>
              <a:t>Threat trees derived from detailed threat analysis using threat-modeling techniques on widely used NoSQL databases demonstrate that </a:t>
            </a:r>
            <a:r>
              <a:rPr lang="en-US" i="1" u="sng" dirty="0"/>
              <a:t>NoSQL databases only have a very thin security layer</a:t>
            </a:r>
            <a:r>
              <a:rPr lang="en-US" u="sng" dirty="0"/>
              <a:t>, compared to traditional RDBs</a:t>
            </a:r>
            <a:r>
              <a:rPr lang="en-US" dirty="0"/>
              <a:t>. </a:t>
            </a:r>
          </a:p>
          <a:p>
            <a:r>
              <a:rPr lang="en-US" dirty="0"/>
              <a:t>In general, the security philosophy of NoSQL databases relies on </a:t>
            </a:r>
            <a:r>
              <a:rPr lang="en-US" u="sng" dirty="0"/>
              <a:t>external enforcement </a:t>
            </a:r>
            <a:r>
              <a:rPr lang="en-US" dirty="0"/>
              <a:t>mechanisms. To reduce security incidents, the company must </a:t>
            </a:r>
            <a:r>
              <a:rPr lang="en-US" dirty="0">
                <a:solidFill>
                  <a:srgbClr val="0000FF"/>
                </a:solidFill>
              </a:rPr>
              <a:t>review security policies for the middlewar</a:t>
            </a:r>
            <a:r>
              <a:rPr lang="en-US" dirty="0"/>
              <a:t>e and, at the same time, toughen the NoSQL database itself to match the security RDBs without compromising on its operational features. </a:t>
            </a:r>
          </a:p>
          <a:p>
            <a:r>
              <a:rPr lang="en-US" dirty="0"/>
              <a:t>It is important that </a:t>
            </a:r>
            <a:r>
              <a:rPr lang="en-US" dirty="0">
                <a:solidFill>
                  <a:srgbClr val="0000FF"/>
                </a:solidFill>
              </a:rPr>
              <a:t>security loopholes within NoSQL databases are plugged without compromising</a:t>
            </a:r>
            <a:r>
              <a:rPr lang="en-US" dirty="0"/>
              <a:t> on its outstanding </a:t>
            </a:r>
            <a:r>
              <a:rPr lang="en-US" u="sng" dirty="0"/>
              <a:t>analytical capabilities</a:t>
            </a:r>
            <a:r>
              <a:rPr lang="en-US" dirty="0"/>
              <a:t>. </a:t>
            </a:r>
          </a:p>
        </p:txBody>
      </p:sp>
    </p:spTree>
    <p:extLst>
      <p:ext uri="{BB962C8B-B14F-4D97-AF65-F5344CB8AC3E}">
        <p14:creationId xmlns:p14="http://schemas.microsoft.com/office/powerpoint/2010/main" val="19913659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58417-655A-4D6F-B349-216010E05485}"/>
              </a:ext>
            </a:extLst>
          </p:cNvPr>
          <p:cNvSpPr>
            <a:spLocks noGrp="1"/>
          </p:cNvSpPr>
          <p:nvPr>
            <p:ph type="title"/>
          </p:nvPr>
        </p:nvSpPr>
        <p:spPr/>
        <p:txBody>
          <a:bodyPr/>
          <a:lstStyle/>
          <a:p>
            <a:r>
              <a:rPr lang="en-US" u="sng" dirty="0"/>
              <a:t>threat </a:t>
            </a:r>
            <a:r>
              <a:rPr lang="en-US" dirty="0"/>
              <a:t>model of </a:t>
            </a:r>
            <a:r>
              <a:rPr lang="en-US" dirty="0">
                <a:solidFill>
                  <a:srgbClr val="0000FF"/>
                </a:solidFill>
              </a:rPr>
              <a:t>NoSQL databases </a:t>
            </a:r>
            <a:r>
              <a:rPr lang="en-US" dirty="0"/>
              <a:t>– 6 aspects</a:t>
            </a:r>
          </a:p>
        </p:txBody>
      </p:sp>
      <p:sp>
        <p:nvSpPr>
          <p:cNvPr id="3" name="Content Placeholder 2">
            <a:extLst>
              <a:ext uri="{FF2B5EF4-FFF2-40B4-BE49-F238E27FC236}">
                <a16:creationId xmlns:a16="http://schemas.microsoft.com/office/drawing/2014/main" id="{9A617459-B01C-4EB1-9EEB-9765A60ECEA9}"/>
              </a:ext>
            </a:extLst>
          </p:cNvPr>
          <p:cNvSpPr>
            <a:spLocks noGrp="1"/>
          </p:cNvSpPr>
          <p:nvPr>
            <p:ph idx="1"/>
          </p:nvPr>
        </p:nvSpPr>
        <p:spPr>
          <a:xfrm>
            <a:off x="125045" y="1383323"/>
            <a:ext cx="11879385" cy="5164797"/>
          </a:xfrm>
        </p:spPr>
        <p:txBody>
          <a:bodyPr>
            <a:normAutofit fontScale="70000" lnSpcReduction="20000"/>
          </a:bodyPr>
          <a:lstStyle/>
          <a:p>
            <a:endParaRPr lang="en-US" dirty="0"/>
          </a:p>
          <a:p>
            <a:pPr marL="514350" indent="-514350">
              <a:buAutoNum type="arabicPeriod"/>
            </a:pPr>
            <a:r>
              <a:rPr lang="en-US" dirty="0">
                <a:solidFill>
                  <a:srgbClr val="FF0000"/>
                </a:solidFill>
              </a:rPr>
              <a:t>Transactional Integrity </a:t>
            </a:r>
            <a:r>
              <a:rPr lang="en-US" dirty="0"/>
              <a:t>– One of the most visible drawbacks of NoSQL is its </a:t>
            </a:r>
            <a:r>
              <a:rPr lang="en-US" dirty="0">
                <a:solidFill>
                  <a:srgbClr val="0000FF"/>
                </a:solidFill>
              </a:rPr>
              <a:t>soft approach </a:t>
            </a:r>
            <a:r>
              <a:rPr lang="en-US" dirty="0"/>
              <a:t>towards ensuring transactional integrity. </a:t>
            </a:r>
            <a:r>
              <a:rPr lang="en-US" u="sng" dirty="0"/>
              <a:t>Introducing ‘complex integrity constraints’ into its architecture will fail NoSQL’s primary objective of attaining better performance and </a:t>
            </a:r>
            <a:r>
              <a:rPr lang="en-US" u="sng" dirty="0">
                <a:solidFill>
                  <a:srgbClr val="0000FF"/>
                </a:solidFill>
              </a:rPr>
              <a:t>scalability</a:t>
            </a:r>
            <a:r>
              <a:rPr lang="en-US" dirty="0"/>
              <a:t>. </a:t>
            </a:r>
          </a:p>
          <a:p>
            <a:pPr marL="0" indent="0">
              <a:buNone/>
            </a:pPr>
            <a:r>
              <a:rPr lang="en-US" dirty="0"/>
              <a:t>Techniques like </a:t>
            </a:r>
            <a:r>
              <a:rPr lang="en-US" u="sng" dirty="0"/>
              <a:t>Architectural Trade-off Analysis Method (ATAM)</a:t>
            </a:r>
            <a:r>
              <a:rPr lang="en-US" dirty="0"/>
              <a:t> specifically deal with the trade-offs in quality requirements in architectural decision (for example, performance vs. security). </a:t>
            </a:r>
          </a:p>
          <a:p>
            <a:pPr marL="0" indent="0">
              <a:buNone/>
            </a:pPr>
            <a:r>
              <a:rPr lang="en-US" dirty="0"/>
              <a:t>This analytical method can be utilized to </a:t>
            </a:r>
            <a:r>
              <a:rPr lang="en-US" u="sng" dirty="0"/>
              <a:t>evaluate the level of integrity constraints </a:t>
            </a:r>
            <a:r>
              <a:rPr lang="en-US" dirty="0"/>
              <a:t>that may be infused into a core architectural kernel without significantly affecting performance. </a:t>
            </a:r>
          </a:p>
          <a:p>
            <a:pPr marL="0" indent="0">
              <a:buNone/>
            </a:pPr>
            <a:r>
              <a:rPr lang="en-US" dirty="0">
                <a:solidFill>
                  <a:srgbClr val="FF0000"/>
                </a:solidFill>
              </a:rPr>
              <a:t>2. Lacks Authentication Mechanisms </a:t>
            </a:r>
            <a:r>
              <a:rPr lang="en-US" dirty="0"/>
              <a:t>– Across the board, NoSQL uses weak authentication techniques and weak password storage mechanisms. This exposes NoSQL to </a:t>
            </a:r>
            <a:r>
              <a:rPr lang="en-US" u="sng" dirty="0"/>
              <a:t>replay attacks and password brute force attacks</a:t>
            </a:r>
            <a:r>
              <a:rPr lang="en-US" dirty="0"/>
              <a:t>, resulting in information leakage. </a:t>
            </a:r>
          </a:p>
          <a:p>
            <a:pPr marL="0" indent="0">
              <a:buNone/>
            </a:pPr>
            <a:r>
              <a:rPr lang="en-US" dirty="0"/>
              <a:t>NoSQL uses </a:t>
            </a:r>
            <a:r>
              <a:rPr lang="en-US" u="sng" dirty="0"/>
              <a:t>HTTP Basic- or Digest-based authentication</a:t>
            </a:r>
            <a:r>
              <a:rPr lang="en-US" dirty="0"/>
              <a:t>, which are prone to replay or man-in-the-middle attack. </a:t>
            </a:r>
            <a:r>
              <a:rPr lang="en-US" dirty="0">
                <a:solidFill>
                  <a:srgbClr val="0000FF"/>
                </a:solidFill>
              </a:rPr>
              <a:t>REST, </a:t>
            </a:r>
            <a:r>
              <a:rPr lang="en-US" dirty="0"/>
              <a:t>which is another preferred communication protocol, is also based on HTTP and </a:t>
            </a:r>
            <a:r>
              <a:rPr lang="en-US" u="sng" dirty="0"/>
              <a:t>is prone to cross-site scripting, cross-site request forgery, injection attacks</a:t>
            </a:r>
            <a:r>
              <a:rPr lang="en-US" dirty="0"/>
              <a:t>, etc. </a:t>
            </a:r>
          </a:p>
          <a:p>
            <a:pPr marL="0" indent="0">
              <a:buNone/>
            </a:pPr>
            <a:r>
              <a:rPr lang="en-US" dirty="0"/>
              <a:t>Above all, </a:t>
            </a:r>
            <a:r>
              <a:rPr lang="en-US" u="sng" dirty="0"/>
              <a:t>NoSQL does not support integrating third-party pluggable modules to enforce </a:t>
            </a:r>
            <a:r>
              <a:rPr lang="en-US" u="sng" dirty="0">
                <a:solidFill>
                  <a:srgbClr val="0000FF"/>
                </a:solidFill>
              </a:rPr>
              <a:t>authentication</a:t>
            </a:r>
            <a:r>
              <a:rPr lang="en-US" dirty="0"/>
              <a:t>. By </a:t>
            </a:r>
            <a:r>
              <a:rPr lang="en-US" dirty="0">
                <a:solidFill>
                  <a:srgbClr val="0000FF"/>
                </a:solidFill>
              </a:rPr>
              <a:t>manipulating the RESTful connection definition, it is possible to get access to the handles and configuration parameters of the underlying database, thereby gaining access to the file system. </a:t>
            </a:r>
          </a:p>
          <a:p>
            <a:pPr marL="0" indent="0">
              <a:buNone/>
            </a:pPr>
            <a:r>
              <a:rPr lang="en-US" dirty="0"/>
              <a:t>Although some of the existing NoSQL databases offer authentication </a:t>
            </a:r>
            <a:r>
              <a:rPr lang="en-US" u="sng" dirty="0"/>
              <a:t>at the local node level</a:t>
            </a:r>
            <a:r>
              <a:rPr lang="en-US" dirty="0"/>
              <a:t>, they fail to enforce authentication </a:t>
            </a:r>
            <a:r>
              <a:rPr lang="en-US" u="sng" dirty="0"/>
              <a:t>across all the cluster nodes</a:t>
            </a:r>
            <a:r>
              <a:rPr lang="en-US" dirty="0"/>
              <a:t>. </a:t>
            </a:r>
          </a:p>
          <a:p>
            <a:endParaRPr lang="en-US" dirty="0"/>
          </a:p>
        </p:txBody>
      </p:sp>
    </p:spTree>
    <p:extLst>
      <p:ext uri="{BB962C8B-B14F-4D97-AF65-F5344CB8AC3E}">
        <p14:creationId xmlns:p14="http://schemas.microsoft.com/office/powerpoint/2010/main" val="10952329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58423-CA4F-4BC1-A2A4-00E3BEBF119C}"/>
              </a:ext>
            </a:extLst>
          </p:cNvPr>
          <p:cNvSpPr>
            <a:spLocks noGrp="1"/>
          </p:cNvSpPr>
          <p:nvPr>
            <p:ph type="title"/>
          </p:nvPr>
        </p:nvSpPr>
        <p:spPr/>
        <p:txBody>
          <a:bodyPr/>
          <a:lstStyle/>
          <a:p>
            <a:r>
              <a:rPr lang="en-US" dirty="0"/>
              <a:t>threat model of </a:t>
            </a:r>
            <a:r>
              <a:rPr lang="en-US" dirty="0">
                <a:solidFill>
                  <a:srgbClr val="00B050"/>
                </a:solidFill>
              </a:rPr>
              <a:t>NoSQL databases </a:t>
            </a:r>
            <a:r>
              <a:rPr lang="en-US" dirty="0"/>
              <a:t>– 6 aspects</a:t>
            </a:r>
          </a:p>
        </p:txBody>
      </p:sp>
      <p:sp>
        <p:nvSpPr>
          <p:cNvPr id="3" name="Content Placeholder 2">
            <a:extLst>
              <a:ext uri="{FF2B5EF4-FFF2-40B4-BE49-F238E27FC236}">
                <a16:creationId xmlns:a16="http://schemas.microsoft.com/office/drawing/2014/main" id="{645E878F-DCE1-4C41-9D9A-1CFD7A9E97A4}"/>
              </a:ext>
            </a:extLst>
          </p:cNvPr>
          <p:cNvSpPr>
            <a:spLocks noGrp="1"/>
          </p:cNvSpPr>
          <p:nvPr>
            <p:ph idx="1"/>
          </p:nvPr>
        </p:nvSpPr>
        <p:spPr>
          <a:xfrm>
            <a:off x="156308" y="1469292"/>
            <a:ext cx="11879384" cy="4707671"/>
          </a:xfrm>
        </p:spPr>
        <p:txBody>
          <a:bodyPr>
            <a:normAutofit fontScale="85000" lnSpcReduction="20000"/>
          </a:bodyPr>
          <a:lstStyle/>
          <a:p>
            <a:endParaRPr lang="en-US" dirty="0"/>
          </a:p>
          <a:p>
            <a:pPr marL="0" indent="0">
              <a:buNone/>
            </a:pPr>
            <a:r>
              <a:rPr lang="en-US" dirty="0"/>
              <a:t>3. </a:t>
            </a:r>
            <a:r>
              <a:rPr lang="en-US" dirty="0">
                <a:solidFill>
                  <a:srgbClr val="FF0000"/>
                </a:solidFill>
              </a:rPr>
              <a:t>Inefficient Authorization Mechanisms </a:t>
            </a:r>
            <a:r>
              <a:rPr lang="en-US" dirty="0"/>
              <a:t>– Authorization techniques differ from one NoSQL solution to another. Most of the popular solutions apply authorization at </a:t>
            </a:r>
            <a:r>
              <a:rPr lang="en-US" dirty="0">
                <a:solidFill>
                  <a:srgbClr val="0000FF"/>
                </a:solidFill>
              </a:rPr>
              <a:t>higher layers </a:t>
            </a:r>
            <a:r>
              <a:rPr lang="en-US" dirty="0"/>
              <a:t>rather than enforcing authorization at </a:t>
            </a:r>
            <a:r>
              <a:rPr lang="en-US" dirty="0">
                <a:solidFill>
                  <a:srgbClr val="0000FF"/>
                </a:solidFill>
              </a:rPr>
              <a:t>lower layers</a:t>
            </a:r>
            <a:r>
              <a:rPr lang="en-US" dirty="0"/>
              <a:t>. </a:t>
            </a:r>
            <a:r>
              <a:rPr lang="en-US" u="sng" dirty="0"/>
              <a:t>More specifically, authorization is enforced on a </a:t>
            </a:r>
            <a:r>
              <a:rPr lang="en-US" u="sng" dirty="0">
                <a:solidFill>
                  <a:srgbClr val="0000FF"/>
                </a:solidFill>
              </a:rPr>
              <a:t>per-database</a:t>
            </a:r>
            <a:r>
              <a:rPr lang="en-US" u="sng" dirty="0"/>
              <a:t> level rather than at the </a:t>
            </a:r>
            <a:r>
              <a:rPr lang="en-US" u="sng" dirty="0">
                <a:solidFill>
                  <a:srgbClr val="0000FF"/>
                </a:solidFill>
              </a:rPr>
              <a:t>collection</a:t>
            </a:r>
            <a:r>
              <a:rPr lang="en-US" u="sng" dirty="0"/>
              <a:t> level</a:t>
            </a:r>
            <a:r>
              <a:rPr lang="en-US" dirty="0"/>
              <a:t>. There is </a:t>
            </a:r>
            <a:r>
              <a:rPr lang="en-US" u="sng" dirty="0"/>
              <a:t>no role-based access control </a:t>
            </a:r>
            <a:r>
              <a:rPr lang="en-US" dirty="0"/>
              <a:t>(RBAC) mechanism built into the architecture because defining user roles and security groups with an RBAC mechanism is impossible. </a:t>
            </a:r>
          </a:p>
          <a:p>
            <a:pPr marL="0" indent="0">
              <a:buNone/>
            </a:pPr>
            <a:r>
              <a:rPr lang="en-US" dirty="0"/>
              <a:t>4. </a:t>
            </a:r>
            <a:r>
              <a:rPr lang="en-US" dirty="0">
                <a:solidFill>
                  <a:srgbClr val="FF0000"/>
                </a:solidFill>
              </a:rPr>
              <a:t>Susceptibility to “Injection Attacks” </a:t>
            </a:r>
            <a:r>
              <a:rPr lang="en-US" dirty="0"/>
              <a:t>– Easy to employ injection techniques allow backdoor access to the file system for malicious activities. Since NoSQL architecture employs lightweight protocols and mechanisms that are loosely coupled, it is susceptible to </a:t>
            </a:r>
            <a:r>
              <a:rPr lang="en-US" u="sng" dirty="0">
                <a:solidFill>
                  <a:srgbClr val="0000FF"/>
                </a:solidFill>
              </a:rPr>
              <a:t>various injection attacks like JSON injection, array injection, view injection, REST injection, GQL injection, schema injection, etc</a:t>
            </a:r>
            <a:r>
              <a:rPr lang="en-US" dirty="0"/>
              <a:t>. For example, an attacker can utilize </a:t>
            </a:r>
            <a:r>
              <a:rPr lang="en-US" i="1" dirty="0"/>
              <a:t>schema injection to inject thousands of columns onto the database with data of the attacker’s </a:t>
            </a:r>
            <a:r>
              <a:rPr lang="en-US" dirty="0"/>
              <a:t>choice. The impact of such an attack can range from a database with corrupted data to a </a:t>
            </a:r>
            <a:r>
              <a:rPr lang="en-US" dirty="0" err="1"/>
              <a:t>DoS</a:t>
            </a:r>
            <a:r>
              <a:rPr lang="en-US" dirty="0"/>
              <a:t> attack resulting in total unavailability of the database. </a:t>
            </a:r>
          </a:p>
          <a:p>
            <a:endParaRPr lang="en-US" dirty="0"/>
          </a:p>
        </p:txBody>
      </p:sp>
    </p:spTree>
    <p:extLst>
      <p:ext uri="{BB962C8B-B14F-4D97-AF65-F5344CB8AC3E}">
        <p14:creationId xmlns:p14="http://schemas.microsoft.com/office/powerpoint/2010/main" val="33057768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FDB35-94E6-4D21-89B7-35847753A2E4}"/>
              </a:ext>
            </a:extLst>
          </p:cNvPr>
          <p:cNvSpPr>
            <a:spLocks noGrp="1"/>
          </p:cNvSpPr>
          <p:nvPr>
            <p:ph type="title"/>
          </p:nvPr>
        </p:nvSpPr>
        <p:spPr/>
        <p:txBody>
          <a:bodyPr/>
          <a:lstStyle/>
          <a:p>
            <a:r>
              <a:rPr lang="en-US" dirty="0"/>
              <a:t>threat model of NoSQL databases – 6 aspects</a:t>
            </a:r>
          </a:p>
        </p:txBody>
      </p:sp>
      <p:sp>
        <p:nvSpPr>
          <p:cNvPr id="3" name="Content Placeholder 2">
            <a:extLst>
              <a:ext uri="{FF2B5EF4-FFF2-40B4-BE49-F238E27FC236}">
                <a16:creationId xmlns:a16="http://schemas.microsoft.com/office/drawing/2014/main" id="{00214243-CC5B-4643-8B07-FEE9C64D1EDA}"/>
              </a:ext>
            </a:extLst>
          </p:cNvPr>
          <p:cNvSpPr>
            <a:spLocks noGrp="1"/>
          </p:cNvSpPr>
          <p:nvPr>
            <p:ph idx="1"/>
          </p:nvPr>
        </p:nvSpPr>
        <p:spPr/>
        <p:txBody>
          <a:bodyPr>
            <a:normAutofit fontScale="85000" lnSpcReduction="20000"/>
          </a:bodyPr>
          <a:lstStyle/>
          <a:p>
            <a:endParaRPr lang="en-US" dirty="0"/>
          </a:p>
          <a:p>
            <a:pPr marL="0" indent="0">
              <a:buNone/>
            </a:pPr>
            <a:r>
              <a:rPr lang="en-US" dirty="0"/>
              <a:t>5. </a:t>
            </a:r>
            <a:r>
              <a:rPr lang="en-US" dirty="0">
                <a:solidFill>
                  <a:srgbClr val="FF0000"/>
                </a:solidFill>
              </a:rPr>
              <a:t>Lack of Consistency </a:t>
            </a:r>
            <a:r>
              <a:rPr lang="en-US" dirty="0"/>
              <a:t>– The inability to simultaneously enforce all three elements of the </a:t>
            </a:r>
            <a:r>
              <a:rPr lang="en-US" u="sng" dirty="0">
                <a:solidFill>
                  <a:srgbClr val="C00000"/>
                </a:solidFill>
              </a:rPr>
              <a:t>CAP </a:t>
            </a:r>
            <a:r>
              <a:rPr lang="en-US" u="sng" dirty="0"/>
              <a:t>theorem (</a:t>
            </a:r>
            <a:r>
              <a:rPr lang="en-US" u="sng" dirty="0">
                <a:solidFill>
                  <a:srgbClr val="0000FF"/>
                </a:solidFill>
              </a:rPr>
              <a:t>consistency, availability, and partition tolerance</a:t>
            </a:r>
            <a:r>
              <a:rPr lang="en-US" u="sng" dirty="0"/>
              <a:t>) </a:t>
            </a:r>
            <a:r>
              <a:rPr lang="en-US" dirty="0"/>
              <a:t>while in </a:t>
            </a:r>
            <a:r>
              <a:rPr lang="en-US" dirty="0">
                <a:solidFill>
                  <a:srgbClr val="0000FF"/>
                </a:solidFill>
              </a:rPr>
              <a:t>distributed</a:t>
            </a:r>
            <a:r>
              <a:rPr lang="en-US" dirty="0"/>
              <a:t> mode undermines the trustworthiness of the churned results. As a result, users </a:t>
            </a:r>
            <a:r>
              <a:rPr lang="en-US" u="sng" dirty="0"/>
              <a:t>are not guaranteed consistent results</a:t>
            </a:r>
            <a:r>
              <a:rPr lang="en-US" dirty="0"/>
              <a:t> at any given time, as each participating node may </a:t>
            </a:r>
            <a:r>
              <a:rPr lang="en-US" dirty="0">
                <a:solidFill>
                  <a:srgbClr val="0000FF"/>
                </a:solidFill>
              </a:rPr>
              <a:t>not be entirely synchronized </a:t>
            </a:r>
            <a:r>
              <a:rPr lang="en-US" dirty="0"/>
              <a:t>with the node holding the latest image. Current </a:t>
            </a:r>
            <a:r>
              <a:rPr lang="en-US" u="sng" dirty="0"/>
              <a:t>hashing algorithms </a:t>
            </a:r>
            <a:r>
              <a:rPr lang="en-US" dirty="0"/>
              <a:t>entrusted to replicate data across the cluster nodes crumple in the event of a single node failure, resulting in </a:t>
            </a:r>
            <a:r>
              <a:rPr lang="en-US" dirty="0">
                <a:solidFill>
                  <a:srgbClr val="0000FF"/>
                </a:solidFill>
              </a:rPr>
              <a:t>load imbalance among the cluster nodes.</a:t>
            </a:r>
            <a:r>
              <a:rPr lang="en-US" dirty="0"/>
              <a:t> </a:t>
            </a:r>
          </a:p>
          <a:p>
            <a:pPr marL="0" indent="0">
              <a:buNone/>
            </a:pPr>
            <a:r>
              <a:rPr lang="en-US" dirty="0"/>
              <a:t>6</a:t>
            </a:r>
            <a:r>
              <a:rPr lang="en-US" dirty="0">
                <a:solidFill>
                  <a:srgbClr val="FF0000"/>
                </a:solidFill>
              </a:rPr>
              <a:t>. Insider Attacks </a:t>
            </a:r>
            <a:r>
              <a:rPr lang="en-US" dirty="0"/>
              <a:t>- Lenient security mechanisms can be leveraged to achieve insider attacks. These attacks could remain unnoticed because of </a:t>
            </a:r>
            <a:r>
              <a:rPr lang="en-US" dirty="0">
                <a:solidFill>
                  <a:srgbClr val="0000FF"/>
                </a:solidFill>
              </a:rPr>
              <a:t>poor logging and log analysis methods</a:t>
            </a:r>
            <a:r>
              <a:rPr lang="en-US" dirty="0"/>
              <a:t>, along with other rudimentary security mechanisms. As critical data is stowed away under a thin security layer, it is difficult to ensure that the data owners maintain control. </a:t>
            </a:r>
          </a:p>
          <a:p>
            <a:endParaRPr lang="en-US" dirty="0"/>
          </a:p>
        </p:txBody>
      </p:sp>
    </p:spTree>
    <p:extLst>
      <p:ext uri="{BB962C8B-B14F-4D97-AF65-F5344CB8AC3E}">
        <p14:creationId xmlns:p14="http://schemas.microsoft.com/office/powerpoint/2010/main" val="28735766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C645D-4175-48DF-A82F-38CEC59959E3}"/>
              </a:ext>
            </a:extLst>
          </p:cNvPr>
          <p:cNvSpPr>
            <a:spLocks noGrp="1"/>
          </p:cNvSpPr>
          <p:nvPr>
            <p:ph type="title"/>
          </p:nvPr>
        </p:nvSpPr>
        <p:spPr/>
        <p:txBody>
          <a:bodyPr/>
          <a:lstStyle/>
          <a:p>
            <a:r>
              <a:rPr lang="en-US" dirty="0"/>
              <a:t>Secure NoSQL (1)</a:t>
            </a:r>
          </a:p>
        </p:txBody>
      </p:sp>
      <p:sp>
        <p:nvSpPr>
          <p:cNvPr id="3" name="Content Placeholder 2">
            <a:extLst>
              <a:ext uri="{FF2B5EF4-FFF2-40B4-BE49-F238E27FC236}">
                <a16:creationId xmlns:a16="http://schemas.microsoft.com/office/drawing/2014/main" id="{6BEBE40B-E10B-4AC4-B4D4-77310BA145EC}"/>
              </a:ext>
            </a:extLst>
          </p:cNvPr>
          <p:cNvSpPr>
            <a:spLocks noGrp="1"/>
          </p:cNvSpPr>
          <p:nvPr>
            <p:ph idx="1"/>
          </p:nvPr>
        </p:nvSpPr>
        <p:spPr/>
        <p:txBody>
          <a:bodyPr>
            <a:normAutofit fontScale="92500" lnSpcReduction="10000"/>
          </a:bodyPr>
          <a:lstStyle/>
          <a:p>
            <a:pPr marL="0" indent="0">
              <a:buNone/>
            </a:pPr>
            <a:r>
              <a:rPr lang="en-US" dirty="0"/>
              <a:t>It is evident from the threat models and analysis that </a:t>
            </a:r>
            <a:r>
              <a:rPr lang="en-US" dirty="0">
                <a:solidFill>
                  <a:srgbClr val="FF0000"/>
                </a:solidFill>
              </a:rPr>
              <a:t>plugging NoSQL holes by wrapping sensitive data within the thin, easily penetrable security layer of web or similar interfaces is insufficien</a:t>
            </a:r>
            <a:r>
              <a:rPr lang="en-US" dirty="0"/>
              <a:t>t to guarantee the security of the underlying data. </a:t>
            </a:r>
          </a:p>
          <a:p>
            <a:pPr marL="0" indent="0">
              <a:buNone/>
            </a:pPr>
            <a:r>
              <a:rPr lang="en-US" dirty="0">
                <a:solidFill>
                  <a:srgbClr val="FF0000"/>
                </a:solidFill>
              </a:rPr>
              <a:t>Hiding NoSQL under the </a:t>
            </a:r>
            <a:r>
              <a:rPr lang="en-US" u="sng" dirty="0">
                <a:solidFill>
                  <a:srgbClr val="FF0000"/>
                </a:solidFill>
              </a:rPr>
              <a:t>secure wrapper of middleware, </a:t>
            </a:r>
            <a:r>
              <a:rPr lang="en-US" dirty="0"/>
              <a:t>or</a:t>
            </a:r>
            <a:r>
              <a:rPr lang="en-US" dirty="0">
                <a:solidFill>
                  <a:srgbClr val="FF0000"/>
                </a:solidFill>
              </a:rPr>
              <a:t> accessing NoSQL using a framework like </a:t>
            </a:r>
            <a:r>
              <a:rPr lang="en-US" dirty="0">
                <a:solidFill>
                  <a:srgbClr val="0000FF"/>
                </a:solidFill>
              </a:rPr>
              <a:t>Hadoop</a:t>
            </a:r>
            <a:r>
              <a:rPr lang="en-US" dirty="0">
                <a:solidFill>
                  <a:srgbClr val="FF0000"/>
                </a:solidFill>
              </a:rPr>
              <a:t> </a:t>
            </a:r>
            <a:r>
              <a:rPr lang="en-US" dirty="0"/>
              <a:t>can create a </a:t>
            </a:r>
            <a:r>
              <a:rPr lang="en-US" u="sng" dirty="0"/>
              <a:t>virtual secure layer </a:t>
            </a:r>
            <a:r>
              <a:rPr lang="en-US" dirty="0"/>
              <a:t>around the NoSQL perimeter. </a:t>
            </a:r>
          </a:p>
          <a:p>
            <a:pPr marL="0" indent="0">
              <a:buNone/>
            </a:pPr>
            <a:r>
              <a:rPr lang="en-US" dirty="0">
                <a:solidFill>
                  <a:srgbClr val="FF0000"/>
                </a:solidFill>
              </a:rPr>
              <a:t>Object-level security at the collection- or column-level can be induced through the middleware</a:t>
            </a:r>
            <a:r>
              <a:rPr lang="en-US" dirty="0"/>
              <a:t>, retaining its thin database layer. </a:t>
            </a:r>
          </a:p>
          <a:p>
            <a:pPr marL="0" indent="0">
              <a:buNone/>
            </a:pPr>
            <a:r>
              <a:rPr lang="en-US" dirty="0"/>
              <a:t>Such a methodology will </a:t>
            </a:r>
            <a:r>
              <a:rPr lang="en-US" u="sng" dirty="0"/>
              <a:t>ensure that there is </a:t>
            </a:r>
            <a:r>
              <a:rPr lang="en-US" u="sng" dirty="0">
                <a:solidFill>
                  <a:srgbClr val="0000FF"/>
                </a:solidFill>
              </a:rPr>
              <a:t>no direct </a:t>
            </a:r>
            <a:r>
              <a:rPr lang="en-US" u="sng" dirty="0"/>
              <a:t>access to the data </a:t>
            </a:r>
            <a:r>
              <a:rPr lang="en-US" dirty="0"/>
              <a:t>and that the data is only exposed based on the controls configured within the middleware or framework layer. </a:t>
            </a:r>
          </a:p>
        </p:txBody>
      </p:sp>
    </p:spTree>
    <p:extLst>
      <p:ext uri="{BB962C8B-B14F-4D97-AF65-F5344CB8AC3E}">
        <p14:creationId xmlns:p14="http://schemas.microsoft.com/office/powerpoint/2010/main" val="25348714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0CE03-16FD-4DDF-B68E-5795E77FE2B4}"/>
              </a:ext>
            </a:extLst>
          </p:cNvPr>
          <p:cNvSpPr>
            <a:spLocks noGrp="1"/>
          </p:cNvSpPr>
          <p:nvPr>
            <p:ph type="title"/>
          </p:nvPr>
        </p:nvSpPr>
        <p:spPr/>
        <p:txBody>
          <a:bodyPr/>
          <a:lstStyle/>
          <a:p>
            <a:r>
              <a:rPr lang="en-US" dirty="0"/>
              <a:t>Secure NoSQL (2)</a:t>
            </a:r>
          </a:p>
        </p:txBody>
      </p:sp>
      <p:sp>
        <p:nvSpPr>
          <p:cNvPr id="3" name="Content Placeholder 2">
            <a:extLst>
              <a:ext uri="{FF2B5EF4-FFF2-40B4-BE49-F238E27FC236}">
                <a16:creationId xmlns:a16="http://schemas.microsoft.com/office/drawing/2014/main" id="{191C672A-9150-4AB5-80C6-32F3DD7E4CCC}"/>
              </a:ext>
            </a:extLst>
          </p:cNvPr>
          <p:cNvSpPr>
            <a:spLocks noGrp="1"/>
          </p:cNvSpPr>
          <p:nvPr>
            <p:ph idx="1"/>
          </p:nvPr>
        </p:nvSpPr>
        <p:spPr/>
        <p:txBody>
          <a:bodyPr/>
          <a:lstStyle/>
          <a:p>
            <a:r>
              <a:rPr lang="en-US" dirty="0"/>
              <a:t>Deploying </a:t>
            </a:r>
            <a:r>
              <a:rPr lang="en-US" dirty="0">
                <a:solidFill>
                  <a:srgbClr val="FF0000"/>
                </a:solidFill>
              </a:rPr>
              <a:t>the middleware layer </a:t>
            </a:r>
            <a:r>
              <a:rPr lang="en-US" dirty="0"/>
              <a:t>to </a:t>
            </a:r>
            <a:r>
              <a:rPr lang="en-US" dirty="0">
                <a:solidFill>
                  <a:srgbClr val="0000FF"/>
                </a:solidFill>
              </a:rPr>
              <a:t>encapsulate</a:t>
            </a:r>
            <a:r>
              <a:rPr lang="en-US" dirty="0"/>
              <a:t> the underlying NoSQL stratum can be another option to implement security. </a:t>
            </a:r>
          </a:p>
          <a:p>
            <a:r>
              <a:rPr lang="en-US" dirty="0"/>
              <a:t>Most of the </a:t>
            </a:r>
            <a:r>
              <a:rPr lang="en-US" dirty="0">
                <a:solidFill>
                  <a:srgbClr val="0000FF"/>
                </a:solidFill>
              </a:rPr>
              <a:t>middleware</a:t>
            </a:r>
            <a:r>
              <a:rPr lang="en-US" dirty="0"/>
              <a:t> software comes with ready-made support for authentication, authorization and access control. </a:t>
            </a:r>
          </a:p>
          <a:p>
            <a:r>
              <a:rPr lang="en-US" dirty="0"/>
              <a:t>In the case of J</a:t>
            </a:r>
            <a:r>
              <a:rPr lang="en-US" dirty="0">
                <a:solidFill>
                  <a:srgbClr val="0000FF"/>
                </a:solidFill>
              </a:rPr>
              <a:t>ava</a:t>
            </a:r>
            <a:r>
              <a:rPr lang="en-US" u="sng" dirty="0"/>
              <a:t>, Java Authentication and Authorization Services (JAAS) and </a:t>
            </a:r>
            <a:r>
              <a:rPr lang="en-US" u="sng" dirty="0" err="1"/>
              <a:t>SpringSource</a:t>
            </a:r>
            <a:r>
              <a:rPr lang="en-US" u="sng" dirty="0"/>
              <a:t>, Spring Security frameworks </a:t>
            </a:r>
            <a:r>
              <a:rPr lang="en-US" dirty="0"/>
              <a:t>are deployed for authentication, authorization and access control. </a:t>
            </a:r>
          </a:p>
          <a:p>
            <a:r>
              <a:rPr lang="en-US" dirty="0"/>
              <a:t>Such an architecture will ensure that </a:t>
            </a:r>
            <a:r>
              <a:rPr lang="en-US" dirty="0">
                <a:solidFill>
                  <a:srgbClr val="0000FF"/>
                </a:solidFill>
              </a:rPr>
              <a:t>any changes to schema, objects and/or data are validated,</a:t>
            </a:r>
            <a:r>
              <a:rPr lang="en-US" dirty="0"/>
              <a:t> thus gaining better control while preserving the capabilities of NoSQL. </a:t>
            </a:r>
          </a:p>
        </p:txBody>
      </p:sp>
    </p:spTree>
    <p:extLst>
      <p:ext uri="{BB962C8B-B14F-4D97-AF65-F5344CB8AC3E}">
        <p14:creationId xmlns:p14="http://schemas.microsoft.com/office/powerpoint/2010/main" val="1476511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642D9-6F04-4177-A2B0-36CD982E6223}"/>
              </a:ext>
            </a:extLst>
          </p:cNvPr>
          <p:cNvSpPr>
            <a:spLocks noGrp="1"/>
          </p:cNvSpPr>
          <p:nvPr>
            <p:ph type="title"/>
          </p:nvPr>
        </p:nvSpPr>
        <p:spPr>
          <a:xfrm>
            <a:off x="266297" y="88323"/>
            <a:ext cx="10515600" cy="1325563"/>
          </a:xfrm>
        </p:spPr>
        <p:txBody>
          <a:bodyPr/>
          <a:lstStyle/>
          <a:p>
            <a:r>
              <a:rPr lang="en-US" dirty="0"/>
              <a:t>Big data classification</a:t>
            </a:r>
          </a:p>
        </p:txBody>
      </p:sp>
      <p:sp>
        <p:nvSpPr>
          <p:cNvPr id="3" name="Content Placeholder 2">
            <a:extLst>
              <a:ext uri="{FF2B5EF4-FFF2-40B4-BE49-F238E27FC236}">
                <a16:creationId xmlns:a16="http://schemas.microsoft.com/office/drawing/2014/main" id="{101157D5-7BFE-40E0-9EC9-4BE8A28F7FC6}"/>
              </a:ext>
            </a:extLst>
          </p:cNvPr>
          <p:cNvSpPr>
            <a:spLocks noGrp="1"/>
          </p:cNvSpPr>
          <p:nvPr>
            <p:ph idx="1"/>
          </p:nvPr>
        </p:nvSpPr>
        <p:spPr>
          <a:xfrm>
            <a:off x="658446" y="1333255"/>
            <a:ext cx="4359031" cy="4351338"/>
          </a:xfrm>
        </p:spPr>
        <p:txBody>
          <a:bodyPr>
            <a:normAutofit fontScale="92500" lnSpcReduction="10000"/>
          </a:bodyPr>
          <a:lstStyle/>
          <a:p>
            <a:r>
              <a:rPr lang="en-US" dirty="0"/>
              <a:t>Identifying characteristics of the data is helpful in extracting its hidden patterns. </a:t>
            </a:r>
          </a:p>
          <a:p>
            <a:r>
              <a:rPr lang="en-US" dirty="0"/>
              <a:t>Big data is classified into ten categories in terms of </a:t>
            </a:r>
            <a:r>
              <a:rPr lang="en-US" dirty="0">
                <a:solidFill>
                  <a:srgbClr val="FF0000"/>
                </a:solidFill>
              </a:rPr>
              <a:t>data type, data format, data source, data consumer, data usage, data analysis, data store, data frequency, data processing propose, and data processing method</a:t>
            </a:r>
          </a:p>
        </p:txBody>
      </p:sp>
      <p:pic>
        <p:nvPicPr>
          <p:cNvPr id="4" name="Picture 3">
            <a:extLst>
              <a:ext uri="{FF2B5EF4-FFF2-40B4-BE49-F238E27FC236}">
                <a16:creationId xmlns:a16="http://schemas.microsoft.com/office/drawing/2014/main" id="{4C7139CC-B1DA-4601-932A-CCCF4B697FDD}"/>
              </a:ext>
            </a:extLst>
          </p:cNvPr>
          <p:cNvPicPr>
            <a:picLocks noChangeAspect="1"/>
          </p:cNvPicPr>
          <p:nvPr/>
        </p:nvPicPr>
        <p:blipFill>
          <a:blip r:embed="rId2"/>
          <a:stretch>
            <a:fillRect/>
          </a:stretch>
        </p:blipFill>
        <p:spPr>
          <a:xfrm>
            <a:off x="5191901" y="895958"/>
            <a:ext cx="6733802" cy="5712133"/>
          </a:xfrm>
          <a:prstGeom prst="rect">
            <a:avLst/>
          </a:prstGeom>
        </p:spPr>
      </p:pic>
    </p:spTree>
    <p:extLst>
      <p:ext uri="{BB962C8B-B14F-4D97-AF65-F5344CB8AC3E}">
        <p14:creationId xmlns:p14="http://schemas.microsoft.com/office/powerpoint/2010/main" val="31359173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806B7-72C9-4B0E-A928-DA30489D0A13}"/>
              </a:ext>
            </a:extLst>
          </p:cNvPr>
          <p:cNvSpPr>
            <a:spLocks noGrp="1"/>
          </p:cNvSpPr>
          <p:nvPr>
            <p:ph type="title"/>
          </p:nvPr>
        </p:nvSpPr>
        <p:spPr/>
        <p:txBody>
          <a:bodyPr/>
          <a:lstStyle/>
          <a:p>
            <a:r>
              <a:rPr lang="en-US" dirty="0"/>
              <a:t>Secure NoSQL (3)</a:t>
            </a:r>
          </a:p>
        </p:txBody>
      </p:sp>
      <p:sp>
        <p:nvSpPr>
          <p:cNvPr id="3" name="Content Placeholder 2">
            <a:extLst>
              <a:ext uri="{FF2B5EF4-FFF2-40B4-BE49-F238E27FC236}">
                <a16:creationId xmlns:a16="http://schemas.microsoft.com/office/drawing/2014/main" id="{DF01BF88-F074-4DAE-99D3-1C66A1C60FBD}"/>
              </a:ext>
            </a:extLst>
          </p:cNvPr>
          <p:cNvSpPr>
            <a:spLocks noGrp="1"/>
          </p:cNvSpPr>
          <p:nvPr>
            <p:ph idx="1"/>
          </p:nvPr>
        </p:nvSpPr>
        <p:spPr/>
        <p:txBody>
          <a:bodyPr>
            <a:normAutofit fontScale="92500" lnSpcReduction="10000"/>
          </a:bodyPr>
          <a:lstStyle/>
          <a:p>
            <a:r>
              <a:rPr lang="en-US" dirty="0"/>
              <a:t>In order to maintain performance, the ability to </a:t>
            </a:r>
            <a:r>
              <a:rPr lang="en-US" dirty="0">
                <a:solidFill>
                  <a:srgbClr val="FF0000"/>
                </a:solidFill>
              </a:rPr>
              <a:t>scale </a:t>
            </a:r>
            <a:r>
              <a:rPr lang="en-US" dirty="0"/>
              <a:t>to demand, and the security of the </a:t>
            </a:r>
            <a:r>
              <a:rPr lang="en-US" dirty="0">
                <a:solidFill>
                  <a:srgbClr val="FF0000"/>
                </a:solidFill>
              </a:rPr>
              <a:t>overall </a:t>
            </a:r>
            <a:r>
              <a:rPr lang="en-US" dirty="0"/>
              <a:t>system, it is necessary to </a:t>
            </a:r>
            <a:r>
              <a:rPr lang="en-US" u="sng" dirty="0"/>
              <a:t>integrate NoSQL into a </a:t>
            </a:r>
            <a:r>
              <a:rPr lang="en-US" u="sng" dirty="0">
                <a:solidFill>
                  <a:srgbClr val="FF0000"/>
                </a:solidFill>
              </a:rPr>
              <a:t>framework</a:t>
            </a:r>
            <a:r>
              <a:rPr lang="en-US" dirty="0">
                <a:solidFill>
                  <a:srgbClr val="FF0000"/>
                </a:solidFill>
              </a:rPr>
              <a:t>,</a:t>
            </a:r>
            <a:r>
              <a:rPr lang="en-US" dirty="0"/>
              <a:t> thereby </a:t>
            </a:r>
            <a:r>
              <a:rPr lang="en-US" dirty="0">
                <a:solidFill>
                  <a:srgbClr val="FF0000"/>
                </a:solidFill>
              </a:rPr>
              <a:t>offloading</a:t>
            </a:r>
            <a:r>
              <a:rPr lang="en-US" dirty="0"/>
              <a:t> the security components onto the </a:t>
            </a:r>
            <a:r>
              <a:rPr lang="en-US" dirty="0">
                <a:solidFill>
                  <a:srgbClr val="FF0000"/>
                </a:solidFill>
              </a:rPr>
              <a:t>framework</a:t>
            </a:r>
            <a:r>
              <a:rPr lang="en-US" dirty="0"/>
              <a:t>. </a:t>
            </a:r>
          </a:p>
          <a:p>
            <a:r>
              <a:rPr lang="en-US" dirty="0"/>
              <a:t>Such a </a:t>
            </a:r>
            <a:r>
              <a:rPr lang="en-US" dirty="0">
                <a:solidFill>
                  <a:srgbClr val="FF0000"/>
                </a:solidFill>
              </a:rPr>
              <a:t>framework</a:t>
            </a:r>
            <a:r>
              <a:rPr lang="en-US" dirty="0"/>
              <a:t> should be </a:t>
            </a:r>
            <a:r>
              <a:rPr lang="en-US" u="sng" dirty="0"/>
              <a:t>tightly coupled with the underlying operating system so that </a:t>
            </a:r>
            <a:r>
              <a:rPr lang="en-US" u="sng" dirty="0">
                <a:solidFill>
                  <a:srgbClr val="FF0000"/>
                </a:solidFill>
              </a:rPr>
              <a:t>policy-based</a:t>
            </a:r>
            <a:r>
              <a:rPr lang="en-US" u="sng" dirty="0"/>
              <a:t> security layers </a:t>
            </a:r>
            <a:r>
              <a:rPr lang="en-US" dirty="0"/>
              <a:t>can be burned onto the lower substratum (kernel layer). </a:t>
            </a:r>
          </a:p>
          <a:p>
            <a:r>
              <a:rPr lang="en-US" dirty="0"/>
              <a:t>This will ensure that </a:t>
            </a:r>
            <a:r>
              <a:rPr lang="en-US" u="sng" dirty="0"/>
              <a:t>the missing RBAC can be enforced </a:t>
            </a:r>
            <a:r>
              <a:rPr lang="en-US" dirty="0"/>
              <a:t>in order to</a:t>
            </a:r>
          </a:p>
          <a:p>
            <a:pPr marL="0" indent="0">
              <a:buNone/>
            </a:pPr>
            <a:r>
              <a:rPr lang="en-US" dirty="0"/>
              <a:t> 	(1) </a:t>
            </a:r>
            <a:r>
              <a:rPr lang="en-US" dirty="0">
                <a:solidFill>
                  <a:srgbClr val="FF0000"/>
                </a:solidFill>
              </a:rPr>
              <a:t>limit access to the underlying data</a:t>
            </a:r>
            <a:r>
              <a:rPr lang="en-US" dirty="0"/>
              <a:t>, </a:t>
            </a:r>
          </a:p>
          <a:p>
            <a:pPr marL="0" indent="0">
              <a:buNone/>
            </a:pPr>
            <a:r>
              <a:rPr lang="en-US" dirty="0"/>
              <a:t>	(2) preserve the thinness of the database layer, and </a:t>
            </a:r>
          </a:p>
          <a:p>
            <a:pPr marL="0" indent="0">
              <a:buNone/>
            </a:pPr>
            <a:r>
              <a:rPr lang="en-US" dirty="0"/>
              <a:t>	(3) maintain the analytical capability of NoSQL. </a:t>
            </a:r>
          </a:p>
        </p:txBody>
      </p:sp>
    </p:spTree>
    <p:extLst>
      <p:ext uri="{BB962C8B-B14F-4D97-AF65-F5344CB8AC3E}">
        <p14:creationId xmlns:p14="http://schemas.microsoft.com/office/powerpoint/2010/main" val="22857879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D3CB-59B3-4936-8877-53B1CB2DD758}"/>
              </a:ext>
            </a:extLst>
          </p:cNvPr>
          <p:cNvSpPr>
            <a:spLocks noGrp="1"/>
          </p:cNvSpPr>
          <p:nvPr>
            <p:ph type="title"/>
          </p:nvPr>
        </p:nvSpPr>
        <p:spPr/>
        <p:txBody>
          <a:bodyPr/>
          <a:lstStyle/>
          <a:p>
            <a:r>
              <a:rPr lang="en-US" dirty="0"/>
              <a:t>Secure NoSQL (4)</a:t>
            </a:r>
          </a:p>
        </p:txBody>
      </p:sp>
      <p:sp>
        <p:nvSpPr>
          <p:cNvPr id="3" name="Content Placeholder 2">
            <a:extLst>
              <a:ext uri="{FF2B5EF4-FFF2-40B4-BE49-F238E27FC236}">
                <a16:creationId xmlns:a16="http://schemas.microsoft.com/office/drawing/2014/main" id="{175C3314-48C6-495B-9727-F0CF7B2CE7FC}"/>
              </a:ext>
            </a:extLst>
          </p:cNvPr>
          <p:cNvSpPr>
            <a:spLocks noGrp="1"/>
          </p:cNvSpPr>
          <p:nvPr>
            <p:ph idx="1"/>
          </p:nvPr>
        </p:nvSpPr>
        <p:spPr/>
        <p:txBody>
          <a:bodyPr/>
          <a:lstStyle/>
          <a:p>
            <a:r>
              <a:rPr lang="en-US" dirty="0"/>
              <a:t>As an alternative to vulnerable NoSQL data, </a:t>
            </a:r>
            <a:r>
              <a:rPr lang="en-US" u="sng" dirty="0"/>
              <a:t>encryption </a:t>
            </a:r>
            <a:r>
              <a:rPr lang="en-US" dirty="0"/>
              <a:t>provides better protection. </a:t>
            </a:r>
          </a:p>
          <a:p>
            <a:r>
              <a:rPr lang="en-US" dirty="0"/>
              <a:t>Hadoop employs </a:t>
            </a:r>
            <a:r>
              <a:rPr lang="en-US" u="sng" dirty="0"/>
              <a:t>file-layer encryption </a:t>
            </a:r>
            <a:r>
              <a:rPr lang="en-US" dirty="0"/>
              <a:t>to provide unswerving protection, irrespective of the operating system, platform or storage type. </a:t>
            </a:r>
          </a:p>
          <a:p>
            <a:r>
              <a:rPr lang="en-US" dirty="0"/>
              <a:t>With the availability of products capable of offering encryption, demand for handling streaming data and processing them in-memory is on the rise. </a:t>
            </a:r>
          </a:p>
          <a:p>
            <a:r>
              <a:rPr lang="en-US" dirty="0"/>
              <a:t>Encryption solutions seem to be a cost effective way to address several of the known data-security issues. </a:t>
            </a:r>
          </a:p>
        </p:txBody>
      </p:sp>
    </p:spTree>
    <p:extLst>
      <p:ext uri="{BB962C8B-B14F-4D97-AF65-F5344CB8AC3E}">
        <p14:creationId xmlns:p14="http://schemas.microsoft.com/office/powerpoint/2010/main" val="22939888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49A68-C00D-4643-BC4C-E59C3ECC242F}"/>
              </a:ext>
            </a:extLst>
          </p:cNvPr>
          <p:cNvSpPr>
            <a:spLocks noGrp="1"/>
          </p:cNvSpPr>
          <p:nvPr>
            <p:ph type="title"/>
          </p:nvPr>
        </p:nvSpPr>
        <p:spPr>
          <a:xfrm>
            <a:off x="336062" y="365125"/>
            <a:ext cx="11017738" cy="1325563"/>
          </a:xfrm>
        </p:spPr>
        <p:txBody>
          <a:bodyPr/>
          <a:lstStyle/>
          <a:p>
            <a:r>
              <a:rPr lang="en-US" dirty="0"/>
              <a:t>C(3). Secure Data Storage and Transactions Logs </a:t>
            </a:r>
          </a:p>
        </p:txBody>
      </p:sp>
      <p:sp>
        <p:nvSpPr>
          <p:cNvPr id="3" name="Content Placeholder 2">
            <a:extLst>
              <a:ext uri="{FF2B5EF4-FFF2-40B4-BE49-F238E27FC236}">
                <a16:creationId xmlns:a16="http://schemas.microsoft.com/office/drawing/2014/main" id="{0AA82A7E-F918-4E9D-AC2B-540C05927CFB}"/>
              </a:ext>
            </a:extLst>
          </p:cNvPr>
          <p:cNvSpPr>
            <a:spLocks noGrp="1"/>
          </p:cNvSpPr>
          <p:nvPr>
            <p:ph idx="1"/>
          </p:nvPr>
        </p:nvSpPr>
        <p:spPr/>
        <p:txBody>
          <a:bodyPr/>
          <a:lstStyle/>
          <a:p>
            <a:r>
              <a:rPr lang="en-US" dirty="0"/>
              <a:t>Network-based, distributed, auto-tier storage systems are a promising solution that possess advanced features such as transparent service, good scalability and elasticity. </a:t>
            </a:r>
          </a:p>
          <a:p>
            <a:r>
              <a:rPr lang="en-US" dirty="0"/>
              <a:t>However, </a:t>
            </a:r>
            <a:r>
              <a:rPr lang="en-US" u="sng" dirty="0"/>
              <a:t>auto-tier storage systems </a:t>
            </a:r>
            <a:r>
              <a:rPr lang="en-US" dirty="0"/>
              <a:t>generate new vulnerabilities due to </a:t>
            </a:r>
            <a:r>
              <a:rPr lang="en-US" u="sng" dirty="0"/>
              <a:t>a lack of physical possession, untrusted storage service, or inconsistent security policies</a:t>
            </a:r>
            <a:r>
              <a:rPr lang="en-US" dirty="0"/>
              <a:t>. </a:t>
            </a:r>
          </a:p>
          <a:p>
            <a:r>
              <a:rPr lang="en-US" dirty="0">
                <a:solidFill>
                  <a:srgbClr val="FF0000"/>
                </a:solidFill>
              </a:rPr>
              <a:t>The threat model for auto-tier storage systems includes 7 major scenarios: </a:t>
            </a:r>
          </a:p>
        </p:txBody>
      </p:sp>
    </p:spTree>
    <p:extLst>
      <p:ext uri="{BB962C8B-B14F-4D97-AF65-F5344CB8AC3E}">
        <p14:creationId xmlns:p14="http://schemas.microsoft.com/office/powerpoint/2010/main" val="6078266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10844-FAF0-409E-A6FE-990037363AE9}"/>
              </a:ext>
            </a:extLst>
          </p:cNvPr>
          <p:cNvSpPr>
            <a:spLocks noGrp="1"/>
          </p:cNvSpPr>
          <p:nvPr>
            <p:ph type="title"/>
          </p:nvPr>
        </p:nvSpPr>
        <p:spPr/>
        <p:txBody>
          <a:bodyPr/>
          <a:lstStyle/>
          <a:p>
            <a:r>
              <a:rPr lang="en-US" dirty="0"/>
              <a:t>Threat models (1 -3)</a:t>
            </a:r>
          </a:p>
        </p:txBody>
      </p:sp>
      <p:sp>
        <p:nvSpPr>
          <p:cNvPr id="3" name="Content Placeholder 2">
            <a:extLst>
              <a:ext uri="{FF2B5EF4-FFF2-40B4-BE49-F238E27FC236}">
                <a16:creationId xmlns:a16="http://schemas.microsoft.com/office/drawing/2014/main" id="{E14E6ECC-BEC1-4CC4-BA81-0BC15A9A0074}"/>
              </a:ext>
            </a:extLst>
          </p:cNvPr>
          <p:cNvSpPr>
            <a:spLocks noGrp="1"/>
          </p:cNvSpPr>
          <p:nvPr>
            <p:ph idx="1"/>
          </p:nvPr>
        </p:nvSpPr>
        <p:spPr>
          <a:xfrm>
            <a:off x="257907" y="1520825"/>
            <a:ext cx="11621477" cy="4834255"/>
          </a:xfrm>
        </p:spPr>
        <p:txBody>
          <a:bodyPr>
            <a:normAutofit fontScale="92500" lnSpcReduction="20000"/>
          </a:bodyPr>
          <a:lstStyle/>
          <a:p>
            <a:endParaRPr lang="en-US" dirty="0"/>
          </a:p>
          <a:p>
            <a:pPr marL="0" indent="0">
              <a:buNone/>
            </a:pPr>
            <a:r>
              <a:rPr lang="en-US" dirty="0"/>
              <a:t>1. </a:t>
            </a:r>
            <a:r>
              <a:rPr lang="en-US" dirty="0">
                <a:solidFill>
                  <a:srgbClr val="FF0000"/>
                </a:solidFill>
              </a:rPr>
              <a:t>Confidentiality and Integrity </a:t>
            </a:r>
            <a:r>
              <a:rPr lang="en-US" dirty="0"/>
              <a:t>– In addition to those attempting to steal sensitive information or damage user data, </a:t>
            </a:r>
            <a:r>
              <a:rPr lang="en-US" u="sng" dirty="0"/>
              <a:t>storage service providers are also assumed to be untrustworthy third parties.</a:t>
            </a:r>
            <a:r>
              <a:rPr lang="en-US" dirty="0"/>
              <a:t> Data transmission among tiers in a storage system provides clues that enable the service provider to </a:t>
            </a:r>
            <a:r>
              <a:rPr lang="en-US" u="sng" dirty="0"/>
              <a:t>correlate user activities and data set</a:t>
            </a:r>
            <a:r>
              <a:rPr lang="en-US" dirty="0"/>
              <a:t>. Without being able to break the cipher, certain properties can be revealed. </a:t>
            </a:r>
          </a:p>
          <a:p>
            <a:pPr marL="0" indent="0">
              <a:buNone/>
            </a:pPr>
            <a:r>
              <a:rPr lang="en-US" dirty="0"/>
              <a:t>2. </a:t>
            </a:r>
            <a:r>
              <a:rPr lang="en-US" dirty="0">
                <a:solidFill>
                  <a:srgbClr val="FF0000"/>
                </a:solidFill>
              </a:rPr>
              <a:t>Provenance</a:t>
            </a:r>
            <a:r>
              <a:rPr lang="en-US" dirty="0"/>
              <a:t> – Due to the extremely large size, it is </a:t>
            </a:r>
            <a:r>
              <a:rPr lang="en-US" u="sng" dirty="0"/>
              <a:t>infeasible to download the entire data set </a:t>
            </a:r>
            <a:r>
              <a:rPr lang="en-US" dirty="0"/>
              <a:t>to </a:t>
            </a:r>
            <a:r>
              <a:rPr lang="en-US" u="sng" dirty="0"/>
              <a:t>verify its source, availability and integrity</a:t>
            </a:r>
            <a:r>
              <a:rPr lang="en-US" dirty="0"/>
              <a:t>. Lightweight schemes are desired to provide verification that is probabilistically accurate and incurs low computing and communication overhead. </a:t>
            </a:r>
          </a:p>
          <a:p>
            <a:pPr marL="0" indent="0">
              <a:buNone/>
            </a:pPr>
            <a:r>
              <a:rPr lang="en-US" dirty="0"/>
              <a:t>3. </a:t>
            </a:r>
            <a:r>
              <a:rPr lang="en-US" dirty="0">
                <a:solidFill>
                  <a:srgbClr val="FF0000"/>
                </a:solidFill>
              </a:rPr>
              <a:t>Availability</a:t>
            </a:r>
            <a:r>
              <a:rPr lang="en-US" dirty="0"/>
              <a:t> – Auto-tiering also places challenges on the service providers to guarantee constant availability. Not only does weaker security at lower tiers risk Denial of Service (</a:t>
            </a:r>
            <a:r>
              <a:rPr lang="en-US" dirty="0" err="1"/>
              <a:t>DoS</a:t>
            </a:r>
            <a:r>
              <a:rPr lang="en-US" dirty="0"/>
              <a:t>) attacks, the performance gap between lower tiers and higher tiers also extends the backup windows during periods of fast restore and disaster recovery. </a:t>
            </a:r>
          </a:p>
          <a:p>
            <a:endParaRPr lang="en-US" dirty="0"/>
          </a:p>
        </p:txBody>
      </p:sp>
    </p:spTree>
    <p:extLst>
      <p:ext uri="{BB962C8B-B14F-4D97-AF65-F5344CB8AC3E}">
        <p14:creationId xmlns:p14="http://schemas.microsoft.com/office/powerpoint/2010/main" val="16496914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20855-C767-402C-94B4-0150B91C9AFB}"/>
              </a:ext>
            </a:extLst>
          </p:cNvPr>
          <p:cNvSpPr>
            <a:spLocks noGrp="1"/>
          </p:cNvSpPr>
          <p:nvPr>
            <p:ph type="title"/>
          </p:nvPr>
        </p:nvSpPr>
        <p:spPr/>
        <p:txBody>
          <a:bodyPr/>
          <a:lstStyle/>
          <a:p>
            <a:r>
              <a:rPr lang="en-US" dirty="0"/>
              <a:t>Threat models (4 -5)</a:t>
            </a:r>
          </a:p>
        </p:txBody>
      </p:sp>
      <p:sp>
        <p:nvSpPr>
          <p:cNvPr id="3" name="Content Placeholder 2">
            <a:extLst>
              <a:ext uri="{FF2B5EF4-FFF2-40B4-BE49-F238E27FC236}">
                <a16:creationId xmlns:a16="http://schemas.microsoft.com/office/drawing/2014/main" id="{E8E47EAC-8F9F-47C9-8DD5-C9E5A5A199C9}"/>
              </a:ext>
            </a:extLst>
          </p:cNvPr>
          <p:cNvSpPr>
            <a:spLocks noGrp="1"/>
          </p:cNvSpPr>
          <p:nvPr>
            <p:ph idx="1"/>
          </p:nvPr>
        </p:nvSpPr>
        <p:spPr/>
        <p:txBody>
          <a:bodyPr>
            <a:normAutofit fontScale="85000" lnSpcReduction="10000"/>
          </a:bodyPr>
          <a:lstStyle/>
          <a:p>
            <a:endParaRPr lang="en-US" dirty="0"/>
          </a:p>
          <a:p>
            <a:pPr marL="0" indent="0">
              <a:buNone/>
            </a:pPr>
            <a:r>
              <a:rPr lang="en-US" dirty="0">
                <a:solidFill>
                  <a:srgbClr val="FF0000"/>
                </a:solidFill>
              </a:rPr>
              <a:t>4. Consistency </a:t>
            </a:r>
            <a:r>
              <a:rPr lang="en-US" dirty="0"/>
              <a:t>– It is now typical that data can flow among tiers and is shared by multiple users. To maintain consistency among </a:t>
            </a:r>
            <a:r>
              <a:rPr lang="en-US" u="sng" dirty="0"/>
              <a:t>multiple duplicates </a:t>
            </a:r>
            <a:r>
              <a:rPr lang="en-US" dirty="0"/>
              <a:t>stored at difference locations is non-trivial. Two issues that need to be addressed carefully are </a:t>
            </a:r>
            <a:r>
              <a:rPr lang="en-US" u="sng" dirty="0"/>
              <a:t>write-serializability and multi-writer multi-reader (MWMR) </a:t>
            </a:r>
            <a:r>
              <a:rPr lang="en-US" dirty="0"/>
              <a:t>problems .</a:t>
            </a:r>
          </a:p>
          <a:p>
            <a:endParaRPr lang="en-US" dirty="0"/>
          </a:p>
          <a:p>
            <a:pPr marL="0" indent="0">
              <a:buNone/>
            </a:pPr>
            <a:r>
              <a:rPr lang="en-US" dirty="0"/>
              <a:t>5. </a:t>
            </a:r>
            <a:r>
              <a:rPr lang="en-US" dirty="0">
                <a:solidFill>
                  <a:srgbClr val="FF0000"/>
                </a:solidFill>
              </a:rPr>
              <a:t>Collusion Attacks </a:t>
            </a:r>
            <a:r>
              <a:rPr lang="en-US" dirty="0"/>
              <a:t>– While a data owner stores the cipher text in an auto-tier storage system and distributes the key and permission access to the users, each user is authorized to have access to a certain portion of the data set. Also, the service provider cannot interpret the data without the cipher key materials. However, </a:t>
            </a:r>
            <a:r>
              <a:rPr lang="en-US" u="sng" dirty="0"/>
              <a:t>if the service provider colludes with users by exchanging the key and </a:t>
            </a:r>
            <a:r>
              <a:rPr lang="en-US" dirty="0"/>
              <a:t>data, they will obtain a data set that they are not entitled to. </a:t>
            </a:r>
          </a:p>
          <a:p>
            <a:pPr marL="0" indent="0">
              <a:buNone/>
            </a:pPr>
            <a:endParaRPr lang="en-US" dirty="0"/>
          </a:p>
          <a:p>
            <a:endParaRPr lang="en-US" dirty="0"/>
          </a:p>
        </p:txBody>
      </p:sp>
    </p:spTree>
    <p:extLst>
      <p:ext uri="{BB962C8B-B14F-4D97-AF65-F5344CB8AC3E}">
        <p14:creationId xmlns:p14="http://schemas.microsoft.com/office/powerpoint/2010/main" val="29983040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54B19-2624-4805-A3F0-5FA68BB233D4}"/>
              </a:ext>
            </a:extLst>
          </p:cNvPr>
          <p:cNvSpPr>
            <a:spLocks noGrp="1"/>
          </p:cNvSpPr>
          <p:nvPr>
            <p:ph type="title"/>
          </p:nvPr>
        </p:nvSpPr>
        <p:spPr/>
        <p:txBody>
          <a:bodyPr/>
          <a:lstStyle/>
          <a:p>
            <a:r>
              <a:rPr lang="en-US" dirty="0"/>
              <a:t>Threat models (6-7)</a:t>
            </a:r>
          </a:p>
        </p:txBody>
      </p:sp>
      <p:sp>
        <p:nvSpPr>
          <p:cNvPr id="3" name="Content Placeholder 2">
            <a:extLst>
              <a:ext uri="{FF2B5EF4-FFF2-40B4-BE49-F238E27FC236}">
                <a16:creationId xmlns:a16="http://schemas.microsoft.com/office/drawing/2014/main" id="{305DA5EF-A850-42E9-A7A5-ED9EF4ACF81F}"/>
              </a:ext>
            </a:extLst>
          </p:cNvPr>
          <p:cNvSpPr>
            <a:spLocks noGrp="1"/>
          </p:cNvSpPr>
          <p:nvPr>
            <p:ph idx="1"/>
          </p:nvPr>
        </p:nvSpPr>
        <p:spPr/>
        <p:txBody>
          <a:bodyPr>
            <a:normAutofit fontScale="92500" lnSpcReduction="20000"/>
          </a:bodyPr>
          <a:lstStyle/>
          <a:p>
            <a:endParaRPr lang="en-US" dirty="0">
              <a:solidFill>
                <a:srgbClr val="FF0000"/>
              </a:solidFill>
            </a:endParaRPr>
          </a:p>
          <a:p>
            <a:pPr marL="0" indent="0">
              <a:buNone/>
            </a:pPr>
            <a:r>
              <a:rPr lang="en-US" dirty="0">
                <a:solidFill>
                  <a:srgbClr val="FF0000"/>
                </a:solidFill>
              </a:rPr>
              <a:t>6. Roll-Back Attacks </a:t>
            </a:r>
            <a:r>
              <a:rPr lang="en-US" dirty="0"/>
              <a:t>– In a multi-user environment, the service provider can launch roll-back attacks on users. When an </a:t>
            </a:r>
            <a:r>
              <a:rPr lang="en-US" u="sng" dirty="0"/>
              <a:t>updated</a:t>
            </a:r>
            <a:r>
              <a:rPr lang="en-US" dirty="0"/>
              <a:t> version of a data set has been uploaded into storage, the service provider can fool the user by delivering the </a:t>
            </a:r>
            <a:r>
              <a:rPr lang="en-US" u="sng" dirty="0"/>
              <a:t>outdated</a:t>
            </a:r>
            <a:r>
              <a:rPr lang="en-US" dirty="0"/>
              <a:t> version. Certain evidence is required to help users </a:t>
            </a:r>
            <a:r>
              <a:rPr lang="en-US" u="sng" dirty="0"/>
              <a:t>ensure that data is up-to-date</a:t>
            </a:r>
            <a:r>
              <a:rPr lang="en-US" dirty="0"/>
              <a:t>, and the user should have the capability of </a:t>
            </a:r>
            <a:r>
              <a:rPr lang="en-US" u="sng" dirty="0"/>
              <a:t>detecting the inconsistency. This is also referred to as “User’s Freshness</a:t>
            </a:r>
            <a:r>
              <a:rPr lang="en-US" dirty="0"/>
              <a:t>.” </a:t>
            </a:r>
          </a:p>
          <a:p>
            <a:pPr marL="0" indent="0">
              <a:buNone/>
            </a:pPr>
            <a:r>
              <a:rPr lang="en-US" dirty="0">
                <a:solidFill>
                  <a:srgbClr val="FF0000"/>
                </a:solidFill>
              </a:rPr>
              <a:t>7. Disputes </a:t>
            </a:r>
            <a:r>
              <a:rPr lang="en-US" dirty="0"/>
              <a:t>– A lack of recordkeeping will lead to disputes between users and the storage service provider, or among users. When data loss or tampering occurs, </a:t>
            </a:r>
            <a:r>
              <a:rPr lang="en-US" u="sng" dirty="0"/>
              <a:t>transmission logs/records </a:t>
            </a:r>
            <a:r>
              <a:rPr lang="en-US" dirty="0"/>
              <a:t>are critical to </a:t>
            </a:r>
            <a:r>
              <a:rPr lang="en-US" u="sng" dirty="0"/>
              <a:t>determining responsibility</a:t>
            </a:r>
            <a:r>
              <a:rPr lang="en-US" dirty="0"/>
              <a:t>. For example, a malicious user outsources data to a storage system. Later, the user reports data loss and asks for compensation for his claimed loss. In this case, a </a:t>
            </a:r>
            <a:r>
              <a:rPr lang="en-US" u="sng" dirty="0"/>
              <a:t>well-maintained log </a:t>
            </a:r>
            <a:r>
              <a:rPr lang="en-US" dirty="0"/>
              <a:t>can effectively prevent fraud. </a:t>
            </a:r>
          </a:p>
          <a:p>
            <a:endParaRPr lang="en-US" dirty="0"/>
          </a:p>
        </p:txBody>
      </p:sp>
    </p:spTree>
    <p:extLst>
      <p:ext uri="{BB962C8B-B14F-4D97-AF65-F5344CB8AC3E}">
        <p14:creationId xmlns:p14="http://schemas.microsoft.com/office/powerpoint/2010/main" val="14213150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8842B-37CC-4E15-9F47-74C593EA9E2E}"/>
              </a:ext>
            </a:extLst>
          </p:cNvPr>
          <p:cNvSpPr>
            <a:spLocks noGrp="1"/>
          </p:cNvSpPr>
          <p:nvPr>
            <p:ph type="title"/>
          </p:nvPr>
        </p:nvSpPr>
        <p:spPr/>
        <p:txBody>
          <a:bodyPr/>
          <a:lstStyle/>
          <a:p>
            <a:r>
              <a:rPr lang="en-US" dirty="0"/>
              <a:t>C(4) End-Point Input Validation/Filtering </a:t>
            </a:r>
          </a:p>
        </p:txBody>
      </p:sp>
      <p:sp>
        <p:nvSpPr>
          <p:cNvPr id="3" name="Content Placeholder 2">
            <a:extLst>
              <a:ext uri="{FF2B5EF4-FFF2-40B4-BE49-F238E27FC236}">
                <a16:creationId xmlns:a16="http://schemas.microsoft.com/office/drawing/2014/main" id="{07F62504-EE88-4E2E-ACC1-7011D2E55453}"/>
              </a:ext>
            </a:extLst>
          </p:cNvPr>
          <p:cNvSpPr>
            <a:spLocks noGrp="1"/>
          </p:cNvSpPr>
          <p:nvPr>
            <p:ph idx="1"/>
          </p:nvPr>
        </p:nvSpPr>
        <p:spPr/>
        <p:txBody>
          <a:bodyPr>
            <a:normAutofit fontScale="92500"/>
          </a:bodyPr>
          <a:lstStyle/>
          <a:p>
            <a:r>
              <a:rPr lang="en-US" dirty="0"/>
              <a:t>Many Big Data uses in enterprise settings </a:t>
            </a:r>
            <a:r>
              <a:rPr lang="en-US" u="sng" dirty="0"/>
              <a:t>require data collection from a variety of sources, including end-point devices</a:t>
            </a:r>
            <a:r>
              <a:rPr lang="en-US" dirty="0"/>
              <a:t>. </a:t>
            </a:r>
          </a:p>
          <a:p>
            <a:r>
              <a:rPr lang="en-US" dirty="0"/>
              <a:t>For example, a security information and event management system (SIEM) may </a:t>
            </a:r>
            <a:r>
              <a:rPr lang="en-US" u="sng" dirty="0"/>
              <a:t>collect event logs from millions of hardware devices and software </a:t>
            </a:r>
            <a:r>
              <a:rPr lang="en-US" dirty="0"/>
              <a:t>applications in an enterprise network. </a:t>
            </a:r>
          </a:p>
          <a:p>
            <a:r>
              <a:rPr lang="en-US" dirty="0"/>
              <a:t>A key challenge in the data collection process is </a:t>
            </a:r>
            <a:r>
              <a:rPr lang="en-US" u="sng" dirty="0"/>
              <a:t>input validation</a:t>
            </a:r>
            <a:r>
              <a:rPr lang="en-US" dirty="0"/>
              <a:t>: how can we trust the data? How can </a:t>
            </a:r>
            <a:r>
              <a:rPr lang="en-US" u="sng" dirty="0"/>
              <a:t>we validate that a source of input data is not malicious? And how can we filter malicious input from our collection</a:t>
            </a:r>
            <a:r>
              <a:rPr lang="en-US" dirty="0"/>
              <a:t>? </a:t>
            </a:r>
          </a:p>
          <a:p>
            <a:r>
              <a:rPr lang="en-US" dirty="0">
                <a:solidFill>
                  <a:srgbClr val="FF0000"/>
                </a:solidFill>
              </a:rPr>
              <a:t>Input validation and filtering </a:t>
            </a:r>
            <a:r>
              <a:rPr lang="en-US" dirty="0"/>
              <a:t>is a daunting challenge posed by untrusted input sources, especially with the bring-your-own-device (BYOD) model. </a:t>
            </a:r>
          </a:p>
        </p:txBody>
      </p:sp>
    </p:spTree>
    <p:extLst>
      <p:ext uri="{BB962C8B-B14F-4D97-AF65-F5344CB8AC3E}">
        <p14:creationId xmlns:p14="http://schemas.microsoft.com/office/powerpoint/2010/main" val="35126984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CB83E-4D41-47BE-A6FF-5C3ADD4D1061}"/>
              </a:ext>
            </a:extLst>
          </p:cNvPr>
          <p:cNvSpPr>
            <a:spLocks noGrp="1"/>
          </p:cNvSpPr>
          <p:nvPr>
            <p:ph type="title"/>
          </p:nvPr>
        </p:nvSpPr>
        <p:spPr>
          <a:xfrm>
            <a:off x="713154" y="160215"/>
            <a:ext cx="10515600" cy="1325563"/>
          </a:xfrm>
        </p:spPr>
        <p:txBody>
          <a:bodyPr/>
          <a:lstStyle/>
          <a:p>
            <a:r>
              <a:rPr lang="en-US" dirty="0"/>
              <a:t>Threat Models</a:t>
            </a:r>
          </a:p>
        </p:txBody>
      </p:sp>
      <p:sp>
        <p:nvSpPr>
          <p:cNvPr id="3" name="Content Placeholder 2">
            <a:extLst>
              <a:ext uri="{FF2B5EF4-FFF2-40B4-BE49-F238E27FC236}">
                <a16:creationId xmlns:a16="http://schemas.microsoft.com/office/drawing/2014/main" id="{C179B16E-10C0-4968-B08E-E3EECF7B60EA}"/>
              </a:ext>
            </a:extLst>
          </p:cNvPr>
          <p:cNvSpPr>
            <a:spLocks noGrp="1"/>
          </p:cNvSpPr>
          <p:nvPr>
            <p:ph idx="1"/>
          </p:nvPr>
        </p:nvSpPr>
        <p:spPr>
          <a:xfrm>
            <a:off x="296985" y="1367692"/>
            <a:ext cx="11754338" cy="5330093"/>
          </a:xfrm>
        </p:spPr>
        <p:txBody>
          <a:bodyPr>
            <a:normAutofit fontScale="77500" lnSpcReduction="20000"/>
          </a:bodyPr>
          <a:lstStyle/>
          <a:p>
            <a:r>
              <a:rPr lang="en-US" dirty="0"/>
              <a:t>A threat model for </a:t>
            </a:r>
            <a:r>
              <a:rPr lang="en-US" dirty="0">
                <a:solidFill>
                  <a:srgbClr val="FF0000"/>
                </a:solidFill>
              </a:rPr>
              <a:t>input validation </a:t>
            </a:r>
            <a:r>
              <a:rPr lang="en-US" dirty="0"/>
              <a:t>has four major scenarios: </a:t>
            </a:r>
          </a:p>
          <a:p>
            <a:pPr marL="0" indent="0">
              <a:buNone/>
            </a:pPr>
            <a:r>
              <a:rPr lang="en-US" dirty="0"/>
              <a:t>1. </a:t>
            </a:r>
            <a:r>
              <a:rPr lang="en-US" u="sng" dirty="0">
                <a:solidFill>
                  <a:srgbClr val="FF0000"/>
                </a:solidFill>
              </a:rPr>
              <a:t>An adversary may tamper with a device </a:t>
            </a:r>
            <a:r>
              <a:rPr lang="en-US" u="sng" dirty="0"/>
              <a:t>from which data is collected, or may tamper with the data collection application running on the device to provide malicious input </a:t>
            </a:r>
            <a:r>
              <a:rPr lang="en-US" dirty="0"/>
              <a:t>to a central data collection system. For example, in the case of iPhone feedback voting, an adversary may compromise an iPhone (i.e., the iPhone’s software platform) or may compromise the iPhone app that collects user feedback. </a:t>
            </a:r>
          </a:p>
          <a:p>
            <a:pPr marL="0" indent="0">
              <a:buNone/>
            </a:pPr>
            <a:r>
              <a:rPr lang="en-US" dirty="0"/>
              <a:t>2. </a:t>
            </a:r>
            <a:r>
              <a:rPr lang="en-US" dirty="0">
                <a:solidFill>
                  <a:srgbClr val="FF0000"/>
                </a:solidFill>
              </a:rPr>
              <a:t>An adversary may perform ID cloning attacks (e.g., Sybil attacks) </a:t>
            </a:r>
            <a:r>
              <a:rPr lang="en-US" dirty="0"/>
              <a:t>on a data collection system by </a:t>
            </a:r>
            <a:r>
              <a:rPr lang="en-US" u="sng" dirty="0"/>
              <a:t>creating multiple fake identities (e.g., spoofed iPhone IDs) and by then providing malicious input from the faked identities</a:t>
            </a:r>
            <a:r>
              <a:rPr lang="en-US" dirty="0"/>
              <a:t>. The challenges of Sybil attacks become more acute in a BYOD scenario. Since an enterprise’s users are allowed to bring their own devices and use them inside the enterprise network, an adversary may use her device to </a:t>
            </a:r>
            <a:r>
              <a:rPr lang="en-US" u="sng" dirty="0"/>
              <a:t>fake the identity of a trusted device and then provide malicious input to the central data collection system</a:t>
            </a:r>
            <a:r>
              <a:rPr lang="en-US" dirty="0"/>
              <a:t>. </a:t>
            </a:r>
          </a:p>
          <a:p>
            <a:pPr marL="0" indent="0">
              <a:buNone/>
            </a:pPr>
            <a:r>
              <a:rPr lang="en-US" dirty="0"/>
              <a:t>3. A more complicated scenario involves </a:t>
            </a:r>
            <a:r>
              <a:rPr lang="en-US" dirty="0">
                <a:solidFill>
                  <a:srgbClr val="FF0000"/>
                </a:solidFill>
              </a:rPr>
              <a:t>an adversary that can manipulate the input sources of sensed data.</a:t>
            </a:r>
            <a:r>
              <a:rPr lang="en-US" dirty="0"/>
              <a:t> For example, instead of compromising a temperature sensor, an adversary may be able to </a:t>
            </a:r>
            <a:r>
              <a:rPr lang="en-US" u="sng" dirty="0"/>
              <a:t>artificially change the temperature in a sensed location and introduce malicious input to the temperature collection process. Similarly, instead of compromising an iPhone or a GPS-based location sensing app running on the iPhone, an adversary may compromise the GPS signal itself by using GPS </a:t>
            </a:r>
            <a:r>
              <a:rPr lang="en-US" dirty="0"/>
              <a:t>satellite simulators [7]. </a:t>
            </a:r>
          </a:p>
          <a:p>
            <a:pPr marL="0" indent="0">
              <a:buNone/>
            </a:pPr>
            <a:r>
              <a:rPr lang="en-US" dirty="0"/>
              <a:t>4. An adversary may </a:t>
            </a:r>
            <a:r>
              <a:rPr lang="en-US" dirty="0">
                <a:solidFill>
                  <a:srgbClr val="FF0000"/>
                </a:solidFill>
              </a:rPr>
              <a:t>compromise data in transmission </a:t>
            </a:r>
            <a:r>
              <a:rPr lang="en-US" dirty="0"/>
              <a:t>from a benign source to the central collection system (e.g., by performing a man-in-the-middle attack or a replay attack). </a:t>
            </a:r>
          </a:p>
        </p:txBody>
      </p:sp>
    </p:spTree>
    <p:extLst>
      <p:ext uri="{BB962C8B-B14F-4D97-AF65-F5344CB8AC3E}">
        <p14:creationId xmlns:p14="http://schemas.microsoft.com/office/powerpoint/2010/main" val="16350216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375E3-9AA1-4C97-AF85-6898B18490FA}"/>
              </a:ext>
            </a:extLst>
          </p:cNvPr>
          <p:cNvSpPr>
            <a:spLocks noGrp="1"/>
          </p:cNvSpPr>
          <p:nvPr>
            <p:ph type="title"/>
          </p:nvPr>
        </p:nvSpPr>
        <p:spPr/>
        <p:txBody>
          <a:bodyPr/>
          <a:lstStyle/>
          <a:p>
            <a:r>
              <a:rPr lang="en-US" dirty="0"/>
              <a:t>Overcome attacks</a:t>
            </a:r>
          </a:p>
        </p:txBody>
      </p:sp>
      <p:sp>
        <p:nvSpPr>
          <p:cNvPr id="3" name="Content Placeholder 2">
            <a:extLst>
              <a:ext uri="{FF2B5EF4-FFF2-40B4-BE49-F238E27FC236}">
                <a16:creationId xmlns:a16="http://schemas.microsoft.com/office/drawing/2014/main" id="{23E02357-F946-4A60-BBC7-E3AF2C3B9CC6}"/>
              </a:ext>
            </a:extLst>
          </p:cNvPr>
          <p:cNvSpPr>
            <a:spLocks noGrp="1"/>
          </p:cNvSpPr>
          <p:nvPr>
            <p:ph idx="1"/>
          </p:nvPr>
        </p:nvSpPr>
        <p:spPr/>
        <p:txBody>
          <a:bodyPr>
            <a:normAutofit fontScale="92500" lnSpcReduction="20000"/>
          </a:bodyPr>
          <a:lstStyle/>
          <a:p>
            <a:r>
              <a:rPr lang="en-US" dirty="0"/>
              <a:t>Given the above threat model, solutions to the </a:t>
            </a:r>
            <a:r>
              <a:rPr lang="en-US" dirty="0">
                <a:solidFill>
                  <a:srgbClr val="0000FF"/>
                </a:solidFill>
              </a:rPr>
              <a:t>input validation </a:t>
            </a:r>
            <a:r>
              <a:rPr lang="en-US" dirty="0"/>
              <a:t>problem fall into two categories:</a:t>
            </a:r>
          </a:p>
          <a:p>
            <a:pPr marL="0" indent="0">
              <a:buNone/>
            </a:pPr>
            <a:r>
              <a:rPr lang="en-US" dirty="0"/>
              <a:t> (a) solutions that </a:t>
            </a:r>
            <a:r>
              <a:rPr lang="en-US" dirty="0">
                <a:solidFill>
                  <a:srgbClr val="FF0000"/>
                </a:solidFill>
              </a:rPr>
              <a:t>prevent an adversary from generating and sending malicious input to the central collection system</a:t>
            </a:r>
            <a:r>
              <a:rPr lang="en-US" dirty="0"/>
              <a:t>. Preventing an adversary from sending malicious input requires </a:t>
            </a:r>
            <a:r>
              <a:rPr lang="en-US" dirty="0">
                <a:solidFill>
                  <a:srgbClr val="0000FF"/>
                </a:solidFill>
              </a:rPr>
              <a:t>tamper-proof software and defenses against Sybil attacks</a:t>
            </a:r>
            <a:r>
              <a:rPr lang="en-US" dirty="0"/>
              <a:t>. Research on the design and implementation of tamper-proof secure software has a very long history in both academia and industry. </a:t>
            </a:r>
          </a:p>
          <a:p>
            <a:pPr marL="0" indent="0">
              <a:buNone/>
            </a:pPr>
            <a:r>
              <a:rPr lang="en-US" dirty="0"/>
              <a:t>(b) solutions that </a:t>
            </a:r>
            <a:r>
              <a:rPr lang="en-US" dirty="0">
                <a:solidFill>
                  <a:srgbClr val="FF0000"/>
                </a:solidFill>
              </a:rPr>
              <a:t>detect and filter malicious input </a:t>
            </a:r>
            <a:r>
              <a:rPr lang="en-US" dirty="0"/>
              <a:t>at the central system if an adversary successfully inputs malicious data. </a:t>
            </a:r>
            <a:r>
              <a:rPr lang="en-US" dirty="0">
                <a:solidFill>
                  <a:srgbClr val="0000FF"/>
                </a:solidFill>
              </a:rPr>
              <a:t>Defense schemes against ID cloning attacks and Sybil attacks </a:t>
            </a:r>
            <a:r>
              <a:rPr lang="en-US" dirty="0"/>
              <a:t>have been proposed in diverse areas such as peer-to-peer systems, recommender systems, vehicular networks, and wireless sensor networks. Many of these schemes propose to </a:t>
            </a:r>
            <a:r>
              <a:rPr lang="en-US" dirty="0">
                <a:solidFill>
                  <a:srgbClr val="0000FF"/>
                </a:solidFill>
              </a:rPr>
              <a:t>use trusted certificates and trusted devices to </a:t>
            </a:r>
            <a:r>
              <a:rPr lang="en-US" dirty="0"/>
              <a:t>prevent Sybil attacks.  </a:t>
            </a:r>
          </a:p>
        </p:txBody>
      </p:sp>
    </p:spTree>
    <p:extLst>
      <p:ext uri="{BB962C8B-B14F-4D97-AF65-F5344CB8AC3E}">
        <p14:creationId xmlns:p14="http://schemas.microsoft.com/office/powerpoint/2010/main" val="15548462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0C3A1-51A9-4533-824F-5B691CB0B728}"/>
              </a:ext>
            </a:extLst>
          </p:cNvPr>
          <p:cNvSpPr>
            <a:spLocks noGrp="1"/>
          </p:cNvSpPr>
          <p:nvPr>
            <p:ph type="title"/>
          </p:nvPr>
        </p:nvSpPr>
        <p:spPr/>
        <p:txBody>
          <a:bodyPr/>
          <a:lstStyle/>
          <a:p>
            <a:r>
              <a:rPr lang="en-US" dirty="0"/>
              <a:t>C(5) Real-Time Security Monitoring </a:t>
            </a:r>
          </a:p>
        </p:txBody>
      </p:sp>
      <p:sp>
        <p:nvSpPr>
          <p:cNvPr id="3" name="Content Placeholder 2">
            <a:extLst>
              <a:ext uri="{FF2B5EF4-FFF2-40B4-BE49-F238E27FC236}">
                <a16:creationId xmlns:a16="http://schemas.microsoft.com/office/drawing/2014/main" id="{0620C6EB-1B3E-4EC1-A5C7-32C16A405B2E}"/>
              </a:ext>
            </a:extLst>
          </p:cNvPr>
          <p:cNvSpPr>
            <a:spLocks noGrp="1"/>
          </p:cNvSpPr>
          <p:nvPr>
            <p:ph idx="1"/>
          </p:nvPr>
        </p:nvSpPr>
        <p:spPr/>
        <p:txBody>
          <a:bodyPr>
            <a:normAutofit fontScale="92500" lnSpcReduction="10000"/>
          </a:bodyPr>
          <a:lstStyle/>
          <a:p>
            <a:r>
              <a:rPr lang="en-US" dirty="0"/>
              <a:t>One of the most challenging Big Data analytics problems is real-time security monitoring, which consists of two main angles: (a</a:t>
            </a:r>
            <a:r>
              <a:rPr lang="en-US" dirty="0">
                <a:solidFill>
                  <a:srgbClr val="FF0000"/>
                </a:solidFill>
              </a:rPr>
              <a:t>) monitoring the Big Data infrastructure itself and (b) using the same infrastructure for data analytics. </a:t>
            </a:r>
          </a:p>
          <a:p>
            <a:r>
              <a:rPr lang="en-US" dirty="0"/>
              <a:t>An example of (a) is the monitoring of the performance and health of all the nodes that make up the Big Data infrastructure. </a:t>
            </a:r>
          </a:p>
          <a:p>
            <a:r>
              <a:rPr lang="en-US" dirty="0"/>
              <a:t>An example of (b) would be a health care provider </a:t>
            </a:r>
            <a:r>
              <a:rPr lang="en-US" u="sng" dirty="0"/>
              <a:t>using monitoring tools to look for fraudulent claims or a cloud provider using similar Big Data tools to get better real-time alert and compliance monitoring</a:t>
            </a:r>
            <a:r>
              <a:rPr lang="en-US" dirty="0"/>
              <a:t>. </a:t>
            </a:r>
          </a:p>
          <a:p>
            <a:r>
              <a:rPr lang="en-US" dirty="0"/>
              <a:t>These improvements could provide a reduction in the number of false positives and/or an increase in the quality of the true positives. </a:t>
            </a:r>
          </a:p>
        </p:txBody>
      </p:sp>
    </p:spTree>
    <p:extLst>
      <p:ext uri="{BB962C8B-B14F-4D97-AF65-F5344CB8AC3E}">
        <p14:creationId xmlns:p14="http://schemas.microsoft.com/office/powerpoint/2010/main" val="2220716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CC59774-13DA-44A4-AC4E-BA80AE4ECD87}"/>
              </a:ext>
            </a:extLst>
          </p:cNvPr>
          <p:cNvPicPr>
            <a:picLocks noChangeAspect="1"/>
          </p:cNvPicPr>
          <p:nvPr/>
        </p:nvPicPr>
        <p:blipFill>
          <a:blip r:embed="rId2"/>
          <a:stretch>
            <a:fillRect/>
          </a:stretch>
        </p:blipFill>
        <p:spPr>
          <a:xfrm>
            <a:off x="1037972" y="1278259"/>
            <a:ext cx="10362045" cy="4528571"/>
          </a:xfrm>
          <a:prstGeom prst="rect">
            <a:avLst/>
          </a:prstGeom>
        </p:spPr>
      </p:pic>
    </p:spTree>
    <p:extLst>
      <p:ext uri="{BB962C8B-B14F-4D97-AF65-F5344CB8AC3E}">
        <p14:creationId xmlns:p14="http://schemas.microsoft.com/office/powerpoint/2010/main" val="24273471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E7D38-714E-4927-BD1F-6AB494F10D40}"/>
              </a:ext>
            </a:extLst>
          </p:cNvPr>
          <p:cNvSpPr>
            <a:spLocks noGrp="1"/>
          </p:cNvSpPr>
          <p:nvPr>
            <p:ph type="title"/>
          </p:nvPr>
        </p:nvSpPr>
        <p:spPr/>
        <p:txBody>
          <a:bodyPr/>
          <a:lstStyle/>
          <a:p>
            <a:r>
              <a:rPr lang="en-US" dirty="0"/>
              <a:t>Threat models</a:t>
            </a:r>
          </a:p>
        </p:txBody>
      </p:sp>
      <p:sp>
        <p:nvSpPr>
          <p:cNvPr id="3" name="Content Placeholder 2">
            <a:extLst>
              <a:ext uri="{FF2B5EF4-FFF2-40B4-BE49-F238E27FC236}">
                <a16:creationId xmlns:a16="http://schemas.microsoft.com/office/drawing/2014/main" id="{A6EC23EE-85F9-45ED-BFF6-F4D42B23E39B}"/>
              </a:ext>
            </a:extLst>
          </p:cNvPr>
          <p:cNvSpPr>
            <a:spLocks noGrp="1"/>
          </p:cNvSpPr>
          <p:nvPr>
            <p:ph idx="1"/>
          </p:nvPr>
        </p:nvSpPr>
        <p:spPr/>
        <p:txBody>
          <a:bodyPr>
            <a:normAutofit fontScale="77500" lnSpcReduction="20000"/>
          </a:bodyPr>
          <a:lstStyle/>
          <a:p>
            <a:r>
              <a:rPr lang="en-US" dirty="0">
                <a:solidFill>
                  <a:srgbClr val="0000FF"/>
                </a:solidFill>
              </a:rPr>
              <a:t>Security monitoring </a:t>
            </a:r>
            <a:r>
              <a:rPr lang="en-US" dirty="0"/>
              <a:t>requires that the Big Data infrastructure, or platform, is inherently secure. Threats to a Big Data infrastructure include rogue admin access to applications or nodes, (web) application threats, and eavesdropping on the line. </a:t>
            </a:r>
          </a:p>
          <a:p>
            <a:r>
              <a:rPr lang="en-US" dirty="0"/>
              <a:t>Such an infrastructure is mostly an </a:t>
            </a:r>
            <a:r>
              <a:rPr lang="en-US" dirty="0">
                <a:solidFill>
                  <a:srgbClr val="0000FF"/>
                </a:solidFill>
              </a:rPr>
              <a:t>ecosystem</a:t>
            </a:r>
            <a:r>
              <a:rPr lang="en-US" dirty="0"/>
              <a:t> of different components, where (a) the security of each component and (b) the security integration of these components must be considered. </a:t>
            </a:r>
          </a:p>
          <a:p>
            <a:r>
              <a:rPr lang="en-US" dirty="0"/>
              <a:t>For example, if we run a </a:t>
            </a:r>
            <a:r>
              <a:rPr lang="en-US" dirty="0">
                <a:solidFill>
                  <a:srgbClr val="0000FF"/>
                </a:solidFill>
              </a:rPr>
              <a:t>Hadoop cluster </a:t>
            </a:r>
            <a:r>
              <a:rPr lang="en-US" dirty="0"/>
              <a:t>in a public cloud, one has to consider: </a:t>
            </a:r>
          </a:p>
          <a:p>
            <a:r>
              <a:rPr lang="en-US" dirty="0"/>
              <a:t>1. The security of the </a:t>
            </a:r>
            <a:r>
              <a:rPr lang="en-US" dirty="0">
                <a:solidFill>
                  <a:srgbClr val="FF0000"/>
                </a:solidFill>
              </a:rPr>
              <a:t>public cloud, </a:t>
            </a:r>
            <a:r>
              <a:rPr lang="en-US" dirty="0"/>
              <a:t>which itself is an ecosystem of components consisting of computing, storage and network components. </a:t>
            </a:r>
          </a:p>
          <a:p>
            <a:r>
              <a:rPr lang="en-US" dirty="0"/>
              <a:t>2. The security of the </a:t>
            </a:r>
            <a:r>
              <a:rPr lang="en-US" dirty="0">
                <a:solidFill>
                  <a:srgbClr val="FF0000"/>
                </a:solidFill>
              </a:rPr>
              <a:t>Hadoop cluster, </a:t>
            </a:r>
            <a:r>
              <a:rPr lang="en-US" dirty="0"/>
              <a:t>the security of the nodes, the interconnection of the nodes, and the security of the data stored on a node. </a:t>
            </a:r>
          </a:p>
          <a:p>
            <a:r>
              <a:rPr lang="en-US" dirty="0"/>
              <a:t>3. The security of the </a:t>
            </a:r>
            <a:r>
              <a:rPr lang="en-US" dirty="0">
                <a:solidFill>
                  <a:srgbClr val="FF0000"/>
                </a:solidFill>
              </a:rPr>
              <a:t>monitoring application itself</a:t>
            </a:r>
            <a:r>
              <a:rPr lang="en-US" dirty="0"/>
              <a:t>, including applicable correlation rules, which should follow secure coding principles and best practices. </a:t>
            </a:r>
          </a:p>
          <a:p>
            <a:r>
              <a:rPr lang="en-US" dirty="0"/>
              <a:t>4. The security of </a:t>
            </a:r>
            <a:r>
              <a:rPr lang="en-US" dirty="0">
                <a:solidFill>
                  <a:srgbClr val="FF0000"/>
                </a:solidFill>
              </a:rPr>
              <a:t>the input sources (e</a:t>
            </a:r>
            <a:r>
              <a:rPr lang="en-US" dirty="0"/>
              <a:t>.g., devices, sensors) that the data comes from. </a:t>
            </a:r>
          </a:p>
          <a:p>
            <a:endParaRPr lang="en-US" dirty="0"/>
          </a:p>
        </p:txBody>
      </p:sp>
    </p:spTree>
    <p:extLst>
      <p:ext uri="{BB962C8B-B14F-4D97-AF65-F5344CB8AC3E}">
        <p14:creationId xmlns:p14="http://schemas.microsoft.com/office/powerpoint/2010/main" val="7526544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94AE4-CE78-4EED-89E6-324309B84241}"/>
              </a:ext>
            </a:extLst>
          </p:cNvPr>
          <p:cNvSpPr>
            <a:spLocks noGrp="1"/>
          </p:cNvSpPr>
          <p:nvPr>
            <p:ph type="title"/>
          </p:nvPr>
        </p:nvSpPr>
        <p:spPr/>
        <p:txBody>
          <a:bodyPr/>
          <a:lstStyle/>
          <a:p>
            <a:r>
              <a:rPr lang="en-US" dirty="0"/>
              <a:t>C(6) Scalable and Composable </a:t>
            </a:r>
            <a:r>
              <a:rPr lang="en-US" dirty="0">
                <a:solidFill>
                  <a:srgbClr val="FF0000"/>
                </a:solidFill>
              </a:rPr>
              <a:t>Privacy-Preserving</a:t>
            </a:r>
            <a:r>
              <a:rPr lang="en-US" dirty="0"/>
              <a:t> Data Mining and Analytics </a:t>
            </a:r>
          </a:p>
        </p:txBody>
      </p:sp>
      <p:sp>
        <p:nvSpPr>
          <p:cNvPr id="3" name="Content Placeholder 2">
            <a:extLst>
              <a:ext uri="{FF2B5EF4-FFF2-40B4-BE49-F238E27FC236}">
                <a16:creationId xmlns:a16="http://schemas.microsoft.com/office/drawing/2014/main" id="{D3F03182-AF05-4C69-B0F6-76313E5A7828}"/>
              </a:ext>
            </a:extLst>
          </p:cNvPr>
          <p:cNvSpPr>
            <a:spLocks noGrp="1"/>
          </p:cNvSpPr>
          <p:nvPr>
            <p:ph idx="1"/>
          </p:nvPr>
        </p:nvSpPr>
        <p:spPr/>
        <p:txBody>
          <a:bodyPr/>
          <a:lstStyle/>
          <a:p>
            <a:r>
              <a:rPr lang="en-US" dirty="0"/>
              <a:t>A recent analysis of how companies are leveraging data analytics for marketing purposes included an example of how a retailer was able to identify a teen’s pregnancy before her father learned of it [28].</a:t>
            </a:r>
          </a:p>
          <a:p>
            <a:r>
              <a:rPr lang="en-US" dirty="0"/>
              <a:t> Similarly, </a:t>
            </a:r>
            <a:r>
              <a:rPr lang="en-US" u="sng" dirty="0"/>
              <a:t>anonymizing data for analytics is not enough to maintain user privacy. </a:t>
            </a:r>
            <a:r>
              <a:rPr lang="en-US" dirty="0"/>
              <a:t>For example, AOL released anonymized search logs for academic purposes, but users were easily identified by their searches [29]. </a:t>
            </a:r>
          </a:p>
          <a:p>
            <a:r>
              <a:rPr lang="en-US" dirty="0"/>
              <a:t>Netflix faced a similar problem when anonymized users in their data set were identified </a:t>
            </a:r>
            <a:r>
              <a:rPr lang="en-US" u="sng" dirty="0"/>
              <a:t>by correlating Netflix movie scores with IMDB </a:t>
            </a:r>
            <a:r>
              <a:rPr lang="en-US" dirty="0"/>
              <a:t>scores. </a:t>
            </a:r>
          </a:p>
        </p:txBody>
      </p:sp>
    </p:spTree>
    <p:extLst>
      <p:ext uri="{BB962C8B-B14F-4D97-AF65-F5344CB8AC3E}">
        <p14:creationId xmlns:p14="http://schemas.microsoft.com/office/powerpoint/2010/main" val="19466905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4C02C-312B-4E47-A748-6EAADB5FC386}"/>
              </a:ext>
            </a:extLst>
          </p:cNvPr>
          <p:cNvSpPr>
            <a:spLocks noGrp="1"/>
          </p:cNvSpPr>
          <p:nvPr>
            <p:ph type="title"/>
          </p:nvPr>
        </p:nvSpPr>
        <p:spPr/>
        <p:txBody>
          <a:bodyPr/>
          <a:lstStyle/>
          <a:p>
            <a:r>
              <a:rPr lang="en-US" dirty="0"/>
              <a:t>Threat models</a:t>
            </a:r>
          </a:p>
        </p:txBody>
      </p:sp>
      <p:sp>
        <p:nvSpPr>
          <p:cNvPr id="3" name="Content Placeholder 2">
            <a:extLst>
              <a:ext uri="{FF2B5EF4-FFF2-40B4-BE49-F238E27FC236}">
                <a16:creationId xmlns:a16="http://schemas.microsoft.com/office/drawing/2014/main" id="{42450304-32CA-49DE-8583-610452960DA8}"/>
              </a:ext>
            </a:extLst>
          </p:cNvPr>
          <p:cNvSpPr>
            <a:spLocks noGrp="1"/>
          </p:cNvSpPr>
          <p:nvPr>
            <p:ph idx="1"/>
          </p:nvPr>
        </p:nvSpPr>
        <p:spPr/>
        <p:txBody>
          <a:bodyPr>
            <a:normAutofit fontScale="85000" lnSpcReduction="20000"/>
          </a:bodyPr>
          <a:lstStyle/>
          <a:p>
            <a:r>
              <a:rPr lang="en-US" dirty="0"/>
              <a:t>A threat model for </a:t>
            </a:r>
            <a:r>
              <a:rPr lang="en-US" u="sng" dirty="0"/>
              <a:t>user privacy </a:t>
            </a:r>
            <a:r>
              <a:rPr lang="en-US" dirty="0"/>
              <a:t>shows three major scenarios: </a:t>
            </a:r>
          </a:p>
          <a:p>
            <a:pPr marL="0" indent="0">
              <a:buNone/>
            </a:pPr>
            <a:r>
              <a:rPr lang="en-US" dirty="0"/>
              <a:t>1. </a:t>
            </a:r>
            <a:r>
              <a:rPr lang="en-US" dirty="0">
                <a:solidFill>
                  <a:srgbClr val="FF0000"/>
                </a:solidFill>
              </a:rPr>
              <a:t>An insider in the company hosting the Big Data store can abuse her level of access and violate privacy policies</a:t>
            </a:r>
            <a:r>
              <a:rPr lang="en-US" dirty="0"/>
              <a:t>. An example of this scenario is the case of a Google employee who stalked teenagers by monitoring their Google chat communications [30]. </a:t>
            </a:r>
          </a:p>
          <a:p>
            <a:pPr marL="0" indent="0">
              <a:buNone/>
            </a:pPr>
            <a:r>
              <a:rPr lang="en-US" dirty="0"/>
              <a:t>2. </a:t>
            </a:r>
            <a:r>
              <a:rPr lang="en-US" dirty="0">
                <a:solidFill>
                  <a:srgbClr val="FF0000"/>
                </a:solidFill>
              </a:rPr>
              <a:t>If the party owning the data outsources data analytics, an untrusted partner might be able to abuse their access to the data to infer private information </a:t>
            </a:r>
            <a:r>
              <a:rPr lang="en-US" dirty="0"/>
              <a:t>from users. This case can apply to the usage of Big Data in the cloud, as the cloud infrastructure (where data is stored and processed) is not usually controlled by the owners of the data. </a:t>
            </a:r>
          </a:p>
          <a:p>
            <a:pPr marL="0" indent="0">
              <a:buNone/>
            </a:pPr>
            <a:r>
              <a:rPr lang="en-US" dirty="0"/>
              <a:t>3. </a:t>
            </a:r>
            <a:r>
              <a:rPr lang="en-US" dirty="0">
                <a:solidFill>
                  <a:srgbClr val="FF0000"/>
                </a:solidFill>
              </a:rPr>
              <a:t>Sharing data for research </a:t>
            </a:r>
            <a:r>
              <a:rPr lang="en-US" dirty="0"/>
              <a:t>is another important use. However, as we pointed out in the introduction to this section, ensuring that the data released is fully anonymous is challenging because of </a:t>
            </a:r>
            <a:r>
              <a:rPr lang="en-US" dirty="0">
                <a:solidFill>
                  <a:srgbClr val="FF0000"/>
                </a:solidFill>
              </a:rPr>
              <a:t>re-identification.</a:t>
            </a:r>
            <a:r>
              <a:rPr lang="en-US" dirty="0"/>
              <a:t> EPIC’s definition of re-identification is </a:t>
            </a:r>
            <a:r>
              <a:rPr lang="en-US" dirty="0">
                <a:solidFill>
                  <a:srgbClr val="FF0000"/>
                </a:solidFill>
              </a:rPr>
              <a:t>the process by which anonymized personal data is matched with its true owner.</a:t>
            </a:r>
            <a:r>
              <a:rPr lang="en-US" dirty="0"/>
              <a:t> Several examples of re-identification can be seen in EPIC’s website [31]. </a:t>
            </a:r>
          </a:p>
          <a:p>
            <a:pPr marL="0" indent="0">
              <a:buNone/>
            </a:pPr>
            <a:endParaRPr lang="en-US" dirty="0"/>
          </a:p>
          <a:p>
            <a:endParaRPr lang="en-US" dirty="0"/>
          </a:p>
        </p:txBody>
      </p:sp>
    </p:spTree>
    <p:extLst>
      <p:ext uri="{BB962C8B-B14F-4D97-AF65-F5344CB8AC3E}">
        <p14:creationId xmlns:p14="http://schemas.microsoft.com/office/powerpoint/2010/main" val="20730313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2630C-A9FD-4791-9B32-57B09B4A537B}"/>
              </a:ext>
            </a:extLst>
          </p:cNvPr>
          <p:cNvSpPr>
            <a:spLocks noGrp="1"/>
          </p:cNvSpPr>
          <p:nvPr>
            <p:ph type="title"/>
          </p:nvPr>
        </p:nvSpPr>
        <p:spPr/>
        <p:txBody>
          <a:bodyPr/>
          <a:lstStyle/>
          <a:p>
            <a:r>
              <a:rPr lang="en-US" dirty="0"/>
              <a:t>C(7) </a:t>
            </a:r>
            <a:r>
              <a:rPr lang="en-US" u="sng" dirty="0">
                <a:solidFill>
                  <a:srgbClr val="0000FF"/>
                </a:solidFill>
              </a:rPr>
              <a:t>Cryptographically</a:t>
            </a:r>
            <a:r>
              <a:rPr lang="en-US" dirty="0"/>
              <a:t> Enforced Data-Centric Security </a:t>
            </a:r>
          </a:p>
        </p:txBody>
      </p:sp>
      <p:sp>
        <p:nvSpPr>
          <p:cNvPr id="3" name="Content Placeholder 2">
            <a:extLst>
              <a:ext uri="{FF2B5EF4-FFF2-40B4-BE49-F238E27FC236}">
                <a16:creationId xmlns:a16="http://schemas.microsoft.com/office/drawing/2014/main" id="{BACA3710-41C9-4860-A6C0-004A7753E2C3}"/>
              </a:ext>
            </a:extLst>
          </p:cNvPr>
          <p:cNvSpPr>
            <a:spLocks noGrp="1"/>
          </p:cNvSpPr>
          <p:nvPr>
            <p:ph idx="1"/>
          </p:nvPr>
        </p:nvSpPr>
        <p:spPr/>
        <p:txBody>
          <a:bodyPr>
            <a:normAutofit fontScale="92500" lnSpcReduction="10000"/>
          </a:bodyPr>
          <a:lstStyle/>
          <a:p>
            <a:r>
              <a:rPr lang="en-US" dirty="0"/>
              <a:t>There are two fundamentally different approaches to controlling the </a:t>
            </a:r>
            <a:r>
              <a:rPr lang="en-US" dirty="0">
                <a:solidFill>
                  <a:srgbClr val="FF0000"/>
                </a:solidFill>
              </a:rPr>
              <a:t>visibility</a:t>
            </a:r>
            <a:r>
              <a:rPr lang="en-US" dirty="0"/>
              <a:t> of data to different entities, such as individuals, organizations and systems. </a:t>
            </a:r>
          </a:p>
          <a:p>
            <a:r>
              <a:rPr lang="en-US" dirty="0"/>
              <a:t>The </a:t>
            </a:r>
            <a:r>
              <a:rPr lang="en-US" dirty="0">
                <a:solidFill>
                  <a:srgbClr val="FF0000"/>
                </a:solidFill>
              </a:rPr>
              <a:t>first approach </a:t>
            </a:r>
            <a:r>
              <a:rPr lang="en-US" dirty="0"/>
              <a:t>controls the </a:t>
            </a:r>
            <a:r>
              <a:rPr lang="en-US" u="sng" dirty="0"/>
              <a:t>visibility</a:t>
            </a:r>
            <a:r>
              <a:rPr lang="en-US" dirty="0"/>
              <a:t> of data by </a:t>
            </a:r>
            <a:r>
              <a:rPr lang="en-US" u="sng" dirty="0"/>
              <a:t>limiting access to the underlying system, such as the operating system or the hypervisor</a:t>
            </a:r>
            <a:r>
              <a:rPr lang="en-US" dirty="0"/>
              <a:t>. </a:t>
            </a:r>
          </a:p>
          <a:p>
            <a:r>
              <a:rPr lang="en-US" dirty="0"/>
              <a:t>The </a:t>
            </a:r>
            <a:r>
              <a:rPr lang="en-US" dirty="0">
                <a:solidFill>
                  <a:srgbClr val="FF0000"/>
                </a:solidFill>
              </a:rPr>
              <a:t>second approach </a:t>
            </a:r>
            <a:r>
              <a:rPr lang="en-US" dirty="0"/>
              <a:t>encapsulates the data itself </a:t>
            </a:r>
            <a:r>
              <a:rPr lang="en-US" u="sng" dirty="0"/>
              <a:t>in a protective shell</a:t>
            </a:r>
            <a:r>
              <a:rPr lang="en-US" dirty="0"/>
              <a:t> using cryptography. </a:t>
            </a:r>
          </a:p>
          <a:p>
            <a:r>
              <a:rPr lang="en-US" dirty="0"/>
              <a:t>Both approaches have their benefits and detriments. Historically, the first approach has been simpler to implement and, when combined with cryptographically-protected communication, is the standard for the majority of computing and communication infrastructure. </a:t>
            </a:r>
          </a:p>
        </p:txBody>
      </p:sp>
    </p:spTree>
    <p:extLst>
      <p:ext uri="{BB962C8B-B14F-4D97-AF65-F5344CB8AC3E}">
        <p14:creationId xmlns:p14="http://schemas.microsoft.com/office/powerpoint/2010/main" val="29939975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9EA31-58D0-4064-BF42-4F66BD0755CB}"/>
              </a:ext>
            </a:extLst>
          </p:cNvPr>
          <p:cNvSpPr>
            <a:spLocks noGrp="1"/>
          </p:cNvSpPr>
          <p:nvPr>
            <p:ph type="title"/>
          </p:nvPr>
        </p:nvSpPr>
        <p:spPr/>
        <p:txBody>
          <a:bodyPr/>
          <a:lstStyle/>
          <a:p>
            <a:r>
              <a:rPr lang="en-US" dirty="0"/>
              <a:t>Threat models (1)</a:t>
            </a:r>
          </a:p>
        </p:txBody>
      </p:sp>
      <p:sp>
        <p:nvSpPr>
          <p:cNvPr id="3" name="Content Placeholder 2">
            <a:extLst>
              <a:ext uri="{FF2B5EF4-FFF2-40B4-BE49-F238E27FC236}">
                <a16:creationId xmlns:a16="http://schemas.microsoft.com/office/drawing/2014/main" id="{216F061B-11A8-4D36-9D0E-A21C545BCB58}"/>
              </a:ext>
            </a:extLst>
          </p:cNvPr>
          <p:cNvSpPr>
            <a:spLocks noGrp="1"/>
          </p:cNvSpPr>
          <p:nvPr>
            <p:ph idx="1"/>
          </p:nvPr>
        </p:nvSpPr>
        <p:spPr/>
        <p:txBody>
          <a:bodyPr>
            <a:normAutofit fontScale="92500"/>
          </a:bodyPr>
          <a:lstStyle/>
          <a:p>
            <a:r>
              <a:rPr lang="en-US" dirty="0">
                <a:solidFill>
                  <a:srgbClr val="0000FF"/>
                </a:solidFill>
              </a:rPr>
              <a:t>Threat models in cryptography </a:t>
            </a:r>
            <a:r>
              <a:rPr lang="en-US" dirty="0"/>
              <a:t>are mathematically defined through an interaction between systems implementing the protocol and an adversary, which is able to access the externally visible communications and to compute any probabilistic polynomial time function of the input parameters. </a:t>
            </a:r>
          </a:p>
          <a:p>
            <a:r>
              <a:rPr lang="en-US" dirty="0"/>
              <a:t>Threat models for </a:t>
            </a:r>
            <a:r>
              <a:rPr lang="en-US" dirty="0">
                <a:solidFill>
                  <a:srgbClr val="FF0000"/>
                </a:solidFill>
              </a:rPr>
              <a:t>four major scenarios </a:t>
            </a:r>
            <a:r>
              <a:rPr lang="en-US" dirty="0"/>
              <a:t>are: </a:t>
            </a:r>
          </a:p>
          <a:p>
            <a:pPr marL="0" indent="0">
              <a:buNone/>
            </a:pPr>
            <a:r>
              <a:rPr lang="en-US" dirty="0"/>
              <a:t>1</a:t>
            </a:r>
            <a:r>
              <a:rPr lang="en-US" dirty="0">
                <a:solidFill>
                  <a:srgbClr val="FF0000"/>
                </a:solidFill>
              </a:rPr>
              <a:t>. For a cryptographically-enforced </a:t>
            </a:r>
            <a:r>
              <a:rPr lang="en-US" u="sng" dirty="0">
                <a:solidFill>
                  <a:srgbClr val="0000FF"/>
                </a:solidFill>
              </a:rPr>
              <a:t>access control method </a:t>
            </a:r>
            <a:r>
              <a:rPr lang="en-US" dirty="0">
                <a:solidFill>
                  <a:srgbClr val="FF0000"/>
                </a:solidFill>
              </a:rPr>
              <a:t>using encryption, the adversary should not be able to identify the corresponding plaintext data by looking at the ciphertext</a:t>
            </a:r>
            <a:r>
              <a:rPr lang="en-US" dirty="0"/>
              <a:t>, even if given the choice of a correct and an incorrect plaintext. This should hold true even if parties excluded by the access control policy collude among each other and with the adversary. </a:t>
            </a:r>
          </a:p>
          <a:p>
            <a:endParaRPr lang="en-US" dirty="0"/>
          </a:p>
        </p:txBody>
      </p:sp>
    </p:spTree>
    <p:extLst>
      <p:ext uri="{BB962C8B-B14F-4D97-AF65-F5344CB8AC3E}">
        <p14:creationId xmlns:p14="http://schemas.microsoft.com/office/powerpoint/2010/main" val="24416423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3FBA7-01E1-445F-8370-A4BC9F80C2C3}"/>
              </a:ext>
            </a:extLst>
          </p:cNvPr>
          <p:cNvSpPr>
            <a:spLocks noGrp="1"/>
          </p:cNvSpPr>
          <p:nvPr>
            <p:ph type="title"/>
          </p:nvPr>
        </p:nvSpPr>
        <p:spPr/>
        <p:txBody>
          <a:bodyPr/>
          <a:lstStyle/>
          <a:p>
            <a:r>
              <a:rPr lang="en-US" dirty="0"/>
              <a:t>Threat models (2-4)</a:t>
            </a:r>
          </a:p>
        </p:txBody>
      </p:sp>
      <p:sp>
        <p:nvSpPr>
          <p:cNvPr id="3" name="Content Placeholder 2">
            <a:extLst>
              <a:ext uri="{FF2B5EF4-FFF2-40B4-BE49-F238E27FC236}">
                <a16:creationId xmlns:a16="http://schemas.microsoft.com/office/drawing/2014/main" id="{8D346615-7AF3-487F-A99D-F7CB0296ABAA}"/>
              </a:ext>
            </a:extLst>
          </p:cNvPr>
          <p:cNvSpPr>
            <a:spLocks noGrp="1"/>
          </p:cNvSpPr>
          <p:nvPr>
            <p:ph idx="1"/>
          </p:nvPr>
        </p:nvSpPr>
        <p:spPr>
          <a:xfrm>
            <a:off x="179753" y="1359876"/>
            <a:ext cx="11746523" cy="4900247"/>
          </a:xfrm>
        </p:spPr>
        <p:txBody>
          <a:bodyPr>
            <a:normAutofit fontScale="77500" lnSpcReduction="20000"/>
          </a:bodyPr>
          <a:lstStyle/>
          <a:p>
            <a:endParaRPr lang="en-US" dirty="0"/>
          </a:p>
          <a:p>
            <a:pPr marL="0" indent="0">
              <a:buNone/>
            </a:pPr>
            <a:r>
              <a:rPr lang="en-US" dirty="0"/>
              <a:t>2. </a:t>
            </a:r>
            <a:r>
              <a:rPr lang="en-US" dirty="0">
                <a:solidFill>
                  <a:srgbClr val="FF0000"/>
                </a:solidFill>
              </a:rPr>
              <a:t>For a cryptographic protocol </a:t>
            </a:r>
            <a:r>
              <a:rPr lang="en-US" u="sng" dirty="0">
                <a:solidFill>
                  <a:srgbClr val="0000FF"/>
                </a:solidFill>
              </a:rPr>
              <a:t>for searching and filtering encrypted data</a:t>
            </a:r>
            <a:r>
              <a:rPr lang="en-US" dirty="0">
                <a:solidFill>
                  <a:srgbClr val="FF0000"/>
                </a:solidFill>
              </a:rPr>
              <a:t>, the adversary should not be able </a:t>
            </a:r>
            <a:r>
              <a:rPr lang="en-US" dirty="0">
                <a:solidFill>
                  <a:srgbClr val="0000FF"/>
                </a:solidFill>
              </a:rPr>
              <a:t>to learn anything about the encrypted data beyond whether the corresponding predicate </a:t>
            </a:r>
            <a:r>
              <a:rPr lang="en-US" dirty="0">
                <a:solidFill>
                  <a:srgbClr val="FF0000"/>
                </a:solidFill>
              </a:rPr>
              <a:t>was </a:t>
            </a:r>
            <a:r>
              <a:rPr lang="en-US" dirty="0"/>
              <a:t>satisfied. Recent research has also succeeded in hiding the search predicate itself so that a malicious entity learns nothing meaningful about the plaintext or the filtering criteria. </a:t>
            </a:r>
          </a:p>
          <a:p>
            <a:pPr marL="0" indent="0">
              <a:buNone/>
            </a:pPr>
            <a:r>
              <a:rPr lang="en-US" dirty="0"/>
              <a:t>3. </a:t>
            </a:r>
            <a:r>
              <a:rPr lang="en-US" dirty="0">
                <a:solidFill>
                  <a:srgbClr val="FF0000"/>
                </a:solidFill>
              </a:rPr>
              <a:t>For a cryptographic protocol </a:t>
            </a:r>
            <a:r>
              <a:rPr lang="en-US" u="sng" dirty="0">
                <a:solidFill>
                  <a:srgbClr val="0000FF"/>
                </a:solidFill>
              </a:rPr>
              <a:t>for computation on encrypted data</a:t>
            </a:r>
            <a:r>
              <a:rPr lang="en-US" dirty="0">
                <a:solidFill>
                  <a:srgbClr val="FF0000"/>
                </a:solidFill>
              </a:rPr>
              <a:t>, the adversary should not be able to identify the corresponding plaintext data by looking at the ciphertext</a:t>
            </a:r>
            <a:r>
              <a:rPr lang="en-US" dirty="0"/>
              <a:t>, even if given the choice of a correct and an incorrect plaintext. Note that this is a very stringent requirement because the adversary is able to compute the encryption of arbitrary functions of the encryption of the original data. In fact, a stronger threat model called chosen ciphertext security for regular encryption does not have a meaningful counterpart in this context – the search to find such a model continues [38]. </a:t>
            </a:r>
          </a:p>
          <a:p>
            <a:pPr marL="0" indent="0">
              <a:buNone/>
            </a:pPr>
            <a:r>
              <a:rPr lang="en-US" dirty="0"/>
              <a:t>4. For a cryptographic protocol </a:t>
            </a:r>
            <a:r>
              <a:rPr lang="en-US" u="sng" dirty="0">
                <a:solidFill>
                  <a:srgbClr val="0000FF"/>
                </a:solidFill>
              </a:rPr>
              <a:t>ensuring the integrity of data coming from an identified source</a:t>
            </a:r>
            <a:r>
              <a:rPr lang="en-US" dirty="0"/>
              <a:t>, there could be a range of threat models. The core requirement is that the </a:t>
            </a:r>
            <a:r>
              <a:rPr lang="en-US" dirty="0">
                <a:solidFill>
                  <a:srgbClr val="FF0000"/>
                </a:solidFill>
              </a:rPr>
              <a:t>adversary should not be able to forge data that did not come from the purported source. </a:t>
            </a:r>
            <a:r>
              <a:rPr lang="en-US" dirty="0"/>
              <a:t>There could also be some degree of anonymity in the sense that the source could only be identified as being part of a group. In addition, in certain situations (maybe legal), a trusted third party should be able to link the data to the exact source. </a:t>
            </a:r>
          </a:p>
          <a:p>
            <a:endParaRPr lang="en-US" dirty="0"/>
          </a:p>
        </p:txBody>
      </p:sp>
    </p:spTree>
    <p:extLst>
      <p:ext uri="{BB962C8B-B14F-4D97-AF65-F5344CB8AC3E}">
        <p14:creationId xmlns:p14="http://schemas.microsoft.com/office/powerpoint/2010/main" val="21821936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3EB1D-5920-40B9-BC15-6B1E2B772AA6}"/>
              </a:ext>
            </a:extLst>
          </p:cNvPr>
          <p:cNvSpPr>
            <a:spLocks noGrp="1"/>
          </p:cNvSpPr>
          <p:nvPr>
            <p:ph type="title"/>
          </p:nvPr>
        </p:nvSpPr>
        <p:spPr/>
        <p:txBody>
          <a:bodyPr/>
          <a:lstStyle/>
          <a:p>
            <a:r>
              <a:rPr lang="en-US" dirty="0"/>
              <a:t>Solutions</a:t>
            </a:r>
          </a:p>
        </p:txBody>
      </p:sp>
      <p:sp>
        <p:nvSpPr>
          <p:cNvPr id="3" name="Content Placeholder 2">
            <a:extLst>
              <a:ext uri="{FF2B5EF4-FFF2-40B4-BE49-F238E27FC236}">
                <a16:creationId xmlns:a16="http://schemas.microsoft.com/office/drawing/2014/main" id="{D7E14C07-9780-43DF-9243-F6E6ACC7CB1B}"/>
              </a:ext>
            </a:extLst>
          </p:cNvPr>
          <p:cNvSpPr>
            <a:spLocks noGrp="1"/>
          </p:cNvSpPr>
          <p:nvPr>
            <p:ph idx="1"/>
          </p:nvPr>
        </p:nvSpPr>
        <p:spPr>
          <a:xfrm>
            <a:off x="265723" y="1305169"/>
            <a:ext cx="11621477" cy="5306646"/>
          </a:xfrm>
        </p:spPr>
        <p:txBody>
          <a:bodyPr>
            <a:normAutofit fontScale="92500" lnSpcReduction="20000"/>
          </a:bodyPr>
          <a:lstStyle/>
          <a:p>
            <a:endParaRPr lang="en-US" dirty="0"/>
          </a:p>
          <a:p>
            <a:pPr marL="0" indent="0">
              <a:buNone/>
            </a:pPr>
            <a:r>
              <a:rPr lang="en-US" dirty="0"/>
              <a:t>1. </a:t>
            </a:r>
            <a:r>
              <a:rPr lang="en-US" dirty="0">
                <a:solidFill>
                  <a:srgbClr val="0000FF"/>
                </a:solidFill>
              </a:rPr>
              <a:t>Identity and attribute based encryption </a:t>
            </a:r>
            <a:r>
              <a:rPr lang="en-US" dirty="0"/>
              <a:t>[49], [50] methods </a:t>
            </a:r>
            <a:r>
              <a:rPr lang="en-US" dirty="0">
                <a:solidFill>
                  <a:srgbClr val="FF0000"/>
                </a:solidFill>
              </a:rPr>
              <a:t>enforce access control using cryptography.</a:t>
            </a:r>
            <a:r>
              <a:rPr lang="en-US" dirty="0"/>
              <a:t> In identity-based systems, plaintext can be encrypted for a given identity and the expectation is that only an entity with that identity can decrypt the ciphertext. Any other entity will be unable to decipher the plaintext, even with collusion. Attribute-based encryption extends this concept to attribute-based access control. </a:t>
            </a:r>
          </a:p>
          <a:p>
            <a:pPr marL="0" indent="0">
              <a:buNone/>
            </a:pPr>
            <a:r>
              <a:rPr lang="en-US" dirty="0"/>
              <a:t>2. </a:t>
            </a:r>
            <a:r>
              <a:rPr lang="en-US" dirty="0" err="1"/>
              <a:t>Boneh</a:t>
            </a:r>
            <a:r>
              <a:rPr lang="en-US" dirty="0"/>
              <a:t> and Waters [40] construct </a:t>
            </a:r>
            <a:r>
              <a:rPr lang="en-US" dirty="0">
                <a:solidFill>
                  <a:srgbClr val="FF0000"/>
                </a:solidFill>
              </a:rPr>
              <a:t>a </a:t>
            </a:r>
            <a:r>
              <a:rPr lang="en-US" dirty="0">
                <a:solidFill>
                  <a:srgbClr val="0000FF"/>
                </a:solidFill>
              </a:rPr>
              <a:t>public key system </a:t>
            </a:r>
            <a:r>
              <a:rPr lang="en-US" dirty="0">
                <a:solidFill>
                  <a:srgbClr val="FF0000"/>
                </a:solidFill>
              </a:rPr>
              <a:t>that supports comparison queries, subset queries and arbitrary conjunction of such queries</a:t>
            </a:r>
            <a:r>
              <a:rPr lang="en-US" dirty="0"/>
              <a:t>. </a:t>
            </a:r>
          </a:p>
          <a:p>
            <a:pPr marL="0" indent="0">
              <a:buNone/>
            </a:pPr>
            <a:r>
              <a:rPr lang="en-US" dirty="0"/>
              <a:t>3. In a breakthrough result [41] in 2009, Gentry constructed </a:t>
            </a:r>
            <a:r>
              <a:rPr lang="en-US" dirty="0">
                <a:solidFill>
                  <a:srgbClr val="FF0000"/>
                </a:solidFill>
              </a:rPr>
              <a:t>the first fully </a:t>
            </a:r>
            <a:r>
              <a:rPr lang="en-US" dirty="0">
                <a:solidFill>
                  <a:srgbClr val="0000FF"/>
                </a:solidFill>
              </a:rPr>
              <a:t>homomorphic encryption scheme</a:t>
            </a:r>
            <a:r>
              <a:rPr lang="en-US" dirty="0">
                <a:solidFill>
                  <a:srgbClr val="FF0000"/>
                </a:solidFill>
              </a:rPr>
              <a:t>. Such a scheme allows one to compute the encryption of arbitrary functions of the underlying plaintext</a:t>
            </a:r>
            <a:r>
              <a:rPr lang="en-US" dirty="0"/>
              <a:t>. Earlier results [42] constructed partially homomorphic encryption schemes. </a:t>
            </a:r>
          </a:p>
          <a:p>
            <a:pPr marL="0" indent="0">
              <a:buNone/>
            </a:pPr>
            <a:r>
              <a:rPr lang="en-US" dirty="0"/>
              <a:t>4. Group signatures [43] enable individual entities to </a:t>
            </a:r>
            <a:r>
              <a:rPr lang="en-US" dirty="0">
                <a:solidFill>
                  <a:srgbClr val="FF0000"/>
                </a:solidFill>
              </a:rPr>
              <a:t>sign their data but remain identifiable only in a group to the public.</a:t>
            </a:r>
            <a:r>
              <a:rPr lang="en-US" dirty="0"/>
              <a:t> Only a trusted third party can pinpoint the identity of the individual. </a:t>
            </a:r>
          </a:p>
          <a:p>
            <a:endParaRPr lang="en-US" dirty="0"/>
          </a:p>
        </p:txBody>
      </p:sp>
    </p:spTree>
    <p:extLst>
      <p:ext uri="{BB962C8B-B14F-4D97-AF65-F5344CB8AC3E}">
        <p14:creationId xmlns:p14="http://schemas.microsoft.com/office/powerpoint/2010/main" val="28834458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FEE4F-82A8-46DA-8D98-F0E39FB91C2B}"/>
              </a:ext>
            </a:extLst>
          </p:cNvPr>
          <p:cNvSpPr>
            <a:spLocks noGrp="1"/>
          </p:cNvSpPr>
          <p:nvPr>
            <p:ph type="title"/>
          </p:nvPr>
        </p:nvSpPr>
        <p:spPr/>
        <p:txBody>
          <a:bodyPr/>
          <a:lstStyle/>
          <a:p>
            <a:r>
              <a:rPr lang="en-US" dirty="0"/>
              <a:t>C(8) Granular Access Control </a:t>
            </a:r>
          </a:p>
        </p:txBody>
      </p:sp>
      <p:sp>
        <p:nvSpPr>
          <p:cNvPr id="3" name="Content Placeholder 2">
            <a:extLst>
              <a:ext uri="{FF2B5EF4-FFF2-40B4-BE49-F238E27FC236}">
                <a16:creationId xmlns:a16="http://schemas.microsoft.com/office/drawing/2014/main" id="{A752C361-4F8A-47F6-A67F-C1A13CAA3C3B}"/>
              </a:ext>
            </a:extLst>
          </p:cNvPr>
          <p:cNvSpPr>
            <a:spLocks noGrp="1"/>
          </p:cNvSpPr>
          <p:nvPr>
            <p:ph idx="1"/>
          </p:nvPr>
        </p:nvSpPr>
        <p:spPr/>
        <p:txBody>
          <a:bodyPr/>
          <a:lstStyle/>
          <a:p>
            <a:r>
              <a:rPr lang="en-US" dirty="0"/>
              <a:t>The security property that matters from the perspective of access control is secrecy – preventing access to data by people that should not have access. </a:t>
            </a:r>
          </a:p>
          <a:p>
            <a:r>
              <a:rPr lang="en-US" dirty="0"/>
              <a:t>The problem with </a:t>
            </a:r>
            <a:r>
              <a:rPr lang="en-US" dirty="0">
                <a:solidFill>
                  <a:srgbClr val="FF0000"/>
                </a:solidFill>
              </a:rPr>
              <a:t>coarse-grained</a:t>
            </a:r>
            <a:r>
              <a:rPr lang="en-US" dirty="0"/>
              <a:t> access mechanisms is that data that could otherwise be shared is often swept into a more restrictive category to guarantee sound security. </a:t>
            </a:r>
          </a:p>
          <a:p>
            <a:r>
              <a:rPr lang="en-US" dirty="0">
                <a:solidFill>
                  <a:srgbClr val="FF0000"/>
                </a:solidFill>
              </a:rPr>
              <a:t>Granular access control </a:t>
            </a:r>
            <a:r>
              <a:rPr lang="en-US" dirty="0">
                <a:solidFill>
                  <a:srgbClr val="0000FF"/>
                </a:solidFill>
              </a:rPr>
              <a:t>gives data managers more </a:t>
            </a:r>
            <a:r>
              <a:rPr lang="en-US" u="sng" dirty="0">
                <a:solidFill>
                  <a:srgbClr val="0000FF"/>
                </a:solidFill>
              </a:rPr>
              <a:t>precision</a:t>
            </a:r>
            <a:r>
              <a:rPr lang="en-US" dirty="0">
                <a:solidFill>
                  <a:srgbClr val="0000FF"/>
                </a:solidFill>
              </a:rPr>
              <a:t> when sharing data, without compromising secrecy</a:t>
            </a:r>
            <a:r>
              <a:rPr lang="en-US" dirty="0"/>
              <a:t>. </a:t>
            </a:r>
          </a:p>
        </p:txBody>
      </p:sp>
    </p:spTree>
    <p:extLst>
      <p:ext uri="{BB962C8B-B14F-4D97-AF65-F5344CB8AC3E}">
        <p14:creationId xmlns:p14="http://schemas.microsoft.com/office/powerpoint/2010/main" val="15090618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5A480-CF5A-454F-853A-9E6AFE80EE50}"/>
              </a:ext>
            </a:extLst>
          </p:cNvPr>
          <p:cNvSpPr>
            <a:spLocks noGrp="1"/>
          </p:cNvSpPr>
          <p:nvPr>
            <p:ph type="title"/>
          </p:nvPr>
        </p:nvSpPr>
        <p:spPr/>
        <p:txBody>
          <a:bodyPr/>
          <a:lstStyle/>
          <a:p>
            <a:r>
              <a:rPr lang="en-US" dirty="0"/>
              <a:t>Granular access control – 3 issues</a:t>
            </a:r>
          </a:p>
        </p:txBody>
      </p:sp>
      <p:sp>
        <p:nvSpPr>
          <p:cNvPr id="3" name="Content Placeholder 2">
            <a:extLst>
              <a:ext uri="{FF2B5EF4-FFF2-40B4-BE49-F238E27FC236}">
                <a16:creationId xmlns:a16="http://schemas.microsoft.com/office/drawing/2014/main" id="{47413109-6DBC-49DF-818A-60A0F7EB21EE}"/>
              </a:ext>
            </a:extLst>
          </p:cNvPr>
          <p:cNvSpPr>
            <a:spLocks noGrp="1"/>
          </p:cNvSpPr>
          <p:nvPr>
            <p:ph idx="1"/>
          </p:nvPr>
        </p:nvSpPr>
        <p:spPr>
          <a:xfrm>
            <a:off x="414215" y="1500554"/>
            <a:ext cx="11480800" cy="5165969"/>
          </a:xfrm>
        </p:spPr>
        <p:txBody>
          <a:bodyPr>
            <a:normAutofit fontScale="85000" lnSpcReduction="20000"/>
          </a:bodyPr>
          <a:lstStyle/>
          <a:p>
            <a:pPr marL="0" indent="0">
              <a:buNone/>
            </a:pPr>
            <a:r>
              <a:rPr lang="en-US" dirty="0"/>
              <a:t>Granular access control can be decomposed into </a:t>
            </a:r>
            <a:r>
              <a:rPr lang="en-US" dirty="0">
                <a:solidFill>
                  <a:srgbClr val="FF0000"/>
                </a:solidFill>
              </a:rPr>
              <a:t>three sub-problems</a:t>
            </a:r>
            <a:r>
              <a:rPr lang="en-US" dirty="0"/>
              <a:t>.</a:t>
            </a:r>
          </a:p>
          <a:p>
            <a:r>
              <a:rPr lang="en-US" dirty="0"/>
              <a:t> The first </a:t>
            </a:r>
            <a:r>
              <a:rPr lang="en-US" dirty="0">
                <a:solidFill>
                  <a:srgbClr val="FF0000"/>
                </a:solidFill>
              </a:rPr>
              <a:t>is keeping track of secrecy requirements for individual data elements</a:t>
            </a:r>
            <a:r>
              <a:rPr lang="en-US" dirty="0"/>
              <a:t>. In a shared environment with many different applications, </a:t>
            </a:r>
            <a:r>
              <a:rPr lang="en-US" dirty="0">
                <a:solidFill>
                  <a:srgbClr val="0000FF"/>
                </a:solidFill>
              </a:rPr>
              <a:t>the </a:t>
            </a:r>
            <a:r>
              <a:rPr lang="en-US" dirty="0" err="1">
                <a:solidFill>
                  <a:srgbClr val="0000FF"/>
                </a:solidFill>
              </a:rPr>
              <a:t>ingesters</a:t>
            </a:r>
            <a:r>
              <a:rPr lang="en-US" dirty="0">
                <a:solidFill>
                  <a:srgbClr val="0000FF"/>
                </a:solidFill>
              </a:rPr>
              <a:t> (those applications that contribute data) need to communicate those requirements to the </a:t>
            </a:r>
            <a:r>
              <a:rPr lang="en-US" dirty="0" err="1">
                <a:solidFill>
                  <a:srgbClr val="0000FF"/>
                </a:solidFill>
              </a:rPr>
              <a:t>queriers</a:t>
            </a:r>
            <a:r>
              <a:rPr lang="en-US" dirty="0">
                <a:solidFill>
                  <a:srgbClr val="0000FF"/>
                </a:solidFill>
              </a:rPr>
              <a:t>. </a:t>
            </a:r>
            <a:r>
              <a:rPr lang="en-US" dirty="0"/>
              <a:t>This coordination requirement complicates application development, and is often distributed among multiple development teams. </a:t>
            </a:r>
          </a:p>
          <a:p>
            <a:r>
              <a:rPr lang="en-US" dirty="0"/>
              <a:t>The second sub-problem is </a:t>
            </a:r>
            <a:r>
              <a:rPr lang="en-US" dirty="0">
                <a:solidFill>
                  <a:srgbClr val="FF0000"/>
                </a:solidFill>
              </a:rPr>
              <a:t>keeping track of roles and authorities for users</a:t>
            </a:r>
            <a:r>
              <a:rPr lang="en-US" dirty="0"/>
              <a:t>. Once a user is properly authenticated, it is still necessary to p</a:t>
            </a:r>
            <a:r>
              <a:rPr lang="en-US" dirty="0">
                <a:solidFill>
                  <a:srgbClr val="0000FF"/>
                </a:solidFill>
              </a:rPr>
              <a:t>ull security-related attributes for that user </a:t>
            </a:r>
            <a:r>
              <a:rPr lang="en-US" dirty="0"/>
              <a:t>from one or more trusted sources. LDAP, Active Directory, OAuth, OpenID, and many other systems have started to mature in this space. One of the continual challenges is to properly federate the authorization space, so a single analytical system can respect roles and authorities that are defined across a broad ecosystem. </a:t>
            </a:r>
          </a:p>
          <a:p>
            <a:r>
              <a:rPr lang="en-US" dirty="0"/>
              <a:t>The third sub-problem is </a:t>
            </a:r>
            <a:r>
              <a:rPr lang="en-US" dirty="0">
                <a:solidFill>
                  <a:srgbClr val="FF0000"/>
                </a:solidFill>
              </a:rPr>
              <a:t>properly implementing secrecy requirements with mandatory access control.</a:t>
            </a:r>
            <a:r>
              <a:rPr lang="en-US" dirty="0"/>
              <a:t> This is a </a:t>
            </a:r>
            <a:r>
              <a:rPr lang="en-US" dirty="0">
                <a:solidFill>
                  <a:srgbClr val="0000FF"/>
                </a:solidFill>
              </a:rPr>
              <a:t>logical filter </a:t>
            </a:r>
            <a:r>
              <a:rPr lang="en-US" dirty="0"/>
              <a:t>that incorporates the requirements coupled with the data and the attributes coupled with a user to make an access decision. This filter is usually implemented in the application space because there are few infrastructure components that support the appropriate level of granular access controls. </a:t>
            </a:r>
          </a:p>
        </p:txBody>
      </p:sp>
    </p:spTree>
    <p:extLst>
      <p:ext uri="{BB962C8B-B14F-4D97-AF65-F5344CB8AC3E}">
        <p14:creationId xmlns:p14="http://schemas.microsoft.com/office/powerpoint/2010/main" val="149935215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44A1F-8CF0-43E5-9BDC-B45A27A499CD}"/>
              </a:ext>
            </a:extLst>
          </p:cNvPr>
          <p:cNvSpPr>
            <a:spLocks noGrp="1"/>
          </p:cNvSpPr>
          <p:nvPr>
            <p:ph type="title"/>
          </p:nvPr>
        </p:nvSpPr>
        <p:spPr/>
        <p:txBody>
          <a:bodyPr/>
          <a:lstStyle/>
          <a:p>
            <a:r>
              <a:rPr lang="en-US" dirty="0"/>
              <a:t>Solution</a:t>
            </a:r>
          </a:p>
        </p:txBody>
      </p:sp>
      <p:sp>
        <p:nvSpPr>
          <p:cNvPr id="3" name="Content Placeholder 2">
            <a:extLst>
              <a:ext uri="{FF2B5EF4-FFF2-40B4-BE49-F238E27FC236}">
                <a16:creationId xmlns:a16="http://schemas.microsoft.com/office/drawing/2014/main" id="{CC54E0B8-AA11-43EB-94BB-A38BBD2262A2}"/>
              </a:ext>
            </a:extLst>
          </p:cNvPr>
          <p:cNvSpPr>
            <a:spLocks noGrp="1"/>
          </p:cNvSpPr>
          <p:nvPr>
            <p:ph idx="1"/>
          </p:nvPr>
        </p:nvSpPr>
        <p:spPr/>
        <p:txBody>
          <a:bodyPr>
            <a:normAutofit fontScale="85000" lnSpcReduction="10000"/>
          </a:bodyPr>
          <a:lstStyle/>
          <a:p>
            <a:r>
              <a:rPr lang="en-US" dirty="0"/>
              <a:t>The first challenge is to </a:t>
            </a:r>
            <a:r>
              <a:rPr lang="en-US" dirty="0">
                <a:solidFill>
                  <a:srgbClr val="FF0000"/>
                </a:solidFill>
              </a:rPr>
              <a:t>pick the appropriate level of </a:t>
            </a:r>
            <a:r>
              <a:rPr lang="en-US" dirty="0">
                <a:solidFill>
                  <a:srgbClr val="0000FF"/>
                </a:solidFill>
              </a:rPr>
              <a:t>granularity </a:t>
            </a:r>
            <a:r>
              <a:rPr lang="en-US" dirty="0"/>
              <a:t>required for a given domain. </a:t>
            </a:r>
          </a:p>
          <a:p>
            <a:r>
              <a:rPr lang="en-US" dirty="0">
                <a:solidFill>
                  <a:srgbClr val="FF0000"/>
                </a:solidFill>
              </a:rPr>
              <a:t>Row-level protection</a:t>
            </a:r>
            <a:r>
              <a:rPr lang="en-US" dirty="0"/>
              <a:t>, where </a:t>
            </a:r>
            <a:r>
              <a:rPr lang="en-US" dirty="0">
                <a:solidFill>
                  <a:srgbClr val="0000FF"/>
                </a:solidFill>
              </a:rPr>
              <a:t>a row represents a single record</a:t>
            </a:r>
            <a:r>
              <a:rPr lang="en-US" dirty="0"/>
              <a:t>, is often associated with security that varies by data source. </a:t>
            </a:r>
          </a:p>
          <a:p>
            <a:r>
              <a:rPr lang="en-US" dirty="0">
                <a:solidFill>
                  <a:srgbClr val="FF0000"/>
                </a:solidFill>
              </a:rPr>
              <a:t>Column-level protection</a:t>
            </a:r>
            <a:r>
              <a:rPr lang="en-US" dirty="0"/>
              <a:t>, where a column </a:t>
            </a:r>
            <a:r>
              <a:rPr lang="en-US" dirty="0">
                <a:solidFill>
                  <a:srgbClr val="0000FF"/>
                </a:solidFill>
              </a:rPr>
              <a:t>represents a specific field </a:t>
            </a:r>
            <a:r>
              <a:rPr lang="en-US" dirty="0"/>
              <a:t>across all records, is often associated with sensitive schema elements. </a:t>
            </a:r>
          </a:p>
          <a:p>
            <a:r>
              <a:rPr lang="en-US" dirty="0">
                <a:solidFill>
                  <a:srgbClr val="FF0000"/>
                </a:solidFill>
              </a:rPr>
              <a:t>A combination of row- and column-level security </a:t>
            </a:r>
            <a:r>
              <a:rPr lang="en-US" dirty="0"/>
              <a:t>is more granular still but can break down under analytical uses. </a:t>
            </a:r>
          </a:p>
          <a:p>
            <a:r>
              <a:rPr lang="en-US" dirty="0">
                <a:solidFill>
                  <a:srgbClr val="FF0000"/>
                </a:solidFill>
              </a:rPr>
              <a:t>Table transformations, or question-focused data sets</a:t>
            </a:r>
            <a:r>
              <a:rPr lang="en-US" dirty="0"/>
              <a:t>, often do not preserve row- or column-orientation, so they require a solution with even </a:t>
            </a:r>
            <a:r>
              <a:rPr lang="en-US" dirty="0">
                <a:solidFill>
                  <a:srgbClr val="0000FF"/>
                </a:solidFill>
              </a:rPr>
              <a:t>finer granularity</a:t>
            </a:r>
            <a:r>
              <a:rPr lang="en-US" dirty="0"/>
              <a:t>. </a:t>
            </a:r>
          </a:p>
          <a:p>
            <a:r>
              <a:rPr lang="en-US" dirty="0">
                <a:solidFill>
                  <a:srgbClr val="FF0000"/>
                </a:solidFill>
              </a:rPr>
              <a:t>Cell-level access control </a:t>
            </a:r>
            <a:r>
              <a:rPr lang="en-US" dirty="0"/>
              <a:t>supports </a:t>
            </a:r>
            <a:r>
              <a:rPr lang="en-US" dirty="0">
                <a:solidFill>
                  <a:srgbClr val="0000FF"/>
                </a:solidFill>
              </a:rPr>
              <a:t>labeling every atomic nugget of information </a:t>
            </a:r>
            <a:r>
              <a:rPr lang="en-US" dirty="0"/>
              <a:t>with its </a:t>
            </a:r>
            <a:r>
              <a:rPr lang="en-US" dirty="0" err="1"/>
              <a:t>releasability</a:t>
            </a:r>
            <a:r>
              <a:rPr lang="en-US" dirty="0"/>
              <a:t> and can support a broad set of data transformation uses. </a:t>
            </a:r>
          </a:p>
        </p:txBody>
      </p:sp>
    </p:spTree>
    <p:extLst>
      <p:ext uri="{BB962C8B-B14F-4D97-AF65-F5344CB8AC3E}">
        <p14:creationId xmlns:p14="http://schemas.microsoft.com/office/powerpoint/2010/main" val="1811336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450E00E-05E1-4477-ACC8-BEBAB7B5CF6D}"/>
              </a:ext>
            </a:extLst>
          </p:cNvPr>
          <p:cNvPicPr>
            <a:picLocks noChangeAspect="1"/>
          </p:cNvPicPr>
          <p:nvPr/>
        </p:nvPicPr>
        <p:blipFill>
          <a:blip r:embed="rId2"/>
          <a:stretch>
            <a:fillRect/>
          </a:stretch>
        </p:blipFill>
        <p:spPr>
          <a:xfrm>
            <a:off x="1044499" y="0"/>
            <a:ext cx="10342517" cy="6766765"/>
          </a:xfrm>
          <a:prstGeom prst="rect">
            <a:avLst/>
          </a:prstGeom>
        </p:spPr>
      </p:pic>
    </p:spTree>
    <p:extLst>
      <p:ext uri="{BB962C8B-B14F-4D97-AF65-F5344CB8AC3E}">
        <p14:creationId xmlns:p14="http://schemas.microsoft.com/office/powerpoint/2010/main" val="38894778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592AA-6F70-49A3-ACE3-59ECA49A2399}"/>
              </a:ext>
            </a:extLst>
          </p:cNvPr>
          <p:cNvSpPr>
            <a:spLocks noGrp="1"/>
          </p:cNvSpPr>
          <p:nvPr>
            <p:ph type="title"/>
          </p:nvPr>
        </p:nvSpPr>
        <p:spPr/>
        <p:txBody>
          <a:bodyPr/>
          <a:lstStyle/>
          <a:p>
            <a:r>
              <a:rPr lang="en-US" dirty="0"/>
              <a:t>C(9) Granular Audits </a:t>
            </a:r>
          </a:p>
        </p:txBody>
      </p:sp>
      <p:sp>
        <p:nvSpPr>
          <p:cNvPr id="3" name="Content Placeholder 2">
            <a:extLst>
              <a:ext uri="{FF2B5EF4-FFF2-40B4-BE49-F238E27FC236}">
                <a16:creationId xmlns:a16="http://schemas.microsoft.com/office/drawing/2014/main" id="{584FC894-3F90-4F62-B047-05D6E0F109EE}"/>
              </a:ext>
            </a:extLst>
          </p:cNvPr>
          <p:cNvSpPr>
            <a:spLocks noGrp="1"/>
          </p:cNvSpPr>
          <p:nvPr>
            <p:ph idx="1"/>
          </p:nvPr>
        </p:nvSpPr>
        <p:spPr/>
        <p:txBody>
          <a:bodyPr/>
          <a:lstStyle/>
          <a:p>
            <a:r>
              <a:rPr lang="en-US" dirty="0"/>
              <a:t>In order to discover a missed attack, audit information is necessary.</a:t>
            </a:r>
          </a:p>
          <a:p>
            <a:r>
              <a:rPr lang="en-US" dirty="0"/>
              <a:t> </a:t>
            </a:r>
            <a:r>
              <a:rPr lang="en-US" dirty="0">
                <a:solidFill>
                  <a:srgbClr val="FF0000"/>
                </a:solidFill>
              </a:rPr>
              <a:t>Audit information </a:t>
            </a:r>
            <a:r>
              <a:rPr lang="en-US" dirty="0"/>
              <a:t>is crucial to understand what happened and what went wrong. </a:t>
            </a:r>
          </a:p>
          <a:p>
            <a:r>
              <a:rPr lang="en-US" dirty="0"/>
              <a:t>It is also necessary due to </a:t>
            </a:r>
            <a:r>
              <a:rPr lang="en-US" dirty="0">
                <a:solidFill>
                  <a:srgbClr val="0000FF"/>
                </a:solidFill>
              </a:rPr>
              <a:t>compliance, regulation and forensic investigation</a:t>
            </a:r>
            <a:r>
              <a:rPr lang="en-US" dirty="0"/>
              <a:t>. </a:t>
            </a:r>
          </a:p>
          <a:p>
            <a:r>
              <a:rPr lang="en-US" dirty="0"/>
              <a:t>Auditing is not something new, but the scope and granularity might be different in real-time security contexts. </a:t>
            </a:r>
          </a:p>
          <a:p>
            <a:r>
              <a:rPr lang="en-US" dirty="0"/>
              <a:t>For example, in these contexts there are more data objects, which are probably (but not necessarily) distributed. </a:t>
            </a:r>
          </a:p>
        </p:txBody>
      </p:sp>
    </p:spTree>
    <p:extLst>
      <p:ext uri="{BB962C8B-B14F-4D97-AF65-F5344CB8AC3E}">
        <p14:creationId xmlns:p14="http://schemas.microsoft.com/office/powerpoint/2010/main" val="199321833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C1D34-415D-4482-B4C9-AF0645B4F301}"/>
              </a:ext>
            </a:extLst>
          </p:cNvPr>
          <p:cNvSpPr>
            <a:spLocks noGrp="1"/>
          </p:cNvSpPr>
          <p:nvPr>
            <p:ph type="title"/>
          </p:nvPr>
        </p:nvSpPr>
        <p:spPr/>
        <p:txBody>
          <a:bodyPr/>
          <a:lstStyle/>
          <a:p>
            <a:r>
              <a:rPr lang="en-US" dirty="0"/>
              <a:t>Significance of auditing</a:t>
            </a:r>
          </a:p>
        </p:txBody>
      </p:sp>
      <p:sp>
        <p:nvSpPr>
          <p:cNvPr id="3" name="Content Placeholder 2">
            <a:extLst>
              <a:ext uri="{FF2B5EF4-FFF2-40B4-BE49-F238E27FC236}">
                <a16:creationId xmlns:a16="http://schemas.microsoft.com/office/drawing/2014/main" id="{60CED324-88DA-4F53-99A5-8DD3EEF3A9D6}"/>
              </a:ext>
            </a:extLst>
          </p:cNvPr>
          <p:cNvSpPr>
            <a:spLocks noGrp="1"/>
          </p:cNvSpPr>
          <p:nvPr>
            <p:ph idx="1"/>
          </p:nvPr>
        </p:nvSpPr>
        <p:spPr/>
        <p:txBody>
          <a:bodyPr>
            <a:normAutofit fontScale="92500" lnSpcReduction="10000"/>
          </a:bodyPr>
          <a:lstStyle/>
          <a:p>
            <a:r>
              <a:rPr lang="en-US" dirty="0">
                <a:solidFill>
                  <a:srgbClr val="0000FF"/>
                </a:solidFill>
              </a:rPr>
              <a:t>Compliance requirements </a:t>
            </a:r>
            <a:r>
              <a:rPr lang="en-US" dirty="0"/>
              <a:t>(e.g., PCI, Sarbanes-Oxley) require financial firms to provide granular auditing records. </a:t>
            </a:r>
          </a:p>
          <a:p>
            <a:r>
              <a:rPr lang="en-US" dirty="0"/>
              <a:t>Additionally, the cost of losing records containing private information is estimated at </a:t>
            </a:r>
            <a:r>
              <a:rPr lang="en-US" dirty="0">
                <a:solidFill>
                  <a:srgbClr val="0000FF"/>
                </a:solidFill>
              </a:rPr>
              <a:t>$200/record</a:t>
            </a:r>
            <a:r>
              <a:rPr lang="en-US" dirty="0"/>
              <a:t>. </a:t>
            </a:r>
          </a:p>
          <a:p>
            <a:r>
              <a:rPr lang="en-US" dirty="0"/>
              <a:t>Legal action – depending on the geographic region – might follow in case of a data breach. </a:t>
            </a:r>
          </a:p>
          <a:p>
            <a:r>
              <a:rPr lang="en-US" dirty="0"/>
              <a:t>Key personnel at financial institutions require access to large data sets containing personally identifiable information (PII), such as social security numbers. </a:t>
            </a:r>
          </a:p>
          <a:p>
            <a:r>
              <a:rPr lang="en-US" dirty="0"/>
              <a:t>In another potential use case, marketing firms want access to personal social media information to optimize their deployment of online ads. </a:t>
            </a:r>
          </a:p>
        </p:txBody>
      </p:sp>
    </p:spTree>
    <p:extLst>
      <p:ext uri="{BB962C8B-B14F-4D97-AF65-F5344CB8AC3E}">
        <p14:creationId xmlns:p14="http://schemas.microsoft.com/office/powerpoint/2010/main" val="19335591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A6F59-16FE-47E1-93F4-05C4B20C82EB}"/>
              </a:ext>
            </a:extLst>
          </p:cNvPr>
          <p:cNvSpPr>
            <a:spLocks noGrp="1"/>
          </p:cNvSpPr>
          <p:nvPr>
            <p:ph type="title"/>
          </p:nvPr>
        </p:nvSpPr>
        <p:spPr/>
        <p:txBody>
          <a:bodyPr/>
          <a:lstStyle/>
          <a:p>
            <a:r>
              <a:rPr lang="en-US" dirty="0"/>
              <a:t>Threat Models for auditing</a:t>
            </a:r>
          </a:p>
        </p:txBody>
      </p:sp>
      <p:sp>
        <p:nvSpPr>
          <p:cNvPr id="3" name="Content Placeholder 2">
            <a:extLst>
              <a:ext uri="{FF2B5EF4-FFF2-40B4-BE49-F238E27FC236}">
                <a16:creationId xmlns:a16="http://schemas.microsoft.com/office/drawing/2014/main" id="{D0410101-675F-403E-8B19-BEB1877FE773}"/>
              </a:ext>
            </a:extLst>
          </p:cNvPr>
          <p:cNvSpPr>
            <a:spLocks noGrp="1"/>
          </p:cNvSpPr>
          <p:nvPr>
            <p:ph idx="1"/>
          </p:nvPr>
        </p:nvSpPr>
        <p:spPr/>
        <p:txBody>
          <a:bodyPr>
            <a:normAutofit fontScale="92500" lnSpcReduction="20000"/>
          </a:bodyPr>
          <a:lstStyle/>
          <a:p>
            <a:r>
              <a:rPr lang="en-US" dirty="0">
                <a:solidFill>
                  <a:srgbClr val="FF0000"/>
                </a:solidFill>
              </a:rPr>
              <a:t>Key factors for auditing </a:t>
            </a:r>
            <a:r>
              <a:rPr lang="en-US" dirty="0"/>
              <a:t>comprise the following: </a:t>
            </a:r>
          </a:p>
          <a:p>
            <a:pPr marL="0" indent="0">
              <a:buNone/>
            </a:pPr>
            <a:r>
              <a:rPr lang="en-US" dirty="0"/>
              <a:t>1. </a:t>
            </a:r>
            <a:r>
              <a:rPr lang="en-US" dirty="0">
                <a:solidFill>
                  <a:srgbClr val="FF0000"/>
                </a:solidFill>
              </a:rPr>
              <a:t>Completeness of the required audit information </a:t>
            </a:r>
            <a:r>
              <a:rPr lang="en-US" dirty="0"/>
              <a:t>(i.e., having access to all the necessary log information from a device or system). </a:t>
            </a:r>
          </a:p>
          <a:p>
            <a:pPr marL="0" indent="0">
              <a:buNone/>
            </a:pPr>
            <a:r>
              <a:rPr lang="en-US" dirty="0"/>
              <a:t>2. </a:t>
            </a:r>
            <a:r>
              <a:rPr lang="en-US" dirty="0">
                <a:solidFill>
                  <a:srgbClr val="FF0000"/>
                </a:solidFill>
              </a:rPr>
              <a:t>Timely access to audit information</a:t>
            </a:r>
            <a:r>
              <a:rPr lang="en-US" dirty="0"/>
              <a:t>. This is especially important in case of forensics, for example, where time is of the essence. </a:t>
            </a:r>
          </a:p>
          <a:p>
            <a:pPr marL="0" indent="0">
              <a:buNone/>
            </a:pPr>
            <a:r>
              <a:rPr lang="en-US" dirty="0"/>
              <a:t>3. </a:t>
            </a:r>
            <a:r>
              <a:rPr lang="en-US" dirty="0">
                <a:solidFill>
                  <a:srgbClr val="FF0000"/>
                </a:solidFill>
              </a:rPr>
              <a:t>Integrity of the information </a:t>
            </a:r>
            <a:r>
              <a:rPr lang="en-US" dirty="0"/>
              <a:t>or, in other words, a</a:t>
            </a:r>
            <a:r>
              <a:rPr lang="en-US" dirty="0">
                <a:solidFill>
                  <a:srgbClr val="0000FF"/>
                </a:solidFill>
              </a:rPr>
              <a:t>udit information that has not been tampered with. </a:t>
            </a:r>
          </a:p>
          <a:p>
            <a:pPr marL="0" indent="0">
              <a:buNone/>
            </a:pPr>
            <a:r>
              <a:rPr lang="en-US" dirty="0"/>
              <a:t>4. </a:t>
            </a:r>
            <a:r>
              <a:rPr lang="en-US" dirty="0">
                <a:solidFill>
                  <a:srgbClr val="FF0000"/>
                </a:solidFill>
              </a:rPr>
              <a:t>Authorized access to the audit information</a:t>
            </a:r>
            <a:r>
              <a:rPr lang="en-US" dirty="0"/>
              <a:t>. Only authorized people can access the information and only the parts they need to perform their job. </a:t>
            </a:r>
          </a:p>
          <a:p>
            <a:endParaRPr lang="en-US" dirty="0"/>
          </a:p>
          <a:p>
            <a:pPr marL="0" indent="0">
              <a:buNone/>
            </a:pPr>
            <a:r>
              <a:rPr lang="en-US" dirty="0">
                <a:solidFill>
                  <a:srgbClr val="0000FF"/>
                </a:solidFill>
              </a:rPr>
              <a:t>Threats (e.g., unauthorized access, removal of data, tempering with log files) </a:t>
            </a:r>
            <a:r>
              <a:rPr lang="en-US" dirty="0"/>
              <a:t>to those key factors will jeopardize the audit data and process. </a:t>
            </a:r>
          </a:p>
        </p:txBody>
      </p:sp>
    </p:spTree>
    <p:extLst>
      <p:ext uri="{BB962C8B-B14F-4D97-AF65-F5344CB8AC3E}">
        <p14:creationId xmlns:p14="http://schemas.microsoft.com/office/powerpoint/2010/main" val="164263651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730ED-B6B6-44B4-90FB-E5600F14CAE0}"/>
              </a:ext>
            </a:extLst>
          </p:cNvPr>
          <p:cNvSpPr>
            <a:spLocks noGrp="1"/>
          </p:cNvSpPr>
          <p:nvPr>
            <p:ph type="title"/>
          </p:nvPr>
        </p:nvSpPr>
        <p:spPr/>
        <p:txBody>
          <a:bodyPr/>
          <a:lstStyle/>
          <a:p>
            <a:r>
              <a:rPr lang="en-US" dirty="0"/>
              <a:t>Solutions</a:t>
            </a:r>
          </a:p>
        </p:txBody>
      </p:sp>
      <p:sp>
        <p:nvSpPr>
          <p:cNvPr id="3" name="Content Placeholder 2">
            <a:extLst>
              <a:ext uri="{FF2B5EF4-FFF2-40B4-BE49-F238E27FC236}">
                <a16:creationId xmlns:a16="http://schemas.microsoft.com/office/drawing/2014/main" id="{667EAC2B-D8E0-4EFD-9B94-E8BCABE56916}"/>
              </a:ext>
            </a:extLst>
          </p:cNvPr>
          <p:cNvSpPr>
            <a:spLocks noGrp="1"/>
          </p:cNvSpPr>
          <p:nvPr>
            <p:ph idx="1"/>
          </p:nvPr>
        </p:nvSpPr>
        <p:spPr/>
        <p:txBody>
          <a:bodyPr>
            <a:normAutofit fontScale="70000" lnSpcReduction="20000"/>
          </a:bodyPr>
          <a:lstStyle/>
          <a:p>
            <a:r>
              <a:rPr lang="en-US" dirty="0"/>
              <a:t>Implementation of audit features starts on the </a:t>
            </a:r>
            <a:r>
              <a:rPr lang="en-US" dirty="0">
                <a:solidFill>
                  <a:srgbClr val="FF0000"/>
                </a:solidFill>
              </a:rPr>
              <a:t>individual component level</a:t>
            </a:r>
            <a:r>
              <a:rPr lang="en-US" dirty="0"/>
              <a:t>. Examples include </a:t>
            </a:r>
            <a:r>
              <a:rPr lang="en-US" dirty="0">
                <a:solidFill>
                  <a:srgbClr val="FF0000"/>
                </a:solidFill>
              </a:rPr>
              <a:t>enabling syslog on routers, application logging, and enabling logging on the operating system level. </a:t>
            </a:r>
          </a:p>
          <a:p>
            <a:r>
              <a:rPr lang="en-US" dirty="0"/>
              <a:t>After this, </a:t>
            </a:r>
            <a:r>
              <a:rPr lang="en-US" dirty="0">
                <a:solidFill>
                  <a:srgbClr val="FF0000"/>
                </a:solidFill>
              </a:rPr>
              <a:t>a forensics or SIEM tool collects, analyzes and processes this information</a:t>
            </a:r>
            <a:r>
              <a:rPr lang="en-US" dirty="0"/>
              <a:t>. The amount of recording is subject to the limitations of the SIEM tool in processing the volume and velocity of the audit data. </a:t>
            </a:r>
          </a:p>
          <a:p>
            <a:r>
              <a:rPr lang="en-US" dirty="0"/>
              <a:t>Ironically, the audit data might have the characteristics of Big Data itself and, as such, may need to be processed by a Big Data infrastructure. </a:t>
            </a:r>
          </a:p>
          <a:p>
            <a:r>
              <a:rPr lang="en-US" dirty="0"/>
              <a:t>To separate the use of the Big Data infrastructure and the audit of this infrastructure, it is recommended to have the forensics/SIEM tool implemented and used outside of the Big Data infrastructure when feasible. </a:t>
            </a:r>
          </a:p>
          <a:p>
            <a:r>
              <a:rPr lang="en-US" dirty="0"/>
              <a:t>Another approach would be to </a:t>
            </a:r>
            <a:r>
              <a:rPr lang="en-US" dirty="0">
                <a:solidFill>
                  <a:srgbClr val="FF0000"/>
                </a:solidFill>
              </a:rPr>
              <a:t>create an “Audit Layer/Orchestrator,” </a:t>
            </a:r>
            <a:r>
              <a:rPr lang="en-US" dirty="0"/>
              <a:t>which would abstract the required (technical) audit information from the auditor. This orchestrator would take the auditor’s requests (i.e., who had access to data object X on date D), collect the necessary audit information from the required infrastructure components, and returns this information to the auditor. </a:t>
            </a:r>
          </a:p>
        </p:txBody>
      </p:sp>
    </p:spTree>
    <p:extLst>
      <p:ext uri="{BB962C8B-B14F-4D97-AF65-F5344CB8AC3E}">
        <p14:creationId xmlns:p14="http://schemas.microsoft.com/office/powerpoint/2010/main" val="30063928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5D012-B31A-4C51-8D14-65B00AF9A18F}"/>
              </a:ext>
            </a:extLst>
          </p:cNvPr>
          <p:cNvSpPr>
            <a:spLocks noGrp="1"/>
          </p:cNvSpPr>
          <p:nvPr>
            <p:ph type="title"/>
          </p:nvPr>
        </p:nvSpPr>
        <p:spPr/>
        <p:txBody>
          <a:bodyPr/>
          <a:lstStyle/>
          <a:p>
            <a:r>
              <a:rPr lang="en-US" dirty="0"/>
              <a:t>C(10) Data Provenance </a:t>
            </a:r>
          </a:p>
        </p:txBody>
      </p:sp>
      <p:sp>
        <p:nvSpPr>
          <p:cNvPr id="3" name="Content Placeholder 2">
            <a:extLst>
              <a:ext uri="{FF2B5EF4-FFF2-40B4-BE49-F238E27FC236}">
                <a16:creationId xmlns:a16="http://schemas.microsoft.com/office/drawing/2014/main" id="{EADBEC39-7565-487F-BDC5-58213F1A2D77}"/>
              </a:ext>
            </a:extLst>
          </p:cNvPr>
          <p:cNvSpPr>
            <a:spLocks noGrp="1"/>
          </p:cNvSpPr>
          <p:nvPr>
            <p:ph idx="1"/>
          </p:nvPr>
        </p:nvSpPr>
        <p:spPr/>
        <p:txBody>
          <a:bodyPr>
            <a:normAutofit fontScale="92500" lnSpcReduction="20000"/>
          </a:bodyPr>
          <a:lstStyle/>
          <a:p>
            <a:r>
              <a:rPr lang="en-US" dirty="0">
                <a:solidFill>
                  <a:srgbClr val="FF0000"/>
                </a:solidFill>
              </a:rPr>
              <a:t>Provenance metadata </a:t>
            </a:r>
            <a:r>
              <a:rPr lang="en-US" dirty="0"/>
              <a:t>will grow in complexity due to large </a:t>
            </a:r>
            <a:r>
              <a:rPr lang="en-US" dirty="0">
                <a:solidFill>
                  <a:srgbClr val="0000FF"/>
                </a:solidFill>
              </a:rPr>
              <a:t>provenance graphs</a:t>
            </a:r>
            <a:r>
              <a:rPr lang="en-US" dirty="0"/>
              <a:t> generated from provenance-enabled programming environments in Big Data applications. </a:t>
            </a:r>
          </a:p>
          <a:p>
            <a:r>
              <a:rPr lang="en-US" dirty="0"/>
              <a:t>Analysis of such large </a:t>
            </a:r>
            <a:r>
              <a:rPr lang="en-US" dirty="0">
                <a:solidFill>
                  <a:srgbClr val="0000FF"/>
                </a:solidFill>
              </a:rPr>
              <a:t>provenance graphs </a:t>
            </a:r>
            <a:r>
              <a:rPr lang="en-US" dirty="0">
                <a:solidFill>
                  <a:srgbClr val="FF0000"/>
                </a:solidFill>
              </a:rPr>
              <a:t>to detect metadata dependencies </a:t>
            </a:r>
            <a:r>
              <a:rPr lang="en-US" dirty="0"/>
              <a:t>for security and/or confidentiality applications is computationally intensive. </a:t>
            </a:r>
          </a:p>
          <a:p>
            <a:r>
              <a:rPr lang="en-US" dirty="0"/>
              <a:t>Several key security applications require a digital record with, for example, details about its creation. </a:t>
            </a:r>
          </a:p>
          <a:p>
            <a:r>
              <a:rPr lang="en-US" dirty="0"/>
              <a:t>Examples include </a:t>
            </a:r>
            <a:r>
              <a:rPr lang="en-US" dirty="0">
                <a:solidFill>
                  <a:srgbClr val="FF0000"/>
                </a:solidFill>
              </a:rPr>
              <a:t>detecting insider trading for financial companies or determining the accuracy of the data source </a:t>
            </a:r>
            <a:r>
              <a:rPr lang="en-US" dirty="0"/>
              <a:t>for research investigations. </a:t>
            </a:r>
          </a:p>
          <a:p>
            <a:r>
              <a:rPr lang="en-US" dirty="0"/>
              <a:t>These security assessments are time-sensitive in nature and require fast algorithms to handle the provenance metadata containing this information. </a:t>
            </a:r>
          </a:p>
          <a:p>
            <a:r>
              <a:rPr lang="en-US" dirty="0"/>
              <a:t>In addition, </a:t>
            </a:r>
            <a:r>
              <a:rPr lang="en-US" dirty="0">
                <a:solidFill>
                  <a:srgbClr val="FF0000"/>
                </a:solidFill>
              </a:rPr>
              <a:t>data provenance complements audit logs </a:t>
            </a:r>
            <a:r>
              <a:rPr lang="en-US" dirty="0"/>
              <a:t>for compliance requirements, such as PCI or Sarbanes-Oxley. </a:t>
            </a:r>
          </a:p>
        </p:txBody>
      </p:sp>
    </p:spTree>
    <p:extLst>
      <p:ext uri="{BB962C8B-B14F-4D97-AF65-F5344CB8AC3E}">
        <p14:creationId xmlns:p14="http://schemas.microsoft.com/office/powerpoint/2010/main" val="212044272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5BFDA-41E9-4688-8543-18350B086B54}"/>
              </a:ext>
            </a:extLst>
          </p:cNvPr>
          <p:cNvSpPr>
            <a:spLocks noGrp="1"/>
          </p:cNvSpPr>
          <p:nvPr>
            <p:ph type="title"/>
          </p:nvPr>
        </p:nvSpPr>
        <p:spPr/>
        <p:txBody>
          <a:bodyPr/>
          <a:lstStyle/>
          <a:p>
            <a:r>
              <a:rPr lang="en-US" dirty="0"/>
              <a:t>Threat models in data provenance (1)</a:t>
            </a:r>
          </a:p>
        </p:txBody>
      </p:sp>
      <p:sp>
        <p:nvSpPr>
          <p:cNvPr id="3" name="Content Placeholder 2">
            <a:extLst>
              <a:ext uri="{FF2B5EF4-FFF2-40B4-BE49-F238E27FC236}">
                <a16:creationId xmlns:a16="http://schemas.microsoft.com/office/drawing/2014/main" id="{5D277C59-9F69-430E-84FF-564B4FA2F788}"/>
              </a:ext>
            </a:extLst>
          </p:cNvPr>
          <p:cNvSpPr>
            <a:spLocks noGrp="1"/>
          </p:cNvSpPr>
          <p:nvPr>
            <p:ph idx="1"/>
          </p:nvPr>
        </p:nvSpPr>
        <p:spPr/>
        <p:txBody>
          <a:bodyPr>
            <a:normAutofit fontScale="85000" lnSpcReduction="20000"/>
          </a:bodyPr>
          <a:lstStyle/>
          <a:p>
            <a:r>
              <a:rPr lang="en-US" dirty="0">
                <a:solidFill>
                  <a:srgbClr val="0000FF"/>
                </a:solidFill>
              </a:rPr>
              <a:t>Secure provenance in Big Data </a:t>
            </a:r>
            <a:r>
              <a:rPr lang="en-US" dirty="0">
                <a:solidFill>
                  <a:srgbClr val="FF0000"/>
                </a:solidFill>
              </a:rPr>
              <a:t>applications first requires the provenance records to be reliable, provenance-integrated, privacy-preserving, and access-controllable</a:t>
            </a:r>
            <a:r>
              <a:rPr lang="en-US" dirty="0"/>
              <a:t>. At the same time, due to the characteristics of Big Data, provenance availability and scalability should also be carefully addressed. </a:t>
            </a:r>
          </a:p>
          <a:p>
            <a:r>
              <a:rPr lang="en-US" dirty="0"/>
              <a:t>Specifically, </a:t>
            </a:r>
            <a:r>
              <a:rPr lang="en-US" dirty="0">
                <a:solidFill>
                  <a:srgbClr val="0000FF"/>
                </a:solidFill>
              </a:rPr>
              <a:t>the threats to the provenance metadata </a:t>
            </a:r>
            <a:r>
              <a:rPr lang="en-US" dirty="0"/>
              <a:t>in Big Data applications can be formally modeled into </a:t>
            </a:r>
            <a:r>
              <a:rPr lang="en-US" dirty="0">
                <a:solidFill>
                  <a:srgbClr val="FF0000"/>
                </a:solidFill>
              </a:rPr>
              <a:t>three categories: </a:t>
            </a:r>
          </a:p>
          <a:p>
            <a:pPr marL="514350" indent="-514350">
              <a:buAutoNum type="arabicPeriod"/>
            </a:pPr>
            <a:r>
              <a:rPr lang="en-US" dirty="0">
                <a:solidFill>
                  <a:srgbClr val="FF0000"/>
                </a:solidFill>
              </a:rPr>
              <a:t>Malfunctioning Infrastructure Components </a:t>
            </a:r>
            <a:r>
              <a:rPr lang="en-US" dirty="0"/>
              <a:t>– In Big Data applications, when large numbers of components collaboratively generate large provenance graphs from provenance-enabled programming environments, it is inevitable that </a:t>
            </a:r>
            <a:r>
              <a:rPr lang="en-US" dirty="0">
                <a:solidFill>
                  <a:srgbClr val="0000FF"/>
                </a:solidFill>
              </a:rPr>
              <a:t>some infrastructure components could sporadically malfunction</a:t>
            </a:r>
            <a:r>
              <a:rPr lang="en-US" dirty="0"/>
              <a:t>. </a:t>
            </a:r>
          </a:p>
          <a:p>
            <a:pPr marL="0" indent="0">
              <a:buNone/>
            </a:pPr>
            <a:r>
              <a:rPr lang="en-US" dirty="0"/>
              <a:t>      Once the malfunction occurs, </a:t>
            </a:r>
            <a:r>
              <a:rPr lang="en-US" dirty="0">
                <a:solidFill>
                  <a:srgbClr val="0000FF"/>
                </a:solidFill>
              </a:rPr>
              <a:t>provenance data cannot be timely generated and some malfunctions could lead to incorrect provenance records.</a:t>
            </a:r>
            <a:r>
              <a:rPr lang="en-US" dirty="0"/>
              <a:t> As a result, the malfunctioning infrastructure components will reduce the provenance availability and reliability. </a:t>
            </a:r>
          </a:p>
          <a:p>
            <a:endParaRPr lang="en-US" dirty="0"/>
          </a:p>
        </p:txBody>
      </p:sp>
    </p:spTree>
    <p:extLst>
      <p:ext uri="{BB962C8B-B14F-4D97-AF65-F5344CB8AC3E}">
        <p14:creationId xmlns:p14="http://schemas.microsoft.com/office/powerpoint/2010/main" val="19512874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5E170-3A7E-4A00-ADAA-DDCE76DB4719}"/>
              </a:ext>
            </a:extLst>
          </p:cNvPr>
          <p:cNvSpPr>
            <a:spLocks noGrp="1"/>
          </p:cNvSpPr>
          <p:nvPr>
            <p:ph type="title"/>
          </p:nvPr>
        </p:nvSpPr>
        <p:spPr/>
        <p:txBody>
          <a:bodyPr/>
          <a:lstStyle/>
          <a:p>
            <a:r>
              <a:rPr lang="en-US" dirty="0"/>
              <a:t>Threat models (2-3)</a:t>
            </a:r>
          </a:p>
        </p:txBody>
      </p:sp>
      <p:sp>
        <p:nvSpPr>
          <p:cNvPr id="3" name="Content Placeholder 2">
            <a:extLst>
              <a:ext uri="{FF2B5EF4-FFF2-40B4-BE49-F238E27FC236}">
                <a16:creationId xmlns:a16="http://schemas.microsoft.com/office/drawing/2014/main" id="{99803838-497C-4623-91CD-31DDDD428390}"/>
              </a:ext>
            </a:extLst>
          </p:cNvPr>
          <p:cNvSpPr>
            <a:spLocks noGrp="1"/>
          </p:cNvSpPr>
          <p:nvPr>
            <p:ph idx="1"/>
          </p:nvPr>
        </p:nvSpPr>
        <p:spPr/>
        <p:txBody>
          <a:bodyPr>
            <a:normAutofit lnSpcReduction="10000"/>
          </a:bodyPr>
          <a:lstStyle/>
          <a:p>
            <a:endParaRPr lang="en-US" dirty="0"/>
          </a:p>
          <a:p>
            <a:pPr marL="0" indent="0">
              <a:buNone/>
            </a:pPr>
            <a:r>
              <a:rPr lang="en-US" dirty="0"/>
              <a:t>2. </a:t>
            </a:r>
            <a:r>
              <a:rPr lang="en-US" dirty="0">
                <a:solidFill>
                  <a:srgbClr val="FF0000"/>
                </a:solidFill>
              </a:rPr>
              <a:t>Infrastructure </a:t>
            </a:r>
            <a:r>
              <a:rPr lang="en-US" u="sng" dirty="0">
                <a:solidFill>
                  <a:srgbClr val="FF0000"/>
                </a:solidFill>
              </a:rPr>
              <a:t>Outside</a:t>
            </a:r>
            <a:r>
              <a:rPr lang="en-US" dirty="0">
                <a:solidFill>
                  <a:srgbClr val="FF0000"/>
                </a:solidFill>
              </a:rPr>
              <a:t> Attacks </a:t>
            </a:r>
            <a:r>
              <a:rPr lang="en-US" dirty="0"/>
              <a:t>– Since provenance is pivotal to the usability of Big Data applications, it naturally becomes a target in Big Data applications. </a:t>
            </a:r>
            <a:r>
              <a:rPr lang="en-US" dirty="0">
                <a:solidFill>
                  <a:srgbClr val="0000FF"/>
                </a:solidFill>
              </a:rPr>
              <a:t>An outside attacker can forge, modify, replay, or unduly delay the provenance records </a:t>
            </a:r>
            <a:r>
              <a:rPr lang="en-US" dirty="0"/>
              <a:t>during its transmission to destroy the usability of the provenance, or violate privacy by eavesdropping and analyzing the records. </a:t>
            </a:r>
          </a:p>
          <a:p>
            <a:pPr marL="0" indent="0">
              <a:buNone/>
            </a:pPr>
            <a:r>
              <a:rPr lang="en-US" dirty="0"/>
              <a:t>3. </a:t>
            </a:r>
            <a:r>
              <a:rPr lang="en-US" dirty="0">
                <a:solidFill>
                  <a:srgbClr val="FF0000"/>
                </a:solidFill>
              </a:rPr>
              <a:t>Infrastructure </a:t>
            </a:r>
            <a:r>
              <a:rPr lang="en-US" dirty="0">
                <a:solidFill>
                  <a:srgbClr val="0000FF"/>
                </a:solidFill>
              </a:rPr>
              <a:t>Inside</a:t>
            </a:r>
            <a:r>
              <a:rPr lang="en-US" dirty="0">
                <a:solidFill>
                  <a:srgbClr val="FF0000"/>
                </a:solidFill>
              </a:rPr>
              <a:t> Attacks </a:t>
            </a:r>
            <a:r>
              <a:rPr lang="en-US" dirty="0"/>
              <a:t>– Compared to the outside attacks, the infrastructure inside attacks are </a:t>
            </a:r>
            <a:r>
              <a:rPr lang="en-US" dirty="0">
                <a:solidFill>
                  <a:srgbClr val="0000FF"/>
                </a:solidFill>
              </a:rPr>
              <a:t>more harmful</a:t>
            </a:r>
            <a:r>
              <a:rPr lang="en-US" dirty="0"/>
              <a:t>. An inside attacker could modify and delete the stored provenance records and audit logs to destroy the provenance system in Big Data applications. </a:t>
            </a:r>
          </a:p>
          <a:p>
            <a:endParaRPr lang="en-US" dirty="0"/>
          </a:p>
        </p:txBody>
      </p:sp>
    </p:spTree>
    <p:extLst>
      <p:ext uri="{BB962C8B-B14F-4D97-AF65-F5344CB8AC3E}">
        <p14:creationId xmlns:p14="http://schemas.microsoft.com/office/powerpoint/2010/main" val="26166072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37ADA-A330-4CCD-86AF-6EF3B9D5E003}"/>
              </a:ext>
            </a:extLst>
          </p:cNvPr>
          <p:cNvSpPr>
            <a:spLocks noGrp="1"/>
          </p:cNvSpPr>
          <p:nvPr>
            <p:ph type="title"/>
          </p:nvPr>
        </p:nvSpPr>
        <p:spPr/>
        <p:txBody>
          <a:bodyPr/>
          <a:lstStyle/>
          <a:p>
            <a:r>
              <a:rPr lang="en-US" dirty="0"/>
              <a:t>Solutions</a:t>
            </a:r>
          </a:p>
        </p:txBody>
      </p:sp>
      <p:sp>
        <p:nvSpPr>
          <p:cNvPr id="3" name="Content Placeholder 2">
            <a:extLst>
              <a:ext uri="{FF2B5EF4-FFF2-40B4-BE49-F238E27FC236}">
                <a16:creationId xmlns:a16="http://schemas.microsoft.com/office/drawing/2014/main" id="{C28E54F0-ABA5-487E-989C-A885CDC45711}"/>
              </a:ext>
            </a:extLst>
          </p:cNvPr>
          <p:cNvSpPr>
            <a:spLocks noGrp="1"/>
          </p:cNvSpPr>
          <p:nvPr>
            <p:ph idx="1"/>
          </p:nvPr>
        </p:nvSpPr>
        <p:spPr/>
        <p:txBody>
          <a:bodyPr/>
          <a:lstStyle/>
          <a:p>
            <a:r>
              <a:rPr lang="en-US" dirty="0"/>
              <a:t>To address the above threats, </a:t>
            </a:r>
            <a:r>
              <a:rPr lang="en-US" dirty="0">
                <a:solidFill>
                  <a:srgbClr val="0000FF"/>
                </a:solidFill>
              </a:rPr>
              <a:t>two research issues </a:t>
            </a:r>
            <a:r>
              <a:rPr lang="en-US" dirty="0"/>
              <a:t>need to be engaged to ensure the trustworthiness and usability of secure provenance in Big Data applications </a:t>
            </a:r>
          </a:p>
          <a:p>
            <a:r>
              <a:rPr lang="en-US" dirty="0"/>
              <a:t>i.e., (1) </a:t>
            </a:r>
            <a:r>
              <a:rPr lang="en-US" dirty="0">
                <a:solidFill>
                  <a:srgbClr val="0000FF"/>
                </a:solidFill>
              </a:rPr>
              <a:t>securing provenance collection and (2) fine-grained access control of provenance. </a:t>
            </a:r>
          </a:p>
        </p:txBody>
      </p:sp>
    </p:spTree>
    <p:extLst>
      <p:ext uri="{BB962C8B-B14F-4D97-AF65-F5344CB8AC3E}">
        <p14:creationId xmlns:p14="http://schemas.microsoft.com/office/powerpoint/2010/main" val="105628980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D42DC-AD88-416E-AF06-F1156370097F}"/>
              </a:ext>
            </a:extLst>
          </p:cNvPr>
          <p:cNvSpPr>
            <a:spLocks noGrp="1"/>
          </p:cNvSpPr>
          <p:nvPr>
            <p:ph type="title"/>
          </p:nvPr>
        </p:nvSpPr>
        <p:spPr/>
        <p:txBody>
          <a:bodyPr/>
          <a:lstStyle/>
          <a:p>
            <a:r>
              <a:rPr lang="en-US" dirty="0"/>
              <a:t>Solution (1)</a:t>
            </a:r>
          </a:p>
        </p:txBody>
      </p:sp>
      <p:sp>
        <p:nvSpPr>
          <p:cNvPr id="3" name="Content Placeholder 2">
            <a:extLst>
              <a:ext uri="{FF2B5EF4-FFF2-40B4-BE49-F238E27FC236}">
                <a16:creationId xmlns:a16="http://schemas.microsoft.com/office/drawing/2014/main" id="{B500A4B6-021C-44E6-8447-8DAA8EC81C45}"/>
              </a:ext>
            </a:extLst>
          </p:cNvPr>
          <p:cNvSpPr>
            <a:spLocks noGrp="1"/>
          </p:cNvSpPr>
          <p:nvPr>
            <p:ph idx="1"/>
          </p:nvPr>
        </p:nvSpPr>
        <p:spPr>
          <a:xfrm>
            <a:off x="296985" y="1825625"/>
            <a:ext cx="11056815" cy="4840898"/>
          </a:xfrm>
        </p:spPr>
        <p:txBody>
          <a:bodyPr>
            <a:normAutofit fontScale="70000" lnSpcReduction="20000"/>
          </a:bodyPr>
          <a:lstStyle/>
          <a:p>
            <a:r>
              <a:rPr lang="en-US" dirty="0"/>
              <a:t>To secure provenance collection, the </a:t>
            </a:r>
            <a:r>
              <a:rPr lang="en-US" dirty="0">
                <a:solidFill>
                  <a:srgbClr val="FF0000"/>
                </a:solidFill>
              </a:rPr>
              <a:t>source components that generate provenance in the infrastructure should be first authenticated</a:t>
            </a:r>
            <a:r>
              <a:rPr lang="en-US" dirty="0"/>
              <a:t>. </a:t>
            </a:r>
          </a:p>
          <a:p>
            <a:r>
              <a:rPr lang="en-US" dirty="0"/>
              <a:t>In addition, </a:t>
            </a:r>
            <a:r>
              <a:rPr lang="en-US" dirty="0">
                <a:solidFill>
                  <a:srgbClr val="FF0000"/>
                </a:solidFill>
              </a:rPr>
              <a:t>periodic status updates </a:t>
            </a:r>
            <a:r>
              <a:rPr lang="en-US" dirty="0"/>
              <a:t>should be generated to ensure the health of the source components. </a:t>
            </a:r>
          </a:p>
          <a:p>
            <a:r>
              <a:rPr lang="en-US" dirty="0"/>
              <a:t>To guarantee the accuracy of the provenance records, </a:t>
            </a:r>
            <a:r>
              <a:rPr lang="en-US" dirty="0">
                <a:solidFill>
                  <a:srgbClr val="FF0000"/>
                </a:solidFill>
              </a:rPr>
              <a:t>the provenance should be taken through an integrity check to assure that it is not forged or modified</a:t>
            </a:r>
            <a:r>
              <a:rPr lang="en-US" dirty="0"/>
              <a:t>. </a:t>
            </a:r>
          </a:p>
          <a:p>
            <a:r>
              <a:rPr lang="en-US" dirty="0"/>
              <a:t>Furthermore, </a:t>
            </a:r>
            <a:r>
              <a:rPr lang="en-US" dirty="0">
                <a:solidFill>
                  <a:srgbClr val="FF0000"/>
                </a:solidFill>
              </a:rPr>
              <a:t>the consistency between the provenance and its data should also be verified </a:t>
            </a:r>
            <a:r>
              <a:rPr lang="en-US" dirty="0"/>
              <a:t>because inconsistency can lead to wrong decisions. </a:t>
            </a:r>
          </a:p>
          <a:p>
            <a:r>
              <a:rPr lang="en-US" dirty="0"/>
              <a:t>Since the provenance sometimes contains sensitive information pertaining to the data, </a:t>
            </a:r>
            <a:r>
              <a:rPr lang="en-US" dirty="0">
                <a:solidFill>
                  <a:srgbClr val="FF0000"/>
                </a:solidFill>
              </a:rPr>
              <a:t>encryption techniques are required t</a:t>
            </a:r>
            <a:r>
              <a:rPr lang="en-US" dirty="0"/>
              <a:t>o achieve provenance confidentiality and privacy preservation [32]. </a:t>
            </a:r>
          </a:p>
          <a:p>
            <a:r>
              <a:rPr lang="en-US" dirty="0"/>
              <a:t>Finally, compared to the small-scale, static data applications, </a:t>
            </a:r>
            <a:r>
              <a:rPr lang="en-US" dirty="0">
                <a:solidFill>
                  <a:srgbClr val="FF0000"/>
                </a:solidFill>
              </a:rPr>
              <a:t>the provenance collection for Big Data should be efficient to accommodate ever-increasing volume, variety, and velocity of information</a:t>
            </a:r>
            <a:r>
              <a:rPr lang="en-US" dirty="0"/>
              <a:t>. </a:t>
            </a:r>
          </a:p>
          <a:p>
            <a:r>
              <a:rPr lang="en-US" dirty="0"/>
              <a:t>In this way, secure provenance collection is efficiently achieved in Big Data applications. In other words, the provenance collection is secure against malfunctioning infrastructure components and outside attacks. </a:t>
            </a:r>
          </a:p>
        </p:txBody>
      </p:sp>
    </p:spTree>
    <p:extLst>
      <p:ext uri="{BB962C8B-B14F-4D97-AF65-F5344CB8AC3E}">
        <p14:creationId xmlns:p14="http://schemas.microsoft.com/office/powerpoint/2010/main" val="215711105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7FDDF-F242-4442-895C-90E9386B1DF9}"/>
              </a:ext>
            </a:extLst>
          </p:cNvPr>
          <p:cNvSpPr>
            <a:spLocks noGrp="1"/>
          </p:cNvSpPr>
          <p:nvPr>
            <p:ph type="title"/>
          </p:nvPr>
        </p:nvSpPr>
        <p:spPr/>
        <p:txBody>
          <a:bodyPr/>
          <a:lstStyle/>
          <a:p>
            <a:r>
              <a:rPr lang="en-US" dirty="0"/>
              <a:t>Solution (2)</a:t>
            </a:r>
          </a:p>
        </p:txBody>
      </p:sp>
      <p:sp>
        <p:nvSpPr>
          <p:cNvPr id="3" name="Content Placeholder 2">
            <a:extLst>
              <a:ext uri="{FF2B5EF4-FFF2-40B4-BE49-F238E27FC236}">
                <a16:creationId xmlns:a16="http://schemas.microsoft.com/office/drawing/2014/main" id="{BEB7717B-3533-43C2-AC89-FC80081A1B94}"/>
              </a:ext>
            </a:extLst>
          </p:cNvPr>
          <p:cNvSpPr>
            <a:spLocks noGrp="1"/>
          </p:cNvSpPr>
          <p:nvPr>
            <p:ph idx="1"/>
          </p:nvPr>
        </p:nvSpPr>
        <p:spPr>
          <a:xfrm>
            <a:off x="242277" y="1825625"/>
            <a:ext cx="11691815" cy="4872160"/>
          </a:xfrm>
        </p:spPr>
        <p:txBody>
          <a:bodyPr>
            <a:normAutofit fontScale="85000" lnSpcReduction="20000"/>
          </a:bodyPr>
          <a:lstStyle/>
          <a:p>
            <a:r>
              <a:rPr lang="en-US" dirty="0"/>
              <a:t>To resist the infrastructure inside attacks, </a:t>
            </a:r>
            <a:r>
              <a:rPr lang="en-US" dirty="0">
                <a:solidFill>
                  <a:srgbClr val="FF0000"/>
                </a:solidFill>
              </a:rPr>
              <a:t>fine-grained access control </a:t>
            </a:r>
            <a:r>
              <a:rPr lang="en-US" dirty="0"/>
              <a:t>of provenance is desired. </a:t>
            </a:r>
          </a:p>
          <a:p>
            <a:r>
              <a:rPr lang="en-US" dirty="0"/>
              <a:t>In Big Data applications, the provenance records include not only the provenance of different application data, but also the provenance for the Big Data infrastructure itself.</a:t>
            </a:r>
          </a:p>
          <a:p>
            <a:r>
              <a:rPr lang="en-US" dirty="0"/>
              <a:t> Therefore, the number of provenance records in Big Data applications is much larger than that in small-scale, static data applications. For these large-volume, complex, and sometimes sensitive provenance, access control is required. Otherwise, it would not be possible to deal with the infrastructure inside attacks. </a:t>
            </a:r>
          </a:p>
          <a:p>
            <a:r>
              <a:rPr lang="en-US" dirty="0"/>
              <a:t>Fine-grained access control assigns different rights to different roles to access provenance in Big Data applications. At the same time, </a:t>
            </a:r>
            <a:r>
              <a:rPr lang="en-US" dirty="0">
                <a:solidFill>
                  <a:srgbClr val="FF0000"/>
                </a:solidFill>
              </a:rPr>
              <a:t>data independent persistence </a:t>
            </a:r>
            <a:r>
              <a:rPr lang="en-US" dirty="0"/>
              <a:t>should also be satisfied when updating the large provenance graphs. </a:t>
            </a:r>
          </a:p>
          <a:p>
            <a:r>
              <a:rPr lang="en-US" dirty="0"/>
              <a:t>For example, even though a data objective is removed, since it serves as an ancestor of other data objectives, its provenance should be kept in the provenance graph. Otherwise, the provenance graph will become disconnected and incomplete. Furthermore</a:t>
            </a:r>
            <a:r>
              <a:rPr lang="en-US" dirty="0">
                <a:solidFill>
                  <a:srgbClr val="FF0000"/>
                </a:solidFill>
              </a:rPr>
              <a:t>, fine-grained access control should be dynamic and scalable, and flexible revocation mechanisms should also be supported. </a:t>
            </a:r>
          </a:p>
        </p:txBody>
      </p:sp>
    </p:spTree>
    <p:extLst>
      <p:ext uri="{BB962C8B-B14F-4D97-AF65-F5344CB8AC3E}">
        <p14:creationId xmlns:p14="http://schemas.microsoft.com/office/powerpoint/2010/main" val="796334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FE508-DD2E-4AD2-8488-E2949BC2FAB8}"/>
              </a:ext>
            </a:extLst>
          </p:cNvPr>
          <p:cNvSpPr>
            <a:spLocks noGrp="1"/>
          </p:cNvSpPr>
          <p:nvPr>
            <p:ph type="title"/>
          </p:nvPr>
        </p:nvSpPr>
        <p:spPr>
          <a:xfrm>
            <a:off x="468924" y="135913"/>
            <a:ext cx="4181230" cy="1325563"/>
          </a:xfrm>
        </p:spPr>
        <p:txBody>
          <a:bodyPr/>
          <a:lstStyle/>
          <a:p>
            <a:r>
              <a:rPr lang="en-US" i="1" dirty="0"/>
              <a:t>Hadoop Security</a:t>
            </a:r>
            <a:endParaRPr lang="en-US" dirty="0"/>
          </a:p>
        </p:txBody>
      </p:sp>
      <p:sp>
        <p:nvSpPr>
          <p:cNvPr id="3" name="Content Placeholder 2">
            <a:extLst>
              <a:ext uri="{FF2B5EF4-FFF2-40B4-BE49-F238E27FC236}">
                <a16:creationId xmlns:a16="http://schemas.microsoft.com/office/drawing/2014/main" id="{9B892897-0631-42DA-B2AD-DC0E950E8A64}"/>
              </a:ext>
            </a:extLst>
          </p:cNvPr>
          <p:cNvSpPr>
            <a:spLocks noGrp="1"/>
          </p:cNvSpPr>
          <p:nvPr>
            <p:ph idx="1"/>
          </p:nvPr>
        </p:nvSpPr>
        <p:spPr>
          <a:xfrm>
            <a:off x="351691" y="1469292"/>
            <a:ext cx="11629293" cy="5023583"/>
          </a:xfrm>
        </p:spPr>
        <p:txBody>
          <a:bodyPr>
            <a:normAutofit fontScale="92500"/>
          </a:bodyPr>
          <a:lstStyle/>
          <a:p>
            <a:r>
              <a:rPr lang="en-US" dirty="0"/>
              <a:t>Hadoop is a distributed process framework and it was not originally developed for security.</a:t>
            </a:r>
          </a:p>
          <a:p>
            <a:r>
              <a:rPr lang="en-US" dirty="0"/>
              <a:t>A </a:t>
            </a:r>
            <a:r>
              <a:rPr lang="en-US" dirty="0">
                <a:solidFill>
                  <a:srgbClr val="FF0000"/>
                </a:solidFill>
              </a:rPr>
              <a:t>trust</a:t>
            </a:r>
            <a:r>
              <a:rPr lang="en-US" dirty="0"/>
              <a:t> mechanism has been implemented between user and </a:t>
            </a:r>
            <a:r>
              <a:rPr lang="en-US" dirty="0">
                <a:solidFill>
                  <a:srgbClr val="FF0000"/>
                </a:solidFill>
              </a:rPr>
              <a:t>name node</a:t>
            </a:r>
            <a:r>
              <a:rPr lang="en-US" dirty="0"/>
              <a:t>, which is component of HDFS and </a:t>
            </a:r>
            <a:r>
              <a:rPr lang="en-US" u="sng" dirty="0"/>
              <a:t>manages data nodes</a:t>
            </a:r>
            <a:r>
              <a:rPr lang="en-US" dirty="0"/>
              <a:t>. </a:t>
            </a:r>
          </a:p>
          <a:p>
            <a:r>
              <a:rPr lang="en-US" dirty="0"/>
              <a:t>According to this mechanism user must </a:t>
            </a:r>
            <a:r>
              <a:rPr lang="en-US" dirty="0">
                <a:solidFill>
                  <a:srgbClr val="00B050"/>
                </a:solidFill>
              </a:rPr>
              <a:t>authenticate </a:t>
            </a:r>
            <a:r>
              <a:rPr lang="en-US" dirty="0"/>
              <a:t>himself to access name node. </a:t>
            </a:r>
          </a:p>
          <a:p>
            <a:r>
              <a:rPr lang="en-US" dirty="0"/>
              <a:t>Firstly, </a:t>
            </a:r>
            <a:r>
              <a:rPr lang="en-US" u="sng" dirty="0"/>
              <a:t>user</a:t>
            </a:r>
            <a:r>
              <a:rPr lang="en-US" dirty="0"/>
              <a:t> sends hash result, then </a:t>
            </a:r>
            <a:r>
              <a:rPr lang="en-US" u="sng" dirty="0"/>
              <a:t>name node </a:t>
            </a:r>
            <a:r>
              <a:rPr lang="en-US" dirty="0"/>
              <a:t>produces hash result too; it </a:t>
            </a:r>
            <a:r>
              <a:rPr lang="en-US" dirty="0">
                <a:solidFill>
                  <a:srgbClr val="00B050"/>
                </a:solidFill>
              </a:rPr>
              <a:t>compares these two generated functions</a:t>
            </a:r>
            <a:r>
              <a:rPr lang="en-US" dirty="0"/>
              <a:t>. If comparison result is correct, access system is provided. In this step, </a:t>
            </a:r>
            <a:r>
              <a:rPr lang="en-US" dirty="0">
                <a:solidFill>
                  <a:srgbClr val="FF0000"/>
                </a:solidFill>
              </a:rPr>
              <a:t>SHA-256</a:t>
            </a:r>
            <a:r>
              <a:rPr lang="en-US" dirty="0"/>
              <a:t> (one of the hashing techniques) is used for authentication. </a:t>
            </a:r>
          </a:p>
          <a:p>
            <a:r>
              <a:rPr lang="en-US" dirty="0"/>
              <a:t>Random encryption techniques such as </a:t>
            </a:r>
            <a:r>
              <a:rPr lang="en-US" dirty="0">
                <a:solidFill>
                  <a:srgbClr val="FF0000"/>
                </a:solidFill>
              </a:rPr>
              <a:t>RSA, </a:t>
            </a:r>
            <a:r>
              <a:rPr lang="en-US" dirty="0" err="1">
                <a:solidFill>
                  <a:srgbClr val="FF0000"/>
                </a:solidFill>
              </a:rPr>
              <a:t>Rijndael</a:t>
            </a:r>
            <a:r>
              <a:rPr lang="en-US" dirty="0">
                <a:solidFill>
                  <a:srgbClr val="FF0000"/>
                </a:solidFill>
              </a:rPr>
              <a:t>, AES and RC6 </a:t>
            </a:r>
            <a:r>
              <a:rPr lang="en-US" dirty="0"/>
              <a:t>has been also used on data in order that a hacker does not gain an access to the whole data. </a:t>
            </a:r>
          </a:p>
        </p:txBody>
      </p:sp>
    </p:spTree>
    <p:extLst>
      <p:ext uri="{BB962C8B-B14F-4D97-AF65-F5344CB8AC3E}">
        <p14:creationId xmlns:p14="http://schemas.microsoft.com/office/powerpoint/2010/main" val="216192894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F3340-B2CF-47C7-BB36-57D4A4090B20}"/>
              </a:ext>
            </a:extLst>
          </p:cNvPr>
          <p:cNvSpPr>
            <a:spLocks noGrp="1"/>
          </p:cNvSpPr>
          <p:nvPr>
            <p:ph type="title"/>
          </p:nvPr>
        </p:nvSpPr>
        <p:spPr/>
        <p:txBody>
          <a:bodyPr/>
          <a:lstStyle/>
          <a:p>
            <a:r>
              <a:rPr lang="en-US" dirty="0"/>
              <a:t>Implementations</a:t>
            </a:r>
          </a:p>
        </p:txBody>
      </p:sp>
      <p:sp>
        <p:nvSpPr>
          <p:cNvPr id="3" name="Content Placeholder 2">
            <a:extLst>
              <a:ext uri="{FF2B5EF4-FFF2-40B4-BE49-F238E27FC236}">
                <a16:creationId xmlns:a16="http://schemas.microsoft.com/office/drawing/2014/main" id="{A878B036-A5AA-4CD0-B861-C23C9D440F7B}"/>
              </a:ext>
            </a:extLst>
          </p:cNvPr>
          <p:cNvSpPr>
            <a:spLocks noGrp="1"/>
          </p:cNvSpPr>
          <p:nvPr>
            <p:ph idx="1"/>
          </p:nvPr>
        </p:nvSpPr>
        <p:spPr/>
        <p:txBody>
          <a:bodyPr>
            <a:normAutofit fontScale="85000" lnSpcReduction="20000"/>
          </a:bodyPr>
          <a:lstStyle/>
          <a:p>
            <a:r>
              <a:rPr lang="en-US" dirty="0"/>
              <a:t>Provenance is crucial for the verification, audit trails, assurance of reproducibility, trust, and fault detection in many big-data applications. </a:t>
            </a:r>
          </a:p>
          <a:p>
            <a:r>
              <a:rPr lang="en-US" dirty="0"/>
              <a:t>To retrofit provenance in existing cloud infrastructure for Big Data applications, we must address secure provenance collection and fine-grained access control effectively. </a:t>
            </a:r>
          </a:p>
          <a:p>
            <a:r>
              <a:rPr lang="en-US" dirty="0"/>
              <a:t>To address the secure provenance collection, fast and lightweight authentication technique should be integrated into the current provenance in existing cloud infrastructure (e.g., PASOA [33]). </a:t>
            </a:r>
          </a:p>
          <a:p>
            <a:r>
              <a:rPr lang="en-US" dirty="0"/>
              <a:t>In addition, </a:t>
            </a:r>
            <a:r>
              <a:rPr lang="en-US" dirty="0">
                <a:solidFill>
                  <a:srgbClr val="FF0000"/>
                </a:solidFill>
              </a:rPr>
              <a:t>secure channels </a:t>
            </a:r>
            <a:r>
              <a:rPr lang="en-US" dirty="0"/>
              <a:t>should be established between infrastructure components to achieve end-to-end security. </a:t>
            </a:r>
          </a:p>
          <a:p>
            <a:r>
              <a:rPr lang="en-US" dirty="0"/>
              <a:t>Finally, </a:t>
            </a:r>
            <a:r>
              <a:rPr lang="en-US" dirty="0">
                <a:solidFill>
                  <a:srgbClr val="FF0000"/>
                </a:solidFill>
              </a:rPr>
              <a:t>fine-grained access control (e.g., revocable ABE access control [34]) should be integrated into the current provenance storage system (e.g., PASS [35]) to achieve provenance storage and access security in Big Data applications</a:t>
            </a:r>
            <a:r>
              <a:rPr lang="en-US" dirty="0"/>
              <a:t>. </a:t>
            </a:r>
          </a:p>
        </p:txBody>
      </p:sp>
    </p:spTree>
    <p:extLst>
      <p:ext uri="{BB962C8B-B14F-4D97-AF65-F5344CB8AC3E}">
        <p14:creationId xmlns:p14="http://schemas.microsoft.com/office/powerpoint/2010/main" val="69042652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51109-9020-4BBA-8184-5F39191E1789}"/>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D9928D31-E63D-40AE-A1C2-2FD5073875E1}"/>
              </a:ext>
            </a:extLst>
          </p:cNvPr>
          <p:cNvSpPr>
            <a:spLocks noGrp="1"/>
          </p:cNvSpPr>
          <p:nvPr>
            <p:ph idx="1"/>
          </p:nvPr>
        </p:nvSpPr>
        <p:spPr>
          <a:xfrm>
            <a:off x="265723" y="1825624"/>
            <a:ext cx="11769969" cy="4934683"/>
          </a:xfrm>
        </p:spPr>
        <p:txBody>
          <a:bodyPr>
            <a:normAutofit fontScale="85000" lnSpcReduction="20000"/>
          </a:bodyPr>
          <a:lstStyle/>
          <a:p>
            <a:r>
              <a:rPr lang="en-US" dirty="0"/>
              <a:t>Here we have highlighted the top ten security and privacy problems that need to be addressed to make Big Data processing and computing infrastructure more secure. </a:t>
            </a:r>
          </a:p>
          <a:p>
            <a:r>
              <a:rPr lang="en-US" dirty="0"/>
              <a:t>Common elements specific to Big Data arise from the use of multiple infrastructure tiers (both storage and computing) for processing Big Data; </a:t>
            </a:r>
          </a:p>
          <a:p>
            <a:r>
              <a:rPr lang="en-US" dirty="0"/>
              <a:t>the use of new compute infrastructures such as NoSQL databases (for fast throughput necessitated by Big Data volumes) that have not been thoroughly vetted for security issues; </a:t>
            </a:r>
          </a:p>
          <a:p>
            <a:r>
              <a:rPr lang="en-US" dirty="0"/>
              <a:t>the non-scalability of encryption for large data sets; </a:t>
            </a:r>
          </a:p>
          <a:p>
            <a:r>
              <a:rPr lang="en-US" dirty="0"/>
              <a:t>the non-scalability of real-time monitoring techniques that might be practical for smaller volumes of data; </a:t>
            </a:r>
          </a:p>
          <a:p>
            <a:r>
              <a:rPr lang="en-US" dirty="0"/>
              <a:t>the heterogeneity of devices that produce the data; and the confusion surrounding the diverse legal and policy restrictions that lead to ad hoc approaches for ensuring security and privacy. </a:t>
            </a:r>
          </a:p>
          <a:p>
            <a:r>
              <a:rPr lang="en-US" dirty="0"/>
              <a:t>Many of the items in this list serve to clarify specific aspects of the attack surface of the entire Big Data processing infrastructure that should be analyzed for these threats. </a:t>
            </a:r>
          </a:p>
        </p:txBody>
      </p:sp>
    </p:spTree>
    <p:extLst>
      <p:ext uri="{BB962C8B-B14F-4D97-AF65-F5344CB8AC3E}">
        <p14:creationId xmlns:p14="http://schemas.microsoft.com/office/powerpoint/2010/main" val="2187324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7C5A2-71D1-4003-A96C-220DE0DB74E8}"/>
              </a:ext>
            </a:extLst>
          </p:cNvPr>
          <p:cNvSpPr>
            <a:spLocks noGrp="1"/>
          </p:cNvSpPr>
          <p:nvPr>
            <p:ph type="title"/>
          </p:nvPr>
        </p:nvSpPr>
        <p:spPr/>
        <p:txBody>
          <a:bodyPr/>
          <a:lstStyle/>
          <a:p>
            <a:r>
              <a:rPr lang="en-US" dirty="0"/>
              <a:t>Hadoop Distributed File System (HDFS)</a:t>
            </a:r>
          </a:p>
        </p:txBody>
      </p:sp>
      <p:sp>
        <p:nvSpPr>
          <p:cNvPr id="3" name="Content Placeholder 2">
            <a:extLst>
              <a:ext uri="{FF2B5EF4-FFF2-40B4-BE49-F238E27FC236}">
                <a16:creationId xmlns:a16="http://schemas.microsoft.com/office/drawing/2014/main" id="{A3D0002E-915A-473C-AEE9-50E8D73B0931}"/>
              </a:ext>
            </a:extLst>
          </p:cNvPr>
          <p:cNvSpPr>
            <a:spLocks noGrp="1"/>
          </p:cNvSpPr>
          <p:nvPr>
            <p:ph idx="1"/>
          </p:nvPr>
        </p:nvSpPr>
        <p:spPr>
          <a:xfrm>
            <a:off x="281354" y="1825625"/>
            <a:ext cx="11762154" cy="4351338"/>
          </a:xfrm>
        </p:spPr>
        <p:txBody>
          <a:bodyPr>
            <a:normAutofit fontScale="92500" lnSpcReduction="20000"/>
          </a:bodyPr>
          <a:lstStyle/>
          <a:p>
            <a:r>
              <a:rPr lang="en-US" dirty="0"/>
              <a:t>An unit that cause the </a:t>
            </a:r>
            <a:r>
              <a:rPr lang="en-US" u="sng" dirty="0"/>
              <a:t>security weakness </a:t>
            </a:r>
            <a:r>
              <a:rPr lang="en-US" dirty="0"/>
              <a:t>is Hadoop Distributed File System (HDFS).</a:t>
            </a:r>
          </a:p>
          <a:p>
            <a:r>
              <a:rPr lang="en-US" dirty="0"/>
              <a:t>In order to achieve </a:t>
            </a:r>
            <a:r>
              <a:rPr lang="en-US" u="sng" dirty="0"/>
              <a:t>HDFS authentication </a:t>
            </a:r>
            <a:r>
              <a:rPr lang="en-US" dirty="0"/>
              <a:t>issue, </a:t>
            </a:r>
            <a:r>
              <a:rPr lang="en-US" u="sng" dirty="0"/>
              <a:t>Kerberos</a:t>
            </a:r>
            <a:r>
              <a:rPr lang="en-US" dirty="0"/>
              <a:t> mechanism based on </a:t>
            </a:r>
            <a:r>
              <a:rPr lang="en-US" u="sng" dirty="0"/>
              <a:t>Ticket Granting Ticket </a:t>
            </a:r>
            <a:r>
              <a:rPr lang="en-US" dirty="0"/>
              <a:t>or </a:t>
            </a:r>
            <a:r>
              <a:rPr lang="en-US" u="sng" dirty="0"/>
              <a:t>Service Ticket </a:t>
            </a:r>
            <a:r>
              <a:rPr lang="en-US" dirty="0"/>
              <a:t>have been used as first method. </a:t>
            </a:r>
          </a:p>
          <a:p>
            <a:r>
              <a:rPr lang="en-US" dirty="0"/>
              <a:t>The second method is to monitor all sensitive information in 360° by using </a:t>
            </a:r>
            <a:r>
              <a:rPr lang="en-US" dirty="0">
                <a:solidFill>
                  <a:srgbClr val="FF0000"/>
                </a:solidFill>
              </a:rPr>
              <a:t>Bull Eye algorithm</a:t>
            </a:r>
            <a:r>
              <a:rPr lang="en-US" dirty="0"/>
              <a:t>. This algorithm has been used to achieve data security and manage relations between the original data and replicated data. </a:t>
            </a:r>
          </a:p>
          <a:p>
            <a:r>
              <a:rPr lang="en-US" dirty="0"/>
              <a:t>It is also allowed only by authorized person to read or write critical data.</a:t>
            </a:r>
          </a:p>
          <a:p>
            <a:r>
              <a:rPr lang="en-US" dirty="0"/>
              <a:t>To handle name node problems, two name nodes have been proposed: one of them is </a:t>
            </a:r>
            <a:r>
              <a:rPr lang="en-US" i="1" dirty="0">
                <a:solidFill>
                  <a:srgbClr val="FF0000"/>
                </a:solidFill>
              </a:rPr>
              <a:t>master</a:t>
            </a:r>
            <a:r>
              <a:rPr lang="en-US" dirty="0"/>
              <a:t> and the other is </a:t>
            </a:r>
            <a:r>
              <a:rPr lang="en-US" i="1" dirty="0">
                <a:solidFill>
                  <a:srgbClr val="FF0000"/>
                </a:solidFill>
              </a:rPr>
              <a:t>slave</a:t>
            </a:r>
            <a:r>
              <a:rPr lang="en-US" dirty="0"/>
              <a:t>. </a:t>
            </a:r>
          </a:p>
          <a:p>
            <a:r>
              <a:rPr lang="en-US" u="sng" dirty="0"/>
              <a:t>If something happened to </a:t>
            </a:r>
            <a:r>
              <a:rPr lang="en-US" u="sng" dirty="0">
                <a:solidFill>
                  <a:srgbClr val="00B050"/>
                </a:solidFill>
              </a:rPr>
              <a:t>master </a:t>
            </a:r>
            <a:r>
              <a:rPr lang="en-US" u="sng" dirty="0"/>
              <a:t>node, administrator gives data to </a:t>
            </a:r>
            <a:r>
              <a:rPr lang="en-US" u="sng" dirty="0">
                <a:solidFill>
                  <a:srgbClr val="00B050"/>
                </a:solidFill>
              </a:rPr>
              <a:t>slave</a:t>
            </a:r>
            <a:r>
              <a:rPr lang="en-US" u="sng" dirty="0"/>
              <a:t> name node with Name Node Security Enhance (NNSE)’s permission</a:t>
            </a:r>
            <a:r>
              <a:rPr lang="en-US" dirty="0"/>
              <a:t>. </a:t>
            </a:r>
          </a:p>
          <a:p>
            <a:r>
              <a:rPr lang="en-US" dirty="0"/>
              <a:t>Therefore </a:t>
            </a:r>
            <a:r>
              <a:rPr lang="en-US" u="sng" dirty="0"/>
              <a:t>latency and data availability </a:t>
            </a:r>
            <a:r>
              <a:rPr lang="en-US" dirty="0"/>
              <a:t>problems are addressed.</a:t>
            </a:r>
          </a:p>
        </p:txBody>
      </p:sp>
    </p:spTree>
    <p:extLst>
      <p:ext uri="{BB962C8B-B14F-4D97-AF65-F5344CB8AC3E}">
        <p14:creationId xmlns:p14="http://schemas.microsoft.com/office/powerpoint/2010/main" val="3958233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2120B-D1E0-4FDB-8F97-F78E246039C1}"/>
              </a:ext>
            </a:extLst>
          </p:cNvPr>
          <p:cNvSpPr>
            <a:spLocks noGrp="1"/>
          </p:cNvSpPr>
          <p:nvPr>
            <p:ph type="title"/>
          </p:nvPr>
        </p:nvSpPr>
        <p:spPr/>
        <p:txBody>
          <a:bodyPr/>
          <a:lstStyle/>
          <a:p>
            <a:r>
              <a:rPr lang="en-US" i="1" dirty="0"/>
              <a:t>Cloud Security</a:t>
            </a:r>
            <a:endParaRPr lang="en-US" dirty="0"/>
          </a:p>
        </p:txBody>
      </p:sp>
      <p:sp>
        <p:nvSpPr>
          <p:cNvPr id="3" name="Content Placeholder 2">
            <a:extLst>
              <a:ext uri="{FF2B5EF4-FFF2-40B4-BE49-F238E27FC236}">
                <a16:creationId xmlns:a16="http://schemas.microsoft.com/office/drawing/2014/main" id="{3EA9C641-528A-4B5B-90FF-60E20B53D081}"/>
              </a:ext>
            </a:extLst>
          </p:cNvPr>
          <p:cNvSpPr>
            <a:spLocks noGrp="1"/>
          </p:cNvSpPr>
          <p:nvPr>
            <p:ph idx="1"/>
          </p:nvPr>
        </p:nvSpPr>
        <p:spPr>
          <a:xfrm>
            <a:off x="838200" y="1825625"/>
            <a:ext cx="10515600" cy="2712819"/>
          </a:xfrm>
        </p:spPr>
        <p:txBody>
          <a:bodyPr/>
          <a:lstStyle/>
          <a:p>
            <a:r>
              <a:rPr lang="en-US" dirty="0"/>
              <a:t>The widespread use of cloud computing for such reasons as broad network access, on-demand service, resource pooling and being elastic, has become a good application environment for big data. </a:t>
            </a:r>
          </a:p>
          <a:p>
            <a:r>
              <a:rPr lang="en-US" dirty="0"/>
              <a:t>However, the cloud faces traditional threats and new attacks.</a:t>
            </a:r>
          </a:p>
          <a:p>
            <a:r>
              <a:rPr lang="en-US" dirty="0"/>
              <a:t>&gt;1,000 papers published on cloud security</a:t>
            </a:r>
          </a:p>
        </p:txBody>
      </p:sp>
    </p:spTree>
    <p:extLst>
      <p:ext uri="{BB962C8B-B14F-4D97-AF65-F5344CB8AC3E}">
        <p14:creationId xmlns:p14="http://schemas.microsoft.com/office/powerpoint/2010/main" val="3642124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2F993-0B46-4FD3-BB83-7A38E03275B4}"/>
              </a:ext>
            </a:extLst>
          </p:cNvPr>
          <p:cNvSpPr>
            <a:spLocks noGrp="1"/>
          </p:cNvSpPr>
          <p:nvPr>
            <p:ph type="title"/>
          </p:nvPr>
        </p:nvSpPr>
        <p:spPr/>
        <p:txBody>
          <a:bodyPr/>
          <a:lstStyle/>
          <a:p>
            <a:r>
              <a:rPr lang="en-US" i="1" dirty="0"/>
              <a:t>Monitoring and Auditing</a:t>
            </a:r>
            <a:endParaRPr lang="en-US" dirty="0"/>
          </a:p>
        </p:txBody>
      </p:sp>
      <p:sp>
        <p:nvSpPr>
          <p:cNvPr id="3" name="Content Placeholder 2">
            <a:extLst>
              <a:ext uri="{FF2B5EF4-FFF2-40B4-BE49-F238E27FC236}">
                <a16:creationId xmlns:a16="http://schemas.microsoft.com/office/drawing/2014/main" id="{8A8DCC4D-A0F3-46EE-B6C8-55BED187A95E}"/>
              </a:ext>
            </a:extLst>
          </p:cNvPr>
          <p:cNvSpPr>
            <a:spLocks noGrp="1"/>
          </p:cNvSpPr>
          <p:nvPr>
            <p:ph idx="1"/>
          </p:nvPr>
        </p:nvSpPr>
        <p:spPr>
          <a:xfrm>
            <a:off x="509954" y="1458302"/>
            <a:ext cx="11424138" cy="4351338"/>
          </a:xfrm>
        </p:spPr>
        <p:txBody>
          <a:bodyPr>
            <a:noAutofit/>
          </a:bodyPr>
          <a:lstStyle/>
          <a:p>
            <a:pPr marL="0" indent="0">
              <a:buNone/>
            </a:pPr>
            <a:r>
              <a:rPr lang="en-US" sz="2400" u="sng" dirty="0"/>
              <a:t>Intrusion detection </a:t>
            </a:r>
            <a:r>
              <a:rPr lang="en-US" sz="2400" dirty="0"/>
              <a:t>and prevention procedures on the whole network traffic is quite difficult. To solve this problem, a security monitoring architecture has been developed by </a:t>
            </a:r>
            <a:r>
              <a:rPr lang="en-US" sz="2400" dirty="0">
                <a:solidFill>
                  <a:srgbClr val="FF0000"/>
                </a:solidFill>
              </a:rPr>
              <a:t>analyzing DNS traffic, IP flow records, HTTP traffic and honeypot data</a:t>
            </a:r>
            <a:r>
              <a:rPr lang="en-US" sz="2400" dirty="0"/>
              <a:t>. </a:t>
            </a:r>
          </a:p>
          <a:p>
            <a:pPr marL="0" indent="0">
              <a:buNone/>
            </a:pPr>
            <a:r>
              <a:rPr lang="en-US" sz="2400" dirty="0"/>
              <a:t>The proposed solution includes storing and processing data in </a:t>
            </a:r>
            <a:r>
              <a:rPr lang="en-US" sz="2400" dirty="0">
                <a:solidFill>
                  <a:srgbClr val="FF0000"/>
                </a:solidFill>
              </a:rPr>
              <a:t>distributed </a:t>
            </a:r>
            <a:r>
              <a:rPr lang="en-US" sz="2400" dirty="0"/>
              <a:t>sources through </a:t>
            </a:r>
            <a:r>
              <a:rPr lang="en-US" sz="2400" dirty="0">
                <a:solidFill>
                  <a:srgbClr val="FF0000"/>
                </a:solidFill>
              </a:rPr>
              <a:t>data correlation </a:t>
            </a:r>
            <a:r>
              <a:rPr lang="en-US" sz="2400" dirty="0"/>
              <a:t>schemes. </a:t>
            </a:r>
          </a:p>
          <a:p>
            <a:pPr marL="0" indent="0">
              <a:buNone/>
            </a:pPr>
            <a:r>
              <a:rPr lang="en-US" sz="2400" dirty="0"/>
              <a:t>At this stage, </a:t>
            </a:r>
            <a:r>
              <a:rPr lang="en-US" sz="2400" dirty="0">
                <a:solidFill>
                  <a:srgbClr val="FF0000"/>
                </a:solidFill>
              </a:rPr>
              <a:t>three</a:t>
            </a:r>
            <a:r>
              <a:rPr lang="en-US" sz="2400" dirty="0"/>
              <a:t> </a:t>
            </a:r>
            <a:r>
              <a:rPr lang="en-US" sz="2400" u="sng" dirty="0"/>
              <a:t>likelihood</a:t>
            </a:r>
            <a:r>
              <a:rPr lang="en-US" sz="2400" dirty="0"/>
              <a:t> metrics are calculated to identify whether </a:t>
            </a:r>
            <a:r>
              <a:rPr lang="en-US" sz="2400" dirty="0">
                <a:solidFill>
                  <a:srgbClr val="FF0000"/>
                </a:solidFill>
              </a:rPr>
              <a:t>domain name, individual packets, or whole traffic flow</a:t>
            </a:r>
            <a:r>
              <a:rPr lang="en-US" sz="2400" dirty="0"/>
              <a:t> is malicious. </a:t>
            </a:r>
          </a:p>
          <a:p>
            <a:pPr marL="0" indent="0">
              <a:buNone/>
            </a:pPr>
            <a:r>
              <a:rPr lang="en-US" sz="2400" dirty="0"/>
              <a:t>According to the </a:t>
            </a:r>
            <a:r>
              <a:rPr lang="en-US" sz="2400" u="sng" dirty="0"/>
              <a:t>score</a:t>
            </a:r>
            <a:r>
              <a:rPr lang="en-US" sz="2400" dirty="0"/>
              <a:t> obtained through this calculation, </a:t>
            </a:r>
            <a:r>
              <a:rPr lang="en-US" sz="2400" dirty="0">
                <a:solidFill>
                  <a:srgbClr val="00B050"/>
                </a:solidFill>
              </a:rPr>
              <a:t>an alert </a:t>
            </a:r>
            <a:r>
              <a:rPr lang="en-US" sz="2400" dirty="0"/>
              <a:t>occurs in detection system, or the process is terminated by the prevention system. </a:t>
            </a:r>
          </a:p>
          <a:p>
            <a:pPr marL="0" indent="0">
              <a:buNone/>
            </a:pPr>
            <a:r>
              <a:rPr lang="en-US" sz="2400" dirty="0"/>
              <a:t>According to performance analysis with open source big data platforms on electronic payment activities of a company data, </a:t>
            </a:r>
            <a:r>
              <a:rPr lang="en-US" sz="2400" u="sng" dirty="0"/>
              <a:t>Spark and Shark </a:t>
            </a:r>
            <a:r>
              <a:rPr lang="en-US" sz="2400" dirty="0"/>
              <a:t>produce faster and more steady results than Hadoop, Hive and Pig.</a:t>
            </a:r>
          </a:p>
        </p:txBody>
      </p:sp>
    </p:spTree>
    <p:extLst>
      <p:ext uri="{BB962C8B-B14F-4D97-AF65-F5344CB8AC3E}">
        <p14:creationId xmlns:p14="http://schemas.microsoft.com/office/powerpoint/2010/main" val="41419341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4239</TotalTime>
  <Words>7751</Words>
  <Application>Microsoft Office PowerPoint</Application>
  <PresentationFormat>Widescreen</PresentationFormat>
  <Paragraphs>308</Paragraphs>
  <Slides>61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61</vt:i4>
      </vt:variant>
    </vt:vector>
  </HeadingPairs>
  <TitlesOfParts>
    <vt:vector size="65" baseType="lpstr">
      <vt:lpstr>Arial</vt:lpstr>
      <vt:lpstr>Calibri</vt:lpstr>
      <vt:lpstr>Calibri Light</vt:lpstr>
      <vt:lpstr>Office Theme</vt:lpstr>
      <vt:lpstr>Overview of BD Security</vt:lpstr>
      <vt:lpstr>Why overview (not much math details here)?</vt:lpstr>
      <vt:lpstr>Big data classification</vt:lpstr>
      <vt:lpstr>PowerPoint Presentation</vt:lpstr>
      <vt:lpstr>PowerPoint Presentation</vt:lpstr>
      <vt:lpstr>Hadoop Security</vt:lpstr>
      <vt:lpstr>Hadoop Distributed File System (HDFS)</vt:lpstr>
      <vt:lpstr>Cloud Security</vt:lpstr>
      <vt:lpstr>Monitoring and Auditing</vt:lpstr>
      <vt:lpstr>big data security event monitoring system model</vt:lpstr>
      <vt:lpstr>self-assuring system</vt:lpstr>
      <vt:lpstr>Protect unstructured data</vt:lpstr>
      <vt:lpstr>Big data Privacy - Anonymization</vt:lpstr>
      <vt:lpstr>10 BD security challenges</vt:lpstr>
      <vt:lpstr>10 challenges</vt:lpstr>
      <vt:lpstr>PowerPoint Presentation</vt:lpstr>
      <vt:lpstr>The challenges may be organized into four aspects of the Big Data ecosystem</vt:lpstr>
      <vt:lpstr>Why those 4 aspects?</vt:lpstr>
      <vt:lpstr>C(1). Secure Computations in Distributed Programming Frameworks</vt:lpstr>
      <vt:lpstr>Attacks to MapReduce</vt:lpstr>
      <vt:lpstr>Threat Models</vt:lpstr>
      <vt:lpstr>Solution: ensuring the trustworthiness of mappers </vt:lpstr>
      <vt:lpstr>On Mandatory Access Control (MAC) </vt:lpstr>
      <vt:lpstr>C(2): Security Best Practices for Non-Relational Data Stores </vt:lpstr>
      <vt:lpstr>threat model of NoSQL databases – 6 aspects</vt:lpstr>
      <vt:lpstr>threat model of NoSQL databases – 6 aspects</vt:lpstr>
      <vt:lpstr>threat model of NoSQL databases – 6 aspects</vt:lpstr>
      <vt:lpstr>Secure NoSQL (1)</vt:lpstr>
      <vt:lpstr>Secure NoSQL (2)</vt:lpstr>
      <vt:lpstr>Secure NoSQL (3)</vt:lpstr>
      <vt:lpstr>Secure NoSQL (4)</vt:lpstr>
      <vt:lpstr>C(3). Secure Data Storage and Transactions Logs </vt:lpstr>
      <vt:lpstr>Threat models (1 -3)</vt:lpstr>
      <vt:lpstr>Threat models (4 -5)</vt:lpstr>
      <vt:lpstr>Threat models (6-7)</vt:lpstr>
      <vt:lpstr>C(4) End-Point Input Validation/Filtering </vt:lpstr>
      <vt:lpstr>Threat Models</vt:lpstr>
      <vt:lpstr>Overcome attacks</vt:lpstr>
      <vt:lpstr>C(5) Real-Time Security Monitoring </vt:lpstr>
      <vt:lpstr>Threat models</vt:lpstr>
      <vt:lpstr>C(6) Scalable and Composable Privacy-Preserving Data Mining and Analytics </vt:lpstr>
      <vt:lpstr>Threat models</vt:lpstr>
      <vt:lpstr>C(7) Cryptographically Enforced Data-Centric Security </vt:lpstr>
      <vt:lpstr>Threat models (1)</vt:lpstr>
      <vt:lpstr>Threat models (2-4)</vt:lpstr>
      <vt:lpstr>Solutions</vt:lpstr>
      <vt:lpstr>C(8) Granular Access Control </vt:lpstr>
      <vt:lpstr>Granular access control – 3 issues</vt:lpstr>
      <vt:lpstr>Solution</vt:lpstr>
      <vt:lpstr>C(9) Granular Audits </vt:lpstr>
      <vt:lpstr>Significance of auditing</vt:lpstr>
      <vt:lpstr>Threat Models for auditing</vt:lpstr>
      <vt:lpstr>Solutions</vt:lpstr>
      <vt:lpstr>C(10) Data Provenance </vt:lpstr>
      <vt:lpstr>Threat models in data provenance (1)</vt:lpstr>
      <vt:lpstr>Threat models (2-3)</vt:lpstr>
      <vt:lpstr>Solutions</vt:lpstr>
      <vt:lpstr>Solution (1)</vt:lpstr>
      <vt:lpstr>Solution (2)</vt:lpstr>
      <vt:lpstr>Implementations</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fei</dc:creator>
  <cp:lastModifiedBy>Fei Hu</cp:lastModifiedBy>
  <cp:revision>123</cp:revision>
  <dcterms:created xsi:type="dcterms:W3CDTF">2018-01-08T05:00:32Z</dcterms:created>
  <dcterms:modified xsi:type="dcterms:W3CDTF">2019-01-23T04:44:12Z</dcterms:modified>
</cp:coreProperties>
</file>