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>
        <p:scale>
          <a:sx n="63" d="100"/>
          <a:sy n="63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1D88-45AE-40C9-ABBF-77F6D867F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5EB84-8F71-4377-BDBE-344A9298E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48081-BBF5-4065-A793-24F8ACB1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6CA90-63E9-4DF1-8861-48B974EE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AB079-ED48-4A12-AC81-34873B7F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8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30424-4BF1-438F-B045-C2EF2E13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1871B-4B73-4522-842F-3A7530FF6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BE50-FA15-437C-85B7-A39AE9EF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B7B92-E5C9-4FB2-A6A7-994A5B610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5BD30-9CE3-494F-9619-3A5284C2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1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E2DAB-FAFF-4A13-A66A-2E1FCF0A4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0C5CB-9CEA-45F6-A292-7EF05B405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49FAB-1195-49FB-BAEB-3287AC2D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C848A-9FE1-49A4-9768-BC769FC2A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2CE7B-7482-4B44-A890-64405061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0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473D-13D9-400A-A11D-5F706604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E7CE4-4441-4042-A766-45A3F2AD5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E92FA-8396-4C0C-B3B6-C2FC1C4E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65CA6-F03D-424F-888D-C530E3B9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E885C-DBAB-4C6E-B172-3AC3800CE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4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13C-E85B-48AF-8D2E-6C98AAD0A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874DF-086F-4687-8AD5-D9F4E627D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81430-0BA0-422C-AD8A-D92106AD9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8A67D-8DDB-4E65-8074-A647557F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F158B-A34A-457A-9092-7F4844809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41341-1256-44FF-928A-3DDE9361E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AC377-20AE-4BAD-9D2B-808BD914E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11213-EFC0-46F1-9A75-4F554AF6B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AA62C-1971-456E-BE9C-372138D7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76E09-6589-4B95-914A-375033B4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3C489-78D5-4D31-8D40-4B2F1A8C9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84EA5-B280-4382-8A5E-CB9042E5B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F1A79-B93F-4A8F-B84F-AD26DE3D8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3E820F-AFB5-43C3-9084-F3E2D8086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22E2D-543C-4C14-97F9-945AE38B6C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756A0E-D7A0-4FF1-94EE-7DD352D50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6FD9A-D5F3-4E71-B321-94CA2DFF4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BAE0B-AB57-4FC9-90F2-484F18D9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080A8-8305-4040-9456-84C4FC52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D347-7A02-4D07-ACF9-4EF7157F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C6ADB1-92BF-4986-A411-6EC03A6A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A6988-9BAB-4CFB-BEDE-197D6412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DC304A-AA31-4C38-B74A-3D9F37BD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9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F2B01-D0B9-4A6C-B68E-09EA2D9F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FCEE9-4131-4945-8DDD-628EFB65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9B8CA-FCC7-46AE-804C-F0026E30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2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AD10-5748-4804-8921-B3F45136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FB15A-CE81-46A3-A5E8-06F1C2CB9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D8992-7712-4A62-8FA4-AB71723EC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76508-677C-47C2-ACDD-A6D969E8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AD575-79A7-41ED-93E1-5AFB9FE0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D1BD9-B33E-450A-8D9F-BBBFA64B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5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7041-870A-4FE2-971A-4F0919E1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4645A4-5C52-4EFD-9015-FEA7DA6CB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3FDC1-CBE6-4CBB-B011-AD57E8F61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2161E-2C84-4E34-8B0D-C39CD7F7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BAD1F-A146-4A3C-AD1F-0FC31A31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76D44-E298-4AB7-8A50-2D8EB080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3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37499F-424D-4548-872C-29C5EB55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65C8C-1456-4872-952C-662BA42F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9404F-406D-4E2C-B7A2-2A207092A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88133-0509-4AD6-A402-5677E80EDBEF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5A8AA-A630-4675-AADE-30AB4FAC7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EC97E-5BBD-40C9-8A73-9ABB527DB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9B666-6133-432B-AD0A-7D77A7F11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2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3668-538C-47FD-966B-8CAF1A8E2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SafeDrive</a:t>
            </a:r>
            <a:r>
              <a:rPr lang="en-US" dirty="0"/>
              <a:t>: Online Driving Anomaly Detection</a:t>
            </a:r>
            <a:br>
              <a:rPr lang="en-US" dirty="0"/>
            </a:br>
            <a:r>
              <a:rPr lang="en-US" dirty="0"/>
              <a:t>From Large-Scale Vehicle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7DE49-CF99-4BCB-A066-02ECD7143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7318"/>
            <a:ext cx="9144000" cy="543242"/>
          </a:xfrm>
        </p:spPr>
        <p:txBody>
          <a:bodyPr/>
          <a:lstStyle/>
          <a:p>
            <a:r>
              <a:rPr lang="en-US" dirty="0"/>
              <a:t>ECE 693 Big Data Security</a:t>
            </a:r>
          </a:p>
        </p:txBody>
      </p:sp>
    </p:spTree>
    <p:extLst>
      <p:ext uri="{BB962C8B-B14F-4D97-AF65-F5344CB8AC3E}">
        <p14:creationId xmlns:p14="http://schemas.microsoft.com/office/powerpoint/2010/main" val="1234000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64456-35C0-4D12-B256-28CA21C0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9625-2826-44DF-9DFD-68548DCD8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89" y="1413754"/>
            <a:ext cx="11211951" cy="5079121"/>
          </a:xfrm>
        </p:spPr>
        <p:txBody>
          <a:bodyPr>
            <a:noAutofit/>
          </a:bodyPr>
          <a:lstStyle/>
          <a:p>
            <a:r>
              <a:rPr lang="en-US" sz="2400" dirty="0"/>
              <a:t>Formally, in </a:t>
            </a:r>
            <a:r>
              <a:rPr lang="en-US" sz="2400" i="1" dirty="0" err="1"/>
              <a:t>SafeDrive</a:t>
            </a:r>
            <a:r>
              <a:rPr lang="en-US" sz="2400" dirty="0"/>
              <a:t>, a state </a:t>
            </a:r>
            <a:r>
              <a:rPr lang="en-US" sz="2400" i="1" dirty="0"/>
              <a:t>s ∈ S </a:t>
            </a:r>
            <a:r>
              <a:rPr lang="en-US" sz="2400" dirty="0"/>
              <a:t>represents a category or a set of data instances. For </a:t>
            </a:r>
            <a:r>
              <a:rPr lang="en-US" sz="2400" dirty="0">
                <a:solidFill>
                  <a:srgbClr val="FF0000"/>
                </a:solidFill>
              </a:rPr>
              <a:t>numerical </a:t>
            </a:r>
            <a:r>
              <a:rPr lang="en-US" sz="2400" dirty="0"/>
              <a:t>data, states can be acquired by discretization, while </a:t>
            </a:r>
            <a:r>
              <a:rPr lang="en-US" sz="2400" dirty="0">
                <a:solidFill>
                  <a:srgbClr val="FF0000"/>
                </a:solidFill>
              </a:rPr>
              <a:t>for categorical data</a:t>
            </a:r>
            <a:r>
              <a:rPr lang="en-US" sz="2400" dirty="0"/>
              <a:t>, the category itself can be used as a state. In our evaluation (described in Section V), for example, the </a:t>
            </a:r>
            <a:r>
              <a:rPr lang="en-US" sz="2400" dirty="0">
                <a:solidFill>
                  <a:srgbClr val="FF0000"/>
                </a:solidFill>
              </a:rPr>
              <a:t>vehicle speed is generated into 100 states, each of which covers a speed range of </a:t>
            </a:r>
            <a:r>
              <a:rPr lang="en-US" sz="2400" i="1" dirty="0">
                <a:solidFill>
                  <a:srgbClr val="FF0000"/>
                </a:solidFill>
              </a:rPr>
              <a:t>±</a:t>
            </a:r>
            <a:r>
              <a:rPr lang="en-US" sz="2400" dirty="0">
                <a:solidFill>
                  <a:srgbClr val="FF0000"/>
                </a:solidFill>
              </a:rPr>
              <a:t>1 km/h</a:t>
            </a:r>
            <a:r>
              <a:rPr lang="en-US" sz="2400" dirty="0"/>
              <a:t>. </a:t>
            </a:r>
            <a:r>
              <a:rPr lang="en-US" sz="2400" u="sng" dirty="0"/>
              <a:t>Acceleration and deceleration behaviors can be reflected by the transitions between those speed states</a:t>
            </a:r>
            <a:r>
              <a:rPr lang="en-US" sz="2400" dirty="0"/>
              <a:t>. </a:t>
            </a:r>
          </a:p>
          <a:p>
            <a:r>
              <a:rPr lang="en-US" sz="2400" dirty="0"/>
              <a:t>Therefore, the abnormal level of acceleration behaviors can be evaluated by the </a:t>
            </a:r>
            <a:r>
              <a:rPr lang="en-US" sz="2400" dirty="0">
                <a:solidFill>
                  <a:srgbClr val="FF0000"/>
                </a:solidFill>
              </a:rPr>
              <a:t>connection weight from speed states</a:t>
            </a:r>
            <a:r>
              <a:rPr lang="en-US" sz="2400" dirty="0"/>
              <a:t> with a smaller value to states with higher values. We regard </a:t>
            </a:r>
            <a:r>
              <a:rPr lang="en-US" sz="2400" dirty="0">
                <a:solidFill>
                  <a:srgbClr val="FF0000"/>
                </a:solidFill>
              </a:rPr>
              <a:t>the edge </a:t>
            </a:r>
            <a:r>
              <a:rPr lang="en-US" sz="2400" u="sng" dirty="0">
                <a:solidFill>
                  <a:srgbClr val="FF0000"/>
                </a:solidFill>
              </a:rPr>
              <a:t>between the </a:t>
            </a:r>
            <a:r>
              <a:rPr lang="en-US" sz="2400" u="sng" dirty="0">
                <a:solidFill>
                  <a:srgbClr val="0033CC"/>
                </a:solidFill>
              </a:rPr>
              <a:t>same </a:t>
            </a:r>
            <a:r>
              <a:rPr lang="en-US" sz="2400" u="sng" dirty="0">
                <a:solidFill>
                  <a:srgbClr val="FF0000"/>
                </a:solidFill>
              </a:rPr>
              <a:t>type of states </a:t>
            </a:r>
            <a:r>
              <a:rPr lang="en-US" sz="2400" dirty="0"/>
              <a:t>as the </a:t>
            </a:r>
            <a:r>
              <a:rPr lang="en-US" sz="2400" dirty="0">
                <a:solidFill>
                  <a:srgbClr val="0033CC"/>
                </a:solidFill>
              </a:rPr>
              <a:t>contextual edge</a:t>
            </a:r>
            <a:r>
              <a:rPr lang="en-US" sz="2400" dirty="0"/>
              <a:t>, which models the contextual driving behaviors reflected by the same kind of OBD data parameters. </a:t>
            </a:r>
          </a:p>
          <a:p>
            <a:r>
              <a:rPr lang="en-US" sz="2400" dirty="0"/>
              <a:t>Note that for </a:t>
            </a:r>
            <a:r>
              <a:rPr lang="en-US" sz="2400" dirty="0">
                <a:solidFill>
                  <a:srgbClr val="0033CC"/>
                </a:solidFill>
              </a:rPr>
              <a:t>numerical</a:t>
            </a:r>
            <a:r>
              <a:rPr lang="en-US" sz="2400" dirty="0"/>
              <a:t> data attributes, a potential </a:t>
            </a:r>
            <a:r>
              <a:rPr lang="en-US" sz="2400" dirty="0">
                <a:solidFill>
                  <a:srgbClr val="0033CC"/>
                </a:solidFill>
              </a:rPr>
              <a:t>risk of discretization is state explosion</a:t>
            </a:r>
            <a:r>
              <a:rPr lang="en-US" sz="2400" dirty="0"/>
              <a:t>: a huge number of states might be generated and thus cause an </a:t>
            </a:r>
            <a:r>
              <a:rPr lang="en-US" sz="2400" dirty="0">
                <a:solidFill>
                  <a:srgbClr val="0033CC"/>
                </a:solidFill>
              </a:rPr>
              <a:t>extremely large graph</a:t>
            </a:r>
            <a:r>
              <a:rPr lang="en-US" sz="2400" dirty="0"/>
              <a:t>. However, in most of the real world cases, </a:t>
            </a:r>
            <a:r>
              <a:rPr lang="en-US" sz="2400" u="sng" dirty="0"/>
              <a:t>only a limited scope of ranges or data sources </a:t>
            </a:r>
            <a:r>
              <a:rPr lang="en-US" sz="2400" dirty="0"/>
              <a:t>are used in practice, largely limiting the scale of the graph.</a:t>
            </a:r>
          </a:p>
        </p:txBody>
      </p:sp>
    </p:spTree>
    <p:extLst>
      <p:ext uri="{BB962C8B-B14F-4D97-AF65-F5344CB8AC3E}">
        <p14:creationId xmlns:p14="http://schemas.microsoft.com/office/powerpoint/2010/main" val="269418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2EE2-5C05-47CC-A745-47B6DB77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Correlated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4556-0F39-4FDE-8897-5AE637234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3739"/>
            <a:ext cx="10805160" cy="49091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i="1" dirty="0" err="1"/>
              <a:t>SafeDrive</a:t>
            </a:r>
            <a:r>
              <a:rPr lang="en-US" dirty="0"/>
              <a:t>, different parameters are separately generated into different types of states.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33CC"/>
                </a:solidFill>
              </a:rPr>
              <a:t>co-occurrence</a:t>
            </a:r>
            <a:r>
              <a:rPr lang="en-US" dirty="0"/>
              <a:t> relations between different types of data reflect the </a:t>
            </a:r>
            <a:r>
              <a:rPr lang="en-US" dirty="0">
                <a:solidFill>
                  <a:srgbClr val="FF0000"/>
                </a:solidFill>
              </a:rPr>
              <a:t>correlational</a:t>
            </a:r>
            <a:r>
              <a:rPr lang="en-US" dirty="0">
                <a:solidFill>
                  <a:srgbClr val="0033CC"/>
                </a:solidFill>
              </a:rPr>
              <a:t>-state-related</a:t>
            </a:r>
            <a:r>
              <a:rPr lang="en-US" dirty="0"/>
              <a:t> behaviors. For instance, </a:t>
            </a:r>
            <a:r>
              <a:rPr lang="en-US" dirty="0">
                <a:solidFill>
                  <a:srgbClr val="0033CC"/>
                </a:solidFill>
              </a:rPr>
              <a:t>the speed </a:t>
            </a:r>
            <a:r>
              <a:rPr lang="en-US" dirty="0"/>
              <a:t>has a correlation with </a:t>
            </a:r>
            <a:r>
              <a:rPr lang="en-US" dirty="0">
                <a:solidFill>
                  <a:srgbClr val="0033CC"/>
                </a:solidFill>
              </a:rPr>
              <a:t>RPM</a:t>
            </a:r>
            <a:r>
              <a:rPr lang="en-US" dirty="0"/>
              <a:t>, e.g., a high RPM value usually implies high vehicle speed.</a:t>
            </a:r>
          </a:p>
          <a:p>
            <a:r>
              <a:rPr lang="en-US" dirty="0"/>
              <a:t>To strengthen the expression ability of </a:t>
            </a:r>
            <a:r>
              <a:rPr lang="en-US" i="1" dirty="0" err="1"/>
              <a:t>SafeDrive</a:t>
            </a:r>
            <a:r>
              <a:rPr lang="en-US" dirty="0"/>
              <a:t>, we use </a:t>
            </a:r>
            <a:r>
              <a:rPr lang="en-US" dirty="0">
                <a:solidFill>
                  <a:srgbClr val="FF0000"/>
                </a:solidFill>
              </a:rPr>
              <a:t>correlational </a:t>
            </a:r>
            <a:r>
              <a:rPr lang="en-US" dirty="0"/>
              <a:t>weighted edges to represent the </a:t>
            </a:r>
            <a:r>
              <a:rPr lang="en-US" dirty="0">
                <a:solidFill>
                  <a:srgbClr val="FF0000"/>
                </a:solidFill>
              </a:rPr>
              <a:t>co-occurrence relationships </a:t>
            </a:r>
            <a:r>
              <a:rPr lang="en-US" dirty="0"/>
              <a:t>between different types of states. As a result, two kinds of edges are enclosed in the SG, i.e., </a:t>
            </a:r>
            <a:r>
              <a:rPr lang="en-US" dirty="0">
                <a:solidFill>
                  <a:srgbClr val="FF0000"/>
                </a:solidFill>
              </a:rPr>
              <a:t>contextual </a:t>
            </a:r>
            <a:r>
              <a:rPr lang="en-US" dirty="0"/>
              <a:t>edges and </a:t>
            </a:r>
            <a:r>
              <a:rPr lang="en-US" dirty="0">
                <a:solidFill>
                  <a:srgbClr val="FF0000"/>
                </a:solidFill>
              </a:rPr>
              <a:t>correlational </a:t>
            </a:r>
            <a:r>
              <a:rPr lang="en-US" dirty="0"/>
              <a:t>edges. </a:t>
            </a:r>
          </a:p>
          <a:p>
            <a:r>
              <a:rPr lang="en-US" dirty="0"/>
              <a:t>Fig. 3 (next slide) illustrates an abstract example of a SG with </a:t>
            </a:r>
            <a:r>
              <a:rPr lang="en-US" dirty="0">
                <a:solidFill>
                  <a:srgbClr val="FF0000"/>
                </a:solidFill>
              </a:rPr>
              <a:t>two types of states</a:t>
            </a:r>
            <a:r>
              <a:rPr lang="en-US" dirty="0"/>
              <a:t>, </a:t>
            </a:r>
            <a:r>
              <a:rPr lang="en-US" i="1" dirty="0"/>
              <a:t>Sa </a:t>
            </a:r>
            <a:r>
              <a:rPr lang="en-US" dirty="0"/>
              <a:t>and </a:t>
            </a:r>
            <a:r>
              <a:rPr lang="en-US" i="1" dirty="0"/>
              <a:t>Sb </a:t>
            </a:r>
            <a:r>
              <a:rPr lang="en-US" dirty="0"/>
              <a:t>. Note that in </a:t>
            </a:r>
            <a:r>
              <a:rPr lang="en-US" i="1" dirty="0" err="1"/>
              <a:t>SafeDrive</a:t>
            </a:r>
            <a:r>
              <a:rPr lang="en-US" dirty="0"/>
              <a:t>, the SG may contain </a:t>
            </a:r>
            <a:r>
              <a:rPr lang="en-US" dirty="0">
                <a:solidFill>
                  <a:srgbClr val="0033CC"/>
                </a:solidFill>
              </a:rPr>
              <a:t>cycles </a:t>
            </a:r>
            <a:r>
              <a:rPr lang="en-US" dirty="0"/>
              <a:t>since the data in a stream can be </a:t>
            </a:r>
            <a:r>
              <a:rPr lang="en-US" dirty="0">
                <a:solidFill>
                  <a:srgbClr val="0033CC"/>
                </a:solidFill>
              </a:rPr>
              <a:t>repeatable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8550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55339B-F05C-4E82-AF6C-9555332D0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801" y="668865"/>
            <a:ext cx="5319463" cy="44502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386C48-B90C-40F2-8060-2A0FFE275CF7}"/>
              </a:ext>
            </a:extLst>
          </p:cNvPr>
          <p:cNvSpPr txBox="1"/>
          <p:nvPr/>
        </p:nvSpPr>
        <p:spPr>
          <a:xfrm>
            <a:off x="355795" y="5342206"/>
            <a:ext cx="114804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Fig. 3. Example of an SG, in which </a:t>
            </a:r>
            <a:r>
              <a:rPr lang="en-US" sz="2800" b="1" dirty="0">
                <a:solidFill>
                  <a:srgbClr val="0033CC"/>
                </a:solidFill>
              </a:rPr>
              <a:t>bidirectional </a:t>
            </a:r>
            <a:r>
              <a:rPr lang="en-US" sz="2800" dirty="0"/>
              <a:t>arrows represent </a:t>
            </a:r>
            <a:r>
              <a:rPr lang="en-US" sz="2800" dirty="0">
                <a:solidFill>
                  <a:srgbClr val="FF0000"/>
                </a:solidFill>
              </a:rPr>
              <a:t>correlational</a:t>
            </a:r>
          </a:p>
          <a:p>
            <a:r>
              <a:rPr lang="en-US" sz="2800" dirty="0">
                <a:solidFill>
                  <a:srgbClr val="FF0000"/>
                </a:solidFill>
              </a:rPr>
              <a:t>edges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0033CC"/>
                </a:solidFill>
              </a:rPr>
              <a:t>unidirectional</a:t>
            </a:r>
            <a:r>
              <a:rPr lang="en-US" sz="2800" dirty="0"/>
              <a:t> arrows represent </a:t>
            </a:r>
            <a:r>
              <a:rPr lang="en-US" sz="2800" dirty="0">
                <a:solidFill>
                  <a:srgbClr val="FF0000"/>
                </a:solidFill>
              </a:rPr>
              <a:t>contextual </a:t>
            </a:r>
            <a:r>
              <a:rPr lang="en-US" sz="2800" dirty="0"/>
              <a:t>edges.</a:t>
            </a:r>
          </a:p>
        </p:txBody>
      </p:sp>
    </p:spTree>
    <p:extLst>
      <p:ext uri="{BB962C8B-B14F-4D97-AF65-F5344CB8AC3E}">
        <p14:creationId xmlns:p14="http://schemas.microsoft.com/office/powerpoint/2010/main" val="1504717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40CC-C2A1-456C-85F4-C30B55B3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Weights for </a:t>
            </a:r>
            <a:r>
              <a:rPr lang="en-US" u="sng" dirty="0">
                <a:solidFill>
                  <a:srgbClr val="0033CC"/>
                </a:solidFill>
              </a:rPr>
              <a:t>contextual relationship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C7222-FF51-43E0-A088-905719834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669" y="1778733"/>
            <a:ext cx="10978662" cy="4351338"/>
          </a:xfrm>
        </p:spPr>
        <p:txBody>
          <a:bodyPr>
            <a:normAutofit/>
          </a:bodyPr>
          <a:lstStyle/>
          <a:p>
            <a:r>
              <a:rPr lang="en-US" dirty="0"/>
              <a:t>As discussed earlier, the </a:t>
            </a:r>
            <a:r>
              <a:rPr lang="en-US" u="sng" dirty="0"/>
              <a:t>SG behavioral model </a:t>
            </a:r>
            <a:r>
              <a:rPr lang="en-US" dirty="0"/>
              <a:t>is built by </a:t>
            </a:r>
            <a:r>
              <a:rPr lang="en-US" b="1" dirty="0"/>
              <a:t>two steps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state generation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graph construction</a:t>
            </a:r>
            <a:r>
              <a:rPr lang="en-US" dirty="0"/>
              <a:t>. </a:t>
            </a:r>
          </a:p>
          <a:p>
            <a:r>
              <a:rPr lang="en-US" u="sng" dirty="0"/>
              <a:t>The first step </a:t>
            </a:r>
            <a:r>
              <a:rPr lang="en-US" dirty="0"/>
              <a:t>uses </a:t>
            </a:r>
            <a:r>
              <a:rPr lang="en-US" dirty="0">
                <a:solidFill>
                  <a:srgbClr val="FF0000"/>
                </a:solidFill>
              </a:rPr>
              <a:t>discretization</a:t>
            </a:r>
            <a:r>
              <a:rPr lang="en-US" dirty="0"/>
              <a:t> to transfer </a:t>
            </a:r>
            <a:r>
              <a:rPr lang="en-US" dirty="0">
                <a:solidFill>
                  <a:srgbClr val="FF0000"/>
                </a:solidFill>
              </a:rPr>
              <a:t>data ranges </a:t>
            </a:r>
            <a:r>
              <a:rPr lang="en-US" dirty="0"/>
              <a:t>of OBD parameters into </a:t>
            </a:r>
            <a:r>
              <a:rPr lang="en-US" dirty="0">
                <a:solidFill>
                  <a:srgbClr val="FF0000"/>
                </a:solidFill>
              </a:rPr>
              <a:t>states</a:t>
            </a:r>
            <a:r>
              <a:rPr lang="en-US" dirty="0"/>
              <a:t>, while </a:t>
            </a:r>
            <a:r>
              <a:rPr lang="en-US" u="sng" dirty="0"/>
              <a:t>the second step </a:t>
            </a:r>
            <a:r>
              <a:rPr lang="en-US" dirty="0">
                <a:solidFill>
                  <a:srgbClr val="FF0000"/>
                </a:solidFill>
              </a:rPr>
              <a:t>scans the historical dataset statistically,</a:t>
            </a:r>
            <a:r>
              <a:rPr lang="en-US" dirty="0"/>
              <a:t> from which </a:t>
            </a:r>
            <a:r>
              <a:rPr lang="en-US" u="sng" dirty="0">
                <a:solidFill>
                  <a:srgbClr val="0033CC"/>
                </a:solidFill>
              </a:rPr>
              <a:t>the edges </a:t>
            </a:r>
            <a:r>
              <a:rPr lang="en-US" dirty="0"/>
              <a:t>between states and their weights are derived and calculated. </a:t>
            </a:r>
          </a:p>
          <a:p>
            <a:r>
              <a:rPr lang="en-US" dirty="0"/>
              <a:t>The value of the </a:t>
            </a:r>
            <a:r>
              <a:rPr lang="en-US" dirty="0">
                <a:solidFill>
                  <a:srgbClr val="FF0000"/>
                </a:solidFill>
              </a:rPr>
              <a:t>weight</a:t>
            </a:r>
            <a:r>
              <a:rPr lang="en-US" dirty="0"/>
              <a:t> of a </a:t>
            </a:r>
            <a:r>
              <a:rPr lang="en-US" u="sng" dirty="0">
                <a:solidFill>
                  <a:srgbClr val="0033CC"/>
                </a:solidFill>
              </a:rPr>
              <a:t>contextual edge </a:t>
            </a:r>
            <a:r>
              <a:rPr lang="en-US" dirty="0"/>
              <a:t>is computed by below, where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i="1" dirty="0"/>
              <a:t> </a:t>
            </a:r>
            <a:r>
              <a:rPr lang="en-US" dirty="0"/>
              <a:t>is a time stamp referring to the relative temporal relationship between states. The value of </a:t>
            </a:r>
            <a:r>
              <a:rPr lang="en-US" dirty="0">
                <a:solidFill>
                  <a:srgbClr val="FF0000"/>
                </a:solidFill>
              </a:rPr>
              <a:t>connection weight </a:t>
            </a:r>
            <a:r>
              <a:rPr lang="en-US" dirty="0"/>
              <a:t>denotes the </a:t>
            </a:r>
            <a:r>
              <a:rPr lang="en-US" dirty="0">
                <a:solidFill>
                  <a:srgbClr val="FF0000"/>
                </a:solidFill>
              </a:rPr>
              <a:t>conditional probability </a:t>
            </a:r>
            <a:r>
              <a:rPr lang="en-US" dirty="0"/>
              <a:t>of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appearing at time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t </a:t>
            </a:r>
            <a:r>
              <a:rPr lang="en-US" dirty="0">
                <a:solidFill>
                  <a:srgbClr val="FF0000"/>
                </a:solidFill>
              </a:rPr>
              <a:t>+ 1) </a:t>
            </a:r>
            <a:r>
              <a:rPr lang="en-US" dirty="0"/>
              <a:t>when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appears at 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23EFD0-9F49-403C-B47E-F315035C6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832" y="5988283"/>
            <a:ext cx="7289000" cy="92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78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C110C-69FF-4EE2-A8D2-E5F3DD461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Weights for </a:t>
            </a:r>
            <a:r>
              <a:rPr lang="en-US" dirty="0">
                <a:solidFill>
                  <a:srgbClr val="FF0000"/>
                </a:solidFill>
              </a:rPr>
              <a:t>correlational</a:t>
            </a:r>
            <a:r>
              <a:rPr lang="en-US" dirty="0"/>
              <a:t> relationship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52C28-214B-435C-BAF9-4F144921F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179277"/>
          </a:xfrm>
        </p:spPr>
        <p:txBody>
          <a:bodyPr>
            <a:normAutofit/>
          </a:bodyPr>
          <a:lstStyle/>
          <a:p>
            <a:r>
              <a:rPr lang="en-US" dirty="0"/>
              <a:t>For a </a:t>
            </a:r>
            <a:r>
              <a:rPr lang="en-US" dirty="0">
                <a:solidFill>
                  <a:srgbClr val="FF0000"/>
                </a:solidFill>
              </a:rPr>
              <a:t>correlational</a:t>
            </a:r>
            <a:r>
              <a:rPr lang="en-US" dirty="0"/>
              <a:t> relationship between two </a:t>
            </a:r>
            <a:r>
              <a:rPr lang="en-US" dirty="0">
                <a:solidFill>
                  <a:srgbClr val="0033CC"/>
                </a:solidFill>
              </a:rPr>
              <a:t>different types of states </a:t>
            </a:r>
            <a:r>
              <a:rPr lang="en-US" i="1" dirty="0" err="1"/>
              <a:t>s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s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, with the objective of presenting a detailed reflection of the correlation, we implement it with two </a:t>
            </a:r>
            <a:r>
              <a:rPr lang="en-US" dirty="0">
                <a:solidFill>
                  <a:srgbClr val="FF0000"/>
                </a:solidFill>
              </a:rPr>
              <a:t>conditional edges </a:t>
            </a:r>
            <a:r>
              <a:rPr lang="en-US" dirty="0"/>
              <a:t>separately, i.e., from </a:t>
            </a:r>
            <a:r>
              <a:rPr lang="en-US" i="1" dirty="0" err="1"/>
              <a:t>s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 err="1"/>
              <a:t>s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and from </a:t>
            </a:r>
            <a:r>
              <a:rPr lang="en-US" i="1" dirty="0" err="1"/>
              <a:t>s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 err="1"/>
              <a:t>s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.</a:t>
            </a:r>
          </a:p>
          <a:p>
            <a:r>
              <a:rPr lang="en-US" u="sng" dirty="0">
                <a:solidFill>
                  <a:srgbClr val="0033CC"/>
                </a:solidFill>
              </a:rPr>
              <a:t>Their weights can be calculated </a:t>
            </a:r>
            <a:r>
              <a:rPr lang="en-US" dirty="0"/>
              <a:t>according to the equation (2) below. As can been seen in (2), </a:t>
            </a:r>
            <a:r>
              <a:rPr lang="en-US" u="sng" dirty="0"/>
              <a:t>the values of connection weights </a:t>
            </a:r>
            <a:r>
              <a:rPr lang="en-US" dirty="0"/>
              <a:t>denote </a:t>
            </a:r>
            <a:r>
              <a:rPr lang="en-US" dirty="0">
                <a:solidFill>
                  <a:srgbClr val="0033CC"/>
                </a:solidFill>
              </a:rPr>
              <a:t>the probability </a:t>
            </a:r>
            <a:r>
              <a:rPr lang="en-US" dirty="0"/>
              <a:t>of </a:t>
            </a:r>
            <a:r>
              <a:rPr lang="en-US" i="1" dirty="0" err="1"/>
              <a:t>s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appearing at time </a:t>
            </a:r>
            <a:r>
              <a:rPr lang="en-US" i="1" dirty="0"/>
              <a:t>t </a:t>
            </a:r>
            <a:r>
              <a:rPr lang="en-US" dirty="0"/>
              <a:t>given the condition of </a:t>
            </a:r>
            <a:r>
              <a:rPr lang="en-US" i="1" dirty="0" err="1"/>
              <a:t>s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appears at </a:t>
            </a:r>
            <a:r>
              <a:rPr lang="en-US" i="1" dirty="0"/>
              <a:t>t</a:t>
            </a:r>
            <a:r>
              <a:rPr lang="en-US" dirty="0"/>
              <a:t>, and the probability of </a:t>
            </a:r>
            <a:r>
              <a:rPr lang="en-US" i="1" dirty="0" err="1"/>
              <a:t>s</a:t>
            </a:r>
            <a:r>
              <a:rPr lang="en-US" i="1" baseline="-25000" dirty="0" err="1"/>
              <a:t>a</a:t>
            </a:r>
            <a:r>
              <a:rPr lang="en-US" i="1" baseline="-25000" dirty="0"/>
              <a:t> </a:t>
            </a:r>
            <a:r>
              <a:rPr lang="en-US" dirty="0"/>
              <a:t>appearing at time </a:t>
            </a:r>
            <a:r>
              <a:rPr lang="en-US" i="1" dirty="0"/>
              <a:t>t </a:t>
            </a:r>
            <a:r>
              <a:rPr lang="en-US" dirty="0"/>
              <a:t>given the condition of </a:t>
            </a:r>
            <a:r>
              <a:rPr lang="en-US" i="1" dirty="0" err="1"/>
              <a:t>s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appears at </a:t>
            </a:r>
            <a:r>
              <a:rPr lang="en-US" i="1" dirty="0"/>
              <a:t>t</a:t>
            </a:r>
            <a:r>
              <a:rPr lang="en-US" dirty="0"/>
              <a:t>. Note that the </a:t>
            </a:r>
            <a:r>
              <a:rPr lang="en-US" dirty="0">
                <a:solidFill>
                  <a:srgbClr val="FF0000"/>
                </a:solidFill>
              </a:rPr>
              <a:t>correlational edges </a:t>
            </a:r>
            <a:r>
              <a:rPr lang="en-US" dirty="0"/>
              <a:t>between </a:t>
            </a:r>
            <a:r>
              <a:rPr lang="en-US" i="1" dirty="0" err="1"/>
              <a:t>s</a:t>
            </a:r>
            <a:r>
              <a:rPr lang="en-US" i="1" baseline="-25000" dirty="0" err="1"/>
              <a:t>a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s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FF0000"/>
                </a:solidFill>
              </a:rPr>
              <a:t>asymmetric</a:t>
            </a:r>
            <a:r>
              <a:rPr lang="en-US" dirty="0"/>
              <a:t> since </a:t>
            </a:r>
            <a:r>
              <a:rPr lang="en-US" i="1" u="sng" dirty="0"/>
              <a:t>w</a:t>
            </a:r>
            <a:r>
              <a:rPr lang="en-US" u="sng" dirty="0"/>
              <a:t>(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a</a:t>
            </a:r>
            <a:r>
              <a:rPr lang="en-US" i="1" u="sng" dirty="0"/>
              <a:t>,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b</a:t>
            </a:r>
            <a:r>
              <a:rPr lang="en-US" i="1" u="sng" dirty="0"/>
              <a:t> </a:t>
            </a:r>
            <a:r>
              <a:rPr lang="en-US" u="sng" dirty="0"/>
              <a:t>) is usually not equal to </a:t>
            </a:r>
            <a:r>
              <a:rPr lang="en-US" i="1" u="sng" dirty="0"/>
              <a:t>w</a:t>
            </a:r>
            <a:r>
              <a:rPr lang="en-US" u="sng" dirty="0"/>
              <a:t>(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b</a:t>
            </a:r>
            <a:r>
              <a:rPr lang="en-US" i="1" u="sng" dirty="0"/>
              <a:t>,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a</a:t>
            </a:r>
            <a:r>
              <a:rPr lang="en-US" i="1" u="sng" dirty="0"/>
              <a:t> </a:t>
            </a:r>
            <a:r>
              <a:rPr lang="en-US" u="sng" dirty="0"/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939457-AC59-4B7B-A5D5-3C9AAF4B1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191" y="5565851"/>
            <a:ext cx="3602378" cy="10928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22BC9E-B3C8-4649-81D4-A60C46B912F8}"/>
              </a:ext>
            </a:extLst>
          </p:cNvPr>
          <p:cNvSpPr txBox="1"/>
          <p:nvPr/>
        </p:nvSpPr>
        <p:spPr>
          <a:xfrm>
            <a:off x="8466920" y="5630594"/>
            <a:ext cx="387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Bi-directional (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correlational</a:t>
            </a:r>
            <a:r>
              <a:rPr lang="en-US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edges)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D3107B-534D-4DA2-BC35-67FC373D7899}"/>
              </a:ext>
            </a:extLst>
          </p:cNvPr>
          <p:cNvSpPr txBox="1"/>
          <p:nvPr/>
        </p:nvSpPr>
        <p:spPr>
          <a:xfrm>
            <a:off x="289560" y="5867400"/>
            <a:ext cx="300228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Weights are probabilities</a:t>
            </a:r>
          </a:p>
        </p:txBody>
      </p:sp>
    </p:spTree>
    <p:extLst>
      <p:ext uri="{BB962C8B-B14F-4D97-AF65-F5344CB8AC3E}">
        <p14:creationId xmlns:p14="http://schemas.microsoft.com/office/powerpoint/2010/main" val="304333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D7B1-B3FA-4802-B808-94CCCAD71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610" y="117650"/>
            <a:ext cx="11191613" cy="1325563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ONLINE</a:t>
            </a:r>
            <a:r>
              <a:rPr lang="en-US" dirty="0"/>
              <a:t> ABNORMAL DETECTION WITH </a:t>
            </a:r>
            <a:r>
              <a:rPr lang="en-US" i="1" dirty="0" err="1"/>
              <a:t>SafeDrive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DF818-0EA8-4268-AC9D-0240C0478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51" y="1131411"/>
            <a:ext cx="11922049" cy="4351338"/>
          </a:xfrm>
        </p:spPr>
        <p:txBody>
          <a:bodyPr>
            <a:noAutofit/>
          </a:bodyPr>
          <a:lstStyle/>
          <a:p>
            <a:r>
              <a:rPr lang="en-US" sz="2400" dirty="0"/>
              <a:t>Typically, we evaluate driving behaviors for each short period of time. To that end, after the SG is built, we use it to measure the online stream data. </a:t>
            </a:r>
          </a:p>
          <a:p>
            <a:r>
              <a:rPr lang="en-US" sz="2400" dirty="0"/>
              <a:t>The data stream is split into </a:t>
            </a:r>
            <a:r>
              <a:rPr lang="en-US" sz="2400" dirty="0">
                <a:solidFill>
                  <a:srgbClr val="FF0000"/>
                </a:solidFill>
              </a:rPr>
              <a:t>segments,</a:t>
            </a:r>
            <a:r>
              <a:rPr lang="en-US" sz="2400" dirty="0"/>
              <a:t> each of which is a behavior unit and </a:t>
            </a:r>
            <a:r>
              <a:rPr lang="en-US" sz="2400" u="sng" dirty="0"/>
              <a:t>being mapped </a:t>
            </a:r>
            <a:r>
              <a:rPr lang="en-US" sz="2400" dirty="0"/>
              <a:t>to a </a:t>
            </a:r>
            <a:r>
              <a:rPr lang="en-US" sz="2400" dirty="0">
                <a:solidFill>
                  <a:srgbClr val="FF0000"/>
                </a:solidFill>
              </a:rPr>
              <a:t>TS-SG</a:t>
            </a:r>
            <a:r>
              <a:rPr lang="en-US" sz="2400" dirty="0"/>
              <a:t>. The </a:t>
            </a:r>
            <a:r>
              <a:rPr lang="en-US" sz="2400" dirty="0">
                <a:solidFill>
                  <a:srgbClr val="0033CC"/>
                </a:solidFill>
              </a:rPr>
              <a:t>segmentation length </a:t>
            </a:r>
            <a:r>
              <a:rPr lang="en-US" sz="2400" dirty="0"/>
              <a:t>is based on the time duration for completing a behavior. Our empirical investigation suggests that </a:t>
            </a:r>
            <a:r>
              <a:rPr lang="en-US" sz="2400" u="sng" dirty="0"/>
              <a:t>an interval of </a:t>
            </a:r>
            <a:r>
              <a:rPr lang="en-US" sz="2400" u="sng" dirty="0">
                <a:solidFill>
                  <a:srgbClr val="FF0000"/>
                </a:solidFill>
              </a:rPr>
              <a:t>10–15 s </a:t>
            </a:r>
            <a:r>
              <a:rPr lang="en-US" sz="2400" dirty="0"/>
              <a:t>is suitable to represent a driving behavior.</a:t>
            </a:r>
          </a:p>
          <a:p>
            <a:r>
              <a:rPr lang="en-US" sz="2400" dirty="0"/>
              <a:t>Unlike other subgraphs, a TS-SG contains </a:t>
            </a:r>
            <a:r>
              <a:rPr lang="en-US" sz="2400" u="sng" dirty="0">
                <a:solidFill>
                  <a:srgbClr val="FF0000"/>
                </a:solidFill>
              </a:rPr>
              <a:t>contextual</a:t>
            </a:r>
            <a:r>
              <a:rPr lang="en-US" sz="2400" dirty="0"/>
              <a:t> information of data stream. In such a graph, a state is allowed to appear </a:t>
            </a:r>
            <a:r>
              <a:rPr lang="en-US" sz="2400" dirty="0">
                <a:solidFill>
                  <a:srgbClr val="FF0000"/>
                </a:solidFill>
              </a:rPr>
              <a:t>repeatedly</a:t>
            </a:r>
            <a:r>
              <a:rPr lang="en-US" sz="2400" dirty="0"/>
              <a:t> given that specific data are likely to be generated repeatedly. For example, when driving in a stable status, many of the sampled speed data in the uploading stream might be the same; hence, the TS-SG may contain some </a:t>
            </a:r>
            <a:r>
              <a:rPr lang="en-US" sz="2400" dirty="0">
                <a:solidFill>
                  <a:srgbClr val="FF0000"/>
                </a:solidFill>
              </a:rPr>
              <a:t>recurring states </a:t>
            </a:r>
            <a:r>
              <a:rPr lang="en-US" sz="2400" dirty="0"/>
              <a:t>with different time stamps.</a:t>
            </a:r>
          </a:p>
          <a:p>
            <a:r>
              <a:rPr lang="en-US" sz="2400" dirty="0"/>
              <a:t>The states of TS-SG are generated in the same way that the states of the SG are generated. </a:t>
            </a:r>
            <a:r>
              <a:rPr lang="en-US" sz="2400" u="sng" dirty="0"/>
              <a:t>The edges in TS-SG also have </a:t>
            </a:r>
            <a:r>
              <a:rPr lang="en-US" sz="2400" u="sng" dirty="0">
                <a:solidFill>
                  <a:srgbClr val="FF0000"/>
                </a:solidFill>
              </a:rPr>
              <a:t>weight</a:t>
            </a:r>
            <a:r>
              <a:rPr lang="en-US" sz="2400" u="sng" dirty="0"/>
              <a:t> values assigned according to their counterpart edges in the original SG</a:t>
            </a:r>
            <a:r>
              <a:rPr lang="en-US" sz="2400" dirty="0"/>
              <a:t>. (TS-SG is just a subgraph of SG anyway). For example, if there is an edge from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a</a:t>
            </a:r>
            <a:r>
              <a:rPr lang="en-US" sz="2400" i="1" dirty="0"/>
              <a:t> </a:t>
            </a:r>
            <a:r>
              <a:rPr lang="en-US" sz="2400" dirty="0"/>
              <a:t>to </a:t>
            </a:r>
            <a:r>
              <a:rPr lang="en-US" sz="2400" i="1" dirty="0"/>
              <a:t>s</a:t>
            </a:r>
            <a:r>
              <a:rPr lang="en-US" sz="2400" i="1" baseline="-25000" dirty="0"/>
              <a:t>b</a:t>
            </a:r>
            <a:r>
              <a:rPr lang="en-US" sz="2400" i="1" dirty="0"/>
              <a:t> </a:t>
            </a:r>
            <a:r>
              <a:rPr lang="en-US" sz="2400" dirty="0"/>
              <a:t>in a TS-SG, then </a:t>
            </a:r>
            <a:r>
              <a:rPr lang="en-US" sz="2400" dirty="0">
                <a:solidFill>
                  <a:srgbClr val="FF0000"/>
                </a:solidFill>
              </a:rPr>
              <a:t>its weight value </a:t>
            </a:r>
            <a:r>
              <a:rPr lang="en-US" sz="2400" dirty="0"/>
              <a:t>equals to the value of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s</a:t>
            </a:r>
            <a:r>
              <a:rPr lang="en-US" sz="2400" i="1" baseline="-25000" dirty="0">
                <a:solidFill>
                  <a:srgbClr val="FF0000"/>
                </a:solidFill>
              </a:rPr>
              <a:t>b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i="1" dirty="0" err="1">
                <a:solidFill>
                  <a:srgbClr val="FF0000"/>
                </a:solidFill>
              </a:rPr>
              <a:t>s</a:t>
            </a:r>
            <a:r>
              <a:rPr lang="en-US" sz="2400" i="1" baseline="-25000" dirty="0" err="1">
                <a:solidFill>
                  <a:srgbClr val="FF0000"/>
                </a:solidFill>
              </a:rPr>
              <a:t>a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in the SG. Specifically, if </a:t>
            </a:r>
            <a:r>
              <a:rPr lang="en-US" sz="2400" dirty="0">
                <a:solidFill>
                  <a:srgbClr val="FF0000"/>
                </a:solidFill>
              </a:rPr>
              <a:t>no such edge </a:t>
            </a:r>
            <a:r>
              <a:rPr lang="en-US" sz="2400" dirty="0"/>
              <a:t>exists in the SG, the graph would be </a:t>
            </a:r>
            <a:r>
              <a:rPr lang="en-US" sz="2400" dirty="0">
                <a:solidFill>
                  <a:srgbClr val="FF0000"/>
                </a:solidFill>
              </a:rPr>
              <a:t>updated</a:t>
            </a:r>
            <a:r>
              <a:rPr lang="en-US" sz="2400" dirty="0"/>
              <a:t> by </a:t>
            </a:r>
            <a:r>
              <a:rPr lang="en-US" sz="2400" i="1" dirty="0" err="1"/>
              <a:t>SafeDrive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automatically.</a:t>
            </a:r>
          </a:p>
        </p:txBody>
      </p:sp>
    </p:spTree>
    <p:extLst>
      <p:ext uri="{BB962C8B-B14F-4D97-AF65-F5344CB8AC3E}">
        <p14:creationId xmlns:p14="http://schemas.microsoft.com/office/powerpoint/2010/main" val="1894178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B5BE3-7A2C-461A-B7E4-651D8B03C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Anomaly score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708B2-4983-454C-85DC-502CACBC4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84079" cy="456678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After the TS-SG of each segment is generated, according to (3) below, we compute an </a:t>
            </a:r>
            <a:r>
              <a:rPr lang="en-US" dirty="0">
                <a:solidFill>
                  <a:srgbClr val="FF0000"/>
                </a:solidFill>
              </a:rPr>
              <a:t>anomaly score </a:t>
            </a:r>
            <a:r>
              <a:rPr lang="en-US" dirty="0"/>
              <a:t>for the </a:t>
            </a:r>
            <a:r>
              <a:rPr lang="en-US" b="1" dirty="0">
                <a:solidFill>
                  <a:srgbClr val="0033CC"/>
                </a:solidFill>
              </a:rPr>
              <a:t>subgraph </a:t>
            </a:r>
            <a:r>
              <a:rPr lang="en-US" dirty="0"/>
              <a:t>TS-SG, marked as </a:t>
            </a:r>
            <a:r>
              <a:rPr lang="en-US" i="1" dirty="0"/>
              <a:t>f</a:t>
            </a:r>
            <a:r>
              <a:rPr lang="en-US" dirty="0"/>
              <a:t>(TS-SG).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Given that the </a:t>
            </a:r>
            <a:r>
              <a:rPr lang="en-US" dirty="0">
                <a:solidFill>
                  <a:srgbClr val="FF0000"/>
                </a:solidFill>
              </a:rPr>
              <a:t>aim</a:t>
            </a:r>
            <a:r>
              <a:rPr lang="en-US" dirty="0"/>
              <a:t> of the score is to </a:t>
            </a:r>
            <a:r>
              <a:rPr lang="en-US" dirty="0">
                <a:solidFill>
                  <a:srgbClr val="FF0000"/>
                </a:solidFill>
              </a:rPr>
              <a:t>filter out those state connections </a:t>
            </a:r>
            <a:r>
              <a:rPr lang="en-US" dirty="0">
                <a:solidFill>
                  <a:srgbClr val="0033CC"/>
                </a:solidFill>
              </a:rPr>
              <a:t>with low </a:t>
            </a:r>
            <a:r>
              <a:rPr lang="en-US" dirty="0">
                <a:solidFill>
                  <a:srgbClr val="FF0000"/>
                </a:solidFill>
              </a:rPr>
              <a:t>probabilities</a:t>
            </a:r>
            <a:r>
              <a:rPr lang="en-US" dirty="0"/>
              <a:t>, we hereby employ an </a:t>
            </a:r>
            <a:r>
              <a:rPr lang="en-US" dirty="0">
                <a:solidFill>
                  <a:srgbClr val="0033CC"/>
                </a:solidFill>
              </a:rPr>
              <a:t>inverse</a:t>
            </a:r>
            <a:r>
              <a:rPr lang="en-US" dirty="0">
                <a:solidFill>
                  <a:srgbClr val="FF0000"/>
                </a:solidFill>
              </a:rPr>
              <a:t> proportional function </a:t>
            </a:r>
            <a:r>
              <a:rPr lang="en-US" dirty="0"/>
              <a:t>to construct </a:t>
            </a:r>
            <a:r>
              <a:rPr lang="en-US" i="1" dirty="0"/>
              <a:t>f</a:t>
            </a:r>
            <a:r>
              <a:rPr lang="en-US" dirty="0"/>
              <a:t>(TS-SG).</a:t>
            </a:r>
          </a:p>
          <a:p>
            <a:r>
              <a:rPr lang="en-US" dirty="0"/>
              <a:t>In this manner, we are able to “</a:t>
            </a:r>
            <a:r>
              <a:rPr lang="en-US" dirty="0">
                <a:solidFill>
                  <a:srgbClr val="0033CC"/>
                </a:solidFill>
              </a:rPr>
              <a:t>amplify” low probabilities </a:t>
            </a:r>
            <a:r>
              <a:rPr lang="en-US" dirty="0">
                <a:solidFill>
                  <a:srgbClr val="FF0000"/>
                </a:solidFill>
              </a:rPr>
              <a:t>and filter them out</a:t>
            </a:r>
            <a:r>
              <a:rPr lang="en-US" dirty="0"/>
              <a:t>. Note that </a:t>
            </a:r>
            <a:r>
              <a:rPr lang="en-US" i="1" dirty="0">
                <a:solidFill>
                  <a:srgbClr val="FF0000"/>
                </a:solidFill>
              </a:rPr>
              <a:t>m</a:t>
            </a:r>
            <a:r>
              <a:rPr lang="en-US" i="1" dirty="0"/>
              <a:t> </a:t>
            </a:r>
            <a:r>
              <a:rPr lang="en-US" dirty="0"/>
              <a:t>is the number of edges in the subgraph.</a:t>
            </a:r>
          </a:p>
          <a:p>
            <a:r>
              <a:rPr lang="en-US" dirty="0"/>
              <a:t>Basically, we consider the TS-SG with </a:t>
            </a:r>
            <a:r>
              <a:rPr lang="en-US" b="1" dirty="0">
                <a:solidFill>
                  <a:srgbClr val="00B050"/>
                </a:solidFill>
              </a:rPr>
              <a:t>low-probability</a:t>
            </a:r>
            <a:r>
              <a:rPr lang="en-US" dirty="0">
                <a:solidFill>
                  <a:srgbClr val="FF0000"/>
                </a:solidFill>
              </a:rPr>
              <a:t> edges,</a:t>
            </a:r>
            <a:r>
              <a:rPr lang="en-US" dirty="0"/>
              <a:t> which </a:t>
            </a:r>
            <a:r>
              <a:rPr lang="en-US" dirty="0">
                <a:solidFill>
                  <a:srgbClr val="FF0000"/>
                </a:solidFill>
              </a:rPr>
              <a:t>usually cause a </a:t>
            </a:r>
            <a:r>
              <a:rPr lang="en-US" u="sng" dirty="0">
                <a:solidFill>
                  <a:srgbClr val="00B050"/>
                </a:solidFill>
              </a:rPr>
              <a:t>high value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i="1" dirty="0">
                <a:solidFill>
                  <a:srgbClr val="FF0000"/>
                </a:solidFill>
              </a:rPr>
              <a:t>f</a:t>
            </a:r>
            <a:r>
              <a:rPr lang="en-US" dirty="0">
                <a:solidFill>
                  <a:srgbClr val="FF0000"/>
                </a:solidFill>
              </a:rPr>
              <a:t>(TS-SG), as an </a:t>
            </a:r>
            <a:r>
              <a:rPr lang="en-US" dirty="0">
                <a:solidFill>
                  <a:srgbClr val="00B050"/>
                </a:solidFill>
              </a:rPr>
              <a:t>anomaly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rgbClr val="0033CC"/>
                </a:solidFill>
              </a:rPr>
              <a:t>The score is compared with </a:t>
            </a:r>
            <a:r>
              <a:rPr lang="en-US" i="1" dirty="0">
                <a:solidFill>
                  <a:srgbClr val="00B050"/>
                </a:solidFill>
              </a:rPr>
              <a:t>δ</a:t>
            </a:r>
            <a:r>
              <a:rPr lang="en-US" dirty="0"/>
              <a:t>, a threshold defined manually. If </a:t>
            </a:r>
            <a:r>
              <a:rPr lang="en-US" i="1" dirty="0"/>
              <a:t>f</a:t>
            </a:r>
            <a:r>
              <a:rPr lang="en-US" dirty="0"/>
              <a:t>(TS-SG) </a:t>
            </a:r>
            <a:r>
              <a:rPr lang="en-US" b="1" i="1" dirty="0">
                <a:solidFill>
                  <a:srgbClr val="FF0000"/>
                </a:solidFill>
              </a:rPr>
              <a:t>&gt;</a:t>
            </a:r>
            <a:r>
              <a:rPr lang="en-US" i="1" dirty="0"/>
              <a:t> </a:t>
            </a:r>
            <a:r>
              <a:rPr lang="en-US" i="1" dirty="0">
                <a:solidFill>
                  <a:srgbClr val="00B050"/>
                </a:solidFill>
              </a:rPr>
              <a:t>δ</a:t>
            </a:r>
            <a:r>
              <a:rPr lang="en-US" dirty="0"/>
              <a:t>, </a:t>
            </a:r>
            <a:r>
              <a:rPr lang="en-US" u="sng" dirty="0"/>
              <a:t>then the subgraph is marked as an anomaly</a:t>
            </a:r>
            <a:r>
              <a:rPr lang="en-US" dirty="0"/>
              <a:t>. In practice, it is suggested to </a:t>
            </a:r>
            <a:r>
              <a:rPr lang="en-US" dirty="0">
                <a:solidFill>
                  <a:srgbClr val="0033CC"/>
                </a:solidFill>
              </a:rPr>
              <a:t>choose the threshold </a:t>
            </a:r>
            <a:r>
              <a:rPr lang="en-US" i="1" dirty="0">
                <a:solidFill>
                  <a:srgbClr val="00B050"/>
                </a:solidFill>
              </a:rPr>
              <a:t>δ</a:t>
            </a:r>
            <a:r>
              <a:rPr lang="en-US" i="1" dirty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according to the </a:t>
            </a:r>
            <a:r>
              <a:rPr lang="en-US" dirty="0">
                <a:solidFill>
                  <a:srgbClr val="00B050"/>
                </a:solidFill>
              </a:rPr>
              <a:t>distribution</a:t>
            </a:r>
            <a:r>
              <a:rPr lang="en-US" dirty="0">
                <a:solidFill>
                  <a:srgbClr val="0033CC"/>
                </a:solidFill>
              </a:rPr>
              <a:t> of score </a:t>
            </a:r>
            <a:r>
              <a:rPr lang="en-US" i="1" dirty="0"/>
              <a:t>f</a:t>
            </a:r>
            <a:r>
              <a:rPr lang="en-US" dirty="0"/>
              <a:t>(TS-SG).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51A97E-2EEC-4F5B-AF8B-75829CCE1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869" y="2384554"/>
            <a:ext cx="3787973" cy="8678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0C923E-25F9-42FE-8B9E-BCE1A6198AAC}"/>
              </a:ext>
            </a:extLst>
          </p:cNvPr>
          <p:cNvSpPr txBox="1"/>
          <p:nvPr/>
        </p:nvSpPr>
        <p:spPr>
          <a:xfrm>
            <a:off x="8595360" y="2499360"/>
            <a:ext cx="292691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Bigger value means lower prob -&gt; abnormal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608B20B-F852-46D1-8EB5-C27688312F52}"/>
              </a:ext>
            </a:extLst>
          </p:cNvPr>
          <p:cNvCxnSpPr/>
          <p:nvPr/>
        </p:nvCxnSpPr>
        <p:spPr>
          <a:xfrm flipH="1">
            <a:off x="5775960" y="3764280"/>
            <a:ext cx="32004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1654168-8DB2-4E51-B4D1-A412D8A72FDD}"/>
              </a:ext>
            </a:extLst>
          </p:cNvPr>
          <p:cNvCxnSpPr/>
          <p:nvPr/>
        </p:nvCxnSpPr>
        <p:spPr>
          <a:xfrm>
            <a:off x="5501640" y="3764280"/>
            <a:ext cx="3688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205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054BD-BF7F-4C93-A047-1458732E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41274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Deduce the driver’s behaviors from graph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74ABF-F7B7-4704-A13B-E76CB1D96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9825"/>
            <a:ext cx="12070080" cy="4351338"/>
          </a:xfrm>
        </p:spPr>
        <p:txBody>
          <a:bodyPr>
            <a:noAutofit/>
          </a:bodyPr>
          <a:lstStyle/>
          <a:p>
            <a:r>
              <a:rPr lang="en-US" dirty="0"/>
              <a:t>Fig. 4 (next slide) shows two abstract examples of the subgraph with different types of </a:t>
            </a:r>
            <a:r>
              <a:rPr lang="en-US" dirty="0">
                <a:solidFill>
                  <a:srgbClr val="FF0000"/>
                </a:solidFill>
              </a:rPr>
              <a:t>anomalies</a:t>
            </a:r>
            <a:r>
              <a:rPr lang="en-US" dirty="0"/>
              <a:t> caused by </a:t>
            </a:r>
            <a:r>
              <a:rPr lang="en-US" dirty="0">
                <a:solidFill>
                  <a:srgbClr val="FF0000"/>
                </a:solidFill>
              </a:rPr>
              <a:t>contextual and correlational </a:t>
            </a:r>
            <a:r>
              <a:rPr lang="en-US" dirty="0"/>
              <a:t>relationships, respectively. In real-world driving scenarios, </a:t>
            </a:r>
            <a:r>
              <a:rPr lang="en-US" u="sng" dirty="0"/>
              <a:t>contextual and correlational driving anomalies may occur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simultaneously </a:t>
            </a:r>
            <a:r>
              <a:rPr lang="en-US" dirty="0"/>
              <a:t>because the data are generated by vehicle components closely working together, and a specific abnormal driving behavior or operation may cause various anomalies.</a:t>
            </a:r>
          </a:p>
          <a:p>
            <a:r>
              <a:rPr lang="en-US" dirty="0"/>
              <a:t>By </a:t>
            </a:r>
            <a:r>
              <a:rPr lang="en-US" dirty="0">
                <a:solidFill>
                  <a:srgbClr val="00B050"/>
                </a:solidFill>
              </a:rPr>
              <a:t>analyzing the structure of the abnormal TS-SG and evaluating which kind of edge causes a high score value</a:t>
            </a:r>
            <a:r>
              <a:rPr lang="en-US" dirty="0"/>
              <a:t>, </a:t>
            </a:r>
            <a:r>
              <a:rPr lang="en-US" u="sng" dirty="0"/>
              <a:t>data analysts </a:t>
            </a:r>
            <a:r>
              <a:rPr lang="en-US" dirty="0"/>
              <a:t>are able to </a:t>
            </a:r>
            <a:r>
              <a:rPr lang="en-US" u="sng" dirty="0"/>
              <a:t>understand the detailed reason for this anomaly</a:t>
            </a:r>
            <a:r>
              <a:rPr lang="en-US" dirty="0"/>
              <a:t>. For example, if the cause of high </a:t>
            </a:r>
            <a:r>
              <a:rPr lang="en-US" i="1" dirty="0"/>
              <a:t>f</a:t>
            </a:r>
            <a:r>
              <a:rPr lang="en-US" dirty="0"/>
              <a:t>(TS-SG) is </a:t>
            </a:r>
            <a:r>
              <a:rPr lang="en-US" dirty="0">
                <a:solidFill>
                  <a:srgbClr val="FF0000"/>
                </a:solidFill>
              </a:rPr>
              <a:t>vehicle-speed state transition,</a:t>
            </a:r>
            <a:r>
              <a:rPr lang="en-US" dirty="0"/>
              <a:t> it signifies that the driver behaves not so well in </a:t>
            </a:r>
            <a:r>
              <a:rPr lang="en-US" dirty="0">
                <a:solidFill>
                  <a:srgbClr val="FF0000"/>
                </a:solidFill>
              </a:rPr>
              <a:t>accelerating or decelerating</a:t>
            </a:r>
            <a:r>
              <a:rPr lang="en-US" dirty="0"/>
              <a:t>. </a:t>
            </a:r>
          </a:p>
          <a:p>
            <a:r>
              <a:rPr lang="en-US" dirty="0"/>
              <a:t>While if </a:t>
            </a:r>
            <a:r>
              <a:rPr lang="en-US" dirty="0">
                <a:solidFill>
                  <a:srgbClr val="FF0000"/>
                </a:solidFill>
              </a:rPr>
              <a:t>RPM states</a:t>
            </a:r>
            <a:r>
              <a:rPr lang="en-US" dirty="0"/>
              <a:t> cause the high score, it signifies that the driver does not take </a:t>
            </a:r>
            <a:r>
              <a:rPr lang="en-US" dirty="0">
                <a:solidFill>
                  <a:srgbClr val="FF0000"/>
                </a:solidFill>
              </a:rPr>
              <a:t>a smooth control of accelerator pedal or gear position</a:t>
            </a:r>
            <a:r>
              <a:rPr lang="en-US" dirty="0"/>
              <a:t>, suggesting that the driver drives either </a:t>
            </a:r>
            <a:r>
              <a:rPr lang="en-US" dirty="0">
                <a:solidFill>
                  <a:srgbClr val="FF0000"/>
                </a:solidFill>
              </a:rPr>
              <a:t>aggressively or unskillfully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3505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84BC5F-5EA0-4D1B-898D-56BD214AE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315" y="631810"/>
            <a:ext cx="9723699" cy="57070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EFA0061-21CC-4E81-AB00-D8281B1F4B42}"/>
              </a:ext>
            </a:extLst>
          </p:cNvPr>
          <p:cNvSpPr/>
          <p:nvPr/>
        </p:nvSpPr>
        <p:spPr>
          <a:xfrm>
            <a:off x="2235666" y="851483"/>
            <a:ext cx="2994870" cy="11534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A931D-4025-4C67-A431-E33D04E47009}"/>
              </a:ext>
            </a:extLst>
          </p:cNvPr>
          <p:cNvSpPr/>
          <p:nvPr/>
        </p:nvSpPr>
        <p:spPr>
          <a:xfrm rot="18456894">
            <a:off x="5703462" y="1472162"/>
            <a:ext cx="2853391" cy="11534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01A3E4-1F8E-4682-9B32-7B1905281944}"/>
              </a:ext>
            </a:extLst>
          </p:cNvPr>
          <p:cNvSpPr/>
          <p:nvPr/>
        </p:nvSpPr>
        <p:spPr>
          <a:xfrm>
            <a:off x="6096000" y="3992880"/>
            <a:ext cx="685800" cy="792480"/>
          </a:xfrm>
          <a:prstGeom prst="ellipse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296C5C-0780-484D-94EA-950D9A96F239}"/>
              </a:ext>
            </a:extLst>
          </p:cNvPr>
          <p:cNvSpPr/>
          <p:nvPr/>
        </p:nvSpPr>
        <p:spPr>
          <a:xfrm>
            <a:off x="9579794" y="3981731"/>
            <a:ext cx="685800" cy="792480"/>
          </a:xfrm>
          <a:prstGeom prst="ellipse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0063E09-A2B5-4CA8-AF55-C8CDD33CD214}"/>
              </a:ext>
            </a:extLst>
          </p:cNvPr>
          <p:cNvSpPr/>
          <p:nvPr/>
        </p:nvSpPr>
        <p:spPr>
          <a:xfrm>
            <a:off x="1240606" y="3909622"/>
            <a:ext cx="685800" cy="792480"/>
          </a:xfrm>
          <a:prstGeom prst="ellipse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A228A9-6305-446B-B760-0D83E78777DF}"/>
              </a:ext>
            </a:extLst>
          </p:cNvPr>
          <p:cNvSpPr/>
          <p:nvPr/>
        </p:nvSpPr>
        <p:spPr>
          <a:xfrm>
            <a:off x="5030364" y="3909622"/>
            <a:ext cx="685800" cy="792480"/>
          </a:xfrm>
          <a:prstGeom prst="ellipse">
            <a:avLst/>
          </a:prstGeom>
          <a:noFill/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364183C-C045-4FBD-83F4-8A0377D18C93}"/>
              </a:ext>
            </a:extLst>
          </p:cNvPr>
          <p:cNvCxnSpPr/>
          <p:nvPr/>
        </p:nvCxnSpPr>
        <p:spPr>
          <a:xfrm>
            <a:off x="3535680" y="243840"/>
            <a:ext cx="0" cy="4297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437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5E94-D6D7-4016-8F17-AC4E30D67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197486"/>
            <a:ext cx="10515600" cy="773112"/>
          </a:xfrm>
        </p:spPr>
        <p:txBody>
          <a:bodyPr/>
          <a:lstStyle/>
          <a:p>
            <a:r>
              <a:rPr lang="en-US" dirty="0"/>
              <a:t>Graph 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6D316-B80A-46C9-BCE7-B9CFA548B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970598"/>
            <a:ext cx="11811000" cy="4351338"/>
          </a:xfrm>
        </p:spPr>
        <p:txBody>
          <a:bodyPr>
            <a:noAutofit/>
          </a:bodyPr>
          <a:lstStyle/>
          <a:p>
            <a:r>
              <a:rPr lang="en-US" dirty="0"/>
              <a:t>Note that due to the limitation of historical data, change of environment,  or people’s driving styles, the structure of the graph may need to be able to </a:t>
            </a:r>
            <a:r>
              <a:rPr lang="en-US" dirty="0">
                <a:solidFill>
                  <a:srgbClr val="FF0000"/>
                </a:solidFill>
              </a:rPr>
              <a:t>evolve over time</a:t>
            </a:r>
            <a:r>
              <a:rPr lang="en-US" dirty="0"/>
              <a:t>. Such a characteristic is known as </a:t>
            </a:r>
            <a:r>
              <a:rPr lang="en-US" dirty="0">
                <a:solidFill>
                  <a:srgbClr val="FF0000"/>
                </a:solidFill>
              </a:rPr>
              <a:t>concept drift</a:t>
            </a:r>
            <a:r>
              <a:rPr lang="en-US" dirty="0"/>
              <a:t> in </a:t>
            </a:r>
            <a:r>
              <a:rPr lang="en-US" dirty="0">
                <a:solidFill>
                  <a:srgbClr val="FF0000"/>
                </a:solidFill>
              </a:rPr>
              <a:t>anomaly detection </a:t>
            </a: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streaming </a:t>
            </a:r>
            <a:r>
              <a:rPr lang="en-US" dirty="0"/>
              <a:t>data [18]. In this scenario, for example, given </a:t>
            </a:r>
            <a:r>
              <a:rPr lang="en-US" u="sng" dirty="0"/>
              <a:t>two states,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i</a:t>
            </a:r>
            <a:r>
              <a:rPr lang="en-US" i="1" u="sng" baseline="-25000" dirty="0"/>
              <a:t> </a:t>
            </a:r>
            <a:r>
              <a:rPr lang="en-US" u="sng" dirty="0"/>
              <a:t>and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j</a:t>
            </a:r>
            <a:r>
              <a:rPr lang="en-US" i="1" u="sng" dirty="0"/>
              <a:t> </a:t>
            </a:r>
            <a:r>
              <a:rPr lang="en-US" u="sng" dirty="0"/>
              <a:t>, when measured </a:t>
            </a:r>
            <a:r>
              <a:rPr lang="en-US" u="sng" dirty="0">
                <a:solidFill>
                  <a:srgbClr val="0033CC"/>
                </a:solidFill>
              </a:rPr>
              <a:t>in different times</a:t>
            </a:r>
            <a:r>
              <a:rPr lang="en-US" u="sng" dirty="0"/>
              <a:t>, </a:t>
            </a:r>
            <a:r>
              <a:rPr lang="en-US" i="1" u="sng" dirty="0"/>
              <a:t>w</a:t>
            </a:r>
            <a:r>
              <a:rPr lang="en-US" u="sng" dirty="0"/>
              <a:t>(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i</a:t>
            </a:r>
            <a:r>
              <a:rPr lang="en-US" i="1" u="sng" dirty="0"/>
              <a:t>,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j</a:t>
            </a:r>
            <a:r>
              <a:rPr lang="en-US" i="1" u="sng" dirty="0"/>
              <a:t> </a:t>
            </a:r>
            <a:r>
              <a:rPr lang="en-US" u="sng" dirty="0"/>
              <a:t>) could be different</a:t>
            </a:r>
            <a:r>
              <a:rPr lang="en-US" dirty="0"/>
              <a:t>.</a:t>
            </a:r>
          </a:p>
          <a:p>
            <a:r>
              <a:rPr lang="en-US" dirty="0"/>
              <a:t>As a result, </a:t>
            </a:r>
            <a:r>
              <a:rPr lang="en-US" u="sng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abnormal level </a:t>
            </a:r>
            <a:r>
              <a:rPr lang="en-US" u="sng" dirty="0"/>
              <a:t>of sequence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i</a:t>
            </a:r>
            <a:r>
              <a:rPr lang="en-US" i="1" u="sng" dirty="0"/>
              <a:t>, </a:t>
            </a:r>
            <a:r>
              <a:rPr lang="en-US" i="1" u="sng" dirty="0" err="1"/>
              <a:t>s</a:t>
            </a:r>
            <a:r>
              <a:rPr lang="en-US" i="1" u="sng" baseline="-25000" dirty="0" err="1"/>
              <a:t>j</a:t>
            </a:r>
            <a:r>
              <a:rPr lang="en-US" i="1" u="sng" dirty="0"/>
              <a:t> </a:t>
            </a:r>
            <a:r>
              <a:rPr lang="en-US" u="sng" dirty="0">
                <a:solidFill>
                  <a:srgbClr val="FF0000"/>
                </a:solidFill>
              </a:rPr>
              <a:t>changes over time</a:t>
            </a:r>
            <a:r>
              <a:rPr lang="en-US" dirty="0"/>
              <a:t>. Failing to sense or account for such change could lower the performance of the detector by causing many false alarms. </a:t>
            </a:r>
          </a:p>
          <a:p>
            <a:r>
              <a:rPr lang="en-US" dirty="0"/>
              <a:t>We address this problem by designing a module in the cloud named </a:t>
            </a:r>
            <a:r>
              <a:rPr lang="en-US" b="1" i="1" dirty="0">
                <a:solidFill>
                  <a:srgbClr val="0033CC"/>
                </a:solidFill>
              </a:rPr>
              <a:t>SG-Maintainer </a:t>
            </a:r>
            <a:r>
              <a:rPr lang="en-US" dirty="0">
                <a:solidFill>
                  <a:srgbClr val="FF0000"/>
                </a:solidFill>
              </a:rPr>
              <a:t>to maintain and update the SG</a:t>
            </a:r>
            <a:r>
              <a:rPr lang="en-US" dirty="0"/>
              <a:t>. In practice, the </a:t>
            </a:r>
            <a:r>
              <a:rPr lang="en-US" i="1" dirty="0">
                <a:solidFill>
                  <a:srgbClr val="00B050"/>
                </a:solidFill>
              </a:rPr>
              <a:t>SG-Maintainer </a:t>
            </a:r>
            <a:r>
              <a:rPr lang="en-US" dirty="0"/>
              <a:t>maintains an array that records the connection number between states. </a:t>
            </a:r>
          </a:p>
          <a:p>
            <a:r>
              <a:rPr lang="en-US" dirty="0"/>
              <a:t>It </a:t>
            </a:r>
            <a:r>
              <a:rPr lang="en-US" dirty="0">
                <a:solidFill>
                  <a:srgbClr val="FF0000"/>
                </a:solidFill>
              </a:rPr>
              <a:t>updates the array </a:t>
            </a:r>
            <a:r>
              <a:rPr lang="en-US" dirty="0"/>
              <a:t>when each data arrives and then </a:t>
            </a:r>
            <a:r>
              <a:rPr lang="en-US" u="sng" dirty="0"/>
              <a:t>periodically calculates the connection weights </a:t>
            </a:r>
            <a:r>
              <a:rPr lang="en-US" dirty="0"/>
              <a:t>of the </a:t>
            </a:r>
            <a:r>
              <a:rPr lang="en-US" i="1" dirty="0"/>
              <a:t>SG </a:t>
            </a:r>
            <a:r>
              <a:rPr lang="en-US" dirty="0"/>
              <a:t>according to the array. Given a data sequence DS, the online detection is described in </a:t>
            </a:r>
            <a:r>
              <a:rPr lang="en-US" dirty="0">
                <a:solidFill>
                  <a:srgbClr val="FF0000"/>
                </a:solidFill>
              </a:rPr>
              <a:t>Algorithm 1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609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68BAC-EEE9-400F-84B3-8CCC634AB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E75B6-589E-4998-A123-0B0E4ECFC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" y="1438422"/>
            <a:ext cx="11907520" cy="5206218"/>
          </a:xfrm>
        </p:spPr>
        <p:txBody>
          <a:bodyPr>
            <a:noAutofit/>
          </a:bodyPr>
          <a:lstStyle/>
          <a:p>
            <a:r>
              <a:rPr lang="en-US" sz="2400" dirty="0"/>
              <a:t>Identifying </a:t>
            </a:r>
            <a:r>
              <a:rPr lang="en-US" sz="2400" dirty="0">
                <a:solidFill>
                  <a:srgbClr val="FF0000"/>
                </a:solidFill>
              </a:rPr>
              <a:t>driving anomalies </a:t>
            </a:r>
            <a:r>
              <a:rPr lang="en-US" sz="2400" dirty="0"/>
              <a:t>is of great significance for improving driving safety. The development of the </a:t>
            </a:r>
            <a:r>
              <a:rPr lang="en-US" sz="2400" u="sng" dirty="0"/>
              <a:t>Internet-of-Vehicle (</a:t>
            </a:r>
            <a:r>
              <a:rPr lang="en-US" sz="2400" u="sng" dirty="0" err="1"/>
              <a:t>IoV</a:t>
            </a:r>
            <a:r>
              <a:rPr lang="en-US" sz="2400" u="sng" dirty="0"/>
              <a:t>) </a:t>
            </a:r>
            <a:r>
              <a:rPr lang="en-US" sz="2400" dirty="0"/>
              <a:t>technology has made it feasible </a:t>
            </a:r>
            <a:r>
              <a:rPr lang="en-US" sz="2400" dirty="0">
                <a:solidFill>
                  <a:srgbClr val="FF0000"/>
                </a:solidFill>
              </a:rPr>
              <a:t>to acquire big data </a:t>
            </a:r>
            <a:r>
              <a:rPr lang="en-US" sz="2400" dirty="0"/>
              <a:t>from multiple vehicle sensors, and such big data play a fundamental role in identifying driving anomalies. </a:t>
            </a:r>
          </a:p>
          <a:p>
            <a:r>
              <a:rPr lang="en-US" sz="2400" dirty="0"/>
              <a:t>Existing approaches are mainly based on either </a:t>
            </a:r>
            <a:r>
              <a:rPr lang="en-US" sz="2400" u="sng" dirty="0"/>
              <a:t>rules or supervised learning</a:t>
            </a:r>
            <a:r>
              <a:rPr lang="en-US" sz="2400" dirty="0"/>
              <a:t>. However, such approaches often require </a:t>
            </a:r>
            <a:r>
              <a:rPr lang="en-US" sz="2400" dirty="0">
                <a:solidFill>
                  <a:srgbClr val="FF0000"/>
                </a:solidFill>
              </a:rPr>
              <a:t>labeled</a:t>
            </a:r>
            <a:r>
              <a:rPr lang="en-US" sz="2400" dirty="0"/>
              <a:t> data, which are typically </a:t>
            </a:r>
            <a:r>
              <a:rPr lang="en-US" sz="2400" u="sng" dirty="0"/>
              <a:t>not available in big data </a:t>
            </a:r>
            <a:r>
              <a:rPr lang="en-US" sz="2400" dirty="0"/>
              <a:t>scenarios. </a:t>
            </a:r>
          </a:p>
          <a:p>
            <a:r>
              <a:rPr lang="en-US" sz="2400" dirty="0"/>
              <a:t>In addition, because driving behaviors differ under vehicle statuses (e.g., speed and gear position), to </a:t>
            </a:r>
            <a:r>
              <a:rPr lang="en-US" sz="2400" u="sng" dirty="0"/>
              <a:t>precisely model driving behaviors </a:t>
            </a:r>
            <a:r>
              <a:rPr lang="en-US" sz="2400" dirty="0"/>
              <a:t>needs to fuse multiple sources of sensor data. </a:t>
            </a:r>
          </a:p>
          <a:p>
            <a:r>
              <a:rPr lang="en-US" sz="2400" dirty="0"/>
              <a:t>To address these issues, in this paper, we propose </a:t>
            </a:r>
            <a:r>
              <a:rPr lang="en-US" sz="2400" i="1" dirty="0" err="1"/>
              <a:t>SafeDrive</a:t>
            </a:r>
            <a:r>
              <a:rPr lang="en-US" sz="2400" dirty="0"/>
              <a:t>, an </a:t>
            </a:r>
            <a:r>
              <a:rPr lang="en-US" sz="2400" i="1" dirty="0">
                <a:solidFill>
                  <a:srgbClr val="FF0000"/>
                </a:solidFill>
              </a:rPr>
              <a:t>online </a:t>
            </a:r>
            <a:r>
              <a:rPr lang="en-US" sz="2400" dirty="0">
                <a:solidFill>
                  <a:srgbClr val="FF0000"/>
                </a:solidFill>
              </a:rPr>
              <a:t>and </a:t>
            </a:r>
            <a:r>
              <a:rPr lang="en-US" sz="2400" i="1" dirty="0">
                <a:solidFill>
                  <a:srgbClr val="FF0000"/>
                </a:solidFill>
              </a:rPr>
              <a:t>status-aware </a:t>
            </a:r>
            <a:r>
              <a:rPr lang="en-US" sz="2400" dirty="0"/>
              <a:t>approach, which </a:t>
            </a:r>
            <a:r>
              <a:rPr lang="en-US" sz="2400" dirty="0">
                <a:solidFill>
                  <a:srgbClr val="FF0000"/>
                </a:solidFill>
              </a:rPr>
              <a:t>does not require labeled </a:t>
            </a:r>
            <a:r>
              <a:rPr lang="en-US" sz="2400" dirty="0"/>
              <a:t>data. From a historical dataset, </a:t>
            </a:r>
            <a:r>
              <a:rPr lang="en-US" sz="2400" i="1" dirty="0" err="1"/>
              <a:t>SafeDrive</a:t>
            </a:r>
            <a:r>
              <a:rPr lang="en-US" sz="2400" i="1" dirty="0"/>
              <a:t> </a:t>
            </a:r>
            <a:r>
              <a:rPr lang="en-US" sz="2400" dirty="0"/>
              <a:t>statistically offline </a:t>
            </a:r>
            <a:r>
              <a:rPr lang="en-US" sz="2400" dirty="0">
                <a:solidFill>
                  <a:srgbClr val="0033CC"/>
                </a:solidFill>
              </a:rPr>
              <a:t>derives </a:t>
            </a:r>
            <a:r>
              <a:rPr lang="en-US" sz="2400" b="1" u="sng" dirty="0">
                <a:solidFill>
                  <a:srgbClr val="0033CC"/>
                </a:solidFill>
              </a:rPr>
              <a:t>a state graph (SG)</a:t>
            </a:r>
            <a:r>
              <a:rPr lang="en-US" sz="2400" dirty="0">
                <a:solidFill>
                  <a:srgbClr val="0033CC"/>
                </a:solidFill>
              </a:rPr>
              <a:t> as a behavior model</a:t>
            </a:r>
            <a:r>
              <a:rPr lang="en-US" sz="2400" dirty="0"/>
              <a:t>. Then, </a:t>
            </a:r>
            <a:r>
              <a:rPr lang="en-US" sz="2400" i="1" dirty="0" err="1"/>
              <a:t>SafeDrive</a:t>
            </a:r>
            <a:r>
              <a:rPr lang="en-US" sz="2400" i="1" dirty="0"/>
              <a:t> </a:t>
            </a:r>
            <a:r>
              <a:rPr lang="en-US" sz="2400" dirty="0"/>
              <a:t>splits the online data stream into </a:t>
            </a:r>
            <a:r>
              <a:rPr lang="en-US" sz="2400" dirty="0">
                <a:solidFill>
                  <a:srgbClr val="FF0000"/>
                </a:solidFill>
              </a:rPr>
              <a:t>segments</a:t>
            </a:r>
            <a:r>
              <a:rPr lang="en-US" sz="2400" dirty="0"/>
              <a:t> and compares each segment with the SG. </a:t>
            </a:r>
          </a:p>
          <a:p>
            <a:r>
              <a:rPr lang="en-US" sz="2400" i="1" dirty="0" err="1"/>
              <a:t>SafeDrive</a:t>
            </a:r>
            <a:r>
              <a:rPr lang="en-US" sz="2400" i="1" dirty="0"/>
              <a:t> </a:t>
            </a:r>
            <a:r>
              <a:rPr lang="en-US" sz="2400" u="sng" dirty="0"/>
              <a:t>identifies a segment that significantly deviates from the SG as an anomaly</a:t>
            </a:r>
            <a:r>
              <a:rPr lang="en-US" sz="2400" dirty="0"/>
              <a:t>. We evaluate </a:t>
            </a:r>
            <a:r>
              <a:rPr lang="en-US" sz="2400" i="1" dirty="0" err="1"/>
              <a:t>SafeDrive</a:t>
            </a:r>
            <a:r>
              <a:rPr lang="en-US" sz="2400" i="1" dirty="0"/>
              <a:t> </a:t>
            </a:r>
            <a:r>
              <a:rPr lang="en-US" sz="2400" dirty="0"/>
              <a:t>on a </a:t>
            </a:r>
            <a:r>
              <a:rPr lang="en-US" sz="2400" dirty="0">
                <a:solidFill>
                  <a:srgbClr val="FF0000"/>
                </a:solidFill>
              </a:rPr>
              <a:t>cloud-based </a:t>
            </a:r>
            <a:r>
              <a:rPr lang="en-US" sz="2400" dirty="0" err="1">
                <a:solidFill>
                  <a:srgbClr val="FF0000"/>
                </a:solidFill>
              </a:rPr>
              <a:t>IoV</a:t>
            </a:r>
            <a:r>
              <a:rPr lang="en-US" sz="2400" dirty="0">
                <a:solidFill>
                  <a:srgbClr val="FF0000"/>
                </a:solidFill>
              </a:rPr>
              <a:t> platform </a:t>
            </a:r>
            <a:r>
              <a:rPr lang="en-US" sz="2400" dirty="0"/>
              <a:t>with over 29 000 real connected vehicles.</a:t>
            </a:r>
          </a:p>
        </p:txBody>
      </p:sp>
    </p:spTree>
    <p:extLst>
      <p:ext uri="{BB962C8B-B14F-4D97-AF65-F5344CB8AC3E}">
        <p14:creationId xmlns:p14="http://schemas.microsoft.com/office/powerpoint/2010/main" val="3153262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5C80D8-2DF6-4CD3-B642-E66C3F36A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11" y="707468"/>
            <a:ext cx="8985801" cy="56620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9233290-E0C8-484D-A8F4-376CB920523C}"/>
              </a:ext>
            </a:extLst>
          </p:cNvPr>
          <p:cNvSpPr/>
          <p:nvPr/>
        </p:nvSpPr>
        <p:spPr>
          <a:xfrm>
            <a:off x="3307080" y="3139440"/>
            <a:ext cx="2087880" cy="4267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2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CE5B-0D6E-4FEB-87EB-E659C2659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F16B-96A0-446A-A832-8CFAC74C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0265A0-9392-4808-832D-CBC6F3EC0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62" y="1690688"/>
            <a:ext cx="11136923" cy="451446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76988A8-98AD-415F-B910-967988115EF7}"/>
              </a:ext>
            </a:extLst>
          </p:cNvPr>
          <p:cNvSpPr/>
          <p:nvPr/>
        </p:nvSpPr>
        <p:spPr>
          <a:xfrm>
            <a:off x="385894" y="3947020"/>
            <a:ext cx="1988190" cy="18078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95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3D3204-198D-4E91-815A-2F86AC744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165" y="331185"/>
            <a:ext cx="8522135" cy="65268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92D9BEA-715B-4CBB-B5F3-A8BE81DCB945}"/>
              </a:ext>
            </a:extLst>
          </p:cNvPr>
          <p:cNvSpPr/>
          <p:nvPr/>
        </p:nvSpPr>
        <p:spPr>
          <a:xfrm>
            <a:off x="1807827" y="1505822"/>
            <a:ext cx="2910979" cy="4932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152718-D6A5-40EC-B2E9-58512E276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637" y="520034"/>
            <a:ext cx="10335233" cy="54068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2C1D2BF-F019-446A-A3D5-149DC8118460}"/>
              </a:ext>
            </a:extLst>
          </p:cNvPr>
          <p:cNvSpPr/>
          <p:nvPr/>
        </p:nvSpPr>
        <p:spPr>
          <a:xfrm>
            <a:off x="4364673" y="5096312"/>
            <a:ext cx="2501715" cy="864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19FD3-D3AE-4F17-A784-3D02A36FBF08}"/>
              </a:ext>
            </a:extLst>
          </p:cNvPr>
          <p:cNvSpPr txBox="1"/>
          <p:nvPr/>
        </p:nvSpPr>
        <p:spPr>
          <a:xfrm>
            <a:off x="548641" y="5960378"/>
            <a:ext cx="11630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Contextual: </a:t>
            </a:r>
            <a:r>
              <a:rPr lang="en-US" sz="2800" dirty="0"/>
              <a:t>the same variable;  different times (only look at ONE curve)</a:t>
            </a:r>
          </a:p>
        </p:txBody>
      </p:sp>
    </p:spTree>
    <p:extLst>
      <p:ext uri="{BB962C8B-B14F-4D97-AF65-F5344CB8AC3E}">
        <p14:creationId xmlns:p14="http://schemas.microsoft.com/office/powerpoint/2010/main" val="1700775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64954D-735E-4208-868D-DF0BC19EA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090" y="1193085"/>
            <a:ext cx="10042729" cy="498888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3EECC57-0B8F-45DF-8BAD-FE19129887E4}"/>
              </a:ext>
            </a:extLst>
          </p:cNvPr>
          <p:cNvSpPr/>
          <p:nvPr/>
        </p:nvSpPr>
        <p:spPr>
          <a:xfrm>
            <a:off x="3831971" y="5368844"/>
            <a:ext cx="2703052" cy="5921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906C67-288E-40FD-87F3-842770B44D16}"/>
              </a:ext>
            </a:extLst>
          </p:cNvPr>
          <p:cNvSpPr txBox="1"/>
          <p:nvPr/>
        </p:nvSpPr>
        <p:spPr>
          <a:xfrm>
            <a:off x="1722120" y="6181969"/>
            <a:ext cx="8197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Look at </a:t>
            </a:r>
            <a:r>
              <a:rPr lang="en-US" sz="2800" dirty="0">
                <a:solidFill>
                  <a:srgbClr val="FF0000"/>
                </a:solidFill>
              </a:rPr>
              <a:t>two curves</a:t>
            </a:r>
            <a:r>
              <a:rPr lang="en-US" sz="2800" dirty="0"/>
              <a:t>; their relationship in the same time.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9B4099-9065-4A0C-B9EB-731A456C0F1C}"/>
              </a:ext>
            </a:extLst>
          </p:cNvPr>
          <p:cNvCxnSpPr/>
          <p:nvPr/>
        </p:nvCxnSpPr>
        <p:spPr>
          <a:xfrm flipV="1">
            <a:off x="3337560" y="4038600"/>
            <a:ext cx="167640" cy="225552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7495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BD5D5F-4A15-4BE9-8423-ED436C2B9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91" y="1186129"/>
            <a:ext cx="10117661" cy="48452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BCF9342-AF7C-4A95-A205-427C4670F372}"/>
              </a:ext>
            </a:extLst>
          </p:cNvPr>
          <p:cNvSpPr/>
          <p:nvPr/>
        </p:nvSpPr>
        <p:spPr>
          <a:xfrm>
            <a:off x="1608891" y="1765883"/>
            <a:ext cx="2027738" cy="5998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E9587-7E24-418E-B443-22F73AA5D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27999-3E8F-4E14-A0C0-BA1DD7C7F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2085320" cy="4351338"/>
          </a:xfrm>
        </p:spPr>
        <p:txBody>
          <a:bodyPr>
            <a:noAutofit/>
          </a:bodyPr>
          <a:lstStyle/>
          <a:p>
            <a:r>
              <a:rPr lang="en-US" sz="2400" dirty="0"/>
              <a:t>the</a:t>
            </a:r>
            <a:r>
              <a:rPr lang="en-US" sz="2400" dirty="0">
                <a:solidFill>
                  <a:srgbClr val="0033CC"/>
                </a:solidFill>
              </a:rPr>
              <a:t> prior </a:t>
            </a:r>
            <a:r>
              <a:rPr lang="en-US" sz="2400" dirty="0"/>
              <a:t>research cannot effectively identify abnormal driving behaviors </a:t>
            </a:r>
            <a:r>
              <a:rPr lang="en-US" sz="2400" dirty="0">
                <a:solidFill>
                  <a:srgbClr val="FF0000"/>
                </a:solidFill>
              </a:rPr>
              <a:t>for three main reasons</a:t>
            </a:r>
            <a:r>
              <a:rPr lang="en-US" sz="2400" dirty="0"/>
              <a:t>. 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First, </a:t>
            </a:r>
            <a:r>
              <a:rPr lang="en-US" sz="2400" dirty="0"/>
              <a:t>in </a:t>
            </a:r>
            <a:r>
              <a:rPr lang="en-US" sz="2400" dirty="0" err="1"/>
              <a:t>IoV</a:t>
            </a:r>
            <a:r>
              <a:rPr lang="en-US" sz="2400" dirty="0"/>
              <a:t>, the </a:t>
            </a:r>
            <a:r>
              <a:rPr lang="en-US" sz="2400" u="sng" dirty="0"/>
              <a:t>volume of data is huge</a:t>
            </a:r>
            <a:r>
              <a:rPr lang="en-US" sz="2400" dirty="0"/>
              <a:t>. They are collected from multiple sensors and are with complicated relations, making it </a:t>
            </a:r>
            <a:r>
              <a:rPr lang="en-US" sz="2400" u="sng" dirty="0"/>
              <a:t>infeasible to label normal and abnormal </a:t>
            </a:r>
            <a:r>
              <a:rPr lang="en-US" sz="2400" dirty="0"/>
              <a:t>behaviors. </a:t>
            </a:r>
          </a:p>
          <a:p>
            <a:r>
              <a:rPr lang="en-US" sz="2400" dirty="0">
                <a:solidFill>
                  <a:srgbClr val="0033CC"/>
                </a:solidFill>
              </a:rPr>
              <a:t>Second, </a:t>
            </a:r>
            <a:r>
              <a:rPr lang="en-US" sz="2400" dirty="0"/>
              <a:t>the process of </a:t>
            </a:r>
            <a:r>
              <a:rPr lang="en-US" sz="2400" u="sng" dirty="0"/>
              <a:t>manually labeling </a:t>
            </a:r>
            <a:r>
              <a:rPr lang="en-US" sz="2400" dirty="0"/>
              <a:t>the huge volume of the data stream can be difficult and biased because abnormal driving behaviors can be uncertain and human perceptions can be error-prone. </a:t>
            </a:r>
          </a:p>
          <a:p>
            <a:r>
              <a:rPr lang="en-US" sz="2400" dirty="0">
                <a:solidFill>
                  <a:srgbClr val="0033CC"/>
                </a:solidFill>
              </a:rPr>
              <a:t>Third, </a:t>
            </a:r>
            <a:r>
              <a:rPr lang="en-US" sz="2400" dirty="0"/>
              <a:t>whether a driving behavior is abnormal or not is </a:t>
            </a:r>
            <a:r>
              <a:rPr lang="en-US" sz="2400" u="sng" dirty="0"/>
              <a:t>heavily dependent on the current vehicle status</a:t>
            </a:r>
            <a:r>
              <a:rPr lang="en-US" sz="2400" dirty="0"/>
              <a:t> (e.g., speed and gear position). </a:t>
            </a:r>
          </a:p>
          <a:p>
            <a:r>
              <a:rPr lang="en-US" sz="2400" dirty="0"/>
              <a:t>For instance, Fig. 1 shows the relationship between </a:t>
            </a:r>
            <a:r>
              <a:rPr lang="en-US" sz="2400" dirty="0">
                <a:solidFill>
                  <a:srgbClr val="FF0000"/>
                </a:solidFill>
              </a:rPr>
              <a:t>acceleration behaviors and vehicle speed statuses. </a:t>
            </a:r>
            <a:r>
              <a:rPr lang="en-US" sz="2400" dirty="0"/>
              <a:t>It can be observed that drivers would normally accelerate more slowly when driving at high speed. Such behavior is a kind of </a:t>
            </a:r>
            <a:r>
              <a:rPr lang="en-US" sz="2400" b="1" u="sng" dirty="0">
                <a:solidFill>
                  <a:srgbClr val="FF0000"/>
                </a:solidFill>
              </a:rPr>
              <a:t>(1) contextual-status-related </a:t>
            </a:r>
            <a:r>
              <a:rPr lang="en-US" sz="2400" dirty="0"/>
              <a:t>behaviors. </a:t>
            </a:r>
          </a:p>
          <a:p>
            <a:r>
              <a:rPr lang="en-US" sz="2400" dirty="0"/>
              <a:t>As a comparison, another behavior can be observed in the relations </a:t>
            </a:r>
            <a:r>
              <a:rPr lang="en-US" sz="2400" dirty="0">
                <a:solidFill>
                  <a:srgbClr val="0033CC"/>
                </a:solidFill>
              </a:rPr>
              <a:t>between different types of data</a:t>
            </a:r>
            <a:r>
              <a:rPr lang="en-US" sz="2400" dirty="0"/>
              <a:t>, and such behavior is a kind of </a:t>
            </a:r>
            <a:r>
              <a:rPr lang="en-US" sz="2400" b="1" u="sng" dirty="0">
                <a:solidFill>
                  <a:srgbClr val="FF0000"/>
                </a:solidFill>
              </a:rPr>
              <a:t>(2) correlational-status-related </a:t>
            </a:r>
            <a:r>
              <a:rPr lang="en-US" sz="2400" dirty="0"/>
              <a:t>behaviors.</a:t>
            </a:r>
          </a:p>
        </p:txBody>
      </p:sp>
    </p:spTree>
    <p:extLst>
      <p:ext uri="{BB962C8B-B14F-4D97-AF65-F5344CB8AC3E}">
        <p14:creationId xmlns:p14="http://schemas.microsoft.com/office/powerpoint/2010/main" val="327350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B43D62-63F1-4D9B-8137-FCC0A72D4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406" y="171458"/>
            <a:ext cx="7788748" cy="631573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8F2531B-FA44-4C43-9972-DE3A153F01AD}"/>
              </a:ext>
            </a:extLst>
          </p:cNvPr>
          <p:cNvSpPr/>
          <p:nvPr/>
        </p:nvSpPr>
        <p:spPr>
          <a:xfrm>
            <a:off x="2957406" y="5532539"/>
            <a:ext cx="7751141" cy="9546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96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1AD3-C088-4CC4-823B-FED94760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of </a:t>
            </a:r>
            <a:r>
              <a:rPr lang="en-US" dirty="0" err="1"/>
              <a:t>SafeDrive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74192-551F-4943-B497-97E2CE384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554480"/>
            <a:ext cx="10866120" cy="46224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propose </a:t>
            </a:r>
            <a:r>
              <a:rPr lang="en-US" i="1" dirty="0" err="1"/>
              <a:t>SafeDrive</a:t>
            </a:r>
            <a:r>
              <a:rPr lang="en-US" dirty="0"/>
              <a:t>, an </a:t>
            </a:r>
            <a:r>
              <a:rPr lang="en-US" dirty="0">
                <a:solidFill>
                  <a:srgbClr val="FF0000"/>
                </a:solidFill>
              </a:rPr>
              <a:t>online and status-aware </a:t>
            </a:r>
            <a:r>
              <a:rPr lang="en-US" dirty="0"/>
              <a:t>approach for detecting driving anomalies.</a:t>
            </a:r>
          </a:p>
          <a:p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does not require costly labeled data, by employing </a:t>
            </a:r>
            <a:r>
              <a:rPr lang="en-US" dirty="0">
                <a:solidFill>
                  <a:srgbClr val="FF0000"/>
                </a:solidFill>
              </a:rPr>
              <a:t>a state graph </a:t>
            </a:r>
            <a:r>
              <a:rPr lang="en-US" dirty="0"/>
              <a:t>(</a:t>
            </a:r>
            <a:r>
              <a:rPr lang="en-US" b="1" dirty="0">
                <a:solidFill>
                  <a:srgbClr val="0033CC"/>
                </a:solidFill>
              </a:rPr>
              <a:t>SG</a:t>
            </a:r>
            <a:r>
              <a:rPr lang="en-US" dirty="0"/>
              <a:t>). </a:t>
            </a:r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u="sng" dirty="0"/>
              <a:t>fuses data on both the vehicle sensor level and the fleet level</a:t>
            </a:r>
            <a:r>
              <a:rPr lang="en-US" dirty="0"/>
              <a:t>; such data </a:t>
            </a:r>
            <a:r>
              <a:rPr lang="en-US" dirty="0">
                <a:solidFill>
                  <a:srgbClr val="FF0000"/>
                </a:solidFill>
              </a:rPr>
              <a:t>precisely reflect the normal </a:t>
            </a:r>
            <a:r>
              <a:rPr lang="en-US" dirty="0"/>
              <a:t>driving styles. </a:t>
            </a:r>
          </a:p>
          <a:p>
            <a:r>
              <a:rPr lang="en-US" dirty="0"/>
              <a:t>For the </a:t>
            </a:r>
            <a:r>
              <a:rPr lang="en-US" dirty="0">
                <a:solidFill>
                  <a:srgbClr val="FF0000"/>
                </a:solidFill>
              </a:rPr>
              <a:t>online detection</a:t>
            </a:r>
            <a:r>
              <a:rPr lang="en-US" dirty="0"/>
              <a:t>, </a:t>
            </a:r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compares the </a:t>
            </a:r>
            <a:r>
              <a:rPr lang="en-US" dirty="0">
                <a:solidFill>
                  <a:srgbClr val="0033CC"/>
                </a:solidFill>
              </a:rPr>
              <a:t>real-time driving data stream </a:t>
            </a:r>
            <a:r>
              <a:rPr lang="en-US" dirty="0"/>
              <a:t>with the </a:t>
            </a:r>
            <a:r>
              <a:rPr lang="en-US" dirty="0">
                <a:solidFill>
                  <a:srgbClr val="FF0000"/>
                </a:solidFill>
              </a:rPr>
              <a:t>SG </a:t>
            </a:r>
            <a:r>
              <a:rPr lang="en-US" dirty="0"/>
              <a:t>to detect anomalies. </a:t>
            </a:r>
          </a:p>
          <a:p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includes novel techniques to address two main challenges: </a:t>
            </a:r>
          </a:p>
          <a:p>
            <a:pPr marL="514350" indent="-514350">
              <a:buAutoNum type="arabicParenR"/>
            </a:pPr>
            <a:r>
              <a:rPr lang="en-US" dirty="0"/>
              <a:t>uniformly </a:t>
            </a:r>
            <a:r>
              <a:rPr lang="en-US" dirty="0">
                <a:solidFill>
                  <a:srgbClr val="FF0000"/>
                </a:solidFill>
              </a:rPr>
              <a:t>modeling a variety of vehicle statuses </a:t>
            </a:r>
            <a:r>
              <a:rPr lang="en-US" dirty="0"/>
              <a:t>represented by complex data relations; and </a:t>
            </a:r>
          </a:p>
          <a:p>
            <a:pPr marL="514350" indent="-514350">
              <a:buAutoNum type="arabicParenR"/>
            </a:pPr>
            <a:r>
              <a:rPr lang="en-US" dirty="0"/>
              <a:t>capturing </a:t>
            </a:r>
            <a:r>
              <a:rPr lang="en-US" dirty="0">
                <a:solidFill>
                  <a:srgbClr val="FF0000"/>
                </a:solidFill>
              </a:rPr>
              <a:t>how people normally drive </a:t>
            </a:r>
            <a:r>
              <a:rPr lang="en-US" dirty="0"/>
              <a:t>based on the </a:t>
            </a:r>
            <a:r>
              <a:rPr lang="en-US" dirty="0">
                <a:solidFill>
                  <a:srgbClr val="0033CC"/>
                </a:solidFill>
              </a:rPr>
              <a:t>modeled relations between statuses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25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FB214-FEBA-4B24-94D5-E8E249CC9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" y="121285"/>
            <a:ext cx="10515600" cy="1325563"/>
          </a:xfrm>
        </p:spPr>
        <p:txBody>
          <a:bodyPr/>
          <a:lstStyle/>
          <a:p>
            <a:r>
              <a:rPr lang="en-US" dirty="0"/>
              <a:t>It uses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F6624-6803-4FE4-863F-6DA38D2D5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155064"/>
            <a:ext cx="11201400" cy="533717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particular, </a:t>
            </a:r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includes an SG to model 1) </a:t>
            </a:r>
            <a:r>
              <a:rPr lang="en-US" b="1" u="sng" dirty="0">
                <a:solidFill>
                  <a:srgbClr val="FF0000"/>
                </a:solidFill>
              </a:rPr>
              <a:t>contextual</a:t>
            </a:r>
            <a:r>
              <a:rPr lang="en-US" dirty="0">
                <a:solidFill>
                  <a:srgbClr val="FF0000"/>
                </a:solidFill>
              </a:rPr>
              <a:t> relations </a:t>
            </a:r>
            <a:r>
              <a:rPr lang="en-US" dirty="0"/>
              <a:t>between statuses of </a:t>
            </a:r>
            <a:r>
              <a:rPr lang="en-US" u="sng" dirty="0">
                <a:solidFill>
                  <a:srgbClr val="0033CC"/>
                </a:solidFill>
              </a:rPr>
              <a:t>the same type of data</a:t>
            </a:r>
            <a:r>
              <a:rPr lang="en-US" dirty="0"/>
              <a:t>, such as speed, at different timings and 2) </a:t>
            </a:r>
            <a:r>
              <a:rPr lang="en-US" b="1" u="sng" dirty="0">
                <a:solidFill>
                  <a:srgbClr val="FF0000"/>
                </a:solidFill>
              </a:rPr>
              <a:t>correlational</a:t>
            </a:r>
            <a:r>
              <a:rPr lang="en-US" dirty="0">
                <a:solidFill>
                  <a:srgbClr val="FF0000"/>
                </a:solidFill>
              </a:rPr>
              <a:t> relations </a:t>
            </a:r>
            <a:r>
              <a:rPr lang="en-US" dirty="0"/>
              <a:t>between </a:t>
            </a:r>
            <a:r>
              <a:rPr lang="en-US" dirty="0">
                <a:solidFill>
                  <a:srgbClr val="FF0000"/>
                </a:solidFill>
              </a:rPr>
              <a:t>statuses of </a:t>
            </a:r>
            <a:r>
              <a:rPr lang="en-US" dirty="0">
                <a:solidFill>
                  <a:srgbClr val="0033CC"/>
                </a:solidFill>
              </a:rPr>
              <a:t>different types of data</a:t>
            </a:r>
            <a:r>
              <a:rPr lang="en-US" dirty="0"/>
              <a:t>, such as the </a:t>
            </a:r>
            <a:r>
              <a:rPr lang="en-US" dirty="0">
                <a:solidFill>
                  <a:srgbClr val="FF0000"/>
                </a:solidFill>
              </a:rPr>
              <a:t>vehicle revolutions per minute (RPM)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gear position</a:t>
            </a:r>
            <a:r>
              <a:rPr lang="en-US" dirty="0"/>
              <a:t>, at the same timing.</a:t>
            </a:r>
          </a:p>
          <a:p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represents all the statuses as </a:t>
            </a:r>
            <a:r>
              <a:rPr lang="en-US" dirty="0">
                <a:solidFill>
                  <a:srgbClr val="FF0000"/>
                </a:solidFill>
              </a:rPr>
              <a:t>states</a:t>
            </a:r>
            <a:r>
              <a:rPr lang="en-US" dirty="0"/>
              <a:t> and connected with </a:t>
            </a:r>
            <a:r>
              <a:rPr lang="en-US" dirty="0">
                <a:solidFill>
                  <a:srgbClr val="FF0000"/>
                </a:solidFill>
              </a:rPr>
              <a:t>edges </a:t>
            </a:r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graph</a:t>
            </a:r>
            <a:r>
              <a:rPr lang="en-US" dirty="0"/>
              <a:t>. To construct an </a:t>
            </a:r>
            <a:r>
              <a:rPr lang="en-US" dirty="0">
                <a:solidFill>
                  <a:srgbClr val="0033CC"/>
                </a:solidFill>
              </a:rPr>
              <a:t>objective </a:t>
            </a:r>
            <a:r>
              <a:rPr lang="en-US" dirty="0"/>
              <a:t>driving model, </a:t>
            </a:r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fuses different vehicles’ </a:t>
            </a:r>
            <a:r>
              <a:rPr lang="en-US" dirty="0">
                <a:solidFill>
                  <a:srgbClr val="0033CC"/>
                </a:solidFill>
              </a:rPr>
              <a:t>historical data </a:t>
            </a:r>
            <a:r>
              <a:rPr lang="en-US" dirty="0"/>
              <a:t>together and statistically </a:t>
            </a:r>
            <a:r>
              <a:rPr lang="en-US" dirty="0">
                <a:solidFill>
                  <a:srgbClr val="0033CC"/>
                </a:solidFill>
              </a:rPr>
              <a:t>calculates the structure of the SG</a:t>
            </a:r>
            <a:r>
              <a:rPr lang="en-US" dirty="0"/>
              <a:t>. In the </a:t>
            </a:r>
            <a:r>
              <a:rPr lang="en-US" dirty="0">
                <a:solidFill>
                  <a:srgbClr val="0033CC"/>
                </a:solidFill>
              </a:rPr>
              <a:t>online</a:t>
            </a:r>
            <a:r>
              <a:rPr lang="en-US" dirty="0"/>
              <a:t> setting, </a:t>
            </a:r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identifies driving anomalies by splitting the data stream into </a:t>
            </a:r>
            <a:r>
              <a:rPr lang="en-US" dirty="0">
                <a:solidFill>
                  <a:srgbClr val="0033CC"/>
                </a:solidFill>
              </a:rPr>
              <a:t>segments</a:t>
            </a:r>
            <a:r>
              <a:rPr lang="en-US" dirty="0"/>
              <a:t> and </a:t>
            </a:r>
            <a:r>
              <a:rPr lang="en-US" u="sng" dirty="0"/>
              <a:t>comparing each segment with the SG</a:t>
            </a:r>
            <a:r>
              <a:rPr lang="en-US" dirty="0"/>
              <a:t>.</a:t>
            </a:r>
          </a:p>
          <a:p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considers as abnormal those segments that </a:t>
            </a:r>
            <a:r>
              <a:rPr lang="en-US" dirty="0">
                <a:solidFill>
                  <a:srgbClr val="0033CC"/>
                </a:solidFill>
              </a:rPr>
              <a:t>largely deviate from the SG</a:t>
            </a:r>
            <a:r>
              <a:rPr lang="en-US" dirty="0"/>
              <a:t>. </a:t>
            </a:r>
          </a:p>
          <a:p>
            <a:r>
              <a:rPr lang="en-US" dirty="0"/>
              <a:t>We implement </a:t>
            </a:r>
            <a:r>
              <a:rPr lang="en-US" i="1" dirty="0" err="1"/>
              <a:t>SafeDrive</a:t>
            </a:r>
            <a:r>
              <a:rPr lang="en-US" i="1" dirty="0"/>
              <a:t> </a:t>
            </a:r>
            <a:r>
              <a:rPr lang="en-US" dirty="0"/>
              <a:t>on a real-world cloud-based </a:t>
            </a:r>
            <a:r>
              <a:rPr lang="en-US" dirty="0" err="1"/>
              <a:t>IoV</a:t>
            </a:r>
            <a:r>
              <a:rPr lang="en-US" dirty="0"/>
              <a:t> platform, which connects over </a:t>
            </a:r>
            <a:r>
              <a:rPr lang="en-US" dirty="0">
                <a:solidFill>
                  <a:srgbClr val="0033CC"/>
                </a:solidFill>
              </a:rPr>
              <a:t>29,000 vehicles from 60 cities</a:t>
            </a:r>
            <a:r>
              <a:rPr lang="en-US" dirty="0"/>
              <a:t>. Each vehicle is equipped with an </a:t>
            </a:r>
            <a:r>
              <a:rPr lang="en-US" dirty="0">
                <a:solidFill>
                  <a:srgbClr val="C00000"/>
                </a:solidFill>
              </a:rPr>
              <a:t>on-board diagnostics (OBD) </a:t>
            </a:r>
            <a:r>
              <a:rPr lang="en-US" dirty="0">
                <a:solidFill>
                  <a:srgbClr val="0033CC"/>
                </a:solidFill>
              </a:rPr>
              <a:t>connector </a:t>
            </a:r>
            <a:r>
              <a:rPr lang="en-US" dirty="0"/>
              <a:t>to </a:t>
            </a:r>
            <a:r>
              <a:rPr lang="en-US" u="sng" dirty="0"/>
              <a:t>collect the vehicle’s parameter values </a:t>
            </a:r>
            <a:r>
              <a:rPr lang="en-US" dirty="0"/>
              <a:t>and send the data to the server through the mobile wireless network.</a:t>
            </a:r>
          </a:p>
        </p:txBody>
      </p:sp>
    </p:spTree>
    <p:extLst>
      <p:ext uri="{BB962C8B-B14F-4D97-AF65-F5344CB8AC3E}">
        <p14:creationId xmlns:p14="http://schemas.microsoft.com/office/powerpoint/2010/main" val="355781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73207B-2C09-4BF0-80A1-32D607C35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437" y="45420"/>
            <a:ext cx="10344148" cy="681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65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EA05-2917-44E1-ABBD-E2602D46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0"/>
            <a:ext cx="10515600" cy="1325563"/>
          </a:xfrm>
        </p:spPr>
        <p:txBody>
          <a:bodyPr/>
          <a:lstStyle/>
          <a:p>
            <a:r>
              <a:rPr lang="en-US" dirty="0"/>
              <a:t>Module A. </a:t>
            </a:r>
            <a:r>
              <a:rPr lang="en-US" i="1" dirty="0">
                <a:solidFill>
                  <a:srgbClr val="0033CC"/>
                </a:solidFill>
              </a:rPr>
              <a:t>Offline Building </a:t>
            </a:r>
            <a:r>
              <a:rPr lang="en-US" i="1" dirty="0"/>
              <a:t>of a Driving Behavioral Model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1E7B3-F7FF-45F4-87BF-AD279C69E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" y="1325563"/>
            <a:ext cx="12001500" cy="4925695"/>
          </a:xfrm>
        </p:spPr>
        <p:txBody>
          <a:bodyPr>
            <a:noAutofit/>
          </a:bodyPr>
          <a:lstStyle/>
          <a:p>
            <a:r>
              <a:rPr lang="en-US" sz="2400" dirty="0"/>
              <a:t>Our basic idea is to uniformly model the status relations of streamed vehicle data in a </a:t>
            </a:r>
            <a:r>
              <a:rPr lang="en-US" sz="2400" dirty="0">
                <a:solidFill>
                  <a:srgbClr val="FF0000"/>
                </a:solidFill>
              </a:rPr>
              <a:t>weighted SG</a:t>
            </a:r>
            <a:r>
              <a:rPr lang="en-US" sz="2400" dirty="0"/>
              <a:t>, in which the </a:t>
            </a:r>
            <a:r>
              <a:rPr lang="en-US" sz="2400" dirty="0">
                <a:solidFill>
                  <a:srgbClr val="FF0000"/>
                </a:solidFill>
              </a:rPr>
              <a:t>state </a:t>
            </a:r>
            <a:r>
              <a:rPr lang="en-US" sz="2400" dirty="0"/>
              <a:t>is a term used to represent the value (or its range) of data attributes. Specifically, we adopt </a:t>
            </a:r>
            <a:r>
              <a:rPr lang="en-US" sz="2400" dirty="0">
                <a:solidFill>
                  <a:srgbClr val="FF0000"/>
                </a:solidFill>
              </a:rPr>
              <a:t>discrete states </a:t>
            </a:r>
            <a:r>
              <a:rPr lang="en-US" sz="2400" dirty="0"/>
              <a:t>to quantify status (data values) and employ </a:t>
            </a:r>
            <a:r>
              <a:rPr lang="en-US" sz="2400" dirty="0">
                <a:solidFill>
                  <a:srgbClr val="FF0000"/>
                </a:solidFill>
              </a:rPr>
              <a:t>weighted edges (connections between states) </a:t>
            </a:r>
            <a:r>
              <a:rPr lang="en-US" sz="2400" dirty="0"/>
              <a:t>to measure the relationship between states. </a:t>
            </a:r>
          </a:p>
          <a:p>
            <a:r>
              <a:rPr lang="en-US" sz="2400" dirty="0"/>
              <a:t>The states are generated from different sensor data and connected with each other via </a:t>
            </a:r>
            <a:r>
              <a:rPr lang="en-US" sz="2400" dirty="0">
                <a:solidFill>
                  <a:srgbClr val="FF0000"/>
                </a:solidFill>
              </a:rPr>
              <a:t>weighted edges</a:t>
            </a:r>
            <a:r>
              <a:rPr lang="en-US" sz="2400" dirty="0"/>
              <a:t>, in which manner the model can combine multiple data, even those with different frequencies.</a:t>
            </a:r>
          </a:p>
          <a:p>
            <a:r>
              <a:rPr lang="en-US" sz="2400" dirty="0"/>
              <a:t>The structure of the graph is constructed based on </a:t>
            </a:r>
            <a:r>
              <a:rPr lang="en-US" sz="2400" u="sng" dirty="0"/>
              <a:t>statistics of the historical data</a:t>
            </a:r>
            <a:r>
              <a:rPr lang="en-US" sz="2400" dirty="0"/>
              <a:t>; as a result, the graph becomes a </a:t>
            </a:r>
            <a:r>
              <a:rPr lang="en-US" sz="2400" u="sng" dirty="0"/>
              <a:t>detailed behavioral model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FF0000"/>
                </a:solidFill>
              </a:rPr>
              <a:t>fusing different vehicle data</a:t>
            </a:r>
            <a:r>
              <a:rPr lang="en-US" sz="2400" dirty="0"/>
              <a:t>. </a:t>
            </a:r>
          </a:p>
          <a:p>
            <a:r>
              <a:rPr lang="en-US" sz="2400" dirty="0"/>
              <a:t>In this way, the graph structure can objectively reflect </a:t>
            </a:r>
            <a:r>
              <a:rPr lang="en-US" sz="2400" dirty="0">
                <a:solidFill>
                  <a:srgbClr val="FF0000"/>
                </a:solidFill>
              </a:rPr>
              <a:t>how people usually drive under different conditions or statuses </a:t>
            </a:r>
            <a:r>
              <a:rPr lang="en-US" sz="2400" dirty="0"/>
              <a:t>since the </a:t>
            </a:r>
            <a:r>
              <a:rPr lang="en-US" sz="2400" u="sng" dirty="0"/>
              <a:t>weights are generated from real-world data</a:t>
            </a:r>
            <a:r>
              <a:rPr lang="en-US" sz="2400" dirty="0"/>
              <a:t>. The formal definition of an SG is given in Definition 1.</a:t>
            </a:r>
          </a:p>
          <a:p>
            <a:r>
              <a:rPr lang="en-US" sz="2400" i="1" dirty="0"/>
              <a:t>Definition 1 (SG): </a:t>
            </a:r>
            <a:r>
              <a:rPr lang="en-US" sz="2400" dirty="0"/>
              <a:t>An SG =</a:t>
            </a:r>
            <a:r>
              <a:rPr lang="en-US" sz="2400" i="1" dirty="0"/>
              <a:t>&lt; S,E &gt;</a:t>
            </a:r>
            <a:r>
              <a:rPr lang="en-US" sz="2400" dirty="0"/>
              <a:t>is a weighted directed graph, where </a:t>
            </a:r>
            <a:r>
              <a:rPr lang="en-US" sz="2400" i="1" dirty="0">
                <a:solidFill>
                  <a:srgbClr val="FF0000"/>
                </a:solidFill>
              </a:rPr>
              <a:t>S</a:t>
            </a:r>
            <a:r>
              <a:rPr lang="en-US" sz="2400" i="1" dirty="0"/>
              <a:t> </a:t>
            </a:r>
            <a:r>
              <a:rPr lang="en-US" sz="2400" dirty="0"/>
              <a:t>is a set of states and </a:t>
            </a:r>
            <a:r>
              <a:rPr lang="en-US" sz="2400" i="1" dirty="0">
                <a:solidFill>
                  <a:srgbClr val="FF0000"/>
                </a:solidFill>
              </a:rPr>
              <a:t>E</a:t>
            </a:r>
            <a:r>
              <a:rPr lang="en-US" sz="2400" i="1" dirty="0"/>
              <a:t> </a:t>
            </a:r>
            <a:r>
              <a:rPr lang="en-US" sz="2400" dirty="0"/>
              <a:t>is a set of weighted edges. A weighted edge </a:t>
            </a:r>
            <a:r>
              <a:rPr lang="en-US" sz="2400" i="1" dirty="0"/>
              <a:t>e ∈ E </a:t>
            </a:r>
            <a:r>
              <a:rPr lang="en-US" sz="2400" dirty="0"/>
              <a:t>corresponds to a kind of relation between states, where weight </a:t>
            </a:r>
            <a:r>
              <a:rPr lang="en-US" sz="2400" i="1" dirty="0"/>
              <a:t>w ∈ </a:t>
            </a:r>
            <a:r>
              <a:rPr lang="en-US" sz="2400" dirty="0"/>
              <a:t>(0</a:t>
            </a:r>
            <a:r>
              <a:rPr lang="en-US" sz="2400" i="1" dirty="0"/>
              <a:t>, </a:t>
            </a:r>
            <a:r>
              <a:rPr lang="en-US" sz="2400" dirty="0"/>
              <a:t>1].</a:t>
            </a:r>
          </a:p>
        </p:txBody>
      </p:sp>
    </p:spTree>
    <p:extLst>
      <p:ext uri="{BB962C8B-B14F-4D97-AF65-F5344CB8AC3E}">
        <p14:creationId xmlns:p14="http://schemas.microsoft.com/office/powerpoint/2010/main" val="1842938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E847D-9701-41F5-9B46-9AD6E154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946"/>
          </a:xfrm>
        </p:spPr>
        <p:txBody>
          <a:bodyPr/>
          <a:lstStyle/>
          <a:p>
            <a:r>
              <a:rPr lang="en-US" i="1" dirty="0"/>
              <a:t>Module B. Online Anomaly Detection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B5978-4750-4186-ADCF-30F4E5B0D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214071"/>
            <a:ext cx="11879384" cy="37076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many cloud-based applications, the collected driving data are often organized as a </a:t>
            </a:r>
            <a:r>
              <a:rPr lang="en-US" dirty="0">
                <a:solidFill>
                  <a:srgbClr val="FF0000"/>
                </a:solidFill>
              </a:rPr>
              <a:t>stream or data sequence </a:t>
            </a:r>
            <a:r>
              <a:rPr lang="en-US" dirty="0"/>
              <a:t>where each data instance contains different attributes. </a:t>
            </a:r>
          </a:p>
          <a:p>
            <a:r>
              <a:rPr lang="en-US" dirty="0"/>
              <a:t>The stream, as stated earlier, reflects driving behaviors (related to contextual and correlational statuses) where anomalies may occur. </a:t>
            </a:r>
          </a:p>
          <a:p>
            <a:r>
              <a:rPr lang="en-US" dirty="0"/>
              <a:t>To detect anomalies online, we first split the newly arrived data instances in data stream </a:t>
            </a:r>
            <a:r>
              <a:rPr lang="en-US" dirty="0">
                <a:solidFill>
                  <a:srgbClr val="FF0000"/>
                </a:solidFill>
              </a:rPr>
              <a:t>into segments </a:t>
            </a:r>
            <a:r>
              <a:rPr lang="en-US" dirty="0"/>
              <a:t>and then map each segment as </a:t>
            </a:r>
            <a:r>
              <a:rPr lang="en-US" b="1" dirty="0">
                <a:solidFill>
                  <a:srgbClr val="0033CC"/>
                </a:solidFill>
              </a:rPr>
              <a:t>a Temporal </a:t>
            </a:r>
            <a:r>
              <a:rPr lang="en-US" b="1" u="sng" dirty="0">
                <a:solidFill>
                  <a:srgbClr val="0033CC"/>
                </a:solidFill>
              </a:rPr>
              <a:t>Sub</a:t>
            </a:r>
            <a:r>
              <a:rPr lang="en-US" b="1" dirty="0">
                <a:solidFill>
                  <a:srgbClr val="0033CC"/>
                </a:solidFill>
              </a:rPr>
              <a:t>graph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0033CC"/>
                </a:solidFill>
              </a:rPr>
              <a:t>TS-SG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dirty="0"/>
              <a:t>which is further evaluated by being compared with the offline-generated SG model.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subgraph (or segment) </a:t>
            </a:r>
            <a:r>
              <a:rPr lang="en-US" dirty="0">
                <a:solidFill>
                  <a:srgbClr val="0033CC"/>
                </a:solidFill>
              </a:rPr>
              <a:t>that significantly deviates from the SG model is  considered as an anomaly</a:t>
            </a:r>
            <a:r>
              <a:rPr lang="en-US" dirty="0"/>
              <a:t>. The formal definition of a temporal subgraph is given in Definition 2.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8EC47-6F53-4CB0-9469-7A77F8C94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843" y="4804174"/>
            <a:ext cx="9488957" cy="178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6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2587</Words>
  <Application>Microsoft Office PowerPoint</Application>
  <PresentationFormat>Widescreen</PresentationFormat>
  <Paragraphs>84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SafeDrive: Online Driving Anomaly Detection From Large-Scale Vehicle Data</vt:lpstr>
      <vt:lpstr>Big Picture</vt:lpstr>
      <vt:lpstr>Why this research?</vt:lpstr>
      <vt:lpstr>PowerPoint Presentation</vt:lpstr>
      <vt:lpstr>Big picture of SafeDrive</vt:lpstr>
      <vt:lpstr>It uses graph</vt:lpstr>
      <vt:lpstr>PowerPoint Presentation</vt:lpstr>
      <vt:lpstr>Module A. Offline Building of a Driving Behavioral Model</vt:lpstr>
      <vt:lpstr>Module B. Online Anomaly Detection</vt:lpstr>
      <vt:lpstr>States</vt:lpstr>
      <vt:lpstr>Correlated graph</vt:lpstr>
      <vt:lpstr>PowerPoint Presentation</vt:lpstr>
      <vt:lpstr>Weights for contextual relationship </vt:lpstr>
      <vt:lpstr>Weights for correlational relationship </vt:lpstr>
      <vt:lpstr>ONLINE ABNORMAL DETECTION WITH SafeDrive</vt:lpstr>
      <vt:lpstr>Anomaly score</vt:lpstr>
      <vt:lpstr>Deduce the driver’s behaviors from graph analysis</vt:lpstr>
      <vt:lpstr>PowerPoint Presentation</vt:lpstr>
      <vt:lpstr>Graph evolution</vt:lpstr>
      <vt:lpstr>PowerPoint Presentation</vt:lpstr>
      <vt:lpstr>Evaluation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Fei Hu</dc:creator>
  <cp:lastModifiedBy>Fei Hu</cp:lastModifiedBy>
  <cp:revision>87</cp:revision>
  <dcterms:created xsi:type="dcterms:W3CDTF">2018-01-14T17:24:05Z</dcterms:created>
  <dcterms:modified xsi:type="dcterms:W3CDTF">2019-04-22T01:26:46Z</dcterms:modified>
</cp:coreProperties>
</file>