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6" r:id="rId20"/>
    <p:sldId id="279" r:id="rId21"/>
    <p:sldId id="275" r:id="rId22"/>
    <p:sldId id="277" r:id="rId23"/>
    <p:sldId id="278" r:id="rId24"/>
    <p:sldId id="280" r:id="rId25"/>
    <p:sldId id="281" r:id="rId26"/>
    <p:sldId id="282" r:id="rId27"/>
    <p:sldId id="283" r:id="rId28"/>
    <p:sldId id="284" r:id="rId29"/>
    <p:sldId id="285" r:id="rId30"/>
    <p:sldId id="286" r:id="rId31"/>
    <p:sldId id="2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1" autoAdjust="0"/>
    <p:restoredTop sz="94660"/>
  </p:normalViewPr>
  <p:slideViewPr>
    <p:cSldViewPr snapToGrid="0">
      <p:cViewPr varScale="1">
        <p:scale>
          <a:sx n="63" d="100"/>
          <a:sy n="63" d="100"/>
        </p:scale>
        <p:origin x="7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76522-9452-4DFF-B144-69C6DD9AFB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41BE13-823E-4B8C-937D-619BC0DE96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893ABA-5457-4F52-815F-85665B856DA8}"/>
              </a:ext>
            </a:extLst>
          </p:cNvPr>
          <p:cNvSpPr>
            <a:spLocks noGrp="1"/>
          </p:cNvSpPr>
          <p:nvPr>
            <p:ph type="dt" sz="half" idx="10"/>
          </p:nvPr>
        </p:nvSpPr>
        <p:spPr/>
        <p:txBody>
          <a:bodyPr/>
          <a:lstStyle/>
          <a:p>
            <a:fld id="{408B9901-2C05-496B-94C5-EAD90289E9BB}" type="datetimeFigureOut">
              <a:rPr lang="en-US" smtClean="0"/>
              <a:t>4/18/2019</a:t>
            </a:fld>
            <a:endParaRPr lang="en-US"/>
          </a:p>
        </p:txBody>
      </p:sp>
      <p:sp>
        <p:nvSpPr>
          <p:cNvPr id="5" name="Footer Placeholder 4">
            <a:extLst>
              <a:ext uri="{FF2B5EF4-FFF2-40B4-BE49-F238E27FC236}">
                <a16:creationId xmlns:a16="http://schemas.microsoft.com/office/drawing/2014/main" id="{D0DF0501-C13D-430E-8DFD-9B674F55EF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895ABC-B077-4EEC-A62C-FED7AB6F8186}"/>
              </a:ext>
            </a:extLst>
          </p:cNvPr>
          <p:cNvSpPr>
            <a:spLocks noGrp="1"/>
          </p:cNvSpPr>
          <p:nvPr>
            <p:ph type="sldNum" sz="quarter" idx="12"/>
          </p:nvPr>
        </p:nvSpPr>
        <p:spPr/>
        <p:txBody>
          <a:bodyPr/>
          <a:lstStyle/>
          <a:p>
            <a:fld id="{E11DA33D-E489-4805-82CE-3907D7D9F974}" type="slidenum">
              <a:rPr lang="en-US" smtClean="0"/>
              <a:t>‹#›</a:t>
            </a:fld>
            <a:endParaRPr lang="en-US"/>
          </a:p>
        </p:txBody>
      </p:sp>
    </p:spTree>
    <p:extLst>
      <p:ext uri="{BB962C8B-B14F-4D97-AF65-F5344CB8AC3E}">
        <p14:creationId xmlns:p14="http://schemas.microsoft.com/office/powerpoint/2010/main" val="1097210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611B8-4279-4FFF-BCCC-E200BF92B8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BC288F-1CFF-419C-A03B-3CEDF95A987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5C4D96-FA2A-4731-BB21-31547B0FC625}"/>
              </a:ext>
            </a:extLst>
          </p:cNvPr>
          <p:cNvSpPr>
            <a:spLocks noGrp="1"/>
          </p:cNvSpPr>
          <p:nvPr>
            <p:ph type="dt" sz="half" idx="10"/>
          </p:nvPr>
        </p:nvSpPr>
        <p:spPr/>
        <p:txBody>
          <a:bodyPr/>
          <a:lstStyle/>
          <a:p>
            <a:fld id="{408B9901-2C05-496B-94C5-EAD90289E9BB}" type="datetimeFigureOut">
              <a:rPr lang="en-US" smtClean="0"/>
              <a:t>4/18/2019</a:t>
            </a:fld>
            <a:endParaRPr lang="en-US"/>
          </a:p>
        </p:txBody>
      </p:sp>
      <p:sp>
        <p:nvSpPr>
          <p:cNvPr id="5" name="Footer Placeholder 4">
            <a:extLst>
              <a:ext uri="{FF2B5EF4-FFF2-40B4-BE49-F238E27FC236}">
                <a16:creationId xmlns:a16="http://schemas.microsoft.com/office/drawing/2014/main" id="{CEC9DA67-A21B-4540-AFDB-7560D7E567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7135BA-135A-4123-A12F-486721751CCF}"/>
              </a:ext>
            </a:extLst>
          </p:cNvPr>
          <p:cNvSpPr>
            <a:spLocks noGrp="1"/>
          </p:cNvSpPr>
          <p:nvPr>
            <p:ph type="sldNum" sz="quarter" idx="12"/>
          </p:nvPr>
        </p:nvSpPr>
        <p:spPr/>
        <p:txBody>
          <a:bodyPr/>
          <a:lstStyle/>
          <a:p>
            <a:fld id="{E11DA33D-E489-4805-82CE-3907D7D9F974}" type="slidenum">
              <a:rPr lang="en-US" smtClean="0"/>
              <a:t>‹#›</a:t>
            </a:fld>
            <a:endParaRPr lang="en-US"/>
          </a:p>
        </p:txBody>
      </p:sp>
    </p:spTree>
    <p:extLst>
      <p:ext uri="{BB962C8B-B14F-4D97-AF65-F5344CB8AC3E}">
        <p14:creationId xmlns:p14="http://schemas.microsoft.com/office/powerpoint/2010/main" val="2438641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16C30E-B93E-45CB-A878-5E60BD62C7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3A615D-4909-4B4F-B7CE-B4E8BA72CDB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E8FBE3-B82D-45A8-86E4-DDA2FC75BD22}"/>
              </a:ext>
            </a:extLst>
          </p:cNvPr>
          <p:cNvSpPr>
            <a:spLocks noGrp="1"/>
          </p:cNvSpPr>
          <p:nvPr>
            <p:ph type="dt" sz="half" idx="10"/>
          </p:nvPr>
        </p:nvSpPr>
        <p:spPr/>
        <p:txBody>
          <a:bodyPr/>
          <a:lstStyle/>
          <a:p>
            <a:fld id="{408B9901-2C05-496B-94C5-EAD90289E9BB}" type="datetimeFigureOut">
              <a:rPr lang="en-US" smtClean="0"/>
              <a:t>4/18/2019</a:t>
            </a:fld>
            <a:endParaRPr lang="en-US"/>
          </a:p>
        </p:txBody>
      </p:sp>
      <p:sp>
        <p:nvSpPr>
          <p:cNvPr id="5" name="Footer Placeholder 4">
            <a:extLst>
              <a:ext uri="{FF2B5EF4-FFF2-40B4-BE49-F238E27FC236}">
                <a16:creationId xmlns:a16="http://schemas.microsoft.com/office/drawing/2014/main" id="{6466B2F1-FAC3-4CD9-96B9-1E4882C76B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98AAEA-B611-419B-B473-7E6FC23C7402}"/>
              </a:ext>
            </a:extLst>
          </p:cNvPr>
          <p:cNvSpPr>
            <a:spLocks noGrp="1"/>
          </p:cNvSpPr>
          <p:nvPr>
            <p:ph type="sldNum" sz="quarter" idx="12"/>
          </p:nvPr>
        </p:nvSpPr>
        <p:spPr/>
        <p:txBody>
          <a:bodyPr/>
          <a:lstStyle/>
          <a:p>
            <a:fld id="{E11DA33D-E489-4805-82CE-3907D7D9F974}" type="slidenum">
              <a:rPr lang="en-US" smtClean="0"/>
              <a:t>‹#›</a:t>
            </a:fld>
            <a:endParaRPr lang="en-US"/>
          </a:p>
        </p:txBody>
      </p:sp>
    </p:spTree>
    <p:extLst>
      <p:ext uri="{BB962C8B-B14F-4D97-AF65-F5344CB8AC3E}">
        <p14:creationId xmlns:p14="http://schemas.microsoft.com/office/powerpoint/2010/main" val="21389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81720-5AC8-4A11-8487-A71497BF9B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E4CEFF-0A63-4C28-ACC9-FE742BF2A06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377804-E604-4F09-A7A1-1751EAB095EF}"/>
              </a:ext>
            </a:extLst>
          </p:cNvPr>
          <p:cNvSpPr>
            <a:spLocks noGrp="1"/>
          </p:cNvSpPr>
          <p:nvPr>
            <p:ph type="dt" sz="half" idx="10"/>
          </p:nvPr>
        </p:nvSpPr>
        <p:spPr/>
        <p:txBody>
          <a:bodyPr/>
          <a:lstStyle/>
          <a:p>
            <a:fld id="{408B9901-2C05-496B-94C5-EAD90289E9BB}" type="datetimeFigureOut">
              <a:rPr lang="en-US" smtClean="0"/>
              <a:t>4/18/2019</a:t>
            </a:fld>
            <a:endParaRPr lang="en-US"/>
          </a:p>
        </p:txBody>
      </p:sp>
      <p:sp>
        <p:nvSpPr>
          <p:cNvPr id="5" name="Footer Placeholder 4">
            <a:extLst>
              <a:ext uri="{FF2B5EF4-FFF2-40B4-BE49-F238E27FC236}">
                <a16:creationId xmlns:a16="http://schemas.microsoft.com/office/drawing/2014/main" id="{E3397082-89BA-4874-804D-18C2DBBA2B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83A0D8-439C-4809-907F-789174968804}"/>
              </a:ext>
            </a:extLst>
          </p:cNvPr>
          <p:cNvSpPr>
            <a:spLocks noGrp="1"/>
          </p:cNvSpPr>
          <p:nvPr>
            <p:ph type="sldNum" sz="quarter" idx="12"/>
          </p:nvPr>
        </p:nvSpPr>
        <p:spPr/>
        <p:txBody>
          <a:bodyPr/>
          <a:lstStyle/>
          <a:p>
            <a:fld id="{E11DA33D-E489-4805-82CE-3907D7D9F974}" type="slidenum">
              <a:rPr lang="en-US" smtClean="0"/>
              <a:t>‹#›</a:t>
            </a:fld>
            <a:endParaRPr lang="en-US"/>
          </a:p>
        </p:txBody>
      </p:sp>
    </p:spTree>
    <p:extLst>
      <p:ext uri="{BB962C8B-B14F-4D97-AF65-F5344CB8AC3E}">
        <p14:creationId xmlns:p14="http://schemas.microsoft.com/office/powerpoint/2010/main" val="2362978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060D4-F8B0-452C-BC25-8F39415CC1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083381-4210-4209-9F87-48DDCD54A7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EF08E48-F630-42F5-8041-36731AA1DE38}"/>
              </a:ext>
            </a:extLst>
          </p:cNvPr>
          <p:cNvSpPr>
            <a:spLocks noGrp="1"/>
          </p:cNvSpPr>
          <p:nvPr>
            <p:ph type="dt" sz="half" idx="10"/>
          </p:nvPr>
        </p:nvSpPr>
        <p:spPr/>
        <p:txBody>
          <a:bodyPr/>
          <a:lstStyle/>
          <a:p>
            <a:fld id="{408B9901-2C05-496B-94C5-EAD90289E9BB}" type="datetimeFigureOut">
              <a:rPr lang="en-US" smtClean="0"/>
              <a:t>4/18/2019</a:t>
            </a:fld>
            <a:endParaRPr lang="en-US"/>
          </a:p>
        </p:txBody>
      </p:sp>
      <p:sp>
        <p:nvSpPr>
          <p:cNvPr id="5" name="Footer Placeholder 4">
            <a:extLst>
              <a:ext uri="{FF2B5EF4-FFF2-40B4-BE49-F238E27FC236}">
                <a16:creationId xmlns:a16="http://schemas.microsoft.com/office/drawing/2014/main" id="{728DB44E-9CE4-4E17-B243-409D147B65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491782-100B-4D5C-A4A7-87B32A383E72}"/>
              </a:ext>
            </a:extLst>
          </p:cNvPr>
          <p:cNvSpPr>
            <a:spLocks noGrp="1"/>
          </p:cNvSpPr>
          <p:nvPr>
            <p:ph type="sldNum" sz="quarter" idx="12"/>
          </p:nvPr>
        </p:nvSpPr>
        <p:spPr/>
        <p:txBody>
          <a:bodyPr/>
          <a:lstStyle/>
          <a:p>
            <a:fld id="{E11DA33D-E489-4805-82CE-3907D7D9F974}" type="slidenum">
              <a:rPr lang="en-US" smtClean="0"/>
              <a:t>‹#›</a:t>
            </a:fld>
            <a:endParaRPr lang="en-US"/>
          </a:p>
        </p:txBody>
      </p:sp>
    </p:spTree>
    <p:extLst>
      <p:ext uri="{BB962C8B-B14F-4D97-AF65-F5344CB8AC3E}">
        <p14:creationId xmlns:p14="http://schemas.microsoft.com/office/powerpoint/2010/main" val="1097739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992EE-8267-4695-8630-03DEA47D84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3CCB2E-54AB-4514-A375-6D25BACFF12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C34507-2D6D-429D-821D-660481D10EC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9D9DBA-5896-4A61-ABC0-BBA2F11E976E}"/>
              </a:ext>
            </a:extLst>
          </p:cNvPr>
          <p:cNvSpPr>
            <a:spLocks noGrp="1"/>
          </p:cNvSpPr>
          <p:nvPr>
            <p:ph type="dt" sz="half" idx="10"/>
          </p:nvPr>
        </p:nvSpPr>
        <p:spPr/>
        <p:txBody>
          <a:bodyPr/>
          <a:lstStyle/>
          <a:p>
            <a:fld id="{408B9901-2C05-496B-94C5-EAD90289E9BB}" type="datetimeFigureOut">
              <a:rPr lang="en-US" smtClean="0"/>
              <a:t>4/18/2019</a:t>
            </a:fld>
            <a:endParaRPr lang="en-US"/>
          </a:p>
        </p:txBody>
      </p:sp>
      <p:sp>
        <p:nvSpPr>
          <p:cNvPr id="6" name="Footer Placeholder 5">
            <a:extLst>
              <a:ext uri="{FF2B5EF4-FFF2-40B4-BE49-F238E27FC236}">
                <a16:creationId xmlns:a16="http://schemas.microsoft.com/office/drawing/2014/main" id="{70D218D1-0B6C-4509-A59F-7135323839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7BDE3C-2E5C-482C-B4A2-AC1BC16EF40E}"/>
              </a:ext>
            </a:extLst>
          </p:cNvPr>
          <p:cNvSpPr>
            <a:spLocks noGrp="1"/>
          </p:cNvSpPr>
          <p:nvPr>
            <p:ph type="sldNum" sz="quarter" idx="12"/>
          </p:nvPr>
        </p:nvSpPr>
        <p:spPr/>
        <p:txBody>
          <a:bodyPr/>
          <a:lstStyle/>
          <a:p>
            <a:fld id="{E11DA33D-E489-4805-82CE-3907D7D9F974}" type="slidenum">
              <a:rPr lang="en-US" smtClean="0"/>
              <a:t>‹#›</a:t>
            </a:fld>
            <a:endParaRPr lang="en-US"/>
          </a:p>
        </p:txBody>
      </p:sp>
    </p:spTree>
    <p:extLst>
      <p:ext uri="{BB962C8B-B14F-4D97-AF65-F5344CB8AC3E}">
        <p14:creationId xmlns:p14="http://schemas.microsoft.com/office/powerpoint/2010/main" val="284641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785E3-2050-49B6-9E4D-DA0539F935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CE8FB0-77CD-485B-AF72-C7579D1608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C7E8DBB-AAE8-42B1-A595-8407BD49CF4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3873E26-C2F0-47E6-AFE4-9A0589D173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46376D6-65E2-408D-894F-E68E0B290EE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D6AEF3-94BF-4D8C-A9D0-CB8D9B610C47}"/>
              </a:ext>
            </a:extLst>
          </p:cNvPr>
          <p:cNvSpPr>
            <a:spLocks noGrp="1"/>
          </p:cNvSpPr>
          <p:nvPr>
            <p:ph type="dt" sz="half" idx="10"/>
          </p:nvPr>
        </p:nvSpPr>
        <p:spPr/>
        <p:txBody>
          <a:bodyPr/>
          <a:lstStyle/>
          <a:p>
            <a:fld id="{408B9901-2C05-496B-94C5-EAD90289E9BB}" type="datetimeFigureOut">
              <a:rPr lang="en-US" smtClean="0"/>
              <a:t>4/18/2019</a:t>
            </a:fld>
            <a:endParaRPr lang="en-US"/>
          </a:p>
        </p:txBody>
      </p:sp>
      <p:sp>
        <p:nvSpPr>
          <p:cNvPr id="8" name="Footer Placeholder 7">
            <a:extLst>
              <a:ext uri="{FF2B5EF4-FFF2-40B4-BE49-F238E27FC236}">
                <a16:creationId xmlns:a16="http://schemas.microsoft.com/office/drawing/2014/main" id="{E9E59E5F-8675-4E95-A8BB-3CC402D16B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794CCE-4316-4214-BFD3-5E1277E40691}"/>
              </a:ext>
            </a:extLst>
          </p:cNvPr>
          <p:cNvSpPr>
            <a:spLocks noGrp="1"/>
          </p:cNvSpPr>
          <p:nvPr>
            <p:ph type="sldNum" sz="quarter" idx="12"/>
          </p:nvPr>
        </p:nvSpPr>
        <p:spPr/>
        <p:txBody>
          <a:bodyPr/>
          <a:lstStyle/>
          <a:p>
            <a:fld id="{E11DA33D-E489-4805-82CE-3907D7D9F974}" type="slidenum">
              <a:rPr lang="en-US" smtClean="0"/>
              <a:t>‹#›</a:t>
            </a:fld>
            <a:endParaRPr lang="en-US"/>
          </a:p>
        </p:txBody>
      </p:sp>
    </p:spTree>
    <p:extLst>
      <p:ext uri="{BB962C8B-B14F-4D97-AF65-F5344CB8AC3E}">
        <p14:creationId xmlns:p14="http://schemas.microsoft.com/office/powerpoint/2010/main" val="720006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3F770-EE01-44B5-B1BC-3DF000225A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340FC3-7B71-4E8A-AFDC-EF2DCE9CBC77}"/>
              </a:ext>
            </a:extLst>
          </p:cNvPr>
          <p:cNvSpPr>
            <a:spLocks noGrp="1"/>
          </p:cNvSpPr>
          <p:nvPr>
            <p:ph type="dt" sz="half" idx="10"/>
          </p:nvPr>
        </p:nvSpPr>
        <p:spPr/>
        <p:txBody>
          <a:bodyPr/>
          <a:lstStyle/>
          <a:p>
            <a:fld id="{408B9901-2C05-496B-94C5-EAD90289E9BB}" type="datetimeFigureOut">
              <a:rPr lang="en-US" smtClean="0"/>
              <a:t>4/18/2019</a:t>
            </a:fld>
            <a:endParaRPr lang="en-US"/>
          </a:p>
        </p:txBody>
      </p:sp>
      <p:sp>
        <p:nvSpPr>
          <p:cNvPr id="4" name="Footer Placeholder 3">
            <a:extLst>
              <a:ext uri="{FF2B5EF4-FFF2-40B4-BE49-F238E27FC236}">
                <a16:creationId xmlns:a16="http://schemas.microsoft.com/office/drawing/2014/main" id="{E8218263-647B-48A1-A98F-9B6E7165E1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26DBFB-3524-4CCF-A894-0DA3C7504F0B}"/>
              </a:ext>
            </a:extLst>
          </p:cNvPr>
          <p:cNvSpPr>
            <a:spLocks noGrp="1"/>
          </p:cNvSpPr>
          <p:nvPr>
            <p:ph type="sldNum" sz="quarter" idx="12"/>
          </p:nvPr>
        </p:nvSpPr>
        <p:spPr/>
        <p:txBody>
          <a:bodyPr/>
          <a:lstStyle/>
          <a:p>
            <a:fld id="{E11DA33D-E489-4805-82CE-3907D7D9F974}" type="slidenum">
              <a:rPr lang="en-US" smtClean="0"/>
              <a:t>‹#›</a:t>
            </a:fld>
            <a:endParaRPr lang="en-US"/>
          </a:p>
        </p:txBody>
      </p:sp>
    </p:spTree>
    <p:extLst>
      <p:ext uri="{BB962C8B-B14F-4D97-AF65-F5344CB8AC3E}">
        <p14:creationId xmlns:p14="http://schemas.microsoft.com/office/powerpoint/2010/main" val="106274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4A7194-F141-46A0-8FFB-F07C79C8473B}"/>
              </a:ext>
            </a:extLst>
          </p:cNvPr>
          <p:cNvSpPr>
            <a:spLocks noGrp="1"/>
          </p:cNvSpPr>
          <p:nvPr>
            <p:ph type="dt" sz="half" idx="10"/>
          </p:nvPr>
        </p:nvSpPr>
        <p:spPr/>
        <p:txBody>
          <a:bodyPr/>
          <a:lstStyle/>
          <a:p>
            <a:fld id="{408B9901-2C05-496B-94C5-EAD90289E9BB}" type="datetimeFigureOut">
              <a:rPr lang="en-US" smtClean="0"/>
              <a:t>4/18/2019</a:t>
            </a:fld>
            <a:endParaRPr lang="en-US"/>
          </a:p>
        </p:txBody>
      </p:sp>
      <p:sp>
        <p:nvSpPr>
          <p:cNvPr id="3" name="Footer Placeholder 2">
            <a:extLst>
              <a:ext uri="{FF2B5EF4-FFF2-40B4-BE49-F238E27FC236}">
                <a16:creationId xmlns:a16="http://schemas.microsoft.com/office/drawing/2014/main" id="{01E836F4-F097-4551-8571-8336912210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111688-1AFA-4633-ADC1-38AC4D9EE468}"/>
              </a:ext>
            </a:extLst>
          </p:cNvPr>
          <p:cNvSpPr>
            <a:spLocks noGrp="1"/>
          </p:cNvSpPr>
          <p:nvPr>
            <p:ph type="sldNum" sz="quarter" idx="12"/>
          </p:nvPr>
        </p:nvSpPr>
        <p:spPr/>
        <p:txBody>
          <a:bodyPr/>
          <a:lstStyle/>
          <a:p>
            <a:fld id="{E11DA33D-E489-4805-82CE-3907D7D9F974}" type="slidenum">
              <a:rPr lang="en-US" smtClean="0"/>
              <a:t>‹#›</a:t>
            </a:fld>
            <a:endParaRPr lang="en-US"/>
          </a:p>
        </p:txBody>
      </p:sp>
    </p:spTree>
    <p:extLst>
      <p:ext uri="{BB962C8B-B14F-4D97-AF65-F5344CB8AC3E}">
        <p14:creationId xmlns:p14="http://schemas.microsoft.com/office/powerpoint/2010/main" val="1172292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BDF70-6A0F-4D45-BAC9-ACADFC9DB6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E9D09F9-25A4-4B70-9B73-B44B4FED2B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A04502-7283-4152-AB9C-F9145B368E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F7EDEB-8672-4318-B734-6456174E5922}"/>
              </a:ext>
            </a:extLst>
          </p:cNvPr>
          <p:cNvSpPr>
            <a:spLocks noGrp="1"/>
          </p:cNvSpPr>
          <p:nvPr>
            <p:ph type="dt" sz="half" idx="10"/>
          </p:nvPr>
        </p:nvSpPr>
        <p:spPr/>
        <p:txBody>
          <a:bodyPr/>
          <a:lstStyle/>
          <a:p>
            <a:fld id="{408B9901-2C05-496B-94C5-EAD90289E9BB}" type="datetimeFigureOut">
              <a:rPr lang="en-US" smtClean="0"/>
              <a:t>4/18/2019</a:t>
            </a:fld>
            <a:endParaRPr lang="en-US"/>
          </a:p>
        </p:txBody>
      </p:sp>
      <p:sp>
        <p:nvSpPr>
          <p:cNvPr id="6" name="Footer Placeholder 5">
            <a:extLst>
              <a:ext uri="{FF2B5EF4-FFF2-40B4-BE49-F238E27FC236}">
                <a16:creationId xmlns:a16="http://schemas.microsoft.com/office/drawing/2014/main" id="{0ECB9754-D8CA-4FD6-AC77-58B333E1B0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726B3D-1EF2-4A47-8DEA-AD8F617F10CD}"/>
              </a:ext>
            </a:extLst>
          </p:cNvPr>
          <p:cNvSpPr>
            <a:spLocks noGrp="1"/>
          </p:cNvSpPr>
          <p:nvPr>
            <p:ph type="sldNum" sz="quarter" idx="12"/>
          </p:nvPr>
        </p:nvSpPr>
        <p:spPr/>
        <p:txBody>
          <a:bodyPr/>
          <a:lstStyle/>
          <a:p>
            <a:fld id="{E11DA33D-E489-4805-82CE-3907D7D9F974}" type="slidenum">
              <a:rPr lang="en-US" smtClean="0"/>
              <a:t>‹#›</a:t>
            </a:fld>
            <a:endParaRPr lang="en-US"/>
          </a:p>
        </p:txBody>
      </p:sp>
    </p:spTree>
    <p:extLst>
      <p:ext uri="{BB962C8B-B14F-4D97-AF65-F5344CB8AC3E}">
        <p14:creationId xmlns:p14="http://schemas.microsoft.com/office/powerpoint/2010/main" val="519049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C1B63-F9EF-4E41-A504-3071D39705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CDC1E1-428F-4D4A-9F2B-3501F5E265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C0AED9-2F47-43D2-AF88-3CE4C64BE2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73DD82-A5E0-44AE-875A-E0CD13F23CC1}"/>
              </a:ext>
            </a:extLst>
          </p:cNvPr>
          <p:cNvSpPr>
            <a:spLocks noGrp="1"/>
          </p:cNvSpPr>
          <p:nvPr>
            <p:ph type="dt" sz="half" idx="10"/>
          </p:nvPr>
        </p:nvSpPr>
        <p:spPr/>
        <p:txBody>
          <a:bodyPr/>
          <a:lstStyle/>
          <a:p>
            <a:fld id="{408B9901-2C05-496B-94C5-EAD90289E9BB}" type="datetimeFigureOut">
              <a:rPr lang="en-US" smtClean="0"/>
              <a:t>4/18/2019</a:t>
            </a:fld>
            <a:endParaRPr lang="en-US"/>
          </a:p>
        </p:txBody>
      </p:sp>
      <p:sp>
        <p:nvSpPr>
          <p:cNvPr id="6" name="Footer Placeholder 5">
            <a:extLst>
              <a:ext uri="{FF2B5EF4-FFF2-40B4-BE49-F238E27FC236}">
                <a16:creationId xmlns:a16="http://schemas.microsoft.com/office/drawing/2014/main" id="{B493D0ED-F232-47FB-B0D7-EAF4F073EA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7DCBF5-57F1-46A6-B79F-0804566EC39C}"/>
              </a:ext>
            </a:extLst>
          </p:cNvPr>
          <p:cNvSpPr>
            <a:spLocks noGrp="1"/>
          </p:cNvSpPr>
          <p:nvPr>
            <p:ph type="sldNum" sz="quarter" idx="12"/>
          </p:nvPr>
        </p:nvSpPr>
        <p:spPr/>
        <p:txBody>
          <a:bodyPr/>
          <a:lstStyle/>
          <a:p>
            <a:fld id="{E11DA33D-E489-4805-82CE-3907D7D9F974}" type="slidenum">
              <a:rPr lang="en-US" smtClean="0"/>
              <a:t>‹#›</a:t>
            </a:fld>
            <a:endParaRPr lang="en-US"/>
          </a:p>
        </p:txBody>
      </p:sp>
    </p:spTree>
    <p:extLst>
      <p:ext uri="{BB962C8B-B14F-4D97-AF65-F5344CB8AC3E}">
        <p14:creationId xmlns:p14="http://schemas.microsoft.com/office/powerpoint/2010/main" val="2009779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A82BAD-B060-434F-92D4-C845ECA08E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C46369-3C90-4FB0-A3D5-CAB74113A8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EA0D41-027A-4E95-AC0B-19FF467B4F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8B9901-2C05-496B-94C5-EAD90289E9BB}" type="datetimeFigureOut">
              <a:rPr lang="en-US" smtClean="0"/>
              <a:t>4/18/2019</a:t>
            </a:fld>
            <a:endParaRPr lang="en-US"/>
          </a:p>
        </p:txBody>
      </p:sp>
      <p:sp>
        <p:nvSpPr>
          <p:cNvPr id="5" name="Footer Placeholder 4">
            <a:extLst>
              <a:ext uri="{FF2B5EF4-FFF2-40B4-BE49-F238E27FC236}">
                <a16:creationId xmlns:a16="http://schemas.microsoft.com/office/drawing/2014/main" id="{0DEDA068-E44B-4BFD-96CB-2F3BBB379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53C6BE9-D9E5-486F-85F6-15A7F5C428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1DA33D-E489-4805-82CE-3907D7D9F974}" type="slidenum">
              <a:rPr lang="en-US" smtClean="0"/>
              <a:t>‹#›</a:t>
            </a:fld>
            <a:endParaRPr lang="en-US"/>
          </a:p>
        </p:txBody>
      </p:sp>
    </p:spTree>
    <p:extLst>
      <p:ext uri="{BB962C8B-B14F-4D97-AF65-F5344CB8AC3E}">
        <p14:creationId xmlns:p14="http://schemas.microsoft.com/office/powerpoint/2010/main" val="852618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86598-050F-4EC7-A6B9-0AB102A254D0}"/>
              </a:ext>
            </a:extLst>
          </p:cNvPr>
          <p:cNvSpPr>
            <a:spLocks noGrp="1"/>
          </p:cNvSpPr>
          <p:nvPr>
            <p:ph type="ctrTitle"/>
          </p:nvPr>
        </p:nvSpPr>
        <p:spPr/>
        <p:txBody>
          <a:bodyPr>
            <a:normAutofit fontScale="90000"/>
          </a:bodyPr>
          <a:lstStyle/>
          <a:p>
            <a:r>
              <a:rPr lang="en-US" dirty="0"/>
              <a:t>A System Architecture for the Detection of Insider Attacks in Big Data Systems</a:t>
            </a:r>
          </a:p>
        </p:txBody>
      </p:sp>
      <p:sp>
        <p:nvSpPr>
          <p:cNvPr id="3" name="Subtitle 2">
            <a:extLst>
              <a:ext uri="{FF2B5EF4-FFF2-40B4-BE49-F238E27FC236}">
                <a16:creationId xmlns:a16="http://schemas.microsoft.com/office/drawing/2014/main" id="{C3EBE9F0-DC0E-46E5-9649-524982F4E145}"/>
              </a:ext>
            </a:extLst>
          </p:cNvPr>
          <p:cNvSpPr>
            <a:spLocks noGrp="1"/>
          </p:cNvSpPr>
          <p:nvPr>
            <p:ph type="subTitle" idx="1"/>
          </p:nvPr>
        </p:nvSpPr>
        <p:spPr>
          <a:xfrm>
            <a:off x="1524000" y="3855720"/>
            <a:ext cx="9144000" cy="426720"/>
          </a:xfrm>
        </p:spPr>
        <p:txBody>
          <a:bodyPr/>
          <a:lstStyle/>
          <a:p>
            <a:r>
              <a:rPr lang="en-US" dirty="0"/>
              <a:t>ECE 693 Big Data Security</a:t>
            </a:r>
          </a:p>
        </p:txBody>
      </p:sp>
    </p:spTree>
    <p:extLst>
      <p:ext uri="{BB962C8B-B14F-4D97-AF65-F5344CB8AC3E}">
        <p14:creationId xmlns:p14="http://schemas.microsoft.com/office/powerpoint/2010/main" val="310104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E733-6B85-4427-8A12-93ADA4CB7099}"/>
              </a:ext>
            </a:extLst>
          </p:cNvPr>
          <p:cNvSpPr>
            <a:spLocks noGrp="1"/>
          </p:cNvSpPr>
          <p:nvPr>
            <p:ph type="title"/>
          </p:nvPr>
        </p:nvSpPr>
        <p:spPr/>
        <p:txBody>
          <a:bodyPr/>
          <a:lstStyle/>
          <a:p>
            <a:r>
              <a:rPr lang="en-US" dirty="0"/>
              <a:t>Control Flow Integrity (CFI)</a:t>
            </a:r>
          </a:p>
        </p:txBody>
      </p:sp>
      <p:sp>
        <p:nvSpPr>
          <p:cNvPr id="3" name="Content Placeholder 2">
            <a:extLst>
              <a:ext uri="{FF2B5EF4-FFF2-40B4-BE49-F238E27FC236}">
                <a16:creationId xmlns:a16="http://schemas.microsoft.com/office/drawing/2014/main" id="{4C944582-1A97-4DD8-8B9C-EDEF72E63391}"/>
              </a:ext>
            </a:extLst>
          </p:cNvPr>
          <p:cNvSpPr>
            <a:spLocks noGrp="1"/>
          </p:cNvSpPr>
          <p:nvPr>
            <p:ph idx="1"/>
          </p:nvPr>
        </p:nvSpPr>
        <p:spPr/>
        <p:txBody>
          <a:bodyPr>
            <a:normAutofit lnSpcReduction="10000"/>
          </a:bodyPr>
          <a:lstStyle/>
          <a:p>
            <a:r>
              <a:rPr lang="en-US" dirty="0"/>
              <a:t>In this work, we are more interested in </a:t>
            </a:r>
            <a:r>
              <a:rPr lang="en-US" dirty="0">
                <a:solidFill>
                  <a:srgbClr val="FF0000"/>
                </a:solidFill>
              </a:rPr>
              <a:t>Control Flow Integrity (CFI) </a:t>
            </a:r>
            <a:r>
              <a:rPr lang="en-US" dirty="0"/>
              <a:t>[21], [22] which is another popular and effective technique for </a:t>
            </a:r>
            <a:r>
              <a:rPr lang="en-US" dirty="0">
                <a:solidFill>
                  <a:srgbClr val="0000FF"/>
                </a:solidFill>
              </a:rPr>
              <a:t>attack prevention</a:t>
            </a:r>
            <a:r>
              <a:rPr lang="en-US" dirty="0"/>
              <a:t> which </a:t>
            </a:r>
            <a:r>
              <a:rPr lang="en-US" u="sng" dirty="0"/>
              <a:t>enforces the execution of a program to follow a </a:t>
            </a:r>
            <a:r>
              <a:rPr lang="en-US" u="sng" dirty="0">
                <a:solidFill>
                  <a:srgbClr val="0000FF"/>
                </a:solidFill>
              </a:rPr>
              <a:t>path</a:t>
            </a:r>
            <a:r>
              <a:rPr lang="en-US" u="sng" dirty="0"/>
              <a:t> that belongs to the program’s control flow </a:t>
            </a:r>
            <a:r>
              <a:rPr lang="en-US" u="sng" dirty="0">
                <a:solidFill>
                  <a:srgbClr val="0000FF"/>
                </a:solidFill>
              </a:rPr>
              <a:t>graph</a:t>
            </a:r>
            <a:r>
              <a:rPr lang="en-US" dirty="0"/>
              <a:t>. </a:t>
            </a:r>
          </a:p>
          <a:p>
            <a:r>
              <a:rPr lang="en-US" u="sng" dirty="0"/>
              <a:t>The set of possible paths </a:t>
            </a:r>
            <a:r>
              <a:rPr lang="en-US" dirty="0"/>
              <a:t>are determined </a:t>
            </a:r>
            <a:r>
              <a:rPr lang="en-US" dirty="0">
                <a:solidFill>
                  <a:srgbClr val="0000FF"/>
                </a:solidFill>
              </a:rPr>
              <a:t>ahead of time </a:t>
            </a:r>
            <a:r>
              <a:rPr lang="en-US" dirty="0"/>
              <a:t>using static CFG (control flow graph) [21], [22]. A </a:t>
            </a:r>
            <a:r>
              <a:rPr lang="en-US" dirty="0">
                <a:solidFill>
                  <a:srgbClr val="FF0000"/>
                </a:solidFill>
              </a:rPr>
              <a:t>coarse-grained or fine-grained </a:t>
            </a:r>
            <a:r>
              <a:rPr lang="en-US" dirty="0"/>
              <a:t>version of CFI can be used for </a:t>
            </a:r>
            <a:r>
              <a:rPr lang="en-US" dirty="0">
                <a:solidFill>
                  <a:srgbClr val="FF0000"/>
                </a:solidFill>
              </a:rPr>
              <a:t>program profiling</a:t>
            </a:r>
            <a:r>
              <a:rPr lang="en-US" dirty="0"/>
              <a:t>. </a:t>
            </a:r>
          </a:p>
          <a:p>
            <a:r>
              <a:rPr lang="en-US" dirty="0"/>
              <a:t>But the problem with any such profiling techniques is the </a:t>
            </a:r>
            <a:r>
              <a:rPr lang="en-US" dirty="0">
                <a:solidFill>
                  <a:srgbClr val="FF0000"/>
                </a:solidFill>
              </a:rPr>
              <a:t>overhead</a:t>
            </a:r>
            <a:r>
              <a:rPr lang="en-US" dirty="0"/>
              <a:t> incurred in conducting them, even more if performed remotely. </a:t>
            </a:r>
          </a:p>
          <a:p>
            <a:r>
              <a:rPr lang="en-US" dirty="0"/>
              <a:t>Though such limitations of this approach have been identified [23], it is accepted as a strong and stable security enforcing mechanism.</a:t>
            </a:r>
          </a:p>
        </p:txBody>
      </p:sp>
    </p:spTree>
    <p:extLst>
      <p:ext uri="{BB962C8B-B14F-4D97-AF65-F5344CB8AC3E}">
        <p14:creationId xmlns:p14="http://schemas.microsoft.com/office/powerpoint/2010/main" val="969749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A3922-E630-42D1-A273-65171FB8A189}"/>
              </a:ext>
            </a:extLst>
          </p:cNvPr>
          <p:cNvSpPr>
            <a:spLocks noGrp="1"/>
          </p:cNvSpPr>
          <p:nvPr>
            <p:ph type="title"/>
          </p:nvPr>
        </p:nvSpPr>
        <p:spPr/>
        <p:txBody>
          <a:bodyPr/>
          <a:lstStyle/>
          <a:p>
            <a:r>
              <a:rPr lang="en-US" dirty="0"/>
              <a:t>CFG</a:t>
            </a:r>
          </a:p>
        </p:txBody>
      </p:sp>
      <p:sp>
        <p:nvSpPr>
          <p:cNvPr id="3" name="Content Placeholder 2">
            <a:extLst>
              <a:ext uri="{FF2B5EF4-FFF2-40B4-BE49-F238E27FC236}">
                <a16:creationId xmlns:a16="http://schemas.microsoft.com/office/drawing/2014/main" id="{C8C24018-5820-4C93-BACF-D1358FD84E3C}"/>
              </a:ext>
            </a:extLst>
          </p:cNvPr>
          <p:cNvSpPr>
            <a:spLocks noGrp="1"/>
          </p:cNvSpPr>
          <p:nvPr>
            <p:ph idx="1"/>
          </p:nvPr>
        </p:nvSpPr>
        <p:spPr>
          <a:xfrm>
            <a:off x="624840" y="1643380"/>
            <a:ext cx="10728960" cy="4849495"/>
          </a:xfrm>
        </p:spPr>
        <p:txBody>
          <a:bodyPr>
            <a:normAutofit lnSpcReduction="10000"/>
          </a:bodyPr>
          <a:lstStyle/>
          <a:p>
            <a:r>
              <a:rPr lang="en-US" dirty="0"/>
              <a:t>Most </a:t>
            </a:r>
            <a:r>
              <a:rPr lang="en-US" dirty="0">
                <a:solidFill>
                  <a:srgbClr val="FF0000"/>
                </a:solidFill>
              </a:rPr>
              <a:t>CFG</a:t>
            </a:r>
            <a:r>
              <a:rPr lang="en-US" u="sng" dirty="0">
                <a:solidFill>
                  <a:srgbClr val="0000FF"/>
                </a:solidFill>
              </a:rPr>
              <a:t> similarity </a:t>
            </a:r>
            <a:r>
              <a:rPr lang="en-US" dirty="0">
                <a:solidFill>
                  <a:srgbClr val="FF0000"/>
                </a:solidFill>
              </a:rPr>
              <a:t>algorithms </a:t>
            </a:r>
            <a:r>
              <a:rPr lang="en-US" dirty="0"/>
              <a:t>rely on some simplification techniques such as </a:t>
            </a:r>
            <a:r>
              <a:rPr lang="en-US" dirty="0">
                <a:solidFill>
                  <a:srgbClr val="FF0000"/>
                </a:solidFill>
              </a:rPr>
              <a:t>fingerprints, edit distance</a:t>
            </a:r>
            <a:r>
              <a:rPr lang="en-US" dirty="0"/>
              <a:t>, </a:t>
            </a:r>
            <a:r>
              <a:rPr lang="en-US" u="sng" dirty="0"/>
              <a:t>comparison only with </a:t>
            </a:r>
            <a:r>
              <a:rPr lang="en-US" u="sng" dirty="0">
                <a:solidFill>
                  <a:srgbClr val="FF0000"/>
                </a:solidFill>
              </a:rPr>
              <a:t>known graphs in a database</a:t>
            </a:r>
            <a:r>
              <a:rPr lang="en-US" dirty="0"/>
              <a:t> etc. Also, the impact of </a:t>
            </a:r>
            <a:r>
              <a:rPr lang="en-US" dirty="0">
                <a:solidFill>
                  <a:srgbClr val="0000FF"/>
                </a:solidFill>
              </a:rPr>
              <a:t>CFG similarity analysis </a:t>
            </a:r>
            <a:r>
              <a:rPr lang="en-US" dirty="0"/>
              <a:t>differs a lot depending on when and how the CFG is generated for a program. </a:t>
            </a:r>
          </a:p>
          <a:p>
            <a:r>
              <a:rPr lang="en-US" dirty="0"/>
              <a:t>These complexities and uncertainties led to a new set of </a:t>
            </a:r>
            <a:r>
              <a:rPr lang="en-US" u="sng" dirty="0">
                <a:solidFill>
                  <a:srgbClr val="0000FF"/>
                </a:solidFill>
              </a:rPr>
              <a:t>control flow analysis</a:t>
            </a:r>
            <a:r>
              <a:rPr lang="en-US" u="sng" dirty="0"/>
              <a:t> techniques that </a:t>
            </a:r>
            <a:r>
              <a:rPr lang="en-US" u="sng" dirty="0">
                <a:solidFill>
                  <a:srgbClr val="FF0000"/>
                </a:solidFill>
              </a:rPr>
              <a:t>avoid translating the program code to a formal model</a:t>
            </a:r>
            <a:r>
              <a:rPr lang="en-US" u="sng" dirty="0"/>
              <a:t>. </a:t>
            </a:r>
            <a:r>
              <a:rPr lang="en-US" dirty="0"/>
              <a:t>For example, insider attack detection based on </a:t>
            </a:r>
            <a:r>
              <a:rPr lang="en-US" dirty="0">
                <a:solidFill>
                  <a:srgbClr val="FF0000"/>
                </a:solidFill>
              </a:rPr>
              <a:t>symbolic execution and model-checking of assembly code </a:t>
            </a:r>
            <a:r>
              <a:rPr lang="en-US" dirty="0"/>
              <a:t>was proposed in [25]. </a:t>
            </a:r>
          </a:p>
          <a:p>
            <a:r>
              <a:rPr lang="en-US" u="sng" dirty="0">
                <a:solidFill>
                  <a:srgbClr val="00B050"/>
                </a:solidFill>
              </a:rPr>
              <a:t>Novelty:</a:t>
            </a:r>
            <a:r>
              <a:rPr lang="en-US" dirty="0"/>
              <a:t> In this work, we propose </a:t>
            </a:r>
            <a:r>
              <a:rPr lang="en-US" dirty="0">
                <a:solidFill>
                  <a:srgbClr val="0000FF"/>
                </a:solidFill>
              </a:rPr>
              <a:t>a novel approach for </a:t>
            </a:r>
            <a:r>
              <a:rPr lang="en-US" u="sng" dirty="0">
                <a:solidFill>
                  <a:srgbClr val="0000FF"/>
                </a:solidFill>
              </a:rPr>
              <a:t>control flow similarity check </a:t>
            </a:r>
            <a:r>
              <a:rPr lang="en-US" dirty="0"/>
              <a:t>for attack detection that </a:t>
            </a:r>
            <a:r>
              <a:rPr lang="en-US" dirty="0">
                <a:solidFill>
                  <a:srgbClr val="0000FF"/>
                </a:solidFill>
              </a:rPr>
              <a:t>totally discards the idea of building CFGs</a:t>
            </a:r>
            <a:r>
              <a:rPr lang="en-US" dirty="0"/>
              <a:t>. Instead, our idea is based on </a:t>
            </a:r>
            <a:r>
              <a:rPr lang="en-US" u="sng" dirty="0">
                <a:solidFill>
                  <a:srgbClr val="FF0000"/>
                </a:solidFill>
              </a:rPr>
              <a:t>simple string matching </a:t>
            </a:r>
            <a:r>
              <a:rPr lang="en-US" dirty="0">
                <a:solidFill>
                  <a:srgbClr val="FF0000"/>
                </a:solidFill>
              </a:rPr>
              <a:t>of control instruction sequences</a:t>
            </a:r>
            <a:r>
              <a:rPr lang="en-US" dirty="0"/>
              <a:t> obtained from </a:t>
            </a:r>
            <a:r>
              <a:rPr lang="en-US" dirty="0">
                <a:solidFill>
                  <a:srgbClr val="FF0000"/>
                </a:solidFill>
              </a:rPr>
              <a:t>assembly code of scheduled processes</a:t>
            </a:r>
            <a:r>
              <a:rPr lang="en-US" dirty="0"/>
              <a:t>.</a:t>
            </a:r>
          </a:p>
        </p:txBody>
      </p:sp>
    </p:spTree>
    <p:extLst>
      <p:ext uri="{BB962C8B-B14F-4D97-AF65-F5344CB8AC3E}">
        <p14:creationId xmlns:p14="http://schemas.microsoft.com/office/powerpoint/2010/main" val="1349386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17E8E-28C5-4CB7-A0BA-DC96B9ECF0E6}"/>
              </a:ext>
            </a:extLst>
          </p:cNvPr>
          <p:cNvSpPr>
            <a:spLocks noGrp="1"/>
          </p:cNvSpPr>
          <p:nvPr>
            <p:ph type="title"/>
          </p:nvPr>
        </p:nvSpPr>
        <p:spPr/>
        <p:txBody>
          <a:bodyPr/>
          <a:lstStyle/>
          <a:p>
            <a:r>
              <a:rPr lang="en-US" dirty="0">
                <a:solidFill>
                  <a:srgbClr val="0000FF"/>
                </a:solidFill>
              </a:rPr>
              <a:t>Conventional</a:t>
            </a:r>
            <a:r>
              <a:rPr lang="en-US" dirty="0"/>
              <a:t> schemes have problems…</a:t>
            </a:r>
          </a:p>
        </p:txBody>
      </p:sp>
      <p:sp>
        <p:nvSpPr>
          <p:cNvPr id="3" name="Content Placeholder 2">
            <a:extLst>
              <a:ext uri="{FF2B5EF4-FFF2-40B4-BE49-F238E27FC236}">
                <a16:creationId xmlns:a16="http://schemas.microsoft.com/office/drawing/2014/main" id="{A2D35DDD-617B-481F-A547-A45178261673}"/>
              </a:ext>
            </a:extLst>
          </p:cNvPr>
          <p:cNvSpPr>
            <a:spLocks noGrp="1"/>
          </p:cNvSpPr>
          <p:nvPr>
            <p:ph idx="1"/>
          </p:nvPr>
        </p:nvSpPr>
        <p:spPr>
          <a:xfrm>
            <a:off x="838200" y="1690688"/>
            <a:ext cx="10515600" cy="4637723"/>
          </a:xfrm>
        </p:spPr>
        <p:txBody>
          <a:bodyPr>
            <a:normAutofit lnSpcReduction="10000"/>
          </a:bodyPr>
          <a:lstStyle/>
          <a:p>
            <a:r>
              <a:rPr lang="en-US" dirty="0"/>
              <a:t>Big data systems encourage </a:t>
            </a:r>
            <a:r>
              <a:rPr lang="en-US" dirty="0">
                <a:solidFill>
                  <a:srgbClr val="FF0000"/>
                </a:solidFill>
              </a:rPr>
              <a:t>software-based </a:t>
            </a:r>
            <a:r>
              <a:rPr lang="en-US" dirty="0">
                <a:solidFill>
                  <a:srgbClr val="00B050"/>
                </a:solidFill>
              </a:rPr>
              <a:t>fine-grained</a:t>
            </a:r>
            <a:r>
              <a:rPr lang="en-US" dirty="0">
                <a:solidFill>
                  <a:srgbClr val="FF0000"/>
                </a:solidFill>
              </a:rPr>
              <a:t> security </a:t>
            </a:r>
            <a:r>
              <a:rPr lang="en-US" dirty="0"/>
              <a:t>mechanisms such as </a:t>
            </a:r>
            <a:r>
              <a:rPr lang="en-US" dirty="0">
                <a:solidFill>
                  <a:srgbClr val="FF0000"/>
                </a:solidFill>
              </a:rPr>
              <a:t>Kerberos; access control lists (ACL); log monitoring, </a:t>
            </a:r>
            <a:r>
              <a:rPr lang="en-US" dirty="0"/>
              <a:t>etc. </a:t>
            </a:r>
          </a:p>
          <a:p>
            <a:r>
              <a:rPr lang="en-US" dirty="0"/>
              <a:t>Big data security is inclined towards specifying </a:t>
            </a:r>
            <a:r>
              <a:rPr lang="en-US" dirty="0">
                <a:solidFill>
                  <a:srgbClr val="FF0000"/>
                </a:solidFill>
              </a:rPr>
              <a:t>multi-level access rights</a:t>
            </a:r>
            <a:r>
              <a:rPr lang="en-US" dirty="0"/>
              <a:t>: </a:t>
            </a:r>
            <a:r>
              <a:rPr lang="en-US" dirty="0">
                <a:solidFill>
                  <a:srgbClr val="0000FF"/>
                </a:solidFill>
              </a:rPr>
              <a:t>user level, application level, and data level</a:t>
            </a:r>
            <a:r>
              <a:rPr lang="en-US" dirty="0"/>
              <a:t>.</a:t>
            </a:r>
          </a:p>
          <a:p>
            <a:r>
              <a:rPr lang="en-US" dirty="0"/>
              <a:t> Advantages of having such simple </a:t>
            </a:r>
            <a:r>
              <a:rPr lang="en-US" dirty="0">
                <a:solidFill>
                  <a:srgbClr val="0000FF"/>
                </a:solidFill>
              </a:rPr>
              <a:t>software-oriented security </a:t>
            </a:r>
            <a:r>
              <a:rPr lang="en-US" dirty="0"/>
              <a:t>mechanisms, such as </a:t>
            </a:r>
            <a:r>
              <a:rPr lang="en-US" dirty="0">
                <a:solidFill>
                  <a:srgbClr val="0000FF"/>
                </a:solidFill>
              </a:rPr>
              <a:t>Kerberos,</a:t>
            </a:r>
            <a:r>
              <a:rPr lang="en-US" dirty="0"/>
              <a:t> include: better performance and simple management.</a:t>
            </a:r>
          </a:p>
          <a:p>
            <a:r>
              <a:rPr lang="en-US" dirty="0"/>
              <a:t>But there are various problems with such a </a:t>
            </a:r>
            <a:r>
              <a:rPr lang="en-US" dirty="0">
                <a:solidFill>
                  <a:srgbClr val="FF0000"/>
                </a:solidFill>
              </a:rPr>
              <a:t>policy-enforcing security software,</a:t>
            </a:r>
            <a:r>
              <a:rPr lang="en-US" dirty="0"/>
              <a:t> as identified in [32] and [33]. </a:t>
            </a:r>
          </a:p>
          <a:p>
            <a:r>
              <a:rPr lang="en-US" dirty="0"/>
              <a:t>Also, none of these approaches can </a:t>
            </a:r>
            <a:r>
              <a:rPr lang="en-US" u="sng" dirty="0"/>
              <a:t>strongly counter insider attacks</a:t>
            </a:r>
            <a:r>
              <a:rPr lang="en-US" dirty="0"/>
              <a:t>.</a:t>
            </a:r>
          </a:p>
        </p:txBody>
      </p:sp>
    </p:spTree>
    <p:extLst>
      <p:ext uri="{BB962C8B-B14F-4D97-AF65-F5344CB8AC3E}">
        <p14:creationId xmlns:p14="http://schemas.microsoft.com/office/powerpoint/2010/main" val="3012897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A9A263-EC01-4125-8FFA-61D9E76BB6E7}"/>
              </a:ext>
            </a:extLst>
          </p:cNvPr>
          <p:cNvPicPr>
            <a:picLocks noChangeAspect="1"/>
          </p:cNvPicPr>
          <p:nvPr/>
        </p:nvPicPr>
        <p:blipFill>
          <a:blip r:embed="rId2"/>
          <a:stretch>
            <a:fillRect/>
          </a:stretch>
        </p:blipFill>
        <p:spPr>
          <a:xfrm>
            <a:off x="2426566" y="362768"/>
            <a:ext cx="8077310" cy="6132464"/>
          </a:xfrm>
          <a:prstGeom prst="rect">
            <a:avLst/>
          </a:prstGeom>
        </p:spPr>
      </p:pic>
      <p:sp>
        <p:nvSpPr>
          <p:cNvPr id="3" name="Rectangle 2">
            <a:extLst>
              <a:ext uri="{FF2B5EF4-FFF2-40B4-BE49-F238E27FC236}">
                <a16:creationId xmlns:a16="http://schemas.microsoft.com/office/drawing/2014/main" id="{249B3609-7D41-4CD1-A926-39E60106FCC4}"/>
              </a:ext>
            </a:extLst>
          </p:cNvPr>
          <p:cNvSpPr/>
          <p:nvPr/>
        </p:nvSpPr>
        <p:spPr>
          <a:xfrm>
            <a:off x="4602480" y="5440680"/>
            <a:ext cx="4617720"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2393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35D3DF2-4E1E-4A64-ADEE-0E8B06E0A4A2}"/>
              </a:ext>
            </a:extLst>
          </p:cNvPr>
          <p:cNvPicPr>
            <a:picLocks noChangeAspect="1"/>
          </p:cNvPicPr>
          <p:nvPr/>
        </p:nvPicPr>
        <p:blipFill>
          <a:blip r:embed="rId2"/>
          <a:stretch>
            <a:fillRect/>
          </a:stretch>
        </p:blipFill>
        <p:spPr>
          <a:xfrm>
            <a:off x="2085195" y="263870"/>
            <a:ext cx="8809452" cy="6330259"/>
          </a:xfrm>
          <a:prstGeom prst="rect">
            <a:avLst/>
          </a:prstGeom>
        </p:spPr>
      </p:pic>
      <p:sp>
        <p:nvSpPr>
          <p:cNvPr id="3" name="Rectangle 2">
            <a:extLst>
              <a:ext uri="{FF2B5EF4-FFF2-40B4-BE49-F238E27FC236}">
                <a16:creationId xmlns:a16="http://schemas.microsoft.com/office/drawing/2014/main" id="{759AC3C2-BD17-4504-9CDD-6683D2AB0F2C}"/>
              </a:ext>
            </a:extLst>
          </p:cNvPr>
          <p:cNvSpPr/>
          <p:nvPr/>
        </p:nvSpPr>
        <p:spPr>
          <a:xfrm>
            <a:off x="4181061" y="5928360"/>
            <a:ext cx="4617720"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0850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E1B48-2E1C-42C5-B26C-F3ADAE6E0007}"/>
              </a:ext>
            </a:extLst>
          </p:cNvPr>
          <p:cNvSpPr>
            <a:spLocks noGrp="1"/>
          </p:cNvSpPr>
          <p:nvPr>
            <p:ph type="title"/>
          </p:nvPr>
        </p:nvSpPr>
        <p:spPr>
          <a:xfrm>
            <a:off x="838200" y="1"/>
            <a:ext cx="10515600" cy="1066800"/>
          </a:xfrm>
        </p:spPr>
        <p:txBody>
          <a:bodyPr/>
          <a:lstStyle/>
          <a:p>
            <a:r>
              <a:rPr lang="en-US" dirty="0"/>
              <a:t>Editing attack</a:t>
            </a:r>
          </a:p>
        </p:txBody>
      </p:sp>
      <p:sp>
        <p:nvSpPr>
          <p:cNvPr id="3" name="Content Placeholder 2">
            <a:extLst>
              <a:ext uri="{FF2B5EF4-FFF2-40B4-BE49-F238E27FC236}">
                <a16:creationId xmlns:a16="http://schemas.microsoft.com/office/drawing/2014/main" id="{6475E1FD-CFCF-4A8F-9802-9B714326E7D5}"/>
              </a:ext>
            </a:extLst>
          </p:cNvPr>
          <p:cNvSpPr>
            <a:spLocks noGrp="1"/>
          </p:cNvSpPr>
          <p:nvPr>
            <p:ph idx="1"/>
          </p:nvPr>
        </p:nvSpPr>
        <p:spPr>
          <a:xfrm>
            <a:off x="472440" y="865505"/>
            <a:ext cx="10881360" cy="4351338"/>
          </a:xfrm>
        </p:spPr>
        <p:txBody>
          <a:bodyPr>
            <a:noAutofit/>
          </a:bodyPr>
          <a:lstStyle/>
          <a:p>
            <a:r>
              <a:rPr lang="en-US" sz="2400" dirty="0">
                <a:solidFill>
                  <a:srgbClr val="0000FF"/>
                </a:solidFill>
              </a:rPr>
              <a:t>The second attack</a:t>
            </a:r>
            <a:r>
              <a:rPr lang="en-US" sz="2400" dirty="0"/>
              <a:t>, as shown in Figure 2b, </a:t>
            </a:r>
            <a:r>
              <a:rPr lang="en-US" sz="2400" dirty="0">
                <a:solidFill>
                  <a:srgbClr val="0000FF"/>
                </a:solidFill>
              </a:rPr>
              <a:t>deletes the contents of </a:t>
            </a:r>
            <a:r>
              <a:rPr lang="en-US" sz="2400" dirty="0" err="1">
                <a:solidFill>
                  <a:srgbClr val="0000FF"/>
                </a:solidFill>
              </a:rPr>
              <a:t>editlog</a:t>
            </a:r>
            <a:r>
              <a:rPr lang="en-US" sz="2400" dirty="0">
                <a:solidFill>
                  <a:srgbClr val="0000FF"/>
                </a:solidFill>
              </a:rPr>
              <a:t> </a:t>
            </a:r>
            <a:r>
              <a:rPr lang="en-US" sz="2400" dirty="0"/>
              <a:t>such that user data gets deleted eventually.</a:t>
            </a:r>
          </a:p>
          <a:p>
            <a:r>
              <a:rPr lang="en-US" sz="2400" dirty="0"/>
              <a:t>A </a:t>
            </a:r>
            <a:r>
              <a:rPr lang="en-US" sz="2400" b="1" dirty="0"/>
              <a:t>system admin </a:t>
            </a:r>
            <a:r>
              <a:rPr lang="en-US" sz="2400" dirty="0"/>
              <a:t>who </a:t>
            </a:r>
            <a:r>
              <a:rPr lang="en-US" sz="2400" u="sng" dirty="0">
                <a:solidFill>
                  <a:srgbClr val="0000FF"/>
                </a:solidFill>
              </a:rPr>
              <a:t>has access to the secondary ‘</a:t>
            </a:r>
            <a:r>
              <a:rPr lang="en-US" sz="2400" u="sng" dirty="0" err="1">
                <a:solidFill>
                  <a:srgbClr val="0000FF"/>
                </a:solidFill>
              </a:rPr>
              <a:t>namenode</a:t>
            </a:r>
            <a:r>
              <a:rPr lang="en-US" sz="2400" u="sng" dirty="0">
                <a:solidFill>
                  <a:srgbClr val="0000FF"/>
                </a:solidFill>
              </a:rPr>
              <a:t>’ </a:t>
            </a:r>
            <a:r>
              <a:rPr lang="en-US" sz="2400" dirty="0"/>
              <a:t>in a </a:t>
            </a:r>
            <a:r>
              <a:rPr lang="en-US" sz="2400" b="1" dirty="0" err="1">
                <a:solidFill>
                  <a:srgbClr val="0000FF"/>
                </a:solidFill>
              </a:rPr>
              <a:t>hadoop</a:t>
            </a:r>
            <a:r>
              <a:rPr lang="en-US" sz="2400" dirty="0"/>
              <a:t> cluster can implement this attack.</a:t>
            </a:r>
          </a:p>
          <a:p>
            <a:r>
              <a:rPr lang="en-US" sz="2400" dirty="0">
                <a:solidFill>
                  <a:srgbClr val="0000FF"/>
                </a:solidFill>
              </a:rPr>
              <a:t>‘</a:t>
            </a:r>
            <a:r>
              <a:rPr lang="en-US" sz="2400" dirty="0" err="1">
                <a:solidFill>
                  <a:srgbClr val="0000FF"/>
                </a:solidFill>
              </a:rPr>
              <a:t>Namenode</a:t>
            </a:r>
            <a:r>
              <a:rPr lang="en-US" sz="2400" dirty="0">
                <a:solidFill>
                  <a:srgbClr val="0000FF"/>
                </a:solidFill>
              </a:rPr>
              <a:t>’</a:t>
            </a:r>
            <a:r>
              <a:rPr lang="en-US" sz="2400" dirty="0"/>
              <a:t> is the focal point (and a single point of failure) of a </a:t>
            </a:r>
            <a:r>
              <a:rPr lang="en-US" sz="2400" dirty="0">
                <a:solidFill>
                  <a:srgbClr val="0000FF"/>
                </a:solidFill>
              </a:rPr>
              <a:t>HDFS file system</a:t>
            </a:r>
            <a:r>
              <a:rPr lang="en-US" sz="2400" dirty="0"/>
              <a:t>. It stores the </a:t>
            </a:r>
            <a:r>
              <a:rPr lang="en-US" sz="2400" dirty="0">
                <a:solidFill>
                  <a:srgbClr val="0000FF"/>
                </a:solidFill>
              </a:rPr>
              <a:t>metadata of all files </a:t>
            </a:r>
            <a:r>
              <a:rPr lang="en-US" sz="2400" dirty="0"/>
              <a:t>in HDFS along with </a:t>
            </a:r>
            <a:r>
              <a:rPr lang="en-US" sz="2400" dirty="0">
                <a:solidFill>
                  <a:srgbClr val="0000FF"/>
                </a:solidFill>
              </a:rPr>
              <a:t>their storage locations in a data blob called </a:t>
            </a:r>
            <a:r>
              <a:rPr lang="en-US" sz="2400" dirty="0"/>
              <a:t>the </a:t>
            </a:r>
            <a:r>
              <a:rPr lang="en-US" sz="2400" dirty="0" err="1">
                <a:solidFill>
                  <a:srgbClr val="FF0000"/>
                </a:solidFill>
              </a:rPr>
              <a:t>fsImage</a:t>
            </a:r>
            <a:r>
              <a:rPr lang="en-US" sz="2400" dirty="0"/>
              <a:t>. </a:t>
            </a:r>
          </a:p>
          <a:p>
            <a:r>
              <a:rPr lang="en-US" sz="2400" dirty="0" err="1">
                <a:solidFill>
                  <a:srgbClr val="C00000"/>
                </a:solidFill>
              </a:rPr>
              <a:t>Editlogs</a:t>
            </a:r>
            <a:r>
              <a:rPr lang="en-US" sz="2400" dirty="0"/>
              <a:t>, along with </a:t>
            </a:r>
            <a:r>
              <a:rPr lang="en-US" sz="2400" dirty="0" err="1">
                <a:solidFill>
                  <a:srgbClr val="C00000"/>
                </a:solidFill>
              </a:rPr>
              <a:t>fsImage</a:t>
            </a:r>
            <a:r>
              <a:rPr lang="en-US" sz="2400" dirty="0"/>
              <a:t>, are </a:t>
            </a:r>
            <a:r>
              <a:rPr lang="en-US" sz="2400" u="sng" dirty="0"/>
              <a:t>updated periodically </a:t>
            </a:r>
            <a:r>
              <a:rPr lang="en-US" sz="2400" dirty="0"/>
              <a:t>such that the ‘</a:t>
            </a:r>
            <a:r>
              <a:rPr lang="en-US" sz="2400" u="sng" dirty="0" err="1"/>
              <a:t>namenode</a:t>
            </a:r>
            <a:r>
              <a:rPr lang="en-US" sz="2400" u="sng" dirty="0"/>
              <a:t>’ has access to up-to-date </a:t>
            </a:r>
            <a:r>
              <a:rPr lang="en-US" sz="2400" dirty="0"/>
              <a:t>information about data stored in the </a:t>
            </a:r>
            <a:r>
              <a:rPr lang="en-US" sz="2400" dirty="0" err="1"/>
              <a:t>hadoop</a:t>
            </a:r>
            <a:r>
              <a:rPr lang="en-US" sz="2400" dirty="0"/>
              <a:t> cluster. </a:t>
            </a:r>
          </a:p>
          <a:p>
            <a:r>
              <a:rPr lang="en-US" sz="2400" dirty="0"/>
              <a:t>To </a:t>
            </a:r>
            <a:r>
              <a:rPr lang="en-US" sz="2400" u="sng" dirty="0"/>
              <a:t>save time and computation energy </a:t>
            </a:r>
            <a:r>
              <a:rPr lang="en-US" sz="2400" dirty="0"/>
              <a:t>on the ‘</a:t>
            </a:r>
            <a:r>
              <a:rPr lang="en-US" sz="2400" dirty="0" err="1"/>
              <a:t>namenode</a:t>
            </a:r>
            <a:r>
              <a:rPr lang="en-US" sz="2400" dirty="0"/>
              <a:t>’, </a:t>
            </a:r>
            <a:r>
              <a:rPr lang="en-US" sz="2400" u="sng" dirty="0"/>
              <a:t>this process is performed </a:t>
            </a:r>
            <a:r>
              <a:rPr lang="en-US" sz="2400" u="sng" dirty="0">
                <a:solidFill>
                  <a:srgbClr val="FF0000"/>
                </a:solidFill>
              </a:rPr>
              <a:t>off-site </a:t>
            </a:r>
            <a:r>
              <a:rPr lang="en-US" sz="2400" u="sng" dirty="0"/>
              <a:t>on ‘</a:t>
            </a:r>
            <a:r>
              <a:rPr lang="en-US" sz="2400" u="sng" dirty="0">
                <a:solidFill>
                  <a:srgbClr val="0000FF"/>
                </a:solidFill>
              </a:rPr>
              <a:t>secondary </a:t>
            </a:r>
            <a:r>
              <a:rPr lang="en-US" sz="2400" u="sng" dirty="0" err="1">
                <a:solidFill>
                  <a:srgbClr val="0000FF"/>
                </a:solidFill>
              </a:rPr>
              <a:t>namenode</a:t>
            </a:r>
            <a:r>
              <a:rPr lang="en-US" sz="2400" u="sng" dirty="0">
                <a:solidFill>
                  <a:srgbClr val="0000FF"/>
                </a:solidFill>
              </a:rPr>
              <a:t>’</a:t>
            </a:r>
            <a:r>
              <a:rPr lang="en-US" sz="2400" dirty="0"/>
              <a:t>, sometimes called the </a:t>
            </a:r>
            <a:r>
              <a:rPr lang="en-US" sz="2400" dirty="0">
                <a:solidFill>
                  <a:srgbClr val="0000FF"/>
                </a:solidFill>
              </a:rPr>
              <a:t>checkpoint node, </a:t>
            </a:r>
            <a:r>
              <a:rPr lang="en-US" sz="2400" dirty="0"/>
              <a:t>and the output </a:t>
            </a:r>
            <a:r>
              <a:rPr lang="en-US" sz="2400" dirty="0" err="1"/>
              <a:t>fsImage</a:t>
            </a:r>
            <a:r>
              <a:rPr lang="en-US" sz="2400" dirty="0"/>
              <a:t> is directly dumped on to the </a:t>
            </a:r>
            <a:r>
              <a:rPr lang="en-US" sz="2400" dirty="0" err="1"/>
              <a:t>namenode</a:t>
            </a:r>
            <a:r>
              <a:rPr lang="en-US" sz="2400" dirty="0"/>
              <a:t>.</a:t>
            </a:r>
          </a:p>
          <a:p>
            <a:r>
              <a:rPr lang="en-US" sz="2400" dirty="0"/>
              <a:t>Figure 2b shows the </a:t>
            </a:r>
            <a:r>
              <a:rPr lang="en-US" sz="2400" dirty="0">
                <a:solidFill>
                  <a:srgbClr val="0000FF"/>
                </a:solidFill>
              </a:rPr>
              <a:t>workflow</a:t>
            </a:r>
            <a:r>
              <a:rPr lang="en-US" sz="2400" dirty="0"/>
              <a:t> for checkpoint-</a:t>
            </a:r>
            <a:r>
              <a:rPr lang="en-US" sz="2400" dirty="0" err="1"/>
              <a:t>ing</a:t>
            </a:r>
            <a:r>
              <a:rPr lang="en-US" sz="2400" dirty="0"/>
              <a:t> in a </a:t>
            </a:r>
            <a:r>
              <a:rPr lang="en-US" sz="2400" dirty="0" err="1"/>
              <a:t>hadoop</a:t>
            </a:r>
            <a:r>
              <a:rPr lang="en-US" sz="2400" dirty="0"/>
              <a:t> cluster and how an insider can </a:t>
            </a:r>
            <a:r>
              <a:rPr lang="en-US" sz="2400" dirty="0">
                <a:solidFill>
                  <a:srgbClr val="FF0000"/>
                </a:solidFill>
              </a:rPr>
              <a:t>introduce a script to delete user data forever</a:t>
            </a:r>
            <a:r>
              <a:rPr lang="en-US" sz="2400" dirty="0"/>
              <a:t>. In the most extreme case, if an insider </a:t>
            </a:r>
            <a:r>
              <a:rPr lang="en-US" sz="2400" u="sng" dirty="0"/>
              <a:t>induces a small script that completely wipes out the </a:t>
            </a:r>
            <a:r>
              <a:rPr lang="en-US" sz="2400" u="sng" dirty="0" err="1"/>
              <a:t>editlog</a:t>
            </a:r>
            <a:r>
              <a:rPr lang="en-US" sz="2400" dirty="0"/>
              <a:t>, the </a:t>
            </a:r>
            <a:r>
              <a:rPr lang="en-US" sz="2400" dirty="0" err="1"/>
              <a:t>fsImage</a:t>
            </a:r>
            <a:r>
              <a:rPr lang="en-US" sz="2400" dirty="0"/>
              <a:t> will be empty at the next checkpoint.</a:t>
            </a:r>
          </a:p>
        </p:txBody>
      </p:sp>
    </p:spTree>
    <p:extLst>
      <p:ext uri="{BB962C8B-B14F-4D97-AF65-F5344CB8AC3E}">
        <p14:creationId xmlns:p14="http://schemas.microsoft.com/office/powerpoint/2010/main" val="2929596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155308-59B9-4591-B606-7CE4AC6CA2D6}"/>
              </a:ext>
            </a:extLst>
          </p:cNvPr>
          <p:cNvSpPr>
            <a:spLocks noGrp="1"/>
          </p:cNvSpPr>
          <p:nvPr>
            <p:ph idx="1"/>
          </p:nvPr>
        </p:nvSpPr>
        <p:spPr>
          <a:xfrm>
            <a:off x="278423" y="0"/>
            <a:ext cx="11635154" cy="5180202"/>
          </a:xfrm>
        </p:spPr>
        <p:txBody>
          <a:bodyPr>
            <a:noAutofit/>
          </a:bodyPr>
          <a:lstStyle/>
          <a:p>
            <a:r>
              <a:rPr lang="en-US" sz="2400" dirty="0"/>
              <a:t>we propose using a </a:t>
            </a:r>
            <a:r>
              <a:rPr lang="en-US" sz="2400" dirty="0">
                <a:solidFill>
                  <a:srgbClr val="FF0000"/>
                </a:solidFill>
              </a:rPr>
              <a:t>public key cryptosystem </a:t>
            </a:r>
            <a:r>
              <a:rPr lang="en-US" sz="2400" dirty="0"/>
              <a:t>in our secure communication protocol. All data transferred by any node using this secure communication channel is encrypted upfront using </a:t>
            </a:r>
            <a:r>
              <a:rPr lang="en-US" sz="2400" dirty="0">
                <a:solidFill>
                  <a:srgbClr val="0000FF"/>
                </a:solidFill>
              </a:rPr>
              <a:t>private key encryption </a:t>
            </a:r>
            <a:r>
              <a:rPr lang="en-US" sz="2400" dirty="0"/>
              <a:t>and </a:t>
            </a:r>
            <a:r>
              <a:rPr lang="en-US" sz="2400" dirty="0">
                <a:solidFill>
                  <a:srgbClr val="FF0000"/>
                </a:solidFill>
              </a:rPr>
              <a:t>hardcoded keys </a:t>
            </a:r>
            <a:r>
              <a:rPr lang="en-US" sz="2400" dirty="0"/>
              <a:t>that are not accessible to anyone. The </a:t>
            </a:r>
            <a:r>
              <a:rPr lang="en-US" sz="2400" u="sng" dirty="0"/>
              <a:t>associated public key will be shared with all other replica nodes</a:t>
            </a:r>
            <a:r>
              <a:rPr lang="en-US" sz="2400" dirty="0"/>
              <a:t> that a data node need to communicate with. </a:t>
            </a:r>
          </a:p>
          <a:p>
            <a:r>
              <a:rPr lang="en-US" sz="2400" dirty="0">
                <a:solidFill>
                  <a:srgbClr val="0000FF"/>
                </a:solidFill>
              </a:rPr>
              <a:t>Hardware security chips </a:t>
            </a:r>
            <a:r>
              <a:rPr lang="en-US" sz="2400" dirty="0"/>
              <a:t>such as TPM [10] or Intel’s TXT [11] have </a:t>
            </a:r>
            <a:r>
              <a:rPr lang="en-US" sz="2400" u="sng" dirty="0"/>
              <a:t>public-private key encryption modules</a:t>
            </a:r>
            <a:r>
              <a:rPr lang="en-US" sz="2400" dirty="0"/>
              <a:t>. Such hardware security chips come with a </a:t>
            </a:r>
            <a:r>
              <a:rPr lang="en-US" sz="2400" dirty="0">
                <a:solidFill>
                  <a:srgbClr val="0000FF"/>
                </a:solidFill>
              </a:rPr>
              <a:t>hardcoded, on-chip master key</a:t>
            </a:r>
            <a:r>
              <a:rPr lang="en-US" sz="2400" dirty="0"/>
              <a:t>. A simple </a:t>
            </a:r>
            <a:r>
              <a:rPr lang="en-US" sz="2400" dirty="0">
                <a:solidFill>
                  <a:srgbClr val="FF0000"/>
                </a:solidFill>
              </a:rPr>
              <a:t>random number generator module </a:t>
            </a:r>
            <a:r>
              <a:rPr lang="en-US" sz="2400" dirty="0"/>
              <a:t>is used to generate </a:t>
            </a:r>
            <a:r>
              <a:rPr lang="en-US" sz="2400" u="sng" dirty="0"/>
              <a:t>public-private key pairs </a:t>
            </a:r>
            <a:r>
              <a:rPr lang="en-US" sz="2400" dirty="0"/>
              <a:t>periodically using the </a:t>
            </a:r>
            <a:r>
              <a:rPr lang="en-US" sz="2400" dirty="0">
                <a:solidFill>
                  <a:srgbClr val="FF0000"/>
                </a:solidFill>
              </a:rPr>
              <a:t>hardwired master key</a:t>
            </a:r>
            <a:r>
              <a:rPr lang="en-US" sz="2400" dirty="0"/>
              <a:t>. </a:t>
            </a:r>
          </a:p>
          <a:p>
            <a:r>
              <a:rPr lang="en-US" sz="2400" dirty="0"/>
              <a:t>For this work, we relied on </a:t>
            </a:r>
            <a:r>
              <a:rPr lang="en-US" sz="2400" dirty="0">
                <a:solidFill>
                  <a:srgbClr val="FF0000"/>
                </a:solidFill>
              </a:rPr>
              <a:t>SSH protocol </a:t>
            </a:r>
            <a:r>
              <a:rPr lang="en-US" sz="2400" dirty="0"/>
              <a:t>for secure communication </a:t>
            </a:r>
            <a:r>
              <a:rPr lang="en-US" sz="2400" dirty="0">
                <a:solidFill>
                  <a:srgbClr val="0000FF"/>
                </a:solidFill>
              </a:rPr>
              <a:t>using RSA</a:t>
            </a:r>
            <a:r>
              <a:rPr lang="en-US" sz="2400" dirty="0"/>
              <a:t> for key exchange but any such cryptosystem will work. Given the off chance of leakage of private keys, </a:t>
            </a:r>
            <a:r>
              <a:rPr lang="en-US" sz="2400" u="sng" dirty="0"/>
              <a:t>a key pair is held active for </a:t>
            </a:r>
            <a:r>
              <a:rPr lang="en-US" sz="2400" u="sng" dirty="0">
                <a:solidFill>
                  <a:srgbClr val="FF0000"/>
                </a:solidFill>
              </a:rPr>
              <a:t>only a certain time period T. </a:t>
            </a:r>
            <a:r>
              <a:rPr lang="en-US" sz="2400" dirty="0"/>
              <a:t>This increases the robustness of the communication protocol. </a:t>
            </a:r>
          </a:p>
          <a:p>
            <a:r>
              <a:rPr lang="en-US" sz="2400" dirty="0"/>
              <a:t>In this work, we did not focus on finding the </a:t>
            </a:r>
            <a:r>
              <a:rPr lang="en-US" sz="2400" dirty="0">
                <a:solidFill>
                  <a:srgbClr val="0000FF"/>
                </a:solidFill>
              </a:rPr>
              <a:t>perfect value for T </a:t>
            </a:r>
            <a:r>
              <a:rPr lang="en-US" sz="2400" u="sng" dirty="0"/>
              <a:t>but assumed it to be a predefined value of </a:t>
            </a:r>
            <a:r>
              <a:rPr lang="en-US" sz="2400" u="sng" dirty="0">
                <a:solidFill>
                  <a:srgbClr val="0000FF"/>
                </a:solidFill>
              </a:rPr>
              <a:t>1 second</a:t>
            </a:r>
            <a:r>
              <a:rPr lang="en-US" sz="2400" dirty="0">
                <a:solidFill>
                  <a:srgbClr val="0000FF"/>
                </a:solidFill>
              </a:rPr>
              <a:t>.</a:t>
            </a:r>
            <a:r>
              <a:rPr lang="en-US" sz="2400" dirty="0"/>
              <a:t> The public key of a node is shared with all other nodes it has to communicate with, i.e., </a:t>
            </a:r>
            <a:r>
              <a:rPr lang="en-US" sz="2400" dirty="0">
                <a:solidFill>
                  <a:srgbClr val="0000FF"/>
                </a:solidFill>
              </a:rPr>
              <a:t>replica nodes</a:t>
            </a:r>
            <a:r>
              <a:rPr lang="en-US" sz="2400" dirty="0"/>
              <a:t> and </a:t>
            </a:r>
            <a:r>
              <a:rPr lang="en-US" sz="2400" dirty="0">
                <a:solidFill>
                  <a:srgbClr val="0000FF"/>
                </a:solidFill>
              </a:rPr>
              <a:t>master node</a:t>
            </a:r>
            <a:r>
              <a:rPr lang="en-US" sz="2400" dirty="0"/>
              <a:t>. </a:t>
            </a:r>
          </a:p>
          <a:p>
            <a:r>
              <a:rPr lang="en-US" sz="2400" dirty="0"/>
              <a:t>All incoming data packets to a node will be encrypted with its current public key and can only be decrypted using the corresponding private key that is stored locally. </a:t>
            </a:r>
            <a:r>
              <a:rPr lang="en-US" sz="2400" u="sng" dirty="0"/>
              <a:t>Decrypted information will be sent to the </a:t>
            </a:r>
            <a:r>
              <a:rPr lang="en-US" sz="2400" u="sng" dirty="0">
                <a:solidFill>
                  <a:srgbClr val="FF0000"/>
                </a:solidFill>
              </a:rPr>
              <a:t>process matching </a:t>
            </a:r>
            <a:r>
              <a:rPr lang="en-US" sz="2400" u="sng" dirty="0"/>
              <a:t>module to identify attacks.</a:t>
            </a:r>
          </a:p>
        </p:txBody>
      </p:sp>
    </p:spTree>
    <p:extLst>
      <p:ext uri="{BB962C8B-B14F-4D97-AF65-F5344CB8AC3E}">
        <p14:creationId xmlns:p14="http://schemas.microsoft.com/office/powerpoint/2010/main" val="173316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37510-B847-4E53-96A2-D45683468EC4}"/>
              </a:ext>
            </a:extLst>
          </p:cNvPr>
          <p:cNvSpPr>
            <a:spLocks noGrp="1"/>
          </p:cNvSpPr>
          <p:nvPr>
            <p:ph type="title"/>
          </p:nvPr>
        </p:nvSpPr>
        <p:spPr/>
        <p:txBody>
          <a:bodyPr/>
          <a:lstStyle/>
          <a:p>
            <a:r>
              <a:rPr lang="en-US" dirty="0"/>
              <a:t>Use </a:t>
            </a:r>
            <a:r>
              <a:rPr lang="en-US" dirty="0">
                <a:solidFill>
                  <a:srgbClr val="FF0000"/>
                </a:solidFill>
              </a:rPr>
              <a:t>Queues </a:t>
            </a:r>
            <a:r>
              <a:rPr lang="en-US" dirty="0"/>
              <a:t>to store keys</a:t>
            </a:r>
          </a:p>
        </p:txBody>
      </p:sp>
      <p:sp>
        <p:nvSpPr>
          <p:cNvPr id="3" name="Content Placeholder 2">
            <a:extLst>
              <a:ext uri="{FF2B5EF4-FFF2-40B4-BE49-F238E27FC236}">
                <a16:creationId xmlns:a16="http://schemas.microsoft.com/office/drawing/2014/main" id="{A32C60A6-9F48-4CC7-9688-19A5393B8B11}"/>
              </a:ext>
            </a:extLst>
          </p:cNvPr>
          <p:cNvSpPr>
            <a:spLocks noGrp="1"/>
          </p:cNvSpPr>
          <p:nvPr>
            <p:ph idx="1"/>
          </p:nvPr>
        </p:nvSpPr>
        <p:spPr>
          <a:xfrm>
            <a:off x="548640" y="1581785"/>
            <a:ext cx="11231880" cy="4911090"/>
          </a:xfrm>
        </p:spPr>
        <p:txBody>
          <a:bodyPr>
            <a:normAutofit fontScale="92500" lnSpcReduction="20000"/>
          </a:bodyPr>
          <a:lstStyle/>
          <a:p>
            <a:r>
              <a:rPr lang="en-US" dirty="0"/>
              <a:t>Given </a:t>
            </a:r>
            <a:r>
              <a:rPr lang="en-US" dirty="0">
                <a:solidFill>
                  <a:srgbClr val="0000FF"/>
                </a:solidFill>
              </a:rPr>
              <a:t>the short lifespan of public keys </a:t>
            </a:r>
            <a:r>
              <a:rPr lang="en-US" dirty="0"/>
              <a:t>used in our secure communication protocol, each node should be able to </a:t>
            </a:r>
            <a:r>
              <a:rPr lang="en-US" dirty="0">
                <a:solidFill>
                  <a:srgbClr val="0000FF"/>
                </a:solidFill>
              </a:rPr>
              <a:t>store public keys of all other nodes </a:t>
            </a:r>
            <a:r>
              <a:rPr lang="en-US" dirty="0"/>
              <a:t>it has to communicate with. Also, storing older keys of other nodes helps in verifying authenticity of nodes in case of attack recovery. </a:t>
            </a:r>
          </a:p>
          <a:p>
            <a:r>
              <a:rPr lang="en-US" dirty="0"/>
              <a:t>Hence, we propose to use </a:t>
            </a:r>
            <a:r>
              <a:rPr lang="en-US" dirty="0">
                <a:solidFill>
                  <a:srgbClr val="FF0000"/>
                </a:solidFill>
              </a:rPr>
              <a:t>queue data structures </a:t>
            </a:r>
            <a:r>
              <a:rPr lang="en-US" dirty="0"/>
              <a:t>on every node to </a:t>
            </a:r>
            <a:r>
              <a:rPr lang="en-US" dirty="0">
                <a:solidFill>
                  <a:srgbClr val="00B050"/>
                </a:solidFill>
              </a:rPr>
              <a:t>store the periodically generated public keys of other nodes</a:t>
            </a:r>
            <a:r>
              <a:rPr lang="en-US" dirty="0"/>
              <a:t>. </a:t>
            </a:r>
            <a:r>
              <a:rPr lang="en-US" u="sng" dirty="0"/>
              <a:t>Back </a:t>
            </a:r>
            <a:r>
              <a:rPr lang="en-US" dirty="0"/>
              <a:t>of queue will be the </a:t>
            </a:r>
            <a:r>
              <a:rPr lang="en-US" u="sng" dirty="0"/>
              <a:t>latest</a:t>
            </a:r>
            <a:r>
              <a:rPr lang="en-US" dirty="0"/>
              <a:t> public key to be used for encrypting packets to be sent to node</a:t>
            </a:r>
            <a:r>
              <a:rPr lang="en-US" dirty="0">
                <a:solidFill>
                  <a:srgbClr val="0000FF"/>
                </a:solidFill>
              </a:rPr>
              <a:t> n , </a:t>
            </a:r>
            <a:r>
              <a:rPr lang="en-US" dirty="0"/>
              <a:t>while the </a:t>
            </a:r>
            <a:r>
              <a:rPr lang="en-US" u="sng" dirty="0"/>
              <a:t>front</a:t>
            </a:r>
            <a:r>
              <a:rPr lang="en-US" dirty="0"/>
              <a:t> of queue will be </a:t>
            </a:r>
            <a:r>
              <a:rPr lang="en-US" u="sng" dirty="0"/>
              <a:t>deleted</a:t>
            </a:r>
            <a:r>
              <a:rPr lang="en-US" dirty="0"/>
              <a:t> when the queue is full (to accommodate a new key). </a:t>
            </a:r>
          </a:p>
          <a:p>
            <a:r>
              <a:rPr lang="en-US" dirty="0"/>
              <a:t>Limiting the </a:t>
            </a:r>
            <a:r>
              <a:rPr lang="en-US" dirty="0">
                <a:solidFill>
                  <a:srgbClr val="FF0000"/>
                </a:solidFill>
              </a:rPr>
              <a:t>maximum queue size by some k </a:t>
            </a:r>
            <a:r>
              <a:rPr lang="en-US" dirty="0"/>
              <a:t>will make sure that a node has enough information to support attack recovery measures while not consuming too much memory. </a:t>
            </a:r>
          </a:p>
          <a:p>
            <a:r>
              <a:rPr lang="en-US" dirty="0"/>
              <a:t>Again, we did not focus on finding the perfect value for </a:t>
            </a:r>
            <a:r>
              <a:rPr lang="en-US" dirty="0">
                <a:solidFill>
                  <a:srgbClr val="0000FF"/>
                </a:solidFill>
              </a:rPr>
              <a:t>k</a:t>
            </a:r>
            <a:r>
              <a:rPr lang="en-US" dirty="0"/>
              <a:t> but used a predefined </a:t>
            </a:r>
            <a:r>
              <a:rPr lang="en-US" dirty="0">
                <a:solidFill>
                  <a:srgbClr val="0000FF"/>
                </a:solidFill>
              </a:rPr>
              <a:t>value of 3 </a:t>
            </a:r>
            <a:r>
              <a:rPr lang="en-US" dirty="0"/>
              <a:t>while conducting our experiments.</a:t>
            </a:r>
          </a:p>
        </p:txBody>
      </p:sp>
    </p:spTree>
    <p:extLst>
      <p:ext uri="{BB962C8B-B14F-4D97-AF65-F5344CB8AC3E}">
        <p14:creationId xmlns:p14="http://schemas.microsoft.com/office/powerpoint/2010/main" val="1896304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9338630-184D-4995-92EC-C1710783CE1C}"/>
              </a:ext>
            </a:extLst>
          </p:cNvPr>
          <p:cNvPicPr>
            <a:picLocks noChangeAspect="1"/>
          </p:cNvPicPr>
          <p:nvPr/>
        </p:nvPicPr>
        <p:blipFill>
          <a:blip r:embed="rId2"/>
          <a:stretch>
            <a:fillRect/>
          </a:stretch>
        </p:blipFill>
        <p:spPr>
          <a:xfrm>
            <a:off x="208325" y="49344"/>
            <a:ext cx="5778259" cy="6808656"/>
          </a:xfrm>
          <a:prstGeom prst="rect">
            <a:avLst/>
          </a:prstGeom>
        </p:spPr>
      </p:pic>
      <p:sp>
        <p:nvSpPr>
          <p:cNvPr id="3" name="TextBox 2">
            <a:extLst>
              <a:ext uri="{FF2B5EF4-FFF2-40B4-BE49-F238E27FC236}">
                <a16:creationId xmlns:a16="http://schemas.microsoft.com/office/drawing/2014/main" id="{DA13A7BC-3A6D-4FA3-AEF4-F3E08E723304}"/>
              </a:ext>
            </a:extLst>
          </p:cNvPr>
          <p:cNvSpPr txBox="1"/>
          <p:nvPr/>
        </p:nvSpPr>
        <p:spPr>
          <a:xfrm>
            <a:off x="6096000" y="474345"/>
            <a:ext cx="5775569" cy="6186309"/>
          </a:xfrm>
          <a:prstGeom prst="rect">
            <a:avLst/>
          </a:prstGeom>
          <a:noFill/>
        </p:spPr>
        <p:txBody>
          <a:bodyPr wrap="square" rtlCol="0">
            <a:spAutoFit/>
          </a:bodyPr>
          <a:lstStyle/>
          <a:p>
            <a:r>
              <a:rPr lang="en-US" dirty="0"/>
              <a:t>Algorithm 1 shows the steps involved in the </a:t>
            </a:r>
            <a:r>
              <a:rPr lang="en-US" dirty="0">
                <a:solidFill>
                  <a:srgbClr val="FF0000"/>
                </a:solidFill>
              </a:rPr>
              <a:t>proposed</a:t>
            </a:r>
          </a:p>
          <a:p>
            <a:r>
              <a:rPr lang="en-US" dirty="0">
                <a:solidFill>
                  <a:srgbClr val="FF0000"/>
                </a:solidFill>
              </a:rPr>
              <a:t>secure communication protocol.</a:t>
            </a:r>
            <a:r>
              <a:rPr lang="en-US" dirty="0"/>
              <a:t> Once a model of the proposed system is installed, all nodes will </a:t>
            </a:r>
            <a:r>
              <a:rPr lang="en-US" dirty="0">
                <a:solidFill>
                  <a:srgbClr val="0000FF"/>
                </a:solidFill>
              </a:rPr>
              <a:t>periodically generate public-private key pairs </a:t>
            </a:r>
            <a:r>
              <a:rPr lang="en-US" dirty="0"/>
              <a:t>for as long as the system is in use. This is accomplished with the help of </a:t>
            </a:r>
            <a:r>
              <a:rPr lang="en-US" u="sng" dirty="0"/>
              <a:t>the hardwired</a:t>
            </a:r>
          </a:p>
          <a:p>
            <a:r>
              <a:rPr lang="en-US" u="sng" dirty="0"/>
              <a:t>key on the special purpose security chip and the random</a:t>
            </a:r>
          </a:p>
          <a:p>
            <a:r>
              <a:rPr lang="en-US" u="sng" dirty="0"/>
              <a:t>number generator module</a:t>
            </a:r>
            <a:r>
              <a:rPr lang="en-US" dirty="0"/>
              <a:t>. </a:t>
            </a:r>
          </a:p>
          <a:p>
            <a:r>
              <a:rPr lang="en-US" dirty="0"/>
              <a:t>At the end of every </a:t>
            </a:r>
            <a:r>
              <a:rPr lang="en-US" dirty="0">
                <a:solidFill>
                  <a:srgbClr val="0000FF"/>
                </a:solidFill>
              </a:rPr>
              <a:t>T</a:t>
            </a:r>
            <a:r>
              <a:rPr lang="en-US" dirty="0"/>
              <a:t> time units, </a:t>
            </a:r>
            <a:r>
              <a:rPr lang="en-US" dirty="0">
                <a:solidFill>
                  <a:srgbClr val="FF0000"/>
                </a:solidFill>
              </a:rPr>
              <a:t>a new public-private key (</a:t>
            </a:r>
            <a:r>
              <a:rPr lang="en-US" dirty="0" err="1">
                <a:solidFill>
                  <a:srgbClr val="FF0000"/>
                </a:solidFill>
              </a:rPr>
              <a:t>newkpn</a:t>
            </a:r>
            <a:r>
              <a:rPr lang="en-US" dirty="0">
                <a:solidFill>
                  <a:srgbClr val="FF0000"/>
                </a:solidFill>
              </a:rPr>
              <a:t>)</a:t>
            </a:r>
            <a:r>
              <a:rPr lang="en-US" dirty="0"/>
              <a:t> is generated on a node for communicating with replica node </a:t>
            </a:r>
            <a:r>
              <a:rPr lang="en-US" dirty="0">
                <a:solidFill>
                  <a:srgbClr val="FF0000"/>
                </a:solidFill>
              </a:rPr>
              <a:t>n</a:t>
            </a:r>
            <a:r>
              <a:rPr lang="en-US" dirty="0"/>
              <a:t>. The </a:t>
            </a:r>
            <a:r>
              <a:rPr lang="en-US" u="sng" dirty="0"/>
              <a:t>private key </a:t>
            </a:r>
            <a:r>
              <a:rPr lang="en-US" u="sng" dirty="0" err="1">
                <a:solidFill>
                  <a:srgbClr val="FF0000"/>
                </a:solidFill>
              </a:rPr>
              <a:t>privn</a:t>
            </a:r>
            <a:r>
              <a:rPr lang="en-US" u="sng" dirty="0"/>
              <a:t> of </a:t>
            </a:r>
            <a:r>
              <a:rPr lang="en-US" u="sng" dirty="0" err="1">
                <a:solidFill>
                  <a:srgbClr val="FF0000"/>
                </a:solidFill>
              </a:rPr>
              <a:t>newkpn</a:t>
            </a:r>
            <a:r>
              <a:rPr lang="en-US" u="sng" dirty="0"/>
              <a:t> </a:t>
            </a:r>
            <a:r>
              <a:rPr lang="en-US" dirty="0"/>
              <a:t>will be used for decrypting incoming data from node </a:t>
            </a:r>
            <a:r>
              <a:rPr lang="en-US" dirty="0">
                <a:solidFill>
                  <a:srgbClr val="FF0000"/>
                </a:solidFill>
              </a:rPr>
              <a:t>n</a:t>
            </a:r>
            <a:r>
              <a:rPr lang="en-US" dirty="0"/>
              <a:t> and the </a:t>
            </a:r>
            <a:r>
              <a:rPr lang="en-US" u="sng" dirty="0"/>
              <a:t>public key </a:t>
            </a:r>
            <a:r>
              <a:rPr lang="en-US" u="sng" dirty="0" err="1">
                <a:solidFill>
                  <a:srgbClr val="FF0000"/>
                </a:solidFill>
              </a:rPr>
              <a:t>pubn</a:t>
            </a:r>
            <a:r>
              <a:rPr lang="en-US" u="sng" dirty="0">
                <a:solidFill>
                  <a:srgbClr val="FF0000"/>
                </a:solidFill>
              </a:rPr>
              <a:t> </a:t>
            </a:r>
            <a:r>
              <a:rPr lang="en-US" u="sng" dirty="0"/>
              <a:t>of </a:t>
            </a:r>
            <a:r>
              <a:rPr lang="en-US" u="sng" dirty="0" err="1">
                <a:solidFill>
                  <a:srgbClr val="FF0000"/>
                </a:solidFill>
              </a:rPr>
              <a:t>newkpn</a:t>
            </a:r>
            <a:r>
              <a:rPr lang="en-US" u="sng" dirty="0"/>
              <a:t> </a:t>
            </a:r>
            <a:r>
              <a:rPr lang="en-US" dirty="0"/>
              <a:t>will be shared with node </a:t>
            </a:r>
            <a:r>
              <a:rPr lang="en-US" dirty="0">
                <a:solidFill>
                  <a:srgbClr val="FF0000"/>
                </a:solidFill>
              </a:rPr>
              <a:t>n</a:t>
            </a:r>
            <a:r>
              <a:rPr lang="en-US" dirty="0"/>
              <a:t>. For ease of access to keys during decryption, current </a:t>
            </a:r>
            <a:r>
              <a:rPr lang="en-US" u="sng" dirty="0"/>
              <a:t>private keys of all nodes </a:t>
            </a:r>
            <a:r>
              <a:rPr lang="en-US" dirty="0"/>
              <a:t>are stored in an array </a:t>
            </a:r>
            <a:r>
              <a:rPr lang="en-US" dirty="0" err="1">
                <a:solidFill>
                  <a:srgbClr val="FF0000"/>
                </a:solidFill>
              </a:rPr>
              <a:t>arrpriv</a:t>
            </a:r>
            <a:r>
              <a:rPr lang="en-US" dirty="0">
                <a:solidFill>
                  <a:srgbClr val="FF0000"/>
                </a:solidFill>
              </a:rPr>
              <a:t>[]. </a:t>
            </a:r>
          </a:p>
          <a:p>
            <a:r>
              <a:rPr lang="en-US" dirty="0"/>
              <a:t>Once a </a:t>
            </a:r>
            <a:r>
              <a:rPr lang="en-US" dirty="0">
                <a:solidFill>
                  <a:srgbClr val="FF0000"/>
                </a:solidFill>
              </a:rPr>
              <a:t>public key </a:t>
            </a:r>
            <a:r>
              <a:rPr lang="en-US" dirty="0" err="1">
                <a:solidFill>
                  <a:srgbClr val="FF0000"/>
                </a:solidFill>
              </a:rPr>
              <a:t>pubn</a:t>
            </a:r>
            <a:r>
              <a:rPr lang="en-US" dirty="0">
                <a:solidFill>
                  <a:srgbClr val="FF0000"/>
                </a:solidFill>
              </a:rPr>
              <a:t> </a:t>
            </a:r>
            <a:r>
              <a:rPr lang="en-US" dirty="0"/>
              <a:t>is shared with node n, all incoming messages from node n will only be decrypted using the associated </a:t>
            </a:r>
            <a:r>
              <a:rPr lang="en-US" dirty="0" err="1"/>
              <a:t>privn</a:t>
            </a:r>
            <a:r>
              <a:rPr lang="en-US" dirty="0"/>
              <a:t> for the next T time units. </a:t>
            </a:r>
          </a:p>
          <a:p>
            <a:r>
              <a:rPr lang="en-US" u="sng" dirty="0">
                <a:solidFill>
                  <a:srgbClr val="FF0000"/>
                </a:solidFill>
              </a:rPr>
              <a:t>An array of queues, </a:t>
            </a:r>
            <a:r>
              <a:rPr lang="en-US" u="sng" dirty="0" err="1">
                <a:solidFill>
                  <a:srgbClr val="0000FF"/>
                </a:solidFill>
              </a:rPr>
              <a:t>arrpub</a:t>
            </a:r>
            <a:r>
              <a:rPr lang="en-US" u="sng" dirty="0">
                <a:solidFill>
                  <a:srgbClr val="0000FF"/>
                </a:solidFill>
              </a:rPr>
              <a:t>[], </a:t>
            </a:r>
            <a:r>
              <a:rPr lang="en-US" u="sng" dirty="0">
                <a:solidFill>
                  <a:srgbClr val="FF0000"/>
                </a:solidFill>
              </a:rPr>
              <a:t>is used to store public keys </a:t>
            </a:r>
            <a:r>
              <a:rPr lang="en-US" dirty="0"/>
              <a:t>received from all other nodes. </a:t>
            </a:r>
          </a:p>
          <a:p>
            <a:r>
              <a:rPr lang="en-US" dirty="0"/>
              <a:t>When a node has to send an </a:t>
            </a:r>
            <a:r>
              <a:rPr lang="en-US" dirty="0">
                <a:solidFill>
                  <a:srgbClr val="FF0000"/>
                </a:solidFill>
              </a:rPr>
              <a:t>message </a:t>
            </a:r>
            <a:r>
              <a:rPr lang="en-US" dirty="0" err="1"/>
              <a:t>msg</a:t>
            </a:r>
            <a:r>
              <a:rPr lang="en-US" dirty="0"/>
              <a:t> to replica nodes, </a:t>
            </a:r>
            <a:r>
              <a:rPr lang="en-US" u="sng" dirty="0"/>
              <a:t>the public key of that node is used to create an encrypted message </a:t>
            </a:r>
            <a:r>
              <a:rPr lang="en-US" u="sng" dirty="0" err="1"/>
              <a:t>msge</a:t>
            </a:r>
            <a:r>
              <a:rPr lang="en-US" dirty="0"/>
              <a:t>.</a:t>
            </a:r>
          </a:p>
        </p:txBody>
      </p:sp>
      <p:sp>
        <p:nvSpPr>
          <p:cNvPr id="4" name="Freeform: Shape 3">
            <a:extLst>
              <a:ext uri="{FF2B5EF4-FFF2-40B4-BE49-F238E27FC236}">
                <a16:creationId xmlns:a16="http://schemas.microsoft.com/office/drawing/2014/main" id="{67371387-856E-4C24-91BF-ACD219E9EF4D}"/>
              </a:ext>
            </a:extLst>
          </p:cNvPr>
          <p:cNvSpPr/>
          <p:nvPr/>
        </p:nvSpPr>
        <p:spPr>
          <a:xfrm>
            <a:off x="658285" y="3087149"/>
            <a:ext cx="386144" cy="1582623"/>
          </a:xfrm>
          <a:custGeom>
            <a:avLst/>
            <a:gdLst>
              <a:gd name="connsiteX0" fmla="*/ 268698 w 386144"/>
              <a:gd name="connsiteY0" fmla="*/ 0 h 1582623"/>
              <a:gd name="connsiteX1" fmla="*/ 209976 w 386144"/>
              <a:gd name="connsiteY1" fmla="*/ 12583 h 1582623"/>
              <a:gd name="connsiteX2" fmla="*/ 163836 w 386144"/>
              <a:gd name="connsiteY2" fmla="*/ 33556 h 1582623"/>
              <a:gd name="connsiteX3" fmla="*/ 138669 w 386144"/>
              <a:gd name="connsiteY3" fmla="*/ 41945 h 1582623"/>
              <a:gd name="connsiteX4" fmla="*/ 100919 w 386144"/>
              <a:gd name="connsiteY4" fmla="*/ 54528 h 1582623"/>
              <a:gd name="connsiteX5" fmla="*/ 96724 w 386144"/>
              <a:gd name="connsiteY5" fmla="*/ 239086 h 1582623"/>
              <a:gd name="connsiteX6" fmla="*/ 105113 w 386144"/>
              <a:gd name="connsiteY6" fmla="*/ 260058 h 1582623"/>
              <a:gd name="connsiteX7" fmla="*/ 109308 w 386144"/>
              <a:gd name="connsiteY7" fmla="*/ 276836 h 1582623"/>
              <a:gd name="connsiteX8" fmla="*/ 117697 w 386144"/>
              <a:gd name="connsiteY8" fmla="*/ 289420 h 1582623"/>
              <a:gd name="connsiteX9" fmla="*/ 126086 w 386144"/>
              <a:gd name="connsiteY9" fmla="*/ 306198 h 1582623"/>
              <a:gd name="connsiteX10" fmla="*/ 130280 w 386144"/>
              <a:gd name="connsiteY10" fmla="*/ 331365 h 1582623"/>
              <a:gd name="connsiteX11" fmla="*/ 147058 w 386144"/>
              <a:gd name="connsiteY11" fmla="*/ 364921 h 1582623"/>
              <a:gd name="connsiteX12" fmla="*/ 151253 w 386144"/>
              <a:gd name="connsiteY12" fmla="*/ 402671 h 1582623"/>
              <a:gd name="connsiteX13" fmla="*/ 159642 w 386144"/>
              <a:gd name="connsiteY13" fmla="*/ 432033 h 1582623"/>
              <a:gd name="connsiteX14" fmla="*/ 151253 w 386144"/>
              <a:gd name="connsiteY14" fmla="*/ 557868 h 1582623"/>
              <a:gd name="connsiteX15" fmla="*/ 138669 w 386144"/>
              <a:gd name="connsiteY15" fmla="*/ 574645 h 1582623"/>
              <a:gd name="connsiteX16" fmla="*/ 84141 w 386144"/>
              <a:gd name="connsiteY16" fmla="*/ 612396 h 1582623"/>
              <a:gd name="connsiteX17" fmla="*/ 12834 w 386144"/>
              <a:gd name="connsiteY17" fmla="*/ 604007 h 1582623"/>
              <a:gd name="connsiteX18" fmla="*/ 251 w 386144"/>
              <a:gd name="connsiteY18" fmla="*/ 599812 h 1582623"/>
              <a:gd name="connsiteX19" fmla="*/ 17029 w 386144"/>
              <a:gd name="connsiteY19" fmla="*/ 612396 h 1582623"/>
              <a:gd name="connsiteX20" fmla="*/ 29612 w 386144"/>
              <a:gd name="connsiteY20" fmla="*/ 633368 h 1582623"/>
              <a:gd name="connsiteX21" fmla="*/ 42196 w 386144"/>
              <a:gd name="connsiteY21" fmla="*/ 637563 h 1582623"/>
              <a:gd name="connsiteX22" fmla="*/ 58974 w 386144"/>
              <a:gd name="connsiteY22" fmla="*/ 662730 h 1582623"/>
              <a:gd name="connsiteX23" fmla="*/ 63168 w 386144"/>
              <a:gd name="connsiteY23" fmla="*/ 675313 h 1582623"/>
              <a:gd name="connsiteX24" fmla="*/ 96724 w 386144"/>
              <a:gd name="connsiteY24" fmla="*/ 713064 h 1582623"/>
              <a:gd name="connsiteX25" fmla="*/ 105113 w 386144"/>
              <a:gd name="connsiteY25" fmla="*/ 742425 h 1582623"/>
              <a:gd name="connsiteX26" fmla="*/ 113502 w 386144"/>
              <a:gd name="connsiteY26" fmla="*/ 763398 h 1582623"/>
              <a:gd name="connsiteX27" fmla="*/ 126086 w 386144"/>
              <a:gd name="connsiteY27" fmla="*/ 792759 h 1582623"/>
              <a:gd name="connsiteX28" fmla="*/ 117697 w 386144"/>
              <a:gd name="connsiteY28" fmla="*/ 1124124 h 1582623"/>
              <a:gd name="connsiteX29" fmla="*/ 109308 w 386144"/>
              <a:gd name="connsiteY29" fmla="*/ 1199625 h 1582623"/>
              <a:gd name="connsiteX30" fmla="*/ 100919 w 386144"/>
              <a:gd name="connsiteY30" fmla="*/ 1291904 h 1582623"/>
              <a:gd name="connsiteX31" fmla="*/ 105113 w 386144"/>
              <a:gd name="connsiteY31" fmla="*/ 1421934 h 1582623"/>
              <a:gd name="connsiteX32" fmla="*/ 109308 w 386144"/>
              <a:gd name="connsiteY32" fmla="*/ 1447101 h 1582623"/>
              <a:gd name="connsiteX33" fmla="*/ 117697 w 386144"/>
              <a:gd name="connsiteY33" fmla="*/ 1468073 h 1582623"/>
              <a:gd name="connsiteX34" fmla="*/ 121891 w 386144"/>
              <a:gd name="connsiteY34" fmla="*/ 1484851 h 1582623"/>
              <a:gd name="connsiteX35" fmla="*/ 142864 w 386144"/>
              <a:gd name="connsiteY35" fmla="*/ 1518407 h 1582623"/>
              <a:gd name="connsiteX36" fmla="*/ 159642 w 386144"/>
              <a:gd name="connsiteY36" fmla="*/ 1547768 h 1582623"/>
              <a:gd name="connsiteX37" fmla="*/ 172225 w 386144"/>
              <a:gd name="connsiteY37" fmla="*/ 1560352 h 1582623"/>
              <a:gd name="connsiteX38" fmla="*/ 189003 w 386144"/>
              <a:gd name="connsiteY38" fmla="*/ 1564546 h 1582623"/>
              <a:gd name="connsiteX39" fmla="*/ 327421 w 386144"/>
              <a:gd name="connsiteY39" fmla="*/ 1568741 h 1582623"/>
              <a:gd name="connsiteX40" fmla="*/ 386144 w 386144"/>
              <a:gd name="connsiteY40" fmla="*/ 1556157 h 1582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86144" h="1582623">
                <a:moveTo>
                  <a:pt x="268698" y="0"/>
                </a:moveTo>
                <a:cubicBezTo>
                  <a:pt x="249124" y="4194"/>
                  <a:pt x="229335" y="7489"/>
                  <a:pt x="209976" y="12583"/>
                </a:cubicBezTo>
                <a:cubicBezTo>
                  <a:pt x="192847" y="17091"/>
                  <a:pt x="180101" y="26779"/>
                  <a:pt x="163836" y="33556"/>
                </a:cubicBezTo>
                <a:cubicBezTo>
                  <a:pt x="155673" y="36957"/>
                  <a:pt x="146979" y="38923"/>
                  <a:pt x="138669" y="41945"/>
                </a:cubicBezTo>
                <a:cubicBezTo>
                  <a:pt x="103922" y="54580"/>
                  <a:pt x="131450" y="46896"/>
                  <a:pt x="100919" y="54528"/>
                </a:cubicBezTo>
                <a:cubicBezTo>
                  <a:pt x="76729" y="127099"/>
                  <a:pt x="86253" y="88990"/>
                  <a:pt x="96724" y="239086"/>
                </a:cubicBezTo>
                <a:cubicBezTo>
                  <a:pt x="97248" y="246597"/>
                  <a:pt x="102732" y="252915"/>
                  <a:pt x="105113" y="260058"/>
                </a:cubicBezTo>
                <a:cubicBezTo>
                  <a:pt x="106936" y="265527"/>
                  <a:pt x="107037" y="271537"/>
                  <a:pt x="109308" y="276836"/>
                </a:cubicBezTo>
                <a:cubicBezTo>
                  <a:pt x="111294" y="281470"/>
                  <a:pt x="115196" y="285043"/>
                  <a:pt x="117697" y="289420"/>
                </a:cubicBezTo>
                <a:cubicBezTo>
                  <a:pt x="120799" y="294849"/>
                  <a:pt x="123290" y="300605"/>
                  <a:pt x="126086" y="306198"/>
                </a:cubicBezTo>
                <a:cubicBezTo>
                  <a:pt x="127484" y="314587"/>
                  <a:pt x="127420" y="323356"/>
                  <a:pt x="130280" y="331365"/>
                </a:cubicBezTo>
                <a:cubicBezTo>
                  <a:pt x="134486" y="343142"/>
                  <a:pt x="147058" y="364921"/>
                  <a:pt x="147058" y="364921"/>
                </a:cubicBezTo>
                <a:cubicBezTo>
                  <a:pt x="148456" y="377504"/>
                  <a:pt x="148920" y="390227"/>
                  <a:pt x="151253" y="402671"/>
                </a:cubicBezTo>
                <a:cubicBezTo>
                  <a:pt x="153129" y="412676"/>
                  <a:pt x="159642" y="421854"/>
                  <a:pt x="159642" y="432033"/>
                </a:cubicBezTo>
                <a:cubicBezTo>
                  <a:pt x="159642" y="474071"/>
                  <a:pt x="157369" y="516277"/>
                  <a:pt x="151253" y="557868"/>
                </a:cubicBezTo>
                <a:cubicBezTo>
                  <a:pt x="150236" y="564784"/>
                  <a:pt x="143842" y="569943"/>
                  <a:pt x="138669" y="574645"/>
                </a:cubicBezTo>
                <a:cubicBezTo>
                  <a:pt x="119220" y="592325"/>
                  <a:pt x="105073" y="599836"/>
                  <a:pt x="84141" y="612396"/>
                </a:cubicBezTo>
                <a:cubicBezTo>
                  <a:pt x="60372" y="609600"/>
                  <a:pt x="36502" y="607557"/>
                  <a:pt x="12834" y="604007"/>
                </a:cubicBezTo>
                <a:cubicBezTo>
                  <a:pt x="8462" y="603351"/>
                  <a:pt x="-1726" y="595858"/>
                  <a:pt x="251" y="599812"/>
                </a:cubicBezTo>
                <a:cubicBezTo>
                  <a:pt x="3378" y="606065"/>
                  <a:pt x="11436" y="608201"/>
                  <a:pt x="17029" y="612396"/>
                </a:cubicBezTo>
                <a:cubicBezTo>
                  <a:pt x="21223" y="619387"/>
                  <a:pt x="23847" y="627603"/>
                  <a:pt x="29612" y="633368"/>
                </a:cubicBezTo>
                <a:cubicBezTo>
                  <a:pt x="32739" y="636495"/>
                  <a:pt x="39434" y="634110"/>
                  <a:pt x="42196" y="637563"/>
                </a:cubicBezTo>
                <a:cubicBezTo>
                  <a:pt x="73149" y="676256"/>
                  <a:pt x="19261" y="636256"/>
                  <a:pt x="58974" y="662730"/>
                </a:cubicBezTo>
                <a:cubicBezTo>
                  <a:pt x="60372" y="666924"/>
                  <a:pt x="60454" y="671823"/>
                  <a:pt x="63168" y="675313"/>
                </a:cubicBezTo>
                <a:cubicBezTo>
                  <a:pt x="78738" y="695332"/>
                  <a:pt x="87347" y="694311"/>
                  <a:pt x="96724" y="713064"/>
                </a:cubicBezTo>
                <a:cubicBezTo>
                  <a:pt x="100767" y="721150"/>
                  <a:pt x="102422" y="734352"/>
                  <a:pt x="105113" y="742425"/>
                </a:cubicBezTo>
                <a:cubicBezTo>
                  <a:pt x="107494" y="749568"/>
                  <a:pt x="111121" y="756255"/>
                  <a:pt x="113502" y="763398"/>
                </a:cubicBezTo>
                <a:cubicBezTo>
                  <a:pt x="122530" y="790482"/>
                  <a:pt x="111342" y="770644"/>
                  <a:pt x="126086" y="792759"/>
                </a:cubicBezTo>
                <a:cubicBezTo>
                  <a:pt x="125335" y="836300"/>
                  <a:pt x="124316" y="1038068"/>
                  <a:pt x="117697" y="1124124"/>
                </a:cubicBezTo>
                <a:cubicBezTo>
                  <a:pt x="115755" y="1149371"/>
                  <a:pt x="111828" y="1174429"/>
                  <a:pt x="109308" y="1199625"/>
                </a:cubicBezTo>
                <a:cubicBezTo>
                  <a:pt x="106235" y="1230358"/>
                  <a:pt x="103715" y="1261144"/>
                  <a:pt x="100919" y="1291904"/>
                </a:cubicBezTo>
                <a:cubicBezTo>
                  <a:pt x="102317" y="1335247"/>
                  <a:pt x="102772" y="1378631"/>
                  <a:pt x="105113" y="1421934"/>
                </a:cubicBezTo>
                <a:cubicBezTo>
                  <a:pt x="105572" y="1430426"/>
                  <a:pt x="107070" y="1438896"/>
                  <a:pt x="109308" y="1447101"/>
                </a:cubicBezTo>
                <a:cubicBezTo>
                  <a:pt x="111289" y="1454365"/>
                  <a:pt x="115316" y="1460930"/>
                  <a:pt x="117697" y="1468073"/>
                </a:cubicBezTo>
                <a:cubicBezTo>
                  <a:pt x="119520" y="1473542"/>
                  <a:pt x="120374" y="1479289"/>
                  <a:pt x="121891" y="1484851"/>
                </a:cubicBezTo>
                <a:cubicBezTo>
                  <a:pt x="131014" y="1518303"/>
                  <a:pt x="120833" y="1511063"/>
                  <a:pt x="142864" y="1518407"/>
                </a:cubicBezTo>
                <a:cubicBezTo>
                  <a:pt x="147993" y="1528666"/>
                  <a:pt x="152230" y="1538873"/>
                  <a:pt x="159642" y="1547768"/>
                </a:cubicBezTo>
                <a:cubicBezTo>
                  <a:pt x="163439" y="1552325"/>
                  <a:pt x="167075" y="1557409"/>
                  <a:pt x="172225" y="1560352"/>
                </a:cubicBezTo>
                <a:cubicBezTo>
                  <a:pt x="177230" y="1563212"/>
                  <a:pt x="183410" y="1563148"/>
                  <a:pt x="189003" y="1564546"/>
                </a:cubicBezTo>
                <a:cubicBezTo>
                  <a:pt x="235312" y="1595417"/>
                  <a:pt x="206496" y="1579734"/>
                  <a:pt x="327421" y="1568741"/>
                </a:cubicBezTo>
                <a:cubicBezTo>
                  <a:pt x="347358" y="1566929"/>
                  <a:pt x="386144" y="1556157"/>
                  <a:pt x="386144" y="155615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Shape 4">
            <a:extLst>
              <a:ext uri="{FF2B5EF4-FFF2-40B4-BE49-F238E27FC236}">
                <a16:creationId xmlns:a16="http://schemas.microsoft.com/office/drawing/2014/main" id="{3E93D9F1-DCEB-4B30-A451-25C9762A870B}"/>
              </a:ext>
            </a:extLst>
          </p:cNvPr>
          <p:cNvSpPr/>
          <p:nvPr/>
        </p:nvSpPr>
        <p:spPr>
          <a:xfrm>
            <a:off x="843094" y="1073791"/>
            <a:ext cx="293614" cy="1627464"/>
          </a:xfrm>
          <a:custGeom>
            <a:avLst/>
            <a:gdLst>
              <a:gd name="connsiteX0" fmla="*/ 205530 w 293614"/>
              <a:gd name="connsiteY0" fmla="*/ 0 h 1627464"/>
              <a:gd name="connsiteX1" fmla="*/ 197141 w 293614"/>
              <a:gd name="connsiteY1" fmla="*/ 423644 h 1627464"/>
              <a:gd name="connsiteX2" fmla="*/ 205530 w 293614"/>
              <a:gd name="connsiteY2" fmla="*/ 448811 h 1627464"/>
              <a:gd name="connsiteX3" fmla="*/ 213919 w 293614"/>
              <a:gd name="connsiteY3" fmla="*/ 494950 h 1627464"/>
              <a:gd name="connsiteX4" fmla="*/ 205530 w 293614"/>
              <a:gd name="connsiteY4" fmla="*/ 616591 h 1627464"/>
              <a:gd name="connsiteX5" fmla="*/ 176168 w 293614"/>
              <a:gd name="connsiteY5" fmla="*/ 650147 h 1627464"/>
              <a:gd name="connsiteX6" fmla="*/ 155196 w 293614"/>
              <a:gd name="connsiteY6" fmla="*/ 679508 h 1627464"/>
              <a:gd name="connsiteX7" fmla="*/ 130029 w 293614"/>
              <a:gd name="connsiteY7" fmla="*/ 696286 h 1627464"/>
              <a:gd name="connsiteX8" fmla="*/ 117445 w 293614"/>
              <a:gd name="connsiteY8" fmla="*/ 708870 h 1627464"/>
              <a:gd name="connsiteX9" fmla="*/ 58723 w 293614"/>
              <a:gd name="connsiteY9" fmla="*/ 746620 h 1627464"/>
              <a:gd name="connsiteX10" fmla="*/ 46139 w 293614"/>
              <a:gd name="connsiteY10" fmla="*/ 750815 h 1627464"/>
              <a:gd name="connsiteX11" fmla="*/ 33556 w 293614"/>
              <a:gd name="connsiteY11" fmla="*/ 759203 h 1627464"/>
              <a:gd name="connsiteX12" fmla="*/ 0 w 293614"/>
              <a:gd name="connsiteY12" fmla="*/ 763398 h 1627464"/>
              <a:gd name="connsiteX13" fmla="*/ 12583 w 293614"/>
              <a:gd name="connsiteY13" fmla="*/ 775981 h 1627464"/>
              <a:gd name="connsiteX14" fmla="*/ 33556 w 293614"/>
              <a:gd name="connsiteY14" fmla="*/ 792759 h 1627464"/>
              <a:gd name="connsiteX15" fmla="*/ 37750 w 293614"/>
              <a:gd name="connsiteY15" fmla="*/ 809537 h 1627464"/>
              <a:gd name="connsiteX16" fmla="*/ 71306 w 293614"/>
              <a:gd name="connsiteY16" fmla="*/ 838899 h 1627464"/>
              <a:gd name="connsiteX17" fmla="*/ 92278 w 293614"/>
              <a:gd name="connsiteY17" fmla="*/ 876649 h 1627464"/>
              <a:gd name="connsiteX18" fmla="*/ 109056 w 293614"/>
              <a:gd name="connsiteY18" fmla="*/ 906011 h 1627464"/>
              <a:gd name="connsiteX19" fmla="*/ 113251 w 293614"/>
              <a:gd name="connsiteY19" fmla="*/ 918594 h 1627464"/>
              <a:gd name="connsiteX20" fmla="*/ 138418 w 293614"/>
              <a:gd name="connsiteY20" fmla="*/ 947956 h 1627464"/>
              <a:gd name="connsiteX21" fmla="*/ 142612 w 293614"/>
              <a:gd name="connsiteY21" fmla="*/ 968928 h 1627464"/>
              <a:gd name="connsiteX22" fmla="*/ 155196 w 293614"/>
              <a:gd name="connsiteY22" fmla="*/ 977317 h 1627464"/>
              <a:gd name="connsiteX23" fmla="*/ 163585 w 293614"/>
              <a:gd name="connsiteY23" fmla="*/ 989901 h 1627464"/>
              <a:gd name="connsiteX24" fmla="*/ 159390 w 293614"/>
              <a:gd name="connsiteY24" fmla="*/ 1241570 h 1627464"/>
              <a:gd name="connsiteX25" fmla="*/ 151001 w 293614"/>
              <a:gd name="connsiteY25" fmla="*/ 1279321 h 1627464"/>
              <a:gd name="connsiteX26" fmla="*/ 138418 w 293614"/>
              <a:gd name="connsiteY26" fmla="*/ 1312877 h 1627464"/>
              <a:gd name="connsiteX27" fmla="*/ 130029 w 293614"/>
              <a:gd name="connsiteY27" fmla="*/ 1354822 h 1627464"/>
              <a:gd name="connsiteX28" fmla="*/ 138418 w 293614"/>
              <a:gd name="connsiteY28" fmla="*/ 1535185 h 1627464"/>
              <a:gd name="connsiteX29" fmla="*/ 151001 w 293614"/>
              <a:gd name="connsiteY29" fmla="*/ 1547769 h 1627464"/>
              <a:gd name="connsiteX30" fmla="*/ 163585 w 293614"/>
              <a:gd name="connsiteY30" fmla="*/ 1564547 h 1627464"/>
              <a:gd name="connsiteX31" fmla="*/ 192946 w 293614"/>
              <a:gd name="connsiteY31" fmla="*/ 1581325 h 1627464"/>
              <a:gd name="connsiteX32" fmla="*/ 197141 w 293614"/>
              <a:gd name="connsiteY32" fmla="*/ 1593908 h 1627464"/>
              <a:gd name="connsiteX33" fmla="*/ 222308 w 293614"/>
              <a:gd name="connsiteY33" fmla="*/ 1610686 h 1627464"/>
              <a:gd name="connsiteX34" fmla="*/ 239086 w 293614"/>
              <a:gd name="connsiteY34" fmla="*/ 1619075 h 1627464"/>
              <a:gd name="connsiteX35" fmla="*/ 293614 w 293614"/>
              <a:gd name="connsiteY35" fmla="*/ 1627464 h 1627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93614" h="1627464">
                <a:moveTo>
                  <a:pt x="205530" y="0"/>
                </a:moveTo>
                <a:cubicBezTo>
                  <a:pt x="202734" y="141215"/>
                  <a:pt x="197141" y="282402"/>
                  <a:pt x="197141" y="423644"/>
                </a:cubicBezTo>
                <a:cubicBezTo>
                  <a:pt x="197141" y="432487"/>
                  <a:pt x="203505" y="440203"/>
                  <a:pt x="205530" y="448811"/>
                </a:cubicBezTo>
                <a:cubicBezTo>
                  <a:pt x="209110" y="464027"/>
                  <a:pt x="211123" y="479570"/>
                  <a:pt x="213919" y="494950"/>
                </a:cubicBezTo>
                <a:cubicBezTo>
                  <a:pt x="211123" y="535497"/>
                  <a:pt x="211619" y="576406"/>
                  <a:pt x="205530" y="616591"/>
                </a:cubicBezTo>
                <a:cubicBezTo>
                  <a:pt x="204410" y="623985"/>
                  <a:pt x="179551" y="646200"/>
                  <a:pt x="176168" y="650147"/>
                </a:cubicBezTo>
                <a:cubicBezTo>
                  <a:pt x="167192" y="660619"/>
                  <a:pt x="166240" y="669691"/>
                  <a:pt x="155196" y="679508"/>
                </a:cubicBezTo>
                <a:cubicBezTo>
                  <a:pt x="147660" y="686206"/>
                  <a:pt x="137987" y="690096"/>
                  <a:pt x="130029" y="696286"/>
                </a:cubicBezTo>
                <a:cubicBezTo>
                  <a:pt x="125346" y="699928"/>
                  <a:pt x="122191" y="705311"/>
                  <a:pt x="117445" y="708870"/>
                </a:cubicBezTo>
                <a:cubicBezTo>
                  <a:pt x="112937" y="712251"/>
                  <a:pt x="71087" y="740438"/>
                  <a:pt x="58723" y="746620"/>
                </a:cubicBezTo>
                <a:cubicBezTo>
                  <a:pt x="54768" y="748597"/>
                  <a:pt x="50094" y="748838"/>
                  <a:pt x="46139" y="750815"/>
                </a:cubicBezTo>
                <a:cubicBezTo>
                  <a:pt x="41630" y="753069"/>
                  <a:pt x="38419" y="757877"/>
                  <a:pt x="33556" y="759203"/>
                </a:cubicBezTo>
                <a:cubicBezTo>
                  <a:pt x="22681" y="762169"/>
                  <a:pt x="11185" y="762000"/>
                  <a:pt x="0" y="763398"/>
                </a:cubicBezTo>
                <a:cubicBezTo>
                  <a:pt x="4194" y="767592"/>
                  <a:pt x="8119" y="772075"/>
                  <a:pt x="12583" y="775981"/>
                </a:cubicBezTo>
                <a:cubicBezTo>
                  <a:pt x="19321" y="781876"/>
                  <a:pt x="28184" y="785597"/>
                  <a:pt x="33556" y="792759"/>
                </a:cubicBezTo>
                <a:cubicBezTo>
                  <a:pt x="37015" y="797371"/>
                  <a:pt x="35479" y="804238"/>
                  <a:pt x="37750" y="809537"/>
                </a:cubicBezTo>
                <a:cubicBezTo>
                  <a:pt x="44741" y="825850"/>
                  <a:pt x="55926" y="828645"/>
                  <a:pt x="71306" y="838899"/>
                </a:cubicBezTo>
                <a:cubicBezTo>
                  <a:pt x="89229" y="892669"/>
                  <a:pt x="68305" y="842401"/>
                  <a:pt x="92278" y="876649"/>
                </a:cubicBezTo>
                <a:cubicBezTo>
                  <a:pt x="98742" y="885884"/>
                  <a:pt x="104015" y="895929"/>
                  <a:pt x="109056" y="906011"/>
                </a:cubicBezTo>
                <a:cubicBezTo>
                  <a:pt x="111033" y="909965"/>
                  <a:pt x="111057" y="914755"/>
                  <a:pt x="113251" y="918594"/>
                </a:cubicBezTo>
                <a:cubicBezTo>
                  <a:pt x="120427" y="931151"/>
                  <a:pt x="128500" y="938038"/>
                  <a:pt x="138418" y="947956"/>
                </a:cubicBezTo>
                <a:cubicBezTo>
                  <a:pt x="139816" y="954947"/>
                  <a:pt x="139075" y="962738"/>
                  <a:pt x="142612" y="968928"/>
                </a:cubicBezTo>
                <a:cubicBezTo>
                  <a:pt x="145113" y="973305"/>
                  <a:pt x="151631" y="973752"/>
                  <a:pt x="155196" y="977317"/>
                </a:cubicBezTo>
                <a:cubicBezTo>
                  <a:pt x="158761" y="980882"/>
                  <a:pt x="160789" y="985706"/>
                  <a:pt x="163585" y="989901"/>
                </a:cubicBezTo>
                <a:cubicBezTo>
                  <a:pt x="172510" y="1097017"/>
                  <a:pt x="171856" y="1063931"/>
                  <a:pt x="159390" y="1241570"/>
                </a:cubicBezTo>
                <a:cubicBezTo>
                  <a:pt x="158488" y="1254429"/>
                  <a:pt x="154542" y="1266926"/>
                  <a:pt x="151001" y="1279321"/>
                </a:cubicBezTo>
                <a:cubicBezTo>
                  <a:pt x="146840" y="1293885"/>
                  <a:pt x="141546" y="1299324"/>
                  <a:pt x="138418" y="1312877"/>
                </a:cubicBezTo>
                <a:cubicBezTo>
                  <a:pt x="135212" y="1326770"/>
                  <a:pt x="132825" y="1340840"/>
                  <a:pt x="130029" y="1354822"/>
                </a:cubicBezTo>
                <a:cubicBezTo>
                  <a:pt x="132825" y="1414943"/>
                  <a:pt x="131915" y="1475351"/>
                  <a:pt x="138418" y="1535185"/>
                </a:cubicBezTo>
                <a:cubicBezTo>
                  <a:pt x="139059" y="1541082"/>
                  <a:pt x="147141" y="1543265"/>
                  <a:pt x="151001" y="1547769"/>
                </a:cubicBezTo>
                <a:cubicBezTo>
                  <a:pt x="155551" y="1553077"/>
                  <a:pt x="158642" y="1559604"/>
                  <a:pt x="163585" y="1564547"/>
                </a:cubicBezTo>
                <a:cubicBezTo>
                  <a:pt x="176281" y="1577243"/>
                  <a:pt x="178550" y="1576525"/>
                  <a:pt x="192946" y="1581325"/>
                </a:cubicBezTo>
                <a:cubicBezTo>
                  <a:pt x="194344" y="1585519"/>
                  <a:pt x="194689" y="1590229"/>
                  <a:pt x="197141" y="1593908"/>
                </a:cubicBezTo>
                <a:cubicBezTo>
                  <a:pt x="207693" y="1609736"/>
                  <a:pt x="207941" y="1604529"/>
                  <a:pt x="222308" y="1610686"/>
                </a:cubicBezTo>
                <a:cubicBezTo>
                  <a:pt x="228055" y="1613149"/>
                  <a:pt x="233020" y="1617558"/>
                  <a:pt x="239086" y="1619075"/>
                </a:cubicBezTo>
                <a:cubicBezTo>
                  <a:pt x="273561" y="1627694"/>
                  <a:pt x="273827" y="1627464"/>
                  <a:pt x="293614" y="162746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51EB23DF-2E5E-4BF6-8024-940BE04FFF43}"/>
              </a:ext>
            </a:extLst>
          </p:cNvPr>
          <p:cNvSpPr/>
          <p:nvPr/>
        </p:nvSpPr>
        <p:spPr>
          <a:xfrm>
            <a:off x="444617" y="5670958"/>
            <a:ext cx="163585" cy="968933"/>
          </a:xfrm>
          <a:custGeom>
            <a:avLst/>
            <a:gdLst>
              <a:gd name="connsiteX0" fmla="*/ 79695 w 163585"/>
              <a:gd name="connsiteY0" fmla="*/ 0 h 968933"/>
              <a:gd name="connsiteX1" fmla="*/ 20972 w 163585"/>
              <a:gd name="connsiteY1" fmla="*/ 37750 h 968933"/>
              <a:gd name="connsiteX2" fmla="*/ 12583 w 163585"/>
              <a:gd name="connsiteY2" fmla="*/ 62917 h 968933"/>
              <a:gd name="connsiteX3" fmla="*/ 4194 w 163585"/>
              <a:gd name="connsiteY3" fmla="*/ 79695 h 968933"/>
              <a:gd name="connsiteX4" fmla="*/ 8389 w 163585"/>
              <a:gd name="connsiteY4" fmla="*/ 218114 h 968933"/>
              <a:gd name="connsiteX5" fmla="*/ 20972 w 163585"/>
              <a:gd name="connsiteY5" fmla="*/ 255864 h 968933"/>
              <a:gd name="connsiteX6" fmla="*/ 29361 w 163585"/>
              <a:gd name="connsiteY6" fmla="*/ 281031 h 968933"/>
              <a:gd name="connsiteX7" fmla="*/ 46139 w 163585"/>
              <a:gd name="connsiteY7" fmla="*/ 306198 h 968933"/>
              <a:gd name="connsiteX8" fmla="*/ 54528 w 163585"/>
              <a:gd name="connsiteY8" fmla="*/ 331365 h 968933"/>
              <a:gd name="connsiteX9" fmla="*/ 58722 w 163585"/>
              <a:gd name="connsiteY9" fmla="*/ 352337 h 968933"/>
              <a:gd name="connsiteX10" fmla="*/ 75500 w 163585"/>
              <a:gd name="connsiteY10" fmla="*/ 381699 h 968933"/>
              <a:gd name="connsiteX11" fmla="*/ 83889 w 163585"/>
              <a:gd name="connsiteY11" fmla="*/ 398477 h 968933"/>
              <a:gd name="connsiteX12" fmla="*/ 88084 w 163585"/>
              <a:gd name="connsiteY12" fmla="*/ 423644 h 968933"/>
              <a:gd name="connsiteX13" fmla="*/ 0 w 163585"/>
              <a:gd name="connsiteY13" fmla="*/ 482367 h 968933"/>
              <a:gd name="connsiteX14" fmla="*/ 25166 w 163585"/>
              <a:gd name="connsiteY14" fmla="*/ 507534 h 968933"/>
              <a:gd name="connsiteX15" fmla="*/ 46139 w 163585"/>
              <a:gd name="connsiteY15" fmla="*/ 532701 h 968933"/>
              <a:gd name="connsiteX16" fmla="*/ 58722 w 163585"/>
              <a:gd name="connsiteY16" fmla="*/ 557868 h 968933"/>
              <a:gd name="connsiteX17" fmla="*/ 75500 w 163585"/>
              <a:gd name="connsiteY17" fmla="*/ 587229 h 968933"/>
              <a:gd name="connsiteX18" fmla="*/ 79695 w 163585"/>
              <a:gd name="connsiteY18" fmla="*/ 599813 h 968933"/>
              <a:gd name="connsiteX19" fmla="*/ 88084 w 163585"/>
              <a:gd name="connsiteY19" fmla="*/ 616591 h 968933"/>
              <a:gd name="connsiteX20" fmla="*/ 92278 w 163585"/>
              <a:gd name="connsiteY20" fmla="*/ 910205 h 968933"/>
              <a:gd name="connsiteX21" fmla="*/ 100667 w 163585"/>
              <a:gd name="connsiteY21" fmla="*/ 926983 h 968933"/>
              <a:gd name="connsiteX22" fmla="*/ 104862 w 163585"/>
              <a:gd name="connsiteY22" fmla="*/ 939567 h 968933"/>
              <a:gd name="connsiteX23" fmla="*/ 117445 w 163585"/>
              <a:gd name="connsiteY23" fmla="*/ 943761 h 968933"/>
              <a:gd name="connsiteX24" fmla="*/ 130029 w 163585"/>
              <a:gd name="connsiteY24" fmla="*/ 952150 h 968933"/>
              <a:gd name="connsiteX25" fmla="*/ 142612 w 163585"/>
              <a:gd name="connsiteY25" fmla="*/ 964734 h 968933"/>
              <a:gd name="connsiteX26" fmla="*/ 163585 w 163585"/>
              <a:gd name="connsiteY26" fmla="*/ 968928 h 968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63585" h="968933">
                <a:moveTo>
                  <a:pt x="79695" y="0"/>
                </a:moveTo>
                <a:cubicBezTo>
                  <a:pt x="60121" y="12583"/>
                  <a:pt x="37948" y="21835"/>
                  <a:pt x="20972" y="37750"/>
                </a:cubicBezTo>
                <a:cubicBezTo>
                  <a:pt x="14521" y="43798"/>
                  <a:pt x="16538" y="55008"/>
                  <a:pt x="12583" y="62917"/>
                </a:cubicBezTo>
                <a:lnTo>
                  <a:pt x="4194" y="79695"/>
                </a:lnTo>
                <a:cubicBezTo>
                  <a:pt x="5592" y="125835"/>
                  <a:pt x="4013" y="172161"/>
                  <a:pt x="8389" y="218114"/>
                </a:cubicBezTo>
                <a:cubicBezTo>
                  <a:pt x="9647" y="231318"/>
                  <a:pt x="16778" y="243281"/>
                  <a:pt x="20972" y="255864"/>
                </a:cubicBezTo>
                <a:cubicBezTo>
                  <a:pt x="23768" y="264253"/>
                  <a:pt x="24456" y="273673"/>
                  <a:pt x="29361" y="281031"/>
                </a:cubicBezTo>
                <a:cubicBezTo>
                  <a:pt x="34954" y="289420"/>
                  <a:pt x="42951" y="296633"/>
                  <a:pt x="46139" y="306198"/>
                </a:cubicBezTo>
                <a:cubicBezTo>
                  <a:pt x="48935" y="314587"/>
                  <a:pt x="52201" y="322834"/>
                  <a:pt x="54528" y="331365"/>
                </a:cubicBezTo>
                <a:cubicBezTo>
                  <a:pt x="56404" y="338243"/>
                  <a:pt x="56468" y="345574"/>
                  <a:pt x="58722" y="352337"/>
                </a:cubicBezTo>
                <a:cubicBezTo>
                  <a:pt x="63791" y="367545"/>
                  <a:pt x="68137" y="368813"/>
                  <a:pt x="75500" y="381699"/>
                </a:cubicBezTo>
                <a:cubicBezTo>
                  <a:pt x="78602" y="387128"/>
                  <a:pt x="81093" y="392884"/>
                  <a:pt x="83889" y="398477"/>
                </a:cubicBezTo>
                <a:cubicBezTo>
                  <a:pt x="85287" y="406866"/>
                  <a:pt x="88531" y="415151"/>
                  <a:pt x="88084" y="423644"/>
                </a:cubicBezTo>
                <a:cubicBezTo>
                  <a:pt x="83853" y="504033"/>
                  <a:pt x="86193" y="477830"/>
                  <a:pt x="0" y="482367"/>
                </a:cubicBezTo>
                <a:cubicBezTo>
                  <a:pt x="8389" y="490756"/>
                  <a:pt x="18585" y="497663"/>
                  <a:pt x="25166" y="507534"/>
                </a:cubicBezTo>
                <a:cubicBezTo>
                  <a:pt x="36846" y="525053"/>
                  <a:pt x="29990" y="516552"/>
                  <a:pt x="46139" y="532701"/>
                </a:cubicBezTo>
                <a:cubicBezTo>
                  <a:pt x="56678" y="564321"/>
                  <a:pt x="42463" y="525352"/>
                  <a:pt x="58722" y="557868"/>
                </a:cubicBezTo>
                <a:cubicBezTo>
                  <a:pt x="74735" y="589893"/>
                  <a:pt x="45074" y="546659"/>
                  <a:pt x="75500" y="587229"/>
                </a:cubicBezTo>
                <a:cubicBezTo>
                  <a:pt x="76898" y="591424"/>
                  <a:pt x="77953" y="595749"/>
                  <a:pt x="79695" y="599813"/>
                </a:cubicBezTo>
                <a:cubicBezTo>
                  <a:pt x="82158" y="605560"/>
                  <a:pt x="87831" y="610343"/>
                  <a:pt x="88084" y="616591"/>
                </a:cubicBezTo>
                <a:cubicBezTo>
                  <a:pt x="92049" y="714392"/>
                  <a:pt x="88313" y="812404"/>
                  <a:pt x="92278" y="910205"/>
                </a:cubicBezTo>
                <a:cubicBezTo>
                  <a:pt x="92531" y="916453"/>
                  <a:pt x="98204" y="921236"/>
                  <a:pt x="100667" y="926983"/>
                </a:cubicBezTo>
                <a:cubicBezTo>
                  <a:pt x="102409" y="931047"/>
                  <a:pt x="101735" y="936440"/>
                  <a:pt x="104862" y="939567"/>
                </a:cubicBezTo>
                <a:cubicBezTo>
                  <a:pt x="107988" y="942693"/>
                  <a:pt x="113251" y="942363"/>
                  <a:pt x="117445" y="943761"/>
                </a:cubicBezTo>
                <a:cubicBezTo>
                  <a:pt x="121640" y="946557"/>
                  <a:pt x="126156" y="948923"/>
                  <a:pt x="130029" y="952150"/>
                </a:cubicBezTo>
                <a:cubicBezTo>
                  <a:pt x="134586" y="955948"/>
                  <a:pt x="137462" y="961791"/>
                  <a:pt x="142612" y="964734"/>
                </a:cubicBezTo>
                <a:cubicBezTo>
                  <a:pt x="150545" y="969267"/>
                  <a:pt x="156100" y="968928"/>
                  <a:pt x="163585" y="96892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095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C560-96AE-420E-84F1-1B499FBE15D0}"/>
              </a:ext>
            </a:extLst>
          </p:cNvPr>
          <p:cNvSpPr>
            <a:spLocks noGrp="1"/>
          </p:cNvSpPr>
          <p:nvPr>
            <p:ph type="title"/>
          </p:nvPr>
        </p:nvSpPr>
        <p:spPr>
          <a:xfrm>
            <a:off x="699477" y="267987"/>
            <a:ext cx="10515600" cy="1325563"/>
          </a:xfrm>
        </p:spPr>
        <p:txBody>
          <a:bodyPr/>
          <a:lstStyle/>
          <a:p>
            <a:r>
              <a:rPr lang="en-US" dirty="0"/>
              <a:t>Proposed System Architecture for Detecting Insider Attacks in Big Data Systems</a:t>
            </a:r>
          </a:p>
        </p:txBody>
      </p:sp>
      <p:sp>
        <p:nvSpPr>
          <p:cNvPr id="3" name="Content Placeholder 2">
            <a:extLst>
              <a:ext uri="{FF2B5EF4-FFF2-40B4-BE49-F238E27FC236}">
                <a16:creationId xmlns:a16="http://schemas.microsoft.com/office/drawing/2014/main" id="{3A424BCF-1A88-40CC-94A9-2A9D86A5ECEF}"/>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4B9A20CF-AFE7-4659-A361-35BC9586E88E}"/>
              </a:ext>
            </a:extLst>
          </p:cNvPr>
          <p:cNvPicPr>
            <a:picLocks noChangeAspect="1"/>
          </p:cNvPicPr>
          <p:nvPr/>
        </p:nvPicPr>
        <p:blipFill>
          <a:blip r:embed="rId2"/>
          <a:stretch>
            <a:fillRect/>
          </a:stretch>
        </p:blipFill>
        <p:spPr>
          <a:xfrm>
            <a:off x="1310293" y="1690688"/>
            <a:ext cx="9904784" cy="5246194"/>
          </a:xfrm>
          <a:prstGeom prst="rect">
            <a:avLst/>
          </a:prstGeom>
        </p:spPr>
      </p:pic>
      <p:sp>
        <p:nvSpPr>
          <p:cNvPr id="5" name="Oval 4">
            <a:extLst>
              <a:ext uri="{FF2B5EF4-FFF2-40B4-BE49-F238E27FC236}">
                <a16:creationId xmlns:a16="http://schemas.microsoft.com/office/drawing/2014/main" id="{024802E1-70A8-4E9C-98D9-1DA7B2AAC81D}"/>
              </a:ext>
            </a:extLst>
          </p:cNvPr>
          <p:cNvSpPr/>
          <p:nvPr/>
        </p:nvSpPr>
        <p:spPr>
          <a:xfrm>
            <a:off x="5603846" y="1556158"/>
            <a:ext cx="1535185" cy="11492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6BD00D1-1D0B-483A-8812-90A6F7FFD899}"/>
              </a:ext>
            </a:extLst>
          </p:cNvPr>
          <p:cNvSpPr/>
          <p:nvPr/>
        </p:nvSpPr>
        <p:spPr>
          <a:xfrm>
            <a:off x="1129718" y="4141366"/>
            <a:ext cx="1535185" cy="11492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0495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BE7AF-F902-4BF8-89D9-9F2815A532AE}"/>
              </a:ext>
            </a:extLst>
          </p:cNvPr>
          <p:cNvSpPr>
            <a:spLocks noGrp="1"/>
          </p:cNvSpPr>
          <p:nvPr>
            <p:ph type="title"/>
          </p:nvPr>
        </p:nvSpPr>
        <p:spPr/>
        <p:txBody>
          <a:bodyPr/>
          <a:lstStyle/>
          <a:p>
            <a:r>
              <a:rPr lang="en-US" dirty="0"/>
              <a:t>Big picture</a:t>
            </a:r>
          </a:p>
        </p:txBody>
      </p:sp>
      <p:sp>
        <p:nvSpPr>
          <p:cNvPr id="3" name="Content Placeholder 2">
            <a:extLst>
              <a:ext uri="{FF2B5EF4-FFF2-40B4-BE49-F238E27FC236}">
                <a16:creationId xmlns:a16="http://schemas.microsoft.com/office/drawing/2014/main" id="{9A7FDE3B-F8BF-4A29-AEB5-64851A30DC05}"/>
              </a:ext>
            </a:extLst>
          </p:cNvPr>
          <p:cNvSpPr>
            <a:spLocks noGrp="1"/>
          </p:cNvSpPr>
          <p:nvPr>
            <p:ph idx="1"/>
          </p:nvPr>
        </p:nvSpPr>
        <p:spPr>
          <a:xfrm>
            <a:off x="670560" y="1520825"/>
            <a:ext cx="10850880" cy="4972050"/>
          </a:xfrm>
        </p:spPr>
        <p:txBody>
          <a:bodyPr>
            <a:normAutofit fontScale="92500" lnSpcReduction="20000"/>
          </a:bodyPr>
          <a:lstStyle/>
          <a:p>
            <a:r>
              <a:rPr lang="en-US" dirty="0"/>
              <a:t>In big data systems, the infrastructure is such that large amounts of data are hosted away from the users. In such a system information security is considered as a major challenge. </a:t>
            </a:r>
          </a:p>
          <a:p>
            <a:r>
              <a:rPr lang="en-US" dirty="0"/>
              <a:t>From a customer perspective, one of the big risks in adopting big data systems is in trusting the provider who designs and owns the infrastructure from accessing user data. Yet there does not exist much in the literature on detection of insider attacks. </a:t>
            </a:r>
          </a:p>
          <a:p>
            <a:r>
              <a:rPr lang="en-US" dirty="0"/>
              <a:t>In this work, we propose a new system architecture in which </a:t>
            </a:r>
            <a:r>
              <a:rPr lang="en-US" dirty="0">
                <a:solidFill>
                  <a:srgbClr val="FF0000"/>
                </a:solidFill>
              </a:rPr>
              <a:t>insider attacks </a:t>
            </a:r>
            <a:r>
              <a:rPr lang="en-US" dirty="0"/>
              <a:t>can be detected </a:t>
            </a:r>
            <a:r>
              <a:rPr lang="en-US" u="sng" dirty="0"/>
              <a:t>by utilizing </a:t>
            </a:r>
            <a:r>
              <a:rPr lang="en-US" u="sng" dirty="0">
                <a:solidFill>
                  <a:srgbClr val="FF0000"/>
                </a:solidFill>
              </a:rPr>
              <a:t>the </a:t>
            </a:r>
            <a:r>
              <a:rPr lang="en-US" u="sng" dirty="0">
                <a:solidFill>
                  <a:srgbClr val="0000FF"/>
                </a:solidFill>
              </a:rPr>
              <a:t>replication </a:t>
            </a:r>
            <a:r>
              <a:rPr lang="en-US" u="sng" dirty="0">
                <a:solidFill>
                  <a:srgbClr val="FF0000"/>
                </a:solidFill>
              </a:rPr>
              <a:t>of data </a:t>
            </a:r>
            <a:r>
              <a:rPr lang="en-US" u="sng" dirty="0"/>
              <a:t>on various nodes </a:t>
            </a:r>
            <a:r>
              <a:rPr lang="en-US" dirty="0"/>
              <a:t>in the system. </a:t>
            </a:r>
          </a:p>
          <a:p>
            <a:r>
              <a:rPr lang="en-US" dirty="0"/>
              <a:t>The proposed system uses a </a:t>
            </a:r>
            <a:r>
              <a:rPr lang="en-US" u="sng" dirty="0"/>
              <a:t>two-step attack detection </a:t>
            </a:r>
            <a:r>
              <a:rPr lang="en-US" dirty="0"/>
              <a:t>algorithm and a </a:t>
            </a:r>
            <a:r>
              <a:rPr lang="en-US" u="sng" dirty="0"/>
              <a:t>secure communication protocol </a:t>
            </a:r>
            <a:r>
              <a:rPr lang="en-US" dirty="0"/>
              <a:t>to analyze processes executing in the system. The first step involves the </a:t>
            </a:r>
            <a:r>
              <a:rPr lang="en-US" dirty="0">
                <a:solidFill>
                  <a:srgbClr val="FF0000"/>
                </a:solidFill>
              </a:rPr>
              <a:t>construction of </a:t>
            </a:r>
            <a:r>
              <a:rPr lang="en-US" dirty="0">
                <a:solidFill>
                  <a:srgbClr val="0000FF"/>
                </a:solidFill>
              </a:rPr>
              <a:t>control instruction sequences </a:t>
            </a:r>
            <a:r>
              <a:rPr lang="en-US" dirty="0"/>
              <a:t>for each process in the system. The second step involves </a:t>
            </a:r>
            <a:r>
              <a:rPr lang="en-US" dirty="0">
                <a:solidFill>
                  <a:srgbClr val="FF0000"/>
                </a:solidFill>
              </a:rPr>
              <a:t>the </a:t>
            </a:r>
            <a:r>
              <a:rPr lang="en-US" dirty="0">
                <a:solidFill>
                  <a:srgbClr val="0000FF"/>
                </a:solidFill>
              </a:rPr>
              <a:t>matching</a:t>
            </a:r>
            <a:r>
              <a:rPr lang="en-US" dirty="0">
                <a:solidFill>
                  <a:srgbClr val="FF0000"/>
                </a:solidFill>
              </a:rPr>
              <a:t> of these instruction sequences among the </a:t>
            </a:r>
            <a:r>
              <a:rPr lang="en-US" dirty="0">
                <a:solidFill>
                  <a:srgbClr val="0000FF"/>
                </a:solidFill>
              </a:rPr>
              <a:t>replica </a:t>
            </a:r>
            <a:r>
              <a:rPr lang="en-US" dirty="0">
                <a:solidFill>
                  <a:srgbClr val="FF0000"/>
                </a:solidFill>
              </a:rPr>
              <a:t>nodes</a:t>
            </a:r>
            <a:r>
              <a:rPr lang="en-US" dirty="0"/>
              <a:t>.</a:t>
            </a:r>
          </a:p>
        </p:txBody>
      </p:sp>
    </p:spTree>
    <p:extLst>
      <p:ext uri="{BB962C8B-B14F-4D97-AF65-F5344CB8AC3E}">
        <p14:creationId xmlns:p14="http://schemas.microsoft.com/office/powerpoint/2010/main" val="29704482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87384-00E8-4D9D-906F-46DB0D918C91}"/>
              </a:ext>
            </a:extLst>
          </p:cNvPr>
          <p:cNvSpPr>
            <a:spLocks noGrp="1"/>
          </p:cNvSpPr>
          <p:nvPr>
            <p:ph type="title"/>
          </p:nvPr>
        </p:nvSpPr>
        <p:spPr>
          <a:xfrm>
            <a:off x="571731" y="75705"/>
            <a:ext cx="10515600" cy="1325563"/>
          </a:xfrm>
        </p:spPr>
        <p:txBody>
          <a:bodyPr/>
          <a:lstStyle/>
          <a:p>
            <a:r>
              <a:rPr lang="en-US" dirty="0"/>
              <a:t>Steps involved in the Detection of an Attack</a:t>
            </a:r>
          </a:p>
        </p:txBody>
      </p:sp>
      <p:sp>
        <p:nvSpPr>
          <p:cNvPr id="3" name="Content Placeholder 2">
            <a:extLst>
              <a:ext uri="{FF2B5EF4-FFF2-40B4-BE49-F238E27FC236}">
                <a16:creationId xmlns:a16="http://schemas.microsoft.com/office/drawing/2014/main" id="{AE63C643-B398-4F9B-B61D-BA8079654F93}"/>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6803D556-49D0-4BA3-8AE1-3E9A557E7C8D}"/>
              </a:ext>
            </a:extLst>
          </p:cNvPr>
          <p:cNvPicPr>
            <a:picLocks noChangeAspect="1"/>
          </p:cNvPicPr>
          <p:nvPr/>
        </p:nvPicPr>
        <p:blipFill>
          <a:blip r:embed="rId2"/>
          <a:stretch>
            <a:fillRect/>
          </a:stretch>
        </p:blipFill>
        <p:spPr>
          <a:xfrm>
            <a:off x="897019" y="1087422"/>
            <a:ext cx="10397962" cy="5360985"/>
          </a:xfrm>
          <a:prstGeom prst="rect">
            <a:avLst/>
          </a:prstGeom>
        </p:spPr>
      </p:pic>
    </p:spTree>
    <p:extLst>
      <p:ext uri="{BB962C8B-B14F-4D97-AF65-F5344CB8AC3E}">
        <p14:creationId xmlns:p14="http://schemas.microsoft.com/office/powerpoint/2010/main" val="6433951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6B3CC-5884-40F7-B5B2-9C00C9372A92}"/>
              </a:ext>
            </a:extLst>
          </p:cNvPr>
          <p:cNvSpPr>
            <a:spLocks noGrp="1"/>
          </p:cNvSpPr>
          <p:nvPr>
            <p:ph type="title"/>
          </p:nvPr>
        </p:nvSpPr>
        <p:spPr/>
        <p:txBody>
          <a:bodyPr/>
          <a:lstStyle/>
          <a:p>
            <a:r>
              <a:rPr lang="en-US" b="1" dirty="0"/>
              <a:t>Detection Algorithm</a:t>
            </a:r>
            <a:endParaRPr lang="en-US" dirty="0"/>
          </a:p>
        </p:txBody>
      </p:sp>
      <p:sp>
        <p:nvSpPr>
          <p:cNvPr id="3" name="Content Placeholder 2">
            <a:extLst>
              <a:ext uri="{FF2B5EF4-FFF2-40B4-BE49-F238E27FC236}">
                <a16:creationId xmlns:a16="http://schemas.microsoft.com/office/drawing/2014/main" id="{210C2D8B-700E-4FF4-AFC8-C03A5230CE39}"/>
              </a:ext>
            </a:extLst>
          </p:cNvPr>
          <p:cNvSpPr>
            <a:spLocks noGrp="1"/>
          </p:cNvSpPr>
          <p:nvPr>
            <p:ph idx="1"/>
          </p:nvPr>
        </p:nvSpPr>
        <p:spPr>
          <a:xfrm>
            <a:off x="838200" y="1825625"/>
            <a:ext cx="10744200" cy="4667250"/>
          </a:xfrm>
        </p:spPr>
        <p:txBody>
          <a:bodyPr>
            <a:normAutofit lnSpcReduction="10000"/>
          </a:bodyPr>
          <a:lstStyle/>
          <a:p>
            <a:r>
              <a:rPr lang="en-US" dirty="0"/>
              <a:t>Our attack detection algorithm is a </a:t>
            </a:r>
            <a:r>
              <a:rPr lang="en-US" dirty="0">
                <a:solidFill>
                  <a:srgbClr val="FF0000"/>
                </a:solidFill>
              </a:rPr>
              <a:t>two</a:t>
            </a:r>
            <a:r>
              <a:rPr lang="en-US" altLang="zh-CN" dirty="0">
                <a:solidFill>
                  <a:srgbClr val="FF0000"/>
                </a:solidFill>
              </a:rPr>
              <a:t>-</a:t>
            </a:r>
            <a:r>
              <a:rPr lang="en-US" dirty="0">
                <a:solidFill>
                  <a:srgbClr val="FF0000"/>
                </a:solidFill>
              </a:rPr>
              <a:t>step process</a:t>
            </a:r>
            <a:r>
              <a:rPr lang="en-US" dirty="0"/>
              <a:t>: </a:t>
            </a:r>
            <a:r>
              <a:rPr lang="en-US" dirty="0">
                <a:solidFill>
                  <a:srgbClr val="0000FF"/>
                </a:solidFill>
              </a:rPr>
              <a:t>process profiling </a:t>
            </a:r>
            <a:r>
              <a:rPr lang="en-US" dirty="0"/>
              <a:t>(step 1) and </a:t>
            </a:r>
            <a:r>
              <a:rPr lang="en-US" dirty="0">
                <a:solidFill>
                  <a:srgbClr val="0000FF"/>
                </a:solidFill>
              </a:rPr>
              <a:t>consensus through hash matching </a:t>
            </a:r>
            <a:r>
              <a:rPr lang="en-US" dirty="0"/>
              <a:t>(step 2).</a:t>
            </a:r>
          </a:p>
          <a:p>
            <a:r>
              <a:rPr lang="en-US" dirty="0">
                <a:solidFill>
                  <a:srgbClr val="FF0000"/>
                </a:solidFill>
              </a:rPr>
              <a:t>Step 1: Process Profiling</a:t>
            </a:r>
            <a:r>
              <a:rPr lang="en-US" dirty="0"/>
              <a:t>: </a:t>
            </a:r>
            <a:r>
              <a:rPr lang="en-US" dirty="0">
                <a:solidFill>
                  <a:srgbClr val="00B050"/>
                </a:solidFill>
              </a:rPr>
              <a:t>the source program’s execution is </a:t>
            </a:r>
            <a:r>
              <a:rPr lang="en-US" u="sng" dirty="0">
                <a:solidFill>
                  <a:srgbClr val="00B050"/>
                </a:solidFill>
              </a:rPr>
              <a:t>distributed across multiple nodes </a:t>
            </a:r>
            <a:r>
              <a:rPr lang="en-US" dirty="0">
                <a:solidFill>
                  <a:srgbClr val="00B050"/>
                </a:solidFill>
              </a:rPr>
              <a:t>of the cluster</a:t>
            </a:r>
            <a:r>
              <a:rPr lang="en-US" dirty="0"/>
              <a:t>. This makes it difficult to implement techniques such as </a:t>
            </a:r>
            <a:r>
              <a:rPr lang="en-US" u="sng" dirty="0"/>
              <a:t>vulnerability scans </a:t>
            </a:r>
            <a:r>
              <a:rPr lang="en-US" dirty="0"/>
              <a:t>on big data systems. </a:t>
            </a:r>
          </a:p>
          <a:p>
            <a:r>
              <a:rPr lang="en-US" dirty="0"/>
              <a:t>But big data infrastructures use </a:t>
            </a:r>
            <a:r>
              <a:rPr lang="en-US" u="sng" dirty="0"/>
              <a:t>replication of data </a:t>
            </a:r>
            <a:r>
              <a:rPr lang="en-US" dirty="0"/>
              <a:t>for high availability. This enforces </a:t>
            </a:r>
            <a:r>
              <a:rPr lang="en-US" u="sng" dirty="0"/>
              <a:t>the same program to be run on multiple nodes</a:t>
            </a:r>
            <a:r>
              <a:rPr lang="en-US" dirty="0"/>
              <a:t> that host the data required for the program. </a:t>
            </a:r>
          </a:p>
          <a:p>
            <a:r>
              <a:rPr lang="en-US" dirty="0"/>
              <a:t>We </a:t>
            </a:r>
            <a:r>
              <a:rPr lang="en-US" u="sng" dirty="0">
                <a:solidFill>
                  <a:srgbClr val="0000FF"/>
                </a:solidFill>
              </a:rPr>
              <a:t>exploit this unique property of big data systems and introduce a variation of CFI to create a novel process profiling technique </a:t>
            </a:r>
            <a:r>
              <a:rPr lang="en-US" dirty="0"/>
              <a:t>that can help in detecting insider attacks in big data systems.</a:t>
            </a:r>
          </a:p>
        </p:txBody>
      </p:sp>
    </p:spTree>
    <p:extLst>
      <p:ext uri="{BB962C8B-B14F-4D97-AF65-F5344CB8AC3E}">
        <p14:creationId xmlns:p14="http://schemas.microsoft.com/office/powerpoint/2010/main" val="388279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83B68-0CF8-4A77-B827-0D50291F8741}"/>
              </a:ext>
            </a:extLst>
          </p:cNvPr>
          <p:cNvSpPr>
            <a:spLocks noGrp="1"/>
          </p:cNvSpPr>
          <p:nvPr>
            <p:ph type="title"/>
          </p:nvPr>
        </p:nvSpPr>
        <p:spPr>
          <a:xfrm>
            <a:off x="396240" y="136525"/>
            <a:ext cx="10515600" cy="1325563"/>
          </a:xfrm>
        </p:spPr>
        <p:txBody>
          <a:bodyPr/>
          <a:lstStyle/>
          <a:p>
            <a:r>
              <a:rPr lang="en-US" dirty="0"/>
              <a:t>Step 1. Process Profiling</a:t>
            </a:r>
          </a:p>
        </p:txBody>
      </p:sp>
      <p:sp>
        <p:nvSpPr>
          <p:cNvPr id="3" name="Content Placeholder 2">
            <a:extLst>
              <a:ext uri="{FF2B5EF4-FFF2-40B4-BE49-F238E27FC236}">
                <a16:creationId xmlns:a16="http://schemas.microsoft.com/office/drawing/2014/main" id="{4560FA32-5C2B-4AE2-B4E4-0B4A9ED30678}"/>
              </a:ext>
            </a:extLst>
          </p:cNvPr>
          <p:cNvSpPr>
            <a:spLocks noGrp="1"/>
          </p:cNvSpPr>
          <p:nvPr>
            <p:ph idx="1"/>
          </p:nvPr>
        </p:nvSpPr>
        <p:spPr>
          <a:xfrm>
            <a:off x="137160" y="1338580"/>
            <a:ext cx="12054840" cy="5154295"/>
          </a:xfrm>
        </p:spPr>
        <p:txBody>
          <a:bodyPr>
            <a:noAutofit/>
          </a:bodyPr>
          <a:lstStyle/>
          <a:p>
            <a:r>
              <a:rPr lang="en-US" sz="2400" dirty="0"/>
              <a:t>Most big data applications are packaged as</a:t>
            </a:r>
            <a:r>
              <a:rPr lang="en-US" sz="2400" dirty="0">
                <a:solidFill>
                  <a:srgbClr val="FF0000"/>
                </a:solidFill>
              </a:rPr>
              <a:t> jars </a:t>
            </a:r>
            <a:r>
              <a:rPr lang="en-US" sz="2400" dirty="0"/>
              <a:t>that run on </a:t>
            </a:r>
            <a:r>
              <a:rPr lang="en-US" sz="2400" dirty="0">
                <a:solidFill>
                  <a:srgbClr val="0000FF"/>
                </a:solidFill>
              </a:rPr>
              <a:t>Java Virtual Machines (JVM). </a:t>
            </a:r>
            <a:r>
              <a:rPr lang="en-US" sz="2400" dirty="0"/>
              <a:t>These </a:t>
            </a:r>
            <a:r>
              <a:rPr lang="en-US" sz="2400" dirty="0">
                <a:solidFill>
                  <a:srgbClr val="FF0000"/>
                </a:solidFill>
              </a:rPr>
              <a:t>jars are </a:t>
            </a:r>
            <a:r>
              <a:rPr lang="en-US" sz="2400" b="1" u="sng" dirty="0">
                <a:solidFill>
                  <a:srgbClr val="FF0000"/>
                </a:solidFill>
              </a:rPr>
              <a:t>not</a:t>
            </a:r>
            <a:r>
              <a:rPr lang="en-US" sz="2400" dirty="0">
                <a:solidFill>
                  <a:srgbClr val="FF0000"/>
                </a:solidFill>
              </a:rPr>
              <a:t> completely compiled and do not convey much about the program</a:t>
            </a:r>
            <a:r>
              <a:rPr lang="en-US" sz="2400" dirty="0"/>
              <a:t> they represent. Hence, we </a:t>
            </a:r>
            <a:r>
              <a:rPr lang="en-US" sz="2400" dirty="0">
                <a:solidFill>
                  <a:srgbClr val="FF0000"/>
                </a:solidFill>
              </a:rPr>
              <a:t>do </a:t>
            </a:r>
            <a:r>
              <a:rPr lang="en-US" sz="2400" b="1" u="sng" dirty="0">
                <a:solidFill>
                  <a:srgbClr val="FF0000"/>
                </a:solidFill>
              </a:rPr>
              <a:t>not</a:t>
            </a:r>
            <a:r>
              <a:rPr lang="en-US" sz="2400" dirty="0">
                <a:solidFill>
                  <a:srgbClr val="FF0000"/>
                </a:solidFill>
              </a:rPr>
              <a:t> use CFI</a:t>
            </a:r>
            <a:r>
              <a:rPr lang="en-US" sz="2400" dirty="0"/>
              <a:t> on CFG’s created using statistical code analysis. </a:t>
            </a:r>
          </a:p>
          <a:p>
            <a:r>
              <a:rPr lang="en-US" sz="2400" dirty="0"/>
              <a:t>We propose to build the </a:t>
            </a:r>
            <a:r>
              <a:rPr lang="en-US" sz="2400" dirty="0">
                <a:solidFill>
                  <a:srgbClr val="FF0000"/>
                </a:solidFill>
              </a:rPr>
              <a:t>control structure </a:t>
            </a:r>
            <a:r>
              <a:rPr lang="en-US" sz="2400" dirty="0">
                <a:solidFill>
                  <a:srgbClr val="0000FF"/>
                </a:solidFill>
              </a:rPr>
              <a:t>of a program </a:t>
            </a:r>
            <a:r>
              <a:rPr lang="en-US" sz="2400" dirty="0"/>
              <a:t>from its corresponding </a:t>
            </a:r>
            <a:r>
              <a:rPr lang="en-US" sz="2400" dirty="0">
                <a:solidFill>
                  <a:srgbClr val="FF0000"/>
                </a:solidFill>
              </a:rPr>
              <a:t>JVM output, </a:t>
            </a:r>
            <a:r>
              <a:rPr lang="en-US" sz="2400" dirty="0"/>
              <a:t>i.e. </a:t>
            </a:r>
            <a:r>
              <a:rPr lang="en-US" sz="2400" dirty="0">
                <a:solidFill>
                  <a:srgbClr val="0000FF"/>
                </a:solidFill>
              </a:rPr>
              <a:t>the </a:t>
            </a:r>
            <a:r>
              <a:rPr lang="en-US" sz="2400" b="1" u="sng" dirty="0">
                <a:solidFill>
                  <a:srgbClr val="FF0000"/>
                </a:solidFill>
              </a:rPr>
              <a:t>assembly</a:t>
            </a:r>
            <a:r>
              <a:rPr lang="en-US" sz="2400" b="1" u="sng" dirty="0">
                <a:solidFill>
                  <a:srgbClr val="0000FF"/>
                </a:solidFill>
              </a:rPr>
              <a:t> code </a:t>
            </a:r>
            <a:r>
              <a:rPr lang="en-US" sz="2400" dirty="0">
                <a:solidFill>
                  <a:srgbClr val="0000FF"/>
                </a:solidFill>
              </a:rPr>
              <a:t>of the Hotspot VM </a:t>
            </a:r>
            <a:r>
              <a:rPr lang="en-US" sz="2400" dirty="0"/>
              <a:t>that hosts the JVM. Since this is considered the </a:t>
            </a:r>
            <a:r>
              <a:rPr lang="en-US" sz="2400" dirty="0">
                <a:solidFill>
                  <a:srgbClr val="0000FF"/>
                </a:solidFill>
              </a:rPr>
              <a:t>final run-time code that gets executed on the hardware</a:t>
            </a:r>
            <a:r>
              <a:rPr lang="en-US" sz="2400" dirty="0"/>
              <a:t>, the control structure generated from the output of Hotspot VM is expected to </a:t>
            </a:r>
            <a:r>
              <a:rPr lang="en-US" sz="2400" u="sng" dirty="0"/>
              <a:t>be less susceptible to software attacks compared to a CFG generated from statistical analysis of program code</a:t>
            </a:r>
            <a:r>
              <a:rPr lang="en-US" sz="2400" dirty="0"/>
              <a:t>. </a:t>
            </a:r>
          </a:p>
          <a:p>
            <a:r>
              <a:rPr lang="en-US" sz="2400" dirty="0"/>
              <a:t>In the context of big data platforms, this </a:t>
            </a:r>
            <a:r>
              <a:rPr lang="en-US" sz="2400" u="sng" dirty="0"/>
              <a:t>mitigates the possibility of launching an attack </a:t>
            </a:r>
            <a:r>
              <a:rPr lang="en-US" sz="2400" dirty="0"/>
              <a:t>on the entire cluster. Another major variation from CFI in our process profiling technique is to </a:t>
            </a:r>
            <a:r>
              <a:rPr lang="en-US" sz="2400" u="sng" dirty="0"/>
              <a:t>use </a:t>
            </a:r>
            <a:r>
              <a:rPr lang="en-US" sz="2400" u="sng" dirty="0">
                <a:solidFill>
                  <a:srgbClr val="FF0000"/>
                </a:solidFill>
              </a:rPr>
              <a:t>individual control flow instruction sequences </a:t>
            </a:r>
            <a:r>
              <a:rPr lang="en-US" sz="2400" u="sng" dirty="0"/>
              <a:t>instead of CFG paths</a:t>
            </a:r>
            <a:r>
              <a:rPr lang="en-US" sz="2400" dirty="0"/>
              <a:t>. </a:t>
            </a:r>
          </a:p>
          <a:p>
            <a:r>
              <a:rPr lang="en-US" sz="2400" dirty="0">
                <a:solidFill>
                  <a:srgbClr val="0000FF"/>
                </a:solidFill>
              </a:rPr>
              <a:t>Control instructions dictate the control flow in a program</a:t>
            </a:r>
            <a:r>
              <a:rPr lang="en-US" sz="2400" dirty="0"/>
              <a:t>. </a:t>
            </a:r>
            <a:r>
              <a:rPr lang="en-US" sz="2400" u="sng" dirty="0"/>
              <a:t>Generating instruction sequences of such control flow instructions</a:t>
            </a:r>
            <a:r>
              <a:rPr lang="en-US" sz="2400" dirty="0"/>
              <a:t> from the </a:t>
            </a:r>
            <a:r>
              <a:rPr lang="en-US" sz="2400" dirty="0">
                <a:solidFill>
                  <a:srgbClr val="FF0000"/>
                </a:solidFill>
              </a:rPr>
              <a:t>assembly code </a:t>
            </a:r>
            <a:r>
              <a:rPr lang="en-US" sz="2400" dirty="0"/>
              <a:t>output of hotspot VM should technically give us all information a CFG can provide in this context and avoid the complexity involved in generating a CFG.</a:t>
            </a:r>
          </a:p>
        </p:txBody>
      </p:sp>
    </p:spTree>
    <p:extLst>
      <p:ext uri="{BB962C8B-B14F-4D97-AF65-F5344CB8AC3E}">
        <p14:creationId xmlns:p14="http://schemas.microsoft.com/office/powerpoint/2010/main" val="345770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63452DC-DBDB-420C-9801-D58BD811D312}"/>
              </a:ext>
            </a:extLst>
          </p:cNvPr>
          <p:cNvPicPr>
            <a:picLocks noChangeAspect="1"/>
          </p:cNvPicPr>
          <p:nvPr/>
        </p:nvPicPr>
        <p:blipFill>
          <a:blip r:embed="rId2"/>
          <a:stretch>
            <a:fillRect/>
          </a:stretch>
        </p:blipFill>
        <p:spPr>
          <a:xfrm>
            <a:off x="2883116" y="83573"/>
            <a:ext cx="5738006" cy="6845867"/>
          </a:xfrm>
          <a:prstGeom prst="rect">
            <a:avLst/>
          </a:prstGeom>
        </p:spPr>
      </p:pic>
      <p:sp>
        <p:nvSpPr>
          <p:cNvPr id="3" name="Rectangle 2">
            <a:extLst>
              <a:ext uri="{FF2B5EF4-FFF2-40B4-BE49-F238E27FC236}">
                <a16:creationId xmlns:a16="http://schemas.microsoft.com/office/drawing/2014/main" id="{ECA4C0E5-99AC-4543-95BF-2EA0AAB86BF2}"/>
              </a:ext>
            </a:extLst>
          </p:cNvPr>
          <p:cNvSpPr/>
          <p:nvPr/>
        </p:nvSpPr>
        <p:spPr>
          <a:xfrm>
            <a:off x="4160939" y="952150"/>
            <a:ext cx="1782661" cy="33136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Shape 3">
            <a:extLst>
              <a:ext uri="{FF2B5EF4-FFF2-40B4-BE49-F238E27FC236}">
                <a16:creationId xmlns:a16="http://schemas.microsoft.com/office/drawing/2014/main" id="{CD394BCA-E55B-499C-BB26-B58200912223}"/>
              </a:ext>
            </a:extLst>
          </p:cNvPr>
          <p:cNvSpPr/>
          <p:nvPr/>
        </p:nvSpPr>
        <p:spPr>
          <a:xfrm>
            <a:off x="2743200" y="1635853"/>
            <a:ext cx="729842" cy="2630890"/>
          </a:xfrm>
          <a:custGeom>
            <a:avLst/>
            <a:gdLst>
              <a:gd name="connsiteX0" fmla="*/ 637563 w 729842"/>
              <a:gd name="connsiteY0" fmla="*/ 0 h 2630890"/>
              <a:gd name="connsiteX1" fmla="*/ 478172 w 729842"/>
              <a:gd name="connsiteY1" fmla="*/ 58723 h 2630890"/>
              <a:gd name="connsiteX2" fmla="*/ 432033 w 729842"/>
              <a:gd name="connsiteY2" fmla="*/ 75501 h 2630890"/>
              <a:gd name="connsiteX3" fmla="*/ 398477 w 729842"/>
              <a:gd name="connsiteY3" fmla="*/ 92279 h 2630890"/>
              <a:gd name="connsiteX4" fmla="*/ 381699 w 729842"/>
              <a:gd name="connsiteY4" fmla="*/ 109057 h 2630890"/>
              <a:gd name="connsiteX5" fmla="*/ 352338 w 729842"/>
              <a:gd name="connsiteY5" fmla="*/ 121641 h 2630890"/>
              <a:gd name="connsiteX6" fmla="*/ 339754 w 729842"/>
              <a:gd name="connsiteY6" fmla="*/ 163586 h 2630890"/>
              <a:gd name="connsiteX7" fmla="*/ 322976 w 729842"/>
              <a:gd name="connsiteY7" fmla="*/ 218114 h 2630890"/>
              <a:gd name="connsiteX8" fmla="*/ 327171 w 729842"/>
              <a:gd name="connsiteY8" fmla="*/ 427839 h 2630890"/>
              <a:gd name="connsiteX9" fmla="*/ 335560 w 729842"/>
              <a:gd name="connsiteY9" fmla="*/ 486562 h 2630890"/>
              <a:gd name="connsiteX10" fmla="*/ 352338 w 729842"/>
              <a:gd name="connsiteY10" fmla="*/ 570452 h 2630890"/>
              <a:gd name="connsiteX11" fmla="*/ 348143 w 729842"/>
              <a:gd name="connsiteY11" fmla="*/ 771787 h 2630890"/>
              <a:gd name="connsiteX12" fmla="*/ 339754 w 729842"/>
              <a:gd name="connsiteY12" fmla="*/ 788565 h 2630890"/>
              <a:gd name="connsiteX13" fmla="*/ 318782 w 729842"/>
              <a:gd name="connsiteY13" fmla="*/ 826316 h 2630890"/>
              <a:gd name="connsiteX14" fmla="*/ 281031 w 729842"/>
              <a:gd name="connsiteY14" fmla="*/ 855677 h 2630890"/>
              <a:gd name="connsiteX15" fmla="*/ 255864 w 729842"/>
              <a:gd name="connsiteY15" fmla="*/ 880844 h 2630890"/>
              <a:gd name="connsiteX16" fmla="*/ 151002 w 729842"/>
              <a:gd name="connsiteY16" fmla="*/ 931178 h 2630890"/>
              <a:gd name="connsiteX17" fmla="*/ 88084 w 729842"/>
              <a:gd name="connsiteY17" fmla="*/ 947956 h 2630890"/>
              <a:gd name="connsiteX18" fmla="*/ 62917 w 729842"/>
              <a:gd name="connsiteY18" fmla="*/ 956345 h 2630890"/>
              <a:gd name="connsiteX19" fmla="*/ 0 w 729842"/>
              <a:gd name="connsiteY19" fmla="*/ 960540 h 2630890"/>
              <a:gd name="connsiteX20" fmla="*/ 16778 w 729842"/>
              <a:gd name="connsiteY20" fmla="*/ 968929 h 2630890"/>
              <a:gd name="connsiteX21" fmla="*/ 33556 w 729842"/>
              <a:gd name="connsiteY21" fmla="*/ 973123 h 2630890"/>
              <a:gd name="connsiteX22" fmla="*/ 58723 w 729842"/>
              <a:gd name="connsiteY22" fmla="*/ 989901 h 2630890"/>
              <a:gd name="connsiteX23" fmla="*/ 79695 w 729842"/>
              <a:gd name="connsiteY23" fmla="*/ 1010874 h 2630890"/>
              <a:gd name="connsiteX24" fmla="*/ 100668 w 729842"/>
              <a:gd name="connsiteY24" fmla="*/ 1031846 h 2630890"/>
              <a:gd name="connsiteX25" fmla="*/ 113251 w 729842"/>
              <a:gd name="connsiteY25" fmla="*/ 1061208 h 2630890"/>
              <a:gd name="connsiteX26" fmla="*/ 125835 w 729842"/>
              <a:gd name="connsiteY26" fmla="*/ 1073791 h 2630890"/>
              <a:gd name="connsiteX27" fmla="*/ 138418 w 729842"/>
              <a:gd name="connsiteY27" fmla="*/ 1098958 h 2630890"/>
              <a:gd name="connsiteX28" fmla="*/ 159391 w 729842"/>
              <a:gd name="connsiteY28" fmla="*/ 1132514 h 2630890"/>
              <a:gd name="connsiteX29" fmla="*/ 167780 w 729842"/>
              <a:gd name="connsiteY29" fmla="*/ 1170264 h 2630890"/>
              <a:gd name="connsiteX30" fmla="*/ 188752 w 729842"/>
              <a:gd name="connsiteY30" fmla="*/ 1270932 h 2630890"/>
              <a:gd name="connsiteX31" fmla="*/ 197141 w 729842"/>
              <a:gd name="connsiteY31" fmla="*/ 1291905 h 2630890"/>
              <a:gd name="connsiteX32" fmla="*/ 213919 w 729842"/>
              <a:gd name="connsiteY32" fmla="*/ 1434518 h 2630890"/>
              <a:gd name="connsiteX33" fmla="*/ 222308 w 729842"/>
              <a:gd name="connsiteY33" fmla="*/ 1551964 h 2630890"/>
              <a:gd name="connsiteX34" fmla="*/ 226503 w 729842"/>
              <a:gd name="connsiteY34" fmla="*/ 2118220 h 2630890"/>
              <a:gd name="connsiteX35" fmla="*/ 234892 w 729842"/>
              <a:gd name="connsiteY35" fmla="*/ 2176943 h 2630890"/>
              <a:gd name="connsiteX36" fmla="*/ 239086 w 729842"/>
              <a:gd name="connsiteY36" fmla="*/ 2210499 h 2630890"/>
              <a:gd name="connsiteX37" fmla="*/ 255864 w 729842"/>
              <a:gd name="connsiteY37" fmla="*/ 2273417 h 2630890"/>
              <a:gd name="connsiteX38" fmla="*/ 260059 w 729842"/>
              <a:gd name="connsiteY38" fmla="*/ 2306973 h 2630890"/>
              <a:gd name="connsiteX39" fmla="*/ 272642 w 729842"/>
              <a:gd name="connsiteY39" fmla="*/ 2327945 h 2630890"/>
              <a:gd name="connsiteX40" fmla="*/ 281031 w 729842"/>
              <a:gd name="connsiteY40" fmla="*/ 2353112 h 2630890"/>
              <a:gd name="connsiteX41" fmla="*/ 289420 w 729842"/>
              <a:gd name="connsiteY41" fmla="*/ 2369890 h 2630890"/>
              <a:gd name="connsiteX42" fmla="*/ 302004 w 729842"/>
              <a:gd name="connsiteY42" fmla="*/ 2407641 h 2630890"/>
              <a:gd name="connsiteX43" fmla="*/ 318782 w 729842"/>
              <a:gd name="connsiteY43" fmla="*/ 2445391 h 2630890"/>
              <a:gd name="connsiteX44" fmla="*/ 327171 w 729842"/>
              <a:gd name="connsiteY44" fmla="*/ 2457975 h 2630890"/>
              <a:gd name="connsiteX45" fmla="*/ 343949 w 729842"/>
              <a:gd name="connsiteY45" fmla="*/ 2483141 h 2630890"/>
              <a:gd name="connsiteX46" fmla="*/ 352338 w 729842"/>
              <a:gd name="connsiteY46" fmla="*/ 2504114 h 2630890"/>
              <a:gd name="connsiteX47" fmla="*/ 364921 w 729842"/>
              <a:gd name="connsiteY47" fmla="*/ 2533475 h 2630890"/>
              <a:gd name="connsiteX48" fmla="*/ 377505 w 729842"/>
              <a:gd name="connsiteY48" fmla="*/ 2554448 h 2630890"/>
              <a:gd name="connsiteX49" fmla="*/ 390088 w 729842"/>
              <a:gd name="connsiteY49" fmla="*/ 2558642 h 2630890"/>
              <a:gd name="connsiteX50" fmla="*/ 394283 w 729842"/>
              <a:gd name="connsiteY50" fmla="*/ 2571226 h 2630890"/>
              <a:gd name="connsiteX51" fmla="*/ 419450 w 729842"/>
              <a:gd name="connsiteY51" fmla="*/ 2583809 h 2630890"/>
              <a:gd name="connsiteX52" fmla="*/ 432033 w 729842"/>
              <a:gd name="connsiteY52" fmla="*/ 2592198 h 2630890"/>
              <a:gd name="connsiteX53" fmla="*/ 444617 w 729842"/>
              <a:gd name="connsiteY53" fmla="*/ 2596393 h 2630890"/>
              <a:gd name="connsiteX54" fmla="*/ 478172 w 729842"/>
              <a:gd name="connsiteY54" fmla="*/ 2613171 h 2630890"/>
              <a:gd name="connsiteX55" fmla="*/ 499145 w 729842"/>
              <a:gd name="connsiteY55" fmla="*/ 2621560 h 2630890"/>
              <a:gd name="connsiteX56" fmla="*/ 645952 w 729842"/>
              <a:gd name="connsiteY56" fmla="*/ 2625754 h 2630890"/>
              <a:gd name="connsiteX57" fmla="*/ 666925 w 729842"/>
              <a:gd name="connsiteY57" fmla="*/ 2613171 h 2630890"/>
              <a:gd name="connsiteX58" fmla="*/ 704675 w 729842"/>
              <a:gd name="connsiteY58" fmla="*/ 2600587 h 2630890"/>
              <a:gd name="connsiteX59" fmla="*/ 721453 w 729842"/>
              <a:gd name="connsiteY59" fmla="*/ 2592198 h 2630890"/>
              <a:gd name="connsiteX60" fmla="*/ 729842 w 729842"/>
              <a:gd name="connsiteY60" fmla="*/ 2588004 h 2630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729842" h="2630890">
                <a:moveTo>
                  <a:pt x="637563" y="0"/>
                </a:moveTo>
                <a:cubicBezTo>
                  <a:pt x="409283" y="79021"/>
                  <a:pt x="612232" y="6265"/>
                  <a:pt x="478172" y="58723"/>
                </a:cubicBezTo>
                <a:cubicBezTo>
                  <a:pt x="462932" y="64686"/>
                  <a:pt x="447116" y="69150"/>
                  <a:pt x="432033" y="75501"/>
                </a:cubicBezTo>
                <a:cubicBezTo>
                  <a:pt x="420507" y="80354"/>
                  <a:pt x="408882" y="85342"/>
                  <a:pt x="398477" y="92279"/>
                </a:cubicBezTo>
                <a:cubicBezTo>
                  <a:pt x="391896" y="96666"/>
                  <a:pt x="387704" y="103910"/>
                  <a:pt x="381699" y="109057"/>
                </a:cubicBezTo>
                <a:cubicBezTo>
                  <a:pt x="369772" y="119281"/>
                  <a:pt x="367771" y="117782"/>
                  <a:pt x="352338" y="121641"/>
                </a:cubicBezTo>
                <a:cubicBezTo>
                  <a:pt x="339697" y="184838"/>
                  <a:pt x="358151" y="99195"/>
                  <a:pt x="339754" y="163586"/>
                </a:cubicBezTo>
                <a:cubicBezTo>
                  <a:pt x="323512" y="220433"/>
                  <a:pt x="340281" y="183504"/>
                  <a:pt x="322976" y="218114"/>
                </a:cubicBezTo>
                <a:cubicBezTo>
                  <a:pt x="324374" y="288022"/>
                  <a:pt x="323897" y="357993"/>
                  <a:pt x="327171" y="427839"/>
                </a:cubicBezTo>
                <a:cubicBezTo>
                  <a:pt x="328097" y="447590"/>
                  <a:pt x="332436" y="467037"/>
                  <a:pt x="335560" y="486562"/>
                </a:cubicBezTo>
                <a:cubicBezTo>
                  <a:pt x="341671" y="524756"/>
                  <a:pt x="344338" y="534452"/>
                  <a:pt x="352338" y="570452"/>
                </a:cubicBezTo>
                <a:cubicBezTo>
                  <a:pt x="358670" y="659104"/>
                  <a:pt x="360729" y="652218"/>
                  <a:pt x="348143" y="771787"/>
                </a:cubicBezTo>
                <a:cubicBezTo>
                  <a:pt x="347488" y="778005"/>
                  <a:pt x="342217" y="782818"/>
                  <a:pt x="339754" y="788565"/>
                </a:cubicBezTo>
                <a:cubicBezTo>
                  <a:pt x="331842" y="807027"/>
                  <a:pt x="339221" y="805877"/>
                  <a:pt x="318782" y="826316"/>
                </a:cubicBezTo>
                <a:cubicBezTo>
                  <a:pt x="307509" y="837588"/>
                  <a:pt x="292303" y="844405"/>
                  <a:pt x="281031" y="855677"/>
                </a:cubicBezTo>
                <a:cubicBezTo>
                  <a:pt x="272642" y="864066"/>
                  <a:pt x="265873" y="874475"/>
                  <a:pt x="255864" y="880844"/>
                </a:cubicBezTo>
                <a:cubicBezTo>
                  <a:pt x="247127" y="886404"/>
                  <a:pt x="172687" y="923046"/>
                  <a:pt x="151002" y="931178"/>
                </a:cubicBezTo>
                <a:cubicBezTo>
                  <a:pt x="135667" y="936929"/>
                  <a:pt x="103070" y="943674"/>
                  <a:pt x="88084" y="947956"/>
                </a:cubicBezTo>
                <a:cubicBezTo>
                  <a:pt x="79581" y="950385"/>
                  <a:pt x="71671" y="955094"/>
                  <a:pt x="62917" y="956345"/>
                </a:cubicBezTo>
                <a:cubicBezTo>
                  <a:pt x="42109" y="959318"/>
                  <a:pt x="20972" y="959142"/>
                  <a:pt x="0" y="960540"/>
                </a:cubicBezTo>
                <a:cubicBezTo>
                  <a:pt x="5593" y="963336"/>
                  <a:pt x="10923" y="966734"/>
                  <a:pt x="16778" y="968929"/>
                </a:cubicBezTo>
                <a:cubicBezTo>
                  <a:pt x="22176" y="970953"/>
                  <a:pt x="28400" y="970545"/>
                  <a:pt x="33556" y="973123"/>
                </a:cubicBezTo>
                <a:cubicBezTo>
                  <a:pt x="42574" y="977632"/>
                  <a:pt x="58723" y="989901"/>
                  <a:pt x="58723" y="989901"/>
                </a:cubicBezTo>
                <a:cubicBezTo>
                  <a:pt x="77816" y="1028088"/>
                  <a:pt x="55009" y="992360"/>
                  <a:pt x="79695" y="1010874"/>
                </a:cubicBezTo>
                <a:cubicBezTo>
                  <a:pt x="87604" y="1016806"/>
                  <a:pt x="93677" y="1024855"/>
                  <a:pt x="100668" y="1031846"/>
                </a:cubicBezTo>
                <a:cubicBezTo>
                  <a:pt x="104091" y="1042116"/>
                  <a:pt x="106771" y="1052137"/>
                  <a:pt x="113251" y="1061208"/>
                </a:cubicBezTo>
                <a:cubicBezTo>
                  <a:pt x="116699" y="1066035"/>
                  <a:pt x="121640" y="1069597"/>
                  <a:pt x="125835" y="1073791"/>
                </a:cubicBezTo>
                <a:cubicBezTo>
                  <a:pt x="132098" y="1092584"/>
                  <a:pt x="127034" y="1081070"/>
                  <a:pt x="138418" y="1098958"/>
                </a:cubicBezTo>
                <a:cubicBezTo>
                  <a:pt x="145500" y="1110086"/>
                  <a:pt x="159391" y="1132514"/>
                  <a:pt x="159391" y="1132514"/>
                </a:cubicBezTo>
                <a:cubicBezTo>
                  <a:pt x="162187" y="1145097"/>
                  <a:pt x="165252" y="1157624"/>
                  <a:pt x="167780" y="1170264"/>
                </a:cubicBezTo>
                <a:cubicBezTo>
                  <a:pt x="173523" y="1198980"/>
                  <a:pt x="179384" y="1240485"/>
                  <a:pt x="188752" y="1270932"/>
                </a:cubicBezTo>
                <a:cubicBezTo>
                  <a:pt x="190966" y="1278129"/>
                  <a:pt x="194345" y="1284914"/>
                  <a:pt x="197141" y="1291905"/>
                </a:cubicBezTo>
                <a:cubicBezTo>
                  <a:pt x="204614" y="1347952"/>
                  <a:pt x="208929" y="1375882"/>
                  <a:pt x="213919" y="1434518"/>
                </a:cubicBezTo>
                <a:cubicBezTo>
                  <a:pt x="217247" y="1473625"/>
                  <a:pt x="219512" y="1512815"/>
                  <a:pt x="222308" y="1551964"/>
                </a:cubicBezTo>
                <a:cubicBezTo>
                  <a:pt x="223706" y="1740716"/>
                  <a:pt x="222703" y="1929501"/>
                  <a:pt x="226503" y="2118220"/>
                </a:cubicBezTo>
                <a:cubicBezTo>
                  <a:pt x="226901" y="2137989"/>
                  <a:pt x="232221" y="2157351"/>
                  <a:pt x="234892" y="2176943"/>
                </a:cubicBezTo>
                <a:cubicBezTo>
                  <a:pt x="236415" y="2188112"/>
                  <a:pt x="236875" y="2199446"/>
                  <a:pt x="239086" y="2210499"/>
                </a:cubicBezTo>
                <a:cubicBezTo>
                  <a:pt x="264333" y="2336742"/>
                  <a:pt x="229499" y="2132807"/>
                  <a:pt x="255864" y="2273417"/>
                </a:cubicBezTo>
                <a:cubicBezTo>
                  <a:pt x="257941" y="2284496"/>
                  <a:pt x="256744" y="2296199"/>
                  <a:pt x="260059" y="2306973"/>
                </a:cubicBezTo>
                <a:cubicBezTo>
                  <a:pt x="262457" y="2314765"/>
                  <a:pt x="269269" y="2320523"/>
                  <a:pt x="272642" y="2327945"/>
                </a:cubicBezTo>
                <a:cubicBezTo>
                  <a:pt x="276301" y="2335995"/>
                  <a:pt x="277747" y="2344902"/>
                  <a:pt x="281031" y="2353112"/>
                </a:cubicBezTo>
                <a:cubicBezTo>
                  <a:pt x="283353" y="2358918"/>
                  <a:pt x="286881" y="2364176"/>
                  <a:pt x="289420" y="2369890"/>
                </a:cubicBezTo>
                <a:cubicBezTo>
                  <a:pt x="306924" y="2409275"/>
                  <a:pt x="290643" y="2373560"/>
                  <a:pt x="302004" y="2407641"/>
                </a:cubicBezTo>
                <a:cubicBezTo>
                  <a:pt x="305600" y="2418427"/>
                  <a:pt x="312935" y="2435159"/>
                  <a:pt x="318782" y="2445391"/>
                </a:cubicBezTo>
                <a:cubicBezTo>
                  <a:pt x="321283" y="2449768"/>
                  <a:pt x="324375" y="2453780"/>
                  <a:pt x="327171" y="2457975"/>
                </a:cubicBezTo>
                <a:cubicBezTo>
                  <a:pt x="338258" y="2491240"/>
                  <a:pt x="321506" y="2447234"/>
                  <a:pt x="343949" y="2483141"/>
                </a:cubicBezTo>
                <a:cubicBezTo>
                  <a:pt x="347940" y="2489526"/>
                  <a:pt x="349694" y="2497064"/>
                  <a:pt x="352338" y="2504114"/>
                </a:cubicBezTo>
                <a:cubicBezTo>
                  <a:pt x="359192" y="2522392"/>
                  <a:pt x="353589" y="2513078"/>
                  <a:pt x="364921" y="2533475"/>
                </a:cubicBezTo>
                <a:cubicBezTo>
                  <a:pt x="368880" y="2540602"/>
                  <a:pt x="371740" y="2548683"/>
                  <a:pt x="377505" y="2554448"/>
                </a:cubicBezTo>
                <a:cubicBezTo>
                  <a:pt x="380631" y="2557574"/>
                  <a:pt x="385894" y="2557244"/>
                  <a:pt x="390088" y="2558642"/>
                </a:cubicBezTo>
                <a:cubicBezTo>
                  <a:pt x="391486" y="2562837"/>
                  <a:pt x="391521" y="2567773"/>
                  <a:pt x="394283" y="2571226"/>
                </a:cubicBezTo>
                <a:cubicBezTo>
                  <a:pt x="400197" y="2578619"/>
                  <a:pt x="411159" y="2581046"/>
                  <a:pt x="419450" y="2583809"/>
                </a:cubicBezTo>
                <a:cubicBezTo>
                  <a:pt x="423644" y="2586605"/>
                  <a:pt x="427524" y="2589944"/>
                  <a:pt x="432033" y="2592198"/>
                </a:cubicBezTo>
                <a:cubicBezTo>
                  <a:pt x="435988" y="2594175"/>
                  <a:pt x="441164" y="2593631"/>
                  <a:pt x="444617" y="2596393"/>
                </a:cubicBezTo>
                <a:cubicBezTo>
                  <a:pt x="472210" y="2618467"/>
                  <a:pt x="423594" y="2604073"/>
                  <a:pt x="478172" y="2613171"/>
                </a:cubicBezTo>
                <a:cubicBezTo>
                  <a:pt x="485163" y="2615967"/>
                  <a:pt x="491870" y="2619620"/>
                  <a:pt x="499145" y="2621560"/>
                </a:cubicBezTo>
                <a:cubicBezTo>
                  <a:pt x="558818" y="2637473"/>
                  <a:pt x="567508" y="2628892"/>
                  <a:pt x="645952" y="2625754"/>
                </a:cubicBezTo>
                <a:cubicBezTo>
                  <a:pt x="652943" y="2621560"/>
                  <a:pt x="659633" y="2616817"/>
                  <a:pt x="666925" y="2613171"/>
                </a:cubicBezTo>
                <a:cubicBezTo>
                  <a:pt x="703646" y="2594811"/>
                  <a:pt x="672633" y="2612603"/>
                  <a:pt x="704675" y="2600587"/>
                </a:cubicBezTo>
                <a:cubicBezTo>
                  <a:pt x="710530" y="2598391"/>
                  <a:pt x="715860" y="2594994"/>
                  <a:pt x="721453" y="2592198"/>
                </a:cubicBezTo>
                <a:lnTo>
                  <a:pt x="729842" y="258800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39190BC5-3E25-4E97-9051-A16C4166049E}"/>
              </a:ext>
            </a:extLst>
          </p:cNvPr>
          <p:cNvSpPr/>
          <p:nvPr/>
        </p:nvSpPr>
        <p:spPr>
          <a:xfrm>
            <a:off x="7243894" y="1828800"/>
            <a:ext cx="851482" cy="60820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7D076610-C36F-47F9-B4B5-FA1D2FCD77C6}"/>
              </a:ext>
            </a:extLst>
          </p:cNvPr>
          <p:cNvSpPr/>
          <p:nvPr/>
        </p:nvSpPr>
        <p:spPr>
          <a:xfrm>
            <a:off x="7132040" y="2526484"/>
            <a:ext cx="851482" cy="60820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C3AB7A9A-33D4-4E7C-ACFD-3482BAB39DCD}"/>
              </a:ext>
            </a:extLst>
          </p:cNvPr>
          <p:cNvSpPr/>
          <p:nvPr/>
        </p:nvSpPr>
        <p:spPr>
          <a:xfrm>
            <a:off x="7392100" y="3352800"/>
            <a:ext cx="851482" cy="60820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85DAB17-B009-44A2-8404-17E8EC757645}"/>
              </a:ext>
            </a:extLst>
          </p:cNvPr>
          <p:cNvSpPr txBox="1"/>
          <p:nvPr/>
        </p:nvSpPr>
        <p:spPr>
          <a:xfrm>
            <a:off x="6333688" y="5624818"/>
            <a:ext cx="1812022" cy="369332"/>
          </a:xfrm>
          <a:prstGeom prst="rect">
            <a:avLst/>
          </a:prstGeom>
          <a:solidFill>
            <a:srgbClr val="FFFF00"/>
          </a:solidFill>
        </p:spPr>
        <p:txBody>
          <a:bodyPr wrap="square" rtlCol="0">
            <a:spAutoFit/>
          </a:bodyPr>
          <a:lstStyle/>
          <a:p>
            <a:r>
              <a:rPr lang="en-US" dirty="0"/>
              <a:t>Combine hash!</a:t>
            </a:r>
          </a:p>
        </p:txBody>
      </p:sp>
      <p:sp>
        <p:nvSpPr>
          <p:cNvPr id="9" name="Freeform: Shape 8">
            <a:extLst>
              <a:ext uri="{FF2B5EF4-FFF2-40B4-BE49-F238E27FC236}">
                <a16:creationId xmlns:a16="http://schemas.microsoft.com/office/drawing/2014/main" id="{F34A4BC2-820C-4511-952A-08554428B79F}"/>
              </a:ext>
            </a:extLst>
          </p:cNvPr>
          <p:cNvSpPr/>
          <p:nvPr/>
        </p:nvSpPr>
        <p:spPr>
          <a:xfrm>
            <a:off x="3140906" y="5238925"/>
            <a:ext cx="315358" cy="763534"/>
          </a:xfrm>
          <a:custGeom>
            <a:avLst/>
            <a:gdLst>
              <a:gd name="connsiteX0" fmla="*/ 244052 w 315358"/>
              <a:gd name="connsiteY0" fmla="*/ 0 h 763534"/>
              <a:gd name="connsiteX1" fmla="*/ 164356 w 315358"/>
              <a:gd name="connsiteY1" fmla="*/ 8389 h 763534"/>
              <a:gd name="connsiteX2" fmla="*/ 151773 w 315358"/>
              <a:gd name="connsiteY2" fmla="*/ 16778 h 763534"/>
              <a:gd name="connsiteX3" fmla="*/ 122411 w 315358"/>
              <a:gd name="connsiteY3" fmla="*/ 37750 h 763534"/>
              <a:gd name="connsiteX4" fmla="*/ 122411 w 315358"/>
              <a:gd name="connsiteY4" fmla="*/ 234892 h 763534"/>
              <a:gd name="connsiteX5" fmla="*/ 126606 w 315358"/>
              <a:gd name="connsiteY5" fmla="*/ 276836 h 763534"/>
              <a:gd name="connsiteX6" fmla="*/ 118217 w 315358"/>
              <a:gd name="connsiteY6" fmla="*/ 390088 h 763534"/>
              <a:gd name="connsiteX7" fmla="*/ 101439 w 315358"/>
              <a:gd name="connsiteY7" fmla="*/ 398477 h 763534"/>
              <a:gd name="connsiteX8" fmla="*/ 63688 w 315358"/>
              <a:gd name="connsiteY8" fmla="*/ 423644 h 763534"/>
              <a:gd name="connsiteX9" fmla="*/ 4966 w 315358"/>
              <a:gd name="connsiteY9" fmla="*/ 415255 h 763534"/>
              <a:gd name="connsiteX10" fmla="*/ 771 w 315358"/>
              <a:gd name="connsiteY10" fmla="*/ 402671 h 763534"/>
              <a:gd name="connsiteX11" fmla="*/ 13355 w 315358"/>
              <a:gd name="connsiteY11" fmla="*/ 398477 h 763534"/>
              <a:gd name="connsiteX12" fmla="*/ 38522 w 315358"/>
              <a:gd name="connsiteY12" fmla="*/ 411060 h 763534"/>
              <a:gd name="connsiteX13" fmla="*/ 42716 w 315358"/>
              <a:gd name="connsiteY13" fmla="*/ 423644 h 763534"/>
              <a:gd name="connsiteX14" fmla="*/ 67883 w 315358"/>
              <a:gd name="connsiteY14" fmla="*/ 448811 h 763534"/>
              <a:gd name="connsiteX15" fmla="*/ 76272 w 315358"/>
              <a:gd name="connsiteY15" fmla="*/ 461394 h 763534"/>
              <a:gd name="connsiteX16" fmla="*/ 80466 w 315358"/>
              <a:gd name="connsiteY16" fmla="*/ 473978 h 763534"/>
              <a:gd name="connsiteX17" fmla="*/ 84661 w 315358"/>
              <a:gd name="connsiteY17" fmla="*/ 490756 h 763534"/>
              <a:gd name="connsiteX18" fmla="*/ 93050 w 315358"/>
              <a:gd name="connsiteY18" fmla="*/ 503339 h 763534"/>
              <a:gd name="connsiteX19" fmla="*/ 97244 w 315358"/>
              <a:gd name="connsiteY19" fmla="*/ 528506 h 763534"/>
              <a:gd name="connsiteX20" fmla="*/ 105633 w 315358"/>
              <a:gd name="connsiteY20" fmla="*/ 545284 h 763534"/>
              <a:gd name="connsiteX21" fmla="*/ 109828 w 315358"/>
              <a:gd name="connsiteY21" fmla="*/ 629174 h 763534"/>
              <a:gd name="connsiteX22" fmla="*/ 118217 w 315358"/>
              <a:gd name="connsiteY22" fmla="*/ 696286 h 763534"/>
              <a:gd name="connsiteX23" fmla="*/ 122411 w 315358"/>
              <a:gd name="connsiteY23" fmla="*/ 721453 h 763534"/>
              <a:gd name="connsiteX24" fmla="*/ 130800 w 315358"/>
              <a:gd name="connsiteY24" fmla="*/ 734036 h 763534"/>
              <a:gd name="connsiteX25" fmla="*/ 143384 w 315358"/>
              <a:gd name="connsiteY25" fmla="*/ 738231 h 763534"/>
              <a:gd name="connsiteX26" fmla="*/ 181134 w 315358"/>
              <a:gd name="connsiteY26" fmla="*/ 750814 h 763534"/>
              <a:gd name="connsiteX27" fmla="*/ 315358 w 315358"/>
              <a:gd name="connsiteY27" fmla="*/ 759203 h 763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15358" h="763534">
                <a:moveTo>
                  <a:pt x="244052" y="0"/>
                </a:moveTo>
                <a:cubicBezTo>
                  <a:pt x="241155" y="223"/>
                  <a:pt x="179462" y="3354"/>
                  <a:pt x="164356" y="8389"/>
                </a:cubicBezTo>
                <a:cubicBezTo>
                  <a:pt x="159574" y="9983"/>
                  <a:pt x="156150" y="14277"/>
                  <a:pt x="151773" y="16778"/>
                </a:cubicBezTo>
                <a:cubicBezTo>
                  <a:pt x="126007" y="31501"/>
                  <a:pt x="142910" y="17253"/>
                  <a:pt x="122411" y="37750"/>
                </a:cubicBezTo>
                <a:cubicBezTo>
                  <a:pt x="87282" y="108009"/>
                  <a:pt x="112039" y="51666"/>
                  <a:pt x="122411" y="234892"/>
                </a:cubicBezTo>
                <a:cubicBezTo>
                  <a:pt x="123205" y="248921"/>
                  <a:pt x="125208" y="262855"/>
                  <a:pt x="126606" y="276836"/>
                </a:cubicBezTo>
                <a:cubicBezTo>
                  <a:pt x="123810" y="314587"/>
                  <a:pt x="125886" y="353019"/>
                  <a:pt x="118217" y="390088"/>
                </a:cubicBezTo>
                <a:cubicBezTo>
                  <a:pt x="116950" y="396211"/>
                  <a:pt x="106145" y="394360"/>
                  <a:pt x="101439" y="398477"/>
                </a:cubicBezTo>
                <a:cubicBezTo>
                  <a:pt x="68412" y="427375"/>
                  <a:pt x="102833" y="415814"/>
                  <a:pt x="63688" y="423644"/>
                </a:cubicBezTo>
                <a:cubicBezTo>
                  <a:pt x="44114" y="420848"/>
                  <a:pt x="23724" y="421508"/>
                  <a:pt x="4966" y="415255"/>
                </a:cubicBezTo>
                <a:cubicBezTo>
                  <a:pt x="771" y="413857"/>
                  <a:pt x="-1206" y="406626"/>
                  <a:pt x="771" y="402671"/>
                </a:cubicBezTo>
                <a:cubicBezTo>
                  <a:pt x="2748" y="398716"/>
                  <a:pt x="9160" y="399875"/>
                  <a:pt x="13355" y="398477"/>
                </a:cubicBezTo>
                <a:cubicBezTo>
                  <a:pt x="21644" y="401240"/>
                  <a:pt x="32609" y="403668"/>
                  <a:pt x="38522" y="411060"/>
                </a:cubicBezTo>
                <a:cubicBezTo>
                  <a:pt x="41284" y="414513"/>
                  <a:pt x="40002" y="420154"/>
                  <a:pt x="42716" y="423644"/>
                </a:cubicBezTo>
                <a:cubicBezTo>
                  <a:pt x="50000" y="433009"/>
                  <a:pt x="61302" y="438940"/>
                  <a:pt x="67883" y="448811"/>
                </a:cubicBezTo>
                <a:lnTo>
                  <a:pt x="76272" y="461394"/>
                </a:lnTo>
                <a:cubicBezTo>
                  <a:pt x="77670" y="465589"/>
                  <a:pt x="79251" y="469727"/>
                  <a:pt x="80466" y="473978"/>
                </a:cubicBezTo>
                <a:cubicBezTo>
                  <a:pt x="82050" y="479521"/>
                  <a:pt x="82390" y="485457"/>
                  <a:pt x="84661" y="490756"/>
                </a:cubicBezTo>
                <a:cubicBezTo>
                  <a:pt x="86647" y="495389"/>
                  <a:pt x="90254" y="499145"/>
                  <a:pt x="93050" y="503339"/>
                </a:cubicBezTo>
                <a:cubicBezTo>
                  <a:pt x="94448" y="511728"/>
                  <a:pt x="94800" y="520360"/>
                  <a:pt x="97244" y="528506"/>
                </a:cubicBezTo>
                <a:cubicBezTo>
                  <a:pt x="99041" y="534495"/>
                  <a:pt x="104857" y="539079"/>
                  <a:pt x="105633" y="545284"/>
                </a:cubicBezTo>
                <a:cubicBezTo>
                  <a:pt x="109106" y="573066"/>
                  <a:pt x="107503" y="601272"/>
                  <a:pt x="109828" y="629174"/>
                </a:cubicBezTo>
                <a:cubicBezTo>
                  <a:pt x="111700" y="651641"/>
                  <a:pt x="115171" y="673948"/>
                  <a:pt x="118217" y="696286"/>
                </a:cubicBezTo>
                <a:cubicBezTo>
                  <a:pt x="119366" y="704713"/>
                  <a:pt x="119722" y="713385"/>
                  <a:pt x="122411" y="721453"/>
                </a:cubicBezTo>
                <a:cubicBezTo>
                  <a:pt x="124005" y="726235"/>
                  <a:pt x="126864" y="730887"/>
                  <a:pt x="130800" y="734036"/>
                </a:cubicBezTo>
                <a:cubicBezTo>
                  <a:pt x="134253" y="736798"/>
                  <a:pt x="139320" y="736489"/>
                  <a:pt x="143384" y="738231"/>
                </a:cubicBezTo>
                <a:cubicBezTo>
                  <a:pt x="173772" y="751255"/>
                  <a:pt x="145783" y="743744"/>
                  <a:pt x="181134" y="750814"/>
                </a:cubicBezTo>
                <a:cubicBezTo>
                  <a:pt x="237157" y="773223"/>
                  <a:pt x="194577" y="759203"/>
                  <a:pt x="315358" y="75920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4769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8EC9A-E813-4C6B-BA61-36701566ABBE}"/>
              </a:ext>
            </a:extLst>
          </p:cNvPr>
          <p:cNvSpPr>
            <a:spLocks noGrp="1"/>
          </p:cNvSpPr>
          <p:nvPr>
            <p:ph type="title"/>
          </p:nvPr>
        </p:nvSpPr>
        <p:spPr/>
        <p:txBody>
          <a:bodyPr/>
          <a:lstStyle/>
          <a:p>
            <a:r>
              <a:rPr lang="en-US" dirty="0"/>
              <a:t>Step 2: </a:t>
            </a:r>
            <a:r>
              <a:rPr lang="en-US" dirty="0">
                <a:solidFill>
                  <a:srgbClr val="FF0000"/>
                </a:solidFill>
              </a:rPr>
              <a:t>Hash Matching </a:t>
            </a:r>
            <a:r>
              <a:rPr lang="en-US" dirty="0"/>
              <a:t>and </a:t>
            </a:r>
            <a:r>
              <a:rPr lang="en-US" dirty="0">
                <a:solidFill>
                  <a:srgbClr val="FF0000"/>
                </a:solidFill>
              </a:rPr>
              <a:t>Consensus</a:t>
            </a:r>
          </a:p>
        </p:txBody>
      </p:sp>
      <p:sp>
        <p:nvSpPr>
          <p:cNvPr id="3" name="Content Placeholder 2">
            <a:extLst>
              <a:ext uri="{FF2B5EF4-FFF2-40B4-BE49-F238E27FC236}">
                <a16:creationId xmlns:a16="http://schemas.microsoft.com/office/drawing/2014/main" id="{FB0E1D23-B7DC-49AF-BA97-EE0343767D39}"/>
              </a:ext>
            </a:extLst>
          </p:cNvPr>
          <p:cNvSpPr>
            <a:spLocks noGrp="1"/>
          </p:cNvSpPr>
          <p:nvPr>
            <p:ph idx="1"/>
          </p:nvPr>
        </p:nvSpPr>
        <p:spPr>
          <a:xfrm>
            <a:off x="457200" y="1520824"/>
            <a:ext cx="11186160" cy="5093335"/>
          </a:xfrm>
        </p:spPr>
        <p:txBody>
          <a:bodyPr>
            <a:normAutofit fontScale="92500" lnSpcReduction="10000"/>
          </a:bodyPr>
          <a:lstStyle/>
          <a:p>
            <a:r>
              <a:rPr lang="en-US" dirty="0"/>
              <a:t>The </a:t>
            </a:r>
            <a:r>
              <a:rPr lang="en-US" dirty="0">
                <a:solidFill>
                  <a:srgbClr val="FF0000"/>
                </a:solidFill>
              </a:rPr>
              <a:t>analyzer </a:t>
            </a:r>
            <a:r>
              <a:rPr lang="en-US" dirty="0"/>
              <a:t>module in the proposed system </a:t>
            </a:r>
            <a:r>
              <a:rPr lang="en-US" u="sng" dirty="0"/>
              <a:t>creates instruction sequences </a:t>
            </a:r>
            <a:r>
              <a:rPr lang="en-US" dirty="0"/>
              <a:t>for </a:t>
            </a:r>
            <a:r>
              <a:rPr lang="en-US" u="sng" dirty="0">
                <a:solidFill>
                  <a:srgbClr val="FF0000"/>
                </a:solidFill>
              </a:rPr>
              <a:t>jumps, calls and returns </a:t>
            </a:r>
            <a:r>
              <a:rPr lang="en-US" dirty="0"/>
              <a:t>from the JVM output of a given program (based on Intel’s Instruction Set Architecture). </a:t>
            </a:r>
          </a:p>
          <a:p>
            <a:r>
              <a:rPr lang="en-US" dirty="0"/>
              <a:t>Then, the </a:t>
            </a:r>
            <a:r>
              <a:rPr lang="en-US" dirty="0">
                <a:solidFill>
                  <a:srgbClr val="0000FF"/>
                </a:solidFill>
              </a:rPr>
              <a:t>SHA cryptographic hash function module </a:t>
            </a:r>
            <a:r>
              <a:rPr lang="en-US" dirty="0"/>
              <a:t>is used to generate a </a:t>
            </a:r>
            <a:r>
              <a:rPr lang="en-US" dirty="0">
                <a:solidFill>
                  <a:srgbClr val="FF0000"/>
                </a:solidFill>
              </a:rPr>
              <a:t>fixed-length output </a:t>
            </a:r>
            <a:r>
              <a:rPr lang="en-US" dirty="0"/>
              <a:t>for </a:t>
            </a:r>
            <a:r>
              <a:rPr lang="en-US" u="sng" dirty="0"/>
              <a:t>each of the three instruction sequences</a:t>
            </a:r>
            <a:r>
              <a:rPr lang="en-US" dirty="0"/>
              <a:t>. </a:t>
            </a:r>
          </a:p>
          <a:p>
            <a:r>
              <a:rPr lang="en-US" dirty="0"/>
              <a:t>All three </a:t>
            </a:r>
            <a:r>
              <a:rPr lang="en-US" u="sng" dirty="0"/>
              <a:t>hashes are </a:t>
            </a:r>
            <a:r>
              <a:rPr lang="en-US" u="sng" dirty="0">
                <a:solidFill>
                  <a:srgbClr val="0000FF"/>
                </a:solidFill>
              </a:rPr>
              <a:t>combined</a:t>
            </a:r>
            <a:r>
              <a:rPr lang="en-US" u="sng" dirty="0"/>
              <a:t> and again given to the SHA cryptographic hash function module to generate a final hash</a:t>
            </a:r>
            <a:r>
              <a:rPr lang="en-US" dirty="0"/>
              <a:t> for the program. </a:t>
            </a:r>
            <a:r>
              <a:rPr lang="en-US" u="sng" dirty="0"/>
              <a:t>This </a:t>
            </a:r>
            <a:r>
              <a:rPr lang="en-US" u="sng" dirty="0">
                <a:solidFill>
                  <a:srgbClr val="0000FF"/>
                </a:solidFill>
              </a:rPr>
              <a:t>hash of hashes </a:t>
            </a:r>
            <a:r>
              <a:rPr lang="en-US" u="sng" dirty="0"/>
              <a:t>strengthens the uniqueness </a:t>
            </a:r>
            <a:r>
              <a:rPr lang="en-US" dirty="0"/>
              <a:t>in identifying a program. </a:t>
            </a:r>
          </a:p>
          <a:p>
            <a:r>
              <a:rPr lang="en-US" dirty="0"/>
              <a:t>All programs that run on every node in the cluster will follow the same routine. Encryption module of the node with the primary copy of data </a:t>
            </a:r>
            <a:r>
              <a:rPr lang="en-US" dirty="0">
                <a:solidFill>
                  <a:srgbClr val="0000FF"/>
                </a:solidFill>
              </a:rPr>
              <a:t>uses currently active public keys of replica nodes to </a:t>
            </a:r>
            <a:r>
              <a:rPr lang="en-US" u="sng" dirty="0">
                <a:solidFill>
                  <a:srgbClr val="C00000"/>
                </a:solidFill>
              </a:rPr>
              <a:t>encrypt </a:t>
            </a:r>
            <a:r>
              <a:rPr lang="en-US" dirty="0">
                <a:solidFill>
                  <a:srgbClr val="C00000"/>
                </a:solidFill>
              </a:rPr>
              <a:t>the hash of hashes</a:t>
            </a:r>
            <a:r>
              <a:rPr lang="en-US" dirty="0"/>
              <a:t>, and send it to the associated replica node. </a:t>
            </a:r>
          </a:p>
          <a:p>
            <a:r>
              <a:rPr lang="en-US" dirty="0"/>
              <a:t>Hence, this node acts as the coordinator for performing step 2 in the attack detection algorithm.</a:t>
            </a:r>
          </a:p>
        </p:txBody>
      </p:sp>
    </p:spTree>
    <p:extLst>
      <p:ext uri="{BB962C8B-B14F-4D97-AF65-F5344CB8AC3E}">
        <p14:creationId xmlns:p14="http://schemas.microsoft.com/office/powerpoint/2010/main" val="20475598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8B0E243-D072-49D4-8E59-254A874E79EC}"/>
              </a:ext>
            </a:extLst>
          </p:cNvPr>
          <p:cNvPicPr>
            <a:picLocks noChangeAspect="1"/>
          </p:cNvPicPr>
          <p:nvPr/>
        </p:nvPicPr>
        <p:blipFill>
          <a:blip r:embed="rId2"/>
          <a:stretch>
            <a:fillRect/>
          </a:stretch>
        </p:blipFill>
        <p:spPr>
          <a:xfrm>
            <a:off x="85784" y="874103"/>
            <a:ext cx="7276309" cy="5109793"/>
          </a:xfrm>
          <a:prstGeom prst="rect">
            <a:avLst/>
          </a:prstGeom>
        </p:spPr>
      </p:pic>
      <p:sp>
        <p:nvSpPr>
          <p:cNvPr id="3" name="TextBox 2">
            <a:extLst>
              <a:ext uri="{FF2B5EF4-FFF2-40B4-BE49-F238E27FC236}">
                <a16:creationId xmlns:a16="http://schemas.microsoft.com/office/drawing/2014/main" id="{9AF2C90C-803C-4652-9F0A-DF5AA944EBB9}"/>
              </a:ext>
            </a:extLst>
          </p:cNvPr>
          <p:cNvSpPr txBox="1"/>
          <p:nvPr/>
        </p:nvSpPr>
        <p:spPr>
          <a:xfrm>
            <a:off x="7746803" y="500005"/>
            <a:ext cx="4532923" cy="5355312"/>
          </a:xfrm>
          <a:prstGeom prst="rect">
            <a:avLst/>
          </a:prstGeom>
          <a:noFill/>
        </p:spPr>
        <p:txBody>
          <a:bodyPr wrap="square" rtlCol="0">
            <a:spAutoFit/>
          </a:bodyPr>
          <a:lstStyle/>
          <a:p>
            <a:r>
              <a:rPr lang="en-US" dirty="0"/>
              <a:t>Algorithm 3 is used in the </a:t>
            </a:r>
            <a:r>
              <a:rPr lang="en-US" dirty="0">
                <a:solidFill>
                  <a:srgbClr val="0000FF"/>
                </a:solidFill>
              </a:rPr>
              <a:t>hash matching </a:t>
            </a:r>
            <a:r>
              <a:rPr lang="en-US" dirty="0"/>
              <a:t>step of the attack </a:t>
            </a:r>
            <a:r>
              <a:rPr lang="en-US" dirty="0">
                <a:solidFill>
                  <a:srgbClr val="FF0000"/>
                </a:solidFill>
              </a:rPr>
              <a:t>detection algorithm. When a </a:t>
            </a:r>
            <a:r>
              <a:rPr lang="en-US" dirty="0">
                <a:solidFill>
                  <a:srgbClr val="00B050"/>
                </a:solidFill>
              </a:rPr>
              <a:t>worker node</a:t>
            </a:r>
            <a:r>
              <a:rPr lang="en-US" dirty="0"/>
              <a:t>, </a:t>
            </a:r>
            <a:r>
              <a:rPr lang="en-US" dirty="0" err="1"/>
              <a:t>node</a:t>
            </a:r>
            <a:r>
              <a:rPr lang="en-US" baseline="-25000" dirty="0" err="1"/>
              <a:t>k</a:t>
            </a:r>
            <a:r>
              <a:rPr lang="en-US" dirty="0"/>
              <a:t> receives </a:t>
            </a:r>
            <a:r>
              <a:rPr lang="en-US" dirty="0" err="1"/>
              <a:t>msg</a:t>
            </a:r>
            <a:r>
              <a:rPr lang="en-US" baseline="-25000" dirty="0" err="1"/>
              <a:t>p</a:t>
            </a:r>
            <a:r>
              <a:rPr lang="en-US" dirty="0"/>
              <a:t> from the </a:t>
            </a:r>
            <a:r>
              <a:rPr lang="en-US" dirty="0">
                <a:solidFill>
                  <a:srgbClr val="00B050"/>
                </a:solidFill>
              </a:rPr>
              <a:t>coordinator node </a:t>
            </a:r>
            <a:r>
              <a:rPr lang="en-US" dirty="0"/>
              <a:t>about a process </a:t>
            </a:r>
            <a:r>
              <a:rPr lang="en-US" i="1" dirty="0"/>
              <a:t>p</a:t>
            </a:r>
            <a:r>
              <a:rPr lang="en-US" dirty="0"/>
              <a:t>, it will </a:t>
            </a:r>
            <a:r>
              <a:rPr lang="en-US" b="1" u="sng" dirty="0">
                <a:solidFill>
                  <a:srgbClr val="C00000"/>
                </a:solidFill>
              </a:rPr>
              <a:t>decrypt</a:t>
            </a:r>
            <a:r>
              <a:rPr lang="en-US" dirty="0">
                <a:solidFill>
                  <a:srgbClr val="0000FF"/>
                </a:solidFill>
              </a:rPr>
              <a:t> that message </a:t>
            </a:r>
            <a:r>
              <a:rPr lang="en-US" dirty="0"/>
              <a:t>using its current private key, </a:t>
            </a:r>
            <a:r>
              <a:rPr lang="en-US" dirty="0" err="1"/>
              <a:t>priv</a:t>
            </a:r>
            <a:r>
              <a:rPr lang="en-US" baseline="-25000" dirty="0" err="1"/>
              <a:t>k</a:t>
            </a:r>
            <a:r>
              <a:rPr lang="en-US" dirty="0"/>
              <a:t> and stores the result as </a:t>
            </a:r>
            <a:r>
              <a:rPr lang="en-US" dirty="0" err="1"/>
              <a:t>hash</a:t>
            </a:r>
            <a:r>
              <a:rPr lang="en-US" baseline="-25000" dirty="0" err="1"/>
              <a:t>hashes</a:t>
            </a:r>
            <a:r>
              <a:rPr lang="en-US" dirty="0"/>
              <a:t>(</a:t>
            </a:r>
            <a:r>
              <a:rPr lang="en-US" dirty="0" err="1"/>
              <a:t>receivedp</a:t>
            </a:r>
            <a:r>
              <a:rPr lang="en-US" dirty="0"/>
              <a:t>). </a:t>
            </a:r>
          </a:p>
          <a:p>
            <a:endParaRPr lang="en-US" dirty="0"/>
          </a:p>
          <a:p>
            <a:r>
              <a:rPr lang="en-US" dirty="0">
                <a:solidFill>
                  <a:srgbClr val="0000FF"/>
                </a:solidFill>
              </a:rPr>
              <a:t>Hash matching: </a:t>
            </a:r>
            <a:r>
              <a:rPr lang="en-US" dirty="0"/>
              <a:t>The </a:t>
            </a:r>
            <a:r>
              <a:rPr lang="en-US" b="1" u="sng" dirty="0"/>
              <a:t>local version of the same string</a:t>
            </a:r>
            <a:r>
              <a:rPr lang="en-US" dirty="0"/>
              <a:t>, i.e., </a:t>
            </a:r>
            <a:r>
              <a:rPr lang="en-US" dirty="0" err="1"/>
              <a:t>hash</a:t>
            </a:r>
            <a:r>
              <a:rPr lang="en-US" baseline="-25000" dirty="0" err="1"/>
              <a:t>hashes</a:t>
            </a:r>
            <a:r>
              <a:rPr lang="en-US" dirty="0"/>
              <a:t>(</a:t>
            </a:r>
            <a:r>
              <a:rPr lang="en-US" dirty="0" err="1"/>
              <a:t>localp</a:t>
            </a:r>
            <a:r>
              <a:rPr lang="en-US" dirty="0"/>
              <a:t>) will</a:t>
            </a:r>
          </a:p>
          <a:p>
            <a:r>
              <a:rPr lang="en-US" dirty="0"/>
              <a:t>be </a:t>
            </a:r>
            <a:r>
              <a:rPr lang="en-US" dirty="0">
                <a:solidFill>
                  <a:srgbClr val="0000FF"/>
                </a:solidFill>
              </a:rPr>
              <a:t>compared</a:t>
            </a:r>
            <a:r>
              <a:rPr lang="en-US" dirty="0"/>
              <a:t> against the </a:t>
            </a:r>
            <a:r>
              <a:rPr lang="en-US" dirty="0" err="1"/>
              <a:t>hash</a:t>
            </a:r>
            <a:r>
              <a:rPr lang="en-US" baseline="-25000" dirty="0" err="1"/>
              <a:t>hashes</a:t>
            </a:r>
            <a:r>
              <a:rPr lang="en-US" dirty="0"/>
              <a:t>(</a:t>
            </a:r>
            <a:r>
              <a:rPr lang="en-US" dirty="0" err="1"/>
              <a:t>receivedp</a:t>
            </a:r>
            <a:r>
              <a:rPr lang="en-US" dirty="0"/>
              <a:t>) to </a:t>
            </a:r>
            <a:r>
              <a:rPr lang="en-US" dirty="0">
                <a:solidFill>
                  <a:srgbClr val="FF0000"/>
                </a:solidFill>
              </a:rPr>
              <a:t>identify similarity between local and received hash of a process</a:t>
            </a:r>
            <a:r>
              <a:rPr lang="en-US" dirty="0"/>
              <a:t>. </a:t>
            </a:r>
          </a:p>
          <a:p>
            <a:endParaRPr lang="en-US" dirty="0"/>
          </a:p>
          <a:p>
            <a:r>
              <a:rPr lang="en-US" dirty="0"/>
              <a:t>The result of this </a:t>
            </a:r>
            <a:r>
              <a:rPr lang="en-US" dirty="0">
                <a:solidFill>
                  <a:srgbClr val="0000FF"/>
                </a:solidFill>
              </a:rPr>
              <a:t>hash matching </a:t>
            </a:r>
            <a:r>
              <a:rPr lang="en-US" dirty="0"/>
              <a:t>is sent back as confirmation to the </a:t>
            </a:r>
            <a:r>
              <a:rPr lang="en-US" dirty="0">
                <a:solidFill>
                  <a:srgbClr val="00B050"/>
                </a:solidFill>
              </a:rPr>
              <a:t>coordinator node</a:t>
            </a:r>
            <a:r>
              <a:rPr lang="en-US" dirty="0"/>
              <a:t>, </a:t>
            </a:r>
            <a:r>
              <a:rPr lang="en-US" i="1" dirty="0"/>
              <a:t>main</a:t>
            </a:r>
            <a:r>
              <a:rPr lang="en-US" dirty="0"/>
              <a:t>. </a:t>
            </a:r>
            <a:r>
              <a:rPr lang="en-US" u="sng" dirty="0"/>
              <a:t>The value of confirmation is safe in case of a perfect match of hashes and unsafe otherwise.</a:t>
            </a:r>
          </a:p>
        </p:txBody>
      </p:sp>
    </p:spTree>
    <p:extLst>
      <p:ext uri="{BB962C8B-B14F-4D97-AF65-F5344CB8AC3E}">
        <p14:creationId xmlns:p14="http://schemas.microsoft.com/office/powerpoint/2010/main" val="4152900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06A9C-FF3D-4D5E-A294-9A01079D8FA8}"/>
              </a:ext>
            </a:extLst>
          </p:cNvPr>
          <p:cNvSpPr>
            <a:spLocks noGrp="1"/>
          </p:cNvSpPr>
          <p:nvPr>
            <p:ph type="title"/>
          </p:nvPr>
        </p:nvSpPr>
        <p:spPr/>
        <p:txBody>
          <a:bodyPr/>
          <a:lstStyle/>
          <a:p>
            <a:r>
              <a:rPr lang="en-US" dirty="0">
                <a:solidFill>
                  <a:srgbClr val="0000FF"/>
                </a:solidFill>
              </a:rPr>
              <a:t>consensus</a:t>
            </a:r>
            <a:r>
              <a:rPr lang="en-US" dirty="0"/>
              <a:t> algorithm</a:t>
            </a:r>
          </a:p>
        </p:txBody>
      </p:sp>
      <p:sp>
        <p:nvSpPr>
          <p:cNvPr id="5" name="Content Placeholder 4">
            <a:extLst>
              <a:ext uri="{FF2B5EF4-FFF2-40B4-BE49-F238E27FC236}">
                <a16:creationId xmlns:a16="http://schemas.microsoft.com/office/drawing/2014/main" id="{6C51D4EB-0BF1-471D-B802-56C3B55FAA28}"/>
              </a:ext>
            </a:extLst>
          </p:cNvPr>
          <p:cNvSpPr>
            <a:spLocks noGrp="1"/>
          </p:cNvSpPr>
          <p:nvPr>
            <p:ph idx="1"/>
          </p:nvPr>
        </p:nvSpPr>
        <p:spPr>
          <a:xfrm>
            <a:off x="7045038" y="487580"/>
            <a:ext cx="5110610" cy="4351338"/>
          </a:xfrm>
        </p:spPr>
        <p:txBody>
          <a:bodyPr>
            <a:noAutofit/>
          </a:bodyPr>
          <a:lstStyle/>
          <a:p>
            <a:r>
              <a:rPr lang="en-US" sz="2400" dirty="0"/>
              <a:t>Algorithm 4 is used by the </a:t>
            </a:r>
            <a:r>
              <a:rPr lang="en-US" sz="2400" dirty="0">
                <a:solidFill>
                  <a:srgbClr val="FF0000"/>
                </a:solidFill>
              </a:rPr>
              <a:t>coordinator node </a:t>
            </a:r>
            <a:r>
              <a:rPr lang="en-US" sz="2400" dirty="0"/>
              <a:t>to identify an attack, with the help of </a:t>
            </a:r>
            <a:r>
              <a:rPr lang="en-US" sz="2400" dirty="0">
                <a:solidFill>
                  <a:srgbClr val="FF0000"/>
                </a:solidFill>
              </a:rPr>
              <a:t>worker nodes</a:t>
            </a:r>
            <a:r>
              <a:rPr lang="en-US" sz="2400" dirty="0"/>
              <a:t>. </a:t>
            </a:r>
          </a:p>
          <a:p>
            <a:r>
              <a:rPr lang="en-US" sz="2400" dirty="0"/>
              <a:t>After step 1, the </a:t>
            </a:r>
            <a:r>
              <a:rPr lang="en-US" sz="2400" dirty="0">
                <a:solidFill>
                  <a:srgbClr val="00B050"/>
                </a:solidFill>
              </a:rPr>
              <a:t>coordinator node </a:t>
            </a:r>
            <a:r>
              <a:rPr lang="en-US" sz="2400" dirty="0"/>
              <a:t>waits for responses from </a:t>
            </a:r>
            <a:r>
              <a:rPr lang="en-US" sz="2400" dirty="0">
                <a:solidFill>
                  <a:srgbClr val="FF0000"/>
                </a:solidFill>
              </a:rPr>
              <a:t>all</a:t>
            </a:r>
            <a:r>
              <a:rPr lang="en-US" sz="2400" dirty="0"/>
              <a:t> the recipients.</a:t>
            </a:r>
          </a:p>
          <a:p>
            <a:r>
              <a:rPr lang="en-US" sz="2400" dirty="0"/>
              <a:t>The </a:t>
            </a:r>
            <a:r>
              <a:rPr lang="en-US" sz="2400" dirty="0">
                <a:solidFill>
                  <a:srgbClr val="00B050"/>
                </a:solidFill>
              </a:rPr>
              <a:t>worker nodes </a:t>
            </a:r>
            <a:r>
              <a:rPr lang="en-US" sz="2400" dirty="0"/>
              <a:t>respond with a </a:t>
            </a:r>
            <a:r>
              <a:rPr lang="en-US" sz="2400" dirty="0">
                <a:solidFill>
                  <a:srgbClr val="00B050"/>
                </a:solidFill>
              </a:rPr>
              <a:t>confirmation</a:t>
            </a:r>
            <a:r>
              <a:rPr lang="en-US" sz="2400" dirty="0"/>
              <a:t> message that says </a:t>
            </a:r>
            <a:r>
              <a:rPr lang="en-US" sz="2400" dirty="0">
                <a:solidFill>
                  <a:srgbClr val="0000FF"/>
                </a:solidFill>
              </a:rPr>
              <a:t>whether the process is safe or unsafe</a:t>
            </a:r>
            <a:r>
              <a:rPr lang="en-US" sz="2400" dirty="0"/>
              <a:t>. If </a:t>
            </a:r>
            <a:r>
              <a:rPr lang="en-US" sz="2400" u="sng" dirty="0"/>
              <a:t>the count of number of safe responses</a:t>
            </a:r>
            <a:r>
              <a:rPr lang="en-US" sz="2400" dirty="0"/>
              <a:t>, i.e., </a:t>
            </a:r>
            <a:r>
              <a:rPr lang="en-US" sz="2400" dirty="0" err="1"/>
              <a:t>countsafe</a:t>
            </a:r>
            <a:r>
              <a:rPr lang="en-US" sz="2400" dirty="0"/>
              <a:t> from </a:t>
            </a:r>
            <a:r>
              <a:rPr lang="en-US" sz="2400" dirty="0">
                <a:solidFill>
                  <a:srgbClr val="00B050"/>
                </a:solidFill>
              </a:rPr>
              <a:t>worker nodes </a:t>
            </a:r>
            <a:r>
              <a:rPr lang="en-US" sz="2400" dirty="0">
                <a:solidFill>
                  <a:srgbClr val="FF0000"/>
                </a:solidFill>
              </a:rPr>
              <a:t>matches</a:t>
            </a:r>
            <a:r>
              <a:rPr lang="en-US" sz="2400" dirty="0"/>
              <a:t> with </a:t>
            </a:r>
            <a:r>
              <a:rPr lang="en-US" sz="2400" u="sng" dirty="0"/>
              <a:t>the count of number of nodes in the replica set </a:t>
            </a:r>
            <a:r>
              <a:rPr lang="en-US" sz="2400" dirty="0"/>
              <a:t>i.e. </a:t>
            </a:r>
            <a:r>
              <a:rPr lang="en-US" sz="2400" dirty="0" err="1"/>
              <a:t>countre</a:t>
            </a:r>
            <a:r>
              <a:rPr lang="en-US" sz="2400" baseline="-25000" dirty="0" err="1"/>
              <a:t>plicas</a:t>
            </a:r>
            <a:r>
              <a:rPr lang="en-US" sz="2400" dirty="0"/>
              <a:t>, the </a:t>
            </a:r>
            <a:r>
              <a:rPr lang="en-US" sz="2400" dirty="0">
                <a:solidFill>
                  <a:srgbClr val="00B050"/>
                </a:solidFill>
              </a:rPr>
              <a:t>coordinator node </a:t>
            </a:r>
            <a:r>
              <a:rPr lang="en-US" sz="2400" dirty="0"/>
              <a:t>assumes that </a:t>
            </a:r>
            <a:r>
              <a:rPr lang="en-US" sz="2400" dirty="0">
                <a:solidFill>
                  <a:srgbClr val="FF0000"/>
                </a:solidFill>
              </a:rPr>
              <a:t>there is no attack </a:t>
            </a:r>
            <a:r>
              <a:rPr lang="en-US" sz="2400" dirty="0"/>
              <a:t>in the current process </a:t>
            </a:r>
            <a:r>
              <a:rPr lang="en-US" sz="2400" i="1" dirty="0"/>
              <a:t>p</a:t>
            </a:r>
            <a:r>
              <a:rPr lang="en-US" sz="2400" dirty="0"/>
              <a:t> and resets the attack variable.</a:t>
            </a:r>
          </a:p>
        </p:txBody>
      </p:sp>
      <p:pic>
        <p:nvPicPr>
          <p:cNvPr id="6" name="Picture 5">
            <a:extLst>
              <a:ext uri="{FF2B5EF4-FFF2-40B4-BE49-F238E27FC236}">
                <a16:creationId xmlns:a16="http://schemas.microsoft.com/office/drawing/2014/main" id="{C83B0A6C-2559-4A61-8B77-148DD620C639}"/>
              </a:ext>
            </a:extLst>
          </p:cNvPr>
          <p:cNvPicPr>
            <a:picLocks noChangeAspect="1"/>
          </p:cNvPicPr>
          <p:nvPr/>
        </p:nvPicPr>
        <p:blipFill>
          <a:blip r:embed="rId2"/>
          <a:stretch>
            <a:fillRect/>
          </a:stretch>
        </p:blipFill>
        <p:spPr>
          <a:xfrm>
            <a:off x="298126" y="1416258"/>
            <a:ext cx="6769599" cy="5344290"/>
          </a:xfrm>
          <a:prstGeom prst="rect">
            <a:avLst/>
          </a:prstGeom>
        </p:spPr>
      </p:pic>
    </p:spTree>
    <p:extLst>
      <p:ext uri="{BB962C8B-B14F-4D97-AF65-F5344CB8AC3E}">
        <p14:creationId xmlns:p14="http://schemas.microsoft.com/office/powerpoint/2010/main" val="1907197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CD17FBF-E11B-47D7-8585-44BAA9565C1D}"/>
              </a:ext>
            </a:extLst>
          </p:cNvPr>
          <p:cNvPicPr>
            <a:picLocks noChangeAspect="1"/>
          </p:cNvPicPr>
          <p:nvPr/>
        </p:nvPicPr>
        <p:blipFill>
          <a:blip r:embed="rId2"/>
          <a:stretch>
            <a:fillRect/>
          </a:stretch>
        </p:blipFill>
        <p:spPr>
          <a:xfrm>
            <a:off x="2548653" y="26567"/>
            <a:ext cx="6915778" cy="6804865"/>
          </a:xfrm>
          <a:prstGeom prst="rect">
            <a:avLst/>
          </a:prstGeom>
        </p:spPr>
      </p:pic>
    </p:spTree>
    <p:extLst>
      <p:ext uri="{BB962C8B-B14F-4D97-AF65-F5344CB8AC3E}">
        <p14:creationId xmlns:p14="http://schemas.microsoft.com/office/powerpoint/2010/main" val="15335890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2FB0C-6397-4AE0-88BA-4633BED8AD0B}"/>
              </a:ext>
            </a:extLst>
          </p:cNvPr>
          <p:cNvSpPr>
            <a:spLocks noGrp="1"/>
          </p:cNvSpPr>
          <p:nvPr>
            <p:ph type="title"/>
          </p:nvPr>
        </p:nvSpPr>
        <p:spPr/>
        <p:txBody>
          <a:bodyPr/>
          <a:lstStyle/>
          <a:p>
            <a:r>
              <a:rPr lang="en-US" dirty="0"/>
              <a:t>Some modules</a:t>
            </a:r>
          </a:p>
        </p:txBody>
      </p:sp>
      <p:sp>
        <p:nvSpPr>
          <p:cNvPr id="3" name="Content Placeholder 2">
            <a:extLst>
              <a:ext uri="{FF2B5EF4-FFF2-40B4-BE49-F238E27FC236}">
                <a16:creationId xmlns:a16="http://schemas.microsoft.com/office/drawing/2014/main" id="{BF71C027-F9F2-48DD-A2A9-FA2A094494EC}"/>
              </a:ext>
            </a:extLst>
          </p:cNvPr>
          <p:cNvSpPr>
            <a:spLocks noGrp="1"/>
          </p:cNvSpPr>
          <p:nvPr>
            <p:ph idx="1"/>
          </p:nvPr>
        </p:nvSpPr>
        <p:spPr/>
        <p:txBody>
          <a:bodyPr>
            <a:normAutofit fontScale="92500" lnSpcReduction="10000"/>
          </a:bodyPr>
          <a:lstStyle/>
          <a:p>
            <a:r>
              <a:rPr lang="en-US" b="1" dirty="0"/>
              <a:t>Analyzer</a:t>
            </a:r>
            <a:r>
              <a:rPr lang="en-US" dirty="0"/>
              <a:t>, this module will get the data from the hotspot VM and perform the initial steps of </a:t>
            </a:r>
            <a:r>
              <a:rPr lang="en-US" dirty="0">
                <a:solidFill>
                  <a:srgbClr val="FF0000"/>
                </a:solidFill>
              </a:rPr>
              <a:t>cleaning the data</a:t>
            </a:r>
            <a:r>
              <a:rPr lang="en-US" dirty="0"/>
              <a:t>. Result from analyzer is stored in Memory.</a:t>
            </a:r>
          </a:p>
          <a:p>
            <a:r>
              <a:rPr lang="en-US" dirty="0"/>
              <a:t> </a:t>
            </a:r>
            <a:r>
              <a:rPr lang="en-US" b="1" dirty="0"/>
              <a:t>CFI filter</a:t>
            </a:r>
            <a:r>
              <a:rPr lang="en-US" dirty="0"/>
              <a:t>, this module takes </a:t>
            </a:r>
            <a:r>
              <a:rPr lang="en-US" dirty="0">
                <a:solidFill>
                  <a:srgbClr val="FF0000"/>
                </a:solidFill>
              </a:rPr>
              <a:t>input</a:t>
            </a:r>
            <a:r>
              <a:rPr lang="en-US" dirty="0"/>
              <a:t>, a set of </a:t>
            </a:r>
            <a:r>
              <a:rPr lang="en-US" u="sng" dirty="0"/>
              <a:t>assembly language instructions</a:t>
            </a:r>
            <a:r>
              <a:rPr lang="en-US" dirty="0"/>
              <a:t>, from the </a:t>
            </a:r>
            <a:r>
              <a:rPr lang="en-US" dirty="0">
                <a:solidFill>
                  <a:srgbClr val="FF0000"/>
                </a:solidFill>
              </a:rPr>
              <a:t>Analyzer</a:t>
            </a:r>
            <a:r>
              <a:rPr lang="en-US" dirty="0"/>
              <a:t> module (technically, the Memory module) and </a:t>
            </a:r>
            <a:r>
              <a:rPr lang="en-US" u="sng" dirty="0"/>
              <a:t>filters out the control flow instructions</a:t>
            </a:r>
            <a:r>
              <a:rPr lang="en-US" dirty="0"/>
              <a:t>, while maintaining the order.</a:t>
            </a:r>
          </a:p>
          <a:p>
            <a:r>
              <a:rPr lang="en-US" dirty="0"/>
              <a:t> </a:t>
            </a:r>
            <a:r>
              <a:rPr lang="en-US" b="1" dirty="0"/>
              <a:t>Sequencers</a:t>
            </a:r>
            <a:r>
              <a:rPr lang="en-US" dirty="0"/>
              <a:t>, there are </a:t>
            </a:r>
            <a:r>
              <a:rPr lang="en-US" dirty="0">
                <a:solidFill>
                  <a:srgbClr val="FF0000"/>
                </a:solidFill>
              </a:rPr>
              <a:t>three sequencers </a:t>
            </a:r>
            <a:r>
              <a:rPr lang="en-US" dirty="0"/>
              <a:t>in our model, one each for </a:t>
            </a:r>
            <a:r>
              <a:rPr lang="en-US" dirty="0">
                <a:solidFill>
                  <a:srgbClr val="00B050"/>
                </a:solidFill>
              </a:rPr>
              <a:t>jumps, calls and returns</a:t>
            </a:r>
            <a:r>
              <a:rPr lang="en-US" dirty="0"/>
              <a:t>. Each sequencer goes through </a:t>
            </a:r>
            <a:r>
              <a:rPr lang="en-US" u="sng" dirty="0"/>
              <a:t>the output of CFI filter module </a:t>
            </a:r>
            <a:r>
              <a:rPr lang="en-US" dirty="0"/>
              <a:t>and forms a </a:t>
            </a:r>
            <a:r>
              <a:rPr lang="en-US" dirty="0">
                <a:solidFill>
                  <a:srgbClr val="00B050"/>
                </a:solidFill>
              </a:rPr>
              <a:t>delimited sequence </a:t>
            </a:r>
            <a:r>
              <a:rPr lang="en-US" dirty="0"/>
              <a:t>string of the instruction it is associated with. Then, the sequencer uses the </a:t>
            </a:r>
            <a:r>
              <a:rPr lang="en-US" dirty="0">
                <a:solidFill>
                  <a:srgbClr val="FF0000"/>
                </a:solidFill>
              </a:rPr>
              <a:t>SHA hasher module </a:t>
            </a:r>
            <a:r>
              <a:rPr lang="en-US" dirty="0"/>
              <a:t>to generate and store a </a:t>
            </a:r>
            <a:r>
              <a:rPr lang="en-US" u="sng" dirty="0"/>
              <a:t>fixed-length </a:t>
            </a:r>
            <a:r>
              <a:rPr lang="en-US" dirty="0"/>
              <a:t>hash output from the variable length instruction sequence string.</a:t>
            </a:r>
          </a:p>
        </p:txBody>
      </p:sp>
    </p:spTree>
    <p:extLst>
      <p:ext uri="{BB962C8B-B14F-4D97-AF65-F5344CB8AC3E}">
        <p14:creationId xmlns:p14="http://schemas.microsoft.com/office/powerpoint/2010/main" val="27487742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6CA90-3C8D-43CA-AFF0-6F7DE76A5541}"/>
              </a:ext>
            </a:extLst>
          </p:cNvPr>
          <p:cNvSpPr>
            <a:spLocks noGrp="1"/>
          </p:cNvSpPr>
          <p:nvPr>
            <p:ph type="title"/>
          </p:nvPr>
        </p:nvSpPr>
        <p:spPr/>
        <p:txBody>
          <a:bodyPr/>
          <a:lstStyle/>
          <a:p>
            <a:r>
              <a:rPr lang="en-US" dirty="0"/>
              <a:t>Modules</a:t>
            </a:r>
          </a:p>
        </p:txBody>
      </p:sp>
      <p:sp>
        <p:nvSpPr>
          <p:cNvPr id="3" name="Content Placeholder 2">
            <a:extLst>
              <a:ext uri="{FF2B5EF4-FFF2-40B4-BE49-F238E27FC236}">
                <a16:creationId xmlns:a16="http://schemas.microsoft.com/office/drawing/2014/main" id="{6C09D6FD-6E9F-4334-A58A-8C9A94A85BD4}"/>
              </a:ext>
            </a:extLst>
          </p:cNvPr>
          <p:cNvSpPr>
            <a:spLocks noGrp="1"/>
          </p:cNvSpPr>
          <p:nvPr>
            <p:ph idx="1"/>
          </p:nvPr>
        </p:nvSpPr>
        <p:spPr>
          <a:xfrm>
            <a:off x="457200" y="1536065"/>
            <a:ext cx="11140440" cy="4956810"/>
          </a:xfrm>
        </p:spPr>
        <p:txBody>
          <a:bodyPr>
            <a:noAutofit/>
          </a:bodyPr>
          <a:lstStyle/>
          <a:p>
            <a:r>
              <a:rPr lang="en-US" sz="2400" b="1" dirty="0"/>
              <a:t>Register Array</a:t>
            </a:r>
            <a:r>
              <a:rPr lang="en-US" sz="2400" dirty="0"/>
              <a:t>, there are 4 registers in this array to </a:t>
            </a:r>
            <a:r>
              <a:rPr lang="en-US" sz="2400" dirty="0">
                <a:solidFill>
                  <a:srgbClr val="FF0000"/>
                </a:solidFill>
              </a:rPr>
              <a:t>store message, jump instruction hash, call instruction hash </a:t>
            </a:r>
            <a:r>
              <a:rPr lang="en-US" sz="2400" dirty="0"/>
              <a:t>and return instruction hash.</a:t>
            </a:r>
          </a:p>
          <a:p>
            <a:r>
              <a:rPr lang="en-US" sz="2400" dirty="0"/>
              <a:t> </a:t>
            </a:r>
            <a:r>
              <a:rPr lang="en-US" sz="2400" b="1" dirty="0"/>
              <a:t>Message Register</a:t>
            </a:r>
            <a:r>
              <a:rPr lang="en-US" sz="2400" dirty="0"/>
              <a:t>, this is a special register in the Register Array used </a:t>
            </a:r>
            <a:r>
              <a:rPr lang="en-US" sz="2400" dirty="0">
                <a:solidFill>
                  <a:srgbClr val="FF0000"/>
                </a:solidFill>
              </a:rPr>
              <a:t>to store the message </a:t>
            </a:r>
            <a:r>
              <a:rPr lang="en-US" sz="2400" dirty="0"/>
              <a:t>in </a:t>
            </a:r>
            <a:r>
              <a:rPr lang="en-US" sz="2400" dirty="0" err="1"/>
              <a:t>threadsafe</a:t>
            </a:r>
            <a:r>
              <a:rPr lang="en-US" sz="2400" dirty="0"/>
              <a:t> manner.</a:t>
            </a:r>
          </a:p>
          <a:p>
            <a:r>
              <a:rPr lang="en-US" sz="2400" dirty="0"/>
              <a:t> </a:t>
            </a:r>
            <a:r>
              <a:rPr lang="en-US" sz="2400" b="1" dirty="0"/>
              <a:t>Message Generator</a:t>
            </a:r>
            <a:r>
              <a:rPr lang="en-US" sz="2400" dirty="0"/>
              <a:t>, this module combines all the individual hash outputs stored in registers and uses the SHA hasher module to </a:t>
            </a:r>
            <a:r>
              <a:rPr lang="en-US" sz="2400" u="sng" dirty="0"/>
              <a:t>generate a fixed-length hash output</a:t>
            </a:r>
            <a:r>
              <a:rPr lang="en-US" sz="2400" dirty="0"/>
              <a:t>. This </a:t>
            </a:r>
            <a:r>
              <a:rPr lang="en-US" sz="2400" dirty="0">
                <a:solidFill>
                  <a:srgbClr val="FF0000"/>
                </a:solidFill>
              </a:rPr>
              <a:t>hash of hashes </a:t>
            </a:r>
            <a:r>
              <a:rPr lang="en-US" sz="2400" dirty="0"/>
              <a:t>is combined with the </a:t>
            </a:r>
            <a:r>
              <a:rPr lang="en-US" sz="2400" dirty="0">
                <a:solidFill>
                  <a:srgbClr val="FF0000"/>
                </a:solidFill>
              </a:rPr>
              <a:t>process metadata </a:t>
            </a:r>
            <a:r>
              <a:rPr lang="en-US" sz="2400" dirty="0"/>
              <a:t>to generate and store a</a:t>
            </a:r>
            <a:r>
              <a:rPr lang="en-US" sz="2400" dirty="0">
                <a:solidFill>
                  <a:srgbClr val="FF0000"/>
                </a:solidFill>
              </a:rPr>
              <a:t> message </a:t>
            </a:r>
            <a:r>
              <a:rPr lang="en-US" sz="2400" u="sng" dirty="0"/>
              <a:t>that represents the process.</a:t>
            </a:r>
          </a:p>
          <a:p>
            <a:r>
              <a:rPr lang="en-US" sz="2400" dirty="0"/>
              <a:t> </a:t>
            </a:r>
            <a:r>
              <a:rPr lang="en-US" sz="2400" b="1" dirty="0" err="1"/>
              <a:t>Encryptor</a:t>
            </a:r>
            <a:r>
              <a:rPr lang="en-US" sz="2400" b="1" dirty="0"/>
              <a:t> / </a:t>
            </a:r>
            <a:r>
              <a:rPr lang="en-US" sz="2400" b="1" dirty="0" err="1"/>
              <a:t>Decryptor</a:t>
            </a:r>
            <a:r>
              <a:rPr lang="en-US" sz="2400" dirty="0"/>
              <a:t>, this module uses the Key Store to access the current set of public/private keys and the Message Register to access the current process message. The </a:t>
            </a:r>
            <a:r>
              <a:rPr lang="en-US" sz="2400" dirty="0" err="1"/>
              <a:t>Encryptor</a:t>
            </a:r>
            <a:r>
              <a:rPr lang="en-US" sz="2400" dirty="0"/>
              <a:t> module uses the public key of a replica node from the Key Store and encrypts the message in Message Register. The </a:t>
            </a:r>
            <a:r>
              <a:rPr lang="en-US" sz="2400" dirty="0" err="1"/>
              <a:t>decryptor</a:t>
            </a:r>
            <a:r>
              <a:rPr lang="en-US" sz="2400" dirty="0"/>
              <a:t> module uses the private key of the node from the Key Store to decrypt an incoming message.</a:t>
            </a:r>
          </a:p>
        </p:txBody>
      </p:sp>
    </p:spTree>
    <p:extLst>
      <p:ext uri="{BB962C8B-B14F-4D97-AF65-F5344CB8AC3E}">
        <p14:creationId xmlns:p14="http://schemas.microsoft.com/office/powerpoint/2010/main" val="173413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DC8B4-D04E-4968-9D4A-9E1431D2F265}"/>
              </a:ext>
            </a:extLst>
          </p:cNvPr>
          <p:cNvSpPr>
            <a:spLocks noGrp="1"/>
          </p:cNvSpPr>
          <p:nvPr>
            <p:ph type="title"/>
          </p:nvPr>
        </p:nvSpPr>
        <p:spPr/>
        <p:txBody>
          <a:bodyPr/>
          <a:lstStyle/>
          <a:p>
            <a:r>
              <a:rPr lang="en-US" dirty="0"/>
              <a:t>Insider attacks</a:t>
            </a:r>
          </a:p>
        </p:txBody>
      </p:sp>
      <p:sp>
        <p:nvSpPr>
          <p:cNvPr id="3" name="Content Placeholder 2">
            <a:extLst>
              <a:ext uri="{FF2B5EF4-FFF2-40B4-BE49-F238E27FC236}">
                <a16:creationId xmlns:a16="http://schemas.microsoft.com/office/drawing/2014/main" id="{3612D6D0-959D-406C-8986-8A02896F9ADA}"/>
              </a:ext>
            </a:extLst>
          </p:cNvPr>
          <p:cNvSpPr>
            <a:spLocks noGrp="1"/>
          </p:cNvSpPr>
          <p:nvPr>
            <p:ph idx="1"/>
          </p:nvPr>
        </p:nvSpPr>
        <p:spPr/>
        <p:txBody>
          <a:bodyPr>
            <a:normAutofit fontScale="92500" lnSpcReduction="20000"/>
          </a:bodyPr>
          <a:lstStyle/>
          <a:p>
            <a:r>
              <a:rPr lang="en-US" dirty="0"/>
              <a:t>Security mechanisms of popular big data systems such as Hadoop [4] and Spark [5] include third-party applications such as </a:t>
            </a:r>
            <a:r>
              <a:rPr lang="en-US" dirty="0">
                <a:solidFill>
                  <a:srgbClr val="FF0000"/>
                </a:solidFill>
              </a:rPr>
              <a:t>Kerberos [6], access control lists (ACL), log monitoring and data encryption</a:t>
            </a:r>
            <a:r>
              <a:rPr lang="en-US" dirty="0"/>
              <a:t> (to some extent).</a:t>
            </a:r>
          </a:p>
          <a:p>
            <a:r>
              <a:rPr lang="en-US" dirty="0"/>
              <a:t>But for an </a:t>
            </a:r>
            <a:r>
              <a:rPr lang="en-US" dirty="0">
                <a:solidFill>
                  <a:srgbClr val="FF0000"/>
                </a:solidFill>
              </a:rPr>
              <a:t>insider, especially a traitor, circumventing these mechanisms is not difficult </a:t>
            </a:r>
            <a:r>
              <a:rPr lang="en-US" dirty="0"/>
              <a:t>[7]. </a:t>
            </a:r>
          </a:p>
          <a:p>
            <a:r>
              <a:rPr lang="en-US" u="sng" dirty="0">
                <a:solidFill>
                  <a:srgbClr val="0000FF"/>
                </a:solidFill>
              </a:rPr>
              <a:t>Motivation: </a:t>
            </a:r>
            <a:r>
              <a:rPr lang="en-US" dirty="0"/>
              <a:t>It is crucial to address the problem of insider attacks in big data systems </a:t>
            </a:r>
            <a:r>
              <a:rPr lang="en-US" dirty="0">
                <a:solidFill>
                  <a:srgbClr val="FF0000"/>
                </a:solidFill>
              </a:rPr>
              <a:t>for three main reasons: </a:t>
            </a:r>
          </a:p>
          <a:p>
            <a:r>
              <a:rPr lang="en-US" dirty="0"/>
              <a:t>(a) </a:t>
            </a:r>
            <a:r>
              <a:rPr lang="en-US" dirty="0">
                <a:solidFill>
                  <a:srgbClr val="C00000"/>
                </a:solidFill>
              </a:rPr>
              <a:t>traitor</a:t>
            </a:r>
            <a:r>
              <a:rPr lang="en-US" dirty="0"/>
              <a:t> within the provider’s organization will be able to circumvent the security system in place </a:t>
            </a:r>
          </a:p>
          <a:p>
            <a:r>
              <a:rPr lang="en-US" dirty="0"/>
              <a:t>(b) </a:t>
            </a:r>
            <a:r>
              <a:rPr lang="en-US" dirty="0">
                <a:solidFill>
                  <a:srgbClr val="C00000"/>
                </a:solidFill>
              </a:rPr>
              <a:t>sensitivity </a:t>
            </a:r>
            <a:r>
              <a:rPr lang="en-US" dirty="0"/>
              <a:t>of customer information stored in the system is </a:t>
            </a:r>
            <a:r>
              <a:rPr lang="en-US" dirty="0">
                <a:solidFill>
                  <a:srgbClr val="C00000"/>
                </a:solidFill>
              </a:rPr>
              <a:t>increasing </a:t>
            </a:r>
            <a:r>
              <a:rPr lang="en-US" dirty="0"/>
              <a:t>by day; and </a:t>
            </a:r>
          </a:p>
          <a:p>
            <a:r>
              <a:rPr lang="en-US" dirty="0"/>
              <a:t>(c) there is </a:t>
            </a:r>
            <a:r>
              <a:rPr lang="en-US" dirty="0">
                <a:solidFill>
                  <a:srgbClr val="C00000"/>
                </a:solidFill>
              </a:rPr>
              <a:t>no consensus </a:t>
            </a:r>
            <a:r>
              <a:rPr lang="en-US" dirty="0"/>
              <a:t>or widespread agreement on well-defined security standards in the big data community.</a:t>
            </a:r>
          </a:p>
        </p:txBody>
      </p:sp>
    </p:spTree>
    <p:extLst>
      <p:ext uri="{BB962C8B-B14F-4D97-AF65-F5344CB8AC3E}">
        <p14:creationId xmlns:p14="http://schemas.microsoft.com/office/powerpoint/2010/main" val="25534096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E9AD-C35C-4816-98DB-39810B482DE0}"/>
              </a:ext>
            </a:extLst>
          </p:cNvPr>
          <p:cNvSpPr>
            <a:spLocks noGrp="1"/>
          </p:cNvSpPr>
          <p:nvPr>
            <p:ph type="title"/>
          </p:nvPr>
        </p:nvSpPr>
        <p:spPr/>
        <p:txBody>
          <a:bodyPr/>
          <a:lstStyle/>
          <a:p>
            <a:r>
              <a:rPr lang="en-US" dirty="0"/>
              <a:t>Modules</a:t>
            </a:r>
          </a:p>
        </p:txBody>
      </p:sp>
      <p:sp>
        <p:nvSpPr>
          <p:cNvPr id="3" name="Content Placeholder 2">
            <a:extLst>
              <a:ext uri="{FF2B5EF4-FFF2-40B4-BE49-F238E27FC236}">
                <a16:creationId xmlns:a16="http://schemas.microsoft.com/office/drawing/2014/main" id="{27B8D8A0-B1B8-45E2-99BF-D7D2DB8B85D0}"/>
              </a:ext>
            </a:extLst>
          </p:cNvPr>
          <p:cNvSpPr>
            <a:spLocks noGrp="1"/>
          </p:cNvSpPr>
          <p:nvPr>
            <p:ph idx="1"/>
          </p:nvPr>
        </p:nvSpPr>
        <p:spPr/>
        <p:txBody>
          <a:bodyPr>
            <a:normAutofit fontScale="92500" lnSpcReduction="10000"/>
          </a:bodyPr>
          <a:lstStyle/>
          <a:p>
            <a:r>
              <a:rPr lang="en-US" b="1" dirty="0"/>
              <a:t>Comparator</a:t>
            </a:r>
            <a:r>
              <a:rPr lang="en-US" dirty="0"/>
              <a:t>, this module performs </a:t>
            </a:r>
            <a:r>
              <a:rPr lang="en-US" dirty="0">
                <a:solidFill>
                  <a:srgbClr val="00B050"/>
                </a:solidFill>
              </a:rPr>
              <a:t>string comparison </a:t>
            </a:r>
            <a:r>
              <a:rPr lang="en-US" dirty="0"/>
              <a:t>between </a:t>
            </a:r>
            <a:r>
              <a:rPr lang="en-US" u="sng" dirty="0"/>
              <a:t>local message (hash of hashes) and received message</a:t>
            </a:r>
            <a:r>
              <a:rPr lang="en-US" dirty="0"/>
              <a:t>.</a:t>
            </a:r>
          </a:p>
          <a:p>
            <a:r>
              <a:rPr lang="en-US" dirty="0"/>
              <a:t> </a:t>
            </a:r>
            <a:r>
              <a:rPr lang="en-US" b="1" dirty="0"/>
              <a:t>Key Generator</a:t>
            </a:r>
            <a:r>
              <a:rPr lang="en-US" dirty="0"/>
              <a:t>, this module uses the underlying </a:t>
            </a:r>
            <a:r>
              <a:rPr lang="en-US" dirty="0">
                <a:solidFill>
                  <a:srgbClr val="FF0000"/>
                </a:solidFill>
              </a:rPr>
              <a:t>TPM/TXT chips’ </a:t>
            </a:r>
            <a:r>
              <a:rPr lang="en-US" dirty="0"/>
              <a:t>[10], [11] in-built functionality. The </a:t>
            </a:r>
            <a:r>
              <a:rPr lang="en-US" u="sng" dirty="0"/>
              <a:t>hardwired key </a:t>
            </a:r>
            <a:r>
              <a:rPr lang="en-US" dirty="0"/>
              <a:t>and the </a:t>
            </a:r>
            <a:r>
              <a:rPr lang="en-US" u="sng" dirty="0"/>
              <a:t>random number generator </a:t>
            </a:r>
            <a:r>
              <a:rPr lang="en-US" dirty="0"/>
              <a:t>of the security chip are used to generate a new public/private key pair; and the timer of the chip to trigger this action periodically.</a:t>
            </a:r>
          </a:p>
          <a:p>
            <a:r>
              <a:rPr lang="en-US" dirty="0"/>
              <a:t> </a:t>
            </a:r>
            <a:r>
              <a:rPr lang="en-US" b="1" dirty="0"/>
              <a:t>Key Store</a:t>
            </a:r>
            <a:r>
              <a:rPr lang="en-US" dirty="0"/>
              <a:t>, this module uses an array of memory locations to store the public key queues of all replica nodes and the current public / private key pair of this node. The three most recent public keys of each replica node is stored in its </a:t>
            </a:r>
            <a:r>
              <a:rPr lang="en-US" dirty="0">
                <a:solidFill>
                  <a:srgbClr val="FF0000"/>
                </a:solidFill>
              </a:rPr>
              <a:t>queue</a:t>
            </a:r>
            <a:r>
              <a:rPr lang="en-US" dirty="0"/>
              <a:t>.</a:t>
            </a:r>
          </a:p>
          <a:p>
            <a:r>
              <a:rPr lang="en-US" dirty="0"/>
              <a:t> </a:t>
            </a:r>
            <a:r>
              <a:rPr lang="en-US" b="1" dirty="0"/>
              <a:t>Exchanger</a:t>
            </a:r>
            <a:r>
              <a:rPr lang="en-US" dirty="0"/>
              <a:t>, this module uses TCP/IP protocol to exchange messages with other nodes.</a:t>
            </a:r>
          </a:p>
        </p:txBody>
      </p:sp>
    </p:spTree>
    <p:extLst>
      <p:ext uri="{BB962C8B-B14F-4D97-AF65-F5344CB8AC3E}">
        <p14:creationId xmlns:p14="http://schemas.microsoft.com/office/powerpoint/2010/main" val="26572847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AD70DB-498A-48B1-A421-2255C48C93A0}"/>
              </a:ext>
            </a:extLst>
          </p:cNvPr>
          <p:cNvPicPr>
            <a:picLocks noChangeAspect="1"/>
          </p:cNvPicPr>
          <p:nvPr/>
        </p:nvPicPr>
        <p:blipFill>
          <a:blip r:embed="rId2"/>
          <a:stretch>
            <a:fillRect/>
          </a:stretch>
        </p:blipFill>
        <p:spPr>
          <a:xfrm>
            <a:off x="1661877" y="88422"/>
            <a:ext cx="7836361" cy="6500595"/>
          </a:xfrm>
          <a:prstGeom prst="rect">
            <a:avLst/>
          </a:prstGeom>
        </p:spPr>
      </p:pic>
    </p:spTree>
    <p:extLst>
      <p:ext uri="{BB962C8B-B14F-4D97-AF65-F5344CB8AC3E}">
        <p14:creationId xmlns:p14="http://schemas.microsoft.com/office/powerpoint/2010/main" val="2953909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2194B-9A35-43F0-95F1-79068586685F}"/>
              </a:ext>
            </a:extLst>
          </p:cNvPr>
          <p:cNvSpPr>
            <a:spLocks noGrp="1"/>
          </p:cNvSpPr>
          <p:nvPr>
            <p:ph type="title"/>
          </p:nvPr>
        </p:nvSpPr>
        <p:spPr>
          <a:xfrm>
            <a:off x="289560" y="-33338"/>
            <a:ext cx="10515600" cy="1325563"/>
          </a:xfrm>
        </p:spPr>
        <p:txBody>
          <a:bodyPr/>
          <a:lstStyle/>
          <a:p>
            <a:r>
              <a:rPr lang="en-US" dirty="0"/>
              <a:t>New hacks</a:t>
            </a:r>
          </a:p>
        </p:txBody>
      </p:sp>
      <p:sp>
        <p:nvSpPr>
          <p:cNvPr id="3" name="Content Placeholder 2">
            <a:extLst>
              <a:ext uri="{FF2B5EF4-FFF2-40B4-BE49-F238E27FC236}">
                <a16:creationId xmlns:a16="http://schemas.microsoft.com/office/drawing/2014/main" id="{D1E0BF0B-2933-437F-83F0-1FDF9377D3F3}"/>
              </a:ext>
            </a:extLst>
          </p:cNvPr>
          <p:cNvSpPr>
            <a:spLocks noGrp="1"/>
          </p:cNvSpPr>
          <p:nvPr>
            <p:ph idx="1"/>
          </p:nvPr>
        </p:nvSpPr>
        <p:spPr>
          <a:xfrm>
            <a:off x="289560" y="1095375"/>
            <a:ext cx="11734800" cy="4667250"/>
          </a:xfrm>
        </p:spPr>
        <p:txBody>
          <a:bodyPr>
            <a:noAutofit/>
          </a:bodyPr>
          <a:lstStyle/>
          <a:p>
            <a:r>
              <a:rPr lang="en-US" sz="2400" dirty="0"/>
              <a:t>Recently, two unauthorized </a:t>
            </a:r>
            <a:r>
              <a:rPr lang="en-US" sz="2400" dirty="0">
                <a:solidFill>
                  <a:srgbClr val="FF0000"/>
                </a:solidFill>
              </a:rPr>
              <a:t>backdoors</a:t>
            </a:r>
            <a:r>
              <a:rPr lang="en-US" sz="2400" dirty="0"/>
              <a:t> were discovered in </a:t>
            </a:r>
            <a:r>
              <a:rPr lang="en-US" sz="2400" dirty="0">
                <a:solidFill>
                  <a:srgbClr val="FF0000"/>
                </a:solidFill>
              </a:rPr>
              <a:t>Juniper Networks firewalls </a:t>
            </a:r>
            <a:r>
              <a:rPr lang="en-US" sz="2400" dirty="0"/>
              <a:t>that might have given attackers access to highly classified information. </a:t>
            </a:r>
          </a:p>
          <a:p>
            <a:r>
              <a:rPr lang="en-US" sz="2400" dirty="0"/>
              <a:t>Some important </a:t>
            </a:r>
            <a:r>
              <a:rPr lang="en-US" sz="2400" dirty="0">
                <a:solidFill>
                  <a:srgbClr val="0000FF"/>
                </a:solidFill>
              </a:rPr>
              <a:t>facts </a:t>
            </a:r>
            <a:r>
              <a:rPr lang="en-US" sz="2400" dirty="0"/>
              <a:t>about this particular hack are: </a:t>
            </a:r>
          </a:p>
          <a:p>
            <a:r>
              <a:rPr lang="en-US" sz="2400" dirty="0"/>
              <a:t>(a) it comes at the cost of compromising national security </a:t>
            </a:r>
          </a:p>
          <a:p>
            <a:r>
              <a:rPr lang="en-US" sz="2400" dirty="0"/>
              <a:t>(b) it shows that even a major network security company is vulnerable to attacks </a:t>
            </a:r>
          </a:p>
          <a:p>
            <a:r>
              <a:rPr lang="en-US" sz="2400" dirty="0"/>
              <a:t>(c) in spite of the high stakes and vast resources, it is believed that these </a:t>
            </a:r>
            <a:r>
              <a:rPr lang="en-US" sz="2400" dirty="0">
                <a:solidFill>
                  <a:srgbClr val="C00000"/>
                </a:solidFill>
              </a:rPr>
              <a:t>backdoors</a:t>
            </a:r>
            <a:r>
              <a:rPr lang="en-US" sz="2400" dirty="0"/>
              <a:t> were left undiscovered for almost </a:t>
            </a:r>
            <a:r>
              <a:rPr lang="en-US" sz="2400" dirty="0">
                <a:solidFill>
                  <a:srgbClr val="C00000"/>
                </a:solidFill>
              </a:rPr>
              <a:t>3 years</a:t>
            </a:r>
            <a:r>
              <a:rPr lang="en-US" sz="2400" dirty="0"/>
              <a:t>; and </a:t>
            </a:r>
          </a:p>
          <a:p>
            <a:r>
              <a:rPr lang="en-US" sz="2400" dirty="0"/>
              <a:t>(d) it was reported that the attackers </a:t>
            </a:r>
            <a:r>
              <a:rPr lang="en-US" sz="2400" u="sng" dirty="0"/>
              <a:t>could have deleted the security logs </a:t>
            </a:r>
            <a:r>
              <a:rPr lang="en-US" sz="2400" dirty="0"/>
              <a:t>[8]. This is one of the many examples to show that the efficiency of common attack prevention techniques, </a:t>
            </a:r>
            <a:r>
              <a:rPr lang="en-US" sz="2400" u="sng" dirty="0"/>
              <a:t>such as identity management, ACLs and data encryption</a:t>
            </a:r>
            <a:r>
              <a:rPr lang="en-US" sz="2400" dirty="0"/>
              <a:t>, is necessary but insufficient to prevent attacks. </a:t>
            </a:r>
          </a:p>
          <a:p>
            <a:r>
              <a:rPr lang="en-US" sz="2400" dirty="0"/>
              <a:t>As per </a:t>
            </a:r>
            <a:r>
              <a:rPr lang="en-US" sz="2400" dirty="0" err="1"/>
              <a:t>OpenSOC</a:t>
            </a:r>
            <a:r>
              <a:rPr lang="en-US" sz="2400" dirty="0"/>
              <a:t>, in 60% of breaches, data gets stolen </a:t>
            </a:r>
            <a:r>
              <a:rPr lang="en-US" sz="2400" dirty="0">
                <a:solidFill>
                  <a:srgbClr val="FF0000"/>
                </a:solidFill>
              </a:rPr>
              <a:t>within hours </a:t>
            </a:r>
            <a:r>
              <a:rPr lang="en-US" sz="2400" dirty="0"/>
              <a:t>of the breach, and 54% of breaches are not discovered </a:t>
            </a:r>
            <a:r>
              <a:rPr lang="en-US" sz="2400" dirty="0">
                <a:solidFill>
                  <a:srgbClr val="0000FF"/>
                </a:solidFill>
              </a:rPr>
              <a:t>for months </a:t>
            </a:r>
            <a:r>
              <a:rPr lang="en-US" sz="2400" dirty="0"/>
              <a:t>[9]. This indicates that infrastructures need to have efficient attack detection techniques along with strong attack prevention techniques for robust security.</a:t>
            </a:r>
          </a:p>
        </p:txBody>
      </p:sp>
    </p:spTree>
    <p:extLst>
      <p:ext uri="{BB962C8B-B14F-4D97-AF65-F5344CB8AC3E}">
        <p14:creationId xmlns:p14="http://schemas.microsoft.com/office/powerpoint/2010/main" val="2338394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28944-74F8-49DE-B0AC-9A6A69AA8DF2}"/>
              </a:ext>
            </a:extLst>
          </p:cNvPr>
          <p:cNvSpPr>
            <a:spLocks noGrp="1"/>
          </p:cNvSpPr>
          <p:nvPr>
            <p:ph type="title"/>
          </p:nvPr>
        </p:nvSpPr>
        <p:spPr>
          <a:xfrm>
            <a:off x="502920" y="17631"/>
            <a:ext cx="10515600" cy="777875"/>
          </a:xfrm>
        </p:spPr>
        <p:txBody>
          <a:bodyPr>
            <a:normAutofit fontScale="90000"/>
          </a:bodyPr>
          <a:lstStyle/>
          <a:p>
            <a:r>
              <a:rPr lang="en-US" dirty="0"/>
              <a:t>Multi-site computing – has </a:t>
            </a:r>
            <a:r>
              <a:rPr lang="en-US" dirty="0">
                <a:solidFill>
                  <a:srgbClr val="0000FF"/>
                </a:solidFill>
              </a:rPr>
              <a:t>copies</a:t>
            </a:r>
            <a:r>
              <a:rPr lang="en-US" dirty="0"/>
              <a:t> everywhere!</a:t>
            </a:r>
          </a:p>
        </p:txBody>
      </p:sp>
      <p:sp>
        <p:nvSpPr>
          <p:cNvPr id="3" name="Content Placeholder 2">
            <a:extLst>
              <a:ext uri="{FF2B5EF4-FFF2-40B4-BE49-F238E27FC236}">
                <a16:creationId xmlns:a16="http://schemas.microsoft.com/office/drawing/2014/main" id="{760667C1-78DE-4B66-8F99-EDAD8A22E0C3}"/>
              </a:ext>
            </a:extLst>
          </p:cNvPr>
          <p:cNvSpPr>
            <a:spLocks noGrp="1"/>
          </p:cNvSpPr>
          <p:nvPr>
            <p:ph idx="1"/>
          </p:nvPr>
        </p:nvSpPr>
        <p:spPr>
          <a:xfrm>
            <a:off x="166276" y="768052"/>
            <a:ext cx="11859447" cy="4931707"/>
          </a:xfrm>
        </p:spPr>
        <p:txBody>
          <a:bodyPr>
            <a:noAutofit/>
          </a:bodyPr>
          <a:lstStyle/>
          <a:p>
            <a:r>
              <a:rPr lang="en-US" sz="2400" dirty="0"/>
              <a:t>In the big data world, it is considered that </a:t>
            </a:r>
            <a:r>
              <a:rPr lang="en-US" sz="2400" dirty="0">
                <a:solidFill>
                  <a:srgbClr val="FF0000"/>
                </a:solidFill>
              </a:rPr>
              <a:t>moving </a:t>
            </a:r>
            <a:r>
              <a:rPr lang="en-US" sz="2400" dirty="0">
                <a:solidFill>
                  <a:srgbClr val="0000FF"/>
                </a:solidFill>
              </a:rPr>
              <a:t>computation</a:t>
            </a:r>
            <a:r>
              <a:rPr lang="en-US" sz="2400" dirty="0">
                <a:solidFill>
                  <a:srgbClr val="FF0000"/>
                </a:solidFill>
              </a:rPr>
              <a:t> to where the </a:t>
            </a:r>
            <a:r>
              <a:rPr lang="en-US" sz="2400" dirty="0">
                <a:solidFill>
                  <a:srgbClr val="0000FF"/>
                </a:solidFill>
              </a:rPr>
              <a:t>data</a:t>
            </a:r>
            <a:r>
              <a:rPr lang="en-US" sz="2400" dirty="0">
                <a:solidFill>
                  <a:srgbClr val="FF0000"/>
                </a:solidFill>
              </a:rPr>
              <a:t> resides </a:t>
            </a:r>
            <a:r>
              <a:rPr lang="en-US" sz="2400" dirty="0"/>
              <a:t>is better than </a:t>
            </a:r>
            <a:r>
              <a:rPr lang="en-US" sz="2400" dirty="0">
                <a:solidFill>
                  <a:srgbClr val="FF0000"/>
                </a:solidFill>
              </a:rPr>
              <a:t>the traditional approach of moving </a:t>
            </a:r>
            <a:r>
              <a:rPr lang="en-US" sz="2400" dirty="0">
                <a:solidFill>
                  <a:srgbClr val="0000FF"/>
                </a:solidFill>
              </a:rPr>
              <a:t>data</a:t>
            </a:r>
            <a:r>
              <a:rPr lang="en-US" sz="2400" dirty="0">
                <a:solidFill>
                  <a:srgbClr val="FF0000"/>
                </a:solidFill>
              </a:rPr>
              <a:t> for </a:t>
            </a:r>
            <a:r>
              <a:rPr lang="en-US" sz="2400" dirty="0">
                <a:solidFill>
                  <a:srgbClr val="0000FF"/>
                </a:solidFill>
              </a:rPr>
              <a:t>computation</a:t>
            </a:r>
            <a:r>
              <a:rPr lang="en-US" sz="2400" dirty="0"/>
              <a:t>. The main features of big data infrastructures are </a:t>
            </a:r>
            <a:r>
              <a:rPr lang="en-US" sz="2400" u="sng" dirty="0"/>
              <a:t>fast data processing, high scalability, high availability and fault-tolerance</a:t>
            </a:r>
            <a:r>
              <a:rPr lang="en-US" sz="2400" dirty="0"/>
              <a:t>. </a:t>
            </a:r>
          </a:p>
          <a:p>
            <a:r>
              <a:rPr lang="en-US" sz="2400" dirty="0"/>
              <a:t>Availability and </a:t>
            </a:r>
            <a:r>
              <a:rPr lang="en-US" sz="2400" u="sng" dirty="0">
                <a:solidFill>
                  <a:srgbClr val="0000FF"/>
                </a:solidFill>
              </a:rPr>
              <a:t>fault-tolerance</a:t>
            </a:r>
            <a:r>
              <a:rPr lang="en-US" sz="2400" dirty="0"/>
              <a:t> of big data systems comes from </a:t>
            </a:r>
            <a:r>
              <a:rPr lang="en-US" sz="2400" dirty="0">
                <a:solidFill>
                  <a:srgbClr val="FF0000"/>
                </a:solidFill>
              </a:rPr>
              <a:t>intelligent </a:t>
            </a:r>
            <a:r>
              <a:rPr lang="en-US" sz="2400" u="sng" dirty="0">
                <a:solidFill>
                  <a:srgbClr val="0000FF"/>
                </a:solidFill>
              </a:rPr>
              <a:t>replication</a:t>
            </a:r>
            <a:r>
              <a:rPr lang="en-US" sz="2400" dirty="0">
                <a:solidFill>
                  <a:srgbClr val="FF0000"/>
                </a:solidFill>
              </a:rPr>
              <a:t> of data</a:t>
            </a:r>
            <a:r>
              <a:rPr lang="en-US" sz="2400" dirty="0"/>
              <a:t>. This implies </a:t>
            </a:r>
            <a:r>
              <a:rPr lang="en-US" sz="2400" u="sng" dirty="0">
                <a:solidFill>
                  <a:srgbClr val="00B0F0"/>
                </a:solidFill>
              </a:rPr>
              <a:t>SIMD (single instruction multiple data) </a:t>
            </a:r>
            <a:r>
              <a:rPr lang="en-US" sz="2400" u="sng" dirty="0"/>
              <a:t>style, </a:t>
            </a:r>
            <a:r>
              <a:rPr lang="en-US" sz="2400" u="sng" dirty="0">
                <a:solidFill>
                  <a:srgbClr val="C00000"/>
                </a:solidFill>
              </a:rPr>
              <a:t>parallel execution </a:t>
            </a:r>
            <a:r>
              <a:rPr lang="en-US" sz="2400" u="sng" dirty="0"/>
              <a:t>of the </a:t>
            </a:r>
            <a:r>
              <a:rPr lang="en-US" sz="2400" u="sng" dirty="0">
                <a:solidFill>
                  <a:srgbClr val="00B0F0"/>
                </a:solidFill>
              </a:rPr>
              <a:t>same program at multiple locations</a:t>
            </a:r>
            <a:r>
              <a:rPr lang="en-US" sz="2400" dirty="0"/>
              <a:t>.</a:t>
            </a:r>
          </a:p>
          <a:p>
            <a:r>
              <a:rPr lang="en-US" sz="2000" dirty="0"/>
              <a:t>When a program is scheduled for execution on the big data cluster, it runs as an </a:t>
            </a:r>
            <a:r>
              <a:rPr lang="en-US" sz="2000" u="sng" dirty="0"/>
              <a:t>individual process </a:t>
            </a:r>
            <a:r>
              <a:rPr lang="en-US" sz="2000" dirty="0"/>
              <a:t>on every data node that hosts a </a:t>
            </a:r>
            <a:r>
              <a:rPr lang="en-US" sz="2000" u="sng" dirty="0">
                <a:solidFill>
                  <a:srgbClr val="0000FF"/>
                </a:solidFill>
              </a:rPr>
              <a:t>copy</a:t>
            </a:r>
            <a:r>
              <a:rPr lang="en-US" sz="2000" dirty="0"/>
              <a:t> of the program data. </a:t>
            </a:r>
            <a:r>
              <a:rPr lang="en-US" sz="2000" dirty="0">
                <a:solidFill>
                  <a:srgbClr val="0000FF"/>
                </a:solidFill>
              </a:rPr>
              <a:t>The </a:t>
            </a:r>
            <a:r>
              <a:rPr lang="en-US" sz="2000" u="sng" dirty="0">
                <a:solidFill>
                  <a:srgbClr val="0000FF"/>
                </a:solidFill>
              </a:rPr>
              <a:t>replication</a:t>
            </a:r>
            <a:r>
              <a:rPr lang="en-US" sz="2000" dirty="0">
                <a:solidFill>
                  <a:srgbClr val="0000FF"/>
                </a:solidFill>
              </a:rPr>
              <a:t> of data on various nodes in the big data system</a:t>
            </a:r>
            <a:r>
              <a:rPr lang="en-US" sz="2000" dirty="0"/>
              <a:t> can be utilized </a:t>
            </a:r>
            <a:r>
              <a:rPr lang="en-US" sz="2000" u="sng" dirty="0"/>
              <a:t>in providing security</a:t>
            </a:r>
            <a:r>
              <a:rPr lang="en-US" sz="2000" dirty="0"/>
              <a:t>. Security for a computing system can be implemented </a:t>
            </a:r>
            <a:r>
              <a:rPr lang="en-US" sz="2000" u="sng" dirty="0">
                <a:solidFill>
                  <a:srgbClr val="0000FF"/>
                </a:solidFill>
              </a:rPr>
              <a:t>at hardware and software level</a:t>
            </a:r>
            <a:r>
              <a:rPr lang="en-US" sz="2000" dirty="0"/>
              <a:t>. </a:t>
            </a:r>
          </a:p>
          <a:p>
            <a:r>
              <a:rPr lang="en-US" sz="2000" dirty="0"/>
              <a:t>Given the advantage of isolation that can be achieved at </a:t>
            </a:r>
            <a:r>
              <a:rPr lang="en-US" sz="2000" u="sng" dirty="0">
                <a:solidFill>
                  <a:srgbClr val="0000FF"/>
                </a:solidFill>
              </a:rPr>
              <a:t>hardware level </a:t>
            </a:r>
            <a:r>
              <a:rPr lang="en-US" sz="2000" dirty="0"/>
              <a:t>security, we propose </a:t>
            </a:r>
            <a:r>
              <a:rPr lang="en-US" sz="2000" dirty="0">
                <a:solidFill>
                  <a:srgbClr val="FF0000"/>
                </a:solidFill>
              </a:rPr>
              <a:t>delegating security to special purpose hardware</a:t>
            </a:r>
            <a:r>
              <a:rPr lang="en-US" sz="2000" dirty="0"/>
              <a:t>, such as </a:t>
            </a:r>
            <a:r>
              <a:rPr lang="en-US" sz="2000" dirty="0">
                <a:solidFill>
                  <a:srgbClr val="0000FF"/>
                </a:solidFill>
              </a:rPr>
              <a:t>TPM [10] and TXT [11] chips</a:t>
            </a:r>
            <a:r>
              <a:rPr lang="en-US" sz="2000" dirty="0"/>
              <a:t>, that </a:t>
            </a:r>
            <a:r>
              <a:rPr lang="en-US" sz="2000" dirty="0">
                <a:solidFill>
                  <a:srgbClr val="0000FF"/>
                </a:solidFill>
              </a:rPr>
              <a:t>reside on the nodes of the big data cluster.</a:t>
            </a:r>
            <a:r>
              <a:rPr lang="en-US" sz="2000" dirty="0"/>
              <a:t> </a:t>
            </a:r>
          </a:p>
          <a:p>
            <a:r>
              <a:rPr lang="en-US" sz="2000" dirty="0"/>
              <a:t>Such an infrastructure will have the advantages of (a) performing security analysis </a:t>
            </a:r>
            <a:r>
              <a:rPr lang="en-US" sz="2000" dirty="0">
                <a:solidFill>
                  <a:srgbClr val="0000FF"/>
                </a:solidFill>
              </a:rPr>
              <a:t>remotely</a:t>
            </a:r>
            <a:r>
              <a:rPr lang="en-US" sz="2000" dirty="0"/>
              <a:t> (b) </a:t>
            </a:r>
            <a:r>
              <a:rPr lang="en-US" sz="2000" dirty="0">
                <a:solidFill>
                  <a:srgbClr val="0000FF"/>
                </a:solidFill>
              </a:rPr>
              <a:t>reducing the overhead on main processor by delegating security</a:t>
            </a:r>
            <a:r>
              <a:rPr lang="en-US" sz="2000" dirty="0"/>
              <a:t>, and (c) significantly decrease the cost of data transfer while providing efficient security techniques such as </a:t>
            </a:r>
            <a:r>
              <a:rPr lang="en-US" sz="2000" dirty="0">
                <a:solidFill>
                  <a:srgbClr val="0000FF"/>
                </a:solidFill>
              </a:rPr>
              <a:t>isolated vulnerability scanning through program profiling</a:t>
            </a:r>
            <a:r>
              <a:rPr lang="en-US" sz="2400" dirty="0">
                <a:solidFill>
                  <a:srgbClr val="0000FF"/>
                </a:solidFill>
              </a:rPr>
              <a:t>.</a:t>
            </a:r>
          </a:p>
        </p:txBody>
      </p:sp>
    </p:spTree>
    <p:extLst>
      <p:ext uri="{BB962C8B-B14F-4D97-AF65-F5344CB8AC3E}">
        <p14:creationId xmlns:p14="http://schemas.microsoft.com/office/powerpoint/2010/main" val="877627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36DA-4CFC-4A45-ACCB-53D4BC837142}"/>
              </a:ext>
            </a:extLst>
          </p:cNvPr>
          <p:cNvSpPr>
            <a:spLocks noGrp="1"/>
          </p:cNvSpPr>
          <p:nvPr>
            <p:ph type="title"/>
          </p:nvPr>
        </p:nvSpPr>
        <p:spPr>
          <a:xfrm>
            <a:off x="53340" y="0"/>
            <a:ext cx="12085320" cy="1325563"/>
          </a:xfrm>
        </p:spPr>
        <p:txBody>
          <a:bodyPr>
            <a:normAutofit/>
          </a:bodyPr>
          <a:lstStyle/>
          <a:p>
            <a:r>
              <a:rPr lang="en-US" sz="4000" dirty="0"/>
              <a:t>Two-step algorithms (between Primary and Replica nodes)</a:t>
            </a:r>
          </a:p>
        </p:txBody>
      </p:sp>
      <p:sp>
        <p:nvSpPr>
          <p:cNvPr id="3" name="Content Placeholder 2">
            <a:extLst>
              <a:ext uri="{FF2B5EF4-FFF2-40B4-BE49-F238E27FC236}">
                <a16:creationId xmlns:a16="http://schemas.microsoft.com/office/drawing/2014/main" id="{3E8FC499-112F-46DC-A8FC-324B5DEF8BA9}"/>
              </a:ext>
            </a:extLst>
          </p:cNvPr>
          <p:cNvSpPr>
            <a:spLocks noGrp="1"/>
          </p:cNvSpPr>
          <p:nvPr>
            <p:ph idx="1"/>
          </p:nvPr>
        </p:nvSpPr>
        <p:spPr>
          <a:xfrm>
            <a:off x="53340" y="1109345"/>
            <a:ext cx="12085320" cy="5748655"/>
          </a:xfrm>
        </p:spPr>
        <p:txBody>
          <a:bodyPr>
            <a:noAutofit/>
          </a:bodyPr>
          <a:lstStyle/>
          <a:p>
            <a:r>
              <a:rPr lang="en-US" sz="2400" dirty="0">
                <a:latin typeface="Times New Roman" panose="02020603050405020304" pitchFamily="18" charset="0"/>
                <a:cs typeface="Times New Roman" panose="02020603050405020304" pitchFamily="18" charset="0"/>
              </a:rPr>
              <a:t>Our proposed system uses a two-step algorithm for </a:t>
            </a:r>
            <a:r>
              <a:rPr lang="en-US" sz="2400" dirty="0">
                <a:solidFill>
                  <a:srgbClr val="0000FF"/>
                </a:solidFill>
                <a:latin typeface="Times New Roman" panose="02020603050405020304" pitchFamily="18" charset="0"/>
                <a:cs typeface="Times New Roman" panose="02020603050405020304" pitchFamily="18" charset="0"/>
              </a:rPr>
              <a:t>attack detection</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(1) First, “</a:t>
            </a:r>
            <a:r>
              <a:rPr lang="en-US" sz="2400" dirty="0">
                <a:solidFill>
                  <a:srgbClr val="0000FF"/>
                </a:solidFill>
                <a:latin typeface="Times New Roman" panose="02020603050405020304" pitchFamily="18" charset="0"/>
                <a:cs typeface="Times New Roman" panose="02020603050405020304" pitchFamily="18" charset="0"/>
              </a:rPr>
              <a:t>program profiling” </a:t>
            </a:r>
            <a:r>
              <a:rPr lang="en-US" sz="2400" dirty="0">
                <a:latin typeface="Times New Roman" panose="02020603050405020304" pitchFamily="18" charset="0"/>
                <a:cs typeface="Times New Roman" panose="02020603050405020304" pitchFamily="18" charset="0"/>
              </a:rPr>
              <a:t>is performed by </a:t>
            </a:r>
            <a:r>
              <a:rPr lang="en-US" sz="2400" dirty="0">
                <a:solidFill>
                  <a:srgbClr val="00B050"/>
                </a:solidFill>
                <a:latin typeface="Times New Roman" panose="02020603050405020304" pitchFamily="18" charset="0"/>
                <a:cs typeface="Times New Roman" panose="02020603050405020304" pitchFamily="18" charset="0"/>
              </a:rPr>
              <a:t>individual nodes </a:t>
            </a:r>
            <a:r>
              <a:rPr lang="en-US" sz="2400" dirty="0">
                <a:latin typeface="Times New Roman" panose="02020603050405020304" pitchFamily="18" charset="0"/>
                <a:cs typeface="Times New Roman" panose="02020603050405020304" pitchFamily="18" charset="0"/>
              </a:rPr>
              <a:t>of the big data cluster on the processes they execute. In this step, </a:t>
            </a:r>
            <a:r>
              <a:rPr lang="en-US" sz="2400" u="sng" dirty="0">
                <a:solidFill>
                  <a:srgbClr val="0000FF"/>
                </a:solidFill>
                <a:latin typeface="Times New Roman" panose="02020603050405020304" pitchFamily="18" charset="0"/>
                <a:cs typeface="Times New Roman" panose="02020603050405020304" pitchFamily="18" charset="0"/>
              </a:rPr>
              <a:t>process binaries of scheduled processes are disassembled and analyzed to generate </a:t>
            </a:r>
            <a:r>
              <a:rPr lang="en-US" sz="2400" i="1" u="sng" dirty="0">
                <a:solidFill>
                  <a:srgbClr val="0000FF"/>
                </a:solidFill>
                <a:latin typeface="Times New Roman" panose="02020603050405020304" pitchFamily="18" charset="0"/>
                <a:cs typeface="Times New Roman" panose="02020603050405020304" pitchFamily="18" charset="0"/>
              </a:rPr>
              <a:t>control instruction sequences</a:t>
            </a:r>
            <a:r>
              <a:rPr lang="en-US" sz="2400" i="1" dirty="0">
                <a:solidFill>
                  <a:srgbClr val="0000FF"/>
                </a:solidFill>
                <a:latin typeface="Times New Roman" panose="02020603050405020304" pitchFamily="18" charset="0"/>
                <a:cs typeface="Times New Roman" panose="02020603050405020304" pitchFamily="18" charset="0"/>
              </a:rPr>
              <a:t> </a:t>
            </a:r>
            <a:r>
              <a:rPr lang="en-US" sz="2400" dirty="0">
                <a:solidFill>
                  <a:srgbClr val="0000FF"/>
                </a:solidFill>
                <a:latin typeface="Times New Roman" panose="02020603050405020304" pitchFamily="18" charset="0"/>
                <a:cs typeface="Times New Roman" panose="02020603050405020304" pitchFamily="18" charset="0"/>
              </a:rPr>
              <a:t>(CIS). </a:t>
            </a:r>
            <a:r>
              <a:rPr lang="en-US" sz="2400" dirty="0">
                <a:latin typeface="Times New Roman" panose="02020603050405020304" pitchFamily="18" charset="0"/>
                <a:cs typeface="Times New Roman" panose="02020603050405020304" pitchFamily="18" charset="0"/>
              </a:rPr>
              <a:t>These sequences are then </a:t>
            </a:r>
            <a:r>
              <a:rPr lang="en-US" sz="2400" dirty="0">
                <a:solidFill>
                  <a:srgbClr val="FF0000"/>
                </a:solidFill>
                <a:latin typeface="Times New Roman" panose="02020603050405020304" pitchFamily="18" charset="0"/>
                <a:cs typeface="Times New Roman" panose="02020603050405020304" pitchFamily="18" charset="0"/>
              </a:rPr>
              <a:t>hashed, encrypted and shared </a:t>
            </a:r>
            <a:r>
              <a:rPr lang="en-US" sz="2400" dirty="0">
                <a:latin typeface="Times New Roman" panose="02020603050405020304" pitchFamily="18" charset="0"/>
                <a:cs typeface="Times New Roman" panose="02020603050405020304" pitchFamily="18" charset="0"/>
              </a:rPr>
              <a:t>among </a:t>
            </a:r>
            <a:r>
              <a:rPr lang="en-US" sz="2400" dirty="0">
                <a:solidFill>
                  <a:srgbClr val="00B050"/>
                </a:solidFill>
                <a:latin typeface="Times New Roman" panose="02020603050405020304" pitchFamily="18" charset="0"/>
                <a:cs typeface="Times New Roman" panose="02020603050405020304" pitchFamily="18" charset="0"/>
              </a:rPr>
              <a:t>data nodes </a:t>
            </a:r>
            <a:r>
              <a:rPr lang="en-US" sz="2400" dirty="0">
                <a:latin typeface="Times New Roman" panose="02020603050405020304" pitchFamily="18" charset="0"/>
                <a:cs typeface="Times New Roman" panose="02020603050405020304" pitchFamily="18" charset="0"/>
              </a:rPr>
              <a:t>which include </a:t>
            </a:r>
            <a:r>
              <a:rPr lang="en-US" sz="2400" dirty="0">
                <a:solidFill>
                  <a:srgbClr val="00B050"/>
                </a:solidFill>
                <a:latin typeface="Times New Roman" panose="02020603050405020304" pitchFamily="18" charset="0"/>
                <a:cs typeface="Times New Roman" panose="02020603050405020304" pitchFamily="18" charset="0"/>
              </a:rPr>
              <a:t>primary</a:t>
            </a:r>
            <a:r>
              <a:rPr lang="en-US" sz="2400" dirty="0">
                <a:solidFill>
                  <a:srgbClr val="FF0000"/>
                </a:solidFill>
                <a:latin typeface="Times New Roman" panose="02020603050405020304" pitchFamily="18" charset="0"/>
                <a:cs typeface="Times New Roman" panose="02020603050405020304" pitchFamily="18" charset="0"/>
              </a:rPr>
              <a:t> and </a:t>
            </a:r>
            <a:r>
              <a:rPr lang="en-US" sz="2400" dirty="0">
                <a:solidFill>
                  <a:srgbClr val="00B050"/>
                </a:solidFill>
                <a:latin typeface="Times New Roman" panose="02020603050405020304" pitchFamily="18" charset="0"/>
                <a:cs typeface="Times New Roman" panose="02020603050405020304" pitchFamily="18" charset="0"/>
              </a:rPr>
              <a:t>replica nodes</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(2) Next, </a:t>
            </a:r>
            <a:r>
              <a:rPr lang="en-US" sz="2400" dirty="0">
                <a:solidFill>
                  <a:srgbClr val="FF0000"/>
                </a:solidFill>
                <a:latin typeface="Times New Roman" panose="02020603050405020304" pitchFamily="18" charset="0"/>
                <a:cs typeface="Times New Roman" panose="02020603050405020304" pitchFamily="18" charset="0"/>
              </a:rPr>
              <a:t>consensus among data nodes </a:t>
            </a:r>
            <a:r>
              <a:rPr lang="en-US" sz="2400" dirty="0">
                <a:latin typeface="Times New Roman" panose="02020603050405020304" pitchFamily="18" charset="0"/>
                <a:cs typeface="Times New Roman" panose="02020603050405020304" pitchFamily="18" charset="0"/>
              </a:rPr>
              <a:t>is achieved regarding the </a:t>
            </a:r>
            <a:r>
              <a:rPr lang="en-US" sz="2400" u="sng" dirty="0">
                <a:latin typeface="Times New Roman" panose="02020603050405020304" pitchFamily="18" charset="0"/>
                <a:cs typeface="Times New Roman" panose="02020603050405020304" pitchFamily="18" charset="0"/>
              </a:rPr>
              <a:t>possibility of a process being attacked</a:t>
            </a:r>
            <a:r>
              <a:rPr lang="en-US" sz="2400" dirty="0">
                <a:latin typeface="Times New Roman" panose="02020603050405020304" pitchFamily="18" charset="0"/>
                <a:cs typeface="Times New Roman" panose="02020603050405020304" pitchFamily="18" charset="0"/>
              </a:rPr>
              <a:t>. This step involves two phases: </a:t>
            </a:r>
            <a:r>
              <a:rPr lang="en-US" sz="2400" dirty="0">
                <a:solidFill>
                  <a:srgbClr val="7030A0"/>
                </a:solidFill>
                <a:latin typeface="Times New Roman" panose="02020603050405020304" pitchFamily="18" charset="0"/>
                <a:cs typeface="Times New Roman" panose="02020603050405020304" pitchFamily="18" charset="0"/>
              </a:rPr>
              <a:t>(2A) </a:t>
            </a:r>
            <a:r>
              <a:rPr lang="en-US" sz="2400" dirty="0">
                <a:solidFill>
                  <a:srgbClr val="0000FF"/>
                </a:solidFill>
                <a:latin typeface="Times New Roman" panose="02020603050405020304" pitchFamily="18" charset="0"/>
                <a:cs typeface="Times New Roman" panose="02020603050405020304" pitchFamily="18" charset="0"/>
              </a:rPr>
              <a:t>hash</a:t>
            </a:r>
            <a:r>
              <a:rPr lang="en-US" sz="2400" dirty="0">
                <a:solidFill>
                  <a:srgbClr val="FF0000"/>
                </a:solidFill>
                <a:latin typeface="Times New Roman" panose="02020603050405020304" pitchFamily="18" charset="0"/>
                <a:cs typeface="Times New Roman" panose="02020603050405020304" pitchFamily="18" charset="0"/>
              </a:rPr>
              <a:t> matching, and </a:t>
            </a:r>
            <a:r>
              <a:rPr lang="en-US" sz="2400" dirty="0">
                <a:solidFill>
                  <a:srgbClr val="7030A0"/>
                </a:solidFill>
                <a:latin typeface="Times New Roman" panose="02020603050405020304" pitchFamily="18" charset="0"/>
                <a:cs typeface="Times New Roman" panose="02020603050405020304" pitchFamily="18" charset="0"/>
              </a:rPr>
              <a:t>(2B) </a:t>
            </a:r>
            <a:r>
              <a:rPr lang="en-US" sz="2400" dirty="0">
                <a:solidFill>
                  <a:srgbClr val="FF0000"/>
                </a:solidFill>
                <a:latin typeface="Times New Roman" panose="02020603050405020304" pitchFamily="18" charset="0"/>
                <a:cs typeface="Times New Roman" panose="02020603050405020304" pitchFamily="18" charset="0"/>
              </a:rPr>
              <a:t>information </a:t>
            </a:r>
            <a:r>
              <a:rPr lang="en-US" sz="2400" dirty="0">
                <a:solidFill>
                  <a:srgbClr val="0000FF"/>
                </a:solidFill>
                <a:latin typeface="Times New Roman" panose="02020603050405020304" pitchFamily="18" charset="0"/>
                <a:cs typeface="Times New Roman" panose="02020603050405020304" pitchFamily="18" charset="0"/>
              </a:rPr>
              <a:t>sharing</a:t>
            </a:r>
            <a:r>
              <a:rPr lang="en-US" sz="2400" dirty="0">
                <a:latin typeface="Times New Roman" panose="02020603050405020304" pitchFamily="18" charset="0"/>
                <a:cs typeface="Times New Roman" panose="02020603050405020304" pitchFamily="18" charset="0"/>
              </a:rPr>
              <a:t>. </a:t>
            </a:r>
          </a:p>
          <a:p>
            <a:r>
              <a:rPr lang="en-US" sz="2400" dirty="0">
                <a:solidFill>
                  <a:srgbClr val="7030A0"/>
                </a:solidFill>
                <a:latin typeface="Times New Roman" panose="02020603050405020304" pitchFamily="18" charset="0"/>
                <a:cs typeface="Times New Roman" panose="02020603050405020304" pitchFamily="18" charset="0"/>
              </a:rPr>
              <a:t>(2A) </a:t>
            </a:r>
            <a:r>
              <a:rPr lang="en-US" sz="2400" dirty="0">
                <a:latin typeface="Times New Roman" panose="02020603050405020304" pitchFamily="18" charset="0"/>
                <a:cs typeface="Times New Roman" panose="02020603050405020304" pitchFamily="18" charset="0"/>
              </a:rPr>
              <a:t>Upon receiving </a:t>
            </a:r>
            <a:r>
              <a:rPr lang="en-US" sz="2400" u="sng" dirty="0">
                <a:latin typeface="Times New Roman" panose="02020603050405020304" pitchFamily="18" charset="0"/>
                <a:cs typeface="Times New Roman" panose="02020603050405020304" pitchFamily="18" charset="0"/>
              </a:rPr>
              <a:t>encrypted messages from </a:t>
            </a:r>
            <a:r>
              <a:rPr lang="en-US" sz="2400" u="sng" dirty="0">
                <a:solidFill>
                  <a:srgbClr val="00B050"/>
                </a:solidFill>
                <a:latin typeface="Times New Roman" panose="02020603050405020304" pitchFamily="18" charset="0"/>
                <a:cs typeface="Times New Roman" panose="02020603050405020304" pitchFamily="18" charset="0"/>
              </a:rPr>
              <a:t>primary nodes</a:t>
            </a:r>
            <a:r>
              <a:rPr lang="en-US" sz="2400" dirty="0">
                <a:latin typeface="Times New Roman" panose="02020603050405020304" pitchFamily="18" charset="0"/>
                <a:cs typeface="Times New Roman" panose="02020603050405020304" pitchFamily="18" charset="0"/>
              </a:rPr>
              <a:t>, the </a:t>
            </a:r>
            <a:r>
              <a:rPr lang="en-US" sz="2400" u="sng" dirty="0">
                <a:solidFill>
                  <a:srgbClr val="00B050"/>
                </a:solidFill>
                <a:latin typeface="Times New Roman" panose="02020603050405020304" pitchFamily="18" charset="0"/>
                <a:cs typeface="Times New Roman" panose="02020603050405020304" pitchFamily="18" charset="0"/>
              </a:rPr>
              <a:t>replica nodes </a:t>
            </a:r>
            <a:r>
              <a:rPr lang="en-US" sz="2400" dirty="0">
                <a:latin typeface="Times New Roman" panose="02020603050405020304" pitchFamily="18" charset="0"/>
                <a:cs typeface="Times New Roman" panose="02020603050405020304" pitchFamily="18" charset="0"/>
              </a:rPr>
              <a:t>apply </a:t>
            </a:r>
            <a:r>
              <a:rPr lang="en-US" sz="2400" i="1" dirty="0">
                <a:latin typeface="Times New Roman" panose="02020603050405020304" pitchFamily="18" charset="0"/>
                <a:cs typeface="Times New Roman" panose="02020603050405020304" pitchFamily="18" charset="0"/>
              </a:rPr>
              <a:t>sequential, on-demand string matching </a:t>
            </a:r>
            <a:r>
              <a:rPr lang="en-US" sz="2400" dirty="0">
                <a:latin typeface="Times New Roman" panose="02020603050405020304" pitchFamily="18" charset="0"/>
                <a:cs typeface="Times New Roman" panose="02020603050405020304" pitchFamily="18" charset="0"/>
              </a:rPr>
              <a:t>between the </a:t>
            </a:r>
            <a:r>
              <a:rPr lang="en-US" sz="2400" dirty="0">
                <a:solidFill>
                  <a:srgbClr val="FF0000"/>
                </a:solidFill>
                <a:latin typeface="Times New Roman" panose="02020603050405020304" pitchFamily="18" charset="0"/>
                <a:cs typeface="Times New Roman" panose="02020603050405020304" pitchFamily="18" charset="0"/>
              </a:rPr>
              <a:t>locally generated </a:t>
            </a:r>
            <a:r>
              <a:rPr lang="en-US" sz="2400" u="sng" dirty="0">
                <a:solidFill>
                  <a:srgbClr val="0000FF"/>
                </a:solidFill>
                <a:latin typeface="Times New Roman" panose="02020603050405020304" pitchFamily="18" charset="0"/>
                <a:cs typeface="Times New Roman" panose="02020603050405020304" pitchFamily="18" charset="0"/>
              </a:rPr>
              <a:t>hash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the </a:t>
            </a:r>
            <a:r>
              <a:rPr lang="en-US" sz="2400" dirty="0">
                <a:solidFill>
                  <a:srgbClr val="FF0000"/>
                </a:solidFill>
                <a:latin typeface="Times New Roman" panose="02020603050405020304" pitchFamily="18" charset="0"/>
                <a:cs typeface="Times New Roman" panose="02020603050405020304" pitchFamily="18" charset="0"/>
              </a:rPr>
              <a:t>received </a:t>
            </a:r>
            <a:r>
              <a:rPr lang="en-US" sz="2400" u="sng" dirty="0">
                <a:solidFill>
                  <a:srgbClr val="0000FF"/>
                </a:solidFill>
                <a:latin typeface="Times New Roman" panose="02020603050405020304" pitchFamily="18" charset="0"/>
                <a:cs typeface="Times New Roman" panose="02020603050405020304" pitchFamily="18" charset="0"/>
              </a:rPr>
              <a:t>hash</a:t>
            </a:r>
            <a:r>
              <a:rPr lang="en-US" sz="2400" dirty="0">
                <a:latin typeface="Times New Roman" panose="02020603050405020304" pitchFamily="18" charset="0"/>
                <a:cs typeface="Times New Roman" panose="02020603050405020304" pitchFamily="18" charset="0"/>
              </a:rPr>
              <a:t>.</a:t>
            </a:r>
          </a:p>
          <a:p>
            <a:r>
              <a:rPr lang="en-US" sz="2400" dirty="0">
                <a:solidFill>
                  <a:srgbClr val="7030A0"/>
                </a:solidFill>
                <a:latin typeface="Times New Roman" panose="02020603050405020304" pitchFamily="18" charset="0"/>
                <a:cs typeface="Times New Roman" panose="02020603050405020304" pitchFamily="18" charset="0"/>
              </a:rPr>
              <a:t>(2B) </a:t>
            </a:r>
            <a:r>
              <a:rPr lang="en-US" sz="2400" dirty="0">
                <a:latin typeface="Times New Roman" panose="02020603050405020304" pitchFamily="18" charset="0"/>
                <a:cs typeface="Times New Roman" panose="02020603050405020304" pitchFamily="18" charset="0"/>
              </a:rPr>
              <a:t>Next, </a:t>
            </a:r>
            <a:r>
              <a:rPr lang="en-US" sz="2400" dirty="0">
                <a:solidFill>
                  <a:srgbClr val="C00000"/>
                </a:solidFill>
                <a:latin typeface="Times New Roman" panose="02020603050405020304" pitchFamily="18" charset="0"/>
                <a:cs typeface="Times New Roman" panose="02020603050405020304" pitchFamily="18" charset="0"/>
              </a:rPr>
              <a:t>the result of this comparison is </a:t>
            </a:r>
            <a:r>
              <a:rPr lang="en-US" sz="2400" u="sng" dirty="0">
                <a:solidFill>
                  <a:srgbClr val="0000FF"/>
                </a:solidFill>
                <a:latin typeface="Times New Roman" panose="02020603050405020304" pitchFamily="18" charset="0"/>
                <a:cs typeface="Times New Roman" panose="02020603050405020304" pitchFamily="18" charset="0"/>
              </a:rPr>
              <a:t>shared </a:t>
            </a:r>
            <a:r>
              <a:rPr lang="en-US" sz="2400" dirty="0">
                <a:solidFill>
                  <a:srgbClr val="C00000"/>
                </a:solidFill>
                <a:latin typeface="Times New Roman" panose="02020603050405020304" pitchFamily="18" charset="0"/>
                <a:cs typeface="Times New Roman" panose="02020603050405020304" pitchFamily="18" charset="0"/>
              </a:rPr>
              <a:t>with the </a:t>
            </a:r>
            <a:r>
              <a:rPr lang="en-US" sz="2400" dirty="0">
                <a:solidFill>
                  <a:srgbClr val="00B050"/>
                </a:solidFill>
                <a:latin typeface="Times New Roman" panose="02020603050405020304" pitchFamily="18" charset="0"/>
                <a:cs typeface="Times New Roman" panose="02020603050405020304" pitchFamily="18" charset="0"/>
              </a:rPr>
              <a:t>primary node</a:t>
            </a:r>
            <a:r>
              <a:rPr lang="en-US" sz="2400" dirty="0">
                <a:latin typeface="Times New Roman" panose="02020603050405020304" pitchFamily="18" charset="0"/>
                <a:cs typeface="Times New Roman" panose="02020603050405020304" pitchFamily="18" charset="0"/>
              </a:rPr>
              <a:t>. Depending on the results received, the </a:t>
            </a:r>
            <a:r>
              <a:rPr lang="en-US" sz="2400" dirty="0">
                <a:solidFill>
                  <a:srgbClr val="00B050"/>
                </a:solidFill>
                <a:latin typeface="Times New Roman" panose="02020603050405020304" pitchFamily="18" charset="0"/>
                <a:cs typeface="Times New Roman" panose="02020603050405020304" pitchFamily="18" charset="0"/>
              </a:rPr>
              <a:t>primary node </a:t>
            </a:r>
            <a:r>
              <a:rPr lang="en-US" sz="2400" dirty="0">
                <a:latin typeface="Times New Roman" panose="02020603050405020304" pitchFamily="18" charset="0"/>
                <a:cs typeface="Times New Roman" panose="02020603050405020304" pitchFamily="18" charset="0"/>
              </a:rPr>
              <a:t>notifies the </a:t>
            </a:r>
            <a:r>
              <a:rPr lang="en-US" sz="2400" dirty="0">
                <a:solidFill>
                  <a:srgbClr val="00B050"/>
                </a:solidFill>
                <a:latin typeface="Times New Roman" panose="02020603050405020304" pitchFamily="18" charset="0"/>
                <a:cs typeface="Times New Roman" panose="02020603050405020304" pitchFamily="18" charset="0"/>
              </a:rPr>
              <a:t>master node </a:t>
            </a:r>
            <a:r>
              <a:rPr lang="en-US" sz="2400" dirty="0">
                <a:latin typeface="Times New Roman" panose="02020603050405020304" pitchFamily="18" charset="0"/>
                <a:cs typeface="Times New Roman" panose="02020603050405020304" pitchFamily="18" charset="0"/>
              </a:rPr>
              <a:t>to take necessary </a:t>
            </a:r>
            <a:r>
              <a:rPr lang="en-US" sz="2400" dirty="0">
                <a:solidFill>
                  <a:srgbClr val="FF0000"/>
                </a:solidFill>
                <a:latin typeface="Times New Roman" panose="02020603050405020304" pitchFamily="18" charset="0"/>
                <a:cs typeface="Times New Roman" panose="02020603050405020304" pitchFamily="18" charset="0"/>
              </a:rPr>
              <a:t>recovery measures</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All communications among data nodes are performed using a </a:t>
            </a:r>
            <a:r>
              <a:rPr lang="en-US" sz="2400" dirty="0">
                <a:solidFill>
                  <a:srgbClr val="FF0000"/>
                </a:solidFill>
                <a:latin typeface="Times New Roman" panose="02020603050405020304" pitchFamily="18" charset="0"/>
                <a:cs typeface="Times New Roman" panose="02020603050405020304" pitchFamily="18" charset="0"/>
              </a:rPr>
              <a:t>secure communication protocol </a:t>
            </a:r>
            <a:r>
              <a:rPr lang="en-US" sz="2400" dirty="0">
                <a:latin typeface="Times New Roman" panose="02020603050405020304" pitchFamily="18" charset="0"/>
                <a:cs typeface="Times New Roman" panose="02020603050405020304" pitchFamily="18" charset="0"/>
              </a:rPr>
              <a:t>that is based on public-private key encryption.</a:t>
            </a:r>
          </a:p>
        </p:txBody>
      </p:sp>
    </p:spTree>
    <p:extLst>
      <p:ext uri="{BB962C8B-B14F-4D97-AF65-F5344CB8AC3E}">
        <p14:creationId xmlns:p14="http://schemas.microsoft.com/office/powerpoint/2010/main" val="428449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69822-6D5B-47C2-BC80-C486E7ADB05C}"/>
              </a:ext>
            </a:extLst>
          </p:cNvPr>
          <p:cNvSpPr>
            <a:spLocks noGrp="1"/>
          </p:cNvSpPr>
          <p:nvPr>
            <p:ph type="title"/>
          </p:nvPr>
        </p:nvSpPr>
        <p:spPr/>
        <p:txBody>
          <a:bodyPr/>
          <a:lstStyle/>
          <a:p>
            <a:r>
              <a:rPr lang="en-US" dirty="0"/>
              <a:t>Main contributions</a:t>
            </a:r>
          </a:p>
        </p:txBody>
      </p:sp>
      <p:sp>
        <p:nvSpPr>
          <p:cNvPr id="3" name="Content Placeholder 2">
            <a:extLst>
              <a:ext uri="{FF2B5EF4-FFF2-40B4-BE49-F238E27FC236}">
                <a16:creationId xmlns:a16="http://schemas.microsoft.com/office/drawing/2014/main" id="{C312E219-F91A-4EC9-8445-66269734ECC2}"/>
              </a:ext>
            </a:extLst>
          </p:cNvPr>
          <p:cNvSpPr>
            <a:spLocks noGrp="1"/>
          </p:cNvSpPr>
          <p:nvPr>
            <p:ph idx="1"/>
          </p:nvPr>
        </p:nvSpPr>
        <p:spPr>
          <a:xfrm>
            <a:off x="838200" y="1825625"/>
            <a:ext cx="10515600" cy="3845333"/>
          </a:xfrm>
        </p:spPr>
        <p:txBody>
          <a:bodyPr>
            <a:normAutofit/>
          </a:bodyPr>
          <a:lstStyle/>
          <a:p>
            <a:r>
              <a:rPr lang="en-US" dirty="0"/>
              <a:t>We propose a novel </a:t>
            </a:r>
            <a:r>
              <a:rPr lang="en-US" dirty="0">
                <a:solidFill>
                  <a:srgbClr val="FF0000"/>
                </a:solidFill>
              </a:rPr>
              <a:t>extrinsic workflow </a:t>
            </a:r>
            <a:r>
              <a:rPr lang="en-US" dirty="0"/>
              <a:t>for security in big data systems using </a:t>
            </a:r>
            <a:r>
              <a:rPr lang="en-US" dirty="0">
                <a:solidFill>
                  <a:srgbClr val="FF0000"/>
                </a:solidFill>
              </a:rPr>
              <a:t>control instruction sequences (CIS), hash matching </a:t>
            </a:r>
            <a:r>
              <a:rPr lang="en-US" dirty="0"/>
              <a:t>and </a:t>
            </a:r>
            <a:r>
              <a:rPr lang="en-US" dirty="0">
                <a:solidFill>
                  <a:srgbClr val="FF0000"/>
                </a:solidFill>
              </a:rPr>
              <a:t>encrypted communication</a:t>
            </a:r>
            <a:r>
              <a:rPr lang="en-US" dirty="0"/>
              <a:t>.</a:t>
            </a:r>
          </a:p>
          <a:p>
            <a:r>
              <a:rPr lang="en-US" dirty="0"/>
              <a:t> We suggest using a </a:t>
            </a:r>
            <a:r>
              <a:rPr lang="en-US" dirty="0">
                <a:solidFill>
                  <a:srgbClr val="FF0000"/>
                </a:solidFill>
              </a:rPr>
              <a:t>one-shot program profiling </a:t>
            </a:r>
            <a:r>
              <a:rPr lang="en-US" dirty="0"/>
              <a:t>technique that builds </a:t>
            </a:r>
            <a:r>
              <a:rPr lang="en-US" u="sng" dirty="0"/>
              <a:t>instruction-level CIS </a:t>
            </a:r>
            <a:r>
              <a:rPr lang="en-US" dirty="0"/>
              <a:t>from the </a:t>
            </a:r>
            <a:r>
              <a:rPr lang="en-US" u="sng" dirty="0"/>
              <a:t>native code </a:t>
            </a:r>
            <a:r>
              <a:rPr lang="en-US" dirty="0"/>
              <a:t>of </a:t>
            </a:r>
            <a:r>
              <a:rPr lang="en-US" u="sng" dirty="0"/>
              <a:t>scheduled processes</a:t>
            </a:r>
            <a:r>
              <a:rPr lang="en-US" dirty="0"/>
              <a:t>.</a:t>
            </a:r>
          </a:p>
          <a:p>
            <a:r>
              <a:rPr lang="en-US" dirty="0"/>
              <a:t> We endorse the idea of having security as an </a:t>
            </a:r>
            <a:r>
              <a:rPr lang="en-US" u="sng" dirty="0"/>
              <a:t>independent module </a:t>
            </a:r>
            <a:r>
              <a:rPr lang="en-US" dirty="0"/>
              <a:t>in big data systems by designing a system architecture for detecting insider attacks in big data systems.</a:t>
            </a:r>
          </a:p>
        </p:txBody>
      </p:sp>
    </p:spTree>
    <p:extLst>
      <p:ext uri="{BB962C8B-B14F-4D97-AF65-F5344CB8AC3E}">
        <p14:creationId xmlns:p14="http://schemas.microsoft.com/office/powerpoint/2010/main" val="1850249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E5D6-806B-45B6-95AC-8E14DD82F2AB}"/>
              </a:ext>
            </a:extLst>
          </p:cNvPr>
          <p:cNvSpPr>
            <a:spLocks noGrp="1"/>
          </p:cNvSpPr>
          <p:nvPr>
            <p:ph type="title"/>
          </p:nvPr>
        </p:nvSpPr>
        <p:spPr/>
        <p:txBody>
          <a:bodyPr/>
          <a:lstStyle/>
          <a:p>
            <a:r>
              <a:rPr lang="en-US" dirty="0">
                <a:solidFill>
                  <a:srgbClr val="FF0000"/>
                </a:solidFill>
              </a:rPr>
              <a:t>Entities and Relationships </a:t>
            </a:r>
            <a:r>
              <a:rPr lang="en-US" dirty="0"/>
              <a:t>in Insider Attacks</a:t>
            </a:r>
          </a:p>
        </p:txBody>
      </p:sp>
      <p:sp>
        <p:nvSpPr>
          <p:cNvPr id="3" name="Content Placeholder 2">
            <a:extLst>
              <a:ext uri="{FF2B5EF4-FFF2-40B4-BE49-F238E27FC236}">
                <a16:creationId xmlns:a16="http://schemas.microsoft.com/office/drawing/2014/main" id="{ADA3D508-4FA8-4D3B-BF21-662C4510D8DB}"/>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0727D9B1-6B96-4CE8-9978-D7E1B137D725}"/>
              </a:ext>
            </a:extLst>
          </p:cNvPr>
          <p:cNvPicPr>
            <a:picLocks noChangeAspect="1"/>
          </p:cNvPicPr>
          <p:nvPr/>
        </p:nvPicPr>
        <p:blipFill>
          <a:blip r:embed="rId2"/>
          <a:stretch>
            <a:fillRect/>
          </a:stretch>
        </p:blipFill>
        <p:spPr>
          <a:xfrm>
            <a:off x="1422201" y="1791698"/>
            <a:ext cx="8391253" cy="5066302"/>
          </a:xfrm>
          <a:prstGeom prst="rect">
            <a:avLst/>
          </a:prstGeom>
        </p:spPr>
      </p:pic>
    </p:spTree>
    <p:extLst>
      <p:ext uri="{BB962C8B-B14F-4D97-AF65-F5344CB8AC3E}">
        <p14:creationId xmlns:p14="http://schemas.microsoft.com/office/powerpoint/2010/main" val="3717656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13090-9A5F-4340-9CDF-FA011DF2939D}"/>
              </a:ext>
            </a:extLst>
          </p:cNvPr>
          <p:cNvSpPr>
            <a:spLocks noGrp="1"/>
          </p:cNvSpPr>
          <p:nvPr>
            <p:ph type="title"/>
          </p:nvPr>
        </p:nvSpPr>
        <p:spPr>
          <a:xfrm>
            <a:off x="838200" y="365125"/>
            <a:ext cx="10746996" cy="1325563"/>
          </a:xfrm>
        </p:spPr>
        <p:txBody>
          <a:bodyPr/>
          <a:lstStyle/>
          <a:p>
            <a:r>
              <a:rPr lang="en-US" dirty="0"/>
              <a:t>How to overcome insider attacks? (big picture)</a:t>
            </a:r>
          </a:p>
        </p:txBody>
      </p:sp>
      <p:sp>
        <p:nvSpPr>
          <p:cNvPr id="3" name="Content Placeholder 2">
            <a:extLst>
              <a:ext uri="{FF2B5EF4-FFF2-40B4-BE49-F238E27FC236}">
                <a16:creationId xmlns:a16="http://schemas.microsoft.com/office/drawing/2014/main" id="{84248DC0-9521-4943-99E5-77633677506C}"/>
              </a:ext>
            </a:extLst>
          </p:cNvPr>
          <p:cNvSpPr>
            <a:spLocks noGrp="1"/>
          </p:cNvSpPr>
          <p:nvPr>
            <p:ph idx="1"/>
          </p:nvPr>
        </p:nvSpPr>
        <p:spPr>
          <a:xfrm>
            <a:off x="259080" y="1690688"/>
            <a:ext cx="11216640" cy="4351338"/>
          </a:xfrm>
        </p:spPr>
        <p:txBody>
          <a:bodyPr>
            <a:noAutofit/>
          </a:bodyPr>
          <a:lstStyle/>
          <a:p>
            <a:r>
              <a:rPr lang="en-US" sz="2400" dirty="0">
                <a:solidFill>
                  <a:srgbClr val="0000FF"/>
                </a:solidFill>
              </a:rPr>
              <a:t>Insider attacks </a:t>
            </a:r>
            <a:r>
              <a:rPr lang="en-US" sz="2400" dirty="0"/>
              <a:t>can be performed by (a) </a:t>
            </a:r>
            <a:r>
              <a:rPr lang="en-US" sz="2400" dirty="0">
                <a:solidFill>
                  <a:srgbClr val="FF0000"/>
                </a:solidFill>
              </a:rPr>
              <a:t>traitors </a:t>
            </a:r>
            <a:r>
              <a:rPr lang="en-US" sz="2400" dirty="0"/>
              <a:t>who are </a:t>
            </a:r>
            <a:r>
              <a:rPr lang="en-US" sz="2400" u="sng" dirty="0"/>
              <a:t>legally</a:t>
            </a:r>
            <a:r>
              <a:rPr lang="en-US" sz="2400" dirty="0"/>
              <a:t> a part of the system but want to misuse the access privileges given to them; (b) </a:t>
            </a:r>
            <a:r>
              <a:rPr lang="en-US" sz="2400" dirty="0">
                <a:solidFill>
                  <a:srgbClr val="FF0000"/>
                </a:solidFill>
              </a:rPr>
              <a:t>masqueraders</a:t>
            </a:r>
            <a:r>
              <a:rPr lang="en-US" sz="2400" dirty="0"/>
              <a:t> who get access to the system by stealing identities of those who have </a:t>
            </a:r>
            <a:r>
              <a:rPr lang="en-US" sz="2400" u="sng" dirty="0"/>
              <a:t>legitimate</a:t>
            </a:r>
            <a:r>
              <a:rPr lang="en-US" sz="2400" dirty="0"/>
              <a:t> access. </a:t>
            </a:r>
          </a:p>
          <a:p>
            <a:r>
              <a:rPr lang="en-US" sz="2400" dirty="0"/>
              <a:t>Insider attacks can affect the proper functionality of a program or corrupt the data used by the programs. </a:t>
            </a:r>
            <a:r>
              <a:rPr lang="en-US" sz="2400" u="sng" dirty="0">
                <a:solidFill>
                  <a:srgbClr val="0000FF"/>
                </a:solidFill>
              </a:rPr>
              <a:t>Profiling </a:t>
            </a:r>
            <a:r>
              <a:rPr lang="en-US" sz="2400" u="sng" dirty="0">
                <a:solidFill>
                  <a:srgbClr val="FF0000"/>
                </a:solidFill>
              </a:rPr>
              <a:t>and </a:t>
            </a:r>
            <a:r>
              <a:rPr lang="en-US" sz="2400" u="sng" dirty="0">
                <a:solidFill>
                  <a:srgbClr val="0000FF"/>
                </a:solidFill>
              </a:rPr>
              <a:t>trapping</a:t>
            </a:r>
            <a:r>
              <a:rPr lang="en-US" sz="2400" u="sng" dirty="0">
                <a:solidFill>
                  <a:srgbClr val="FF0000"/>
                </a:solidFill>
              </a:rPr>
              <a:t> </a:t>
            </a:r>
            <a:r>
              <a:rPr lang="en-US" sz="2400" u="sng" dirty="0"/>
              <a:t>are two most common ways to detect insider attacks </a:t>
            </a:r>
            <a:r>
              <a:rPr lang="en-US" sz="2400" dirty="0"/>
              <a:t>[3], [12]. Profiling can be performed (a) at the </a:t>
            </a:r>
            <a:r>
              <a:rPr lang="en-US" sz="2400" dirty="0">
                <a:solidFill>
                  <a:srgbClr val="FF0000"/>
                </a:solidFill>
              </a:rPr>
              <a:t>program level </a:t>
            </a:r>
            <a:r>
              <a:rPr lang="en-US" sz="2400" dirty="0"/>
              <a:t>[13] and at the </a:t>
            </a:r>
            <a:r>
              <a:rPr lang="en-US" sz="2400" dirty="0">
                <a:solidFill>
                  <a:srgbClr val="FF0000"/>
                </a:solidFill>
              </a:rPr>
              <a:t>user level </a:t>
            </a:r>
            <a:r>
              <a:rPr lang="en-US" sz="2400" dirty="0"/>
              <a:t>[14]. </a:t>
            </a:r>
          </a:p>
          <a:p>
            <a:r>
              <a:rPr lang="en-US" sz="2400" u="sng" dirty="0">
                <a:solidFill>
                  <a:srgbClr val="0000FF"/>
                </a:solidFill>
              </a:rPr>
              <a:t>Traps</a:t>
            </a:r>
            <a:r>
              <a:rPr lang="en-US" sz="2400" u="sng" dirty="0">
                <a:solidFill>
                  <a:srgbClr val="FF0000"/>
                </a:solidFill>
              </a:rPr>
              <a:t> </a:t>
            </a:r>
            <a:r>
              <a:rPr lang="en-US" sz="2400" u="sng" dirty="0"/>
              <a:t>can be set in the programs or in the network to </a:t>
            </a:r>
            <a:r>
              <a:rPr lang="en-US" sz="2400" u="sng" dirty="0">
                <a:solidFill>
                  <a:srgbClr val="FF0000"/>
                </a:solidFill>
              </a:rPr>
              <a:t>force the attacker into performing certain actions that help towards </a:t>
            </a:r>
            <a:r>
              <a:rPr lang="en-US" sz="2400" u="sng" dirty="0">
                <a:solidFill>
                  <a:srgbClr val="0000FF"/>
                </a:solidFill>
              </a:rPr>
              <a:t>exposing the attack </a:t>
            </a:r>
            <a:r>
              <a:rPr lang="en-US" sz="2400" dirty="0"/>
              <a:t>[15]. The biggest concern with these insider attack detection methods is the possibility of losing valuable data. </a:t>
            </a:r>
          </a:p>
          <a:p>
            <a:r>
              <a:rPr lang="en-US" sz="2400" dirty="0"/>
              <a:t>Hence, insider attack </a:t>
            </a:r>
            <a:r>
              <a:rPr lang="en-US" sz="2400" dirty="0">
                <a:solidFill>
                  <a:srgbClr val="0000FF"/>
                </a:solidFill>
              </a:rPr>
              <a:t>prevention </a:t>
            </a:r>
            <a:r>
              <a:rPr lang="en-US" sz="2400" dirty="0"/>
              <a:t>mechanisms such as </a:t>
            </a:r>
            <a:r>
              <a:rPr lang="en-US" sz="2400" dirty="0">
                <a:solidFill>
                  <a:srgbClr val="FF0000"/>
                </a:solidFill>
              </a:rPr>
              <a:t>identity management [16], [17], access control lists (ACL) [6], [18], data encryption</a:t>
            </a:r>
            <a:r>
              <a:rPr lang="en-US" sz="2400" dirty="0"/>
              <a:t> [19], [20] etc., must be employed at the same time.</a:t>
            </a:r>
          </a:p>
        </p:txBody>
      </p:sp>
    </p:spTree>
    <p:extLst>
      <p:ext uri="{BB962C8B-B14F-4D97-AF65-F5344CB8AC3E}">
        <p14:creationId xmlns:p14="http://schemas.microsoft.com/office/powerpoint/2010/main" val="3173805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1717</TotalTime>
  <Words>3794</Words>
  <Application>Microsoft Office PowerPoint</Application>
  <PresentationFormat>Widescreen</PresentationFormat>
  <Paragraphs>128</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DengXian</vt:lpstr>
      <vt:lpstr>Arial</vt:lpstr>
      <vt:lpstr>Calibri</vt:lpstr>
      <vt:lpstr>Calibri Light</vt:lpstr>
      <vt:lpstr>Times New Roman</vt:lpstr>
      <vt:lpstr>Office Theme</vt:lpstr>
      <vt:lpstr>A System Architecture for the Detection of Insider Attacks in Big Data Systems</vt:lpstr>
      <vt:lpstr>Big picture</vt:lpstr>
      <vt:lpstr>Insider attacks</vt:lpstr>
      <vt:lpstr>New hacks</vt:lpstr>
      <vt:lpstr>Multi-site computing – has copies everywhere!</vt:lpstr>
      <vt:lpstr>Two-step algorithms (between Primary and Replica nodes)</vt:lpstr>
      <vt:lpstr>Main contributions</vt:lpstr>
      <vt:lpstr>Entities and Relationships in Insider Attacks</vt:lpstr>
      <vt:lpstr>How to overcome insider attacks? (big picture)</vt:lpstr>
      <vt:lpstr>Control Flow Integrity (CFI)</vt:lpstr>
      <vt:lpstr>CFG</vt:lpstr>
      <vt:lpstr>Conventional schemes have problems…</vt:lpstr>
      <vt:lpstr>PowerPoint Presentation</vt:lpstr>
      <vt:lpstr>PowerPoint Presentation</vt:lpstr>
      <vt:lpstr>Editing attack</vt:lpstr>
      <vt:lpstr>PowerPoint Presentation</vt:lpstr>
      <vt:lpstr>Use Queues to store keys</vt:lpstr>
      <vt:lpstr>PowerPoint Presentation</vt:lpstr>
      <vt:lpstr>Proposed System Architecture for Detecting Insider Attacks in Big Data Systems</vt:lpstr>
      <vt:lpstr>Steps involved in the Detection of an Attack</vt:lpstr>
      <vt:lpstr>Detection Algorithm</vt:lpstr>
      <vt:lpstr>Step 1. Process Profiling</vt:lpstr>
      <vt:lpstr>PowerPoint Presentation</vt:lpstr>
      <vt:lpstr>Step 2: Hash Matching and Consensus</vt:lpstr>
      <vt:lpstr>PowerPoint Presentation</vt:lpstr>
      <vt:lpstr>consensus algorithm</vt:lpstr>
      <vt:lpstr>PowerPoint Presentation</vt:lpstr>
      <vt:lpstr>Some modules</vt:lpstr>
      <vt:lpstr>Modules</vt:lpstr>
      <vt:lpstr>Modules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Fei Hu</dc:creator>
  <cp:lastModifiedBy>Fei Hu</cp:lastModifiedBy>
  <cp:revision>130</cp:revision>
  <dcterms:created xsi:type="dcterms:W3CDTF">2018-01-14T15:30:01Z</dcterms:created>
  <dcterms:modified xsi:type="dcterms:W3CDTF">2019-04-18T15:06:55Z</dcterms:modified>
</cp:coreProperties>
</file>