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E71E-31AC-4FDA-8391-8509F4258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94B78-7288-4557-BD25-6B4CE419B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8137-2917-4AF9-A0DF-98B6544B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A5A24-2C70-4130-B1BE-5C336969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83BA-D488-466A-9A1B-3F2E6148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4CE7-AB3A-4CD7-B643-457A4FE0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E6DAA-D769-449F-B33A-C2068E73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4466-26D6-4EEE-80B3-5071AE11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A987B-ABC6-4B7B-9BCD-E95A4FB9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4CA9-11C2-4C7B-B0AB-C449F89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E3BC0-0493-48BB-9D20-74D538257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310C2-2657-4CB4-8DA7-D2FC0CC5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ECF61-A9C5-41E2-A7B7-4B9735CC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68ED-0337-4D4D-AF0A-3D7DC1BB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14D92-CC75-4E46-9C84-35FBDF5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AC7D-6A0E-42C9-8572-62624F36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B384-F3D3-4EC0-A7C1-58870B2E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3E87B-16A3-4DE0-A9E6-94AC481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2CE8-02D1-464E-8BE7-AACEF9CF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82C1-1291-47DA-A789-472CBFD7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1367-E361-4430-80D0-0F55B88D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72EDC-A0A1-471A-AFB9-C673B4F4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64B6-28F0-4E6A-9025-6360E0DB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8A5-634B-4E29-B8FB-47C645F9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6A45-4D8B-4EB9-A1FC-CBEFA7CF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2706-C7CA-4D18-9303-2E102D94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E8C2-579F-4CD3-9B5B-9D7475386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F2C0-2EF5-4547-A9B7-3E0B8EDCD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D035B-DA6D-45A6-9343-4B2FC058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C4E3C-4ED3-4360-9D25-7EA0D5C1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9665A-7218-4DD7-B3A8-F74BD635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0BD6-51BA-4EC0-B02C-347BFBA0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DE00A-8420-406A-8A55-7AA7DEF9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E3654-918C-4C15-9FB2-66810C2A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44358-4C0A-4962-8CB7-8B842D8E4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DFB97-B070-40D3-ABAF-2AE1E2667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760DF-6AE2-4731-BCD8-DD5BF1FA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B37F9-9332-427C-8D8D-DD17C28F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81751-16BC-4F5F-8181-1C370E1A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0135-82A8-4B96-B942-03BD12BA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A8751-2998-4112-9C85-34B7F413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4B0A8-41A4-4223-AC15-DE1925AA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FC5B0-5FC4-4AB9-AFF9-6521FB66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90106-E777-40A5-BB46-01609656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21FDD-DA53-491F-A8E4-766E0871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4734B-FBFF-44E6-9ABC-8B8F08D0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9CB8-3E76-4791-A205-C6B3954B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D26B-6823-4717-9A83-66B4A5A3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1637C-786B-4A8D-8F3B-B6D2BEB68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86458-74B8-4DC1-BF7B-4AD7FEB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8A0E8-34BF-411E-AD49-9022BC62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DAC5D-6C4A-4B5C-A416-65E53DBA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F402-D136-4797-9DE9-2068AE66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946D0-E6B8-4330-BA81-E77574C3B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67DA4-594F-43B9-953A-156A8016E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4D34E-04D4-4A51-8199-C2F18199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911E-7FDA-4DF5-AB64-CAEA7444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84BCA-FAA0-43E5-B941-4834E245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CBB3A-8E6A-4DD6-B01F-43475F5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F73E1-040C-4753-A1F0-8D85A292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9303B-CDF4-4175-B7E4-CE85D36F7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3B18-2149-43C0-8677-D278DE0EF1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29B48-8A7B-4DB5-A022-9A5194EC9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5A7-0899-474D-B601-D10C8C67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CCC5-10B2-4602-B1A0-D6C722AF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ersonal.cis.strath.ac.uk/changyu.dong/PSI/PSI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10D3-7FD6-4EBB-AA72-7E9A49C74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31" y="1153478"/>
            <a:ext cx="1023033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Private Set Intersection Meets Big Data:</a:t>
            </a:r>
            <a:br>
              <a:rPr lang="en-US" dirty="0"/>
            </a:br>
            <a:r>
              <a:rPr lang="en-US" dirty="0"/>
              <a:t>An Efficient and Scalable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ABF06-045B-4F34-822E-A7FF39466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080" y="4196398"/>
            <a:ext cx="9144000" cy="1655762"/>
          </a:xfrm>
        </p:spPr>
        <p:txBody>
          <a:bodyPr/>
          <a:lstStyle/>
          <a:p>
            <a:r>
              <a:rPr lang="en-US" dirty="0"/>
              <a:t>ECE 693 Big Data Security</a:t>
            </a:r>
          </a:p>
        </p:txBody>
      </p:sp>
    </p:spTree>
    <p:extLst>
      <p:ext uri="{BB962C8B-B14F-4D97-AF65-F5344CB8AC3E}">
        <p14:creationId xmlns:p14="http://schemas.microsoft.com/office/powerpoint/2010/main" val="411370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1828-DAFE-4CD0-A34B-30177422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260261"/>
            <a:ext cx="10515600" cy="1325563"/>
          </a:xfrm>
        </p:spPr>
        <p:txBody>
          <a:bodyPr/>
          <a:lstStyle/>
          <a:p>
            <a:r>
              <a:rPr lang="en-US" dirty="0"/>
              <a:t>Bloom filter – Intersection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EB016-8A8F-4BB9-887C-DAC33202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8" y="2261211"/>
            <a:ext cx="11848124" cy="29860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6B64DB-FE2A-43C2-80B8-0BB4FADBFBAB}"/>
              </a:ext>
            </a:extLst>
          </p:cNvPr>
          <p:cNvCxnSpPr/>
          <p:nvPr/>
        </p:nvCxnSpPr>
        <p:spPr>
          <a:xfrm>
            <a:off x="3716216" y="2971800"/>
            <a:ext cx="823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401042-6250-49CB-BF82-6C343FA46119}"/>
              </a:ext>
            </a:extLst>
          </p:cNvPr>
          <p:cNvCxnSpPr>
            <a:cxnSpLocks/>
          </p:cNvCxnSpPr>
          <p:nvPr/>
        </p:nvCxnSpPr>
        <p:spPr>
          <a:xfrm>
            <a:off x="171938" y="3317630"/>
            <a:ext cx="3468077" cy="46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D1F1F0-E466-4E38-877A-28C1E7DB7E80}"/>
              </a:ext>
            </a:extLst>
          </p:cNvPr>
          <p:cNvCxnSpPr>
            <a:cxnSpLocks/>
          </p:cNvCxnSpPr>
          <p:nvPr/>
        </p:nvCxnSpPr>
        <p:spPr>
          <a:xfrm>
            <a:off x="7210338" y="3317630"/>
            <a:ext cx="2466954" cy="23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95778D-2CAD-494C-AAE2-8F2B7546AAEB}"/>
              </a:ext>
            </a:extLst>
          </p:cNvPr>
          <p:cNvCxnSpPr>
            <a:cxnSpLocks/>
          </p:cNvCxnSpPr>
          <p:nvPr/>
        </p:nvCxnSpPr>
        <p:spPr>
          <a:xfrm flipV="1">
            <a:off x="227902" y="3716323"/>
            <a:ext cx="9281019" cy="3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8D63CA-5E73-4944-9C50-72F9E752D8F6}"/>
              </a:ext>
            </a:extLst>
          </p:cNvPr>
          <p:cNvCxnSpPr>
            <a:cxnSpLocks/>
          </p:cNvCxnSpPr>
          <p:nvPr/>
        </p:nvCxnSpPr>
        <p:spPr>
          <a:xfrm>
            <a:off x="2482739" y="4463496"/>
            <a:ext cx="2118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57951A-F74B-4F9B-B96C-583C07891ABA}"/>
              </a:ext>
            </a:extLst>
          </p:cNvPr>
          <p:cNvCxnSpPr>
            <a:cxnSpLocks/>
          </p:cNvCxnSpPr>
          <p:nvPr/>
        </p:nvCxnSpPr>
        <p:spPr>
          <a:xfrm>
            <a:off x="1905976" y="5209357"/>
            <a:ext cx="9867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DB5EDAB-7B13-4453-9485-547CE124C422}"/>
              </a:ext>
            </a:extLst>
          </p:cNvPr>
          <p:cNvSpPr/>
          <p:nvPr/>
        </p:nvSpPr>
        <p:spPr>
          <a:xfrm>
            <a:off x="2617365" y="5561901"/>
            <a:ext cx="1098851" cy="1010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0B987B-3A92-4175-B784-1136FB6213B2}"/>
              </a:ext>
            </a:extLst>
          </p:cNvPr>
          <p:cNvSpPr/>
          <p:nvPr/>
        </p:nvSpPr>
        <p:spPr>
          <a:xfrm>
            <a:off x="3471590" y="5562077"/>
            <a:ext cx="1098851" cy="1010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34D09-5E38-4132-A206-266E1DCF697B}"/>
              </a:ext>
            </a:extLst>
          </p:cNvPr>
          <p:cNvSpPr txBox="1"/>
          <p:nvPr/>
        </p:nvSpPr>
        <p:spPr>
          <a:xfrm>
            <a:off x="2868228" y="5878659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D58B0-F2D8-4875-ADA8-E1892506F12E}"/>
              </a:ext>
            </a:extLst>
          </p:cNvPr>
          <p:cNvSpPr txBox="1"/>
          <p:nvPr/>
        </p:nvSpPr>
        <p:spPr>
          <a:xfrm>
            <a:off x="3905357" y="5878659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5FF6E9-6740-4C04-91AC-A134A5C0D019}"/>
              </a:ext>
            </a:extLst>
          </p:cNvPr>
          <p:cNvCxnSpPr>
            <a:cxnSpLocks/>
          </p:cNvCxnSpPr>
          <p:nvPr/>
        </p:nvCxnSpPr>
        <p:spPr>
          <a:xfrm flipV="1">
            <a:off x="672482" y="2566628"/>
            <a:ext cx="3589125" cy="299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384B3-8CEA-4A19-B398-75FDF7C2BA54}"/>
              </a:ext>
            </a:extLst>
          </p:cNvPr>
          <p:cNvCxnSpPr>
            <a:cxnSpLocks/>
          </p:cNvCxnSpPr>
          <p:nvPr/>
        </p:nvCxnSpPr>
        <p:spPr>
          <a:xfrm flipV="1">
            <a:off x="7879080" y="1824595"/>
            <a:ext cx="1188720" cy="134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D38611-6784-44FD-97DF-2D5124A1F2C7}"/>
              </a:ext>
            </a:extLst>
          </p:cNvPr>
          <p:cNvSpPr txBox="1"/>
          <p:nvPr/>
        </p:nvSpPr>
        <p:spPr>
          <a:xfrm>
            <a:off x="7437120" y="52000"/>
            <a:ext cx="475488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i.e., the following </a:t>
            </a:r>
            <a:r>
              <a:rPr lang="en-US" dirty="0">
                <a:solidFill>
                  <a:srgbClr val="C00000"/>
                </a:solidFill>
              </a:rPr>
              <a:t>won’t</a:t>
            </a:r>
            <a:r>
              <a:rPr lang="en-US" dirty="0"/>
              <a:t> happen:</a:t>
            </a:r>
          </a:p>
          <a:p>
            <a:r>
              <a:rPr lang="en-US" dirty="0"/>
              <a:t>“If an element is in fact NOT in the intersection of S1 and S2, but it is there based on BF intersection query result.”</a:t>
            </a:r>
          </a:p>
          <a:p>
            <a:r>
              <a:rPr lang="en-US" dirty="0">
                <a:solidFill>
                  <a:srgbClr val="C00000"/>
                </a:solidFill>
              </a:rPr>
              <a:t>That is, if an element is NOT in the set intersection, then BF will also tell NOT in there.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EA65DD-163D-4204-B4D1-BE1A120A66F2}"/>
              </a:ext>
            </a:extLst>
          </p:cNvPr>
          <p:cNvCxnSpPr>
            <a:cxnSpLocks/>
          </p:cNvCxnSpPr>
          <p:nvPr/>
        </p:nvCxnSpPr>
        <p:spPr>
          <a:xfrm flipH="1">
            <a:off x="8016240" y="3516925"/>
            <a:ext cx="2926080" cy="236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A84D41-42D4-4A8F-B76A-1BDEDD181231}"/>
              </a:ext>
            </a:extLst>
          </p:cNvPr>
          <p:cNvSpPr txBox="1"/>
          <p:nvPr/>
        </p:nvSpPr>
        <p:spPr>
          <a:xfrm>
            <a:off x="6542258" y="5878658"/>
            <a:ext cx="427814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False positive:   </a:t>
            </a:r>
            <a:r>
              <a:rPr lang="en-US" dirty="0"/>
              <a:t>If an element is in the intersection, but the BF tells Not there. This can happen, but with a small chance.  </a:t>
            </a:r>
          </a:p>
        </p:txBody>
      </p:sp>
    </p:spTree>
    <p:extLst>
      <p:ext uri="{BB962C8B-B14F-4D97-AF65-F5344CB8AC3E}">
        <p14:creationId xmlns:p14="http://schemas.microsoft.com/office/powerpoint/2010/main" val="163248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BFD3-CF40-4710-A429-0B95E338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9662" cy="1325563"/>
          </a:xfrm>
        </p:spPr>
        <p:txBody>
          <a:bodyPr/>
          <a:lstStyle/>
          <a:p>
            <a:r>
              <a:rPr lang="en-US" dirty="0"/>
              <a:t>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4764C-5CC8-4868-B428-DEDE0116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14"/>
            <a:ext cx="10515600" cy="4351338"/>
          </a:xfrm>
        </p:spPr>
        <p:txBody>
          <a:bodyPr/>
          <a:lstStyle/>
          <a:p>
            <a:r>
              <a:rPr lang="en-US" u="sng" dirty="0"/>
              <a:t>Secret sharing </a:t>
            </a:r>
            <a:r>
              <a:rPr lang="en-US" dirty="0"/>
              <a:t>is a fundamental cryptographic primitive. It allows a dealer to split a secret 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into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shares such that </a:t>
            </a:r>
            <a:r>
              <a:rPr lang="en-US" dirty="0">
                <a:solidFill>
                  <a:srgbClr val="00B050"/>
                </a:solidFill>
              </a:rPr>
              <a:t>the secret 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can be recovered efficiently </a:t>
            </a:r>
            <a:r>
              <a:rPr lang="en-US" u="sng" dirty="0"/>
              <a:t>with any subset of </a:t>
            </a:r>
            <a:r>
              <a:rPr lang="en-US" u="sng" dirty="0">
                <a:solidFill>
                  <a:srgbClr val="FF0000"/>
                </a:solidFill>
              </a:rPr>
              <a:t>t </a:t>
            </a:r>
            <a:r>
              <a:rPr lang="en-US" u="sng" dirty="0"/>
              <a:t>or more shares</a:t>
            </a:r>
            <a:r>
              <a:rPr lang="en-US" dirty="0"/>
              <a:t>. With any subset of </a:t>
            </a:r>
            <a:r>
              <a:rPr lang="en-US" u="sng" dirty="0"/>
              <a:t>less than t </a:t>
            </a:r>
            <a:r>
              <a:rPr lang="en-US" dirty="0"/>
              <a:t>shares, </a:t>
            </a:r>
            <a:r>
              <a:rPr lang="en-US" dirty="0">
                <a:solidFill>
                  <a:srgbClr val="00B050"/>
                </a:solidFill>
              </a:rPr>
              <a:t>the secret is </a:t>
            </a:r>
            <a:r>
              <a:rPr lang="en-US" u="sng" dirty="0">
                <a:solidFill>
                  <a:srgbClr val="00B050"/>
                </a:solidFill>
              </a:rPr>
              <a:t>unrecoverable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the shares give no information about the secret. Such a system is called a </a:t>
            </a:r>
            <a:r>
              <a:rPr lang="en-US" dirty="0">
                <a:solidFill>
                  <a:srgbClr val="FF0000"/>
                </a:solidFill>
              </a:rPr>
              <a:t>(t, n)-</a:t>
            </a:r>
            <a:r>
              <a:rPr lang="en-US" dirty="0"/>
              <a:t>secret sharing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C521E-FAC7-46E3-B9F4-8F089CBA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0" y="4606619"/>
            <a:ext cx="11111579" cy="18146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0610C-EDF1-4C3A-ABDC-5359D35DA771}"/>
              </a:ext>
            </a:extLst>
          </p:cNvPr>
          <p:cNvCxnSpPr>
            <a:cxnSpLocks/>
          </p:cNvCxnSpPr>
          <p:nvPr/>
        </p:nvCxnSpPr>
        <p:spPr>
          <a:xfrm>
            <a:off x="662694" y="5368739"/>
            <a:ext cx="1090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205063-2CDF-487D-8B4F-D53A39B4ED67}"/>
              </a:ext>
            </a:extLst>
          </p:cNvPr>
          <p:cNvCxnSpPr>
            <a:cxnSpLocks/>
          </p:cNvCxnSpPr>
          <p:nvPr/>
        </p:nvCxnSpPr>
        <p:spPr>
          <a:xfrm>
            <a:off x="1586881" y="5009411"/>
            <a:ext cx="1090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0D7DE3-A914-4696-96F1-B4FB55BD375A}"/>
              </a:ext>
            </a:extLst>
          </p:cNvPr>
          <p:cNvCxnSpPr>
            <a:cxnSpLocks/>
          </p:cNvCxnSpPr>
          <p:nvPr/>
        </p:nvCxnSpPr>
        <p:spPr>
          <a:xfrm>
            <a:off x="3289846" y="5676336"/>
            <a:ext cx="123601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3D6EFF-186B-4592-A82D-91874B2EB8F8}"/>
              </a:ext>
            </a:extLst>
          </p:cNvPr>
          <p:cNvCxnSpPr>
            <a:cxnSpLocks/>
          </p:cNvCxnSpPr>
          <p:nvPr/>
        </p:nvCxnSpPr>
        <p:spPr>
          <a:xfrm>
            <a:off x="7561240" y="5367126"/>
            <a:ext cx="4032345" cy="1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6ECEC-50E8-4193-BBCD-01D7D88EAC16}"/>
              </a:ext>
            </a:extLst>
          </p:cNvPr>
          <p:cNvCxnSpPr>
            <a:cxnSpLocks/>
          </p:cNvCxnSpPr>
          <p:nvPr/>
        </p:nvCxnSpPr>
        <p:spPr>
          <a:xfrm>
            <a:off x="6432921" y="5715484"/>
            <a:ext cx="2933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CAD4D5-FBC2-440A-8513-9BFED0A05C51}"/>
              </a:ext>
            </a:extLst>
          </p:cNvPr>
          <p:cNvCxnSpPr>
            <a:cxnSpLocks/>
          </p:cNvCxnSpPr>
          <p:nvPr/>
        </p:nvCxnSpPr>
        <p:spPr>
          <a:xfrm>
            <a:off x="4525861" y="6076211"/>
            <a:ext cx="5234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38FBC-B680-4638-842D-0EAD31BC8EF8}"/>
              </a:ext>
            </a:extLst>
          </p:cNvPr>
          <p:cNvCxnSpPr>
            <a:cxnSpLocks/>
          </p:cNvCxnSpPr>
          <p:nvPr/>
        </p:nvCxnSpPr>
        <p:spPr>
          <a:xfrm>
            <a:off x="1030411" y="6398731"/>
            <a:ext cx="1236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FD384B-BAED-4126-9E7D-F0FD935D7965}"/>
              </a:ext>
            </a:extLst>
          </p:cNvPr>
          <p:cNvCxnSpPr>
            <a:cxnSpLocks/>
          </p:cNvCxnSpPr>
          <p:nvPr/>
        </p:nvCxnSpPr>
        <p:spPr>
          <a:xfrm>
            <a:off x="9577412" y="5699028"/>
            <a:ext cx="20161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1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06F7-505B-4ADD-B75B-4C736089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Oblivious Transfer Protocol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CF3F0-503D-449E-B7E4-1E605992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Oblivious transfer [39, 20] allows a sender to send </a:t>
            </a:r>
            <a:r>
              <a:rPr lang="en-US" dirty="0">
                <a:solidFill>
                  <a:srgbClr val="FF0000"/>
                </a:solidFill>
              </a:rPr>
              <a:t>part</a:t>
            </a:r>
            <a:r>
              <a:rPr lang="en-US" dirty="0"/>
              <a:t> of its input to a receiver in a manner that </a:t>
            </a:r>
            <a:r>
              <a:rPr lang="en-US" u="sng" dirty="0"/>
              <a:t>protects both parties</a:t>
            </a:r>
            <a:r>
              <a:rPr lang="en-US" dirty="0"/>
              <a:t>. </a:t>
            </a:r>
          </a:p>
          <a:p>
            <a:r>
              <a:rPr lang="en-US" dirty="0"/>
              <a:t>Namely, the sender does not </a:t>
            </a:r>
            <a:r>
              <a:rPr lang="en-US" dirty="0">
                <a:solidFill>
                  <a:srgbClr val="00B050"/>
                </a:solidFill>
              </a:rPr>
              <a:t>know</a:t>
            </a:r>
            <a:r>
              <a:rPr lang="en-US" dirty="0"/>
              <a:t> which part the receiver receives,  and the receiver does not </a:t>
            </a:r>
            <a:r>
              <a:rPr lang="en-US" dirty="0">
                <a:solidFill>
                  <a:srgbClr val="00B050"/>
                </a:solidFill>
              </a:rPr>
              <a:t>learn</a:t>
            </a:r>
            <a:r>
              <a:rPr lang="en-US" dirty="0"/>
              <a:t> any information about </a:t>
            </a:r>
            <a:r>
              <a:rPr lang="en-US" u="sng" dirty="0"/>
              <a:t>the other part </a:t>
            </a:r>
            <a:r>
              <a:rPr lang="en-US" dirty="0"/>
              <a:t>of the sender’s input. Generally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2180A-F8A2-4BC1-A7BB-4B788916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53" y="4311181"/>
            <a:ext cx="11309294" cy="15137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265C54-B84E-4B76-96E8-9E06A458ED1C}"/>
              </a:ext>
            </a:extLst>
          </p:cNvPr>
          <p:cNvCxnSpPr>
            <a:cxnSpLocks/>
          </p:cNvCxnSpPr>
          <p:nvPr/>
        </p:nvCxnSpPr>
        <p:spPr>
          <a:xfrm>
            <a:off x="8745415" y="5058507"/>
            <a:ext cx="3005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D09A5-A400-43DF-84E6-589BB59E7517}"/>
              </a:ext>
            </a:extLst>
          </p:cNvPr>
          <p:cNvCxnSpPr>
            <a:cxnSpLocks/>
          </p:cNvCxnSpPr>
          <p:nvPr/>
        </p:nvCxnSpPr>
        <p:spPr>
          <a:xfrm>
            <a:off x="441353" y="5410199"/>
            <a:ext cx="3005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C5EB80-C1A8-4062-95BE-94FE1B63B8AE}"/>
              </a:ext>
            </a:extLst>
          </p:cNvPr>
          <p:cNvCxnSpPr>
            <a:cxnSpLocks/>
          </p:cNvCxnSpPr>
          <p:nvPr/>
        </p:nvCxnSpPr>
        <p:spPr>
          <a:xfrm>
            <a:off x="10972797" y="5498122"/>
            <a:ext cx="211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2AD930-F102-4FD6-9AD7-C6D81B197311}"/>
              </a:ext>
            </a:extLst>
          </p:cNvPr>
          <p:cNvCxnSpPr>
            <a:cxnSpLocks/>
          </p:cNvCxnSpPr>
          <p:nvPr/>
        </p:nvCxnSpPr>
        <p:spPr>
          <a:xfrm>
            <a:off x="9678062" y="4699018"/>
            <a:ext cx="1236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C622A-1FF2-4E7A-971B-9B66BC8AE45F}"/>
              </a:ext>
            </a:extLst>
          </p:cNvPr>
          <p:cNvCxnSpPr>
            <a:cxnSpLocks/>
          </p:cNvCxnSpPr>
          <p:nvPr/>
        </p:nvCxnSpPr>
        <p:spPr>
          <a:xfrm>
            <a:off x="7396257" y="5068080"/>
            <a:ext cx="1236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73F14-DC62-44CC-A8FD-C49390EBC047}"/>
              </a:ext>
            </a:extLst>
          </p:cNvPr>
          <p:cNvCxnSpPr>
            <a:cxnSpLocks/>
          </p:cNvCxnSpPr>
          <p:nvPr/>
        </p:nvCxnSpPr>
        <p:spPr>
          <a:xfrm>
            <a:off x="441353" y="5058507"/>
            <a:ext cx="3694419" cy="9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BE015E-3FB6-49AF-A20D-4F2C00C01823}"/>
              </a:ext>
            </a:extLst>
          </p:cNvPr>
          <p:cNvCxnSpPr/>
          <p:nvPr/>
        </p:nvCxnSpPr>
        <p:spPr>
          <a:xfrm>
            <a:off x="3078760" y="5457039"/>
            <a:ext cx="608201" cy="46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0B5969-BD1E-4FEA-8C9D-2C86C7B09A2E}"/>
              </a:ext>
            </a:extLst>
          </p:cNvPr>
          <p:cNvSpPr txBox="1"/>
          <p:nvPr/>
        </p:nvSpPr>
        <p:spPr>
          <a:xfrm>
            <a:off x="2753546" y="5738718"/>
            <a:ext cx="360307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Receiver decides to select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specific indexes (each corresponding to an element in sender’s x)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2214F8-07BF-4B5B-9D20-F5EA74F2364E}"/>
              </a:ext>
            </a:extLst>
          </p:cNvPr>
          <p:cNvCxnSpPr>
            <a:cxnSpLocks/>
          </p:cNvCxnSpPr>
          <p:nvPr/>
        </p:nvCxnSpPr>
        <p:spPr>
          <a:xfrm>
            <a:off x="8374972" y="5410199"/>
            <a:ext cx="1236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33DB1-4CDB-476B-88AE-6A4D31D03C04}"/>
              </a:ext>
            </a:extLst>
          </p:cNvPr>
          <p:cNvSpPr/>
          <p:nvPr/>
        </p:nvSpPr>
        <p:spPr>
          <a:xfrm>
            <a:off x="234193" y="4699018"/>
            <a:ext cx="1140902" cy="3403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70B8C-0912-439D-A234-6D46DA32207F}"/>
              </a:ext>
            </a:extLst>
          </p:cNvPr>
          <p:cNvSpPr/>
          <p:nvPr/>
        </p:nvSpPr>
        <p:spPr>
          <a:xfrm>
            <a:off x="9773175" y="4695573"/>
            <a:ext cx="767592" cy="3403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5CED3-D822-473F-ADEA-EC95EBB6D4AA}"/>
              </a:ext>
            </a:extLst>
          </p:cNvPr>
          <p:cNvSpPr/>
          <p:nvPr/>
        </p:nvSpPr>
        <p:spPr>
          <a:xfrm>
            <a:off x="10652851" y="5090316"/>
            <a:ext cx="639892" cy="3403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7D0D0D-90F6-4811-81BC-182D0276180C}"/>
              </a:ext>
            </a:extLst>
          </p:cNvPr>
          <p:cNvCxnSpPr/>
          <p:nvPr/>
        </p:nvCxnSpPr>
        <p:spPr>
          <a:xfrm flipH="1">
            <a:off x="10704352" y="5347982"/>
            <a:ext cx="373953" cy="57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5FFB27-2AA7-4D77-9C8A-CC0972C6879C}"/>
              </a:ext>
            </a:extLst>
          </p:cNvPr>
          <p:cNvSpPr txBox="1"/>
          <p:nvPr/>
        </p:nvSpPr>
        <p:spPr>
          <a:xfrm>
            <a:off x="6637326" y="5688319"/>
            <a:ext cx="55101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here can only be 0 or 1. It comes from the receiver’s selection string r (one of its bits) </a:t>
            </a:r>
          </a:p>
          <a:p>
            <a:r>
              <a:rPr lang="en-US" dirty="0"/>
              <a:t>Here the receiver may select </a:t>
            </a:r>
            <a:r>
              <a:rPr lang="en-US" dirty="0" err="1"/>
              <a:t>jth</a:t>
            </a:r>
            <a:r>
              <a:rPr lang="en-US" dirty="0"/>
              <a:t> Pair (one of the two in the pair, either left X</a:t>
            </a:r>
            <a:r>
              <a:rPr lang="en-US" baseline="-25000" dirty="0"/>
              <a:t>j,0 </a:t>
            </a:r>
            <a:r>
              <a:rPr lang="en-US" dirty="0"/>
              <a:t>or right X</a:t>
            </a:r>
            <a:r>
              <a:rPr lang="en-US" baseline="-25000" dirty="0"/>
              <a:t>j,1</a:t>
            </a:r>
            <a:r>
              <a:rPr lang="en-US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36C195-3E94-4057-82E2-524CA2D19F62}"/>
              </a:ext>
            </a:extLst>
          </p:cNvPr>
          <p:cNvSpPr/>
          <p:nvPr/>
        </p:nvSpPr>
        <p:spPr>
          <a:xfrm>
            <a:off x="803066" y="4347035"/>
            <a:ext cx="3332706" cy="3328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3EF8-7F22-4F55-A6A6-9E87B139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complexity for Oblivious transfer protocols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9A6B-5FD1-4891-A0FC-4E91B99E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70" y="1817810"/>
            <a:ext cx="11613660" cy="4351338"/>
          </a:xfrm>
        </p:spPr>
        <p:txBody>
          <a:bodyPr/>
          <a:lstStyle/>
          <a:p>
            <a:r>
              <a:rPr lang="en-US" dirty="0"/>
              <a:t>Oblivious transfer protocols are </a:t>
            </a:r>
            <a:r>
              <a:rPr lang="en-US" dirty="0">
                <a:solidFill>
                  <a:srgbClr val="FF0000"/>
                </a:solidFill>
              </a:rPr>
              <a:t>costly</a:t>
            </a:r>
            <a:r>
              <a:rPr lang="en-US" dirty="0"/>
              <a:t> and often become the </a:t>
            </a:r>
            <a:r>
              <a:rPr lang="en-US" dirty="0">
                <a:solidFill>
                  <a:srgbClr val="00B050"/>
                </a:solidFill>
              </a:rPr>
              <a:t>efficiency bottleneck </a:t>
            </a:r>
            <a:r>
              <a:rPr lang="en-US" dirty="0"/>
              <a:t>in protocol design. However it has been shown by Beaver that </a:t>
            </a:r>
            <a:r>
              <a:rPr lang="en-US" u="sng" dirty="0"/>
              <a:t>it is possible to obtain a </a:t>
            </a:r>
            <a:r>
              <a:rPr lang="en-US" u="sng" dirty="0">
                <a:solidFill>
                  <a:srgbClr val="FF0000"/>
                </a:solidFill>
              </a:rPr>
              <a:t>large</a:t>
            </a:r>
            <a:r>
              <a:rPr lang="en-US" u="sng" dirty="0"/>
              <a:t> number of oblivious transfers given only </a:t>
            </a:r>
            <a:r>
              <a:rPr lang="en-US" u="sng" dirty="0">
                <a:solidFill>
                  <a:srgbClr val="FF0000"/>
                </a:solidFill>
              </a:rPr>
              <a:t>a small number of </a:t>
            </a:r>
            <a:r>
              <a:rPr lang="en-US" dirty="0">
                <a:solidFill>
                  <a:srgbClr val="00B0F0"/>
                </a:solidFill>
              </a:rPr>
              <a:t>actual </a:t>
            </a:r>
            <a:r>
              <a:rPr lang="en-US" dirty="0"/>
              <a:t>oblivious transfer calls [7]. In this direction, efficient </a:t>
            </a:r>
            <a:r>
              <a:rPr lang="en-US" dirty="0">
                <a:solidFill>
                  <a:srgbClr val="00B050"/>
                </a:solidFill>
              </a:rPr>
              <a:t>OT extensions </a:t>
            </a:r>
            <a:r>
              <a:rPr lang="en-US" dirty="0"/>
              <a:t>were proposed in [27]. The extensions rely on the Random Oracle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C8901-5474-40F9-B13D-3E880325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24" y="3891878"/>
            <a:ext cx="11480063" cy="1430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FE1579-064F-46BB-B7D0-D811AF0024FC}"/>
              </a:ext>
            </a:extLst>
          </p:cNvPr>
          <p:cNvSpPr/>
          <p:nvPr/>
        </p:nvSpPr>
        <p:spPr>
          <a:xfrm>
            <a:off x="7643446" y="4954954"/>
            <a:ext cx="4259384" cy="49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2BA514-D62E-447D-8F22-4C020DA04842}"/>
              </a:ext>
            </a:extLst>
          </p:cNvPr>
          <p:cNvCxnSpPr>
            <a:cxnSpLocks/>
          </p:cNvCxnSpPr>
          <p:nvPr/>
        </p:nvCxnSpPr>
        <p:spPr>
          <a:xfrm>
            <a:off x="9448800" y="3804138"/>
            <a:ext cx="2284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B5C18-DF57-49E4-98CB-B8C8D0B99E06}"/>
              </a:ext>
            </a:extLst>
          </p:cNvPr>
          <p:cNvCxnSpPr>
            <a:cxnSpLocks/>
          </p:cNvCxnSpPr>
          <p:nvPr/>
        </p:nvCxnSpPr>
        <p:spPr>
          <a:xfrm>
            <a:off x="519724" y="4226169"/>
            <a:ext cx="1438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27122-E46A-433B-8F27-05B513EC77B2}"/>
              </a:ext>
            </a:extLst>
          </p:cNvPr>
          <p:cNvCxnSpPr>
            <a:cxnSpLocks/>
          </p:cNvCxnSpPr>
          <p:nvPr/>
        </p:nvCxnSpPr>
        <p:spPr>
          <a:xfrm>
            <a:off x="4595446" y="4607077"/>
            <a:ext cx="6049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3F9B2-0622-45E3-98AA-61499C82D065}"/>
              </a:ext>
            </a:extLst>
          </p:cNvPr>
          <p:cNvCxnSpPr>
            <a:cxnSpLocks/>
          </p:cNvCxnSpPr>
          <p:nvPr/>
        </p:nvCxnSpPr>
        <p:spPr>
          <a:xfrm>
            <a:off x="4328720" y="4226169"/>
            <a:ext cx="3988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8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2C87-D80A-4270-8649-5415C9B4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Semi-honest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37ED-E085-49B5-AD3A-8E8747B6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prove the security of the basic protocol in the presence of </a:t>
            </a:r>
            <a:r>
              <a:rPr lang="en-US" dirty="0">
                <a:solidFill>
                  <a:srgbClr val="FF0000"/>
                </a:solidFill>
              </a:rPr>
              <a:t>static semi-honest</a:t>
            </a:r>
            <a:r>
              <a:rPr lang="en-US" dirty="0"/>
              <a:t> adversaries. In the model, </a:t>
            </a:r>
            <a:r>
              <a:rPr lang="en-US" dirty="0">
                <a:solidFill>
                  <a:srgbClr val="00B0F0"/>
                </a:solidFill>
              </a:rPr>
              <a:t>the adversary </a:t>
            </a:r>
            <a:r>
              <a:rPr lang="en-US" u="sng" dirty="0"/>
              <a:t>controls one of the parties</a:t>
            </a:r>
            <a:r>
              <a:rPr lang="en-US" dirty="0"/>
              <a:t> and follows the protocol specification exactly. However, it may try to </a:t>
            </a:r>
            <a:r>
              <a:rPr lang="en-US" u="sng" dirty="0"/>
              <a:t>learn more </a:t>
            </a:r>
            <a:r>
              <a:rPr lang="en-US" dirty="0"/>
              <a:t>information about </a:t>
            </a:r>
            <a:r>
              <a:rPr lang="en-US" u="sng" dirty="0"/>
              <a:t>the other party’s input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55089-016D-4CB1-9301-765AD7B1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6" y="3693686"/>
            <a:ext cx="11893387" cy="22772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7EC11E-84F7-4759-94F8-82A7D73CE374}"/>
              </a:ext>
            </a:extLst>
          </p:cNvPr>
          <p:cNvCxnSpPr>
            <a:cxnSpLocks/>
          </p:cNvCxnSpPr>
          <p:nvPr/>
        </p:nvCxnSpPr>
        <p:spPr>
          <a:xfrm>
            <a:off x="1072662" y="4032738"/>
            <a:ext cx="2284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320298-D7F7-4789-AE3D-5DFE76131CB1}"/>
              </a:ext>
            </a:extLst>
          </p:cNvPr>
          <p:cNvCxnSpPr>
            <a:cxnSpLocks/>
          </p:cNvCxnSpPr>
          <p:nvPr/>
        </p:nvCxnSpPr>
        <p:spPr>
          <a:xfrm>
            <a:off x="6172200" y="5164015"/>
            <a:ext cx="5720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CD0293-1784-44A0-8960-D45BAC6921B4}"/>
              </a:ext>
            </a:extLst>
          </p:cNvPr>
          <p:cNvCxnSpPr>
            <a:cxnSpLocks/>
          </p:cNvCxnSpPr>
          <p:nvPr/>
        </p:nvCxnSpPr>
        <p:spPr>
          <a:xfrm>
            <a:off x="234461" y="5650523"/>
            <a:ext cx="30714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F059D5-E0E9-4C7E-898B-3850F0C53D44}"/>
              </a:ext>
            </a:extLst>
          </p:cNvPr>
          <p:cNvCxnSpPr>
            <a:cxnSpLocks/>
          </p:cNvCxnSpPr>
          <p:nvPr/>
        </p:nvCxnSpPr>
        <p:spPr>
          <a:xfrm>
            <a:off x="9301993" y="4789845"/>
            <a:ext cx="26313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54E562-D5C2-4147-B80A-63DF4D0D29E0}"/>
              </a:ext>
            </a:extLst>
          </p:cNvPr>
          <p:cNvCxnSpPr>
            <a:cxnSpLocks/>
          </p:cNvCxnSpPr>
          <p:nvPr/>
        </p:nvCxnSpPr>
        <p:spPr>
          <a:xfrm>
            <a:off x="318782" y="5269416"/>
            <a:ext cx="557867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7A9C9-11E3-421E-A1AA-855E26C8B3BD}"/>
              </a:ext>
            </a:extLst>
          </p:cNvPr>
          <p:cNvSpPr/>
          <p:nvPr/>
        </p:nvSpPr>
        <p:spPr>
          <a:xfrm>
            <a:off x="9844481" y="3640822"/>
            <a:ext cx="889233" cy="4530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B263AC-0F26-4139-B410-A742B6739A54}"/>
              </a:ext>
            </a:extLst>
          </p:cNvPr>
          <p:cNvSpPr/>
          <p:nvPr/>
        </p:nvSpPr>
        <p:spPr>
          <a:xfrm>
            <a:off x="6851010" y="4093824"/>
            <a:ext cx="1827401" cy="3604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85D57-0BC8-4A71-B558-E12E58CC0C96}"/>
              </a:ext>
            </a:extLst>
          </p:cNvPr>
          <p:cNvCxnSpPr>
            <a:cxnSpLocks/>
          </p:cNvCxnSpPr>
          <p:nvPr/>
        </p:nvCxnSpPr>
        <p:spPr>
          <a:xfrm>
            <a:off x="9458588" y="4454296"/>
            <a:ext cx="26313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C17B3E-191E-4A60-8374-F52B59522E6E}"/>
              </a:ext>
            </a:extLst>
          </p:cNvPr>
          <p:cNvCxnSpPr>
            <a:cxnSpLocks/>
          </p:cNvCxnSpPr>
          <p:nvPr/>
        </p:nvCxnSpPr>
        <p:spPr>
          <a:xfrm>
            <a:off x="2227277" y="4789845"/>
            <a:ext cx="18162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01199-313E-4BDF-8E7C-AC473C0F203F}"/>
              </a:ext>
            </a:extLst>
          </p:cNvPr>
          <p:cNvSpPr/>
          <p:nvPr/>
        </p:nvSpPr>
        <p:spPr>
          <a:xfrm>
            <a:off x="7559880" y="3640822"/>
            <a:ext cx="799750" cy="4530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5A292-36D7-48BE-8B57-6D1B37FAD887}"/>
              </a:ext>
            </a:extLst>
          </p:cNvPr>
          <p:cNvSpPr/>
          <p:nvPr/>
        </p:nvSpPr>
        <p:spPr>
          <a:xfrm>
            <a:off x="4941115" y="3640822"/>
            <a:ext cx="1330355" cy="4530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A4524-7291-421C-934A-362C453D9DF0}"/>
              </a:ext>
            </a:extLst>
          </p:cNvPr>
          <p:cNvSpPr txBox="1"/>
          <p:nvPr/>
        </p:nvSpPr>
        <p:spPr>
          <a:xfrm>
            <a:off x="5478011" y="3389152"/>
            <a:ext cx="3145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EBF9BE-8094-4806-B5A3-5291FA72F2B5}"/>
              </a:ext>
            </a:extLst>
          </p:cNvPr>
          <p:cNvCxnSpPr>
            <a:cxnSpLocks/>
          </p:cNvCxnSpPr>
          <p:nvPr/>
        </p:nvCxnSpPr>
        <p:spPr>
          <a:xfrm>
            <a:off x="8196044" y="5591262"/>
            <a:ext cx="482367" cy="339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B9484C-C4CD-4851-A0AA-78C7C5803B7B}"/>
              </a:ext>
            </a:extLst>
          </p:cNvPr>
          <p:cNvSpPr txBox="1"/>
          <p:nvPr/>
        </p:nvSpPr>
        <p:spPr>
          <a:xfrm>
            <a:off x="7269480" y="5931017"/>
            <a:ext cx="429054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Empty string means “learn nothing about the other part (f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)”.This is the main idea of PSI.</a:t>
            </a:r>
          </a:p>
        </p:txBody>
      </p:sp>
    </p:spTree>
    <p:extLst>
      <p:ext uri="{BB962C8B-B14F-4D97-AF65-F5344CB8AC3E}">
        <p14:creationId xmlns:p14="http://schemas.microsoft.com/office/powerpoint/2010/main" val="394327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CCCD-25F3-4B3A-A12D-FA7D24F2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89877"/>
            <a:ext cx="10515600" cy="1325563"/>
          </a:xfrm>
        </p:spPr>
        <p:txBody>
          <a:bodyPr/>
          <a:lstStyle/>
          <a:p>
            <a:r>
              <a:rPr lang="en-US" dirty="0"/>
              <a:t>Semi-honest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6870-D29D-4E39-940B-FB97D2C4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2" y="1045350"/>
            <a:ext cx="1207476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semi-honest model</a:t>
            </a:r>
            <a:r>
              <a:rPr lang="en-US" sz="2400" dirty="0"/>
              <a:t>, </a:t>
            </a:r>
            <a:r>
              <a:rPr lang="en-US" sz="2400" u="sng" dirty="0"/>
              <a:t>a protocol  is secure </a:t>
            </a:r>
            <a:r>
              <a:rPr lang="en-US" sz="2400" dirty="0"/>
              <a:t>if whatever can be computed </a:t>
            </a:r>
            <a:r>
              <a:rPr lang="en-US" sz="2400" u="sng" dirty="0"/>
              <a:t>by a </a:t>
            </a:r>
            <a:r>
              <a:rPr lang="en-US" sz="2400" u="sng" dirty="0">
                <a:solidFill>
                  <a:srgbClr val="0000FF"/>
                </a:solidFill>
              </a:rPr>
              <a:t>party</a:t>
            </a:r>
            <a:r>
              <a:rPr lang="en-US" sz="2400" dirty="0"/>
              <a:t> in the protocol can be obtained from its </a:t>
            </a:r>
            <a:r>
              <a:rPr lang="en-US" sz="2400" dirty="0">
                <a:solidFill>
                  <a:srgbClr val="0000FF"/>
                </a:solidFill>
              </a:rPr>
              <a:t>input (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output (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. This is formalized by the </a:t>
            </a:r>
            <a:r>
              <a:rPr lang="en-US" sz="2400" u="sng" dirty="0"/>
              <a:t>simulation</a:t>
            </a:r>
            <a:r>
              <a:rPr lang="en-US" sz="2400" dirty="0"/>
              <a:t> paradigm. </a:t>
            </a:r>
          </a:p>
          <a:p>
            <a:r>
              <a:rPr lang="en-US" i="1" dirty="0"/>
              <a:t>We require </a:t>
            </a:r>
            <a:r>
              <a:rPr lang="en-US" i="1" dirty="0">
                <a:solidFill>
                  <a:srgbClr val="00B0F0"/>
                </a:solidFill>
              </a:rPr>
              <a:t>a </a:t>
            </a:r>
            <a:r>
              <a:rPr lang="en-US" i="1" dirty="0">
                <a:solidFill>
                  <a:srgbClr val="0000FF"/>
                </a:solidFill>
              </a:rPr>
              <a:t>party</a:t>
            </a:r>
            <a:r>
              <a:rPr lang="en-US" i="1" dirty="0">
                <a:solidFill>
                  <a:srgbClr val="00B0F0"/>
                </a:solidFill>
              </a:rPr>
              <a:t>’s view </a:t>
            </a:r>
            <a:r>
              <a:rPr lang="en-US" i="1" dirty="0"/>
              <a:t>in a protocol execution to be </a:t>
            </a:r>
            <a:r>
              <a:rPr lang="en-US" i="1" dirty="0" err="1"/>
              <a:t>simulatable</a:t>
            </a:r>
            <a:r>
              <a:rPr lang="en-US" i="1" dirty="0"/>
              <a:t> given </a:t>
            </a:r>
            <a:r>
              <a:rPr lang="en-US" i="1" dirty="0">
                <a:solidFill>
                  <a:srgbClr val="FF0000"/>
                </a:solidFill>
              </a:rPr>
              <a:t>only</a:t>
            </a:r>
            <a:r>
              <a:rPr lang="en-US" i="1" dirty="0"/>
              <a:t> its input and output</a:t>
            </a:r>
            <a:r>
              <a:rPr lang="en-US" dirty="0"/>
              <a:t>. </a:t>
            </a:r>
            <a:r>
              <a:rPr lang="en-US" u="sng" dirty="0"/>
              <a:t>The view of the </a:t>
            </a:r>
            <a:r>
              <a:rPr lang="en-US" u="sng" dirty="0">
                <a:solidFill>
                  <a:srgbClr val="0000FF"/>
                </a:solidFill>
              </a:rPr>
              <a:t>party</a:t>
            </a:r>
            <a:r>
              <a:rPr lang="en-US" u="sng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i</a:t>
            </a:r>
            <a:r>
              <a:rPr lang="en-US" u="sng" dirty="0"/>
              <a:t> during an execution of  </a:t>
            </a:r>
            <a:r>
              <a:rPr lang="el-GR" u="sng" dirty="0">
                <a:solidFill>
                  <a:srgbClr val="FF0000"/>
                </a:solidFill>
              </a:rPr>
              <a:t>π</a:t>
            </a:r>
            <a:r>
              <a:rPr lang="en-US" u="sng" dirty="0"/>
              <a:t> on </a:t>
            </a:r>
            <a:r>
              <a:rPr lang="en-US" u="sng" dirty="0">
                <a:solidFill>
                  <a:srgbClr val="0000FF"/>
                </a:solidFill>
              </a:rPr>
              <a:t>(x; y) </a:t>
            </a:r>
            <a:r>
              <a:rPr lang="en-US" u="sng" dirty="0"/>
              <a:t>is denoted by                     which equals to     </a:t>
            </a:r>
          </a:p>
          <a:p>
            <a:pPr marL="0" indent="0">
              <a:buNone/>
            </a:pPr>
            <a:r>
              <a:rPr lang="en-US" dirty="0"/>
              <a:t>      where                      is the</a:t>
            </a:r>
            <a:r>
              <a:rPr lang="en-US" dirty="0">
                <a:solidFill>
                  <a:srgbClr val="C00000"/>
                </a:solidFill>
              </a:rPr>
              <a:t> input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party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en-US" b="1" dirty="0"/>
              <a:t>,</a:t>
            </a:r>
            <a:r>
              <a:rPr lang="en-US" dirty="0"/>
              <a:t>   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30000" dirty="0" err="1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baseline="30000" dirty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output</a:t>
            </a:r>
            <a:r>
              <a:rPr lang="en-US" dirty="0"/>
              <a:t> of i’s </a:t>
            </a:r>
            <a:r>
              <a:rPr lang="en-US" u="sng" dirty="0"/>
              <a:t>internal  random coin tosses</a:t>
            </a:r>
            <a:r>
              <a:rPr lang="en-US" dirty="0"/>
              <a:t>, and          represents </a:t>
            </a:r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dirty="0" err="1">
                <a:solidFill>
                  <a:srgbClr val="00B0F0"/>
                </a:solidFill>
              </a:rPr>
              <a:t>j</a:t>
            </a:r>
            <a:r>
              <a:rPr lang="en-US" baseline="30000" dirty="0" err="1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message </a:t>
            </a:r>
            <a:r>
              <a:rPr lang="en-US" dirty="0"/>
              <a:t>that it received.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E69A9-9D2B-41FB-8BBE-58DA4396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26" y="4443542"/>
            <a:ext cx="9775668" cy="2204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CBBE3-1D11-4886-8293-FFCF32A4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31" y="2913177"/>
            <a:ext cx="1612368" cy="4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058F-DF71-4BF9-8248-105F4ADE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16" y="2997186"/>
            <a:ext cx="2266629" cy="382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8B668-D623-4E0E-B82E-12D845F9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50" y="3506328"/>
            <a:ext cx="1535467" cy="382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E07BB-F59D-4EA1-939F-7830B296E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898" y="3920119"/>
            <a:ext cx="680661" cy="4516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B978AA-99D8-4622-8A95-6042E56C52E9}"/>
              </a:ext>
            </a:extLst>
          </p:cNvPr>
          <p:cNvCxnSpPr>
            <a:cxnSpLocks/>
          </p:cNvCxnSpPr>
          <p:nvPr/>
        </p:nvCxnSpPr>
        <p:spPr>
          <a:xfrm flipV="1">
            <a:off x="6005766" y="3329117"/>
            <a:ext cx="2348691" cy="5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8EE83C-4427-47DD-8830-D62CA65BC560}"/>
              </a:ext>
            </a:extLst>
          </p:cNvPr>
          <p:cNvCxnSpPr>
            <a:cxnSpLocks/>
          </p:cNvCxnSpPr>
          <p:nvPr/>
        </p:nvCxnSpPr>
        <p:spPr>
          <a:xfrm flipV="1">
            <a:off x="9222298" y="4723002"/>
            <a:ext cx="1570139" cy="50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5B972-3008-4C7D-8439-7A95D771E9F2}"/>
              </a:ext>
            </a:extLst>
          </p:cNvPr>
          <p:cNvCxnSpPr>
            <a:cxnSpLocks/>
          </p:cNvCxnSpPr>
          <p:nvPr/>
        </p:nvCxnSpPr>
        <p:spPr>
          <a:xfrm flipV="1">
            <a:off x="1673605" y="5029200"/>
            <a:ext cx="9412446" cy="304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4EC55E-8599-41B9-9F8E-5C295C964ACA}"/>
              </a:ext>
            </a:extLst>
          </p:cNvPr>
          <p:cNvCxnSpPr>
            <a:cxnSpLocks/>
          </p:cNvCxnSpPr>
          <p:nvPr/>
        </p:nvCxnSpPr>
        <p:spPr>
          <a:xfrm flipV="1">
            <a:off x="1673605" y="5401818"/>
            <a:ext cx="3812795" cy="13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68172F-A8BF-4F2C-9519-CE6E4937C57B}"/>
              </a:ext>
            </a:extLst>
          </p:cNvPr>
          <p:cNvSpPr txBox="1"/>
          <p:nvPr/>
        </p:nvSpPr>
        <p:spPr>
          <a:xfrm>
            <a:off x="8354457" y="5579264"/>
            <a:ext cx="19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party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21CF0-C779-4B7D-AF99-001BF7E00659}"/>
              </a:ext>
            </a:extLst>
          </p:cNvPr>
          <p:cNvSpPr txBox="1"/>
          <p:nvPr/>
        </p:nvSpPr>
        <p:spPr>
          <a:xfrm>
            <a:off x="8354457" y="6211530"/>
            <a:ext cx="19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party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40418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4C4E-6C11-42DD-87EC-E5467938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0A35-BE37-4B24-9DB9-4548B3C0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Conceptually the protocol is very simple: </a:t>
            </a:r>
            <a:r>
              <a:rPr lang="en-US" dirty="0">
                <a:solidFill>
                  <a:srgbClr val="00B050"/>
                </a:solidFill>
              </a:rPr>
              <a:t>the client </a:t>
            </a:r>
            <a:r>
              <a:rPr lang="en-US" dirty="0"/>
              <a:t>computes a </a:t>
            </a:r>
            <a:r>
              <a:rPr lang="en-US" u="sng" dirty="0"/>
              <a:t>Bloom filter</a:t>
            </a:r>
            <a:r>
              <a:rPr lang="en-US" dirty="0"/>
              <a:t> (BF) that encodes its set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the server </a:t>
            </a:r>
            <a:r>
              <a:rPr lang="en-US" dirty="0"/>
              <a:t>computes a </a:t>
            </a:r>
            <a:r>
              <a:rPr lang="en-US" u="sng" dirty="0">
                <a:solidFill>
                  <a:srgbClr val="0000FF"/>
                </a:solidFill>
              </a:rPr>
              <a:t>garbled</a:t>
            </a:r>
            <a:r>
              <a:rPr lang="en-US" u="sng" dirty="0"/>
              <a:t> Bloom filter</a:t>
            </a:r>
            <a:r>
              <a:rPr lang="en-US" dirty="0"/>
              <a:t> (BGF) that encodes its set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. </a:t>
            </a:r>
          </a:p>
          <a:p>
            <a:r>
              <a:rPr lang="en-US" dirty="0"/>
              <a:t>Then they run an </a:t>
            </a:r>
            <a:r>
              <a:rPr lang="en-US" u="sng" dirty="0"/>
              <a:t>oblivious transfer (OT) protocol </a:t>
            </a:r>
            <a:r>
              <a:rPr lang="en-US" dirty="0"/>
              <a:t>so that </a:t>
            </a:r>
            <a:r>
              <a:rPr lang="en-US" dirty="0">
                <a:solidFill>
                  <a:srgbClr val="0000FF"/>
                </a:solidFill>
              </a:rPr>
              <a:t>the client </a:t>
            </a:r>
            <a:r>
              <a:rPr lang="en-US" dirty="0"/>
              <a:t>obtains </a:t>
            </a:r>
            <a:r>
              <a:rPr lang="en-US" u="sng" dirty="0"/>
              <a:t>a garbled Bloom filter (GBF) </a:t>
            </a:r>
            <a:r>
              <a:rPr lang="en-US" dirty="0"/>
              <a:t>that represents </a:t>
            </a:r>
            <a:r>
              <a:rPr lang="en-US" u="sng" dirty="0">
                <a:solidFill>
                  <a:srgbClr val="0000FF"/>
                </a:solidFill>
              </a:rPr>
              <a:t>the intersection</a:t>
            </a:r>
            <a:r>
              <a:rPr lang="en-US" u="sng" dirty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the server learns nothing</a:t>
            </a:r>
            <a:r>
              <a:rPr lang="en-US" dirty="0"/>
              <a:t>. </a:t>
            </a:r>
          </a:p>
          <a:p>
            <a:r>
              <a:rPr lang="en-US" dirty="0"/>
              <a:t>Then the client </a:t>
            </a:r>
            <a:r>
              <a:rPr lang="en-US" dirty="0">
                <a:solidFill>
                  <a:srgbClr val="FF0000"/>
                </a:solidFill>
              </a:rPr>
              <a:t>queries</a:t>
            </a:r>
            <a:r>
              <a:rPr lang="en-US" dirty="0"/>
              <a:t> the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</a:rPr>
              <a:t>intersection </a:t>
            </a:r>
            <a:r>
              <a:rPr lang="en-US" u="sng" dirty="0"/>
              <a:t>garbled Bloom filter </a:t>
            </a:r>
            <a:r>
              <a:rPr lang="en-US" dirty="0"/>
              <a:t>and obtains the intersection contents.</a:t>
            </a:r>
          </a:p>
        </p:txBody>
      </p:sp>
    </p:spTree>
    <p:extLst>
      <p:ext uri="{BB962C8B-B14F-4D97-AF65-F5344CB8AC3E}">
        <p14:creationId xmlns:p14="http://schemas.microsoft.com/office/powerpoint/2010/main" val="219541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A69E-7495-45DA-94F5-649B2A3C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4651D-B9D9-424D-B3C1-F8153A4F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1690689"/>
            <a:ext cx="11242433" cy="43896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garbled Bloom filter (GBF) is the garbled version of a standard Bloom filter.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Common features (GBF &amp; general BF):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From a </a:t>
            </a:r>
            <a:r>
              <a:rPr lang="en-US" dirty="0">
                <a:solidFill>
                  <a:srgbClr val="7030A0"/>
                </a:solidFill>
              </a:rPr>
              <a:t>high level </a:t>
            </a:r>
            <a:r>
              <a:rPr lang="en-US" dirty="0">
                <a:solidFill>
                  <a:srgbClr val="00B0F0"/>
                </a:solidFill>
              </a:rPr>
              <a:t>point of view (next slide: </a:t>
            </a:r>
            <a:r>
              <a:rPr lang="en-US" dirty="0">
                <a:solidFill>
                  <a:srgbClr val="0000FF"/>
                </a:solidFill>
              </a:rPr>
              <a:t>low level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, there is </a:t>
            </a:r>
            <a:r>
              <a:rPr lang="en-US" u="sng" dirty="0"/>
              <a:t>no difference </a:t>
            </a:r>
            <a:r>
              <a:rPr lang="en-US" dirty="0"/>
              <a:t>between a garbled Bloom filter and a Bloom filter: it encodes a set of at most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elements in an array of length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, it supports </a:t>
            </a:r>
            <a:r>
              <a:rPr lang="en-US" u="sng" dirty="0"/>
              <a:t>membership query </a:t>
            </a:r>
            <a:r>
              <a:rPr lang="en-US" dirty="0"/>
              <a:t>with </a:t>
            </a:r>
            <a:r>
              <a:rPr lang="en-US" i="1" dirty="0"/>
              <a:t>zero false negative </a:t>
            </a:r>
            <a:r>
              <a:rPr lang="en-US" dirty="0"/>
              <a:t>and </a:t>
            </a:r>
            <a:r>
              <a:rPr lang="en-US" i="1" dirty="0"/>
              <a:t>very small false positive</a:t>
            </a:r>
            <a:r>
              <a:rPr lang="en-US" dirty="0"/>
              <a:t>. </a:t>
            </a:r>
          </a:p>
          <a:p>
            <a:r>
              <a:rPr lang="en-US" dirty="0"/>
              <a:t>To </a:t>
            </a:r>
            <a:r>
              <a:rPr lang="en-US" u="sng" dirty="0">
                <a:solidFill>
                  <a:srgbClr val="FF0000"/>
                </a:solidFill>
              </a:rPr>
              <a:t>add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 element, the element is mapped by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independent uniform </a:t>
            </a:r>
            <a:r>
              <a:rPr lang="en-US" u="sng" dirty="0"/>
              <a:t>hash functions</a:t>
            </a:r>
            <a:r>
              <a:rPr lang="en-US" dirty="0"/>
              <a:t> into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u="sng" dirty="0"/>
              <a:t>index numbers</a:t>
            </a:r>
            <a:r>
              <a:rPr lang="en-US" dirty="0"/>
              <a:t>, and the corresponding </a:t>
            </a:r>
            <a:r>
              <a:rPr lang="en-US" u="sng" dirty="0"/>
              <a:t>array locations </a:t>
            </a:r>
            <a:r>
              <a:rPr lang="en-US" dirty="0"/>
              <a:t>are updated. </a:t>
            </a:r>
          </a:p>
          <a:p>
            <a:r>
              <a:rPr lang="en-US" dirty="0"/>
              <a:t>To </a:t>
            </a:r>
            <a:r>
              <a:rPr lang="en-US" u="sng" dirty="0">
                <a:solidFill>
                  <a:srgbClr val="FF0000"/>
                </a:solidFill>
              </a:rPr>
              <a:t>query</a:t>
            </a:r>
            <a:r>
              <a:rPr lang="en-US" dirty="0"/>
              <a:t> an element, the element is mapped by the same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hash functions into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index numbers, and the corresponding array locations are checked.</a:t>
            </a:r>
          </a:p>
        </p:txBody>
      </p:sp>
    </p:spTree>
    <p:extLst>
      <p:ext uri="{BB962C8B-B14F-4D97-AF65-F5344CB8AC3E}">
        <p14:creationId xmlns:p14="http://schemas.microsoft.com/office/powerpoint/2010/main" val="307010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DCE8-800D-4A91-87B8-4107084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point of 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EB96-E3BC-46B8-B75D-45163001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85" y="1825625"/>
            <a:ext cx="11514420" cy="3312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00FF"/>
                </a:solidFill>
              </a:rPr>
              <a:t>Different from general BF: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From a low-level point of view</a:t>
            </a:r>
            <a:r>
              <a:rPr lang="en-US" dirty="0"/>
              <a:t>, a garbled Bloom filter is backed by a </a:t>
            </a:r>
            <a:r>
              <a:rPr lang="en-US" u="sng" dirty="0"/>
              <a:t>different data structure</a:t>
            </a:r>
            <a:r>
              <a:rPr lang="en-US" dirty="0"/>
              <a:t>. Namely, instead of using an array of </a:t>
            </a:r>
            <a:r>
              <a:rPr lang="en-US" u="sng" dirty="0">
                <a:solidFill>
                  <a:srgbClr val="7030A0"/>
                </a:solidFill>
              </a:rPr>
              <a:t>bits</a:t>
            </a:r>
            <a:r>
              <a:rPr lang="en-US" dirty="0"/>
              <a:t>, a garbled Bloom filter uses an array of </a:t>
            </a:r>
            <a:r>
              <a:rPr lang="el-GR" u="sng" dirty="0">
                <a:solidFill>
                  <a:srgbClr val="7030A0"/>
                </a:solidFill>
              </a:rPr>
              <a:t>λ</a:t>
            </a:r>
            <a:r>
              <a:rPr lang="en-US" u="sng" dirty="0">
                <a:solidFill>
                  <a:srgbClr val="7030A0"/>
                </a:solidFill>
              </a:rPr>
              <a:t>-bit strings</a:t>
            </a:r>
            <a:r>
              <a:rPr lang="en-US" dirty="0"/>
              <a:t>, where </a:t>
            </a:r>
            <a:r>
              <a:rPr lang="el-GR" dirty="0">
                <a:solidFill>
                  <a:srgbClr val="7030A0"/>
                </a:solidFill>
              </a:rPr>
              <a:t>λ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security parameter</a:t>
            </a:r>
            <a:r>
              <a:rPr lang="en-US" dirty="0"/>
              <a:t>. </a:t>
            </a:r>
          </a:p>
          <a:p>
            <a:r>
              <a:rPr lang="en-US" dirty="0"/>
              <a:t>In the rest of the paper, we use (m, n, k, H, 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)-garbled Bloom filter to denote a garbled Bloom filter parameterized by (m, n, k, H,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/>
              <a:t>), we denote a garbled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A2B96-DD99-4A31-8AEC-75F3BF9E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5" y="4903704"/>
            <a:ext cx="11227610" cy="4691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86495-0827-469A-A4E0-B52AA0CD9572}"/>
              </a:ext>
            </a:extLst>
          </p:cNvPr>
          <p:cNvCxnSpPr/>
          <p:nvPr/>
        </p:nvCxnSpPr>
        <p:spPr>
          <a:xfrm>
            <a:off x="7376160" y="5372809"/>
            <a:ext cx="4191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F1823A-5DD9-4574-848A-9174F610CE4C}"/>
              </a:ext>
            </a:extLst>
          </p:cNvPr>
          <p:cNvCxnSpPr/>
          <p:nvPr/>
        </p:nvCxnSpPr>
        <p:spPr>
          <a:xfrm flipV="1">
            <a:off x="4663440" y="2103120"/>
            <a:ext cx="1905000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A50023-18AA-4CA4-80A1-4F1455CB06F0}"/>
              </a:ext>
            </a:extLst>
          </p:cNvPr>
          <p:cNvSpPr txBox="1"/>
          <p:nvPr/>
        </p:nvSpPr>
        <p:spPr>
          <a:xfrm>
            <a:off x="6339840" y="1733787"/>
            <a:ext cx="336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BF’s “bits” to “strings”</a:t>
            </a:r>
          </a:p>
        </p:txBody>
      </p:sp>
    </p:spTree>
    <p:extLst>
      <p:ext uri="{BB962C8B-B14F-4D97-AF65-F5344CB8AC3E}">
        <p14:creationId xmlns:p14="http://schemas.microsoft.com/office/powerpoint/2010/main" val="79151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68EC-30C6-4006-B7FA-C310FBA2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4F05-F6E6-48F3-8B6A-ACA4721B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81" y="1536205"/>
            <a:ext cx="10515600" cy="21992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00B0F0"/>
                </a:solidFill>
              </a:rPr>
              <a:t>add </a:t>
            </a:r>
            <a:r>
              <a:rPr lang="en-US" dirty="0"/>
              <a:t>an element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to a garbled Bloom filter, we </a:t>
            </a:r>
            <a:r>
              <a:rPr lang="en-US" dirty="0">
                <a:solidFill>
                  <a:srgbClr val="C00000"/>
                </a:solidFill>
              </a:rPr>
              <a:t>split </a:t>
            </a:r>
            <a:r>
              <a:rPr lang="en-US" dirty="0"/>
              <a:t>the element itself into </a:t>
            </a:r>
            <a:r>
              <a:rPr lang="en-US" i="1" dirty="0"/>
              <a:t>multiple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k-bit </a:t>
            </a:r>
            <a:r>
              <a:rPr lang="en-US" dirty="0">
                <a:solidFill>
                  <a:srgbClr val="7030A0"/>
                </a:solidFill>
              </a:rPr>
              <a:t>shares (each share has k bits, which occupies a position in GBF; remember that GBF stores </a:t>
            </a:r>
            <a:r>
              <a:rPr lang="en-US" dirty="0">
                <a:solidFill>
                  <a:srgbClr val="0000FF"/>
                </a:solidFill>
              </a:rPr>
              <a:t>a string </a:t>
            </a:r>
            <a:r>
              <a:rPr lang="en-US" dirty="0">
                <a:solidFill>
                  <a:srgbClr val="7030A0"/>
                </a:solidFill>
              </a:rPr>
              <a:t>in each position, not a single bit), </a:t>
            </a:r>
            <a:r>
              <a:rPr lang="en-US" dirty="0"/>
              <a:t>by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using the </a:t>
            </a:r>
            <a:r>
              <a:rPr lang="en-US" dirty="0">
                <a:solidFill>
                  <a:srgbClr val="FF0000"/>
                </a:solidFill>
              </a:rPr>
              <a:t>XOR-based</a:t>
            </a:r>
            <a:r>
              <a:rPr lang="en-US" dirty="0"/>
              <a:t> </a:t>
            </a:r>
            <a:r>
              <a:rPr lang="en-US" u="sng" dirty="0"/>
              <a:t>secret sharing </a:t>
            </a:r>
            <a:r>
              <a:rPr lang="en-US" dirty="0"/>
              <a:t>scheme. </a:t>
            </a:r>
          </a:p>
          <a:p>
            <a:r>
              <a:rPr lang="en-US" dirty="0"/>
              <a:t>The element is also mapped into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index numbers, </a:t>
            </a:r>
            <a:r>
              <a:rPr lang="en-US" dirty="0"/>
              <a:t>and </a:t>
            </a:r>
          </a:p>
          <a:p>
            <a:r>
              <a:rPr lang="en-US" dirty="0"/>
              <a:t>we store </a:t>
            </a:r>
            <a:r>
              <a:rPr lang="en-US" dirty="0">
                <a:solidFill>
                  <a:srgbClr val="FF0000"/>
                </a:solidFill>
              </a:rPr>
              <a:t>one k-bit share in each </a:t>
            </a:r>
            <a:r>
              <a:rPr lang="en-US" dirty="0">
                <a:solidFill>
                  <a:srgbClr val="0000FF"/>
                </a:solidFill>
              </a:rPr>
              <a:t>location ID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(x)</a:t>
            </a:r>
            <a:r>
              <a:rPr lang="en-US" dirty="0"/>
              <a:t>. Note this is a very loose description, the actual process is more complicated. 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00B0F0"/>
                </a:solidFill>
              </a:rPr>
              <a:t>query</a:t>
            </a:r>
            <a:r>
              <a:rPr lang="en-US" dirty="0"/>
              <a:t> an element </a:t>
            </a:r>
            <a:r>
              <a:rPr lang="en-US" dirty="0">
                <a:solidFill>
                  <a:srgbClr val="C00000"/>
                </a:solidFill>
              </a:rPr>
              <a:t>y</a:t>
            </a:r>
            <a:r>
              <a:rPr lang="en-US" dirty="0"/>
              <a:t>, we collect </a:t>
            </a:r>
            <a:r>
              <a:rPr lang="en-US" u="sng" dirty="0">
                <a:solidFill>
                  <a:srgbClr val="FF0000"/>
                </a:solidFill>
              </a:rPr>
              <a:t>all bit strings </a:t>
            </a:r>
            <a:r>
              <a:rPr lang="en-US" dirty="0"/>
              <a:t>at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(y)</a:t>
            </a:r>
            <a:r>
              <a:rPr lang="en-US" dirty="0"/>
              <a:t> and </a:t>
            </a:r>
            <a:r>
              <a:rPr lang="en-US" u="sng" dirty="0">
                <a:solidFill>
                  <a:srgbClr val="FF0000"/>
                </a:solidFill>
              </a:rPr>
              <a:t>XOR them </a:t>
            </a:r>
            <a:r>
              <a:rPr lang="en-US" dirty="0"/>
              <a:t>together. If the result is </a:t>
            </a:r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dirty="0"/>
              <a:t>, then </a:t>
            </a:r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dirty="0"/>
              <a:t> is in S, otherwise y is not in 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B178B-3E52-4D46-80FF-407FA598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08" y="3957811"/>
            <a:ext cx="7831425" cy="24925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99487E-EE84-4B33-82E5-ACCB6E4C2A99}"/>
              </a:ext>
            </a:extLst>
          </p:cNvPr>
          <p:cNvSpPr/>
          <p:nvPr/>
        </p:nvSpPr>
        <p:spPr>
          <a:xfrm>
            <a:off x="4892040" y="3735503"/>
            <a:ext cx="685800" cy="132556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191B6-3EF1-4635-811D-A32CAF5A2A8E}"/>
              </a:ext>
            </a:extLst>
          </p:cNvPr>
          <p:cNvSpPr txBox="1"/>
          <p:nvPr/>
        </p:nvSpPr>
        <p:spPr>
          <a:xfrm>
            <a:off x="5394960" y="3588479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common “share”</a:t>
            </a:r>
          </a:p>
        </p:txBody>
      </p:sp>
    </p:spTree>
    <p:extLst>
      <p:ext uri="{BB962C8B-B14F-4D97-AF65-F5344CB8AC3E}">
        <p14:creationId xmlns:p14="http://schemas.microsoft.com/office/powerpoint/2010/main" val="91781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F0EB-B7E5-4917-907E-5ABCB613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EA3-AF1C-429A-BF14-D206745F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5105"/>
            <a:ext cx="10805160" cy="50177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Large scale </a:t>
            </a:r>
            <a:r>
              <a:rPr lang="en-US" dirty="0"/>
              <a:t>data processing brings new challenges to the design of privacy-preserving protocols: how to meet the increasing requirements of speed and throughput of modern applications, and how to scale up smoothly when data being protected is big. </a:t>
            </a:r>
            <a:r>
              <a:rPr lang="en-US" dirty="0">
                <a:solidFill>
                  <a:srgbClr val="FF0000"/>
                </a:solidFill>
              </a:rPr>
              <a:t>Efficiency and scalability </a:t>
            </a:r>
            <a:r>
              <a:rPr lang="en-US" dirty="0"/>
              <a:t>become critical criteria for </a:t>
            </a:r>
            <a:r>
              <a:rPr lang="en-US" dirty="0">
                <a:solidFill>
                  <a:srgbClr val="FF0000"/>
                </a:solidFill>
              </a:rPr>
              <a:t>privacy preserving </a:t>
            </a:r>
            <a:r>
              <a:rPr lang="en-US" dirty="0"/>
              <a:t>protocols in the age of </a:t>
            </a:r>
            <a:r>
              <a:rPr lang="en-US" dirty="0">
                <a:solidFill>
                  <a:srgbClr val="FF0000"/>
                </a:solidFill>
              </a:rPr>
              <a:t>Big Data</a:t>
            </a:r>
            <a:r>
              <a:rPr lang="en-US" dirty="0"/>
              <a:t>.</a:t>
            </a:r>
          </a:p>
          <a:p>
            <a:r>
              <a:rPr lang="en-US" dirty="0"/>
              <a:t>In this paper, we present a new </a:t>
            </a:r>
            <a:r>
              <a:rPr lang="en-US" dirty="0">
                <a:solidFill>
                  <a:srgbClr val="FF0000"/>
                </a:solidFill>
              </a:rPr>
              <a:t>Private Set Intersection (PSI) </a:t>
            </a:r>
            <a:r>
              <a:rPr lang="en-US" dirty="0"/>
              <a:t>protocol that is extremely efficient and highly scalable compared with existing protocols. The protocol is based on a novel approach that we call </a:t>
            </a:r>
            <a:r>
              <a:rPr lang="en-US" dirty="0">
                <a:solidFill>
                  <a:srgbClr val="FF0000"/>
                </a:solidFill>
              </a:rPr>
              <a:t>oblivious Bloom intersection</a:t>
            </a:r>
            <a:r>
              <a:rPr lang="en-US" dirty="0"/>
              <a:t>. </a:t>
            </a:r>
          </a:p>
          <a:p>
            <a:r>
              <a:rPr lang="en-US" dirty="0"/>
              <a:t>It has </a:t>
            </a:r>
            <a:r>
              <a:rPr lang="en-US" dirty="0">
                <a:solidFill>
                  <a:srgbClr val="FF0000"/>
                </a:solidFill>
              </a:rPr>
              <a:t>linear complexity </a:t>
            </a:r>
            <a:r>
              <a:rPr lang="en-US" dirty="0"/>
              <a:t>and relies mostly on efficient </a:t>
            </a:r>
            <a:r>
              <a:rPr lang="en-US" dirty="0">
                <a:solidFill>
                  <a:srgbClr val="FF0000"/>
                </a:solidFill>
              </a:rPr>
              <a:t>symmetric key </a:t>
            </a:r>
            <a:r>
              <a:rPr lang="en-US" dirty="0"/>
              <a:t>operations. It has </a:t>
            </a:r>
            <a:r>
              <a:rPr lang="en-US" dirty="0">
                <a:solidFill>
                  <a:srgbClr val="00B050"/>
                </a:solidFill>
              </a:rPr>
              <a:t>high scalability </a:t>
            </a:r>
            <a:r>
              <a:rPr lang="en-US" dirty="0"/>
              <a:t>due to the fact that </a:t>
            </a:r>
            <a:r>
              <a:rPr lang="en-US" dirty="0">
                <a:solidFill>
                  <a:srgbClr val="00B050"/>
                </a:solidFill>
              </a:rPr>
              <a:t>most operations can be parallelized</a:t>
            </a:r>
            <a:r>
              <a:rPr lang="en-US" dirty="0"/>
              <a:t> easily. </a:t>
            </a:r>
          </a:p>
          <a:p>
            <a:r>
              <a:rPr lang="en-US" dirty="0"/>
              <a:t>The protocol has two versions: a </a:t>
            </a:r>
            <a:r>
              <a:rPr lang="en-US" dirty="0">
                <a:solidFill>
                  <a:srgbClr val="C00000"/>
                </a:solidFill>
              </a:rPr>
              <a:t>basic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protocol and an </a:t>
            </a:r>
            <a:r>
              <a:rPr lang="en-US" dirty="0">
                <a:solidFill>
                  <a:srgbClr val="C00000"/>
                </a:solidFill>
              </a:rPr>
              <a:t>enhanced </a:t>
            </a:r>
            <a:r>
              <a:rPr lang="en-US" dirty="0"/>
              <a:t>protocol, the security of the two variants is analyzed and proved in the </a:t>
            </a:r>
            <a:r>
              <a:rPr lang="en-US" u="sng" dirty="0"/>
              <a:t>semi-honest model</a:t>
            </a:r>
            <a:r>
              <a:rPr lang="en-US" dirty="0"/>
              <a:t> and </a:t>
            </a:r>
            <a:r>
              <a:rPr lang="en-US" u="sng" dirty="0"/>
              <a:t>the malicious model </a:t>
            </a:r>
            <a:r>
              <a:rPr lang="en-US" dirty="0"/>
              <a:t>respectively.</a:t>
            </a:r>
          </a:p>
        </p:txBody>
      </p:sp>
    </p:spTree>
    <p:extLst>
      <p:ext uri="{BB962C8B-B14F-4D97-AF65-F5344CB8AC3E}">
        <p14:creationId xmlns:p14="http://schemas.microsoft.com/office/powerpoint/2010/main" val="268129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6CDB-4F6D-4A9B-B691-E530F9CC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86" y="208817"/>
            <a:ext cx="10515600" cy="1325563"/>
          </a:xfrm>
        </p:spPr>
        <p:txBody>
          <a:bodyPr/>
          <a:lstStyle/>
          <a:p>
            <a:r>
              <a:rPr lang="en-US" dirty="0"/>
              <a:t>Algorithm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4CCA-4B19-4DFD-AA38-356FD4A6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86" y="1825625"/>
            <a:ext cx="22820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Algorithm 1, we first create an </a:t>
            </a:r>
            <a:r>
              <a:rPr lang="en-US" u="sng" dirty="0"/>
              <a:t>empty garbled Bloom filter </a:t>
            </a:r>
            <a:r>
              <a:rPr lang="en-US" dirty="0"/>
              <a:t>and </a:t>
            </a:r>
            <a:r>
              <a:rPr lang="en-US" u="sng" dirty="0">
                <a:solidFill>
                  <a:srgbClr val="0000FF"/>
                </a:solidFill>
              </a:rPr>
              <a:t>initialize</a:t>
            </a:r>
            <a:r>
              <a:rPr lang="en-US" dirty="0"/>
              <a:t> each location to NULL (line 1-4).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8A007-6F63-4DFA-A059-435FA5B8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96" y="69745"/>
            <a:ext cx="8799549" cy="67882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AFAFCD-840F-44C3-BDAD-9C8CF28D4679}"/>
              </a:ext>
            </a:extLst>
          </p:cNvPr>
          <p:cNvCxnSpPr/>
          <p:nvPr/>
        </p:nvCxnSpPr>
        <p:spPr>
          <a:xfrm>
            <a:off x="5257800" y="2484120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F3B22-1B80-4EF1-B43D-11C51FCE2C70}"/>
              </a:ext>
            </a:extLst>
          </p:cNvPr>
          <p:cNvSpPr txBox="1"/>
          <p:nvPr/>
        </p:nvSpPr>
        <p:spPr>
          <a:xfrm>
            <a:off x="6812280" y="2299454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Determine location in GBF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2C0190-FCFB-4E23-8E70-B2AC4B1596A5}"/>
              </a:ext>
            </a:extLst>
          </p:cNvPr>
          <p:cNvCxnSpPr/>
          <p:nvPr/>
        </p:nvCxnSpPr>
        <p:spPr>
          <a:xfrm>
            <a:off x="6576060" y="5152987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730F1A-02E1-4C95-8FF6-6AEF11E38182}"/>
              </a:ext>
            </a:extLst>
          </p:cNvPr>
          <p:cNvSpPr txBox="1"/>
          <p:nvPr/>
        </p:nvSpPr>
        <p:spPr>
          <a:xfrm>
            <a:off x="8130540" y="4968321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Put a string (a share) in GBF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389F6-16C7-41E7-BE5E-B9BCB1BC3DF5}"/>
              </a:ext>
            </a:extLst>
          </p:cNvPr>
          <p:cNvCxnSpPr/>
          <p:nvPr/>
        </p:nvCxnSpPr>
        <p:spPr>
          <a:xfrm>
            <a:off x="7848600" y="3726220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CF7910-377E-4B6D-85DD-CE46C29F6D3F}"/>
              </a:ext>
            </a:extLst>
          </p:cNvPr>
          <p:cNvSpPr txBox="1"/>
          <p:nvPr/>
        </p:nvSpPr>
        <p:spPr>
          <a:xfrm>
            <a:off x="9403080" y="3541554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the next share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E7ACCE-DF52-4343-AD34-876D8F842C7D}"/>
              </a:ext>
            </a:extLst>
          </p:cNvPr>
          <p:cNvCxnSpPr/>
          <p:nvPr/>
        </p:nvCxnSpPr>
        <p:spPr>
          <a:xfrm>
            <a:off x="6096000" y="6014940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19D-0036-4B14-9459-97A2ED59B0E3}"/>
              </a:ext>
            </a:extLst>
          </p:cNvPr>
          <p:cNvSpPr txBox="1"/>
          <p:nvPr/>
        </p:nvSpPr>
        <p:spPr>
          <a:xfrm>
            <a:off x="7695223" y="5820827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Put a random string there</a:t>
            </a:r>
          </a:p>
        </p:txBody>
      </p:sp>
    </p:spTree>
    <p:extLst>
      <p:ext uri="{BB962C8B-B14F-4D97-AF65-F5344CB8AC3E}">
        <p14:creationId xmlns:p14="http://schemas.microsoft.com/office/powerpoint/2010/main" val="326147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FC1D4-C15C-4069-BC29-6941B92F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6" y="623643"/>
            <a:ext cx="11784368" cy="526915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5AC54A-78AE-4007-A6BB-A9861381425C}"/>
              </a:ext>
            </a:extLst>
          </p:cNvPr>
          <p:cNvCxnSpPr>
            <a:cxnSpLocks/>
          </p:cNvCxnSpPr>
          <p:nvPr/>
        </p:nvCxnSpPr>
        <p:spPr>
          <a:xfrm>
            <a:off x="2982286" y="1300294"/>
            <a:ext cx="1858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3A06B-1DC3-40D6-800E-99FDB624D290}"/>
              </a:ext>
            </a:extLst>
          </p:cNvPr>
          <p:cNvCxnSpPr>
            <a:cxnSpLocks/>
          </p:cNvCxnSpPr>
          <p:nvPr/>
        </p:nvCxnSpPr>
        <p:spPr>
          <a:xfrm>
            <a:off x="7908022" y="2069285"/>
            <a:ext cx="1858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3F875A-7600-4553-BADF-C7F604CEECBE}"/>
              </a:ext>
            </a:extLst>
          </p:cNvPr>
          <p:cNvCxnSpPr>
            <a:cxnSpLocks/>
          </p:cNvCxnSpPr>
          <p:nvPr/>
        </p:nvCxnSpPr>
        <p:spPr>
          <a:xfrm flipV="1">
            <a:off x="290818" y="3544349"/>
            <a:ext cx="8471483" cy="47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5480DC-9F97-4A5D-9D75-BF8D233D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46" y="5495099"/>
            <a:ext cx="4092152" cy="13203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35213E-44BC-472D-B155-74BB5732E925}"/>
              </a:ext>
            </a:extLst>
          </p:cNvPr>
          <p:cNvCxnSpPr>
            <a:cxnSpLocks/>
          </p:cNvCxnSpPr>
          <p:nvPr/>
        </p:nvCxnSpPr>
        <p:spPr>
          <a:xfrm>
            <a:off x="8295314" y="3169641"/>
            <a:ext cx="3629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62B38-AAD4-4BF3-954B-FA5F95B3DF60}"/>
              </a:ext>
            </a:extLst>
          </p:cNvPr>
          <p:cNvCxnSpPr>
            <a:cxnSpLocks/>
          </p:cNvCxnSpPr>
          <p:nvPr/>
        </p:nvCxnSpPr>
        <p:spPr>
          <a:xfrm>
            <a:off x="8553974" y="4669872"/>
            <a:ext cx="115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7551EB2-9D30-48DC-9591-3BA3C7DB0465}"/>
              </a:ext>
            </a:extLst>
          </p:cNvPr>
          <p:cNvSpPr/>
          <p:nvPr/>
        </p:nvSpPr>
        <p:spPr>
          <a:xfrm>
            <a:off x="6249798" y="2709644"/>
            <a:ext cx="427839" cy="60400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C58CE-EC64-4B6B-A150-D13D93810FBE}"/>
              </a:ext>
            </a:extLst>
          </p:cNvPr>
          <p:cNvSpPr/>
          <p:nvPr/>
        </p:nvSpPr>
        <p:spPr>
          <a:xfrm>
            <a:off x="7635240" y="1661160"/>
            <a:ext cx="3629636" cy="4304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9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5711-0884-4722-9C6D-2CF28AAC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89243"/>
            <a:ext cx="10515600" cy="1325563"/>
          </a:xfrm>
        </p:spPr>
        <p:txBody>
          <a:bodyPr/>
          <a:lstStyle/>
          <a:p>
            <a:r>
              <a:rPr lang="en-US" dirty="0"/>
              <a:t>Query the garbled 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2C7F-4E03-4892-9EA3-03A88919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" y="586740"/>
            <a:ext cx="12024360" cy="5257800"/>
          </a:xfrm>
        </p:spPr>
        <p:txBody>
          <a:bodyPr>
            <a:noAutofit/>
          </a:bodyPr>
          <a:lstStyle/>
          <a:p>
            <a:r>
              <a:rPr lang="en-US" sz="2400" dirty="0"/>
              <a:t>In a garbled Bloom filter, each location is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-bit </a:t>
            </a:r>
            <a:r>
              <a:rPr lang="en-US" sz="2400" dirty="0">
                <a:solidFill>
                  <a:srgbClr val="00B0F0"/>
                </a:solidFill>
              </a:rPr>
              <a:t>string </a:t>
            </a:r>
            <a:r>
              <a:rPr lang="en-US" sz="2400" dirty="0"/>
              <a:t>that is either (1) </a:t>
            </a:r>
            <a:r>
              <a:rPr lang="en-US" sz="2400" dirty="0">
                <a:solidFill>
                  <a:srgbClr val="FF0000"/>
                </a:solidFill>
              </a:rPr>
              <a:t>a share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of certain elements or (2</a:t>
            </a:r>
            <a:r>
              <a:rPr lang="en-US" sz="2400" dirty="0">
                <a:solidFill>
                  <a:srgbClr val="FF0000"/>
                </a:solidFill>
              </a:rPr>
              <a:t>) a random string </a:t>
            </a:r>
            <a:r>
              <a:rPr lang="en-US" sz="2400" dirty="0">
                <a:solidFill>
                  <a:srgbClr val="00B0F0"/>
                </a:solidFill>
              </a:rPr>
              <a:t>(see previous algorithm)</a:t>
            </a:r>
            <a:r>
              <a:rPr lang="en-US" sz="2400" dirty="0"/>
              <a:t>. Analogously, </a:t>
            </a:r>
            <a:r>
              <a:rPr lang="en-US" sz="2400" dirty="0">
                <a:solidFill>
                  <a:srgbClr val="C00000"/>
                </a:solidFill>
              </a:rPr>
              <a:t>a share </a:t>
            </a:r>
            <a:r>
              <a:rPr lang="en-US" sz="2400" dirty="0"/>
              <a:t>in a gabled Bloom filter is equivalent to a </a:t>
            </a:r>
            <a:r>
              <a:rPr lang="en-US" sz="2400" dirty="0">
                <a:solidFill>
                  <a:srgbClr val="C00000"/>
                </a:solidFill>
              </a:rPr>
              <a:t>“1” bit </a:t>
            </a:r>
            <a:r>
              <a:rPr lang="en-US" sz="2400" dirty="0"/>
              <a:t>in a Bloom filter, and </a:t>
            </a:r>
            <a:r>
              <a:rPr lang="en-US" sz="2400" dirty="0">
                <a:solidFill>
                  <a:srgbClr val="C00000"/>
                </a:solidFill>
              </a:rPr>
              <a:t>a random string </a:t>
            </a:r>
            <a:r>
              <a:rPr lang="en-US" sz="2400" dirty="0"/>
              <a:t>is equivalent to a </a:t>
            </a:r>
            <a:r>
              <a:rPr lang="en-US" sz="2400" dirty="0">
                <a:solidFill>
                  <a:srgbClr val="C00000"/>
                </a:solidFill>
              </a:rPr>
              <a:t>“0” bit</a:t>
            </a:r>
            <a:r>
              <a:rPr lang="en-US" sz="2400" dirty="0"/>
              <a:t>. </a:t>
            </a:r>
          </a:p>
          <a:p>
            <a:r>
              <a:rPr lang="en-US" sz="2400" dirty="0"/>
              <a:t>Same as the Bloom filters, there is </a:t>
            </a:r>
            <a:r>
              <a:rPr lang="en-US" sz="2400" u="sng" dirty="0"/>
              <a:t>no false negative </a:t>
            </a:r>
            <a:r>
              <a:rPr lang="en-US" sz="2400" dirty="0"/>
              <a:t>when using a GBF </a:t>
            </a:r>
            <a:r>
              <a:rPr lang="en-US" sz="2400" dirty="0">
                <a:solidFill>
                  <a:srgbClr val="FF0000"/>
                </a:solidFill>
              </a:rPr>
              <a:t>because (1) all shares of an encoded element are guaranteed to be retrievable, and (2) the XOR-based secret sharing scheme always produces the original element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when all shares are available</a:t>
            </a:r>
            <a:r>
              <a:rPr lang="en-US" sz="2400" dirty="0"/>
              <a:t>. </a:t>
            </a:r>
          </a:p>
          <a:p>
            <a:r>
              <a:rPr lang="en-US" sz="2400" dirty="0"/>
              <a:t>When using a GBF, we need to consider and </a:t>
            </a:r>
            <a:r>
              <a:rPr lang="en-US" sz="2400" u="sng" dirty="0"/>
              <a:t>differentiate the following two probabilities</a:t>
            </a:r>
            <a:r>
              <a:rPr lang="en-US" sz="2400" dirty="0"/>
              <a:t>:</a:t>
            </a:r>
          </a:p>
          <a:p>
            <a:r>
              <a:rPr lang="en-US" sz="2400" dirty="0"/>
              <a:t> (1) </a:t>
            </a:r>
            <a:r>
              <a:rPr lang="en-US" sz="2400" dirty="0">
                <a:solidFill>
                  <a:srgbClr val="C00000"/>
                </a:solidFill>
              </a:rPr>
              <a:t>The collision probability </a:t>
            </a:r>
            <a:r>
              <a:rPr lang="en-US" sz="2400" dirty="0"/>
              <a:t>of a GBF is </a:t>
            </a:r>
            <a:r>
              <a:rPr lang="en-US" sz="2400" dirty="0">
                <a:solidFill>
                  <a:srgbClr val="00B050"/>
                </a:solidFill>
              </a:rPr>
              <a:t>the probability when y is NOT in S, but it hashes to the same set of index numbers as some x</a:t>
            </a:r>
            <a:r>
              <a:rPr lang="en-US" sz="2400" dirty="0"/>
              <a:t>. </a:t>
            </a:r>
            <a:r>
              <a:rPr lang="en-US" sz="2400" u="sng" dirty="0"/>
              <a:t>A collision does not cause false positive: the recovered string (Algorithm 2) </a:t>
            </a:r>
            <a:r>
              <a:rPr lang="en-US" sz="2400" b="1" u="sng" dirty="0">
                <a:solidFill>
                  <a:srgbClr val="FF0000"/>
                </a:solidFill>
              </a:rPr>
              <a:t>is x but not y </a:t>
            </a:r>
            <a:r>
              <a:rPr lang="en-US" sz="2400" u="sng" dirty="0"/>
              <a:t>so the query result is still false</a:t>
            </a:r>
            <a:r>
              <a:rPr lang="en-US" sz="2400" dirty="0"/>
              <a:t>. However it reveals x. The collision probability is negligible in k. </a:t>
            </a:r>
          </a:p>
          <a:p>
            <a:r>
              <a:rPr lang="en-US" sz="2400" dirty="0"/>
              <a:t>Loosely, we can use the </a:t>
            </a:r>
            <a:r>
              <a:rPr lang="en-US" sz="2400" u="sng" dirty="0"/>
              <a:t>upper bound of the false positive probability </a:t>
            </a:r>
            <a:r>
              <a:rPr lang="en-US" sz="2400" dirty="0"/>
              <a:t>of a Bloom filter as the upper bound of the collision probability of a garbled Bloom filter. Note that collisions do not affect the security of our protocol, but may be a concern if a GBF is used in other protocols.</a:t>
            </a:r>
          </a:p>
          <a:p>
            <a:r>
              <a:rPr lang="en-US" sz="2400" dirty="0"/>
              <a:t>(2) </a:t>
            </a:r>
            <a:r>
              <a:rPr lang="en-US" sz="2400" u="sng" dirty="0">
                <a:solidFill>
                  <a:srgbClr val="FF0000"/>
                </a:solidFill>
              </a:rPr>
              <a:t>The “false positive” probability </a:t>
            </a:r>
            <a:r>
              <a:rPr lang="en-US" sz="2400" u="sng" dirty="0"/>
              <a:t>of GBFS is the probability </a:t>
            </a:r>
            <a:r>
              <a:rPr lang="en-US" sz="2400" u="sng" dirty="0">
                <a:solidFill>
                  <a:srgbClr val="00B0F0"/>
                </a:solidFill>
              </a:rPr>
              <a:t>when y is not in S but the recovered string equals y coincidentally</a:t>
            </a:r>
            <a:r>
              <a:rPr lang="en-US" sz="2400" u="sng" dirty="0"/>
              <a:t>. This probability is at most </a:t>
            </a:r>
            <a:r>
              <a:rPr lang="en-US" sz="2400" u="sng" dirty="0">
                <a:solidFill>
                  <a:srgbClr val="0000FF"/>
                </a:solidFill>
              </a:rPr>
              <a:t>2</a:t>
            </a:r>
            <a:r>
              <a:rPr lang="en-US" sz="2400" u="sng" baseline="30000" dirty="0">
                <a:solidFill>
                  <a:srgbClr val="0000FF"/>
                </a:solidFill>
              </a:rPr>
              <a:t>-</a:t>
            </a:r>
            <a:r>
              <a:rPr lang="el-GR" sz="2400" baseline="30000" dirty="0">
                <a:solidFill>
                  <a:srgbClr val="0000FF"/>
                </a:solidFill>
              </a:rPr>
              <a:t>λ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319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42D2-3E5F-4876-B787-8EEB5F73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0044-6239-4199-87A8-C0AE2AC8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55" y="1690688"/>
            <a:ext cx="2921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summary, with proper parameters, a garbled Bloom filter exhibits similar properties when encoding set membership: </a:t>
            </a:r>
            <a:r>
              <a:rPr lang="en-US" dirty="0">
                <a:solidFill>
                  <a:srgbClr val="00B050"/>
                </a:solidFill>
              </a:rPr>
              <a:t>no false negative and negligible false positive.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ACFC6-72A0-4DC4-A710-EF166A86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97" y="1568694"/>
            <a:ext cx="8514993" cy="45301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12A99-5AD6-46D9-8E9C-F3CB9C595993}"/>
              </a:ext>
            </a:extLst>
          </p:cNvPr>
          <p:cNvCxnSpPr>
            <a:cxnSpLocks/>
          </p:cNvCxnSpPr>
          <p:nvPr/>
        </p:nvCxnSpPr>
        <p:spPr>
          <a:xfrm>
            <a:off x="5679347" y="2093054"/>
            <a:ext cx="796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BC1D0-CA87-43E6-94B8-1763AB13D0BF}"/>
              </a:ext>
            </a:extLst>
          </p:cNvPr>
          <p:cNvCxnSpPr>
            <a:cxnSpLocks/>
          </p:cNvCxnSpPr>
          <p:nvPr/>
        </p:nvCxnSpPr>
        <p:spPr>
          <a:xfrm>
            <a:off x="4997042" y="2757182"/>
            <a:ext cx="1428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DF970-6E34-4F31-BC98-84DD75A18D14}"/>
              </a:ext>
            </a:extLst>
          </p:cNvPr>
          <p:cNvCxnSpPr>
            <a:cxnSpLocks/>
          </p:cNvCxnSpPr>
          <p:nvPr/>
        </p:nvCxnSpPr>
        <p:spPr>
          <a:xfrm>
            <a:off x="8075522" y="2482862"/>
            <a:ext cx="1428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0D2C7-7731-4328-8FFA-C8FCDC378905}"/>
              </a:ext>
            </a:extLst>
          </p:cNvPr>
          <p:cNvCxnSpPr>
            <a:cxnSpLocks/>
          </p:cNvCxnSpPr>
          <p:nvPr/>
        </p:nvCxnSpPr>
        <p:spPr>
          <a:xfrm>
            <a:off x="8519160" y="3866357"/>
            <a:ext cx="98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E02DCE-9933-4B73-888D-B55AB84180D6}"/>
              </a:ext>
            </a:extLst>
          </p:cNvPr>
          <p:cNvSpPr txBox="1"/>
          <p:nvPr/>
        </p:nvSpPr>
        <p:spPr>
          <a:xfrm>
            <a:off x="9504447" y="3681691"/>
            <a:ext cx="236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time get a share, XOR with it, then the final result is the completely retrieved element.</a:t>
            </a:r>
          </a:p>
        </p:txBody>
      </p:sp>
    </p:spTree>
    <p:extLst>
      <p:ext uri="{BB962C8B-B14F-4D97-AF65-F5344CB8AC3E}">
        <p14:creationId xmlns:p14="http://schemas.microsoft.com/office/powerpoint/2010/main" val="372774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26C9-1E06-4286-9D1A-B62BF4BD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 an Intersection GBF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D44CB-487F-4116-A4D4-11DA1A23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825625"/>
            <a:ext cx="10789920" cy="4351338"/>
          </a:xfrm>
        </p:spPr>
        <p:txBody>
          <a:bodyPr>
            <a:normAutofit/>
          </a:bodyPr>
          <a:lstStyle/>
          <a:p>
            <a:r>
              <a:rPr lang="en-US" dirty="0"/>
              <a:t>we show how to produce an </a:t>
            </a:r>
            <a:r>
              <a:rPr lang="en-US" dirty="0">
                <a:solidFill>
                  <a:srgbClr val="FF0000"/>
                </a:solidFill>
              </a:rPr>
              <a:t>intersection </a:t>
            </a:r>
            <a:r>
              <a:rPr lang="en-US" dirty="0"/>
              <a:t>garbled Bloom filter from an (m, n, </a:t>
            </a:r>
            <a:r>
              <a:rPr lang="en-US" dirty="0" err="1"/>
              <a:t>k,H</a:t>
            </a:r>
            <a:r>
              <a:rPr lang="en-US" dirty="0"/>
              <a:t>)-</a:t>
            </a:r>
            <a:r>
              <a:rPr lang="en-US" dirty="0">
                <a:solidFill>
                  <a:srgbClr val="0000FF"/>
                </a:solidFill>
              </a:rPr>
              <a:t>garbled </a:t>
            </a:r>
            <a:r>
              <a:rPr lang="en-US" dirty="0"/>
              <a:t>Bloom filter (</a:t>
            </a:r>
            <a:r>
              <a:rPr lang="en-US" dirty="0">
                <a:solidFill>
                  <a:srgbClr val="0000FF"/>
                </a:solidFill>
              </a:rPr>
              <a:t>client</a:t>
            </a:r>
            <a:r>
              <a:rPr lang="en-US" dirty="0"/>
              <a:t>) and an (m, n, </a:t>
            </a:r>
            <a:r>
              <a:rPr lang="en-US" dirty="0" err="1"/>
              <a:t>k,H</a:t>
            </a:r>
            <a:r>
              <a:rPr lang="en-US" dirty="0"/>
              <a:t>)-Bloom filter (</a:t>
            </a:r>
            <a:r>
              <a:rPr lang="en-US" dirty="0">
                <a:solidFill>
                  <a:srgbClr val="0000FF"/>
                </a:solidFill>
              </a:rPr>
              <a:t>server</a:t>
            </a:r>
            <a:r>
              <a:rPr lang="en-US" dirty="0"/>
              <a:t>). </a:t>
            </a:r>
          </a:p>
          <a:p>
            <a:r>
              <a:rPr lang="en-US" u="sng" dirty="0"/>
              <a:t>The idea is quite similar to creating an intersection Bloom filter by </a:t>
            </a:r>
            <a:r>
              <a:rPr lang="en-US" u="sng" dirty="0">
                <a:solidFill>
                  <a:srgbClr val="FF0000"/>
                </a:solidFill>
              </a:rPr>
              <a:t>ANDing</a:t>
            </a:r>
            <a:r>
              <a:rPr lang="en-US" u="sng" dirty="0"/>
              <a:t> two Bloom filters</a:t>
            </a:r>
            <a:r>
              <a:rPr lang="en-US" dirty="0"/>
              <a:t>.</a:t>
            </a:r>
          </a:p>
          <a:p>
            <a:r>
              <a:rPr lang="en-US" dirty="0"/>
              <a:t>Let’s say we have an (m, n, </a:t>
            </a:r>
            <a:r>
              <a:rPr lang="en-US" dirty="0" err="1"/>
              <a:t>k,H</a:t>
            </a:r>
            <a:r>
              <a:rPr lang="en-US" dirty="0"/>
              <a:t>)-Bloom filter BFC that encodes a set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and an (m, n, </a:t>
            </a:r>
            <a:r>
              <a:rPr lang="en-US" dirty="0" err="1"/>
              <a:t>k,H</a:t>
            </a:r>
            <a:r>
              <a:rPr lang="en-US" dirty="0"/>
              <a:t> )-garbled Bloom filter GBFS that encodes a set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. We use </a:t>
            </a:r>
            <a:r>
              <a:rPr lang="en-US" u="sng" dirty="0"/>
              <a:t>Algorithm 3 </a:t>
            </a:r>
            <a:r>
              <a:rPr lang="en-US" dirty="0"/>
              <a:t>to build the </a:t>
            </a:r>
            <a:r>
              <a:rPr lang="en-US" i="1" dirty="0">
                <a:solidFill>
                  <a:srgbClr val="0000FF"/>
                </a:solidFill>
              </a:rPr>
              <a:t>intersection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garbled Bloom filter GBF </a:t>
            </a:r>
            <a:r>
              <a:rPr lang="en-US" dirty="0">
                <a:solidFill>
                  <a:srgbClr val="0000FF"/>
                </a:solidFill>
              </a:rPr>
              <a:t>C\S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65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EF852-39CA-4690-AE69-CCCCA9C3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55"/>
            <a:ext cx="11460034" cy="4356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B39BA-0438-4CA5-A405-3F39F2AD6B85}"/>
              </a:ext>
            </a:extLst>
          </p:cNvPr>
          <p:cNvSpPr txBox="1"/>
          <p:nvPr/>
        </p:nvSpPr>
        <p:spPr>
          <a:xfrm>
            <a:off x="370150" y="4319926"/>
            <a:ext cx="11583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intuition of the algorithm is this: </a:t>
            </a:r>
          </a:p>
          <a:p>
            <a:pPr marL="342900" indent="-342900">
              <a:buAutoNum type="arabicParenBoth"/>
            </a:pPr>
            <a:r>
              <a:rPr lang="en-US" sz="2000" dirty="0"/>
              <a:t>if </a:t>
            </a:r>
            <a:r>
              <a:rPr lang="en-US" sz="2000" dirty="0">
                <a:solidFill>
                  <a:srgbClr val="FF0000"/>
                </a:solidFill>
              </a:rPr>
              <a:t>an element x is in C \ S</a:t>
            </a:r>
            <a:r>
              <a:rPr lang="en-US" sz="2000" dirty="0"/>
              <a:t>, then for every position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/>
              <a:t> it hashes to, </a:t>
            </a:r>
            <a:r>
              <a:rPr lang="en-US" sz="2000" dirty="0">
                <a:solidFill>
                  <a:srgbClr val="FF0000"/>
                </a:solidFill>
              </a:rPr>
              <a:t>BF</a:t>
            </a:r>
            <a:r>
              <a:rPr lang="en-US" sz="2000" baseline="-25000" dirty="0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] </a:t>
            </a:r>
            <a:r>
              <a:rPr lang="en-US" sz="2000" dirty="0"/>
              <a:t>must be a </a:t>
            </a:r>
            <a:r>
              <a:rPr lang="en-US" sz="2000" dirty="0">
                <a:solidFill>
                  <a:srgbClr val="0000FF"/>
                </a:solidFill>
              </a:rPr>
              <a:t>1 bit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GBFS[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] </a:t>
            </a:r>
            <a:r>
              <a:rPr lang="en-US" sz="2000" dirty="0"/>
              <a:t>must be </a:t>
            </a:r>
            <a:r>
              <a:rPr lang="en-US" sz="2000" dirty="0">
                <a:solidFill>
                  <a:srgbClr val="0000FF"/>
                </a:solidFill>
              </a:rPr>
              <a:t>a share of x</a:t>
            </a:r>
            <a:r>
              <a:rPr lang="en-US" sz="2000" dirty="0"/>
              <a:t>. Therefore by running the algorithm, </a:t>
            </a:r>
            <a:r>
              <a:rPr lang="en-US" sz="2000" dirty="0">
                <a:solidFill>
                  <a:srgbClr val="0000FF"/>
                </a:solidFill>
              </a:rPr>
              <a:t>all shares of x </a:t>
            </a:r>
            <a:r>
              <a:rPr lang="en-US" sz="2000" dirty="0">
                <a:solidFill>
                  <a:srgbClr val="FF0000"/>
                </a:solidFill>
              </a:rPr>
              <a:t>are copied to the new garbled Bloom filter. </a:t>
            </a:r>
            <a:r>
              <a:rPr lang="en-US" sz="2000" dirty="0"/>
              <a:t>That is, all elements in C \S are </a:t>
            </a:r>
            <a:r>
              <a:rPr lang="en-US" sz="2000" u="sng" dirty="0"/>
              <a:t>preserved</a:t>
            </a:r>
            <a:r>
              <a:rPr lang="en-US" sz="2000" dirty="0"/>
              <a:t> in the new garbled Bloom filter. </a:t>
            </a:r>
          </a:p>
          <a:p>
            <a:pPr marL="342900" indent="-342900">
              <a:buAutoNum type="arabicParenBoth"/>
            </a:pPr>
            <a:r>
              <a:rPr lang="en-US" sz="2000" dirty="0"/>
              <a:t>On the other hand, </a:t>
            </a:r>
            <a:r>
              <a:rPr lang="en-US" sz="2000" dirty="0">
                <a:solidFill>
                  <a:srgbClr val="FF0000"/>
                </a:solidFill>
              </a:rPr>
              <a:t>if x is not in C \S</a:t>
            </a:r>
            <a:r>
              <a:rPr lang="en-US" sz="2000" dirty="0"/>
              <a:t>, then with a high probability, </a:t>
            </a:r>
            <a:r>
              <a:rPr lang="en-US" sz="2000" u="sng" dirty="0"/>
              <a:t>at least one share will not be copied</a:t>
            </a:r>
            <a:r>
              <a:rPr lang="en-US" sz="2000" dirty="0"/>
              <a:t>. In other words, </a:t>
            </a:r>
            <a:r>
              <a:rPr lang="en-US" sz="2000" u="sng" dirty="0"/>
              <a:t>elements not in C \ S are eliminated from </a:t>
            </a:r>
            <a:r>
              <a:rPr lang="en-US" sz="2000" dirty="0"/>
              <a:t>the new garbled Bloom filter. </a:t>
            </a:r>
          </a:p>
          <a:p>
            <a:r>
              <a:rPr lang="en-US" sz="2000" dirty="0"/>
              <a:t>Thus the new garbled Bloom filter is indeed a garbled Bloom filter that encodes the intersection.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C42D0E-8EF5-4109-B4A5-99353B672841}"/>
              </a:ext>
            </a:extLst>
          </p:cNvPr>
          <p:cNvCxnSpPr>
            <a:cxnSpLocks/>
          </p:cNvCxnSpPr>
          <p:nvPr/>
        </p:nvCxnSpPr>
        <p:spPr>
          <a:xfrm>
            <a:off x="6161714" y="1048625"/>
            <a:ext cx="796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F21B08-374F-40B4-B8ED-C38E521094E4}"/>
              </a:ext>
            </a:extLst>
          </p:cNvPr>
          <p:cNvCxnSpPr>
            <a:cxnSpLocks/>
          </p:cNvCxnSpPr>
          <p:nvPr/>
        </p:nvCxnSpPr>
        <p:spPr>
          <a:xfrm>
            <a:off x="10339431" y="1086375"/>
            <a:ext cx="591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65A91E-F2C0-4C5B-9DC8-A1B8A0899201}"/>
              </a:ext>
            </a:extLst>
          </p:cNvPr>
          <p:cNvCxnSpPr>
            <a:cxnSpLocks/>
          </p:cNvCxnSpPr>
          <p:nvPr/>
        </p:nvCxnSpPr>
        <p:spPr>
          <a:xfrm>
            <a:off x="6161714" y="1421934"/>
            <a:ext cx="1061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10752F-0058-482B-8602-C60CB4DC09A0}"/>
              </a:ext>
            </a:extLst>
          </p:cNvPr>
          <p:cNvCxnSpPr>
            <a:cxnSpLocks/>
          </p:cNvCxnSpPr>
          <p:nvPr/>
        </p:nvCxnSpPr>
        <p:spPr>
          <a:xfrm>
            <a:off x="6958668" y="1025805"/>
            <a:ext cx="1590972" cy="74203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CD8B3E-AC72-4F51-A169-DCDF36ED9F39}"/>
              </a:ext>
            </a:extLst>
          </p:cNvPr>
          <p:cNvSpPr txBox="1"/>
          <p:nvPr/>
        </p:nvSpPr>
        <p:spPr>
          <a:xfrm>
            <a:off x="7754154" y="1779821"/>
            <a:ext cx="145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GBF is controlled by 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457CE9-1FB1-40F6-AC96-49EF1BF7940E}"/>
              </a:ext>
            </a:extLst>
          </p:cNvPr>
          <p:cNvCxnSpPr>
            <a:cxnSpLocks/>
          </p:cNvCxnSpPr>
          <p:nvPr/>
        </p:nvCxnSpPr>
        <p:spPr>
          <a:xfrm>
            <a:off x="10804714" y="1152728"/>
            <a:ext cx="0" cy="135714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CBF7F1-4179-4977-ADF3-58B4EBD4B4E0}"/>
              </a:ext>
            </a:extLst>
          </p:cNvPr>
          <p:cNvSpPr txBox="1"/>
          <p:nvPr/>
        </p:nvSpPr>
        <p:spPr>
          <a:xfrm>
            <a:off x="10009228" y="2521856"/>
            <a:ext cx="145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BF is controlled by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FB29DD-F4C2-4986-88D5-B4AB90DEE9D0}"/>
              </a:ext>
            </a:extLst>
          </p:cNvPr>
          <p:cNvCxnSpPr>
            <a:cxnSpLocks/>
          </p:cNvCxnSpPr>
          <p:nvPr/>
        </p:nvCxnSpPr>
        <p:spPr>
          <a:xfrm flipV="1">
            <a:off x="2846875" y="1831301"/>
            <a:ext cx="1590972" cy="29759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2DD633-FB2A-49FE-91F1-75F83131FF5A}"/>
              </a:ext>
            </a:extLst>
          </p:cNvPr>
          <p:cNvSpPr txBox="1"/>
          <p:nvPr/>
        </p:nvSpPr>
        <p:spPr>
          <a:xfrm>
            <a:off x="4437846" y="1658888"/>
            <a:ext cx="22550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Based on client’s query requirement,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7D8A5B-D0EE-4CF1-ACE3-F5122CE64DE7}"/>
              </a:ext>
            </a:extLst>
          </p:cNvPr>
          <p:cNvCxnSpPr>
            <a:cxnSpLocks/>
          </p:cNvCxnSpPr>
          <p:nvPr/>
        </p:nvCxnSpPr>
        <p:spPr>
          <a:xfrm>
            <a:off x="3474720" y="2703151"/>
            <a:ext cx="2686994" cy="75825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2040D7-A30B-4986-AFAF-9A0B7A6A47D8}"/>
              </a:ext>
            </a:extLst>
          </p:cNvPr>
          <p:cNvSpPr txBox="1"/>
          <p:nvPr/>
        </p:nvSpPr>
        <p:spPr>
          <a:xfrm>
            <a:off x="6161714" y="3136216"/>
            <a:ext cx="371380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the server’s corresponding position, we take that element and put in the “intersection” GBF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E07BDD-71EE-4FF0-AE02-2E516BDF9B89}"/>
              </a:ext>
            </a:extLst>
          </p:cNvPr>
          <p:cNvCxnSpPr>
            <a:cxnSpLocks/>
          </p:cNvCxnSpPr>
          <p:nvPr/>
        </p:nvCxnSpPr>
        <p:spPr>
          <a:xfrm>
            <a:off x="1785668" y="2824014"/>
            <a:ext cx="2771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2B1E21-B748-407E-8A6D-A44EC87B68EA}"/>
              </a:ext>
            </a:extLst>
          </p:cNvPr>
          <p:cNvCxnSpPr>
            <a:cxnSpLocks/>
          </p:cNvCxnSpPr>
          <p:nvPr/>
        </p:nvCxnSpPr>
        <p:spPr>
          <a:xfrm>
            <a:off x="1476569" y="2392569"/>
            <a:ext cx="138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7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1F7C1-D139-428B-899B-4BA3C7DF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623"/>
            <a:ext cx="12090400" cy="1320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F496C-4197-4DB6-BDBF-857FAB3BCD79}"/>
              </a:ext>
            </a:extLst>
          </p:cNvPr>
          <p:cNvSpPr txBox="1"/>
          <p:nvPr/>
        </p:nvSpPr>
        <p:spPr>
          <a:xfrm>
            <a:off x="393327" y="2128138"/>
            <a:ext cx="89865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security point of view, a more interesting property of the intersection GBF is that it is</a:t>
            </a:r>
          </a:p>
          <a:p>
            <a:r>
              <a:rPr lang="en-US" dirty="0">
                <a:solidFill>
                  <a:srgbClr val="0000FF"/>
                </a:solidFill>
              </a:rPr>
              <a:t>indistinguishable from a GBF </a:t>
            </a:r>
            <a:r>
              <a:rPr lang="en-US" dirty="0">
                <a:solidFill>
                  <a:srgbClr val="FF0000"/>
                </a:solidFill>
              </a:rPr>
              <a:t>built from scratch </a:t>
            </a:r>
            <a:r>
              <a:rPr lang="en-US" dirty="0">
                <a:solidFill>
                  <a:srgbClr val="0000FF"/>
                </a:solidFill>
              </a:rPr>
              <a:t>that encodes C \ S. That is 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0843D-70CF-4399-89CE-1F8C036B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9" y="2812423"/>
            <a:ext cx="11934486" cy="169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6895D-9A2F-436A-89AA-BC78DFBA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0" y="5037620"/>
            <a:ext cx="11262722" cy="1020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D7CDE-C947-4DF6-AB3E-2EF985550337}"/>
              </a:ext>
            </a:extLst>
          </p:cNvPr>
          <p:cNvSpPr/>
          <p:nvPr/>
        </p:nvSpPr>
        <p:spPr>
          <a:xfrm>
            <a:off x="10113108" y="5728677"/>
            <a:ext cx="1614253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DBF1B4-5ED5-476B-BBA5-34F48821070C}"/>
              </a:ext>
            </a:extLst>
          </p:cNvPr>
          <p:cNvCxnSpPr>
            <a:cxnSpLocks/>
          </p:cNvCxnSpPr>
          <p:nvPr/>
        </p:nvCxnSpPr>
        <p:spPr>
          <a:xfrm>
            <a:off x="226503" y="1715550"/>
            <a:ext cx="4660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5B859-D506-4192-AB39-F37BB62C4083}"/>
              </a:ext>
            </a:extLst>
          </p:cNvPr>
          <p:cNvCxnSpPr>
            <a:cxnSpLocks/>
          </p:cNvCxnSpPr>
          <p:nvPr/>
        </p:nvCxnSpPr>
        <p:spPr>
          <a:xfrm>
            <a:off x="5538132" y="1715550"/>
            <a:ext cx="6278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94AB4-1C6B-44B6-8EA6-78DFCB219432}"/>
              </a:ext>
            </a:extLst>
          </p:cNvPr>
          <p:cNvCxnSpPr>
            <a:cxnSpLocks/>
          </p:cNvCxnSpPr>
          <p:nvPr/>
        </p:nvCxnSpPr>
        <p:spPr>
          <a:xfrm>
            <a:off x="10008066" y="949355"/>
            <a:ext cx="1901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16F2EC-093E-4C16-A619-83E26048EE1B}"/>
              </a:ext>
            </a:extLst>
          </p:cNvPr>
          <p:cNvCxnSpPr>
            <a:cxnSpLocks/>
          </p:cNvCxnSpPr>
          <p:nvPr/>
        </p:nvCxnSpPr>
        <p:spPr>
          <a:xfrm flipV="1">
            <a:off x="4413326" y="3659552"/>
            <a:ext cx="158899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7C79C0-7E4E-4E54-A770-0FACC515C9D1}"/>
              </a:ext>
            </a:extLst>
          </p:cNvPr>
          <p:cNvCxnSpPr>
            <a:cxnSpLocks/>
          </p:cNvCxnSpPr>
          <p:nvPr/>
        </p:nvCxnSpPr>
        <p:spPr>
          <a:xfrm>
            <a:off x="6267974" y="4096625"/>
            <a:ext cx="1563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E1DF58-8C83-4D64-BAD5-31ED8035F6AB}"/>
              </a:ext>
            </a:extLst>
          </p:cNvPr>
          <p:cNvCxnSpPr>
            <a:cxnSpLocks/>
          </p:cNvCxnSpPr>
          <p:nvPr/>
        </p:nvCxnSpPr>
        <p:spPr>
          <a:xfrm>
            <a:off x="4009938" y="5367557"/>
            <a:ext cx="7176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0B4F83-62E1-4A32-8148-24D542C27FF3}"/>
              </a:ext>
            </a:extLst>
          </p:cNvPr>
          <p:cNvCxnSpPr>
            <a:cxnSpLocks/>
          </p:cNvCxnSpPr>
          <p:nvPr/>
        </p:nvCxnSpPr>
        <p:spPr>
          <a:xfrm>
            <a:off x="3596080" y="6093204"/>
            <a:ext cx="1901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EA7430-CFDC-4AEC-9B0A-B1B06FA06423}"/>
              </a:ext>
            </a:extLst>
          </p:cNvPr>
          <p:cNvCxnSpPr>
            <a:cxnSpLocks/>
          </p:cNvCxnSpPr>
          <p:nvPr/>
        </p:nvCxnSpPr>
        <p:spPr>
          <a:xfrm>
            <a:off x="3000462" y="1310083"/>
            <a:ext cx="748997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945AE6-CEF3-4BE2-89B1-7490F4418151}"/>
              </a:ext>
            </a:extLst>
          </p:cNvPr>
          <p:cNvSpPr txBox="1"/>
          <p:nvPr/>
        </p:nvSpPr>
        <p:spPr>
          <a:xfrm>
            <a:off x="1776864" y="4187697"/>
            <a:ext cx="51130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Therefore, Algorithm 1 &amp; 3 produce the same result.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7D72E-E687-4426-B876-9B55A140C945}"/>
              </a:ext>
            </a:extLst>
          </p:cNvPr>
          <p:cNvSpPr txBox="1"/>
          <p:nvPr/>
        </p:nvSpPr>
        <p:spPr>
          <a:xfrm>
            <a:off x="7480577" y="4353335"/>
            <a:ext cx="43940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wish enemies do not distinguish them! (i.e., they look almost the same)</a:t>
            </a:r>
          </a:p>
        </p:txBody>
      </p:sp>
    </p:spTree>
    <p:extLst>
      <p:ext uri="{BB962C8B-B14F-4D97-AF65-F5344CB8AC3E}">
        <p14:creationId xmlns:p14="http://schemas.microsoft.com/office/powerpoint/2010/main" val="52086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6D410-9269-44DC-8B33-95A350E9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5" y="883141"/>
            <a:ext cx="11698951" cy="3743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5278A-BA76-4974-B039-E0E4BFA4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7" y="5297429"/>
            <a:ext cx="10834205" cy="7405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527E57-DFDE-406A-A574-65017EFC1F86}"/>
              </a:ext>
            </a:extLst>
          </p:cNvPr>
          <p:cNvCxnSpPr>
            <a:cxnSpLocks/>
          </p:cNvCxnSpPr>
          <p:nvPr/>
        </p:nvCxnSpPr>
        <p:spPr>
          <a:xfrm>
            <a:off x="1270932" y="1574335"/>
            <a:ext cx="1901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CBFBF6-6CE7-4B9A-A51C-BAD57B8F9BC1}"/>
              </a:ext>
            </a:extLst>
          </p:cNvPr>
          <p:cNvCxnSpPr>
            <a:cxnSpLocks/>
          </p:cNvCxnSpPr>
          <p:nvPr/>
        </p:nvCxnSpPr>
        <p:spPr>
          <a:xfrm flipV="1">
            <a:off x="456589" y="2302778"/>
            <a:ext cx="7085114" cy="391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20F6F4-CD87-4801-8D33-E13E284591FF}"/>
              </a:ext>
            </a:extLst>
          </p:cNvPr>
          <p:cNvCxnSpPr>
            <a:cxnSpLocks/>
          </p:cNvCxnSpPr>
          <p:nvPr/>
        </p:nvCxnSpPr>
        <p:spPr>
          <a:xfrm flipV="1">
            <a:off x="363755" y="1918982"/>
            <a:ext cx="11666058" cy="68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B1356D-0F33-44B6-8479-0A0359611FB5}"/>
              </a:ext>
            </a:extLst>
          </p:cNvPr>
          <p:cNvCxnSpPr>
            <a:cxnSpLocks/>
          </p:cNvCxnSpPr>
          <p:nvPr/>
        </p:nvCxnSpPr>
        <p:spPr>
          <a:xfrm>
            <a:off x="5790258" y="1578950"/>
            <a:ext cx="6272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4758A0-63A1-49F2-85E3-825E6F96A823}"/>
              </a:ext>
            </a:extLst>
          </p:cNvPr>
          <p:cNvSpPr txBox="1"/>
          <p:nvPr/>
        </p:nvSpPr>
        <p:spPr>
          <a:xfrm>
            <a:off x="456589" y="236810"/>
            <a:ext cx="208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λ</a:t>
            </a:r>
            <a:r>
              <a:rPr lang="en-US" dirty="0">
                <a:solidFill>
                  <a:srgbClr val="0000FF"/>
                </a:solidFill>
              </a:rPr>
              <a:t>: String size in each element of GBF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D85947-9C2A-4831-899C-C173F2CB2FF8}"/>
              </a:ext>
            </a:extLst>
          </p:cNvPr>
          <p:cNvSpPr/>
          <p:nvPr/>
        </p:nvSpPr>
        <p:spPr>
          <a:xfrm>
            <a:off x="2438400" y="487680"/>
            <a:ext cx="4268887" cy="929640"/>
          </a:xfrm>
          <a:custGeom>
            <a:avLst/>
            <a:gdLst>
              <a:gd name="connsiteX0" fmla="*/ 0 w 4268887"/>
              <a:gd name="connsiteY0" fmla="*/ 472440 h 929640"/>
              <a:gd name="connsiteX1" fmla="*/ 60960 w 4268887"/>
              <a:gd name="connsiteY1" fmla="*/ 320040 h 929640"/>
              <a:gd name="connsiteX2" fmla="*/ 152400 w 4268887"/>
              <a:gd name="connsiteY2" fmla="*/ 274320 h 929640"/>
              <a:gd name="connsiteX3" fmla="*/ 243840 w 4268887"/>
              <a:gd name="connsiteY3" fmla="*/ 213360 h 929640"/>
              <a:gd name="connsiteX4" fmla="*/ 335280 w 4268887"/>
              <a:gd name="connsiteY4" fmla="*/ 167640 h 929640"/>
              <a:gd name="connsiteX5" fmla="*/ 457200 w 4268887"/>
              <a:gd name="connsiteY5" fmla="*/ 137160 h 929640"/>
              <a:gd name="connsiteX6" fmla="*/ 655320 w 4268887"/>
              <a:gd name="connsiteY6" fmla="*/ 106680 h 929640"/>
              <a:gd name="connsiteX7" fmla="*/ 792480 w 4268887"/>
              <a:gd name="connsiteY7" fmla="*/ 91440 h 929640"/>
              <a:gd name="connsiteX8" fmla="*/ 899160 w 4268887"/>
              <a:gd name="connsiteY8" fmla="*/ 76200 h 929640"/>
              <a:gd name="connsiteX9" fmla="*/ 990600 w 4268887"/>
              <a:gd name="connsiteY9" fmla="*/ 60960 h 929640"/>
              <a:gd name="connsiteX10" fmla="*/ 1310640 w 4268887"/>
              <a:gd name="connsiteY10" fmla="*/ 45720 h 929640"/>
              <a:gd name="connsiteX11" fmla="*/ 1432560 w 4268887"/>
              <a:gd name="connsiteY11" fmla="*/ 30480 h 929640"/>
              <a:gd name="connsiteX12" fmla="*/ 1661160 w 4268887"/>
              <a:gd name="connsiteY12" fmla="*/ 0 h 929640"/>
              <a:gd name="connsiteX13" fmla="*/ 2026920 w 4268887"/>
              <a:gd name="connsiteY13" fmla="*/ 30480 h 929640"/>
              <a:gd name="connsiteX14" fmla="*/ 2179320 w 4268887"/>
              <a:gd name="connsiteY14" fmla="*/ 60960 h 929640"/>
              <a:gd name="connsiteX15" fmla="*/ 2225040 w 4268887"/>
              <a:gd name="connsiteY15" fmla="*/ 76200 h 929640"/>
              <a:gd name="connsiteX16" fmla="*/ 2682240 w 4268887"/>
              <a:gd name="connsiteY16" fmla="*/ 91440 h 929640"/>
              <a:gd name="connsiteX17" fmla="*/ 2788920 w 4268887"/>
              <a:gd name="connsiteY17" fmla="*/ 121920 h 929640"/>
              <a:gd name="connsiteX18" fmla="*/ 2880360 w 4268887"/>
              <a:gd name="connsiteY18" fmla="*/ 152400 h 929640"/>
              <a:gd name="connsiteX19" fmla="*/ 3017520 w 4268887"/>
              <a:gd name="connsiteY19" fmla="*/ 213360 h 929640"/>
              <a:gd name="connsiteX20" fmla="*/ 3093720 w 4268887"/>
              <a:gd name="connsiteY20" fmla="*/ 228600 h 929640"/>
              <a:gd name="connsiteX21" fmla="*/ 3185160 w 4268887"/>
              <a:gd name="connsiteY21" fmla="*/ 243840 h 929640"/>
              <a:gd name="connsiteX22" fmla="*/ 3246120 w 4268887"/>
              <a:gd name="connsiteY22" fmla="*/ 259080 h 929640"/>
              <a:gd name="connsiteX23" fmla="*/ 3398520 w 4268887"/>
              <a:gd name="connsiteY23" fmla="*/ 274320 h 929640"/>
              <a:gd name="connsiteX24" fmla="*/ 3474720 w 4268887"/>
              <a:gd name="connsiteY24" fmla="*/ 304800 h 929640"/>
              <a:gd name="connsiteX25" fmla="*/ 3550920 w 4268887"/>
              <a:gd name="connsiteY25" fmla="*/ 320040 h 929640"/>
              <a:gd name="connsiteX26" fmla="*/ 3642360 w 4268887"/>
              <a:gd name="connsiteY26" fmla="*/ 350520 h 929640"/>
              <a:gd name="connsiteX27" fmla="*/ 3688080 w 4268887"/>
              <a:gd name="connsiteY27" fmla="*/ 365760 h 929640"/>
              <a:gd name="connsiteX28" fmla="*/ 3794760 w 4268887"/>
              <a:gd name="connsiteY28" fmla="*/ 411480 h 929640"/>
              <a:gd name="connsiteX29" fmla="*/ 3840480 w 4268887"/>
              <a:gd name="connsiteY29" fmla="*/ 457200 h 929640"/>
              <a:gd name="connsiteX30" fmla="*/ 3931920 w 4268887"/>
              <a:gd name="connsiteY30" fmla="*/ 518160 h 929640"/>
              <a:gd name="connsiteX31" fmla="*/ 4008120 w 4268887"/>
              <a:gd name="connsiteY31" fmla="*/ 594360 h 929640"/>
              <a:gd name="connsiteX32" fmla="*/ 4084320 w 4268887"/>
              <a:gd name="connsiteY32" fmla="*/ 670560 h 929640"/>
              <a:gd name="connsiteX33" fmla="*/ 4114800 w 4268887"/>
              <a:gd name="connsiteY33" fmla="*/ 716280 h 929640"/>
              <a:gd name="connsiteX34" fmla="*/ 4160520 w 4268887"/>
              <a:gd name="connsiteY34" fmla="*/ 762000 h 929640"/>
              <a:gd name="connsiteX35" fmla="*/ 4175760 w 4268887"/>
              <a:gd name="connsiteY35" fmla="*/ 807720 h 929640"/>
              <a:gd name="connsiteX36" fmla="*/ 4206240 w 4268887"/>
              <a:gd name="connsiteY36" fmla="*/ 853440 h 929640"/>
              <a:gd name="connsiteX37" fmla="*/ 4160520 w 4268887"/>
              <a:gd name="connsiteY37" fmla="*/ 868680 h 929640"/>
              <a:gd name="connsiteX38" fmla="*/ 4114800 w 4268887"/>
              <a:gd name="connsiteY38" fmla="*/ 838200 h 929640"/>
              <a:gd name="connsiteX39" fmla="*/ 4069080 w 4268887"/>
              <a:gd name="connsiteY39" fmla="*/ 822960 h 929640"/>
              <a:gd name="connsiteX40" fmla="*/ 4023360 w 4268887"/>
              <a:gd name="connsiteY40" fmla="*/ 792480 h 929640"/>
              <a:gd name="connsiteX41" fmla="*/ 4084320 w 4268887"/>
              <a:gd name="connsiteY41" fmla="*/ 807720 h 929640"/>
              <a:gd name="connsiteX42" fmla="*/ 4175760 w 4268887"/>
              <a:gd name="connsiteY42" fmla="*/ 853440 h 929640"/>
              <a:gd name="connsiteX43" fmla="*/ 4221480 w 4268887"/>
              <a:gd name="connsiteY43" fmla="*/ 883920 h 929640"/>
              <a:gd name="connsiteX44" fmla="*/ 4251960 w 4268887"/>
              <a:gd name="connsiteY44" fmla="*/ 929640 h 929640"/>
              <a:gd name="connsiteX45" fmla="*/ 4267200 w 4268887"/>
              <a:gd name="connsiteY45" fmla="*/ 883920 h 929640"/>
              <a:gd name="connsiteX46" fmla="*/ 4267200 w 4268887"/>
              <a:gd name="connsiteY46" fmla="*/ 74676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68887" h="929640">
                <a:moveTo>
                  <a:pt x="0" y="472440"/>
                </a:moveTo>
                <a:cubicBezTo>
                  <a:pt x="14919" y="420224"/>
                  <a:pt x="20164" y="360836"/>
                  <a:pt x="60960" y="320040"/>
                </a:cubicBezTo>
                <a:cubicBezTo>
                  <a:pt x="111702" y="269298"/>
                  <a:pt x="96622" y="305308"/>
                  <a:pt x="152400" y="274320"/>
                </a:cubicBezTo>
                <a:cubicBezTo>
                  <a:pt x="184422" y="256530"/>
                  <a:pt x="209087" y="224944"/>
                  <a:pt x="243840" y="213360"/>
                </a:cubicBezTo>
                <a:cubicBezTo>
                  <a:pt x="358758" y="175054"/>
                  <a:pt x="217107" y="226726"/>
                  <a:pt x="335280" y="167640"/>
                </a:cubicBezTo>
                <a:cubicBezTo>
                  <a:pt x="365495" y="152533"/>
                  <a:pt x="429873" y="142128"/>
                  <a:pt x="457200" y="137160"/>
                </a:cubicBezTo>
                <a:cubicBezTo>
                  <a:pt x="513128" y="126991"/>
                  <a:pt x="600522" y="113530"/>
                  <a:pt x="655320" y="106680"/>
                </a:cubicBezTo>
                <a:cubicBezTo>
                  <a:pt x="700966" y="100974"/>
                  <a:pt x="746834" y="97146"/>
                  <a:pt x="792480" y="91440"/>
                </a:cubicBezTo>
                <a:cubicBezTo>
                  <a:pt x="828124" y="86985"/>
                  <a:pt x="863657" y="81662"/>
                  <a:pt x="899160" y="76200"/>
                </a:cubicBezTo>
                <a:cubicBezTo>
                  <a:pt x="929701" y="71501"/>
                  <a:pt x="959784" y="63243"/>
                  <a:pt x="990600" y="60960"/>
                </a:cubicBezTo>
                <a:cubicBezTo>
                  <a:pt x="1097109" y="53070"/>
                  <a:pt x="1203960" y="50800"/>
                  <a:pt x="1310640" y="45720"/>
                </a:cubicBezTo>
                <a:lnTo>
                  <a:pt x="1432560" y="30480"/>
                </a:lnTo>
                <a:cubicBezTo>
                  <a:pt x="1639754" y="8670"/>
                  <a:pt x="1538787" y="30593"/>
                  <a:pt x="1661160" y="0"/>
                </a:cubicBezTo>
                <a:lnTo>
                  <a:pt x="2026920" y="30480"/>
                </a:lnTo>
                <a:cubicBezTo>
                  <a:pt x="2072979" y="35086"/>
                  <a:pt x="2133147" y="47768"/>
                  <a:pt x="2179320" y="60960"/>
                </a:cubicBezTo>
                <a:cubicBezTo>
                  <a:pt x="2194766" y="65373"/>
                  <a:pt x="2209005" y="75228"/>
                  <a:pt x="2225040" y="76200"/>
                </a:cubicBezTo>
                <a:cubicBezTo>
                  <a:pt x="2377245" y="85425"/>
                  <a:pt x="2529840" y="86360"/>
                  <a:pt x="2682240" y="91440"/>
                </a:cubicBezTo>
                <a:cubicBezTo>
                  <a:pt x="2835891" y="142657"/>
                  <a:pt x="2597558" y="64511"/>
                  <a:pt x="2788920" y="121920"/>
                </a:cubicBezTo>
                <a:cubicBezTo>
                  <a:pt x="2819694" y="131152"/>
                  <a:pt x="2853627" y="134578"/>
                  <a:pt x="2880360" y="152400"/>
                </a:cubicBezTo>
                <a:cubicBezTo>
                  <a:pt x="2935088" y="188886"/>
                  <a:pt x="2939794" y="197815"/>
                  <a:pt x="3017520" y="213360"/>
                </a:cubicBezTo>
                <a:lnTo>
                  <a:pt x="3093720" y="228600"/>
                </a:lnTo>
                <a:cubicBezTo>
                  <a:pt x="3124122" y="234128"/>
                  <a:pt x="3154860" y="237780"/>
                  <a:pt x="3185160" y="243840"/>
                </a:cubicBezTo>
                <a:cubicBezTo>
                  <a:pt x="3205699" y="247948"/>
                  <a:pt x="3225385" y="256118"/>
                  <a:pt x="3246120" y="259080"/>
                </a:cubicBezTo>
                <a:cubicBezTo>
                  <a:pt x="3296660" y="266300"/>
                  <a:pt x="3347720" y="269240"/>
                  <a:pt x="3398520" y="274320"/>
                </a:cubicBezTo>
                <a:cubicBezTo>
                  <a:pt x="3423920" y="284480"/>
                  <a:pt x="3448517" y="296939"/>
                  <a:pt x="3474720" y="304800"/>
                </a:cubicBezTo>
                <a:cubicBezTo>
                  <a:pt x="3499531" y="312243"/>
                  <a:pt x="3525930" y="313224"/>
                  <a:pt x="3550920" y="320040"/>
                </a:cubicBezTo>
                <a:cubicBezTo>
                  <a:pt x="3581917" y="328494"/>
                  <a:pt x="3611880" y="340360"/>
                  <a:pt x="3642360" y="350520"/>
                </a:cubicBezTo>
                <a:cubicBezTo>
                  <a:pt x="3657600" y="355600"/>
                  <a:pt x="3673712" y="358576"/>
                  <a:pt x="3688080" y="365760"/>
                </a:cubicBezTo>
                <a:cubicBezTo>
                  <a:pt x="3763408" y="403424"/>
                  <a:pt x="3727487" y="389056"/>
                  <a:pt x="3794760" y="411480"/>
                </a:cubicBezTo>
                <a:cubicBezTo>
                  <a:pt x="3810000" y="426720"/>
                  <a:pt x="3823467" y="443968"/>
                  <a:pt x="3840480" y="457200"/>
                </a:cubicBezTo>
                <a:cubicBezTo>
                  <a:pt x="3869396" y="479690"/>
                  <a:pt x="3931920" y="518160"/>
                  <a:pt x="3931920" y="518160"/>
                </a:cubicBezTo>
                <a:cubicBezTo>
                  <a:pt x="4013200" y="640080"/>
                  <a:pt x="3906520" y="492760"/>
                  <a:pt x="4008120" y="594360"/>
                </a:cubicBezTo>
                <a:cubicBezTo>
                  <a:pt x="4109720" y="695960"/>
                  <a:pt x="3962400" y="589280"/>
                  <a:pt x="4084320" y="670560"/>
                </a:cubicBezTo>
                <a:cubicBezTo>
                  <a:pt x="4094480" y="685800"/>
                  <a:pt x="4103074" y="702209"/>
                  <a:pt x="4114800" y="716280"/>
                </a:cubicBezTo>
                <a:cubicBezTo>
                  <a:pt x="4128598" y="732837"/>
                  <a:pt x="4148565" y="744067"/>
                  <a:pt x="4160520" y="762000"/>
                </a:cubicBezTo>
                <a:cubicBezTo>
                  <a:pt x="4169431" y="775366"/>
                  <a:pt x="4168576" y="793352"/>
                  <a:pt x="4175760" y="807720"/>
                </a:cubicBezTo>
                <a:cubicBezTo>
                  <a:pt x="4183951" y="824103"/>
                  <a:pt x="4196080" y="838200"/>
                  <a:pt x="4206240" y="853440"/>
                </a:cubicBezTo>
                <a:cubicBezTo>
                  <a:pt x="4191000" y="858520"/>
                  <a:pt x="4176366" y="871321"/>
                  <a:pt x="4160520" y="868680"/>
                </a:cubicBezTo>
                <a:cubicBezTo>
                  <a:pt x="4142453" y="865669"/>
                  <a:pt x="4131183" y="846391"/>
                  <a:pt x="4114800" y="838200"/>
                </a:cubicBezTo>
                <a:cubicBezTo>
                  <a:pt x="4100432" y="831016"/>
                  <a:pt x="4083448" y="830144"/>
                  <a:pt x="4069080" y="822960"/>
                </a:cubicBezTo>
                <a:cubicBezTo>
                  <a:pt x="4052697" y="814769"/>
                  <a:pt x="4010408" y="805432"/>
                  <a:pt x="4023360" y="792480"/>
                </a:cubicBezTo>
                <a:cubicBezTo>
                  <a:pt x="4038171" y="777669"/>
                  <a:pt x="4064000" y="802640"/>
                  <a:pt x="4084320" y="807720"/>
                </a:cubicBezTo>
                <a:cubicBezTo>
                  <a:pt x="4215347" y="895071"/>
                  <a:pt x="4049567" y="790344"/>
                  <a:pt x="4175760" y="853440"/>
                </a:cubicBezTo>
                <a:cubicBezTo>
                  <a:pt x="4192143" y="861631"/>
                  <a:pt x="4206240" y="873760"/>
                  <a:pt x="4221480" y="883920"/>
                </a:cubicBezTo>
                <a:cubicBezTo>
                  <a:pt x="4231640" y="899160"/>
                  <a:pt x="4233644" y="929640"/>
                  <a:pt x="4251960" y="929640"/>
                </a:cubicBezTo>
                <a:cubicBezTo>
                  <a:pt x="4268024" y="929640"/>
                  <a:pt x="4265866" y="899929"/>
                  <a:pt x="4267200" y="883920"/>
                </a:cubicBezTo>
                <a:cubicBezTo>
                  <a:pt x="4270997" y="838358"/>
                  <a:pt x="4267200" y="792480"/>
                  <a:pt x="4267200" y="746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CA68-5907-4426-ACBC-59CAE36B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Bloom Intersection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09C4-DC7F-44BD-BA0F-075B2B4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the </a:t>
            </a:r>
            <a:r>
              <a:rPr lang="en-US" dirty="0">
                <a:solidFill>
                  <a:srgbClr val="FF0000"/>
                </a:solidFill>
              </a:rPr>
              <a:t>basic protocol </a:t>
            </a:r>
            <a:r>
              <a:rPr lang="en-US" dirty="0"/>
              <a:t>is shown in Figure 2. That is, to </a:t>
            </a:r>
            <a:r>
              <a:rPr lang="en-US" u="sng" dirty="0"/>
              <a:t>run Algorithm 3 by two parties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oblivious transfer</a:t>
            </a:r>
            <a:r>
              <a:rPr lang="en-US" dirty="0"/>
              <a:t>. Thus we call it </a:t>
            </a:r>
            <a:r>
              <a:rPr lang="en-US" i="1" dirty="0">
                <a:solidFill>
                  <a:srgbClr val="FF0000"/>
                </a:solidFill>
              </a:rPr>
              <a:t>oblivious Bloom intersection</a:t>
            </a:r>
            <a:r>
              <a:rPr lang="en-US" dirty="0"/>
              <a:t>. </a:t>
            </a:r>
          </a:p>
          <a:p>
            <a:r>
              <a:rPr lang="en-US" dirty="0"/>
              <a:t>The protocol runs as follows: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CF19F-0A4C-4170-96B9-5C68F432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09" y="3086022"/>
            <a:ext cx="5564779" cy="3157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441467-1C98-4FCE-A6FF-69DA001F1C7E}"/>
              </a:ext>
            </a:extLst>
          </p:cNvPr>
          <p:cNvSpPr/>
          <p:nvPr/>
        </p:nvSpPr>
        <p:spPr>
          <a:xfrm>
            <a:off x="6518246" y="3238150"/>
            <a:ext cx="1266737" cy="1744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6C29F-A577-4BB4-9D8E-E570131FD962}"/>
              </a:ext>
            </a:extLst>
          </p:cNvPr>
          <p:cNvSpPr/>
          <p:nvPr/>
        </p:nvSpPr>
        <p:spPr>
          <a:xfrm>
            <a:off x="9711655" y="3386355"/>
            <a:ext cx="1266737" cy="1744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60AC8-9929-44D9-8C4D-E9FA23143AD0}"/>
              </a:ext>
            </a:extLst>
          </p:cNvPr>
          <p:cNvSpPr/>
          <p:nvPr/>
        </p:nvSpPr>
        <p:spPr>
          <a:xfrm>
            <a:off x="5399714" y="5117998"/>
            <a:ext cx="1819013" cy="590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5F852-97DA-462E-A79C-58858269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" y="773834"/>
            <a:ext cx="11927674" cy="50907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5AA82A-1596-4ACC-9658-5B6F34CA0A20}"/>
              </a:ext>
            </a:extLst>
          </p:cNvPr>
          <p:cNvCxnSpPr>
            <a:cxnSpLocks/>
          </p:cNvCxnSpPr>
          <p:nvPr/>
        </p:nvCxnSpPr>
        <p:spPr>
          <a:xfrm>
            <a:off x="4496499" y="3356996"/>
            <a:ext cx="2353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24EF-8B62-4A27-9CCF-3102CC74D290}"/>
              </a:ext>
            </a:extLst>
          </p:cNvPr>
          <p:cNvCxnSpPr>
            <a:cxnSpLocks/>
          </p:cNvCxnSpPr>
          <p:nvPr/>
        </p:nvCxnSpPr>
        <p:spPr>
          <a:xfrm>
            <a:off x="5231934" y="3727509"/>
            <a:ext cx="3429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4F4591-2CE1-4872-A835-7C2DA5203135}"/>
              </a:ext>
            </a:extLst>
          </p:cNvPr>
          <p:cNvCxnSpPr>
            <a:cxnSpLocks/>
          </p:cNvCxnSpPr>
          <p:nvPr/>
        </p:nvCxnSpPr>
        <p:spPr>
          <a:xfrm>
            <a:off x="4919444" y="4469935"/>
            <a:ext cx="6783198" cy="34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24BFC5-8AC1-48C4-A3EC-217ECA4C9F0E}"/>
              </a:ext>
            </a:extLst>
          </p:cNvPr>
          <p:cNvCxnSpPr>
            <a:cxnSpLocks/>
          </p:cNvCxnSpPr>
          <p:nvPr/>
        </p:nvCxnSpPr>
        <p:spPr>
          <a:xfrm>
            <a:off x="3600275" y="4830662"/>
            <a:ext cx="192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B0D5E9-1DCB-423A-976B-097179422B1E}"/>
              </a:ext>
            </a:extLst>
          </p:cNvPr>
          <p:cNvSpPr/>
          <p:nvPr/>
        </p:nvSpPr>
        <p:spPr>
          <a:xfrm>
            <a:off x="10796631" y="3356996"/>
            <a:ext cx="545285" cy="370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CE89D2-1B65-4736-A054-476C0CA95F1D}"/>
              </a:ext>
            </a:extLst>
          </p:cNvPr>
          <p:cNvSpPr/>
          <p:nvPr/>
        </p:nvSpPr>
        <p:spPr>
          <a:xfrm>
            <a:off x="4615343" y="3742893"/>
            <a:ext cx="501942" cy="3565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8ADC5E-8B76-4950-B444-E7BC8A9A5FBC}"/>
              </a:ext>
            </a:extLst>
          </p:cNvPr>
          <p:cNvCxnSpPr>
            <a:cxnSpLocks/>
          </p:cNvCxnSpPr>
          <p:nvPr/>
        </p:nvCxnSpPr>
        <p:spPr>
          <a:xfrm>
            <a:off x="4919444" y="5473818"/>
            <a:ext cx="5608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3EE222-BA75-492A-ABFD-826844EC2714}"/>
              </a:ext>
            </a:extLst>
          </p:cNvPr>
          <p:cNvCxnSpPr>
            <a:cxnSpLocks/>
          </p:cNvCxnSpPr>
          <p:nvPr/>
        </p:nvCxnSpPr>
        <p:spPr>
          <a:xfrm>
            <a:off x="6047064" y="5864585"/>
            <a:ext cx="192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F17B263-FDF1-4CFF-9DDD-D8BF047DE362}"/>
              </a:ext>
            </a:extLst>
          </p:cNvPr>
          <p:cNvSpPr/>
          <p:nvPr/>
        </p:nvSpPr>
        <p:spPr>
          <a:xfrm>
            <a:off x="944880" y="2956560"/>
            <a:ext cx="11031067" cy="7709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3630E0-F616-4D22-B374-632682CF2FE7}"/>
              </a:ext>
            </a:extLst>
          </p:cNvPr>
          <p:cNvSpPr/>
          <p:nvPr/>
        </p:nvSpPr>
        <p:spPr>
          <a:xfrm>
            <a:off x="7863840" y="2590800"/>
            <a:ext cx="4112107" cy="3503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1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6092-96FB-4184-B089-9B8F0F15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F8CC-1AF7-42D9-8639-C380F87A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Examples: </a:t>
            </a:r>
            <a:r>
              <a:rPr lang="en-US" dirty="0">
                <a:solidFill>
                  <a:srgbClr val="00B050"/>
                </a:solidFill>
              </a:rPr>
              <a:t>(1) </a:t>
            </a:r>
            <a:r>
              <a:rPr lang="en-US" dirty="0"/>
              <a:t>geneticists need to search 3 billion base pairs in personal genome to find </a:t>
            </a:r>
            <a:r>
              <a:rPr lang="en-US" dirty="0">
                <a:solidFill>
                  <a:srgbClr val="00B050"/>
                </a:solidFill>
              </a:rPr>
              <a:t>genetic disorders </a:t>
            </a:r>
            <a:r>
              <a:rPr lang="en-US" dirty="0"/>
              <a:t>that might cause diabetes or cancers, (2) epidemiologists need to link multiple medical databases that contain millions of patients’ records to </a:t>
            </a:r>
            <a:r>
              <a:rPr lang="en-US" dirty="0">
                <a:solidFill>
                  <a:srgbClr val="00B050"/>
                </a:solidFill>
              </a:rPr>
              <a:t>identify risk factors for diseases</a:t>
            </a:r>
            <a:r>
              <a:rPr lang="en-US" dirty="0"/>
              <a:t>, and (3) online retailers want to </a:t>
            </a:r>
            <a:r>
              <a:rPr lang="en-US" dirty="0">
                <a:solidFill>
                  <a:srgbClr val="00B050"/>
                </a:solidFill>
              </a:rPr>
              <a:t>correlate</a:t>
            </a:r>
            <a:r>
              <a:rPr lang="en-US" dirty="0"/>
              <a:t> petabytes of their transaction records with customers’ social network activities, hoping to increase customer satisfaction. </a:t>
            </a:r>
          </a:p>
          <a:p>
            <a:r>
              <a:rPr lang="en-US" dirty="0"/>
              <a:t>Any privacy-preserving data processing service is not cost free and this has brought us new challenges: how to meet the increasing requirements of </a:t>
            </a:r>
            <a:r>
              <a:rPr lang="en-US" dirty="0">
                <a:solidFill>
                  <a:srgbClr val="FF0000"/>
                </a:solidFill>
              </a:rPr>
              <a:t>speed and throughput </a:t>
            </a:r>
            <a:r>
              <a:rPr lang="en-US" dirty="0"/>
              <a:t>of modern applications, and how to </a:t>
            </a:r>
            <a:r>
              <a:rPr lang="en-US" dirty="0">
                <a:solidFill>
                  <a:srgbClr val="FF0000"/>
                </a:solidFill>
              </a:rPr>
              <a:t>scale up smoothly </a:t>
            </a:r>
            <a:r>
              <a:rPr lang="en-US" dirty="0"/>
              <a:t>when data being protected is big? </a:t>
            </a:r>
          </a:p>
          <a:p>
            <a:r>
              <a:rPr lang="en-US" dirty="0"/>
              <a:t>With the prevalence of large scale data processing, </a:t>
            </a:r>
            <a:r>
              <a:rPr lang="en-US" dirty="0">
                <a:solidFill>
                  <a:srgbClr val="FF0000"/>
                </a:solidFill>
              </a:rPr>
              <a:t>efficiency and scalability </a:t>
            </a:r>
            <a:r>
              <a:rPr lang="en-US" dirty="0"/>
              <a:t>become critical criteria for designing a privacy-preserving protocol in the age of “Big Data”.</a:t>
            </a:r>
          </a:p>
        </p:txBody>
      </p:sp>
    </p:spTree>
    <p:extLst>
      <p:ext uri="{BB962C8B-B14F-4D97-AF65-F5344CB8AC3E}">
        <p14:creationId xmlns:p14="http://schemas.microsoft.com/office/powerpoint/2010/main" val="31665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5886-110F-4F2C-A3B4-18B51330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 is secure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D4FB-B2F5-4670-AEE0-6D2A1A0A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9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Informally, the correctness of the protocol follows from Theorem 3 and 6. The protocol produces a garbled Bloom filter </a:t>
            </a:r>
            <a:r>
              <a:rPr lang="en-US" b="1" u="sng" dirty="0">
                <a:solidFill>
                  <a:srgbClr val="7030A0"/>
                </a:solidFill>
              </a:rPr>
              <a:t>that encodes C \ S, </a:t>
            </a:r>
            <a:r>
              <a:rPr lang="en-US" dirty="0"/>
              <a:t>then by querying it </a:t>
            </a:r>
            <a:r>
              <a:rPr lang="en-US" dirty="0">
                <a:solidFill>
                  <a:srgbClr val="FF0000"/>
                </a:solidFill>
              </a:rPr>
              <a:t>the client can obtain the correct intersection </a:t>
            </a:r>
            <a:r>
              <a:rPr lang="en-US" dirty="0"/>
              <a:t>except for a negligible probability. </a:t>
            </a:r>
          </a:p>
          <a:p>
            <a:r>
              <a:rPr lang="en-US" dirty="0"/>
              <a:t>To see why </a:t>
            </a:r>
            <a:r>
              <a:rPr lang="en-US" dirty="0">
                <a:solidFill>
                  <a:srgbClr val="FF0000"/>
                </a:solidFill>
              </a:rPr>
              <a:t>the protocol is secure</a:t>
            </a:r>
            <a:r>
              <a:rPr lang="en-US" dirty="0"/>
              <a:t>, notice that </a:t>
            </a:r>
            <a:r>
              <a:rPr lang="en-US" dirty="0">
                <a:solidFill>
                  <a:srgbClr val="7030A0"/>
                </a:solidFill>
              </a:rPr>
              <a:t>the only messages being sent in the protocol </a:t>
            </a:r>
            <a:r>
              <a:rPr lang="en-US" dirty="0"/>
              <a:t>are the messages in the OT protocol.</a:t>
            </a:r>
          </a:p>
          <a:p>
            <a:r>
              <a:rPr lang="en-US" dirty="0">
                <a:solidFill>
                  <a:srgbClr val="FF0000"/>
                </a:solidFill>
              </a:rPr>
              <a:t>The client’s privacy is protected</a:t>
            </a:r>
            <a:r>
              <a:rPr lang="en-US" dirty="0"/>
              <a:t> because </a:t>
            </a:r>
            <a:r>
              <a:rPr lang="en-US" dirty="0">
                <a:solidFill>
                  <a:srgbClr val="7030A0"/>
                </a:solidFill>
              </a:rPr>
              <a:t>the server learns no information about BFC </a:t>
            </a:r>
            <a:r>
              <a:rPr lang="en-US" dirty="0"/>
              <a:t>in the OT execution. </a:t>
            </a:r>
          </a:p>
          <a:p>
            <a:r>
              <a:rPr lang="en-US" dirty="0">
                <a:solidFill>
                  <a:srgbClr val="FF0000"/>
                </a:solidFill>
              </a:rPr>
              <a:t>The server’s privacy is protected</a:t>
            </a:r>
            <a:r>
              <a:rPr lang="en-US" dirty="0"/>
              <a:t> because </a:t>
            </a:r>
            <a:r>
              <a:rPr lang="en-US" dirty="0">
                <a:solidFill>
                  <a:srgbClr val="7030A0"/>
                </a:solidFill>
              </a:rPr>
              <a:t>the client receives only GBF C\S from the server </a:t>
            </a:r>
            <a:r>
              <a:rPr lang="en-US" dirty="0"/>
              <a:t>and it contains only information about elements in C \ S.</a:t>
            </a:r>
          </a:p>
        </p:txBody>
      </p:sp>
    </p:spTree>
    <p:extLst>
      <p:ext uri="{BB962C8B-B14F-4D97-AF65-F5344CB8AC3E}">
        <p14:creationId xmlns:p14="http://schemas.microsoft.com/office/powerpoint/2010/main" val="1474880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BB05A-09D2-4AED-BF6A-DF91EC9A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0" y="540301"/>
            <a:ext cx="11156714" cy="1405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25DAE-664F-4708-BAA5-AA392CB8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20" y="2330568"/>
            <a:ext cx="10124302" cy="155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37371-2CF9-4E1E-B451-5193DBA2E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0" y="4716671"/>
            <a:ext cx="11556533" cy="10354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E1C70-B032-4D5C-8EF9-A4E43389A3E1}"/>
              </a:ext>
            </a:extLst>
          </p:cNvPr>
          <p:cNvSpPr/>
          <p:nvPr/>
        </p:nvSpPr>
        <p:spPr>
          <a:xfrm>
            <a:off x="515923" y="327170"/>
            <a:ext cx="3410125" cy="507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4A1C1-B239-4B22-A193-B51B5B0678BE}"/>
              </a:ext>
            </a:extLst>
          </p:cNvPr>
          <p:cNvSpPr/>
          <p:nvPr/>
        </p:nvSpPr>
        <p:spPr>
          <a:xfrm>
            <a:off x="961938" y="2135040"/>
            <a:ext cx="2397853" cy="507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5A0AB-9B68-4778-B303-1ADBB0F5213D}"/>
              </a:ext>
            </a:extLst>
          </p:cNvPr>
          <p:cNvSpPr/>
          <p:nvPr/>
        </p:nvSpPr>
        <p:spPr>
          <a:xfrm>
            <a:off x="580239" y="4523064"/>
            <a:ext cx="3660396" cy="507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D6F98-4783-4DFE-8F09-F2757CEDAA10}"/>
              </a:ext>
            </a:extLst>
          </p:cNvPr>
          <p:cNvCxnSpPr/>
          <p:nvPr/>
        </p:nvCxnSpPr>
        <p:spPr>
          <a:xfrm flipV="1">
            <a:off x="5025006" y="3242345"/>
            <a:ext cx="3556932" cy="50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4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F5E49-95A9-45D3-A2C3-58EBF561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55" y="2190168"/>
            <a:ext cx="11071036" cy="2061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A1127-6C8A-4D2B-A379-06C6F750B3D1}"/>
              </a:ext>
            </a:extLst>
          </p:cNvPr>
          <p:cNvSpPr txBox="1"/>
          <p:nvPr/>
        </p:nvSpPr>
        <p:spPr>
          <a:xfrm>
            <a:off x="531446" y="828431"/>
            <a:ext cx="634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basic protocol is secure!</a:t>
            </a:r>
          </a:p>
        </p:txBody>
      </p:sp>
    </p:spTree>
    <p:extLst>
      <p:ext uri="{BB962C8B-B14F-4D97-AF65-F5344CB8AC3E}">
        <p14:creationId xmlns:p14="http://schemas.microsoft.com/office/powerpoint/2010/main" val="175193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648F56-011B-49B2-AA24-1136AC4012CA}"/>
              </a:ext>
            </a:extLst>
          </p:cNvPr>
          <p:cNvSpPr txBox="1"/>
          <p:nvPr/>
        </p:nvSpPr>
        <p:spPr>
          <a:xfrm>
            <a:off x="242278" y="171938"/>
            <a:ext cx="841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Enhanced PSI </a:t>
            </a:r>
            <a:r>
              <a:rPr lang="en-US" sz="2800" dirty="0"/>
              <a:t>protocol (</a:t>
            </a:r>
            <a:r>
              <a:rPr lang="en-US" sz="2800" dirty="0">
                <a:solidFill>
                  <a:srgbClr val="0000FF"/>
                </a:solidFill>
              </a:rPr>
              <a:t>used Encryption</a:t>
            </a:r>
            <a:r>
              <a:rPr lang="en-US" sz="2800" dirty="0"/>
              <a:t>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9A7A4-CA35-4461-88F6-F1BF49FD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7" y="695158"/>
            <a:ext cx="11551137" cy="61628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E25A9F-0168-4F58-9916-24B507230BFB}"/>
              </a:ext>
            </a:extLst>
          </p:cNvPr>
          <p:cNvCxnSpPr>
            <a:cxnSpLocks/>
          </p:cNvCxnSpPr>
          <p:nvPr/>
        </p:nvCxnSpPr>
        <p:spPr>
          <a:xfrm flipV="1">
            <a:off x="7331978" y="3007453"/>
            <a:ext cx="4274191" cy="54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5469B-310A-4FDF-9BC9-0F03A80D4C0B}"/>
              </a:ext>
            </a:extLst>
          </p:cNvPr>
          <p:cNvCxnSpPr>
            <a:cxnSpLocks/>
          </p:cNvCxnSpPr>
          <p:nvPr/>
        </p:nvCxnSpPr>
        <p:spPr>
          <a:xfrm flipV="1">
            <a:off x="6444143" y="3334624"/>
            <a:ext cx="5120081" cy="55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D6A01D-92B4-4413-AF25-69D7BDD7251D}"/>
              </a:ext>
            </a:extLst>
          </p:cNvPr>
          <p:cNvCxnSpPr>
            <a:cxnSpLocks/>
          </p:cNvCxnSpPr>
          <p:nvPr/>
        </p:nvCxnSpPr>
        <p:spPr>
          <a:xfrm flipV="1">
            <a:off x="2867636" y="3663193"/>
            <a:ext cx="8696588" cy="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A3C616-5647-4200-89DB-6A21B7517778}"/>
              </a:ext>
            </a:extLst>
          </p:cNvPr>
          <p:cNvCxnSpPr>
            <a:cxnSpLocks/>
          </p:cNvCxnSpPr>
          <p:nvPr/>
        </p:nvCxnSpPr>
        <p:spPr>
          <a:xfrm flipV="1">
            <a:off x="1136708" y="5212361"/>
            <a:ext cx="714742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DE83F5-32AA-4A2D-BA69-ECBC4E3EED09}"/>
              </a:ext>
            </a:extLst>
          </p:cNvPr>
          <p:cNvSpPr/>
          <p:nvPr/>
        </p:nvSpPr>
        <p:spPr>
          <a:xfrm>
            <a:off x="585830" y="2753685"/>
            <a:ext cx="11207583" cy="90950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9B9021-B8C6-4CE9-978A-E6D0AE034365}"/>
              </a:ext>
            </a:extLst>
          </p:cNvPr>
          <p:cNvSpPr/>
          <p:nvPr/>
        </p:nvSpPr>
        <p:spPr>
          <a:xfrm>
            <a:off x="5928360" y="5577844"/>
            <a:ext cx="5865053" cy="2743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E045-2FA2-4B6F-9742-1F23BA5C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enhanced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8E7D-CA75-4CCC-87EC-F88732D5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" y="1535723"/>
            <a:ext cx="11723077" cy="53222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basic protocol, the interaction between the two parties is essentially an oblivious transfer.</a:t>
            </a:r>
          </a:p>
          <a:p>
            <a:r>
              <a:rPr lang="en-US" dirty="0"/>
              <a:t>At the first glance, it seems that we can easily obtain a </a:t>
            </a:r>
            <a:r>
              <a:rPr lang="en-US" dirty="0">
                <a:solidFill>
                  <a:srgbClr val="FF0000"/>
                </a:solidFill>
              </a:rPr>
              <a:t>fully secure protocol </a:t>
            </a:r>
            <a:r>
              <a:rPr lang="en-US" dirty="0"/>
              <a:t>by replacing the semi-honest OT protocol with one that is secure against malicious parties. However, this is not enough. A </a:t>
            </a:r>
            <a:r>
              <a:rPr lang="en-US" dirty="0">
                <a:solidFill>
                  <a:srgbClr val="FF0000"/>
                </a:solidFill>
              </a:rPr>
              <a:t>fully secure OT protocol </a:t>
            </a:r>
            <a:r>
              <a:rPr lang="en-US" dirty="0"/>
              <a:t>can prevent malicious behaviors </a:t>
            </a:r>
            <a:r>
              <a:rPr lang="en-US" u="sng" dirty="0"/>
              <a:t>such as changing input during the protocol execution </a:t>
            </a:r>
            <a:r>
              <a:rPr lang="en-US" dirty="0"/>
              <a:t>but it </a:t>
            </a:r>
            <a:r>
              <a:rPr lang="en-US" dirty="0">
                <a:solidFill>
                  <a:srgbClr val="FF0000"/>
                </a:solidFill>
              </a:rPr>
              <a:t>cannot prevent a malicious client from mounting a full universe attack</a:t>
            </a:r>
            <a:r>
              <a:rPr lang="en-US" dirty="0"/>
              <a:t>.</a:t>
            </a:r>
          </a:p>
          <a:p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full universe attack</a:t>
            </a:r>
            <a:r>
              <a:rPr lang="en-US" dirty="0"/>
              <a:t>, </a:t>
            </a:r>
            <a:r>
              <a:rPr lang="en-US" u="sng" dirty="0"/>
              <a:t>a malicious client encodes the full universe of all possible elements in its Bloom filter and uses it in the PSI protocol to learn the server’s entire set.</a:t>
            </a:r>
            <a:r>
              <a:rPr lang="en-US" dirty="0"/>
              <a:t> A Bloom filter can easily </a:t>
            </a:r>
            <a:r>
              <a:rPr lang="en-US" dirty="0">
                <a:solidFill>
                  <a:srgbClr val="00B050"/>
                </a:solidFill>
              </a:rPr>
              <a:t>represent the full universe by setting all the bits to 1. </a:t>
            </a:r>
            <a:r>
              <a:rPr lang="en-US" dirty="0"/>
              <a:t>This is a special feature of Bloom filters and </a:t>
            </a:r>
            <a:r>
              <a:rPr lang="en-US" dirty="0">
                <a:solidFill>
                  <a:srgbClr val="00B050"/>
                </a:solidFill>
              </a:rPr>
              <a:t>it causes a problem </a:t>
            </a:r>
            <a:r>
              <a:rPr lang="en-US" dirty="0"/>
              <a:t>when we try to construct a simulator for the client in the malicious model. Namely, when the adversary uses the </a:t>
            </a:r>
            <a:r>
              <a:rPr lang="en-US" dirty="0">
                <a:solidFill>
                  <a:srgbClr val="FF0000"/>
                </a:solidFill>
              </a:rPr>
              <a:t>all-one Bloom filter</a:t>
            </a:r>
            <a:r>
              <a:rPr lang="en-US" dirty="0"/>
              <a:t>, the simulator </a:t>
            </a:r>
            <a:r>
              <a:rPr lang="en-US" u="sng" dirty="0"/>
              <a:t>needs to enumerate all elements in the universe </a:t>
            </a:r>
            <a:r>
              <a:rPr lang="en-US" dirty="0"/>
              <a:t>and send them to the trusted party in the ideal process.</a:t>
            </a:r>
          </a:p>
          <a:p>
            <a:r>
              <a:rPr lang="en-US" dirty="0"/>
              <a:t>Without making any assumptions, the universe is potentially too large and a polynomial time algorithm </a:t>
            </a:r>
            <a:r>
              <a:rPr lang="en-US" dirty="0">
                <a:solidFill>
                  <a:srgbClr val="00B050"/>
                </a:solidFill>
              </a:rPr>
              <a:t>may fail to enumerate all elements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617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B95A-7139-4C4B-8FB0-6D5CF862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the full universe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7C39-1787-44C9-98BD-0C17E6CB1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86" y="1578149"/>
            <a:ext cx="11560029" cy="4847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prevent the </a:t>
            </a:r>
            <a:r>
              <a:rPr lang="en-US" dirty="0">
                <a:solidFill>
                  <a:srgbClr val="FF0000"/>
                </a:solidFill>
              </a:rPr>
              <a:t>full universe attack</a:t>
            </a:r>
            <a:r>
              <a:rPr lang="en-US" dirty="0"/>
              <a:t>, we add a step to make sure that the client’s Bloom filter is </a:t>
            </a:r>
            <a:r>
              <a:rPr lang="en-US" dirty="0">
                <a:solidFill>
                  <a:srgbClr val="FF0000"/>
                </a:solidFill>
              </a:rPr>
              <a:t>not all-one</a:t>
            </a:r>
            <a:r>
              <a:rPr lang="en-US" dirty="0"/>
              <a:t>. More specifically, the server uses </a:t>
            </a:r>
            <a:r>
              <a:rPr lang="en-US" dirty="0">
                <a:solidFill>
                  <a:srgbClr val="FF0000"/>
                </a:solidFill>
              </a:rPr>
              <a:t>a symmetric key block cipher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encrypt strings </a:t>
            </a:r>
            <a:r>
              <a:rPr lang="en-US" dirty="0"/>
              <a:t>in its garbled Bloom filter before transferring them to the client. </a:t>
            </a:r>
          </a:p>
          <a:p>
            <a:r>
              <a:rPr lang="en-US" dirty="0"/>
              <a:t>It forces the client to behave honestly </a:t>
            </a:r>
            <a:r>
              <a:rPr lang="en-US" dirty="0">
                <a:solidFill>
                  <a:srgbClr val="FF0000"/>
                </a:solidFill>
              </a:rPr>
              <a:t>by splitting the key into m shares </a:t>
            </a:r>
            <a:r>
              <a:rPr lang="en-US" dirty="0"/>
              <a:t>using a secret sharing scheme. </a:t>
            </a:r>
            <a:r>
              <a:rPr lang="en-US" u="sng" dirty="0"/>
              <a:t>The client uses the bit array in its Bloom filter as the selection string</a:t>
            </a:r>
            <a:r>
              <a:rPr lang="en-US" dirty="0"/>
              <a:t> to receive the intersection garbled Bloom filter </a:t>
            </a:r>
            <a:r>
              <a:rPr lang="en-US" u="sng" dirty="0"/>
              <a:t>and the shares of the key</a:t>
            </a:r>
            <a:r>
              <a:rPr lang="en-US" dirty="0"/>
              <a:t>. If the bit in the selection string is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, the client </a:t>
            </a:r>
            <a:r>
              <a:rPr lang="en-US" dirty="0">
                <a:solidFill>
                  <a:srgbClr val="FF0000"/>
                </a:solidFill>
              </a:rPr>
              <a:t>receives a share of the key</a:t>
            </a:r>
            <a:r>
              <a:rPr lang="en-US" dirty="0"/>
              <a:t>; if the bit is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, the client </a:t>
            </a:r>
            <a:r>
              <a:rPr lang="en-US" dirty="0">
                <a:solidFill>
                  <a:srgbClr val="0000FF"/>
                </a:solidFill>
              </a:rPr>
              <a:t>receives an encrypted string </a:t>
            </a:r>
            <a:r>
              <a:rPr lang="en-US" dirty="0"/>
              <a:t>in GBFS. </a:t>
            </a:r>
          </a:p>
          <a:p>
            <a:r>
              <a:rPr lang="en-US" dirty="0"/>
              <a:t>The intuition is that </a:t>
            </a:r>
            <a:r>
              <a:rPr lang="en-US" u="sng" dirty="0"/>
              <a:t>if the client cheats by using an all-one Bloom filter, it will not be able to gather enough shares to recover the </a:t>
            </a:r>
            <a:r>
              <a:rPr lang="en-US" u="sng" dirty="0">
                <a:solidFill>
                  <a:srgbClr val="0000FF"/>
                </a:solidFill>
              </a:rPr>
              <a:t>key</a:t>
            </a:r>
            <a:r>
              <a:rPr lang="en-US" dirty="0"/>
              <a:t>, and thus will not be able to decrypt the encrypted garbled Bloom filter. </a:t>
            </a:r>
          </a:p>
        </p:txBody>
      </p:sp>
    </p:spTree>
    <p:extLst>
      <p:ext uri="{BB962C8B-B14F-4D97-AF65-F5344CB8AC3E}">
        <p14:creationId xmlns:p14="http://schemas.microsoft.com/office/powerpoint/2010/main" val="52516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23CD-0985-4229-AEFE-AC9F224E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85DA7-7B5C-455C-807B-084A4394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have implemented a prototype of the basic protocol in C. The source code (and its Java port) is released online. </a:t>
            </a: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http://personal.cis.strath.ac.uk/changyu.dong/PSI/PSI.html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uses OpenSSL (1.0.1e) for the cryptographic operations. We currently use keyed SHA-1 to build/query Bloom filters and garbled Bloom filters</a:t>
            </a:r>
          </a:p>
        </p:txBody>
      </p:sp>
    </p:spTree>
    <p:extLst>
      <p:ext uri="{BB962C8B-B14F-4D97-AF65-F5344CB8AC3E}">
        <p14:creationId xmlns:p14="http://schemas.microsoft.com/office/powerpoint/2010/main" val="548140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F2EB9-5921-42B2-8FA4-EEF19D06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4" y="837406"/>
            <a:ext cx="10797213" cy="5183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8978DB-5FBE-40BF-A926-744D17C108B7}"/>
              </a:ext>
            </a:extLst>
          </p:cNvPr>
          <p:cNvSpPr/>
          <p:nvPr/>
        </p:nvSpPr>
        <p:spPr>
          <a:xfrm>
            <a:off x="3485626" y="5599651"/>
            <a:ext cx="1103152" cy="420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19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1957B-6AE7-4BD1-9FBB-32A00288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7" y="822560"/>
            <a:ext cx="11227290" cy="55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76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7E4E1-B407-4E8C-B35E-3C732316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27" y="258394"/>
            <a:ext cx="8824211" cy="6341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73846-FC03-499C-9CEA-DD07DC6D1278}"/>
              </a:ext>
            </a:extLst>
          </p:cNvPr>
          <p:cNvSpPr/>
          <p:nvPr/>
        </p:nvSpPr>
        <p:spPr>
          <a:xfrm>
            <a:off x="5501640" y="5623560"/>
            <a:ext cx="1036320" cy="426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62F7-3092-40F4-8976-807B6708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Set Intersection (PSI)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20-3EFE-4A5D-930B-19C8513E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Definition:</a:t>
            </a:r>
            <a:r>
              <a:rPr lang="en-US" dirty="0"/>
              <a:t> Namely, two parties, a client and a server, want to </a:t>
            </a:r>
            <a:r>
              <a:rPr lang="en-US" u="sng" dirty="0">
                <a:solidFill>
                  <a:srgbClr val="FF0000"/>
                </a:solidFill>
              </a:rPr>
              <a:t>jointly compute the intersection of their private input sets </a:t>
            </a:r>
            <a:r>
              <a:rPr lang="en-US" u="sng" dirty="0"/>
              <a:t>in a manner that at the end </a:t>
            </a:r>
            <a:r>
              <a:rPr lang="en-US" u="sng" dirty="0">
                <a:solidFill>
                  <a:srgbClr val="0000FF"/>
                </a:solidFill>
              </a:rPr>
              <a:t>the client learns the intersection </a:t>
            </a:r>
            <a:r>
              <a:rPr lang="en-US" u="sng" dirty="0">
                <a:solidFill>
                  <a:srgbClr val="00B050"/>
                </a:solidFill>
              </a:rPr>
              <a:t>and </a:t>
            </a:r>
            <a:r>
              <a:rPr lang="en-US" u="sng" dirty="0">
                <a:solidFill>
                  <a:srgbClr val="0000FF"/>
                </a:solidFill>
              </a:rPr>
              <a:t>the server learns nothing</a:t>
            </a:r>
            <a:r>
              <a:rPr lang="en-US" dirty="0"/>
              <a:t>.</a:t>
            </a:r>
          </a:p>
          <a:p>
            <a:r>
              <a:rPr lang="en-US" dirty="0"/>
              <a:t>The PSI problem has been extensively studied for two reasons, firstly set intersection is a foundational primitive and secondly it has many practical applications.</a:t>
            </a:r>
          </a:p>
          <a:p>
            <a:r>
              <a:rPr lang="en-US" dirty="0"/>
              <a:t>PSI protocols are often criticized as being impractical because the </a:t>
            </a:r>
            <a:r>
              <a:rPr lang="en-US" dirty="0">
                <a:solidFill>
                  <a:srgbClr val="00B050"/>
                </a:solidFill>
              </a:rPr>
              <a:t>performance becomes unacceptable when the input size or the security parameter becomes large</a:t>
            </a:r>
            <a:r>
              <a:rPr lang="en-US" dirty="0"/>
              <a:t>, and it is difficult to improve the performance by just adding hardware proportionally. The criticism is not unfounded.</a:t>
            </a:r>
          </a:p>
        </p:txBody>
      </p:sp>
    </p:spTree>
    <p:extLst>
      <p:ext uri="{BB962C8B-B14F-4D97-AF65-F5344CB8AC3E}">
        <p14:creationId xmlns:p14="http://schemas.microsoft.com/office/powerpoint/2010/main" val="3948319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C9EC9-BEFF-4B07-84A4-854C9823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8" y="980102"/>
            <a:ext cx="11609143" cy="52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CC2D-0291-4893-BAD1-9F653E7B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in MapReduce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B120-3455-47F3-B341-B5B2D072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8B3A7-896C-4F48-9436-80B38548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3" y="1690688"/>
            <a:ext cx="9414348" cy="50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34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BCA8-79FC-4DF7-816C-A36DBE4E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Extremely Big Data Set &amp;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D02CD-9038-4E61-928D-8D9FF157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475104"/>
            <a:ext cx="11582400" cy="53828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practice, </a:t>
            </a:r>
            <a:r>
              <a:rPr lang="en-US" dirty="0">
                <a:solidFill>
                  <a:srgbClr val="00B050"/>
                </a:solidFill>
              </a:rPr>
              <a:t>to process extremely big data set, we have to distribute the task on multiple computers. </a:t>
            </a:r>
            <a:r>
              <a:rPr lang="en-US" dirty="0"/>
              <a:t>New computing paradigms such as cloud computing make it possible to execute such distributed tasks “on demand”. </a:t>
            </a:r>
          </a:p>
          <a:p>
            <a:r>
              <a:rPr lang="en-US" dirty="0">
                <a:solidFill>
                  <a:srgbClr val="00B050"/>
                </a:solidFill>
              </a:rPr>
              <a:t>Our protocol can be easily deployed on cloud platforms</a:t>
            </a:r>
            <a:r>
              <a:rPr lang="en-US" dirty="0"/>
              <a:t>. Here we show how to do it with the semi-honest protocol. The fully secure protocol case is similar. From a high level point of view, the client and the server </a:t>
            </a:r>
            <a:r>
              <a:rPr lang="en-US" dirty="0">
                <a:solidFill>
                  <a:srgbClr val="00B050"/>
                </a:solidFill>
              </a:rPr>
              <a:t>throw their elements into bins using an hash function</a:t>
            </a:r>
            <a:r>
              <a:rPr lang="en-US" dirty="0"/>
              <a:t>.</a:t>
            </a:r>
          </a:p>
          <a:p>
            <a:r>
              <a:rPr lang="en-US" dirty="0"/>
              <a:t> Then they build Bloom filters and garbled Bloom filters for each bin. The parameter k is still determined by the desired false positive probability, the parameter m is determined by k and the bin size. The filters are associated with the bin number. Then for each 0  </a:t>
            </a:r>
            <a:r>
              <a:rPr lang="en-US" dirty="0" err="1"/>
              <a:t>i</a:t>
            </a:r>
            <a:r>
              <a:rPr lang="en-US" dirty="0"/>
              <a:t> &lt; b, the server uses OT to transfer the garbled Bloom filter for bin </a:t>
            </a:r>
            <a:r>
              <a:rPr lang="en-US" dirty="0" err="1"/>
              <a:t>i</a:t>
            </a:r>
            <a:r>
              <a:rPr lang="en-US" dirty="0"/>
              <a:t> to the client, who uses its Bloom filter for bin </a:t>
            </a:r>
            <a:r>
              <a:rPr lang="en-US" dirty="0" err="1"/>
              <a:t>i</a:t>
            </a:r>
            <a:r>
              <a:rPr lang="en-US" dirty="0"/>
              <a:t> as the selection string. The client then queries all elements in its bin </a:t>
            </a:r>
            <a:r>
              <a:rPr lang="en-US" dirty="0" err="1"/>
              <a:t>i</a:t>
            </a:r>
            <a:r>
              <a:rPr lang="en-US" dirty="0"/>
              <a:t> against the received garbled Bloom filter and adds any positive elements into the result set. </a:t>
            </a:r>
          </a:p>
          <a:p>
            <a:r>
              <a:rPr lang="en-US" dirty="0">
                <a:solidFill>
                  <a:srgbClr val="00B050"/>
                </a:solidFill>
              </a:rPr>
              <a:t>In the end, the client has the intersection</a:t>
            </a:r>
            <a:r>
              <a:rPr lang="en-US" dirty="0"/>
              <a:t>. Conceptually, this splits a big set into b smaller sets that each can be handled by a single node. It is correct because the two parties use the same hash function so an element thrown by the server into bin </a:t>
            </a:r>
            <a:r>
              <a:rPr lang="en-US" dirty="0" err="1"/>
              <a:t>i</a:t>
            </a:r>
            <a:r>
              <a:rPr lang="en-US" dirty="0"/>
              <a:t> will also be threw by the client into bin </a:t>
            </a:r>
            <a:r>
              <a:rPr lang="en-US" dirty="0" err="1"/>
              <a:t>i</a:t>
            </a:r>
            <a:r>
              <a:rPr lang="en-US" dirty="0"/>
              <a:t>. The idea can be implemented using the MapReduce programming model [19] easily.</a:t>
            </a:r>
          </a:p>
        </p:txBody>
      </p:sp>
    </p:spTree>
    <p:extLst>
      <p:ext uri="{BB962C8B-B14F-4D97-AF65-F5344CB8AC3E}">
        <p14:creationId xmlns:p14="http://schemas.microsoft.com/office/powerpoint/2010/main" val="19663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1B58-9DAC-4972-9A7D-FD64B93F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BEA8-6FFF-41A2-80BD-EA3D8057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81784"/>
            <a:ext cx="10728960" cy="47275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Currently two protocols claim to be </a:t>
            </a:r>
            <a:r>
              <a:rPr lang="en-US" dirty="0">
                <a:solidFill>
                  <a:srgbClr val="FF0000"/>
                </a:solidFill>
              </a:rPr>
              <a:t>the fastest PSI protocol</a:t>
            </a:r>
            <a:r>
              <a:rPr lang="en-US" dirty="0"/>
              <a:t>: the </a:t>
            </a:r>
            <a:r>
              <a:rPr lang="en-US" u="sng" dirty="0"/>
              <a:t>RSA-OPRF-based protoco</a:t>
            </a:r>
            <a:r>
              <a:rPr lang="en-US" dirty="0"/>
              <a:t>l by De </a:t>
            </a:r>
            <a:r>
              <a:rPr lang="en-US" dirty="0" err="1"/>
              <a:t>Cristofaro</a:t>
            </a:r>
            <a:r>
              <a:rPr lang="en-US" dirty="0"/>
              <a:t> et al [15, 16] and the </a:t>
            </a:r>
            <a:r>
              <a:rPr lang="en-US" u="sng" dirty="0"/>
              <a:t>garbled circuit protocol </a:t>
            </a:r>
            <a:r>
              <a:rPr lang="en-US" dirty="0"/>
              <a:t>by Huang et al [26]. Both protocols have a highly optimized implementation. We obtained the source code from the authors of these two protocols and tested the performance. </a:t>
            </a:r>
          </a:p>
          <a:p>
            <a:r>
              <a:rPr lang="en-US" dirty="0"/>
              <a:t>To compute the intersection of two </a:t>
            </a:r>
            <a:r>
              <a:rPr lang="en-US" dirty="0">
                <a:solidFill>
                  <a:srgbClr val="FF0000"/>
                </a:solidFill>
              </a:rPr>
              <a:t>1,048,576-element </a:t>
            </a:r>
            <a:r>
              <a:rPr lang="en-US" dirty="0"/>
              <a:t>(220) sets, De </a:t>
            </a:r>
            <a:r>
              <a:rPr lang="en-US" dirty="0" err="1"/>
              <a:t>Cristofaro’s</a:t>
            </a:r>
            <a:r>
              <a:rPr lang="en-US" dirty="0"/>
              <a:t> protocol needs </a:t>
            </a:r>
            <a:r>
              <a:rPr lang="en-US" dirty="0">
                <a:solidFill>
                  <a:srgbClr val="FF0000"/>
                </a:solidFill>
              </a:rPr>
              <a:t>10.6 minutes at 80-bit security</a:t>
            </a:r>
            <a:r>
              <a:rPr lang="en-US" dirty="0"/>
              <a:t>, but requires a much longer time at </a:t>
            </a:r>
            <a:r>
              <a:rPr lang="en-US" dirty="0">
                <a:solidFill>
                  <a:srgbClr val="FF0000"/>
                </a:solidFill>
              </a:rPr>
              <a:t>256-bit security</a:t>
            </a:r>
            <a:r>
              <a:rPr lang="en-US" dirty="0"/>
              <a:t>. We estimate the time to be approximately </a:t>
            </a:r>
            <a:r>
              <a:rPr lang="en-US" dirty="0">
                <a:solidFill>
                  <a:srgbClr val="FF0000"/>
                </a:solidFill>
              </a:rPr>
              <a:t>131 hours </a:t>
            </a:r>
            <a:r>
              <a:rPr lang="en-US" dirty="0"/>
              <a:t>from tests with smaller sets. </a:t>
            </a:r>
          </a:p>
          <a:p>
            <a:r>
              <a:rPr lang="en-US" dirty="0"/>
              <a:t>The tests with million-element sets on Huang’s protocol were unsuccessful because the Java Virtual Machine ran </a:t>
            </a:r>
            <a:r>
              <a:rPr lang="en-US" dirty="0">
                <a:solidFill>
                  <a:srgbClr val="FF0000"/>
                </a:solidFill>
              </a:rPr>
              <a:t>out of memory </a:t>
            </a:r>
            <a:r>
              <a:rPr lang="en-US" dirty="0"/>
              <a:t>on the client computer that has 16 GB RAM. From tests with smaller sets, we estimate that Huang’s protocol requires </a:t>
            </a:r>
            <a:r>
              <a:rPr lang="en-US" dirty="0">
                <a:solidFill>
                  <a:srgbClr val="FF0000"/>
                </a:solidFill>
              </a:rPr>
              <a:t>27 hours and 51 hours </a:t>
            </a:r>
            <a:r>
              <a:rPr lang="en-US" dirty="0"/>
              <a:t>respectively to </a:t>
            </a:r>
            <a:r>
              <a:rPr lang="en-US" dirty="0">
                <a:solidFill>
                  <a:srgbClr val="FF0000"/>
                </a:solidFill>
              </a:rPr>
              <a:t>compute the intersection at 80-bit and 256-bit security</a:t>
            </a:r>
            <a:r>
              <a:rPr lang="en-US" dirty="0"/>
              <a:t>. </a:t>
            </a:r>
          </a:p>
          <a:p>
            <a:r>
              <a:rPr lang="en-US" dirty="0"/>
              <a:t>Clearly to use PSI in real world applications, we need </a:t>
            </a:r>
            <a:r>
              <a:rPr lang="en-US" dirty="0">
                <a:solidFill>
                  <a:srgbClr val="FF0000"/>
                </a:solidFill>
              </a:rPr>
              <a:t>more practical </a:t>
            </a:r>
            <a:r>
              <a:rPr lang="en-US" dirty="0"/>
              <a:t>protocols.</a:t>
            </a:r>
          </a:p>
        </p:txBody>
      </p:sp>
    </p:spTree>
    <p:extLst>
      <p:ext uri="{BB962C8B-B14F-4D97-AF65-F5344CB8AC3E}">
        <p14:creationId xmlns:p14="http://schemas.microsoft.com/office/powerpoint/2010/main" val="369662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DAC4-939F-4C7D-98EA-6A7192BC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441D2-B351-494F-9DC8-41E7C374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08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PSI protocol that is much </a:t>
            </a:r>
            <a:r>
              <a:rPr lang="en-US" dirty="0">
                <a:solidFill>
                  <a:srgbClr val="FF0000"/>
                </a:solidFill>
              </a:rPr>
              <a:t>more efficient </a:t>
            </a:r>
            <a:r>
              <a:rPr lang="en-US" dirty="0"/>
              <a:t>than all the already existing PSI protocols. The protocol is designed based on a novel </a:t>
            </a:r>
            <a:r>
              <a:rPr lang="en-US" dirty="0">
                <a:solidFill>
                  <a:srgbClr val="FF0000"/>
                </a:solidFill>
              </a:rPr>
              <a:t>two-party computation </a:t>
            </a:r>
            <a:r>
              <a:rPr lang="en-US" dirty="0"/>
              <a:t>approach, which makes use of a new variant of Bloom filters that we call </a:t>
            </a:r>
            <a:r>
              <a:rPr lang="en-US" dirty="0">
                <a:solidFill>
                  <a:srgbClr val="FF0000"/>
                </a:solidFill>
              </a:rPr>
              <a:t>garbled Bloom filters,</a:t>
            </a:r>
            <a:r>
              <a:rPr lang="en-US" dirty="0"/>
              <a:t> and we refer the new approach as </a:t>
            </a:r>
            <a:r>
              <a:rPr lang="en-US" dirty="0">
                <a:solidFill>
                  <a:srgbClr val="FF0000"/>
                </a:solidFill>
              </a:rPr>
              <a:t>oblivious Bloom intersection</a:t>
            </a:r>
            <a:r>
              <a:rPr lang="en-US" dirty="0"/>
              <a:t>. The ideas of garbled Bloom filters and oblivious Bloom intersection are general and have their own interests.</a:t>
            </a:r>
          </a:p>
          <a:p>
            <a:r>
              <a:rPr lang="en-US" dirty="0"/>
              <a:t>Our PSI protocol has </a:t>
            </a:r>
            <a:r>
              <a:rPr lang="en-US" dirty="0">
                <a:solidFill>
                  <a:srgbClr val="FF0000"/>
                </a:solidFill>
              </a:rPr>
              <a:t>two versions</a:t>
            </a:r>
            <a:r>
              <a:rPr lang="en-US" dirty="0"/>
              <a:t>: a </a:t>
            </a:r>
            <a:r>
              <a:rPr lang="en-US" dirty="0">
                <a:solidFill>
                  <a:srgbClr val="FF0000"/>
                </a:solidFill>
              </a:rPr>
              <a:t>basic protocol</a:t>
            </a:r>
            <a:r>
              <a:rPr lang="en-US" dirty="0"/>
              <a:t>, security of which can be proved in the </a:t>
            </a:r>
            <a:r>
              <a:rPr lang="en-US" dirty="0">
                <a:solidFill>
                  <a:srgbClr val="FF0000"/>
                </a:solidFill>
              </a:rPr>
              <a:t>semi-honest model</a:t>
            </a:r>
            <a:r>
              <a:rPr lang="en-US" dirty="0"/>
              <a:t>, and an </a:t>
            </a:r>
            <a:r>
              <a:rPr lang="en-US" dirty="0">
                <a:solidFill>
                  <a:srgbClr val="FF0000"/>
                </a:solidFill>
              </a:rPr>
              <a:t>enhanced protocol</a:t>
            </a:r>
            <a:r>
              <a:rPr lang="en-US" dirty="0"/>
              <a:t>, security of which can be proved in the </a:t>
            </a:r>
            <a:r>
              <a:rPr lang="en-US" dirty="0">
                <a:solidFill>
                  <a:srgbClr val="FF0000"/>
                </a:solidFill>
              </a:rPr>
              <a:t>malicious model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basic </a:t>
            </a:r>
            <a:r>
              <a:rPr lang="en-US" dirty="0"/>
              <a:t>protocol has </a:t>
            </a:r>
            <a:r>
              <a:rPr lang="en-US" dirty="0">
                <a:solidFill>
                  <a:srgbClr val="00B050"/>
                </a:solidFill>
              </a:rPr>
              <a:t>linear</a:t>
            </a:r>
            <a:r>
              <a:rPr lang="en-US" dirty="0"/>
              <a:t> complexity (with a small constant factor) and relies mostly on </a:t>
            </a:r>
            <a:r>
              <a:rPr lang="en-US" dirty="0">
                <a:solidFill>
                  <a:srgbClr val="00B050"/>
                </a:solidFill>
              </a:rPr>
              <a:t>symmetric key </a:t>
            </a:r>
            <a:r>
              <a:rPr lang="en-US" dirty="0"/>
              <a:t>operations. It is fast even with large input sets, and when the security parameter increases, the performance degrades </a:t>
            </a:r>
            <a:r>
              <a:rPr lang="en-US" dirty="0">
                <a:solidFill>
                  <a:srgbClr val="00B0F0"/>
                </a:solidFill>
              </a:rPr>
              <a:t>gracefully</a:t>
            </a:r>
            <a:r>
              <a:rPr lang="en-US" dirty="0"/>
              <a:t>. Test results show it is orders of magnitude </a:t>
            </a:r>
            <a:r>
              <a:rPr lang="en-US" dirty="0">
                <a:solidFill>
                  <a:srgbClr val="00B050"/>
                </a:solidFill>
              </a:rPr>
              <a:t>faster</a:t>
            </a:r>
            <a:r>
              <a:rPr lang="en-US" dirty="0"/>
              <a:t> than the previous best protocols.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enhanced protocol </a:t>
            </a:r>
            <a:r>
              <a:rPr lang="en-US" dirty="0"/>
              <a:t>is an extension of the basic protocol, that only increases the cost by a factor proportional to the security parameter.</a:t>
            </a:r>
          </a:p>
        </p:txBody>
      </p:sp>
    </p:spTree>
    <p:extLst>
      <p:ext uri="{BB962C8B-B14F-4D97-AF65-F5344CB8AC3E}">
        <p14:creationId xmlns:p14="http://schemas.microsoft.com/office/powerpoint/2010/main" val="25540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733B-B3A5-4615-9D46-589E4DCD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CFEC-36ED-4397-9F1C-B3CAA0C8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computational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memory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communication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complexities are all </a:t>
            </a:r>
            <a:r>
              <a:rPr lang="en-US" dirty="0">
                <a:solidFill>
                  <a:srgbClr val="FF0000"/>
                </a:solidFill>
              </a:rPr>
              <a:t>linear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size of the input sets</a:t>
            </a:r>
            <a:r>
              <a:rPr lang="en-US" dirty="0"/>
              <a:t>. </a:t>
            </a:r>
          </a:p>
          <a:p>
            <a:r>
              <a:rPr lang="en-US" dirty="0"/>
              <a:t>More attractively, most operations in the protocol can be performed in the </a:t>
            </a:r>
            <a:r>
              <a:rPr lang="en-US" dirty="0">
                <a:solidFill>
                  <a:srgbClr val="FF0000"/>
                </a:solidFill>
              </a:rPr>
              <a:t>SPMD (single program, multiple data) fashion</a:t>
            </a:r>
            <a:r>
              <a:rPr lang="en-US" dirty="0"/>
              <a:t>, which means little effort is required to </a:t>
            </a:r>
            <a:r>
              <a:rPr lang="en-US" dirty="0">
                <a:solidFill>
                  <a:srgbClr val="FF0000"/>
                </a:solidFill>
              </a:rPr>
              <a:t>separate the computation into a number of parallel tasks</a:t>
            </a:r>
            <a:r>
              <a:rPr lang="en-US" dirty="0"/>
              <a:t>. </a:t>
            </a:r>
          </a:p>
          <a:p>
            <a:r>
              <a:rPr lang="en-US" dirty="0"/>
              <a:t>Therefore it can fully take the advantage of </a:t>
            </a:r>
            <a:r>
              <a:rPr lang="en-US" dirty="0">
                <a:solidFill>
                  <a:srgbClr val="FF0000"/>
                </a:solidFill>
              </a:rPr>
              <a:t>parallel processing capacity </a:t>
            </a:r>
            <a:r>
              <a:rPr lang="en-US" dirty="0"/>
              <a:t>provided by current </a:t>
            </a:r>
            <a:r>
              <a:rPr lang="en-US" u="sng" dirty="0"/>
              <a:t>multi-core CPUs, GPGPUs </a:t>
            </a:r>
            <a:r>
              <a:rPr lang="en-US" dirty="0"/>
              <a:t>(General-purpose graphics processing unit) and </a:t>
            </a:r>
            <a:r>
              <a:rPr lang="en-US" u="sng" dirty="0"/>
              <a:t>cloud computing</a:t>
            </a:r>
            <a:r>
              <a:rPr lang="en-US" dirty="0"/>
              <a:t>. </a:t>
            </a:r>
          </a:p>
          <a:p>
            <a:r>
              <a:rPr lang="en-US" dirty="0"/>
              <a:t>As a result, the protocol is particularly suitable for </a:t>
            </a:r>
            <a:r>
              <a:rPr lang="en-US" dirty="0">
                <a:solidFill>
                  <a:srgbClr val="FF0000"/>
                </a:solidFill>
              </a:rPr>
              <a:t>Big Data oriented applications </a:t>
            </a:r>
            <a:r>
              <a:rPr lang="en-US" dirty="0"/>
              <a:t>that have to process data in a </a:t>
            </a:r>
            <a:r>
              <a:rPr lang="en-US" u="sng" dirty="0"/>
              <a:t>parallelized and/or distributed </a:t>
            </a:r>
            <a:r>
              <a:rPr lang="en-US" dirty="0"/>
              <a:t>way.</a:t>
            </a:r>
          </a:p>
          <a:p>
            <a:r>
              <a:rPr lang="en-US" dirty="0"/>
              <a:t>We have implemented a proof of concept prototype of the </a:t>
            </a:r>
            <a:r>
              <a:rPr lang="en-US" u="sng" dirty="0"/>
              <a:t>basic</a:t>
            </a:r>
            <a:r>
              <a:rPr lang="en-US" dirty="0"/>
              <a:t> protocol. To compute </a:t>
            </a:r>
            <a:r>
              <a:rPr lang="en-US" u="sng" dirty="0"/>
              <a:t>the intersection of two million-element sets</a:t>
            </a:r>
            <a:r>
              <a:rPr lang="en-US" dirty="0"/>
              <a:t>, it needs only </a:t>
            </a:r>
            <a:r>
              <a:rPr lang="en-US" dirty="0">
                <a:solidFill>
                  <a:srgbClr val="FF0000"/>
                </a:solidFill>
              </a:rPr>
              <a:t>41 seconds (80-bit) and 5.65 minutes (256-bit)</a:t>
            </a:r>
            <a:r>
              <a:rPr lang="en-US" dirty="0"/>
              <a:t> on two moderate computers in parallel mode.</a:t>
            </a:r>
          </a:p>
        </p:txBody>
      </p:sp>
    </p:spTree>
    <p:extLst>
      <p:ext uri="{BB962C8B-B14F-4D97-AF65-F5344CB8AC3E}">
        <p14:creationId xmlns:p14="http://schemas.microsoft.com/office/powerpoint/2010/main" val="16886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C544-5E69-4637-BB3E-B890488B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A528-909E-4C5A-9DE5-F1363282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1516F-DBBD-4C16-86CE-4699F3D0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4" y="1925723"/>
            <a:ext cx="10970431" cy="3670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92068E-B9B2-445F-B595-C91D1A97E958}"/>
              </a:ext>
            </a:extLst>
          </p:cNvPr>
          <p:cNvSpPr/>
          <p:nvPr/>
        </p:nvSpPr>
        <p:spPr>
          <a:xfrm>
            <a:off x="1174459" y="1825625"/>
            <a:ext cx="3041009" cy="439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A5E67-FADA-4D1F-95E0-09F99EAA86AA}"/>
              </a:ext>
            </a:extLst>
          </p:cNvPr>
          <p:cNvSpPr/>
          <p:nvPr/>
        </p:nvSpPr>
        <p:spPr>
          <a:xfrm>
            <a:off x="7203348" y="2265028"/>
            <a:ext cx="2423020" cy="372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2FEDB-8F18-4CC0-B575-DDE2746CF869}"/>
              </a:ext>
            </a:extLst>
          </p:cNvPr>
          <p:cNvSpPr/>
          <p:nvPr/>
        </p:nvSpPr>
        <p:spPr>
          <a:xfrm>
            <a:off x="838200" y="3261438"/>
            <a:ext cx="4044193" cy="439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278D8-30FD-4F2F-80DF-2CD932D39C91}"/>
              </a:ext>
            </a:extLst>
          </p:cNvPr>
          <p:cNvSpPr/>
          <p:nvPr/>
        </p:nvSpPr>
        <p:spPr>
          <a:xfrm>
            <a:off x="5034796" y="2200326"/>
            <a:ext cx="1869344" cy="439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0C3D0-EED1-4933-8EF1-99C28DFC59C2}"/>
              </a:ext>
            </a:extLst>
          </p:cNvPr>
          <p:cNvSpPr/>
          <p:nvPr/>
        </p:nvSpPr>
        <p:spPr>
          <a:xfrm>
            <a:off x="3134686" y="4314359"/>
            <a:ext cx="6185483" cy="439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92D82-290D-4BE2-B2C2-8F5FBB91CB68}"/>
              </a:ext>
            </a:extLst>
          </p:cNvPr>
          <p:cNvSpPr/>
          <p:nvPr/>
        </p:nvSpPr>
        <p:spPr>
          <a:xfrm>
            <a:off x="6288948" y="3264170"/>
            <a:ext cx="1020662" cy="436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0136FD-C86F-4FF5-B5BD-FCE7D701B46E}"/>
              </a:ext>
            </a:extLst>
          </p:cNvPr>
          <p:cNvSpPr/>
          <p:nvPr/>
        </p:nvSpPr>
        <p:spPr>
          <a:xfrm>
            <a:off x="4151152" y="4825713"/>
            <a:ext cx="1133911" cy="436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5ED393-4BE5-47DF-B5CD-D759D3C14B8D}"/>
              </a:ext>
            </a:extLst>
          </p:cNvPr>
          <p:cNvCxnSpPr/>
          <p:nvPr/>
        </p:nvCxnSpPr>
        <p:spPr>
          <a:xfrm>
            <a:off x="897622" y="2936147"/>
            <a:ext cx="342690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DD539-0916-4871-BC36-CF5D2F6ADCDC}"/>
              </a:ext>
            </a:extLst>
          </p:cNvPr>
          <p:cNvCxnSpPr>
            <a:cxnSpLocks/>
          </p:cNvCxnSpPr>
          <p:nvPr/>
        </p:nvCxnSpPr>
        <p:spPr>
          <a:xfrm>
            <a:off x="897622" y="4032309"/>
            <a:ext cx="281870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CB98CE-C3EE-4D98-8A4B-23AA03EF2217}"/>
              </a:ext>
            </a:extLst>
          </p:cNvPr>
          <p:cNvCxnSpPr>
            <a:cxnSpLocks/>
          </p:cNvCxnSpPr>
          <p:nvPr/>
        </p:nvCxnSpPr>
        <p:spPr>
          <a:xfrm flipV="1">
            <a:off x="5403909" y="5262385"/>
            <a:ext cx="4222459" cy="2797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9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4F4E-A490-49E5-A8DB-E8FDB6B6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BE6D-21B3-4969-AF2A-2D577CAD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46097"/>
            <a:ext cx="10845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Bloom filter [9] </a:t>
            </a:r>
            <a:r>
              <a:rPr lang="en-US" dirty="0">
                <a:solidFill>
                  <a:srgbClr val="FF0000"/>
                </a:solidFill>
              </a:rPr>
              <a:t>{m, n, k, H} </a:t>
            </a:r>
            <a:r>
              <a:rPr lang="en-US" dirty="0"/>
              <a:t>is a compact </a:t>
            </a:r>
            <a:r>
              <a:rPr lang="en-US" dirty="0">
                <a:solidFill>
                  <a:srgbClr val="00B0F0"/>
                </a:solidFill>
              </a:rPr>
              <a:t>data structure </a:t>
            </a:r>
            <a:r>
              <a:rPr lang="en-US" dirty="0"/>
              <a:t>for </a:t>
            </a:r>
            <a:r>
              <a:rPr lang="en-US" u="sng" dirty="0"/>
              <a:t>probabilistic set membership testing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A Bloom filter </a:t>
            </a:r>
            <a:r>
              <a:rPr lang="en-US" dirty="0"/>
              <a:t>is an </a:t>
            </a:r>
            <a:r>
              <a:rPr lang="en-US" u="sng" dirty="0"/>
              <a:t>array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bits</a:t>
            </a:r>
            <a:r>
              <a:rPr lang="en-US" dirty="0"/>
              <a:t> that can represent a set 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of at most </a:t>
            </a:r>
            <a:r>
              <a:rPr lang="en-US" u="sng" dirty="0">
                <a:solidFill>
                  <a:srgbClr val="C00000"/>
                </a:solidFill>
              </a:rPr>
              <a:t>n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elements</a:t>
            </a:r>
            <a:r>
              <a:rPr lang="en-US" dirty="0"/>
              <a:t>. </a:t>
            </a:r>
          </a:p>
          <a:p>
            <a:r>
              <a:rPr lang="en-US" dirty="0"/>
              <a:t>A Bloom filter comes with a set of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independent uniform </a:t>
            </a:r>
            <a:r>
              <a:rPr lang="en-US" u="sng" dirty="0">
                <a:solidFill>
                  <a:srgbClr val="FF0000"/>
                </a:solidFill>
              </a:rPr>
              <a:t>hash functions </a:t>
            </a:r>
            <a:r>
              <a:rPr lang="en-US" dirty="0"/>
              <a:t>H = {h</a:t>
            </a:r>
            <a:r>
              <a:rPr lang="en-US" baseline="-25000" dirty="0"/>
              <a:t>0</a:t>
            </a:r>
            <a:r>
              <a:rPr lang="en-US" dirty="0"/>
              <a:t> , …, h</a:t>
            </a:r>
            <a:r>
              <a:rPr lang="en-US" baseline="-25000" dirty="0"/>
              <a:t>k-1</a:t>
            </a:r>
            <a:r>
              <a:rPr lang="en-US" dirty="0"/>
              <a:t>} that each</a:t>
            </a:r>
            <a:r>
              <a:rPr lang="en-US" dirty="0">
                <a:solidFill>
                  <a:srgbClr val="FF0000"/>
                </a:solidFill>
              </a:rPr>
              <a:t> h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maps</a:t>
            </a:r>
            <a:r>
              <a:rPr lang="en-US" dirty="0"/>
              <a:t> its </a:t>
            </a:r>
            <a:r>
              <a:rPr lang="en-US" dirty="0">
                <a:solidFill>
                  <a:srgbClr val="00B0F0"/>
                </a:solidFill>
              </a:rPr>
              <a:t>elements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(total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/>
              <a:t>to </a:t>
            </a:r>
            <a:r>
              <a:rPr lang="en-US" dirty="0">
                <a:solidFill>
                  <a:srgbClr val="00B0F0"/>
                </a:solidFill>
              </a:rPr>
              <a:t>index numbers (total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/>
              <a:t>over the range [0, m-1] uniformly.</a:t>
            </a:r>
          </a:p>
          <a:p>
            <a:r>
              <a:rPr lang="en-US" dirty="0"/>
              <a:t>Initially, all bits in the </a:t>
            </a:r>
            <a:r>
              <a:rPr lang="en-US" u="sng" dirty="0"/>
              <a:t>array </a:t>
            </a:r>
            <a:r>
              <a:rPr lang="en-US" dirty="0"/>
              <a:t>are set to 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dirty="0"/>
              <a:t>. To </a:t>
            </a:r>
            <a:r>
              <a:rPr lang="en-US" u="sng" dirty="0"/>
              <a:t>insert an </a:t>
            </a:r>
            <a:r>
              <a:rPr lang="en-US" u="sng" dirty="0">
                <a:solidFill>
                  <a:srgbClr val="00B0F0"/>
                </a:solidFill>
              </a:rPr>
              <a:t>element</a:t>
            </a:r>
            <a:r>
              <a:rPr lang="en-US" u="sng" dirty="0"/>
              <a:t> </a:t>
            </a:r>
            <a:r>
              <a:rPr lang="en-US" u="sng" dirty="0">
                <a:solidFill>
                  <a:srgbClr val="FF0000"/>
                </a:solidFill>
              </a:rPr>
              <a:t>x</a:t>
            </a:r>
            <a:r>
              <a:rPr lang="en-US" u="sng" dirty="0"/>
              <a:t> (belonging to S) into the filter</a:t>
            </a:r>
            <a:r>
              <a:rPr lang="en-US" dirty="0"/>
              <a:t>, </a:t>
            </a:r>
            <a:r>
              <a:rPr lang="en-US" u="sng" dirty="0"/>
              <a:t>the </a:t>
            </a:r>
            <a:r>
              <a:rPr lang="en-US" u="sng" dirty="0">
                <a:solidFill>
                  <a:srgbClr val="00B0F0"/>
                </a:solidFill>
              </a:rPr>
              <a:t>element</a:t>
            </a:r>
            <a:r>
              <a:rPr lang="en-US" u="sng" dirty="0"/>
              <a:t> is </a:t>
            </a:r>
            <a:r>
              <a:rPr lang="en-US" u="sng" dirty="0">
                <a:solidFill>
                  <a:srgbClr val="00B050"/>
                </a:solidFill>
              </a:rPr>
              <a:t>hashed </a:t>
            </a:r>
            <a:r>
              <a:rPr lang="en-US" u="sng" dirty="0"/>
              <a:t>using the </a:t>
            </a:r>
            <a:r>
              <a:rPr lang="en-US" u="sng" dirty="0">
                <a:solidFill>
                  <a:srgbClr val="FF0000"/>
                </a:solidFill>
              </a:rPr>
              <a:t>k </a:t>
            </a:r>
            <a:r>
              <a:rPr lang="en-US" u="sng" dirty="0"/>
              <a:t>hash functions </a:t>
            </a:r>
            <a:r>
              <a:rPr lang="en-US" dirty="0"/>
              <a:t>to get k index numbers. The bits </a:t>
            </a:r>
            <a:r>
              <a:rPr lang="en-US" dirty="0">
                <a:solidFill>
                  <a:srgbClr val="00B050"/>
                </a:solidFill>
              </a:rPr>
              <a:t>at ALL these indexes </a:t>
            </a:r>
            <a:r>
              <a:rPr lang="en-US" dirty="0"/>
              <a:t>in the bit array are set to 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/>
              <a:t>, i.e. set </a:t>
            </a:r>
            <a:r>
              <a:rPr lang="en-US" dirty="0">
                <a:solidFill>
                  <a:srgbClr val="FF0000"/>
                </a:solidFill>
              </a:rPr>
              <a:t>BF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baseline="-25000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(x)</a:t>
            </a:r>
            <a:r>
              <a:rPr lang="en-US" dirty="0">
                <a:solidFill>
                  <a:srgbClr val="FF0000"/>
                </a:solidFill>
              </a:rPr>
              <a:t>] = 1 for 0  &lt; I &lt;  k -1</a:t>
            </a:r>
            <a:r>
              <a:rPr lang="en-US" dirty="0"/>
              <a:t>.   (total bits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&gt;&gt;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(each element generates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/>
              <a:t> index positions)</a:t>
            </a:r>
          </a:p>
          <a:p>
            <a:r>
              <a:rPr lang="en-US" dirty="0"/>
              <a:t>To check if an item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is in S, </a:t>
            </a:r>
            <a:r>
              <a:rPr lang="en-US" u="sng" dirty="0">
                <a:solidFill>
                  <a:srgbClr val="C00000"/>
                </a:solidFill>
              </a:rPr>
              <a:t>y</a:t>
            </a:r>
            <a:r>
              <a:rPr lang="en-US" u="sng" dirty="0"/>
              <a:t> is hashed by the </a:t>
            </a:r>
            <a:r>
              <a:rPr lang="en-US" u="sng" dirty="0">
                <a:solidFill>
                  <a:srgbClr val="FF0000"/>
                </a:solidFill>
              </a:rPr>
              <a:t>k</a:t>
            </a:r>
            <a:r>
              <a:rPr lang="en-US" u="sng" dirty="0"/>
              <a:t> hash functions</a:t>
            </a:r>
            <a:r>
              <a:rPr lang="en-US" dirty="0"/>
              <a:t>, and all indexes locations that y hashes to are checked. </a:t>
            </a:r>
            <a:r>
              <a:rPr lang="en-US" dirty="0">
                <a:solidFill>
                  <a:srgbClr val="FF0000"/>
                </a:solidFill>
              </a:rPr>
              <a:t>If ANY of the bits at the locations is 0 , y is certainly NOT in S</a:t>
            </a:r>
            <a:r>
              <a:rPr lang="en-US" dirty="0"/>
              <a:t>, otherwise y is </a:t>
            </a:r>
            <a:r>
              <a:rPr lang="en-US" u="sng" dirty="0">
                <a:solidFill>
                  <a:srgbClr val="7030A0"/>
                </a:solidFill>
              </a:rPr>
              <a:t>most likely (maybe not) </a:t>
            </a:r>
            <a:r>
              <a:rPr lang="en-US" dirty="0"/>
              <a:t>in 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51DAE1-A7AB-4C59-8E8A-4D22B3B5A006}"/>
              </a:ext>
            </a:extLst>
          </p:cNvPr>
          <p:cNvCxnSpPr>
            <a:cxnSpLocks/>
          </p:cNvCxnSpPr>
          <p:nvPr/>
        </p:nvCxnSpPr>
        <p:spPr>
          <a:xfrm flipV="1">
            <a:off x="4114800" y="2462170"/>
            <a:ext cx="2218888" cy="146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C431CD-6DF4-42EC-A95B-926485FE034F}"/>
              </a:ext>
            </a:extLst>
          </p:cNvPr>
          <p:cNvCxnSpPr>
            <a:cxnSpLocks/>
          </p:cNvCxnSpPr>
          <p:nvPr/>
        </p:nvCxnSpPr>
        <p:spPr>
          <a:xfrm flipV="1">
            <a:off x="3535680" y="660565"/>
            <a:ext cx="1417320" cy="1185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9EE896-7D70-45B8-A3C9-E20A71D217C2}"/>
              </a:ext>
            </a:extLst>
          </p:cNvPr>
          <p:cNvSpPr txBox="1"/>
          <p:nvPr/>
        </p:nvSpPr>
        <p:spPr>
          <a:xfrm>
            <a:off x="4953000" y="365125"/>
            <a:ext cx="37338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BF is an array with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bits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3CF59-D9AA-429C-ADAE-B9F560B3AA97}"/>
              </a:ext>
            </a:extLst>
          </p:cNvPr>
          <p:cNvCxnSpPr>
            <a:cxnSpLocks/>
          </p:cNvCxnSpPr>
          <p:nvPr/>
        </p:nvCxnSpPr>
        <p:spPr>
          <a:xfrm flipV="1">
            <a:off x="3825240" y="1097922"/>
            <a:ext cx="1264920" cy="855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363A4B-33F4-436F-B6A4-A3DFAC4007E2}"/>
              </a:ext>
            </a:extLst>
          </p:cNvPr>
          <p:cNvSpPr txBox="1"/>
          <p:nvPr/>
        </p:nvSpPr>
        <p:spPr>
          <a:xfrm>
            <a:off x="5074916" y="807564"/>
            <a:ext cx="54711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array can represent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 elements, all belong to a set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6CFF63-1007-4748-9394-9C7C0104A31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114800" y="1467254"/>
            <a:ext cx="909320" cy="534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BB34BF-F9D9-4E24-8E8E-5EA894F0BE28}"/>
              </a:ext>
            </a:extLst>
          </p:cNvPr>
          <p:cNvSpPr txBox="1"/>
          <p:nvPr/>
        </p:nvSpPr>
        <p:spPr>
          <a:xfrm>
            <a:off x="5024120" y="1282588"/>
            <a:ext cx="37338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hash functions (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(.))</a:t>
            </a:r>
          </a:p>
        </p:txBody>
      </p:sp>
    </p:spTree>
    <p:extLst>
      <p:ext uri="{BB962C8B-B14F-4D97-AF65-F5344CB8AC3E}">
        <p14:creationId xmlns:p14="http://schemas.microsoft.com/office/powerpoint/2010/main" val="200595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</TotalTime>
  <Words>4060</Words>
  <Application>Microsoft Office PowerPoint</Application>
  <PresentationFormat>Widescreen</PresentationFormat>
  <Paragraphs>155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等线 Light</vt:lpstr>
      <vt:lpstr>Arial</vt:lpstr>
      <vt:lpstr>Calibri</vt:lpstr>
      <vt:lpstr>Calibri Light</vt:lpstr>
      <vt:lpstr>Office Theme</vt:lpstr>
      <vt:lpstr>When Private Set Intersection Meets Big Data: An Efficient and Scalable Protocol</vt:lpstr>
      <vt:lpstr>Abstract</vt:lpstr>
      <vt:lpstr>Needs</vt:lpstr>
      <vt:lpstr>Private Set Intersection (PSI) problem</vt:lpstr>
      <vt:lpstr>Existing ones</vt:lpstr>
      <vt:lpstr>Contributions</vt:lpstr>
      <vt:lpstr>scalability</vt:lpstr>
      <vt:lpstr>Notations</vt:lpstr>
      <vt:lpstr>Bloom Filters</vt:lpstr>
      <vt:lpstr>Bloom filter – Intersection set</vt:lpstr>
      <vt:lpstr>Secret Sharing</vt:lpstr>
      <vt:lpstr>Oblivious Transfer Protocol (definition)</vt:lpstr>
      <vt:lpstr>Reduce complexity for Oblivious transfer protocols </vt:lpstr>
      <vt:lpstr>Semi-honest Model</vt:lpstr>
      <vt:lpstr>Semi-honest Model</vt:lpstr>
      <vt:lpstr>Basic Protocol</vt:lpstr>
      <vt:lpstr>Garbled Bloom Filters</vt:lpstr>
      <vt:lpstr>Low-level point of view </vt:lpstr>
      <vt:lpstr>Add an element</vt:lpstr>
      <vt:lpstr>Algorithm 1</vt:lpstr>
      <vt:lpstr>PowerPoint Presentation</vt:lpstr>
      <vt:lpstr>Query the garbled Bloom Filter</vt:lpstr>
      <vt:lpstr>Algorithm 2</vt:lpstr>
      <vt:lpstr>Produce an Intersection GBF</vt:lpstr>
      <vt:lpstr>PowerPoint Presentation</vt:lpstr>
      <vt:lpstr>PowerPoint Presentation</vt:lpstr>
      <vt:lpstr>PowerPoint Presentation</vt:lpstr>
      <vt:lpstr>Oblivious Bloom Intersection</vt:lpstr>
      <vt:lpstr>PowerPoint Presentation</vt:lpstr>
      <vt:lpstr>It is secure</vt:lpstr>
      <vt:lpstr>PowerPoint Presentation</vt:lpstr>
      <vt:lpstr>PowerPoint Presentation</vt:lpstr>
      <vt:lpstr>PowerPoint Presentation</vt:lpstr>
      <vt:lpstr>Why enhanced protocol?</vt:lpstr>
      <vt:lpstr>Prevent the full universe attack</vt:lpstr>
      <vt:lpstr>Implementation</vt:lpstr>
      <vt:lpstr>PowerPoint Presentation</vt:lpstr>
      <vt:lpstr>PowerPoint Presentation</vt:lpstr>
      <vt:lpstr>PowerPoint Presentation</vt:lpstr>
      <vt:lpstr>PowerPoint Presentation</vt:lpstr>
      <vt:lpstr>Implement in MapReduce !</vt:lpstr>
      <vt:lpstr>Extremely Big Data Set &amp; Cloud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Private Set Intersection Meets Big Data: An Efficient and Scalable Protocol</dc:title>
  <dc:creator>Fei Hu</dc:creator>
  <cp:lastModifiedBy>Fei Hu</cp:lastModifiedBy>
  <cp:revision>206</cp:revision>
  <dcterms:created xsi:type="dcterms:W3CDTF">2018-01-14T12:30:09Z</dcterms:created>
  <dcterms:modified xsi:type="dcterms:W3CDTF">2019-04-14T19:15:37Z</dcterms:modified>
</cp:coreProperties>
</file>