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392" r:id="rId2"/>
    <p:sldId id="1154" r:id="rId3"/>
    <p:sldId id="1155" r:id="rId4"/>
    <p:sldId id="1156" r:id="rId5"/>
    <p:sldId id="1157" r:id="rId6"/>
    <p:sldId id="1158" r:id="rId7"/>
    <p:sldId id="1159" r:id="rId8"/>
    <p:sldId id="1160" r:id="rId9"/>
    <p:sldId id="1161" r:id="rId10"/>
    <p:sldId id="1163" r:id="rId11"/>
    <p:sldId id="1162" r:id="rId12"/>
    <p:sldId id="1166" r:id="rId13"/>
    <p:sldId id="1167" r:id="rId14"/>
    <p:sldId id="1168" r:id="rId15"/>
    <p:sldId id="1169" r:id="rId16"/>
    <p:sldId id="1172" r:id="rId17"/>
    <p:sldId id="1173" r:id="rId18"/>
    <p:sldId id="1170" r:id="rId19"/>
    <p:sldId id="1174" r:id="rId20"/>
    <p:sldId id="1175" r:id="rId21"/>
    <p:sldId id="1177" r:id="rId22"/>
    <p:sldId id="1178" r:id="rId23"/>
    <p:sldId id="1179" r:id="rId24"/>
    <p:sldId id="1180" r:id="rId25"/>
    <p:sldId id="1182" r:id="rId26"/>
    <p:sldId id="1183" r:id="rId27"/>
    <p:sldId id="1184" r:id="rId28"/>
    <p:sldId id="1185" r:id="rId29"/>
    <p:sldId id="1186" r:id="rId30"/>
    <p:sldId id="1188" r:id="rId31"/>
    <p:sldId id="1189" r:id="rId32"/>
    <p:sldId id="1191" r:id="rId33"/>
    <p:sldId id="1190" r:id="rId34"/>
    <p:sldId id="1197" r:id="rId35"/>
    <p:sldId id="1192" r:id="rId36"/>
    <p:sldId id="1196" r:id="rId37"/>
    <p:sldId id="1198" r:id="rId38"/>
    <p:sldId id="1199" r:id="rId39"/>
    <p:sldId id="1194" r:id="rId40"/>
    <p:sldId id="1200" r:id="rId4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56FA"/>
    <a:srgbClr val="FABC0E"/>
    <a:srgbClr val="FBC325"/>
    <a:srgbClr val="FBC733"/>
    <a:srgbClr val="4DADC7"/>
    <a:srgbClr val="3399FF"/>
    <a:srgbClr val="70BDD2"/>
    <a:srgbClr val="4F81BA"/>
    <a:srgbClr val="3333CC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51" autoAdjust="0"/>
    <p:restoredTop sz="92971" autoAdjust="0"/>
  </p:normalViewPr>
  <p:slideViewPr>
    <p:cSldViewPr snapToObjects="1">
      <p:cViewPr varScale="1">
        <p:scale>
          <a:sx n="63" d="100"/>
          <a:sy n="63" d="100"/>
        </p:scale>
        <p:origin x="1566" y="78"/>
      </p:cViewPr>
      <p:guideLst>
        <p:guide orient="horz" pos="2160"/>
        <p:guide pos="15"/>
      </p:guideLst>
    </p:cSldViewPr>
  </p:slid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610DBB-FA3E-BA4C-AFAB-ED4147FA32B1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7FF5B2-048D-0344-B140-24CAAF7F04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703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B1EAA98-0FDA-CD43-AE85-312F9266063F}" type="datetime1">
              <a:rPr lang="en-US"/>
              <a:pPr>
                <a:defRPr/>
              </a:pPr>
              <a:t>4/1/2019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519AE34-0624-8F4B-9FB8-27D0EFDF76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979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altLang="zh-CN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2DC69FE-82EB-ED4A-895C-6DF3FE534FB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D9A76-C457-694D-9067-3B862B4C239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1245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D9A76-C457-694D-9067-3B862B4C239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3533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D9A76-C457-694D-9067-3B862B4C239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669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D9A76-C457-694D-9067-3B862B4C239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71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D9A76-C457-694D-9067-3B862B4C239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8466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D9A76-C457-694D-9067-3B862B4C239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053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D9A76-C457-694D-9067-3B862B4C239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324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D9A76-C457-694D-9067-3B862B4C239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098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D9A76-C457-694D-9067-3B862B4C239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1990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D9A76-C457-694D-9067-3B862B4C239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D9A76-C457-694D-9067-3B862B4C239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2680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D9A76-C457-694D-9067-3B862B4C239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5879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D9A76-C457-694D-9067-3B862B4C239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8648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D9A76-C457-694D-9067-3B862B4C239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281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D9A76-C457-694D-9067-3B862B4C239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8358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D9A76-C457-694D-9067-3B862B4C239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2099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D9A76-C457-694D-9067-3B862B4C239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2672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D9A76-C457-694D-9067-3B862B4C239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870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D9A76-C457-694D-9067-3B862B4C239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6587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D9A76-C457-694D-9067-3B862B4C239D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930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D9A76-C457-694D-9067-3B862B4C239D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56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D9A76-C457-694D-9067-3B862B4C239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8276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D9A76-C457-694D-9067-3B862B4C239D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533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D9A76-C457-694D-9067-3B862B4C239D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0316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D9A76-C457-694D-9067-3B862B4C239D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1180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D9A76-C457-694D-9067-3B862B4C239D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74151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D9A76-C457-694D-9067-3B862B4C239D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8550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D9A76-C457-694D-9067-3B862B4C239D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88822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D9A76-C457-694D-9067-3B862B4C239D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43707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D9A76-C457-694D-9067-3B862B4C239D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82586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D9A76-C457-694D-9067-3B862B4C239D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0114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D9A76-C457-694D-9067-3B862B4C239D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790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D9A76-C457-694D-9067-3B862B4C239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53865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D9A76-C457-694D-9067-3B862B4C239D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181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D9A76-C457-694D-9067-3B862B4C239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025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D9A76-C457-694D-9067-3B862B4C239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7031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D9A76-C457-694D-9067-3B862B4C239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973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D9A76-C457-694D-9067-3B862B4C239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4359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D9A76-C457-694D-9067-3B862B4C239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549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1588"/>
            <a:ext cx="9339263" cy="12192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" dist="23000" dir="5400000" rotWithShape="0">
              <a:srgbClr val="000000">
                <a:alpha val="17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57400"/>
            <a:ext cx="7772400" cy="1066800"/>
          </a:xfrm>
        </p:spPr>
        <p:txBody>
          <a:bodyPr anchor="t"/>
          <a:lstStyle>
            <a:lvl1pPr>
              <a:defRPr sz="9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736975"/>
            <a:ext cx="6400800" cy="682625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9F4B6-8681-E04D-9255-0297A3D323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3C13E-E4C7-D24A-8B56-ECE664E03A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2440E-5BFE-874C-9227-F4E3288434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463FC-7912-AC48-B1D7-F0AD74BF43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066800"/>
          </a:xfrm>
        </p:spPr>
        <p:txBody>
          <a:bodyPr anchor="t"/>
          <a:lstStyle>
            <a:lvl1pPr>
              <a:defRPr sz="9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517775"/>
            <a:ext cx="6400800" cy="682625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0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38D69-7854-5743-8814-6FD6FB500D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8055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1F212-E36A-6C44-B33E-311474828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E3AE0-77FC-6A46-AAD7-7484B6419E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E49AE-0C71-C547-B6A5-EC281CCEEE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C58E1-AD50-B54D-AB38-8CD397ACED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838200"/>
          </a:xfrm>
        </p:spPr>
        <p:txBody>
          <a:bodyPr/>
          <a:lstStyle>
            <a:lvl1pPr>
              <a:defRPr sz="5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64161-BD14-6B44-8A5D-DA5F390B3F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83E74-89E2-C64C-9005-6CEB91907F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609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51038"/>
            <a:ext cx="8229600" cy="422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orbe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orbe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orbel" charset="0"/>
              </a:defRPr>
            </a:lvl1pPr>
          </a:lstStyle>
          <a:p>
            <a:pPr>
              <a:defRPr/>
            </a:pPr>
            <a:fld id="{6EC0E81C-C778-DC40-90D0-8BC73B38043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6000" b="1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6000" b="1">
          <a:solidFill>
            <a:schemeClr val="tx1"/>
          </a:solidFill>
          <a:latin typeface="Corbel" pitchFamily="-65" charset="0"/>
          <a:ea typeface="ＭＳ Ｐゴシック" pitchFamily="-65" charset="-128"/>
          <a:cs typeface="ＭＳ Ｐゴシック" pitchFamily="-65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6000" b="1">
          <a:solidFill>
            <a:schemeClr val="tx1"/>
          </a:solidFill>
          <a:latin typeface="Corbel" pitchFamily="-65" charset="0"/>
          <a:ea typeface="ＭＳ Ｐゴシック" pitchFamily="-65" charset="-128"/>
          <a:cs typeface="ＭＳ Ｐゴシック" pitchFamily="-65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6000" b="1">
          <a:solidFill>
            <a:schemeClr val="tx1"/>
          </a:solidFill>
          <a:latin typeface="Corbel" pitchFamily="-65" charset="0"/>
          <a:ea typeface="ＭＳ Ｐゴシック" pitchFamily="-65" charset="-128"/>
          <a:cs typeface="ＭＳ Ｐゴシック" pitchFamily="-65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6000" b="1">
          <a:solidFill>
            <a:schemeClr val="tx1"/>
          </a:solidFill>
          <a:latin typeface="Corbe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0" indent="0" algn="l" defTabSz="457200" rtl="0" eaLnBrk="0" fontAlgn="base" hangingPunct="0">
        <a:spcBef>
          <a:spcPts val="2000"/>
        </a:spcBef>
        <a:spcAft>
          <a:spcPct val="0"/>
        </a:spcAft>
        <a:buNone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457200" indent="-228600" algn="l" defTabSz="457200" rtl="0" eaLnBrk="0" fontAlgn="base" hangingPunct="0">
        <a:spcBef>
          <a:spcPct val="0"/>
        </a:spcBef>
        <a:spcAft>
          <a:spcPct val="0"/>
        </a:spcAft>
        <a:buSzPct val="100000"/>
        <a:buFont typeface="Lucida Grande" charset="0"/>
        <a:buChar char="»"/>
        <a:defRPr sz="27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77724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e.rutgers.edu/~hi53/DPSTATS.pdf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AutoShape 2" descr="cuhk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108" name="AutoShape 4" descr="cuhk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Rectangle 30"/>
          <p:cNvSpPr>
            <a:spLocks noChangeArrowheads="1"/>
          </p:cNvSpPr>
          <p:nvPr/>
        </p:nvSpPr>
        <p:spPr bwMode="auto">
          <a:xfrm>
            <a:off x="680660" y="3573016"/>
            <a:ext cx="794322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charset="0"/>
                <a:ea typeface="Corbel" charset="0"/>
                <a:cs typeface="Corbel" charset="0"/>
              </a:rPr>
              <a:t>Thanks to my project co-PI:</a:t>
            </a:r>
          </a:p>
          <a:p>
            <a:pPr algn="ctr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charset="0"/>
                <a:ea typeface="Corbel" charset="0"/>
                <a:cs typeface="Corbel" charset="0"/>
              </a:rPr>
              <a:t>YAN, Da (from UAB)</a:t>
            </a:r>
          </a:p>
        </p:txBody>
      </p:sp>
      <p:sp>
        <p:nvSpPr>
          <p:cNvPr id="12" name="Subtitle 8"/>
          <p:cNvSpPr txBox="1">
            <a:spLocks/>
          </p:cNvSpPr>
          <p:nvPr/>
        </p:nvSpPr>
        <p:spPr bwMode="auto">
          <a:xfrm>
            <a:off x="-868" y="2233816"/>
            <a:ext cx="9144000" cy="126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eaLnBrk="0" hangingPunct="0">
              <a:spcBef>
                <a:spcPts val="200"/>
              </a:spcBef>
              <a:defRPr/>
            </a:pPr>
            <a:r>
              <a:rPr lang="en-US" altLang="zh-CN" sz="4400" b="1" dirty="0">
                <a:solidFill>
                  <a:srgbClr val="3366FF"/>
                </a:solidFill>
                <a:latin typeface="+mn-lt"/>
                <a:ea typeface="Corbel" charset="0"/>
                <a:cs typeface="Corbel" charset="0"/>
              </a:rPr>
              <a:t>Privacy-Preserving</a:t>
            </a:r>
            <a:r>
              <a:rPr lang="zh-CN" altLang="en-US" sz="4400" b="1" dirty="0">
                <a:solidFill>
                  <a:srgbClr val="3366FF"/>
                </a:solidFill>
                <a:latin typeface="+mn-lt"/>
                <a:ea typeface="Corbel" charset="0"/>
                <a:cs typeface="Corbel" charset="0"/>
              </a:rPr>
              <a:t> </a:t>
            </a:r>
            <a:r>
              <a:rPr lang="en-US" altLang="zh-CN" sz="4400" b="1" dirty="0">
                <a:solidFill>
                  <a:srgbClr val="3366FF"/>
                </a:solidFill>
                <a:latin typeface="+mn-lt"/>
                <a:ea typeface="Corbel" charset="0"/>
                <a:cs typeface="Corbel" charset="0"/>
              </a:rPr>
              <a:t>Data</a:t>
            </a:r>
            <a:r>
              <a:rPr lang="zh-CN" altLang="en-US" sz="4400" b="1" dirty="0">
                <a:solidFill>
                  <a:srgbClr val="3366FF"/>
                </a:solidFill>
                <a:latin typeface="+mn-lt"/>
                <a:ea typeface="Corbel" charset="0"/>
                <a:cs typeface="Corbel" charset="0"/>
              </a:rPr>
              <a:t> </a:t>
            </a:r>
            <a:r>
              <a:rPr lang="en-US" altLang="zh-CN" sz="4400" b="1" dirty="0">
                <a:solidFill>
                  <a:srgbClr val="3366FF"/>
                </a:solidFill>
                <a:latin typeface="+mn-lt"/>
                <a:ea typeface="Corbel" charset="0"/>
                <a:cs typeface="Corbel" charset="0"/>
              </a:rPr>
              <a:t>Publishing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800" dirty="0"/>
              <a:t>Quasi-identifier (QI)</a:t>
            </a:r>
            <a:endParaRPr lang="en-US" sz="4800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10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951038"/>
            <a:ext cx="8515350" cy="4221162"/>
          </a:xfrm>
        </p:spPr>
        <p:txBody>
          <a:bodyPr/>
          <a:lstStyle/>
          <a:p>
            <a:pPr marL="457200" indent="-457200">
              <a:buFont typeface="Arial" charset="0"/>
              <a:buChar char="•"/>
            </a:pPr>
            <a:r>
              <a:rPr lang="en-US" altLang="zh-CN" dirty="0"/>
              <a:t>Removing unique identifiers is not sufficient</a:t>
            </a:r>
          </a:p>
          <a:p>
            <a:pPr marL="457200" indent="-457200">
              <a:buFont typeface="Arial" charset="0"/>
              <a:buChar char="•"/>
            </a:pPr>
            <a:r>
              <a:rPr lang="en-US" altLang="zh-CN" dirty="0">
                <a:solidFill>
                  <a:srgbClr val="FF0000"/>
                </a:solidFill>
              </a:rPr>
              <a:t>QI: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/>
              <a:t>maximal set of attributes that could help identify individuals</a:t>
            </a:r>
          </a:p>
          <a:p>
            <a:pPr marL="457200" indent="-457200">
              <a:buFont typeface="Arial" charset="0"/>
              <a:buChar char="•"/>
            </a:pPr>
            <a:r>
              <a:rPr lang="en-US" altLang="zh-CN" dirty="0"/>
              <a:t>QI</a:t>
            </a:r>
            <a:r>
              <a:rPr lang="zh-CN" altLang="en-US" dirty="0"/>
              <a:t> 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assumed to be publicly available (e.g., voter registration lists)</a:t>
            </a:r>
          </a:p>
        </p:txBody>
      </p:sp>
    </p:spTree>
    <p:extLst>
      <p:ext uri="{BB962C8B-B14F-4D97-AF65-F5344CB8AC3E}">
        <p14:creationId xmlns:p14="http://schemas.microsoft.com/office/powerpoint/2010/main" val="11461203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800" i="1" dirty="0"/>
              <a:t>k</a:t>
            </a:r>
            <a:r>
              <a:rPr lang="en-US" altLang="zh-CN" sz="4800" dirty="0"/>
              <a:t>-Anonymity</a:t>
            </a:r>
            <a:br>
              <a:rPr lang="en-US" altLang="zh-CN" sz="4800" dirty="0"/>
            </a:br>
            <a:r>
              <a:rPr lang="en-US" altLang="zh-CN" sz="4800" dirty="0"/>
              <a:t>[Sweeney, </a:t>
            </a:r>
            <a:r>
              <a:rPr lang="en-US" altLang="zh-CN" sz="4800" dirty="0" err="1"/>
              <a:t>Samarati</a:t>
            </a:r>
            <a:r>
              <a:rPr lang="en-US" altLang="zh-CN" sz="4800" dirty="0"/>
              <a:t> 2002]</a:t>
            </a:r>
            <a:endParaRPr lang="en-US" sz="4800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11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515350" cy="3823320"/>
          </a:xfrm>
        </p:spPr>
        <p:txBody>
          <a:bodyPr/>
          <a:lstStyle/>
          <a:p>
            <a:pPr marL="457200" indent="-457200">
              <a:buFont typeface="Arial" charset="0"/>
              <a:buChar char="•"/>
            </a:pPr>
            <a:r>
              <a:rPr lang="en-US" altLang="zh-CN" dirty="0"/>
              <a:t>Each released record should be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rgbClr val="FF0000"/>
                </a:solidFill>
              </a:rPr>
              <a:t>indistinguishable from at least (</a:t>
            </a:r>
            <a:r>
              <a:rPr lang="en-US" altLang="zh-CN" i="1" dirty="0">
                <a:solidFill>
                  <a:srgbClr val="FF0000"/>
                </a:solidFill>
              </a:rPr>
              <a:t>k</a:t>
            </a:r>
            <a:r>
              <a:rPr lang="en-US" altLang="zh-CN" dirty="0">
                <a:solidFill>
                  <a:srgbClr val="FF0000"/>
                </a:solidFill>
              </a:rPr>
              <a:t>-1) others </a:t>
            </a:r>
            <a:r>
              <a:rPr lang="en-US" altLang="zh-CN" dirty="0"/>
              <a:t>on its QI attributes</a:t>
            </a:r>
          </a:p>
          <a:p>
            <a:pPr marL="457200" indent="-457200">
              <a:buFont typeface="Arial" charset="0"/>
              <a:buChar char="•"/>
            </a:pPr>
            <a:r>
              <a:rPr lang="en-US" altLang="zh-CN" dirty="0">
                <a:solidFill>
                  <a:srgbClr val="FF0000"/>
                </a:solidFill>
              </a:rPr>
              <a:t>Cardinality </a:t>
            </a:r>
            <a:r>
              <a:rPr lang="en-US" altLang="zh-CN" dirty="0"/>
              <a:t>of any query result on released data should be at least </a:t>
            </a:r>
            <a:r>
              <a:rPr lang="en-US" altLang="zh-CN" i="1" dirty="0"/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175520293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800" i="1" dirty="0"/>
              <a:t>k</a:t>
            </a:r>
            <a:r>
              <a:rPr lang="en-US" altLang="zh-CN" sz="4800" dirty="0"/>
              <a:t>-Anonymity:</a:t>
            </a:r>
            <a:r>
              <a:rPr lang="zh-CN" altLang="en-US" sz="4800" dirty="0"/>
              <a:t> </a:t>
            </a:r>
            <a:r>
              <a:rPr lang="en-US" altLang="zh-CN" sz="4800" dirty="0"/>
              <a:t>Methods</a:t>
            </a:r>
            <a:endParaRPr lang="en-US" sz="4800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12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3390" y="2363336"/>
            <a:ext cx="8515350" cy="2880320"/>
          </a:xfrm>
        </p:spPr>
        <p:txBody>
          <a:bodyPr/>
          <a:lstStyle/>
          <a:p>
            <a:pPr marL="457200" indent="-457200">
              <a:buFont typeface="Arial" charset="0"/>
              <a:buChar char="•"/>
            </a:pPr>
            <a:r>
              <a:rPr lang="en-US" altLang="zh-CN" b="1" dirty="0">
                <a:solidFill>
                  <a:srgbClr val="FF0000"/>
                </a:solidFill>
              </a:rPr>
              <a:t>Generalization:</a:t>
            </a:r>
            <a:r>
              <a:rPr lang="zh-CN" altLang="en-US" b="1" dirty="0">
                <a:solidFill>
                  <a:srgbClr val="FF0000"/>
                </a:solidFill>
              </a:rPr>
              <a:t> </a:t>
            </a:r>
            <a:r>
              <a:rPr lang="en-US" altLang="zh-CN" dirty="0"/>
              <a:t>replacing (recoding) a value with </a:t>
            </a:r>
            <a:r>
              <a:rPr lang="en-US" altLang="zh-CN" dirty="0">
                <a:solidFill>
                  <a:srgbClr val="FF0000"/>
                </a:solidFill>
              </a:rPr>
              <a:t>a less specific </a:t>
            </a:r>
            <a:r>
              <a:rPr lang="en-US" altLang="zh-CN" dirty="0"/>
              <a:t>but </a:t>
            </a:r>
            <a:r>
              <a:rPr lang="en-US" altLang="zh-CN" dirty="0">
                <a:solidFill>
                  <a:srgbClr val="3056FA"/>
                </a:solidFill>
              </a:rPr>
              <a:t>semantically consistent </a:t>
            </a:r>
            <a:r>
              <a:rPr lang="en-US" altLang="zh-CN" dirty="0"/>
              <a:t>one.</a:t>
            </a:r>
          </a:p>
          <a:p>
            <a:pPr marL="457200" indent="-457200">
              <a:buFont typeface="Arial" charset="0"/>
              <a:buChar char="•"/>
            </a:pPr>
            <a:r>
              <a:rPr lang="en-US" altLang="zh-CN" b="1" dirty="0"/>
              <a:t>Suppression:</a:t>
            </a:r>
            <a:r>
              <a:rPr lang="zh-CN" altLang="en-US" b="1" dirty="0"/>
              <a:t> </a:t>
            </a:r>
            <a:r>
              <a:rPr lang="en-US" altLang="zh-CN" dirty="0"/>
              <a:t>not releasing any value at all</a:t>
            </a:r>
          </a:p>
        </p:txBody>
      </p:sp>
    </p:spTree>
    <p:extLst>
      <p:ext uri="{BB962C8B-B14F-4D97-AF65-F5344CB8AC3E}">
        <p14:creationId xmlns:p14="http://schemas.microsoft.com/office/powerpoint/2010/main" val="4598774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82837"/>
            <a:ext cx="8244408" cy="44940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4215"/>
            <a:ext cx="8229600" cy="1143000"/>
          </a:xfrm>
        </p:spPr>
        <p:txBody>
          <a:bodyPr/>
          <a:lstStyle/>
          <a:p>
            <a:r>
              <a:rPr lang="en-US" altLang="zh-CN" sz="4800" i="1" dirty="0"/>
              <a:t>k</a:t>
            </a:r>
            <a:r>
              <a:rPr lang="en-US" altLang="zh-CN" sz="4800" dirty="0"/>
              <a:t>-Anonymity:</a:t>
            </a:r>
            <a:r>
              <a:rPr lang="zh-CN" altLang="en-US" sz="4800" dirty="0"/>
              <a:t> </a:t>
            </a:r>
            <a:r>
              <a:rPr lang="en-US" altLang="zh-CN" sz="4800" dirty="0"/>
              <a:t>Methods</a:t>
            </a:r>
            <a:endParaRPr lang="en-US" sz="4800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13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4C0120D-3C04-49B4-BAC3-7E38DFB316EE}"/>
              </a:ext>
            </a:extLst>
          </p:cNvPr>
          <p:cNvSpPr/>
          <p:nvPr/>
        </p:nvSpPr>
        <p:spPr>
          <a:xfrm>
            <a:off x="2771800" y="2636912"/>
            <a:ext cx="2016224" cy="1224136"/>
          </a:xfrm>
          <a:prstGeom prst="ellipse">
            <a:avLst/>
          </a:prstGeom>
          <a:ln>
            <a:solidFill>
              <a:srgbClr val="FF0000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672906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800" i="1" dirty="0"/>
              <a:t>k</a:t>
            </a:r>
            <a:r>
              <a:rPr lang="en-US" altLang="zh-CN" sz="4800" dirty="0"/>
              <a:t>-Anonymity:</a:t>
            </a:r>
            <a:r>
              <a:rPr lang="zh-CN" altLang="en-US" sz="4800" dirty="0"/>
              <a:t> </a:t>
            </a:r>
            <a:r>
              <a:rPr lang="en-US" altLang="zh-CN" sz="4800" dirty="0"/>
              <a:t>Methods</a:t>
            </a:r>
            <a:endParaRPr lang="en-US" sz="4800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14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661786"/>
              </p:ext>
            </p:extLst>
          </p:nvPr>
        </p:nvGraphicFramePr>
        <p:xfrm>
          <a:off x="899592" y="2996952"/>
          <a:ext cx="3430270" cy="21920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5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6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6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14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4320">
                <a:tc gridSpan="3">
                  <a:txBody>
                    <a:bodyPr/>
                    <a:lstStyle/>
                    <a:p>
                      <a:pPr marL="26034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00" spc="-5" dirty="0">
                          <a:latin typeface="Verdana"/>
                          <a:cs typeface="Verdana"/>
                        </a:rPr>
                        <a:t>QID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034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00" spc="-20" dirty="0">
                          <a:latin typeface="Verdana"/>
                          <a:cs typeface="Verdana"/>
                        </a:rPr>
                        <a:t>SA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marL="28575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200" spc="-5" dirty="0">
                          <a:latin typeface="Verdana"/>
                          <a:cs typeface="Verdana"/>
                        </a:rPr>
                        <a:t>Zipcode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6360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200" spc="-10" dirty="0">
                          <a:latin typeface="Verdana"/>
                          <a:cs typeface="Verdana"/>
                        </a:rPr>
                        <a:t>A</a:t>
                      </a:r>
                      <a:r>
                        <a:rPr sz="1200" spc="-5" dirty="0">
                          <a:latin typeface="Verdana"/>
                          <a:cs typeface="Verdana"/>
                        </a:rPr>
                        <a:t>g</a:t>
                      </a:r>
                      <a:r>
                        <a:rPr sz="1200" dirty="0">
                          <a:latin typeface="Verdana"/>
                          <a:cs typeface="Verdana"/>
                        </a:rPr>
                        <a:t>e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200" dirty="0">
                          <a:latin typeface="Verdana"/>
                          <a:cs typeface="Verdana"/>
                        </a:rPr>
                        <a:t>Gen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200" spc="-5" dirty="0">
                          <a:latin typeface="Verdana"/>
                          <a:cs typeface="Verdana"/>
                        </a:rPr>
                        <a:t>Disease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2794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00" spc="5" dirty="0">
                          <a:latin typeface="Verdana"/>
                          <a:cs typeface="Verdana"/>
                        </a:rPr>
                        <a:t>47677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335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00" spc="5" dirty="0">
                          <a:latin typeface="Verdana"/>
                          <a:cs typeface="Verdana"/>
                        </a:rPr>
                        <a:t>29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00" dirty="0">
                          <a:latin typeface="Verdana"/>
                          <a:cs typeface="Verdana"/>
                        </a:rPr>
                        <a:t>F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76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00" spc="-5" dirty="0">
                          <a:latin typeface="Verdana"/>
                          <a:cs typeface="Verdana"/>
                        </a:rPr>
                        <a:t>Ovarian</a:t>
                      </a:r>
                      <a:r>
                        <a:rPr sz="1200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5" dirty="0">
                          <a:latin typeface="Verdana"/>
                          <a:cs typeface="Verdana"/>
                        </a:rPr>
                        <a:t>Cancer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marL="2794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00" spc="5" dirty="0">
                          <a:latin typeface="Verdana"/>
                          <a:cs typeface="Verdana"/>
                        </a:rPr>
                        <a:t>47602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335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00" spc="5" dirty="0">
                          <a:latin typeface="Verdana"/>
                          <a:cs typeface="Verdana"/>
                        </a:rPr>
                        <a:t>22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00" dirty="0">
                          <a:latin typeface="Verdana"/>
                          <a:cs typeface="Verdana"/>
                        </a:rPr>
                        <a:t>F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76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00" spc="-5" dirty="0">
                          <a:latin typeface="Verdana"/>
                          <a:cs typeface="Verdana"/>
                        </a:rPr>
                        <a:t>Ovarian</a:t>
                      </a:r>
                      <a:r>
                        <a:rPr sz="1200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5" dirty="0">
                          <a:latin typeface="Verdana"/>
                          <a:cs typeface="Verdana"/>
                        </a:rPr>
                        <a:t>Cancer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2794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200" spc="5" dirty="0">
                          <a:latin typeface="Verdana"/>
                          <a:cs typeface="Verdana"/>
                        </a:rPr>
                        <a:t>47678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3350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200" spc="5" dirty="0">
                          <a:latin typeface="Verdana"/>
                          <a:cs typeface="Verdana"/>
                        </a:rPr>
                        <a:t>27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209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200" dirty="0">
                          <a:latin typeface="Verdana"/>
                          <a:cs typeface="Verdana"/>
                        </a:rPr>
                        <a:t>M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765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200" spc="-5" dirty="0">
                          <a:latin typeface="Verdana"/>
                          <a:cs typeface="Verdana"/>
                        </a:rPr>
                        <a:t>Prostate</a:t>
                      </a:r>
                      <a:r>
                        <a:rPr sz="1200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5" dirty="0">
                          <a:latin typeface="Verdana"/>
                          <a:cs typeface="Verdana"/>
                        </a:rPr>
                        <a:t>Cancer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marL="2794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00" spc="5" dirty="0">
                          <a:latin typeface="Verdana"/>
                          <a:cs typeface="Verdana"/>
                        </a:rPr>
                        <a:t>47905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335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00" spc="5" dirty="0">
                          <a:latin typeface="Verdana"/>
                          <a:cs typeface="Verdana"/>
                        </a:rPr>
                        <a:t>43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209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00" dirty="0">
                          <a:latin typeface="Verdana"/>
                          <a:cs typeface="Verdana"/>
                        </a:rPr>
                        <a:t>M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00" spc="-10" dirty="0">
                          <a:latin typeface="Verdana"/>
                          <a:cs typeface="Verdana"/>
                        </a:rPr>
                        <a:t>Flu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marL="2794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200" spc="5" dirty="0">
                          <a:latin typeface="Verdana"/>
                          <a:cs typeface="Verdana"/>
                        </a:rPr>
                        <a:t>47909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3350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200" spc="5" dirty="0">
                          <a:latin typeface="Verdana"/>
                          <a:cs typeface="Verdana"/>
                        </a:rPr>
                        <a:t>52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200" dirty="0">
                          <a:latin typeface="Verdana"/>
                          <a:cs typeface="Verdana"/>
                        </a:rPr>
                        <a:t>F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765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200" spc="-5" dirty="0">
                          <a:latin typeface="Verdana"/>
                          <a:cs typeface="Verdana"/>
                        </a:rPr>
                        <a:t>Heart</a:t>
                      </a:r>
                      <a:r>
                        <a:rPr sz="12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5" dirty="0">
                          <a:latin typeface="Verdana"/>
                          <a:cs typeface="Verdana"/>
                        </a:rPr>
                        <a:t>Disease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2794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200" spc="5" dirty="0">
                          <a:latin typeface="Verdana"/>
                          <a:cs typeface="Verdana"/>
                        </a:rPr>
                        <a:t>47906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3350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200" spc="5" dirty="0">
                          <a:latin typeface="Verdana"/>
                          <a:cs typeface="Verdana"/>
                        </a:rPr>
                        <a:t>47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209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200" dirty="0">
                          <a:latin typeface="Verdana"/>
                          <a:cs typeface="Verdana"/>
                        </a:rPr>
                        <a:t>M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765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200" spc="-5" dirty="0">
                          <a:latin typeface="Verdana"/>
                          <a:cs typeface="Verdana"/>
                        </a:rPr>
                        <a:t>Heart</a:t>
                      </a:r>
                      <a:r>
                        <a:rPr sz="12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5" dirty="0">
                          <a:latin typeface="Verdana"/>
                          <a:cs typeface="Verdana"/>
                        </a:rPr>
                        <a:t>Disease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617535"/>
              </p:ext>
            </p:extLst>
          </p:nvPr>
        </p:nvGraphicFramePr>
        <p:xfrm>
          <a:off x="4633392" y="2996952"/>
          <a:ext cx="3733800" cy="21069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9560">
                <a:tc gridSpan="3">
                  <a:txBody>
                    <a:bodyPr/>
                    <a:lstStyle/>
                    <a:p>
                      <a:pPr marL="2857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300" spc="-5" dirty="0">
                          <a:latin typeface="Verdana"/>
                          <a:cs typeface="Verdana"/>
                        </a:rPr>
                        <a:t>QID</a:t>
                      </a:r>
                      <a:endParaRPr sz="1300">
                        <a:latin typeface="Verdana"/>
                        <a:cs typeface="Verdana"/>
                      </a:endParaRPr>
                    </a:p>
                  </a:txBody>
                  <a:tcPr marL="0" marR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57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300" spc="-15" dirty="0">
                          <a:latin typeface="Verdana"/>
                          <a:cs typeface="Verdana"/>
                        </a:rPr>
                        <a:t>SA</a:t>
                      </a:r>
                      <a:endParaRPr sz="1300">
                        <a:latin typeface="Verdana"/>
                        <a:cs typeface="Verdana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marL="29209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300" spc="-10" dirty="0">
                          <a:latin typeface="Verdana"/>
                          <a:cs typeface="Verdana"/>
                        </a:rPr>
                        <a:t>Zipcode</a:t>
                      </a:r>
                      <a:endParaRPr sz="1300">
                        <a:latin typeface="Verdana"/>
                        <a:cs typeface="Verdana"/>
                      </a:endParaRPr>
                    </a:p>
                  </a:txBody>
                  <a:tcPr marL="0" marR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300" spc="-5" dirty="0">
                          <a:latin typeface="Verdana"/>
                          <a:cs typeface="Verdana"/>
                        </a:rPr>
                        <a:t>Age</a:t>
                      </a:r>
                      <a:endParaRPr sz="1300">
                        <a:latin typeface="Verdana"/>
                        <a:cs typeface="Verdana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209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300" spc="-10" dirty="0">
                          <a:latin typeface="Verdana"/>
                          <a:cs typeface="Verdana"/>
                        </a:rPr>
                        <a:t>Gen</a:t>
                      </a:r>
                      <a:endParaRPr sz="1300">
                        <a:latin typeface="Verdana"/>
                        <a:cs typeface="Verdana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300" spc="-5" dirty="0">
                          <a:latin typeface="Verdana"/>
                          <a:cs typeface="Verdana"/>
                        </a:rPr>
                        <a:t>Disease</a:t>
                      </a:r>
                      <a:endParaRPr sz="1300">
                        <a:latin typeface="Verdana"/>
                        <a:cs typeface="Verdana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pPr marL="2984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300" spc="-5" dirty="0">
                          <a:solidFill>
                            <a:srgbClr val="FF0066"/>
                          </a:solidFill>
                          <a:latin typeface="Verdana"/>
                          <a:cs typeface="Verdana"/>
                        </a:rPr>
                        <a:t>476**</a:t>
                      </a:r>
                      <a:endParaRPr sz="1300">
                        <a:latin typeface="Verdana"/>
                        <a:cs typeface="Verdana"/>
                      </a:endParaRPr>
                    </a:p>
                  </a:txBody>
                  <a:tcPr marL="0" marR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794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300" spc="-5" dirty="0">
                          <a:solidFill>
                            <a:srgbClr val="FF0066"/>
                          </a:solidFill>
                          <a:latin typeface="Verdana"/>
                          <a:cs typeface="Verdana"/>
                        </a:rPr>
                        <a:t>2*</a:t>
                      </a:r>
                      <a:endParaRPr sz="1300">
                        <a:latin typeface="Verdana"/>
                        <a:cs typeface="Verdana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9209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300" dirty="0">
                          <a:solidFill>
                            <a:srgbClr val="FF0066"/>
                          </a:solidFill>
                          <a:latin typeface="Verdana"/>
                          <a:cs typeface="Verdana"/>
                        </a:rPr>
                        <a:t>*</a:t>
                      </a:r>
                      <a:endParaRPr sz="1300">
                        <a:latin typeface="Verdana"/>
                        <a:cs typeface="Verdana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9209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300" spc="-10" dirty="0">
                          <a:latin typeface="Verdana"/>
                          <a:cs typeface="Verdana"/>
                        </a:rPr>
                        <a:t>Ovarian</a:t>
                      </a:r>
                      <a:r>
                        <a:rPr sz="13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10" dirty="0">
                          <a:latin typeface="Verdana"/>
                          <a:cs typeface="Verdana"/>
                        </a:rPr>
                        <a:t>Cancer</a:t>
                      </a:r>
                      <a:endParaRPr sz="1300">
                        <a:latin typeface="Verdana"/>
                        <a:cs typeface="Verdana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490">
                <a:tc>
                  <a:txBody>
                    <a:bodyPr/>
                    <a:lstStyle/>
                    <a:p>
                      <a:pPr marL="2984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300" spc="-5" dirty="0">
                          <a:solidFill>
                            <a:srgbClr val="FF0066"/>
                          </a:solidFill>
                          <a:latin typeface="Verdana"/>
                          <a:cs typeface="Verdana"/>
                        </a:rPr>
                        <a:t>476**</a:t>
                      </a:r>
                      <a:endParaRPr sz="1300">
                        <a:latin typeface="Verdana"/>
                        <a:cs typeface="Verdana"/>
                      </a:endParaRPr>
                    </a:p>
                  </a:txBody>
                  <a:tcPr marL="0" marR="0" marT="190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7940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300" spc="-5" dirty="0">
                          <a:solidFill>
                            <a:srgbClr val="FF0066"/>
                          </a:solidFill>
                          <a:latin typeface="Verdana"/>
                          <a:cs typeface="Verdana"/>
                        </a:rPr>
                        <a:t>2*</a:t>
                      </a:r>
                      <a:endParaRPr sz="1300">
                        <a:latin typeface="Verdana"/>
                        <a:cs typeface="Verdana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9209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300" dirty="0">
                          <a:solidFill>
                            <a:srgbClr val="FF0066"/>
                          </a:solidFill>
                          <a:latin typeface="Verdana"/>
                          <a:cs typeface="Verdana"/>
                        </a:rPr>
                        <a:t>*</a:t>
                      </a:r>
                      <a:endParaRPr sz="1300">
                        <a:latin typeface="Verdana"/>
                        <a:cs typeface="Verdana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9209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300" spc="-10" dirty="0">
                          <a:latin typeface="Verdana"/>
                          <a:cs typeface="Verdana"/>
                        </a:rPr>
                        <a:t>Ovarian</a:t>
                      </a:r>
                      <a:r>
                        <a:rPr sz="13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10" dirty="0">
                          <a:latin typeface="Verdana"/>
                          <a:cs typeface="Verdana"/>
                        </a:rPr>
                        <a:t>Cancer</a:t>
                      </a:r>
                      <a:endParaRPr sz="1300">
                        <a:latin typeface="Verdana"/>
                        <a:cs typeface="Verdana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2255">
                <a:tc>
                  <a:txBody>
                    <a:bodyPr/>
                    <a:lstStyle/>
                    <a:p>
                      <a:pPr marL="2984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300" spc="-5" dirty="0">
                          <a:solidFill>
                            <a:srgbClr val="FF0066"/>
                          </a:solidFill>
                          <a:latin typeface="Verdana"/>
                          <a:cs typeface="Verdana"/>
                        </a:rPr>
                        <a:t>476**</a:t>
                      </a:r>
                      <a:endParaRPr sz="1300">
                        <a:latin typeface="Verdana"/>
                        <a:cs typeface="Verdana"/>
                      </a:endParaRPr>
                    </a:p>
                  </a:txBody>
                  <a:tcPr marL="0" marR="0" marT="190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300" spc="-5" dirty="0">
                          <a:solidFill>
                            <a:srgbClr val="FF0066"/>
                          </a:solidFill>
                          <a:latin typeface="Verdana"/>
                          <a:cs typeface="Verdana"/>
                        </a:rPr>
                        <a:t>2*</a:t>
                      </a:r>
                      <a:endParaRPr sz="1300">
                        <a:latin typeface="Verdana"/>
                        <a:cs typeface="Verdana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209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300" dirty="0">
                          <a:solidFill>
                            <a:srgbClr val="FF0066"/>
                          </a:solidFill>
                          <a:latin typeface="Verdana"/>
                          <a:cs typeface="Verdana"/>
                        </a:rPr>
                        <a:t>*</a:t>
                      </a:r>
                      <a:endParaRPr sz="1300">
                        <a:latin typeface="Verdana"/>
                        <a:cs typeface="Verdana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300" spc="-5" dirty="0">
                          <a:latin typeface="Verdana"/>
                          <a:cs typeface="Verdana"/>
                        </a:rPr>
                        <a:t>Prostate</a:t>
                      </a:r>
                      <a:r>
                        <a:rPr sz="13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10" dirty="0">
                          <a:latin typeface="Verdana"/>
                          <a:cs typeface="Verdana"/>
                        </a:rPr>
                        <a:t>Cancer</a:t>
                      </a:r>
                      <a:endParaRPr sz="1300">
                        <a:latin typeface="Verdana"/>
                        <a:cs typeface="Verdana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pPr marL="2984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300" spc="-5" dirty="0">
                          <a:solidFill>
                            <a:srgbClr val="FF0066"/>
                          </a:solidFill>
                          <a:latin typeface="Verdana"/>
                          <a:cs typeface="Verdana"/>
                        </a:rPr>
                        <a:t>4790*</a:t>
                      </a:r>
                      <a:endParaRPr sz="1300">
                        <a:latin typeface="Verdana"/>
                        <a:cs typeface="Verdana"/>
                      </a:endParaRPr>
                    </a:p>
                  </a:txBody>
                  <a:tcPr marL="0" marR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048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300" spc="-5" dirty="0">
                          <a:solidFill>
                            <a:srgbClr val="FF0066"/>
                          </a:solidFill>
                          <a:latin typeface="Verdana"/>
                          <a:cs typeface="Verdana"/>
                        </a:rPr>
                        <a:t>[43,52]</a:t>
                      </a:r>
                      <a:endParaRPr sz="1300">
                        <a:latin typeface="Verdana"/>
                        <a:cs typeface="Verdana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9209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300" dirty="0">
                          <a:solidFill>
                            <a:srgbClr val="FF0066"/>
                          </a:solidFill>
                          <a:latin typeface="Verdana"/>
                          <a:cs typeface="Verdana"/>
                        </a:rPr>
                        <a:t>*</a:t>
                      </a:r>
                      <a:endParaRPr sz="1300">
                        <a:latin typeface="Verdana"/>
                        <a:cs typeface="Verdana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9209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300" spc="-5" dirty="0">
                          <a:latin typeface="Verdana"/>
                          <a:cs typeface="Verdana"/>
                        </a:rPr>
                        <a:t>Flu</a:t>
                      </a:r>
                      <a:endParaRPr sz="1300">
                        <a:latin typeface="Verdana"/>
                        <a:cs typeface="Verdana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7490">
                <a:tc>
                  <a:txBody>
                    <a:bodyPr/>
                    <a:lstStyle/>
                    <a:p>
                      <a:pPr marL="2984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300" spc="-5" dirty="0">
                          <a:solidFill>
                            <a:srgbClr val="FF0066"/>
                          </a:solidFill>
                          <a:latin typeface="Verdana"/>
                          <a:cs typeface="Verdana"/>
                        </a:rPr>
                        <a:t>4790*</a:t>
                      </a:r>
                      <a:endParaRPr sz="1300">
                        <a:latin typeface="Verdana"/>
                        <a:cs typeface="Verdana"/>
                      </a:endParaRPr>
                    </a:p>
                  </a:txBody>
                  <a:tcPr marL="0" marR="0" marT="190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0480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300" spc="-5" dirty="0">
                          <a:solidFill>
                            <a:srgbClr val="FF0066"/>
                          </a:solidFill>
                          <a:latin typeface="Verdana"/>
                          <a:cs typeface="Verdana"/>
                        </a:rPr>
                        <a:t>[43,52]</a:t>
                      </a:r>
                      <a:endParaRPr sz="1300">
                        <a:latin typeface="Verdana"/>
                        <a:cs typeface="Verdana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9209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300" dirty="0">
                          <a:solidFill>
                            <a:srgbClr val="FF0066"/>
                          </a:solidFill>
                          <a:latin typeface="Verdana"/>
                          <a:cs typeface="Verdana"/>
                        </a:rPr>
                        <a:t>*</a:t>
                      </a:r>
                      <a:endParaRPr sz="1300">
                        <a:latin typeface="Verdana"/>
                        <a:cs typeface="Verdana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111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300" spc="-10" dirty="0">
                          <a:latin typeface="Verdana"/>
                          <a:cs typeface="Verdana"/>
                        </a:rPr>
                        <a:t>Heart</a:t>
                      </a:r>
                      <a:r>
                        <a:rPr sz="13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Disease</a:t>
                      </a:r>
                      <a:endParaRPr sz="1300">
                        <a:latin typeface="Verdana"/>
                        <a:cs typeface="Verdana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2255">
                <a:tc>
                  <a:txBody>
                    <a:bodyPr/>
                    <a:lstStyle/>
                    <a:p>
                      <a:pPr marL="2984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300" spc="-5" dirty="0">
                          <a:solidFill>
                            <a:srgbClr val="FF0066"/>
                          </a:solidFill>
                          <a:latin typeface="Verdana"/>
                          <a:cs typeface="Verdana"/>
                        </a:rPr>
                        <a:t>4790*</a:t>
                      </a:r>
                      <a:endParaRPr sz="1300">
                        <a:latin typeface="Verdana"/>
                        <a:cs typeface="Verdana"/>
                      </a:endParaRPr>
                    </a:p>
                  </a:txBody>
                  <a:tcPr marL="0" marR="0" marT="190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300" spc="-5" dirty="0">
                          <a:solidFill>
                            <a:srgbClr val="FF0066"/>
                          </a:solidFill>
                          <a:latin typeface="Verdana"/>
                          <a:cs typeface="Verdana"/>
                        </a:rPr>
                        <a:t>[43,52]</a:t>
                      </a:r>
                      <a:endParaRPr sz="1300">
                        <a:latin typeface="Verdana"/>
                        <a:cs typeface="Verdana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209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300" dirty="0">
                          <a:solidFill>
                            <a:srgbClr val="FF0066"/>
                          </a:solidFill>
                          <a:latin typeface="Verdana"/>
                          <a:cs typeface="Verdana"/>
                        </a:rPr>
                        <a:t>*</a:t>
                      </a:r>
                      <a:endParaRPr sz="1300">
                        <a:latin typeface="Verdana"/>
                        <a:cs typeface="Verdana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11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300" spc="-10" dirty="0">
                          <a:latin typeface="Verdana"/>
                          <a:cs typeface="Verdana"/>
                        </a:rPr>
                        <a:t>Heart</a:t>
                      </a:r>
                      <a:r>
                        <a:rPr sz="13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Disease</a:t>
                      </a:r>
                      <a:endParaRPr sz="1300">
                        <a:latin typeface="Verdana"/>
                        <a:cs typeface="Verdana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object 5"/>
          <p:cNvSpPr txBox="1"/>
          <p:nvPr/>
        </p:nvSpPr>
        <p:spPr>
          <a:xfrm>
            <a:off x="1200772" y="2648528"/>
            <a:ext cx="14065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0" dirty="0">
                <a:latin typeface="Trebuchet MS"/>
                <a:cs typeface="Trebuchet MS"/>
              </a:rPr>
              <a:t>The</a:t>
            </a:r>
            <a:r>
              <a:rPr sz="1800" b="1" spc="-210" dirty="0">
                <a:latin typeface="Trebuchet MS"/>
                <a:cs typeface="Trebuchet MS"/>
              </a:rPr>
              <a:t> </a:t>
            </a:r>
            <a:r>
              <a:rPr sz="1800" b="1" spc="-65" dirty="0">
                <a:latin typeface="Trebuchet MS"/>
                <a:cs typeface="Trebuchet MS"/>
              </a:rPr>
              <a:t>Microdata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8" name="object 6"/>
          <p:cNvSpPr txBox="1"/>
          <p:nvPr/>
        </p:nvSpPr>
        <p:spPr>
          <a:xfrm>
            <a:off x="5052556" y="2648528"/>
            <a:ext cx="20866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latin typeface="Trebuchet MS"/>
                <a:cs typeface="Trebuchet MS"/>
              </a:rPr>
              <a:t>A </a:t>
            </a:r>
            <a:r>
              <a:rPr sz="1800" b="1" spc="-90" dirty="0">
                <a:latin typeface="Trebuchet MS"/>
                <a:cs typeface="Trebuchet MS"/>
              </a:rPr>
              <a:t>3-Anonymous</a:t>
            </a:r>
            <a:r>
              <a:rPr sz="1800" b="1" spc="-340" dirty="0">
                <a:latin typeface="Trebuchet MS"/>
                <a:cs typeface="Trebuchet MS"/>
              </a:rPr>
              <a:t> </a:t>
            </a:r>
            <a:r>
              <a:rPr sz="1800" b="1" spc="-145" dirty="0">
                <a:latin typeface="Trebuchet MS"/>
                <a:cs typeface="Trebuchet MS"/>
              </a:rPr>
              <a:t>Table</a:t>
            </a:r>
            <a:endParaRPr sz="180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662123944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800" i="1" dirty="0"/>
              <a:t>k</a:t>
            </a:r>
            <a:r>
              <a:rPr lang="en-US" altLang="zh-CN" sz="4800" dirty="0"/>
              <a:t>-Anonymity:</a:t>
            </a:r>
            <a:r>
              <a:rPr lang="zh-CN" altLang="en-US" sz="4800" dirty="0"/>
              <a:t> </a:t>
            </a:r>
            <a:r>
              <a:rPr lang="en-US" altLang="zh-CN" sz="4800" dirty="0"/>
              <a:t>Methods</a:t>
            </a:r>
            <a:endParaRPr lang="en-US" sz="4800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15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1951038"/>
            <a:ext cx="8515350" cy="422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ts val="2000"/>
              </a:spcBef>
              <a:spcAft>
                <a:spcPct val="0"/>
              </a:spcAft>
              <a:buNone/>
              <a:defRPr sz="32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457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77724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charset="0"/>
              <a:buChar char="•"/>
            </a:pPr>
            <a:r>
              <a:rPr lang="en-US" altLang="zh-CN" dirty="0"/>
              <a:t>Finding an optimal anonymization is not easy; NP-hard problem</a:t>
            </a:r>
          </a:p>
          <a:p>
            <a:pPr marL="457200" indent="-457200">
              <a:buFont typeface="Arial" charset="0"/>
              <a:buChar char="•"/>
            </a:pPr>
            <a:r>
              <a:rPr lang="en-US" altLang="zh-CN" dirty="0"/>
              <a:t>Heuristic solutions:</a:t>
            </a:r>
            <a:r>
              <a:rPr lang="zh-CN" altLang="en-US" dirty="0"/>
              <a:t> </a:t>
            </a:r>
            <a:r>
              <a:rPr lang="en-US" altLang="zh-CN" dirty="0" err="1"/>
              <a:t>DataFly</a:t>
            </a:r>
            <a:r>
              <a:rPr lang="en-US" altLang="zh-CN" dirty="0"/>
              <a:t>, Incognito, Mondrian, TDS, ...</a:t>
            </a:r>
          </a:p>
        </p:txBody>
      </p:sp>
    </p:spTree>
    <p:extLst>
      <p:ext uri="{BB962C8B-B14F-4D97-AF65-F5344CB8AC3E}">
        <p14:creationId xmlns:p14="http://schemas.microsoft.com/office/powerpoint/2010/main" val="1980349168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800" dirty="0"/>
              <a:t>Attacks</a:t>
            </a:r>
            <a:r>
              <a:rPr lang="zh-CN" altLang="en-US" sz="4800" dirty="0"/>
              <a:t> </a:t>
            </a:r>
            <a:r>
              <a:rPr lang="en-US" altLang="zh-CN" sz="4800" dirty="0"/>
              <a:t>Against </a:t>
            </a:r>
            <a:r>
              <a:rPr lang="en-US" altLang="zh-CN" sz="4800" i="1" dirty="0"/>
              <a:t>k</a:t>
            </a:r>
            <a:r>
              <a:rPr lang="en-US" altLang="zh-CN" sz="4800" dirty="0"/>
              <a:t>-Anonymity</a:t>
            </a:r>
            <a:endParaRPr lang="en-US" sz="4800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16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1951038"/>
            <a:ext cx="8515350" cy="422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ts val="2000"/>
              </a:spcBef>
              <a:spcAft>
                <a:spcPct val="0"/>
              </a:spcAft>
              <a:buNone/>
              <a:defRPr sz="32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457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77724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Sensitive values in an equivalence class may lack diversity</a:t>
            </a:r>
          </a:p>
        </p:txBody>
      </p:sp>
      <p:graphicFrame>
        <p:nvGraphicFramePr>
          <p:cNvPr id="19" name="object 3"/>
          <p:cNvGraphicFramePr>
            <a:graphicFrameLocks noGrp="1"/>
          </p:cNvGraphicFramePr>
          <p:nvPr/>
        </p:nvGraphicFramePr>
        <p:xfrm>
          <a:off x="4719256" y="3192208"/>
          <a:ext cx="2872739" cy="25819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3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0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8445">
                <a:tc>
                  <a:txBody>
                    <a:bodyPr/>
                    <a:lstStyle/>
                    <a:p>
                      <a:pPr marL="2794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spc="-10" dirty="0">
                          <a:latin typeface="Verdana"/>
                          <a:cs typeface="Verdana"/>
                        </a:rPr>
                        <a:t>Zipcode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4000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1925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spc="-5" dirty="0">
                          <a:latin typeface="Verdana"/>
                          <a:cs typeface="Verdana"/>
                        </a:rPr>
                        <a:t>Age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spc="-5" dirty="0">
                          <a:latin typeface="Verdana"/>
                          <a:cs typeface="Verdana"/>
                        </a:rPr>
                        <a:t>Disease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810">
                <a:tc>
                  <a:txBody>
                    <a:bodyPr/>
                    <a:lstStyle/>
                    <a:p>
                      <a:pPr marL="2857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100" spc="-5" dirty="0">
                          <a:latin typeface="Verdana"/>
                          <a:cs typeface="Verdana"/>
                        </a:rPr>
                        <a:t>476**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936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6375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100" spc="-5" dirty="0">
                          <a:latin typeface="Verdana"/>
                          <a:cs typeface="Verdana"/>
                        </a:rPr>
                        <a:t>2*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100" spc="-5" dirty="0">
                          <a:latin typeface="Verdana"/>
                          <a:cs typeface="Verdana"/>
                        </a:rPr>
                        <a:t>Heart</a:t>
                      </a:r>
                      <a:r>
                        <a:rPr sz="11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latin typeface="Verdana"/>
                          <a:cs typeface="Verdana"/>
                        </a:rPr>
                        <a:t>Disease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445">
                <a:tc>
                  <a:txBody>
                    <a:bodyPr/>
                    <a:lstStyle/>
                    <a:p>
                      <a:pPr marL="2857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spc="-5" dirty="0">
                          <a:latin typeface="Verdana"/>
                          <a:cs typeface="Verdana"/>
                        </a:rPr>
                        <a:t>476**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4000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6375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spc="-5" dirty="0">
                          <a:latin typeface="Verdana"/>
                          <a:cs typeface="Verdana"/>
                        </a:rPr>
                        <a:t>2*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spc="-5" dirty="0">
                          <a:latin typeface="Verdana"/>
                          <a:cs typeface="Verdana"/>
                        </a:rPr>
                        <a:t>Heart</a:t>
                      </a:r>
                      <a:r>
                        <a:rPr sz="11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latin typeface="Verdana"/>
                          <a:cs typeface="Verdana"/>
                        </a:rPr>
                        <a:t>Disease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445">
                <a:tc>
                  <a:txBody>
                    <a:bodyPr/>
                    <a:lstStyle/>
                    <a:p>
                      <a:pPr marL="2857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100" spc="-5" dirty="0">
                          <a:latin typeface="Verdana"/>
                          <a:cs typeface="Verdana"/>
                        </a:rPr>
                        <a:t>476**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936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6375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100" spc="-5" dirty="0">
                          <a:latin typeface="Verdana"/>
                          <a:cs typeface="Verdana"/>
                        </a:rPr>
                        <a:t>2*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100" spc="-5" dirty="0">
                          <a:latin typeface="Verdana"/>
                          <a:cs typeface="Verdana"/>
                        </a:rPr>
                        <a:t>Heart</a:t>
                      </a:r>
                      <a:r>
                        <a:rPr sz="11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latin typeface="Verdana"/>
                          <a:cs typeface="Verdana"/>
                        </a:rPr>
                        <a:t>Disease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810">
                <a:tc>
                  <a:txBody>
                    <a:bodyPr/>
                    <a:lstStyle/>
                    <a:p>
                      <a:pPr marL="2857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100" spc="-5" dirty="0">
                          <a:latin typeface="Verdana"/>
                          <a:cs typeface="Verdana"/>
                        </a:rPr>
                        <a:t>4790*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936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5735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100" dirty="0">
                          <a:latin typeface="Arial Black"/>
                          <a:cs typeface="Arial Black"/>
                        </a:rPr>
                        <a:t>≥</a:t>
                      </a:r>
                      <a:r>
                        <a:rPr sz="1100" spc="-5" dirty="0">
                          <a:latin typeface="Verdana"/>
                          <a:cs typeface="Verdana"/>
                        </a:rPr>
                        <a:t>40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100" spc="-5" dirty="0">
                          <a:latin typeface="Verdana"/>
                          <a:cs typeface="Verdana"/>
                        </a:rPr>
                        <a:t>Flu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8445">
                <a:tc>
                  <a:txBody>
                    <a:bodyPr/>
                    <a:lstStyle/>
                    <a:p>
                      <a:pPr marL="2857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spc="-5" dirty="0">
                          <a:latin typeface="Verdana"/>
                          <a:cs typeface="Verdana"/>
                        </a:rPr>
                        <a:t>4790*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4000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5735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dirty="0">
                          <a:latin typeface="Arial Black"/>
                          <a:cs typeface="Arial Black"/>
                        </a:rPr>
                        <a:t>≥</a:t>
                      </a:r>
                      <a:r>
                        <a:rPr sz="1100" spc="-5" dirty="0">
                          <a:latin typeface="Verdana"/>
                          <a:cs typeface="Verdana"/>
                        </a:rPr>
                        <a:t>40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spc="-5" dirty="0">
                          <a:latin typeface="Verdana"/>
                          <a:cs typeface="Verdana"/>
                        </a:rPr>
                        <a:t>Heart</a:t>
                      </a:r>
                      <a:r>
                        <a:rPr sz="11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latin typeface="Verdana"/>
                          <a:cs typeface="Verdana"/>
                        </a:rPr>
                        <a:t>Disease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7810">
                <a:tc>
                  <a:txBody>
                    <a:bodyPr/>
                    <a:lstStyle/>
                    <a:p>
                      <a:pPr marL="2857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100" spc="-5" dirty="0">
                          <a:latin typeface="Verdana"/>
                          <a:cs typeface="Verdana"/>
                        </a:rPr>
                        <a:t>4790*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573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100" dirty="0">
                          <a:latin typeface="Arial Black"/>
                          <a:cs typeface="Arial Black"/>
                        </a:rPr>
                        <a:t>≥</a:t>
                      </a:r>
                      <a:r>
                        <a:rPr sz="1100" spc="-5" dirty="0">
                          <a:latin typeface="Verdana"/>
                          <a:cs typeface="Verdana"/>
                        </a:rPr>
                        <a:t>40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100" spc="-5" dirty="0">
                          <a:latin typeface="Verdana"/>
                          <a:cs typeface="Verdana"/>
                        </a:rPr>
                        <a:t>Cancer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8445">
                <a:tc>
                  <a:txBody>
                    <a:bodyPr/>
                    <a:lstStyle/>
                    <a:p>
                      <a:pPr marL="29209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spc="-5" dirty="0">
                          <a:latin typeface="Verdana"/>
                          <a:cs typeface="Verdana"/>
                        </a:rPr>
                        <a:t>476**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4000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spc="-5" dirty="0">
                          <a:latin typeface="Verdana"/>
                          <a:cs typeface="Verdana"/>
                        </a:rPr>
                        <a:t>3*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spc="-5" dirty="0">
                          <a:latin typeface="Verdana"/>
                          <a:cs typeface="Verdana"/>
                        </a:rPr>
                        <a:t>Heart</a:t>
                      </a:r>
                      <a:r>
                        <a:rPr sz="11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latin typeface="Verdana"/>
                          <a:cs typeface="Verdana"/>
                        </a:rPr>
                        <a:t>Disease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8445">
                <a:tc>
                  <a:txBody>
                    <a:bodyPr/>
                    <a:lstStyle/>
                    <a:p>
                      <a:pPr marL="29209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100" spc="-5" dirty="0">
                          <a:latin typeface="Verdana"/>
                          <a:cs typeface="Verdana"/>
                        </a:rPr>
                        <a:t>476**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100" spc="-5" dirty="0">
                          <a:latin typeface="Verdana"/>
                          <a:cs typeface="Verdana"/>
                        </a:rPr>
                        <a:t>3*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100" spc="-5" dirty="0">
                          <a:latin typeface="Verdana"/>
                          <a:cs typeface="Verdana"/>
                        </a:rPr>
                        <a:t>Cancer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7810">
                <a:tc>
                  <a:txBody>
                    <a:bodyPr/>
                    <a:lstStyle/>
                    <a:p>
                      <a:pPr marL="29209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100" spc="-5" dirty="0">
                          <a:latin typeface="Verdana"/>
                          <a:cs typeface="Verdana"/>
                        </a:rPr>
                        <a:t>476**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100" spc="-5" dirty="0">
                          <a:latin typeface="Verdana"/>
                          <a:cs typeface="Verdana"/>
                        </a:rPr>
                        <a:t>3*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100" spc="-5" dirty="0">
                          <a:latin typeface="Verdana"/>
                          <a:cs typeface="Verdana"/>
                        </a:rPr>
                        <a:t>Cancer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0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1053219"/>
              </p:ext>
            </p:extLst>
          </p:nvPr>
        </p:nvGraphicFramePr>
        <p:xfrm>
          <a:off x="1483328" y="3663683"/>
          <a:ext cx="2209800" cy="8655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1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8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925">
                <a:tc gridSpan="2"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300" spc="-5" dirty="0">
                          <a:latin typeface="Verdana"/>
                          <a:cs typeface="Verdana"/>
                        </a:rPr>
                        <a:t>Bob</a:t>
                      </a:r>
                      <a:endParaRPr sz="1300">
                        <a:latin typeface="Verdana"/>
                        <a:cs typeface="Verdana"/>
                      </a:endParaRPr>
                    </a:p>
                  </a:txBody>
                  <a:tcPr marL="0" marR="0" marT="393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300" b="1" i="1" dirty="0">
                          <a:latin typeface="Verdana"/>
                          <a:cs typeface="Verdana"/>
                        </a:rPr>
                        <a:t>Zipcode</a:t>
                      </a:r>
                      <a:endParaRPr sz="1300">
                        <a:latin typeface="Verdana"/>
                        <a:cs typeface="Verdana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300" b="1" i="1" spc="-5" dirty="0">
                          <a:latin typeface="Verdana"/>
                          <a:cs typeface="Verdana"/>
                        </a:rPr>
                        <a:t>Age</a:t>
                      </a:r>
                      <a:endParaRPr sz="1300">
                        <a:latin typeface="Verdana"/>
                        <a:cs typeface="Verdan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300" spc="-5" dirty="0">
                          <a:latin typeface="Verdana"/>
                          <a:cs typeface="Verdana"/>
                        </a:rPr>
                        <a:t>47678</a:t>
                      </a:r>
                      <a:endParaRPr sz="1300">
                        <a:latin typeface="Verdana"/>
                        <a:cs typeface="Verdana"/>
                      </a:endParaRPr>
                    </a:p>
                  </a:txBody>
                  <a:tcPr marL="0" marR="0" marT="4000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300" dirty="0">
                          <a:latin typeface="Verdana"/>
                          <a:cs typeface="Verdana"/>
                        </a:rPr>
                        <a:t>27</a:t>
                      </a: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2" name="object 6"/>
          <p:cNvSpPr/>
          <p:nvPr/>
        </p:nvSpPr>
        <p:spPr>
          <a:xfrm>
            <a:off x="3729228" y="3649217"/>
            <a:ext cx="995680" cy="542290"/>
          </a:xfrm>
          <a:custGeom>
            <a:avLst/>
            <a:gdLst/>
            <a:ahLst/>
            <a:cxnLst/>
            <a:rect l="l" t="t" r="r" b="b"/>
            <a:pathLst>
              <a:path w="995679" h="542289">
                <a:moveTo>
                  <a:pt x="888021" y="473299"/>
                </a:moveTo>
                <a:lnTo>
                  <a:pt x="9144" y="0"/>
                </a:lnTo>
                <a:lnTo>
                  <a:pt x="0" y="16764"/>
                </a:lnTo>
                <a:lnTo>
                  <a:pt x="878934" y="490094"/>
                </a:lnTo>
                <a:lnTo>
                  <a:pt x="888021" y="473299"/>
                </a:lnTo>
                <a:close/>
              </a:path>
              <a:path w="995679" h="542289">
                <a:moveTo>
                  <a:pt x="899160" y="538684"/>
                </a:moveTo>
                <a:lnTo>
                  <a:pt x="899160" y="479297"/>
                </a:lnTo>
                <a:lnTo>
                  <a:pt x="890016" y="496061"/>
                </a:lnTo>
                <a:lnTo>
                  <a:pt x="878934" y="490094"/>
                </a:lnTo>
                <a:lnTo>
                  <a:pt x="853440" y="537209"/>
                </a:lnTo>
                <a:lnTo>
                  <a:pt x="899160" y="538684"/>
                </a:lnTo>
                <a:close/>
              </a:path>
              <a:path w="995679" h="542289">
                <a:moveTo>
                  <a:pt x="899160" y="479297"/>
                </a:moveTo>
                <a:lnTo>
                  <a:pt x="888021" y="473299"/>
                </a:lnTo>
                <a:lnTo>
                  <a:pt x="878934" y="490094"/>
                </a:lnTo>
                <a:lnTo>
                  <a:pt x="890016" y="496061"/>
                </a:lnTo>
                <a:lnTo>
                  <a:pt x="899160" y="479297"/>
                </a:lnTo>
                <a:close/>
              </a:path>
              <a:path w="995679" h="542289">
                <a:moveTo>
                  <a:pt x="995172" y="541781"/>
                </a:moveTo>
                <a:lnTo>
                  <a:pt x="913638" y="425957"/>
                </a:lnTo>
                <a:lnTo>
                  <a:pt x="888021" y="473299"/>
                </a:lnTo>
                <a:lnTo>
                  <a:pt x="899160" y="479297"/>
                </a:lnTo>
                <a:lnTo>
                  <a:pt x="899160" y="538684"/>
                </a:lnTo>
                <a:lnTo>
                  <a:pt x="995172" y="54178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7"/>
          <p:cNvSpPr/>
          <p:nvPr/>
        </p:nvSpPr>
        <p:spPr>
          <a:xfrm>
            <a:off x="3733800" y="3594353"/>
            <a:ext cx="990600" cy="127000"/>
          </a:xfrm>
          <a:custGeom>
            <a:avLst/>
            <a:gdLst/>
            <a:ahLst/>
            <a:cxnLst/>
            <a:rect l="l" t="t" r="r" b="b"/>
            <a:pathLst>
              <a:path w="990600" h="127000">
                <a:moveTo>
                  <a:pt x="876300" y="72390"/>
                </a:moveTo>
                <a:lnTo>
                  <a:pt x="876300" y="53340"/>
                </a:lnTo>
                <a:lnTo>
                  <a:pt x="0" y="53340"/>
                </a:lnTo>
                <a:lnTo>
                  <a:pt x="0" y="72390"/>
                </a:lnTo>
                <a:lnTo>
                  <a:pt x="876300" y="72390"/>
                </a:lnTo>
                <a:close/>
              </a:path>
              <a:path w="990600" h="127000">
                <a:moveTo>
                  <a:pt x="990600" y="63246"/>
                </a:moveTo>
                <a:lnTo>
                  <a:pt x="863346" y="0"/>
                </a:lnTo>
                <a:lnTo>
                  <a:pt x="863346" y="53340"/>
                </a:lnTo>
                <a:lnTo>
                  <a:pt x="876300" y="53340"/>
                </a:lnTo>
                <a:lnTo>
                  <a:pt x="876300" y="120053"/>
                </a:lnTo>
                <a:lnTo>
                  <a:pt x="990600" y="63246"/>
                </a:lnTo>
                <a:close/>
              </a:path>
              <a:path w="990600" h="127000">
                <a:moveTo>
                  <a:pt x="876300" y="120053"/>
                </a:moveTo>
                <a:lnTo>
                  <a:pt x="876300" y="72390"/>
                </a:lnTo>
                <a:lnTo>
                  <a:pt x="863346" y="72390"/>
                </a:lnTo>
                <a:lnTo>
                  <a:pt x="863346" y="126492"/>
                </a:lnTo>
                <a:lnTo>
                  <a:pt x="876300" y="12005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8"/>
          <p:cNvSpPr/>
          <p:nvPr/>
        </p:nvSpPr>
        <p:spPr>
          <a:xfrm>
            <a:off x="3731514" y="3648455"/>
            <a:ext cx="993140" cy="271780"/>
          </a:xfrm>
          <a:custGeom>
            <a:avLst/>
            <a:gdLst/>
            <a:ahLst/>
            <a:cxnLst/>
            <a:rect l="l" t="t" r="r" b="b"/>
            <a:pathLst>
              <a:path w="993139" h="271779">
                <a:moveTo>
                  <a:pt x="871196" y="199759"/>
                </a:moveTo>
                <a:lnTo>
                  <a:pt x="4572" y="0"/>
                </a:lnTo>
                <a:lnTo>
                  <a:pt x="0" y="18288"/>
                </a:lnTo>
                <a:lnTo>
                  <a:pt x="867024" y="218139"/>
                </a:lnTo>
                <a:lnTo>
                  <a:pt x="871196" y="199759"/>
                </a:lnTo>
                <a:close/>
              </a:path>
              <a:path w="993139" h="271779">
                <a:moveTo>
                  <a:pt x="883920" y="264232"/>
                </a:moveTo>
                <a:lnTo>
                  <a:pt x="883920" y="202691"/>
                </a:lnTo>
                <a:lnTo>
                  <a:pt x="879348" y="220979"/>
                </a:lnTo>
                <a:lnTo>
                  <a:pt x="867024" y="218139"/>
                </a:lnTo>
                <a:lnTo>
                  <a:pt x="854964" y="271271"/>
                </a:lnTo>
                <a:lnTo>
                  <a:pt x="883920" y="264232"/>
                </a:lnTo>
                <a:close/>
              </a:path>
              <a:path w="993139" h="271779">
                <a:moveTo>
                  <a:pt x="883920" y="202691"/>
                </a:moveTo>
                <a:lnTo>
                  <a:pt x="871196" y="199759"/>
                </a:lnTo>
                <a:lnTo>
                  <a:pt x="867024" y="218139"/>
                </a:lnTo>
                <a:lnTo>
                  <a:pt x="879348" y="220979"/>
                </a:lnTo>
                <a:lnTo>
                  <a:pt x="883920" y="202691"/>
                </a:lnTo>
                <a:close/>
              </a:path>
              <a:path w="993139" h="271779">
                <a:moveTo>
                  <a:pt x="992886" y="237743"/>
                </a:moveTo>
                <a:lnTo>
                  <a:pt x="883158" y="147065"/>
                </a:lnTo>
                <a:lnTo>
                  <a:pt x="871196" y="199759"/>
                </a:lnTo>
                <a:lnTo>
                  <a:pt x="883920" y="202691"/>
                </a:lnTo>
                <a:lnTo>
                  <a:pt x="883920" y="264232"/>
                </a:lnTo>
                <a:lnTo>
                  <a:pt x="992886" y="23774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2"/>
          <p:cNvSpPr/>
          <p:nvPr/>
        </p:nvSpPr>
        <p:spPr>
          <a:xfrm>
            <a:off x="4721352" y="3429000"/>
            <a:ext cx="2865120" cy="838200"/>
          </a:xfrm>
          <a:custGeom>
            <a:avLst/>
            <a:gdLst/>
            <a:ahLst/>
            <a:cxnLst/>
            <a:rect l="l" t="t" r="r" b="b"/>
            <a:pathLst>
              <a:path w="2865120" h="838200">
                <a:moveTo>
                  <a:pt x="139446" y="0"/>
                </a:moveTo>
                <a:lnTo>
                  <a:pt x="95390" y="7114"/>
                </a:lnTo>
                <a:lnTo>
                  <a:pt x="57113" y="26919"/>
                </a:lnTo>
                <a:lnTo>
                  <a:pt x="26919" y="57113"/>
                </a:lnTo>
                <a:lnTo>
                  <a:pt x="7114" y="95390"/>
                </a:lnTo>
                <a:lnTo>
                  <a:pt x="0" y="139446"/>
                </a:lnTo>
                <a:lnTo>
                  <a:pt x="0" y="698754"/>
                </a:lnTo>
                <a:lnTo>
                  <a:pt x="7114" y="742809"/>
                </a:lnTo>
                <a:lnTo>
                  <a:pt x="26919" y="781086"/>
                </a:lnTo>
                <a:lnTo>
                  <a:pt x="57113" y="811280"/>
                </a:lnTo>
                <a:lnTo>
                  <a:pt x="95390" y="831085"/>
                </a:lnTo>
                <a:lnTo>
                  <a:pt x="139446" y="838200"/>
                </a:lnTo>
                <a:lnTo>
                  <a:pt x="2725674" y="838199"/>
                </a:lnTo>
                <a:lnTo>
                  <a:pt x="2769729" y="831085"/>
                </a:lnTo>
                <a:lnTo>
                  <a:pt x="2808006" y="811280"/>
                </a:lnTo>
                <a:lnTo>
                  <a:pt x="2838200" y="781086"/>
                </a:lnTo>
                <a:lnTo>
                  <a:pt x="2858005" y="742809"/>
                </a:lnTo>
                <a:lnTo>
                  <a:pt x="2865120" y="698753"/>
                </a:lnTo>
                <a:lnTo>
                  <a:pt x="2865120" y="139445"/>
                </a:lnTo>
                <a:lnTo>
                  <a:pt x="2858005" y="95390"/>
                </a:lnTo>
                <a:lnTo>
                  <a:pt x="2838200" y="57113"/>
                </a:lnTo>
                <a:lnTo>
                  <a:pt x="2808006" y="26919"/>
                </a:lnTo>
                <a:lnTo>
                  <a:pt x="2769729" y="7114"/>
                </a:lnTo>
                <a:lnTo>
                  <a:pt x="2725674" y="0"/>
                </a:lnTo>
                <a:lnTo>
                  <a:pt x="139446" y="0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15"/>
          <p:cNvSpPr txBox="1"/>
          <p:nvPr/>
        </p:nvSpPr>
        <p:spPr>
          <a:xfrm>
            <a:off x="839885" y="3158932"/>
            <a:ext cx="3349383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2300">
              <a:lnSpc>
                <a:spcPct val="100000"/>
              </a:lnSpc>
              <a:spcBef>
                <a:spcPts val="975"/>
              </a:spcBef>
            </a:pPr>
            <a:r>
              <a:rPr lang="en-US" sz="20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Homogeneity</a:t>
            </a:r>
            <a:r>
              <a:rPr lang="en-US" sz="20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Attack</a:t>
            </a:r>
            <a:endParaRPr lang="en-US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78123398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800" i="1" dirty="0"/>
              <a:t>ℓ</a:t>
            </a:r>
            <a:r>
              <a:rPr lang="en-US" altLang="zh-CN" sz="4800" dirty="0"/>
              <a:t>-Diversity</a:t>
            </a:r>
            <a:br>
              <a:rPr lang="en-US" altLang="zh-CN" sz="4800" dirty="0"/>
            </a:br>
            <a:r>
              <a:rPr lang="en-US" altLang="zh-CN" sz="4800" dirty="0"/>
              <a:t>[</a:t>
            </a:r>
            <a:r>
              <a:rPr lang="en-US" altLang="zh-CN" sz="4800" dirty="0" err="1"/>
              <a:t>Machanavajjhala</a:t>
            </a:r>
            <a:r>
              <a:rPr lang="en-US" altLang="zh-CN" sz="4800" dirty="0"/>
              <a:t> et al., 2006]</a:t>
            </a:r>
            <a:endParaRPr lang="en-US" sz="4800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17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515350" cy="3823320"/>
          </a:xfrm>
        </p:spPr>
        <p:txBody>
          <a:bodyPr/>
          <a:lstStyle/>
          <a:p>
            <a:pPr marL="457200" indent="-457200">
              <a:buFont typeface="Arial" charset="0"/>
              <a:buChar char="•"/>
            </a:pPr>
            <a:r>
              <a:rPr lang="en-US" altLang="zh-CN" dirty="0"/>
              <a:t>Let a </a:t>
            </a:r>
            <a:r>
              <a:rPr lang="en-US" altLang="zh-CN" i="1" dirty="0">
                <a:solidFill>
                  <a:srgbClr val="0070C0"/>
                </a:solidFill>
              </a:rPr>
              <a:t>q</a:t>
            </a:r>
            <a:r>
              <a:rPr lang="zh-CN" altLang="en-US" i="1" dirty="0">
                <a:solidFill>
                  <a:srgbClr val="0070C0"/>
                </a:solidFill>
              </a:rPr>
              <a:t>*</a:t>
            </a:r>
            <a:r>
              <a:rPr lang="en-US" altLang="zh-CN" dirty="0">
                <a:solidFill>
                  <a:srgbClr val="0070C0"/>
                </a:solidFill>
              </a:rPr>
              <a:t>-block</a:t>
            </a:r>
            <a:r>
              <a:rPr lang="en-US" altLang="zh-CN" dirty="0"/>
              <a:t> be a set of </a:t>
            </a:r>
            <a:r>
              <a:rPr lang="en-US" altLang="zh-CN" dirty="0">
                <a:solidFill>
                  <a:srgbClr val="C00000"/>
                </a:solidFill>
              </a:rPr>
              <a:t>tuples</a:t>
            </a:r>
            <a:r>
              <a:rPr lang="en-US" altLang="zh-CN" dirty="0"/>
              <a:t> such that its </a:t>
            </a:r>
            <a:r>
              <a:rPr lang="en-US" altLang="zh-CN" dirty="0">
                <a:solidFill>
                  <a:srgbClr val="C00000"/>
                </a:solidFill>
              </a:rPr>
              <a:t>non-sensitive</a:t>
            </a:r>
            <a:r>
              <a:rPr lang="en-US" altLang="zh-CN" dirty="0"/>
              <a:t> values </a:t>
            </a:r>
            <a:r>
              <a:rPr lang="en-US" altLang="zh-CN" dirty="0">
                <a:solidFill>
                  <a:srgbClr val="FF0000"/>
                </a:solidFill>
              </a:rPr>
              <a:t>generalize</a:t>
            </a:r>
            <a:r>
              <a:rPr lang="en-US" altLang="zh-CN" dirty="0"/>
              <a:t> to </a:t>
            </a:r>
            <a:r>
              <a:rPr lang="en-US" altLang="zh-CN" i="1" dirty="0"/>
              <a:t>q</a:t>
            </a:r>
            <a:r>
              <a:rPr lang="zh-CN" altLang="en-US" i="1" dirty="0"/>
              <a:t>*</a:t>
            </a:r>
            <a:endParaRPr lang="en-US" altLang="zh-CN" dirty="0"/>
          </a:p>
          <a:p>
            <a:pPr marL="457200" indent="-457200">
              <a:buFont typeface="Arial" charset="0"/>
              <a:buChar char="•"/>
            </a:pP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i="1" dirty="0"/>
              <a:t>q</a:t>
            </a:r>
            <a:r>
              <a:rPr lang="zh-CN" altLang="en-US" i="1" dirty="0"/>
              <a:t>*</a:t>
            </a:r>
            <a:r>
              <a:rPr lang="en-US" altLang="zh-CN" dirty="0"/>
              <a:t>-block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i="1" dirty="0"/>
              <a:t>ℓ</a:t>
            </a:r>
            <a:r>
              <a:rPr lang="en-US" altLang="zh-CN" dirty="0"/>
              <a:t>-diverse</a:t>
            </a:r>
            <a:r>
              <a:rPr lang="zh-CN" altLang="en-US" dirty="0"/>
              <a:t> </a:t>
            </a:r>
            <a:r>
              <a:rPr lang="en-US" altLang="zh-CN" dirty="0"/>
              <a:t>if contains at least </a:t>
            </a:r>
            <a:r>
              <a:rPr lang="en-US" altLang="zh-CN" i="1" dirty="0"/>
              <a:t>ℓ</a:t>
            </a:r>
            <a:r>
              <a:rPr lang="zh-CN" altLang="en-US" i="1" dirty="0"/>
              <a:t> </a:t>
            </a:r>
            <a:r>
              <a:rPr lang="en-US" altLang="zh-CN" i="1" dirty="0">
                <a:solidFill>
                  <a:srgbClr val="0070C0"/>
                </a:solidFill>
              </a:rPr>
              <a:t>“</a:t>
            </a:r>
            <a:r>
              <a:rPr lang="en-US" altLang="zh-CN" dirty="0">
                <a:solidFill>
                  <a:srgbClr val="0070C0"/>
                </a:solidFill>
              </a:rPr>
              <a:t>well represented”</a:t>
            </a:r>
            <a:r>
              <a:rPr lang="en-US" altLang="zh-CN" dirty="0"/>
              <a:t> values for the </a:t>
            </a:r>
            <a:r>
              <a:rPr lang="en-US" altLang="zh-CN" dirty="0">
                <a:solidFill>
                  <a:srgbClr val="C00000"/>
                </a:solidFill>
              </a:rPr>
              <a:t>sensitive</a:t>
            </a:r>
            <a:r>
              <a:rPr lang="en-US" altLang="zh-CN" dirty="0"/>
              <a:t> attribute</a:t>
            </a:r>
            <a:endParaRPr lang="en-US" altLang="zh-CN" i="1" dirty="0"/>
          </a:p>
          <a:p>
            <a:pPr marL="457200" indent="-457200">
              <a:buFont typeface="Arial" charset="0"/>
              <a:buChar char="•"/>
            </a:pPr>
            <a:r>
              <a:rPr lang="en-US" altLang="zh-CN" dirty="0"/>
              <a:t>A table is </a:t>
            </a:r>
            <a:r>
              <a:rPr lang="en-US" altLang="zh-CN" i="1" dirty="0"/>
              <a:t>ℓ</a:t>
            </a:r>
            <a:r>
              <a:rPr lang="en-US" altLang="zh-CN" dirty="0"/>
              <a:t>-diverse if every </a:t>
            </a:r>
            <a:r>
              <a:rPr lang="en-US" altLang="zh-CN" i="1" dirty="0"/>
              <a:t>q</a:t>
            </a:r>
            <a:r>
              <a:rPr lang="zh-CN" altLang="en-US" i="1" dirty="0"/>
              <a:t>*</a:t>
            </a:r>
            <a:r>
              <a:rPr lang="en-US" altLang="zh-CN" dirty="0"/>
              <a:t>-block is </a:t>
            </a:r>
            <a:r>
              <a:rPr lang="en-US" altLang="zh-CN" i="1" dirty="0"/>
              <a:t>ℓ</a:t>
            </a:r>
            <a:r>
              <a:rPr lang="en-US" altLang="zh-CN" dirty="0"/>
              <a:t>-diverse</a:t>
            </a:r>
          </a:p>
        </p:txBody>
      </p:sp>
    </p:spTree>
    <p:extLst>
      <p:ext uri="{BB962C8B-B14F-4D97-AF65-F5344CB8AC3E}">
        <p14:creationId xmlns:p14="http://schemas.microsoft.com/office/powerpoint/2010/main" val="232861862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800" dirty="0"/>
              <a:t>Attacks</a:t>
            </a:r>
            <a:r>
              <a:rPr lang="zh-CN" altLang="en-US" sz="4800" dirty="0"/>
              <a:t> </a:t>
            </a:r>
            <a:r>
              <a:rPr lang="en-US" altLang="zh-CN" sz="4800" dirty="0"/>
              <a:t>Against </a:t>
            </a:r>
            <a:r>
              <a:rPr lang="en-US" altLang="zh-CN" sz="4800" i="1" dirty="0"/>
              <a:t>k</a:t>
            </a:r>
            <a:r>
              <a:rPr lang="en-US" altLang="zh-CN" sz="4800" dirty="0"/>
              <a:t>-Anonymity</a:t>
            </a:r>
            <a:endParaRPr lang="en-US" sz="4800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18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1951038"/>
            <a:ext cx="8515350" cy="422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ts val="2000"/>
              </a:spcBef>
              <a:spcAft>
                <a:spcPct val="0"/>
              </a:spcAft>
              <a:buNone/>
              <a:defRPr sz="32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457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77724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The attacker has </a:t>
            </a:r>
            <a:r>
              <a:rPr lang="en-US" altLang="zh-CN" dirty="0">
                <a:solidFill>
                  <a:srgbClr val="C00000"/>
                </a:solidFill>
              </a:rPr>
              <a:t>background </a:t>
            </a:r>
            <a:r>
              <a:rPr lang="en-US" altLang="zh-CN" dirty="0"/>
              <a:t>knowledge</a:t>
            </a:r>
          </a:p>
        </p:txBody>
      </p:sp>
      <p:graphicFrame>
        <p:nvGraphicFramePr>
          <p:cNvPr id="5" name="object 3"/>
          <p:cNvGraphicFramePr>
            <a:graphicFrameLocks noGrp="1"/>
          </p:cNvGraphicFramePr>
          <p:nvPr/>
        </p:nvGraphicFramePr>
        <p:xfrm>
          <a:off x="4719256" y="3192208"/>
          <a:ext cx="2872739" cy="25819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3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0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8445">
                <a:tc>
                  <a:txBody>
                    <a:bodyPr/>
                    <a:lstStyle/>
                    <a:p>
                      <a:pPr marL="2794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spc="-10" dirty="0">
                          <a:latin typeface="Verdana"/>
                          <a:cs typeface="Verdana"/>
                        </a:rPr>
                        <a:t>Zipcode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4000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1925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spc="-5" dirty="0">
                          <a:latin typeface="Verdana"/>
                          <a:cs typeface="Verdana"/>
                        </a:rPr>
                        <a:t>Age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spc="-5" dirty="0">
                          <a:latin typeface="Verdana"/>
                          <a:cs typeface="Verdana"/>
                        </a:rPr>
                        <a:t>Disease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810">
                <a:tc>
                  <a:txBody>
                    <a:bodyPr/>
                    <a:lstStyle/>
                    <a:p>
                      <a:pPr marL="2857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100" spc="-5" dirty="0">
                          <a:latin typeface="Verdana"/>
                          <a:cs typeface="Verdana"/>
                        </a:rPr>
                        <a:t>476**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936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6375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100" spc="-5" dirty="0">
                          <a:latin typeface="Verdana"/>
                          <a:cs typeface="Verdana"/>
                        </a:rPr>
                        <a:t>2*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100" spc="-5" dirty="0">
                          <a:latin typeface="Verdana"/>
                          <a:cs typeface="Verdana"/>
                        </a:rPr>
                        <a:t>Heart</a:t>
                      </a:r>
                      <a:r>
                        <a:rPr sz="11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latin typeface="Verdana"/>
                          <a:cs typeface="Verdana"/>
                        </a:rPr>
                        <a:t>Disease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445">
                <a:tc>
                  <a:txBody>
                    <a:bodyPr/>
                    <a:lstStyle/>
                    <a:p>
                      <a:pPr marL="2857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spc="-5" dirty="0">
                          <a:latin typeface="Verdana"/>
                          <a:cs typeface="Verdana"/>
                        </a:rPr>
                        <a:t>476**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4000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6375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spc="-5" dirty="0">
                          <a:latin typeface="Verdana"/>
                          <a:cs typeface="Verdana"/>
                        </a:rPr>
                        <a:t>2*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spc="-5" dirty="0">
                          <a:latin typeface="Verdana"/>
                          <a:cs typeface="Verdana"/>
                        </a:rPr>
                        <a:t>Heart</a:t>
                      </a:r>
                      <a:r>
                        <a:rPr sz="11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latin typeface="Verdana"/>
                          <a:cs typeface="Verdana"/>
                        </a:rPr>
                        <a:t>Disease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445">
                <a:tc>
                  <a:txBody>
                    <a:bodyPr/>
                    <a:lstStyle/>
                    <a:p>
                      <a:pPr marL="2857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100" spc="-5" dirty="0">
                          <a:latin typeface="Verdana"/>
                          <a:cs typeface="Verdana"/>
                        </a:rPr>
                        <a:t>476**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936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6375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100" spc="-5" dirty="0">
                          <a:latin typeface="Verdana"/>
                          <a:cs typeface="Verdana"/>
                        </a:rPr>
                        <a:t>2*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100" spc="-5" dirty="0">
                          <a:latin typeface="Verdana"/>
                          <a:cs typeface="Verdana"/>
                        </a:rPr>
                        <a:t>Heart</a:t>
                      </a:r>
                      <a:r>
                        <a:rPr sz="11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latin typeface="Verdana"/>
                          <a:cs typeface="Verdana"/>
                        </a:rPr>
                        <a:t>Disease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810">
                <a:tc>
                  <a:txBody>
                    <a:bodyPr/>
                    <a:lstStyle/>
                    <a:p>
                      <a:pPr marL="2857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100" spc="-5" dirty="0">
                          <a:latin typeface="Verdana"/>
                          <a:cs typeface="Verdana"/>
                        </a:rPr>
                        <a:t>4790*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936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5735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100" dirty="0">
                          <a:latin typeface="Arial Black"/>
                          <a:cs typeface="Arial Black"/>
                        </a:rPr>
                        <a:t>≥</a:t>
                      </a:r>
                      <a:r>
                        <a:rPr sz="1100" spc="-5" dirty="0">
                          <a:latin typeface="Verdana"/>
                          <a:cs typeface="Verdana"/>
                        </a:rPr>
                        <a:t>40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100" spc="-5" dirty="0">
                          <a:latin typeface="Verdana"/>
                          <a:cs typeface="Verdana"/>
                        </a:rPr>
                        <a:t>Flu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8445">
                <a:tc>
                  <a:txBody>
                    <a:bodyPr/>
                    <a:lstStyle/>
                    <a:p>
                      <a:pPr marL="2857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spc="-5" dirty="0">
                          <a:latin typeface="Verdana"/>
                          <a:cs typeface="Verdana"/>
                        </a:rPr>
                        <a:t>4790*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4000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5735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dirty="0">
                          <a:latin typeface="Arial Black"/>
                          <a:cs typeface="Arial Black"/>
                        </a:rPr>
                        <a:t>≥</a:t>
                      </a:r>
                      <a:r>
                        <a:rPr sz="1100" spc="-5" dirty="0">
                          <a:latin typeface="Verdana"/>
                          <a:cs typeface="Verdana"/>
                        </a:rPr>
                        <a:t>40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spc="-5" dirty="0">
                          <a:latin typeface="Verdana"/>
                          <a:cs typeface="Verdana"/>
                        </a:rPr>
                        <a:t>Heart</a:t>
                      </a:r>
                      <a:r>
                        <a:rPr sz="11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latin typeface="Verdana"/>
                          <a:cs typeface="Verdana"/>
                        </a:rPr>
                        <a:t>Disease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7810">
                <a:tc>
                  <a:txBody>
                    <a:bodyPr/>
                    <a:lstStyle/>
                    <a:p>
                      <a:pPr marL="2857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100" spc="-5" dirty="0">
                          <a:latin typeface="Verdana"/>
                          <a:cs typeface="Verdana"/>
                        </a:rPr>
                        <a:t>4790*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573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100" dirty="0">
                          <a:latin typeface="Arial Black"/>
                          <a:cs typeface="Arial Black"/>
                        </a:rPr>
                        <a:t>≥</a:t>
                      </a:r>
                      <a:r>
                        <a:rPr sz="1100" spc="-5" dirty="0">
                          <a:latin typeface="Verdana"/>
                          <a:cs typeface="Verdana"/>
                        </a:rPr>
                        <a:t>40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100" spc="-5" dirty="0">
                          <a:latin typeface="Verdana"/>
                          <a:cs typeface="Verdana"/>
                        </a:rPr>
                        <a:t>Cancer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8445">
                <a:tc>
                  <a:txBody>
                    <a:bodyPr/>
                    <a:lstStyle/>
                    <a:p>
                      <a:pPr marL="29209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spc="-5" dirty="0">
                          <a:latin typeface="Verdana"/>
                          <a:cs typeface="Verdana"/>
                        </a:rPr>
                        <a:t>476**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4000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spc="-5" dirty="0">
                          <a:latin typeface="Verdana"/>
                          <a:cs typeface="Verdana"/>
                        </a:rPr>
                        <a:t>3*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spc="-5" dirty="0">
                          <a:latin typeface="Verdana"/>
                          <a:cs typeface="Verdana"/>
                        </a:rPr>
                        <a:t>Heart</a:t>
                      </a:r>
                      <a:r>
                        <a:rPr sz="11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latin typeface="Verdana"/>
                          <a:cs typeface="Verdana"/>
                        </a:rPr>
                        <a:t>Disease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8445">
                <a:tc>
                  <a:txBody>
                    <a:bodyPr/>
                    <a:lstStyle/>
                    <a:p>
                      <a:pPr marL="29209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100" spc="-5" dirty="0">
                          <a:latin typeface="Verdana"/>
                          <a:cs typeface="Verdana"/>
                        </a:rPr>
                        <a:t>476**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100" spc="-5" dirty="0">
                          <a:latin typeface="Verdana"/>
                          <a:cs typeface="Verdana"/>
                        </a:rPr>
                        <a:t>3*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100" spc="-5" dirty="0">
                          <a:latin typeface="Verdana"/>
                          <a:cs typeface="Verdana"/>
                        </a:rPr>
                        <a:t>Cancer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7810">
                <a:tc>
                  <a:txBody>
                    <a:bodyPr/>
                    <a:lstStyle/>
                    <a:p>
                      <a:pPr marL="29209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100" spc="-5" dirty="0">
                          <a:latin typeface="Verdana"/>
                          <a:cs typeface="Verdana"/>
                        </a:rPr>
                        <a:t>476**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100" spc="-5" dirty="0">
                          <a:latin typeface="Verdana"/>
                          <a:cs typeface="Verdana"/>
                        </a:rPr>
                        <a:t>3*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100" spc="-5" dirty="0">
                          <a:latin typeface="Verdana"/>
                          <a:cs typeface="Verdana"/>
                        </a:rPr>
                        <a:t>Cancer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4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08757"/>
              </p:ext>
            </p:extLst>
          </p:nvPr>
        </p:nvGraphicFramePr>
        <p:xfrm>
          <a:off x="1509712" y="4559825"/>
          <a:ext cx="2209800" cy="8648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1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8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290">
                <a:tc gridSpan="2"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300" spc="-5" dirty="0">
                          <a:latin typeface="Verdana"/>
                          <a:cs typeface="Verdana"/>
                        </a:rPr>
                        <a:t>Umeko</a:t>
                      </a:r>
                      <a:r>
                        <a:rPr sz="1300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spc="-5" dirty="0">
                          <a:latin typeface="Verdana"/>
                          <a:cs typeface="Verdana"/>
                        </a:rPr>
                        <a:t>(Japanese)</a:t>
                      </a:r>
                      <a:endParaRPr sz="1300">
                        <a:latin typeface="Verdana"/>
                        <a:cs typeface="Verdana"/>
                      </a:endParaRPr>
                    </a:p>
                  </a:txBody>
                  <a:tcPr marL="0" marR="0" marT="393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300" b="1" i="1" dirty="0">
                          <a:latin typeface="Verdana"/>
                          <a:cs typeface="Verdana"/>
                        </a:rPr>
                        <a:t>Zipcode</a:t>
                      </a:r>
                      <a:endParaRPr sz="1300">
                        <a:latin typeface="Verdana"/>
                        <a:cs typeface="Verdana"/>
                      </a:endParaRPr>
                    </a:p>
                  </a:txBody>
                  <a:tcPr marL="0" marR="0" marT="4000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300" b="1" i="1" spc="-5" dirty="0">
                          <a:latin typeface="Verdana"/>
                          <a:cs typeface="Verdana"/>
                        </a:rPr>
                        <a:t>Age</a:t>
                      </a:r>
                      <a:endParaRPr sz="1300">
                        <a:latin typeface="Verdana"/>
                        <a:cs typeface="Verdan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300" spc="-5" dirty="0">
                          <a:latin typeface="Verdana"/>
                          <a:cs typeface="Verdana"/>
                        </a:rPr>
                        <a:t>47673</a:t>
                      </a:r>
                      <a:endParaRPr sz="1300">
                        <a:latin typeface="Verdana"/>
                        <a:cs typeface="Verdana"/>
                      </a:endParaRPr>
                    </a:p>
                  </a:txBody>
                  <a:tcPr marL="0" marR="0" marT="4000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300" dirty="0">
                          <a:latin typeface="Verdana"/>
                          <a:cs typeface="Verdana"/>
                        </a:rPr>
                        <a:t>36</a:t>
                      </a: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object 9"/>
          <p:cNvSpPr/>
          <p:nvPr/>
        </p:nvSpPr>
        <p:spPr>
          <a:xfrm>
            <a:off x="3729990" y="5262719"/>
            <a:ext cx="994410" cy="403860"/>
          </a:xfrm>
          <a:custGeom>
            <a:avLst/>
            <a:gdLst/>
            <a:ahLst/>
            <a:cxnLst/>
            <a:rect l="l" t="t" r="r" b="b"/>
            <a:pathLst>
              <a:path w="994410" h="403860">
                <a:moveTo>
                  <a:pt x="879033" y="335336"/>
                </a:moveTo>
                <a:lnTo>
                  <a:pt x="6858" y="0"/>
                </a:lnTo>
                <a:lnTo>
                  <a:pt x="0" y="18288"/>
                </a:lnTo>
                <a:lnTo>
                  <a:pt x="872022" y="353565"/>
                </a:lnTo>
                <a:lnTo>
                  <a:pt x="879033" y="335336"/>
                </a:lnTo>
                <a:close/>
              </a:path>
              <a:path w="994410" h="403860">
                <a:moveTo>
                  <a:pt x="890778" y="400172"/>
                </a:moveTo>
                <a:lnTo>
                  <a:pt x="890778" y="339852"/>
                </a:lnTo>
                <a:lnTo>
                  <a:pt x="883920" y="358139"/>
                </a:lnTo>
                <a:lnTo>
                  <a:pt x="872022" y="353565"/>
                </a:lnTo>
                <a:lnTo>
                  <a:pt x="852678" y="403859"/>
                </a:lnTo>
                <a:lnTo>
                  <a:pt x="890778" y="400172"/>
                </a:lnTo>
                <a:close/>
              </a:path>
              <a:path w="994410" h="403860">
                <a:moveTo>
                  <a:pt x="890778" y="339852"/>
                </a:moveTo>
                <a:lnTo>
                  <a:pt x="879033" y="335336"/>
                </a:lnTo>
                <a:lnTo>
                  <a:pt x="872022" y="353565"/>
                </a:lnTo>
                <a:lnTo>
                  <a:pt x="883920" y="358139"/>
                </a:lnTo>
                <a:lnTo>
                  <a:pt x="890778" y="339852"/>
                </a:lnTo>
                <a:close/>
              </a:path>
              <a:path w="994410" h="403860">
                <a:moveTo>
                  <a:pt x="994410" y="390143"/>
                </a:moveTo>
                <a:lnTo>
                  <a:pt x="898398" y="284988"/>
                </a:lnTo>
                <a:lnTo>
                  <a:pt x="879033" y="335336"/>
                </a:lnTo>
                <a:lnTo>
                  <a:pt x="890778" y="339852"/>
                </a:lnTo>
                <a:lnTo>
                  <a:pt x="890778" y="400172"/>
                </a:lnTo>
                <a:lnTo>
                  <a:pt x="994410" y="39014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0"/>
          <p:cNvSpPr/>
          <p:nvPr/>
        </p:nvSpPr>
        <p:spPr>
          <a:xfrm>
            <a:off x="3733038" y="5142323"/>
            <a:ext cx="991869" cy="139065"/>
          </a:xfrm>
          <a:custGeom>
            <a:avLst/>
            <a:gdLst/>
            <a:ahLst/>
            <a:cxnLst/>
            <a:rect l="l" t="t" r="r" b="b"/>
            <a:pathLst>
              <a:path w="991870" h="139064">
                <a:moveTo>
                  <a:pt x="865220" y="72592"/>
                </a:moveTo>
                <a:lnTo>
                  <a:pt x="863729" y="53550"/>
                </a:lnTo>
                <a:lnTo>
                  <a:pt x="0" y="120396"/>
                </a:lnTo>
                <a:lnTo>
                  <a:pt x="1524" y="138684"/>
                </a:lnTo>
                <a:lnTo>
                  <a:pt x="865220" y="72592"/>
                </a:lnTo>
                <a:close/>
              </a:path>
              <a:path w="991870" h="139064">
                <a:moveTo>
                  <a:pt x="991362" y="53340"/>
                </a:moveTo>
                <a:lnTo>
                  <a:pt x="859536" y="0"/>
                </a:lnTo>
                <a:lnTo>
                  <a:pt x="863729" y="53550"/>
                </a:lnTo>
                <a:lnTo>
                  <a:pt x="876300" y="52578"/>
                </a:lnTo>
                <a:lnTo>
                  <a:pt x="877824" y="71628"/>
                </a:lnTo>
                <a:lnTo>
                  <a:pt x="877824" y="121462"/>
                </a:lnTo>
                <a:lnTo>
                  <a:pt x="991362" y="53340"/>
                </a:lnTo>
                <a:close/>
              </a:path>
              <a:path w="991870" h="139064">
                <a:moveTo>
                  <a:pt x="877824" y="71628"/>
                </a:moveTo>
                <a:lnTo>
                  <a:pt x="876300" y="52578"/>
                </a:lnTo>
                <a:lnTo>
                  <a:pt x="863729" y="53550"/>
                </a:lnTo>
                <a:lnTo>
                  <a:pt x="865220" y="72592"/>
                </a:lnTo>
                <a:lnTo>
                  <a:pt x="877824" y="71628"/>
                </a:lnTo>
                <a:close/>
              </a:path>
              <a:path w="991870" h="139064">
                <a:moveTo>
                  <a:pt x="877824" y="121462"/>
                </a:moveTo>
                <a:lnTo>
                  <a:pt x="877824" y="71628"/>
                </a:lnTo>
                <a:lnTo>
                  <a:pt x="865220" y="72592"/>
                </a:lnTo>
                <a:lnTo>
                  <a:pt x="869441" y="126492"/>
                </a:lnTo>
                <a:lnTo>
                  <a:pt x="877824" y="12146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1"/>
          <p:cNvSpPr/>
          <p:nvPr/>
        </p:nvSpPr>
        <p:spPr>
          <a:xfrm>
            <a:off x="3732276" y="5262719"/>
            <a:ext cx="992505" cy="205104"/>
          </a:xfrm>
          <a:custGeom>
            <a:avLst/>
            <a:gdLst/>
            <a:ahLst/>
            <a:cxnLst/>
            <a:rect l="l" t="t" r="r" b="b"/>
            <a:pathLst>
              <a:path w="992504" h="205104">
                <a:moveTo>
                  <a:pt x="868167" y="132922"/>
                </a:moveTo>
                <a:lnTo>
                  <a:pt x="3048" y="0"/>
                </a:lnTo>
                <a:lnTo>
                  <a:pt x="0" y="18288"/>
                </a:lnTo>
                <a:lnTo>
                  <a:pt x="865279" y="151985"/>
                </a:lnTo>
                <a:lnTo>
                  <a:pt x="868167" y="132922"/>
                </a:lnTo>
                <a:close/>
              </a:path>
              <a:path w="992504" h="205104">
                <a:moveTo>
                  <a:pt x="880872" y="197370"/>
                </a:moveTo>
                <a:lnTo>
                  <a:pt x="880872" y="134873"/>
                </a:lnTo>
                <a:lnTo>
                  <a:pt x="877824" y="153923"/>
                </a:lnTo>
                <a:lnTo>
                  <a:pt x="865279" y="151985"/>
                </a:lnTo>
                <a:lnTo>
                  <a:pt x="857250" y="204977"/>
                </a:lnTo>
                <a:lnTo>
                  <a:pt x="880872" y="197370"/>
                </a:lnTo>
                <a:close/>
              </a:path>
              <a:path w="992504" h="205104">
                <a:moveTo>
                  <a:pt x="880872" y="134873"/>
                </a:moveTo>
                <a:lnTo>
                  <a:pt x="868167" y="132922"/>
                </a:lnTo>
                <a:lnTo>
                  <a:pt x="865279" y="151985"/>
                </a:lnTo>
                <a:lnTo>
                  <a:pt x="877824" y="153923"/>
                </a:lnTo>
                <a:lnTo>
                  <a:pt x="880872" y="134873"/>
                </a:lnTo>
                <a:close/>
              </a:path>
              <a:path w="992504" h="205104">
                <a:moveTo>
                  <a:pt x="992124" y="161543"/>
                </a:moveTo>
                <a:lnTo>
                  <a:pt x="876300" y="79247"/>
                </a:lnTo>
                <a:lnTo>
                  <a:pt x="868167" y="132922"/>
                </a:lnTo>
                <a:lnTo>
                  <a:pt x="880872" y="134873"/>
                </a:lnTo>
                <a:lnTo>
                  <a:pt x="880872" y="197370"/>
                </a:lnTo>
                <a:lnTo>
                  <a:pt x="992124" y="16154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3"/>
          <p:cNvSpPr/>
          <p:nvPr/>
        </p:nvSpPr>
        <p:spPr>
          <a:xfrm>
            <a:off x="4721352" y="4967064"/>
            <a:ext cx="2865120" cy="838200"/>
          </a:xfrm>
          <a:custGeom>
            <a:avLst/>
            <a:gdLst/>
            <a:ahLst/>
            <a:cxnLst/>
            <a:rect l="l" t="t" r="r" b="b"/>
            <a:pathLst>
              <a:path w="2865120" h="838200">
                <a:moveTo>
                  <a:pt x="139446" y="0"/>
                </a:moveTo>
                <a:lnTo>
                  <a:pt x="95390" y="7114"/>
                </a:lnTo>
                <a:lnTo>
                  <a:pt x="57113" y="26919"/>
                </a:lnTo>
                <a:lnTo>
                  <a:pt x="26919" y="57113"/>
                </a:lnTo>
                <a:lnTo>
                  <a:pt x="7114" y="95390"/>
                </a:lnTo>
                <a:lnTo>
                  <a:pt x="0" y="139446"/>
                </a:lnTo>
                <a:lnTo>
                  <a:pt x="0" y="698754"/>
                </a:lnTo>
                <a:lnTo>
                  <a:pt x="7114" y="742809"/>
                </a:lnTo>
                <a:lnTo>
                  <a:pt x="26919" y="781086"/>
                </a:lnTo>
                <a:lnTo>
                  <a:pt x="57113" y="811280"/>
                </a:lnTo>
                <a:lnTo>
                  <a:pt x="95390" y="831085"/>
                </a:lnTo>
                <a:lnTo>
                  <a:pt x="139446" y="838200"/>
                </a:lnTo>
                <a:lnTo>
                  <a:pt x="2725674" y="838199"/>
                </a:lnTo>
                <a:lnTo>
                  <a:pt x="2769729" y="831085"/>
                </a:lnTo>
                <a:lnTo>
                  <a:pt x="2808006" y="811280"/>
                </a:lnTo>
                <a:lnTo>
                  <a:pt x="2838200" y="781086"/>
                </a:lnTo>
                <a:lnTo>
                  <a:pt x="2858005" y="742809"/>
                </a:lnTo>
                <a:lnTo>
                  <a:pt x="2865120" y="698753"/>
                </a:lnTo>
                <a:lnTo>
                  <a:pt x="2865120" y="139445"/>
                </a:lnTo>
                <a:lnTo>
                  <a:pt x="2858005" y="95390"/>
                </a:lnTo>
                <a:lnTo>
                  <a:pt x="2838200" y="57113"/>
                </a:lnTo>
                <a:lnTo>
                  <a:pt x="2808006" y="26919"/>
                </a:lnTo>
                <a:lnTo>
                  <a:pt x="2769729" y="7114"/>
                </a:lnTo>
                <a:lnTo>
                  <a:pt x="2725674" y="0"/>
                </a:lnTo>
                <a:lnTo>
                  <a:pt x="139446" y="0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5"/>
          <p:cNvSpPr txBox="1"/>
          <p:nvPr/>
        </p:nvSpPr>
        <p:spPr>
          <a:xfrm>
            <a:off x="866292" y="3817362"/>
            <a:ext cx="3496639" cy="3499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Background Knowledge</a:t>
            </a:r>
            <a:r>
              <a:rPr lang="zh-CN" altLang="en-US" sz="20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Attack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4350" y="5778087"/>
            <a:ext cx="5220568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rgbClr val="0070C0"/>
                </a:solidFill>
              </a:rPr>
              <a:t>knowing that heart attacks occur at a</a:t>
            </a:r>
            <a:r>
              <a:rPr lang="zh-CN" alt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>
                <a:solidFill>
                  <a:srgbClr val="0070C0"/>
                </a:solidFill>
              </a:rPr>
              <a:t>reduced rate in Japanese patients</a:t>
            </a:r>
          </a:p>
        </p:txBody>
      </p:sp>
    </p:spTree>
    <p:extLst>
      <p:ext uri="{BB962C8B-B14F-4D97-AF65-F5344CB8AC3E}">
        <p14:creationId xmlns:p14="http://schemas.microsoft.com/office/powerpoint/2010/main" val="1088826046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800" dirty="0"/>
              <a:t>Distinct </a:t>
            </a:r>
            <a:r>
              <a:rPr lang="en-US" altLang="zh-CN" sz="4800" i="1" dirty="0"/>
              <a:t>ℓ</a:t>
            </a:r>
            <a:r>
              <a:rPr lang="en-US" altLang="zh-CN" sz="4800" dirty="0"/>
              <a:t>-Diversity:</a:t>
            </a:r>
            <a:endParaRPr lang="en-US" sz="4800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19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1951038"/>
            <a:ext cx="8515350" cy="422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ts val="2000"/>
              </a:spcBef>
              <a:spcAft>
                <a:spcPct val="0"/>
              </a:spcAft>
              <a:buNone/>
              <a:defRPr sz="32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457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77724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charset="0"/>
              <a:buChar char="•"/>
            </a:pPr>
            <a:r>
              <a:rPr lang="en-US" altLang="zh-CN" dirty="0"/>
              <a:t>Each equivalence class has at least </a:t>
            </a:r>
            <a:r>
              <a:rPr lang="en-US" altLang="zh-CN" i="1" dirty="0"/>
              <a:t>ℓ</a:t>
            </a:r>
            <a:r>
              <a:rPr lang="en-US" altLang="zh-CN" dirty="0"/>
              <a:t> “well-represented” sensitive values </a:t>
            </a:r>
          </a:p>
          <a:p>
            <a:pPr marL="457200" indent="-457200">
              <a:buFont typeface="Arial" charset="0"/>
              <a:buChar char="•"/>
            </a:pPr>
            <a:r>
              <a:rPr lang="en-US" altLang="zh-CN" dirty="0">
                <a:solidFill>
                  <a:srgbClr val="C00000"/>
                </a:solidFill>
              </a:rPr>
              <a:t>Probabilistic inference attacks</a:t>
            </a:r>
            <a:r>
              <a:rPr lang="en-US" altLang="zh-CN" dirty="0"/>
              <a:t>:</a:t>
            </a:r>
          </a:p>
          <a:p>
            <a:pPr marL="914400" lvl="1" indent="-457200">
              <a:buFont typeface=".AppleSystemUIFont" charset="-120"/>
              <a:buChar char="-"/>
            </a:pPr>
            <a:r>
              <a:rPr lang="en-US" altLang="zh-CN" dirty="0"/>
              <a:t>In one equivalent class, there are ten tuples.</a:t>
            </a:r>
          </a:p>
          <a:p>
            <a:pPr marL="914400" lvl="1" indent="-457200">
              <a:buFont typeface=".AppleSystemUIFont" charset="-120"/>
              <a:buChar char="-"/>
            </a:pPr>
            <a:r>
              <a:rPr lang="en-US" altLang="zh-CN" dirty="0"/>
              <a:t>In the “Disease” area, one of them is “Cancer”, one is “Heart Disease” and the remaining eight are “Flu”.</a:t>
            </a:r>
          </a:p>
          <a:p>
            <a:pPr marL="914400" lvl="1" indent="-457200">
              <a:buFont typeface=".AppleSystemUIFont" charset="-120"/>
              <a:buChar char="-"/>
            </a:pPr>
            <a:r>
              <a:rPr lang="en-US" altLang="zh-CN" dirty="0"/>
              <a:t>This satisfies 3-diversity</a:t>
            </a:r>
          </a:p>
          <a:p>
            <a:pPr marL="914400" lvl="1" indent="-457200">
              <a:buFont typeface=".AppleSystemUIFont" charset="-120"/>
              <a:buChar char="-"/>
            </a:pPr>
            <a:r>
              <a:rPr lang="en-US" altLang="zh-CN" dirty="0"/>
              <a:t>But the attacker can affirm that the target person’s disease is “Flu” with the accuracy of 80%.</a:t>
            </a:r>
          </a:p>
        </p:txBody>
      </p:sp>
    </p:spTree>
    <p:extLst>
      <p:ext uri="{BB962C8B-B14F-4D97-AF65-F5344CB8AC3E}">
        <p14:creationId xmlns:p14="http://schemas.microsoft.com/office/powerpoint/2010/main" val="153457568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800" dirty="0"/>
              <a:t>Big</a:t>
            </a:r>
            <a:r>
              <a:rPr lang="zh-CN" altLang="en-US" sz="4800" dirty="0"/>
              <a:t> </a:t>
            </a:r>
            <a:r>
              <a:rPr lang="en-US" altLang="zh-CN" sz="4800" dirty="0"/>
              <a:t>Data</a:t>
            </a:r>
            <a:r>
              <a:rPr lang="zh-CN" altLang="en-US" sz="4800" dirty="0"/>
              <a:t> </a:t>
            </a:r>
            <a:r>
              <a:rPr lang="en-US" altLang="zh-CN" sz="4800" dirty="0"/>
              <a:t>Privacy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8"/>
            <a:ext cx="8515350" cy="4221162"/>
          </a:xfrm>
        </p:spPr>
        <p:txBody>
          <a:bodyPr/>
          <a:lstStyle/>
          <a:p>
            <a:pPr marL="457200" indent="-457200">
              <a:buFont typeface="Arial" charset="0"/>
              <a:buChar char="•"/>
            </a:pPr>
            <a:r>
              <a:rPr lang="en-US" altLang="zh-CN" dirty="0"/>
              <a:t>Big</a:t>
            </a:r>
            <a:r>
              <a:rPr lang="zh-CN" altLang="en-US" dirty="0"/>
              <a:t> </a:t>
            </a:r>
            <a:r>
              <a:rPr lang="en-US" altLang="zh-CN" dirty="0"/>
              <a:t>data is</a:t>
            </a:r>
            <a:r>
              <a:rPr lang="zh-CN" altLang="en-US" dirty="0"/>
              <a:t> </a:t>
            </a:r>
            <a:r>
              <a:rPr lang="en-US" altLang="zh-CN" dirty="0"/>
              <a:t>mostly collected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rgbClr val="0070C0"/>
                </a:solidFill>
              </a:rPr>
              <a:t>individuals</a:t>
            </a:r>
            <a:endParaRPr lang="en-US" altLang="zh-CN" dirty="0"/>
          </a:p>
          <a:p>
            <a:pPr marL="457200" indent="-457200">
              <a:buFont typeface="Arial" charset="0"/>
              <a:buChar char="•"/>
            </a:pPr>
            <a:r>
              <a:rPr lang="en-US" altLang="zh-CN" dirty="0"/>
              <a:t>Individuals want </a:t>
            </a:r>
            <a:r>
              <a:rPr lang="en-US" altLang="zh-CN" dirty="0">
                <a:solidFill>
                  <a:srgbClr val="0070C0"/>
                </a:solidFill>
              </a:rPr>
              <a:t>privacy</a:t>
            </a:r>
            <a:r>
              <a:rPr lang="en-US" altLang="zh-CN" dirty="0"/>
              <a:t> for their data</a:t>
            </a:r>
          </a:p>
          <a:p>
            <a:pPr marL="457200" indent="-457200">
              <a:buFont typeface="Arial" charset="0"/>
              <a:buChar char="•"/>
            </a:pPr>
            <a:r>
              <a:rPr lang="en-US" altLang="zh-CN" dirty="0"/>
              <a:t>How can entities use such </a:t>
            </a:r>
            <a:r>
              <a:rPr lang="en-US" altLang="zh-CN" dirty="0">
                <a:solidFill>
                  <a:srgbClr val="0070C0"/>
                </a:solidFill>
              </a:rPr>
              <a:t>sensitive</a:t>
            </a:r>
            <a:r>
              <a:rPr lang="en-US" altLang="zh-CN" dirty="0"/>
              <a:t> data?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2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31640" y="4437112"/>
            <a:ext cx="63946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>
                <a:solidFill>
                  <a:srgbClr val="C00000"/>
                </a:solidFill>
              </a:rPr>
              <a:t>Anonymize it</a:t>
            </a:r>
            <a:r>
              <a:rPr lang="zh-CN" altLang="en-US" sz="4000" b="1" dirty="0">
                <a:solidFill>
                  <a:srgbClr val="C00000"/>
                </a:solidFill>
              </a:rPr>
              <a:t> </a:t>
            </a:r>
            <a:r>
              <a:rPr lang="en-US" altLang="zh-CN" sz="4000" b="1" dirty="0">
                <a:solidFill>
                  <a:srgbClr val="C00000"/>
                </a:solidFill>
              </a:rPr>
              <a:t>!</a:t>
            </a:r>
            <a:r>
              <a:rPr lang="zh-CN" altLang="en-US" sz="4000" b="1" dirty="0">
                <a:solidFill>
                  <a:srgbClr val="C00000"/>
                </a:solidFill>
              </a:rPr>
              <a:t>  </a:t>
            </a:r>
            <a:r>
              <a:rPr lang="en-US" altLang="zh-CN" sz="4000" b="1" dirty="0">
                <a:solidFill>
                  <a:srgbClr val="C00000"/>
                </a:solidFill>
              </a:rPr>
              <a:t>but</a:t>
            </a:r>
            <a:r>
              <a:rPr lang="zh-CN" altLang="en-US" sz="4000" b="1" dirty="0">
                <a:solidFill>
                  <a:srgbClr val="C00000"/>
                </a:solidFill>
              </a:rPr>
              <a:t> </a:t>
            </a:r>
            <a:r>
              <a:rPr lang="en-US" altLang="zh-CN" sz="4000" b="1" dirty="0">
                <a:solidFill>
                  <a:srgbClr val="C00000"/>
                </a:solidFill>
              </a:rPr>
              <a:t>how</a:t>
            </a:r>
            <a:r>
              <a:rPr lang="zh-CN" altLang="en-US" sz="4000" b="1" dirty="0">
                <a:solidFill>
                  <a:srgbClr val="C00000"/>
                </a:solidFill>
              </a:rPr>
              <a:t> </a:t>
            </a:r>
            <a:r>
              <a:rPr lang="en-US" altLang="zh-CN" sz="4000" b="1" dirty="0">
                <a:solidFill>
                  <a:srgbClr val="C00000"/>
                </a:solidFill>
              </a:rPr>
              <a:t>?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2617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800" dirty="0">
                <a:solidFill>
                  <a:srgbClr val="C00000"/>
                </a:solidFill>
              </a:rPr>
              <a:t>Entropy</a:t>
            </a:r>
            <a:r>
              <a:rPr lang="zh-CN" altLang="en-US" sz="4800" dirty="0">
                <a:solidFill>
                  <a:srgbClr val="C00000"/>
                </a:solidFill>
              </a:rPr>
              <a:t> </a:t>
            </a:r>
            <a:r>
              <a:rPr lang="en-US" altLang="zh-CN" sz="4800" i="1" dirty="0"/>
              <a:t>ℓ</a:t>
            </a:r>
            <a:r>
              <a:rPr lang="en-US" altLang="zh-CN" sz="4800" dirty="0"/>
              <a:t>-Diversity:</a:t>
            </a:r>
            <a:endParaRPr lang="en-US" sz="4800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20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1951038"/>
            <a:ext cx="8515350" cy="422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ts val="2000"/>
              </a:spcBef>
              <a:spcAft>
                <a:spcPct val="0"/>
              </a:spcAft>
              <a:buNone/>
              <a:defRPr sz="32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457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77724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charset="0"/>
              <a:buChar char="•"/>
            </a:pPr>
            <a:r>
              <a:rPr lang="en-US" altLang="zh-CN" dirty="0"/>
              <a:t>Each equivalence class have </a:t>
            </a:r>
            <a:r>
              <a:rPr lang="en-US" altLang="zh-CN" dirty="0">
                <a:solidFill>
                  <a:srgbClr val="0070C0"/>
                </a:solidFill>
              </a:rPr>
              <a:t>enough different sensitive values</a:t>
            </a:r>
            <a:r>
              <a:rPr lang="en-US" altLang="zh-CN" dirty="0"/>
              <a:t> +</a:t>
            </a:r>
            <a:r>
              <a:rPr lang="zh-CN" altLang="en-US" dirty="0"/>
              <a:t> </a:t>
            </a:r>
            <a:r>
              <a:rPr lang="en-US" altLang="zh-CN" dirty="0"/>
              <a:t>the values are </a:t>
            </a:r>
            <a:r>
              <a:rPr lang="en-US" altLang="zh-CN" dirty="0">
                <a:solidFill>
                  <a:srgbClr val="0070C0"/>
                </a:solidFill>
              </a:rPr>
              <a:t>distributed evenly</a:t>
            </a:r>
            <a:r>
              <a:rPr lang="en-US" altLang="zh-CN" dirty="0"/>
              <a:t> enough</a:t>
            </a:r>
          </a:p>
          <a:p>
            <a:pPr marL="914400" lvl="1" indent="-457200">
              <a:buFont typeface=".AppleSystemUIFont" charset="-120"/>
              <a:buChar char="-"/>
            </a:pPr>
            <a:r>
              <a:rPr lang="en-US" altLang="zh-CN" dirty="0"/>
              <a:t>It means the </a:t>
            </a:r>
            <a:r>
              <a:rPr lang="en-US" altLang="zh-CN" dirty="0">
                <a:solidFill>
                  <a:srgbClr val="FF0000"/>
                </a:solidFill>
              </a:rPr>
              <a:t>entropy</a:t>
            </a:r>
            <a:r>
              <a:rPr lang="en-US" altLang="zh-CN" dirty="0"/>
              <a:t> of the distribution of sensitive values in each equivalence class is at least </a:t>
            </a:r>
            <a:r>
              <a:rPr lang="en-US" altLang="zh-CN" dirty="0">
                <a:solidFill>
                  <a:srgbClr val="C00000"/>
                </a:solidFill>
              </a:rPr>
              <a:t>log(</a:t>
            </a:r>
            <a:r>
              <a:rPr lang="en-US" altLang="zh-CN" i="1" dirty="0">
                <a:solidFill>
                  <a:srgbClr val="C00000"/>
                </a:solidFill>
              </a:rPr>
              <a:t>ℓ</a:t>
            </a:r>
            <a:r>
              <a:rPr lang="en-US" altLang="zh-CN" dirty="0">
                <a:solidFill>
                  <a:srgbClr val="C00000"/>
                </a:solidFill>
              </a:rPr>
              <a:t>)</a:t>
            </a:r>
          </a:p>
          <a:p>
            <a:pPr marL="914400" lvl="1" indent="-457200">
              <a:buFont typeface=".AppleSystemUIFont" charset="-120"/>
              <a:buChar char="-"/>
            </a:pPr>
            <a:r>
              <a:rPr lang="en-US" altLang="zh-CN" dirty="0"/>
              <a:t>Too</a:t>
            </a:r>
            <a:r>
              <a:rPr lang="zh-CN" altLang="en-US" dirty="0"/>
              <a:t> </a:t>
            </a:r>
            <a:r>
              <a:rPr lang="en-US" altLang="zh-CN" dirty="0"/>
              <a:t>conservative</a:t>
            </a:r>
            <a:r>
              <a:rPr lang="zh-CN" altLang="en-US" dirty="0"/>
              <a:t> </a:t>
            </a:r>
            <a:r>
              <a:rPr lang="en-US" altLang="zh-CN" dirty="0"/>
              <a:t>when</a:t>
            </a:r>
            <a:r>
              <a:rPr lang="zh-CN" altLang="en-US" dirty="0"/>
              <a:t> </a:t>
            </a:r>
            <a:r>
              <a:rPr lang="en-US" altLang="zh-CN" dirty="0"/>
              <a:t>some values are very common: the entropy of the entire table may be very low</a:t>
            </a:r>
          </a:p>
        </p:txBody>
      </p:sp>
    </p:spTree>
    <p:extLst>
      <p:ext uri="{BB962C8B-B14F-4D97-AF65-F5344CB8AC3E}">
        <p14:creationId xmlns:p14="http://schemas.microsoft.com/office/powerpoint/2010/main" val="1369673279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800" dirty="0">
                <a:solidFill>
                  <a:srgbClr val="C00000"/>
                </a:solidFill>
              </a:rPr>
              <a:t>Recursive</a:t>
            </a:r>
            <a:r>
              <a:rPr lang="en-US" altLang="zh-CN" sz="4800" dirty="0"/>
              <a:t> (</a:t>
            </a:r>
            <a:r>
              <a:rPr lang="en-US" altLang="zh-CN" sz="4800" i="1" dirty="0"/>
              <a:t>c</a:t>
            </a:r>
            <a:r>
              <a:rPr lang="en-US" altLang="zh-CN" sz="4800" dirty="0"/>
              <a:t>,</a:t>
            </a:r>
            <a:r>
              <a:rPr lang="zh-CN" altLang="en-US" sz="4800" dirty="0"/>
              <a:t> </a:t>
            </a:r>
            <a:r>
              <a:rPr lang="en-US" altLang="zh-CN" sz="4800" i="1" dirty="0"/>
              <a:t>ℓ</a:t>
            </a:r>
            <a:r>
              <a:rPr lang="en-US" altLang="zh-CN" sz="4800" dirty="0"/>
              <a:t>)-Diversity:</a:t>
            </a:r>
            <a:endParaRPr lang="en-US" sz="4800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21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14325" y="1800126"/>
            <a:ext cx="8515350" cy="422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ts val="2000"/>
              </a:spcBef>
              <a:spcAft>
                <a:spcPct val="0"/>
              </a:spcAft>
              <a:buNone/>
              <a:defRPr sz="32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457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77724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charset="0"/>
              <a:buChar char="•"/>
            </a:pPr>
            <a:r>
              <a:rPr lang="en-US" altLang="zh-CN" dirty="0"/>
              <a:t>A compromise definition that ensures the</a:t>
            </a:r>
            <a:r>
              <a:rPr lang="en-US" altLang="zh-CN" dirty="0">
                <a:solidFill>
                  <a:srgbClr val="0070C0"/>
                </a:solidFill>
              </a:rPr>
              <a:t> most common value</a:t>
            </a:r>
            <a:r>
              <a:rPr lang="en-US" altLang="zh-CN" dirty="0"/>
              <a:t> does </a:t>
            </a:r>
            <a:r>
              <a:rPr lang="en-US" altLang="zh-CN" dirty="0">
                <a:solidFill>
                  <a:srgbClr val="0070C0"/>
                </a:solidFill>
              </a:rPr>
              <a:t>not</a:t>
            </a:r>
            <a:r>
              <a:rPr lang="en-US" altLang="zh-CN" dirty="0"/>
              <a:t> appear </a:t>
            </a:r>
            <a:r>
              <a:rPr lang="en-US" altLang="zh-CN" dirty="0">
                <a:solidFill>
                  <a:srgbClr val="0070C0"/>
                </a:solidFill>
              </a:rPr>
              <a:t>too often </a:t>
            </a:r>
            <a:r>
              <a:rPr lang="en-US" altLang="zh-CN" dirty="0"/>
              <a:t>while </a:t>
            </a:r>
            <a:r>
              <a:rPr lang="en-US" altLang="zh-CN" dirty="0">
                <a:solidFill>
                  <a:srgbClr val="0070C0"/>
                </a:solidFill>
              </a:rPr>
              <a:t>less common values </a:t>
            </a:r>
            <a:r>
              <a:rPr lang="en-US" altLang="zh-CN" dirty="0"/>
              <a:t>are ensured to </a:t>
            </a:r>
            <a:r>
              <a:rPr lang="en-US" altLang="zh-CN" dirty="0">
                <a:solidFill>
                  <a:srgbClr val="0070C0"/>
                </a:solidFill>
              </a:rPr>
              <a:t>not</a:t>
            </a:r>
            <a:r>
              <a:rPr lang="en-US" altLang="zh-CN" dirty="0"/>
              <a:t> appear </a:t>
            </a:r>
            <a:r>
              <a:rPr lang="en-US" altLang="zh-CN" dirty="0">
                <a:solidFill>
                  <a:srgbClr val="0070C0"/>
                </a:solidFill>
              </a:rPr>
              <a:t>too infrequently</a:t>
            </a:r>
          </a:p>
          <a:p>
            <a:pPr marL="457200" indent="-457200">
              <a:buFont typeface="Arial" charset="0"/>
              <a:buChar char="•"/>
            </a:pP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any </a:t>
            </a:r>
            <a:r>
              <a:rPr lang="en-US" altLang="zh-CN" i="1" dirty="0"/>
              <a:t>q</a:t>
            </a:r>
            <a:r>
              <a:rPr lang="en-US" altLang="zh-CN" dirty="0"/>
              <a:t>*-block,</a:t>
            </a:r>
            <a:r>
              <a:rPr lang="zh-CN" altLang="en-US" dirty="0"/>
              <a:t> </a:t>
            </a:r>
            <a:r>
              <a:rPr lang="en-US" altLang="zh-CN" dirty="0"/>
              <a:t>the most frequent value does not appear too frequently</a:t>
            </a:r>
          </a:p>
          <a:p>
            <a:pPr marL="914400" lvl="1" indent="-457200">
              <a:buFont typeface="LucidaGrande" charset="0"/>
              <a:buChar char="-"/>
            </a:pPr>
            <a:r>
              <a:rPr lang="en-US" altLang="zh-CN" dirty="0"/>
              <a:t>let </a:t>
            </a:r>
            <a:r>
              <a:rPr lang="en-US" altLang="zh-CN" i="1" dirty="0" err="1"/>
              <a:t>r</a:t>
            </a:r>
            <a:r>
              <a:rPr lang="en-US" altLang="zh-CN" i="1" baseline="-25000" dirty="0" err="1"/>
              <a:t>i</a:t>
            </a:r>
            <a:r>
              <a:rPr lang="en-US" altLang="zh-CN" dirty="0"/>
              <a:t> denote the number of times the </a:t>
            </a:r>
            <a:r>
              <a:rPr lang="en-US" altLang="zh-CN" i="1" dirty="0" err="1"/>
              <a:t>i</a:t>
            </a:r>
            <a:r>
              <a:rPr lang="en-US" altLang="zh-CN" dirty="0"/>
              <a:t> </a:t>
            </a:r>
            <a:r>
              <a:rPr lang="en-US" altLang="zh-CN" dirty="0" err="1"/>
              <a:t>th</a:t>
            </a:r>
            <a:r>
              <a:rPr lang="en-US" altLang="zh-CN" dirty="0"/>
              <a:t> </a:t>
            </a:r>
            <a:r>
              <a:rPr lang="en-US" altLang="zh-CN" dirty="0">
                <a:solidFill>
                  <a:srgbClr val="C00000"/>
                </a:solidFill>
              </a:rPr>
              <a:t>most frequent</a:t>
            </a:r>
            <a:r>
              <a:rPr lang="en-US" altLang="zh-CN" dirty="0"/>
              <a:t> sensitive value appears</a:t>
            </a:r>
          </a:p>
          <a:p>
            <a:pPr marL="914400" lvl="1" indent="-457200">
              <a:buFont typeface="LucidaGrande" charset="0"/>
              <a:buChar char="-"/>
            </a:pPr>
            <a:r>
              <a:rPr lang="en-US" altLang="zh-CN" sz="2400" i="1" dirty="0"/>
              <a:t>r</a:t>
            </a:r>
            <a:r>
              <a:rPr lang="en-US" altLang="zh-CN" sz="2400" baseline="-25000" dirty="0"/>
              <a:t>1</a:t>
            </a:r>
            <a:r>
              <a:rPr lang="zh-CN" altLang="en-US" sz="2400" baseline="-25000" dirty="0"/>
              <a:t> </a:t>
            </a:r>
            <a:r>
              <a:rPr lang="en-US" altLang="zh-CN" sz="2400" dirty="0"/>
              <a:t>&lt;</a:t>
            </a:r>
            <a:r>
              <a:rPr lang="zh-CN" altLang="en-US" sz="2400" dirty="0"/>
              <a:t> </a:t>
            </a:r>
            <a:r>
              <a:rPr lang="en-US" altLang="zh-CN" sz="2400" i="1" dirty="0"/>
              <a:t>c</a:t>
            </a:r>
            <a:r>
              <a:rPr lang="en-US" altLang="zh-CN" sz="2400" dirty="0"/>
              <a:t>(</a:t>
            </a:r>
            <a:r>
              <a:rPr lang="en-US" altLang="zh-CN" sz="2400" i="1" dirty="0"/>
              <a:t>r</a:t>
            </a:r>
            <a:r>
              <a:rPr lang="en-US" altLang="zh-CN" sz="2400" i="1" baseline="-25000" dirty="0"/>
              <a:t>ℓ</a:t>
            </a:r>
            <a:r>
              <a:rPr lang="zh-CN" altLang="en-US" sz="2400" i="1" baseline="-25000" dirty="0"/>
              <a:t> </a:t>
            </a:r>
            <a:r>
              <a:rPr lang="en-US" altLang="zh-CN" sz="2400" dirty="0"/>
              <a:t>+</a:t>
            </a:r>
            <a:r>
              <a:rPr lang="zh-CN" altLang="en-US" sz="2400" dirty="0"/>
              <a:t> </a:t>
            </a:r>
            <a:r>
              <a:rPr lang="en-US" altLang="zh-CN" sz="2400" i="1" dirty="0"/>
              <a:t>r</a:t>
            </a:r>
            <a:r>
              <a:rPr lang="en-US" altLang="zh-CN" sz="2400" i="1" baseline="-25000" dirty="0"/>
              <a:t>ℓ</a:t>
            </a:r>
            <a:r>
              <a:rPr lang="zh-CN" altLang="en-US" sz="2400" i="1" baseline="-25000" dirty="0"/>
              <a:t> </a:t>
            </a:r>
            <a:r>
              <a:rPr lang="en-US" altLang="zh-CN" sz="2400" baseline="-25000" dirty="0"/>
              <a:t>+</a:t>
            </a:r>
            <a:r>
              <a:rPr lang="zh-CN" altLang="en-US" sz="2400" baseline="-25000" dirty="0"/>
              <a:t> </a:t>
            </a:r>
            <a:r>
              <a:rPr lang="en-US" altLang="zh-CN" sz="2400" baseline="-25000" dirty="0"/>
              <a:t>1</a:t>
            </a:r>
            <a:r>
              <a:rPr lang="zh-CN" altLang="en-US" sz="2400" baseline="-25000" dirty="0"/>
              <a:t> </a:t>
            </a:r>
            <a:r>
              <a:rPr lang="en-US" altLang="zh-CN" sz="2400" dirty="0"/>
              <a:t>+</a:t>
            </a:r>
            <a:r>
              <a:rPr lang="zh-CN" altLang="en-US" sz="2400" dirty="0"/>
              <a:t> </a:t>
            </a:r>
            <a:r>
              <a:rPr lang="en-US" altLang="zh-CN" sz="2400" dirty="0"/>
              <a:t>...</a:t>
            </a:r>
            <a:r>
              <a:rPr lang="zh-CN" altLang="en-US" sz="2400" dirty="0"/>
              <a:t> </a:t>
            </a:r>
            <a:r>
              <a:rPr lang="en-US" altLang="zh-CN" sz="2400" dirty="0"/>
              <a:t>+</a:t>
            </a:r>
            <a:r>
              <a:rPr lang="zh-CN" altLang="en-US" sz="2400" dirty="0"/>
              <a:t> </a:t>
            </a:r>
            <a:r>
              <a:rPr lang="en-US" altLang="zh-CN" sz="2400" i="1" dirty="0" err="1"/>
              <a:t>r</a:t>
            </a:r>
            <a:r>
              <a:rPr lang="en-US" altLang="zh-CN" sz="2400" i="1" baseline="-25000" dirty="0" err="1"/>
              <a:t>m</a:t>
            </a:r>
            <a:r>
              <a:rPr lang="en-US" altLang="zh-CN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2821681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800" dirty="0"/>
              <a:t>Attacks</a:t>
            </a:r>
            <a:r>
              <a:rPr lang="zh-CN" altLang="en-US" sz="4800" dirty="0"/>
              <a:t> </a:t>
            </a:r>
            <a:r>
              <a:rPr lang="en-US" altLang="zh-CN" sz="4800" dirty="0"/>
              <a:t>Against </a:t>
            </a:r>
            <a:r>
              <a:rPr lang="en-US" altLang="zh-CN" sz="4800" i="1" dirty="0"/>
              <a:t>ℓ</a:t>
            </a:r>
            <a:r>
              <a:rPr lang="en-US" altLang="zh-CN" sz="4800" dirty="0"/>
              <a:t>-Diversity</a:t>
            </a:r>
            <a:endParaRPr lang="en-US" sz="4800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22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14325" y="1936236"/>
            <a:ext cx="8515350" cy="422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ts val="2000"/>
              </a:spcBef>
              <a:spcAft>
                <a:spcPct val="0"/>
              </a:spcAft>
              <a:buNone/>
              <a:defRPr sz="32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457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77724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solidFill>
                  <a:srgbClr val="C00000"/>
                </a:solidFill>
              </a:rPr>
              <a:t>Sensitive </a:t>
            </a:r>
            <a:r>
              <a:rPr lang="en-US" altLang="zh-CN" dirty="0"/>
              <a:t>values in an equivalence class may lack diversity</a:t>
            </a:r>
          </a:p>
        </p:txBody>
      </p:sp>
      <p:sp>
        <p:nvSpPr>
          <p:cNvPr id="30" name="object 15"/>
          <p:cNvSpPr txBox="1"/>
          <p:nvPr/>
        </p:nvSpPr>
        <p:spPr>
          <a:xfrm>
            <a:off x="683568" y="3056635"/>
            <a:ext cx="3349383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2300">
              <a:lnSpc>
                <a:spcPct val="100000"/>
              </a:lnSpc>
              <a:spcBef>
                <a:spcPts val="975"/>
              </a:spcBef>
            </a:pPr>
            <a:r>
              <a:rPr lang="en-US" sz="2000" b="1" spc="-10">
                <a:solidFill>
                  <a:srgbClr val="0000FF"/>
                </a:solidFill>
                <a:latin typeface="Times New Roman"/>
                <a:cs typeface="Times New Roman"/>
              </a:rPr>
              <a:t>Similarity Attack</a:t>
            </a:r>
            <a:endParaRPr lang="en-US" sz="2000" dirty="0">
              <a:latin typeface="Times New Roman"/>
              <a:cs typeface="Times New Roman"/>
            </a:endParaRPr>
          </a:p>
        </p:txBody>
      </p:sp>
      <p:graphicFrame>
        <p:nvGraphicFramePr>
          <p:cNvPr id="12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4668258"/>
              </p:ext>
            </p:extLst>
          </p:nvPr>
        </p:nvGraphicFramePr>
        <p:xfrm>
          <a:off x="1115616" y="3506306"/>
          <a:ext cx="2209800" cy="10496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1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8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4490">
                <a:tc gridSpan="2"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Bob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3746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675"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300" b="1" i="1" spc="-5" dirty="0">
                          <a:latin typeface="Verdana"/>
                          <a:cs typeface="Verdana"/>
                        </a:rPr>
                        <a:t>Zip</a:t>
                      </a:r>
                      <a:endParaRPr sz="1300">
                        <a:latin typeface="Verdana"/>
                        <a:cs typeface="Verdana"/>
                      </a:endParaRPr>
                    </a:p>
                  </a:txBody>
                  <a:tcPr marL="0" marR="0" marT="4000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300" b="1" i="1" spc="-5" dirty="0">
                          <a:latin typeface="Verdana"/>
                          <a:cs typeface="Verdana"/>
                        </a:rPr>
                        <a:t>Age</a:t>
                      </a:r>
                      <a:endParaRPr sz="1300">
                        <a:latin typeface="Verdana"/>
                        <a:cs typeface="Verdan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490"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47678</a:t>
                      </a:r>
                      <a:endParaRPr sz="1600" dirty="0">
                        <a:latin typeface="Verdana"/>
                        <a:cs typeface="Verdana"/>
                      </a:endParaRPr>
                    </a:p>
                  </a:txBody>
                  <a:tcPr marL="0" marR="0" marT="3746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27</a:t>
                      </a:r>
                      <a:endParaRPr sz="1600" dirty="0">
                        <a:latin typeface="Verdana"/>
                        <a:cs typeface="Verdan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3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329890"/>
              </p:ext>
            </p:extLst>
          </p:nvPr>
        </p:nvGraphicFramePr>
        <p:xfrm>
          <a:off x="4239816" y="3201506"/>
          <a:ext cx="3767453" cy="28917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30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85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76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290">
                <a:tc>
                  <a:txBody>
                    <a:bodyPr/>
                    <a:lstStyle/>
                    <a:p>
                      <a:pPr marL="2794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100" spc="-10" dirty="0">
                          <a:latin typeface="Verdana"/>
                          <a:cs typeface="Verdana"/>
                        </a:rPr>
                        <a:t>Zipcode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93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812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100" spc="-10" dirty="0">
                          <a:latin typeface="Verdana"/>
                          <a:cs typeface="Verdana"/>
                        </a:rPr>
                        <a:t>Age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100" spc="-5" dirty="0">
                          <a:latin typeface="Verdana"/>
                          <a:cs typeface="Verdana"/>
                        </a:rPr>
                        <a:t>Salary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100" spc="-5" dirty="0">
                          <a:latin typeface="Verdana"/>
                          <a:cs typeface="Verdana"/>
                        </a:rPr>
                        <a:t>Disease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195">
                <a:tc>
                  <a:txBody>
                    <a:bodyPr/>
                    <a:lstStyle/>
                    <a:p>
                      <a:pPr marL="2857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100" spc="-5" dirty="0">
                          <a:latin typeface="Verdana"/>
                          <a:cs typeface="Verdana"/>
                        </a:rPr>
                        <a:t>476**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936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100" spc="-10" dirty="0">
                          <a:latin typeface="Verdana"/>
                          <a:cs typeface="Verdana"/>
                        </a:rPr>
                        <a:t>2*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100" spc="-10" dirty="0">
                          <a:latin typeface="Verdana"/>
                          <a:cs typeface="Verdana"/>
                        </a:rPr>
                        <a:t>20K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100" spc="-5" dirty="0">
                          <a:latin typeface="Verdana"/>
                          <a:cs typeface="Verdana"/>
                        </a:rPr>
                        <a:t>Gastric</a:t>
                      </a:r>
                      <a:r>
                        <a:rPr sz="11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latin typeface="Verdana"/>
                          <a:cs typeface="Verdana"/>
                        </a:rPr>
                        <a:t>Ulcer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2857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spc="-5" dirty="0">
                          <a:latin typeface="Verdana"/>
                          <a:cs typeface="Verdana"/>
                        </a:rPr>
                        <a:t>476**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4000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spc="-10" dirty="0">
                          <a:latin typeface="Verdana"/>
                          <a:cs typeface="Verdana"/>
                        </a:rPr>
                        <a:t>2*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spc="-10" dirty="0">
                          <a:latin typeface="Verdana"/>
                          <a:cs typeface="Verdana"/>
                        </a:rPr>
                        <a:t>30K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spc="-5" dirty="0">
                          <a:latin typeface="Verdana"/>
                          <a:cs typeface="Verdana"/>
                        </a:rPr>
                        <a:t>Gastritis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0195">
                <a:tc>
                  <a:txBody>
                    <a:bodyPr/>
                    <a:lstStyle/>
                    <a:p>
                      <a:pPr marL="2857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100" spc="-5" dirty="0">
                          <a:latin typeface="Verdana"/>
                          <a:cs typeface="Verdana"/>
                        </a:rPr>
                        <a:t>476**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936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100" spc="-10" dirty="0">
                          <a:latin typeface="Verdana"/>
                          <a:cs typeface="Verdana"/>
                        </a:rPr>
                        <a:t>2*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100" spc="-10" dirty="0">
                          <a:latin typeface="Verdana"/>
                          <a:cs typeface="Verdana"/>
                        </a:rPr>
                        <a:t>40K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100" spc="-5" dirty="0">
                          <a:latin typeface="Verdana"/>
                          <a:cs typeface="Verdana"/>
                        </a:rPr>
                        <a:t>Stomach</a:t>
                      </a:r>
                      <a:r>
                        <a:rPr sz="11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latin typeface="Verdana"/>
                          <a:cs typeface="Verdana"/>
                        </a:rPr>
                        <a:t>Cancer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marL="2857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100" spc="-5" dirty="0">
                          <a:latin typeface="Verdana"/>
                          <a:cs typeface="Verdana"/>
                        </a:rPr>
                        <a:t>4790*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936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129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100" spc="-35" dirty="0">
                          <a:latin typeface="Arial Black"/>
                          <a:cs typeface="Arial Black"/>
                        </a:rPr>
                        <a:t>≥</a:t>
                      </a:r>
                      <a:r>
                        <a:rPr sz="1100" spc="-35" dirty="0">
                          <a:latin typeface="Verdana"/>
                          <a:cs typeface="Verdana"/>
                        </a:rPr>
                        <a:t>40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100" spc="-10" dirty="0">
                          <a:latin typeface="Verdana"/>
                          <a:cs typeface="Verdana"/>
                        </a:rPr>
                        <a:t>50K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100" spc="-5" dirty="0">
                          <a:latin typeface="Verdana"/>
                          <a:cs typeface="Verdana"/>
                        </a:rPr>
                        <a:t>Gastritis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marL="2857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100" spc="-5" dirty="0">
                          <a:latin typeface="Verdana"/>
                          <a:cs typeface="Verdana"/>
                        </a:rPr>
                        <a:t>4790*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936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129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100" spc="-35" dirty="0">
                          <a:latin typeface="Arial Black"/>
                          <a:cs typeface="Arial Black"/>
                        </a:rPr>
                        <a:t>≥</a:t>
                      </a:r>
                      <a:r>
                        <a:rPr sz="1100" spc="-35" dirty="0">
                          <a:latin typeface="Verdana"/>
                          <a:cs typeface="Verdana"/>
                        </a:rPr>
                        <a:t>40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100" spc="-10" dirty="0">
                          <a:latin typeface="Verdana"/>
                          <a:cs typeface="Verdana"/>
                        </a:rPr>
                        <a:t>100K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100" spc="-5" dirty="0">
                          <a:latin typeface="Verdana"/>
                          <a:cs typeface="Verdana"/>
                        </a:rPr>
                        <a:t>Flu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0195">
                <a:tc>
                  <a:txBody>
                    <a:bodyPr/>
                    <a:lstStyle/>
                    <a:p>
                      <a:pPr marL="2857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100" spc="-5" dirty="0">
                          <a:latin typeface="Verdana"/>
                          <a:cs typeface="Verdana"/>
                        </a:rPr>
                        <a:t>4790*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936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129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100" spc="-35" dirty="0">
                          <a:latin typeface="Arial Black"/>
                          <a:cs typeface="Arial Black"/>
                        </a:rPr>
                        <a:t>≥</a:t>
                      </a:r>
                      <a:r>
                        <a:rPr sz="1100" spc="-35" dirty="0">
                          <a:latin typeface="Verdana"/>
                          <a:cs typeface="Verdana"/>
                        </a:rPr>
                        <a:t>40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100" spc="-10" dirty="0">
                          <a:latin typeface="Verdana"/>
                          <a:cs typeface="Verdana"/>
                        </a:rPr>
                        <a:t>70K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209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100" spc="-5" dirty="0">
                          <a:latin typeface="Verdana"/>
                          <a:cs typeface="Verdana"/>
                        </a:rPr>
                        <a:t>Bronchitis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2857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spc="-5" dirty="0">
                          <a:latin typeface="Verdana"/>
                          <a:cs typeface="Verdana"/>
                        </a:rPr>
                        <a:t>476**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4000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spc="-10" dirty="0">
                          <a:latin typeface="Verdana"/>
                          <a:cs typeface="Verdana"/>
                        </a:rPr>
                        <a:t>3*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spc="-10" dirty="0">
                          <a:latin typeface="Verdana"/>
                          <a:cs typeface="Verdana"/>
                        </a:rPr>
                        <a:t>60K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209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spc="-5" dirty="0">
                          <a:latin typeface="Verdana"/>
                          <a:cs typeface="Verdana"/>
                        </a:rPr>
                        <a:t>Bronchitis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0195">
                <a:tc>
                  <a:txBody>
                    <a:bodyPr/>
                    <a:lstStyle/>
                    <a:p>
                      <a:pPr marL="2857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100" spc="-5" dirty="0">
                          <a:latin typeface="Verdana"/>
                          <a:cs typeface="Verdana"/>
                        </a:rPr>
                        <a:t>476**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100" spc="-10" dirty="0">
                          <a:latin typeface="Verdana"/>
                          <a:cs typeface="Verdana"/>
                        </a:rPr>
                        <a:t>3*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100" spc="-10" dirty="0">
                          <a:latin typeface="Verdana"/>
                          <a:cs typeface="Verdana"/>
                        </a:rPr>
                        <a:t>80K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100" spc="-5" dirty="0">
                          <a:latin typeface="Verdana"/>
                          <a:cs typeface="Verdana"/>
                        </a:rPr>
                        <a:t>Pneumonia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marL="2794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100" spc="-5" dirty="0">
                          <a:latin typeface="Verdana"/>
                          <a:cs typeface="Verdana"/>
                        </a:rPr>
                        <a:t>476**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100" spc="-10" dirty="0">
                          <a:latin typeface="Verdana"/>
                          <a:cs typeface="Verdana"/>
                        </a:rPr>
                        <a:t>3*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100" spc="-10" dirty="0">
                          <a:latin typeface="Verdana"/>
                          <a:cs typeface="Verdana"/>
                        </a:rPr>
                        <a:t>90K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100" spc="-5" dirty="0">
                          <a:latin typeface="Verdana"/>
                          <a:cs typeface="Verdana"/>
                        </a:rPr>
                        <a:t>Stomach</a:t>
                      </a:r>
                      <a:r>
                        <a:rPr sz="11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latin typeface="Verdana"/>
                          <a:cs typeface="Verdana"/>
                        </a:rPr>
                        <a:t>Cancer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4" name="object 5"/>
          <p:cNvSpPr txBox="1"/>
          <p:nvPr/>
        </p:nvSpPr>
        <p:spPr>
          <a:xfrm>
            <a:off x="4257406" y="2857908"/>
            <a:ext cx="202057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" dirty="0">
                <a:latin typeface="Times New Roman"/>
                <a:cs typeface="Times New Roman"/>
              </a:rPr>
              <a:t>A 3-diverse patient</a:t>
            </a:r>
            <a:r>
              <a:rPr sz="1500" b="1" spc="-65" dirty="0">
                <a:latin typeface="Times New Roman"/>
                <a:cs typeface="Times New Roman"/>
              </a:rPr>
              <a:t> </a:t>
            </a:r>
            <a:r>
              <a:rPr sz="1500" b="1" spc="-5" dirty="0">
                <a:latin typeface="Times New Roman"/>
                <a:cs typeface="Times New Roman"/>
              </a:rPr>
              <a:t>table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5" name="object 6"/>
          <p:cNvSpPr txBox="1"/>
          <p:nvPr/>
        </p:nvSpPr>
        <p:spPr>
          <a:xfrm>
            <a:off x="371819" y="4854975"/>
            <a:ext cx="14833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Conclusion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6" name="object 7"/>
          <p:cNvSpPr txBox="1"/>
          <p:nvPr/>
        </p:nvSpPr>
        <p:spPr>
          <a:xfrm>
            <a:off x="371819" y="5274075"/>
            <a:ext cx="3660140" cy="75311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23495" rIns="0" bIns="0" rtlCol="0">
            <a:spAutoFit/>
          </a:bodyPr>
          <a:lstStyle/>
          <a:p>
            <a:pPr marL="508000" marR="177165" indent="-495300">
              <a:lnSpc>
                <a:spcPts val="1770"/>
              </a:lnSpc>
              <a:spcBef>
                <a:spcPts val="185"/>
              </a:spcBef>
              <a:buClr>
                <a:srgbClr val="33339A"/>
              </a:buClr>
              <a:buAutoNum type="arabicPeriod"/>
              <a:tabLst>
                <a:tab pos="507365" algn="l"/>
                <a:tab pos="508000" algn="l"/>
              </a:tabLst>
            </a:pPr>
            <a:r>
              <a:rPr sz="1500" b="1" spc="-5" dirty="0">
                <a:latin typeface="Times New Roman"/>
                <a:cs typeface="Times New Roman"/>
              </a:rPr>
              <a:t>Bob’s salary is in [20k,40k], which is  relative</a:t>
            </a:r>
            <a:r>
              <a:rPr sz="1500" b="1" spc="-10" dirty="0">
                <a:latin typeface="Times New Roman"/>
                <a:cs typeface="Times New Roman"/>
              </a:rPr>
              <a:t> low.</a:t>
            </a:r>
            <a:endParaRPr sz="1500" dirty="0">
              <a:latin typeface="Times New Roman"/>
              <a:cs typeface="Times New Roman"/>
            </a:endParaRPr>
          </a:p>
          <a:p>
            <a:pPr marL="508000" indent="-495300">
              <a:lnSpc>
                <a:spcPct val="100000"/>
              </a:lnSpc>
              <a:spcBef>
                <a:spcPts val="305"/>
              </a:spcBef>
              <a:buClr>
                <a:srgbClr val="33339A"/>
              </a:buClr>
              <a:buAutoNum type="arabicPeriod"/>
              <a:tabLst>
                <a:tab pos="507365" algn="l"/>
                <a:tab pos="508000" algn="l"/>
              </a:tabLst>
            </a:pPr>
            <a:r>
              <a:rPr sz="1500" b="1" spc="-5" dirty="0">
                <a:latin typeface="Times New Roman"/>
                <a:cs typeface="Times New Roman"/>
              </a:rPr>
              <a:t>Bob has some stomach-related</a:t>
            </a:r>
            <a:r>
              <a:rPr sz="1500" b="1" spc="-25" dirty="0">
                <a:latin typeface="Times New Roman"/>
                <a:cs typeface="Times New Roman"/>
              </a:rPr>
              <a:t> </a:t>
            </a:r>
            <a:r>
              <a:rPr sz="1500" b="1" spc="-10" dirty="0">
                <a:latin typeface="Times New Roman"/>
                <a:cs typeface="Times New Roman"/>
              </a:rPr>
              <a:t>disease.</a:t>
            </a:r>
            <a:endParaRPr sz="1500" dirty="0">
              <a:latin typeface="Times New Roman"/>
              <a:cs typeface="Times New Roman"/>
            </a:endParaRPr>
          </a:p>
        </p:txBody>
      </p:sp>
      <p:sp>
        <p:nvSpPr>
          <p:cNvPr id="17" name="object 8"/>
          <p:cNvSpPr/>
          <p:nvPr/>
        </p:nvSpPr>
        <p:spPr>
          <a:xfrm>
            <a:off x="3335894" y="3837429"/>
            <a:ext cx="918210" cy="400050"/>
          </a:xfrm>
          <a:custGeom>
            <a:avLst/>
            <a:gdLst/>
            <a:ahLst/>
            <a:cxnLst/>
            <a:rect l="l" t="t" r="r" b="b"/>
            <a:pathLst>
              <a:path w="918210" h="400050">
                <a:moveTo>
                  <a:pt x="804464" y="332707"/>
                </a:moveTo>
                <a:lnTo>
                  <a:pt x="7620" y="0"/>
                </a:lnTo>
                <a:lnTo>
                  <a:pt x="0" y="18288"/>
                </a:lnTo>
                <a:lnTo>
                  <a:pt x="797238" y="350095"/>
                </a:lnTo>
                <a:lnTo>
                  <a:pt x="804464" y="332707"/>
                </a:lnTo>
                <a:close/>
              </a:path>
              <a:path w="918210" h="400050">
                <a:moveTo>
                  <a:pt x="816102" y="397280"/>
                </a:moveTo>
                <a:lnTo>
                  <a:pt x="816102" y="337565"/>
                </a:lnTo>
                <a:lnTo>
                  <a:pt x="809244" y="355091"/>
                </a:lnTo>
                <a:lnTo>
                  <a:pt x="797238" y="350095"/>
                </a:lnTo>
                <a:lnTo>
                  <a:pt x="776478" y="400049"/>
                </a:lnTo>
                <a:lnTo>
                  <a:pt x="816102" y="397280"/>
                </a:lnTo>
                <a:close/>
              </a:path>
              <a:path w="918210" h="400050">
                <a:moveTo>
                  <a:pt x="816102" y="337565"/>
                </a:moveTo>
                <a:lnTo>
                  <a:pt x="804464" y="332707"/>
                </a:lnTo>
                <a:lnTo>
                  <a:pt x="797238" y="350095"/>
                </a:lnTo>
                <a:lnTo>
                  <a:pt x="809244" y="355091"/>
                </a:lnTo>
                <a:lnTo>
                  <a:pt x="816102" y="337565"/>
                </a:lnTo>
                <a:close/>
              </a:path>
              <a:path w="918210" h="400050">
                <a:moveTo>
                  <a:pt x="918210" y="390143"/>
                </a:moveTo>
                <a:lnTo>
                  <a:pt x="825246" y="282702"/>
                </a:lnTo>
                <a:lnTo>
                  <a:pt x="804464" y="332707"/>
                </a:lnTo>
                <a:lnTo>
                  <a:pt x="816102" y="337565"/>
                </a:lnTo>
                <a:lnTo>
                  <a:pt x="816102" y="397280"/>
                </a:lnTo>
                <a:lnTo>
                  <a:pt x="918210" y="39014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9"/>
          <p:cNvSpPr/>
          <p:nvPr/>
        </p:nvSpPr>
        <p:spPr>
          <a:xfrm>
            <a:off x="3338180" y="3573016"/>
            <a:ext cx="1068705" cy="207010"/>
          </a:xfrm>
          <a:custGeom>
            <a:avLst/>
            <a:gdLst/>
            <a:ahLst/>
            <a:cxnLst/>
            <a:rect l="l" t="t" r="r" b="b"/>
            <a:pathLst>
              <a:path w="1068704" h="207010">
                <a:moveTo>
                  <a:pt x="944012" y="72615"/>
                </a:moveTo>
                <a:lnTo>
                  <a:pt x="941252" y="53641"/>
                </a:lnTo>
                <a:lnTo>
                  <a:pt x="0" y="188213"/>
                </a:lnTo>
                <a:lnTo>
                  <a:pt x="3048" y="206501"/>
                </a:lnTo>
                <a:lnTo>
                  <a:pt x="944012" y="72615"/>
                </a:lnTo>
                <a:close/>
              </a:path>
              <a:path w="1068704" h="207010">
                <a:moveTo>
                  <a:pt x="1068324" y="44957"/>
                </a:moveTo>
                <a:lnTo>
                  <a:pt x="933450" y="0"/>
                </a:lnTo>
                <a:lnTo>
                  <a:pt x="941252" y="53641"/>
                </a:lnTo>
                <a:lnTo>
                  <a:pt x="954024" y="51815"/>
                </a:lnTo>
                <a:lnTo>
                  <a:pt x="956310" y="70865"/>
                </a:lnTo>
                <a:lnTo>
                  <a:pt x="956310" y="122562"/>
                </a:lnTo>
                <a:lnTo>
                  <a:pt x="1068324" y="44957"/>
                </a:lnTo>
                <a:close/>
              </a:path>
              <a:path w="1068704" h="207010">
                <a:moveTo>
                  <a:pt x="956310" y="70865"/>
                </a:moveTo>
                <a:lnTo>
                  <a:pt x="954024" y="51815"/>
                </a:lnTo>
                <a:lnTo>
                  <a:pt x="941252" y="53641"/>
                </a:lnTo>
                <a:lnTo>
                  <a:pt x="944012" y="72615"/>
                </a:lnTo>
                <a:lnTo>
                  <a:pt x="956310" y="70865"/>
                </a:lnTo>
                <a:close/>
              </a:path>
              <a:path w="1068704" h="207010">
                <a:moveTo>
                  <a:pt x="956310" y="122562"/>
                </a:moveTo>
                <a:lnTo>
                  <a:pt x="956310" y="70865"/>
                </a:lnTo>
                <a:lnTo>
                  <a:pt x="944012" y="72615"/>
                </a:lnTo>
                <a:lnTo>
                  <a:pt x="951738" y="125729"/>
                </a:lnTo>
                <a:lnTo>
                  <a:pt x="956310" y="12256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0"/>
          <p:cNvSpPr/>
          <p:nvPr/>
        </p:nvSpPr>
        <p:spPr>
          <a:xfrm>
            <a:off x="3338942" y="3801836"/>
            <a:ext cx="915669" cy="138430"/>
          </a:xfrm>
          <a:custGeom>
            <a:avLst/>
            <a:gdLst/>
            <a:ahLst/>
            <a:cxnLst/>
            <a:rect l="l" t="t" r="r" b="b"/>
            <a:pathLst>
              <a:path w="915670" h="138429">
                <a:moveTo>
                  <a:pt x="789467" y="65224"/>
                </a:moveTo>
                <a:lnTo>
                  <a:pt x="1524" y="0"/>
                </a:lnTo>
                <a:lnTo>
                  <a:pt x="0" y="18288"/>
                </a:lnTo>
                <a:lnTo>
                  <a:pt x="787856" y="84317"/>
                </a:lnTo>
                <a:lnTo>
                  <a:pt x="789467" y="65224"/>
                </a:lnTo>
                <a:close/>
              </a:path>
              <a:path w="915670" h="138429">
                <a:moveTo>
                  <a:pt x="802386" y="130324"/>
                </a:moveTo>
                <a:lnTo>
                  <a:pt x="802386" y="66293"/>
                </a:lnTo>
                <a:lnTo>
                  <a:pt x="800100" y="85343"/>
                </a:lnTo>
                <a:lnTo>
                  <a:pt x="787856" y="84317"/>
                </a:lnTo>
                <a:lnTo>
                  <a:pt x="783336" y="137921"/>
                </a:lnTo>
                <a:lnTo>
                  <a:pt x="802386" y="130324"/>
                </a:lnTo>
                <a:close/>
              </a:path>
              <a:path w="915670" h="138429">
                <a:moveTo>
                  <a:pt x="802386" y="66293"/>
                </a:moveTo>
                <a:lnTo>
                  <a:pt x="789467" y="65224"/>
                </a:lnTo>
                <a:lnTo>
                  <a:pt x="787856" y="84317"/>
                </a:lnTo>
                <a:lnTo>
                  <a:pt x="800100" y="85343"/>
                </a:lnTo>
                <a:lnTo>
                  <a:pt x="802386" y="66293"/>
                </a:lnTo>
                <a:close/>
              </a:path>
              <a:path w="915670" h="138429">
                <a:moveTo>
                  <a:pt x="915162" y="85343"/>
                </a:moveTo>
                <a:lnTo>
                  <a:pt x="794004" y="11429"/>
                </a:lnTo>
                <a:lnTo>
                  <a:pt x="789467" y="65224"/>
                </a:lnTo>
                <a:lnTo>
                  <a:pt x="802386" y="66293"/>
                </a:lnTo>
                <a:lnTo>
                  <a:pt x="802386" y="130324"/>
                </a:lnTo>
                <a:lnTo>
                  <a:pt x="915162" y="8534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1"/>
          <p:cNvSpPr/>
          <p:nvPr/>
        </p:nvSpPr>
        <p:spPr>
          <a:xfrm>
            <a:off x="4254104" y="3520594"/>
            <a:ext cx="3736975" cy="838200"/>
          </a:xfrm>
          <a:custGeom>
            <a:avLst/>
            <a:gdLst/>
            <a:ahLst/>
            <a:cxnLst/>
            <a:rect l="l" t="t" r="r" b="b"/>
            <a:pathLst>
              <a:path w="3736975" h="838200">
                <a:moveTo>
                  <a:pt x="139446" y="0"/>
                </a:moveTo>
                <a:lnTo>
                  <a:pt x="95390" y="7114"/>
                </a:lnTo>
                <a:lnTo>
                  <a:pt x="57113" y="26919"/>
                </a:lnTo>
                <a:lnTo>
                  <a:pt x="26919" y="57113"/>
                </a:lnTo>
                <a:lnTo>
                  <a:pt x="7114" y="95390"/>
                </a:lnTo>
                <a:lnTo>
                  <a:pt x="0" y="139446"/>
                </a:lnTo>
                <a:lnTo>
                  <a:pt x="0" y="698754"/>
                </a:lnTo>
                <a:lnTo>
                  <a:pt x="7114" y="742809"/>
                </a:lnTo>
                <a:lnTo>
                  <a:pt x="26919" y="781086"/>
                </a:lnTo>
                <a:lnTo>
                  <a:pt x="57113" y="811280"/>
                </a:lnTo>
                <a:lnTo>
                  <a:pt x="95390" y="831085"/>
                </a:lnTo>
                <a:lnTo>
                  <a:pt x="139446" y="838200"/>
                </a:lnTo>
                <a:lnTo>
                  <a:pt x="3597402" y="838199"/>
                </a:lnTo>
                <a:lnTo>
                  <a:pt x="3641457" y="831085"/>
                </a:lnTo>
                <a:lnTo>
                  <a:pt x="3679734" y="811280"/>
                </a:lnTo>
                <a:lnTo>
                  <a:pt x="3709928" y="781086"/>
                </a:lnTo>
                <a:lnTo>
                  <a:pt x="3729733" y="742809"/>
                </a:lnTo>
                <a:lnTo>
                  <a:pt x="3736848" y="698753"/>
                </a:lnTo>
                <a:lnTo>
                  <a:pt x="3736848" y="139445"/>
                </a:lnTo>
                <a:lnTo>
                  <a:pt x="3729733" y="95390"/>
                </a:lnTo>
                <a:lnTo>
                  <a:pt x="3709928" y="57113"/>
                </a:lnTo>
                <a:lnTo>
                  <a:pt x="3679734" y="26919"/>
                </a:lnTo>
                <a:lnTo>
                  <a:pt x="3641457" y="7114"/>
                </a:lnTo>
                <a:lnTo>
                  <a:pt x="3597402" y="0"/>
                </a:lnTo>
                <a:lnTo>
                  <a:pt x="139446" y="0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12"/>
          <p:cNvSpPr txBox="1"/>
          <p:nvPr/>
        </p:nvSpPr>
        <p:spPr>
          <a:xfrm>
            <a:off x="683568" y="1543594"/>
            <a:ext cx="7416824" cy="374846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507365" marR="5080" indent="-495300">
              <a:lnSpc>
                <a:spcPts val="2850"/>
              </a:lnSpc>
              <a:spcBef>
                <a:spcPts val="220"/>
              </a:spcBef>
            </a:pPr>
            <a:r>
              <a:rPr lang="en-US" altLang="zh-CN" sz="2000" i="1" dirty="0">
                <a:solidFill>
                  <a:srgbClr val="0070C0"/>
                </a:solidFill>
                <a:latin typeface="+mj-lt"/>
              </a:rPr>
              <a:t>ℓ</a:t>
            </a:r>
            <a:r>
              <a:rPr sz="2000" b="1" spc="-5" dirty="0">
                <a:solidFill>
                  <a:srgbClr val="0070C0"/>
                </a:solidFill>
                <a:latin typeface="+mj-lt"/>
                <a:cs typeface="Times New Roman"/>
              </a:rPr>
              <a:t>-diversity does not consider </a:t>
            </a:r>
            <a:r>
              <a:rPr sz="2000" b="1" dirty="0">
                <a:solidFill>
                  <a:srgbClr val="C00000"/>
                </a:solidFill>
                <a:latin typeface="+mj-lt"/>
                <a:cs typeface="Times New Roman"/>
              </a:rPr>
              <a:t>semantic</a:t>
            </a:r>
            <a:r>
              <a:rPr sz="2000" b="1" dirty="0">
                <a:solidFill>
                  <a:srgbClr val="0070C0"/>
                </a:solidFill>
                <a:latin typeface="+mj-lt"/>
                <a:cs typeface="Times New Roman"/>
              </a:rPr>
              <a:t> </a:t>
            </a:r>
            <a:r>
              <a:rPr sz="2000" b="1" spc="-5" dirty="0">
                <a:solidFill>
                  <a:srgbClr val="0070C0"/>
                </a:solidFill>
                <a:latin typeface="+mj-lt"/>
                <a:cs typeface="Times New Roman"/>
              </a:rPr>
              <a:t>meanings </a:t>
            </a:r>
            <a:r>
              <a:rPr sz="2000" b="1" dirty="0">
                <a:solidFill>
                  <a:srgbClr val="0070C0"/>
                </a:solidFill>
                <a:latin typeface="+mj-lt"/>
                <a:cs typeface="Times New Roman"/>
              </a:rPr>
              <a:t>of</a:t>
            </a:r>
            <a:r>
              <a:rPr lang="zh-CN" altLang="en-US" sz="2000" b="1" dirty="0">
                <a:solidFill>
                  <a:srgbClr val="0070C0"/>
                </a:solidFill>
                <a:latin typeface="+mj-lt"/>
                <a:cs typeface="Times New Roman"/>
              </a:rPr>
              <a:t> </a:t>
            </a:r>
            <a:r>
              <a:rPr sz="2000" b="1" spc="-5" dirty="0">
                <a:solidFill>
                  <a:srgbClr val="0070C0"/>
                </a:solidFill>
                <a:latin typeface="+mj-lt"/>
                <a:cs typeface="Times New Roman"/>
              </a:rPr>
              <a:t>sensitive </a:t>
            </a:r>
            <a:r>
              <a:rPr sz="2000" b="1" spc="-10" dirty="0">
                <a:solidFill>
                  <a:srgbClr val="0070C0"/>
                </a:solidFill>
                <a:latin typeface="+mj-lt"/>
                <a:cs typeface="Times New Roman"/>
              </a:rPr>
              <a:t>values</a:t>
            </a:r>
            <a:endParaRPr sz="2000" dirty="0">
              <a:solidFill>
                <a:srgbClr val="0070C0"/>
              </a:solidFill>
              <a:latin typeface="+mj-lt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881563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800" i="1" dirty="0"/>
              <a:t>t</a:t>
            </a:r>
            <a:r>
              <a:rPr lang="en-US" altLang="zh-CN" sz="4800" dirty="0"/>
              <a:t>-Closeness</a:t>
            </a:r>
            <a:r>
              <a:rPr lang="zh-CN" altLang="en-US" sz="4800" dirty="0"/>
              <a:t> </a:t>
            </a:r>
            <a:r>
              <a:rPr lang="en-US" altLang="zh-CN" sz="4800" dirty="0"/>
              <a:t>[</a:t>
            </a:r>
            <a:r>
              <a:rPr lang="nb-NO" altLang="zh-CN" sz="4800" dirty="0"/>
              <a:t>Li et al., 2007</a:t>
            </a:r>
            <a:r>
              <a:rPr lang="en-US" altLang="zh-CN" sz="4800" dirty="0"/>
              <a:t>]</a:t>
            </a:r>
            <a:endParaRPr lang="en-US" sz="4800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23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1951038"/>
            <a:ext cx="8515350" cy="422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ts val="2000"/>
              </a:spcBef>
              <a:spcAft>
                <a:spcPct val="0"/>
              </a:spcAft>
              <a:buNone/>
              <a:defRPr sz="32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457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77724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charset="0"/>
              <a:buChar char="•"/>
            </a:pPr>
            <a:r>
              <a:rPr lang="en-US" altLang="zh-CN" i="1" dirty="0"/>
              <a:t>t</a:t>
            </a:r>
            <a:r>
              <a:rPr lang="en-US" altLang="zh-CN" dirty="0"/>
              <a:t>-closeness requires that the </a:t>
            </a:r>
            <a:r>
              <a:rPr lang="en-US" altLang="zh-CN" dirty="0">
                <a:solidFill>
                  <a:srgbClr val="0070C0"/>
                </a:solidFill>
              </a:rPr>
              <a:t>distribution</a:t>
            </a:r>
            <a:r>
              <a:rPr lang="en-US" altLang="zh-CN" dirty="0"/>
              <a:t> of a sensitive attribute in </a:t>
            </a:r>
            <a:r>
              <a:rPr lang="en-US" altLang="zh-CN" dirty="0">
                <a:solidFill>
                  <a:srgbClr val="0070C0"/>
                </a:solidFill>
              </a:rPr>
              <a:t>any eq. class </a:t>
            </a:r>
            <a:r>
              <a:rPr lang="en-US" altLang="zh-CN" dirty="0"/>
              <a:t>is close to the distribution of a sensitive attribute in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rgbClr val="0070C0"/>
                </a:solidFill>
              </a:rPr>
              <a:t>overall table</a:t>
            </a:r>
          </a:p>
          <a:p>
            <a:pPr marL="457200" indent="-457200">
              <a:buFont typeface="Arial" charset="0"/>
              <a:buChar char="•"/>
            </a:pPr>
            <a:r>
              <a:rPr lang="en-US" altLang="zh-CN" dirty="0"/>
              <a:t>Privacy is measured by the </a:t>
            </a:r>
            <a:r>
              <a:rPr lang="en-US" altLang="zh-CN" u="sng" dirty="0"/>
              <a:t>information gain </a:t>
            </a:r>
            <a:r>
              <a:rPr lang="en-US" altLang="zh-CN" dirty="0"/>
              <a:t>of an observer</a:t>
            </a:r>
          </a:p>
          <a:p>
            <a:pPr marL="914400" lvl="1" indent="-457200">
              <a:buFont typeface=".AppleSystemUIFont" charset="-120"/>
              <a:buChar char="-"/>
            </a:pPr>
            <a:r>
              <a:rPr lang="en-US" altLang="zh-CN" dirty="0"/>
              <a:t>Information Gain = Posterior Belief – Prior Belief</a:t>
            </a:r>
          </a:p>
        </p:txBody>
      </p:sp>
    </p:spTree>
    <p:extLst>
      <p:ext uri="{BB962C8B-B14F-4D97-AF65-F5344CB8AC3E}">
        <p14:creationId xmlns:p14="http://schemas.microsoft.com/office/powerpoint/2010/main" val="81004402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800" i="1" dirty="0"/>
              <a:t>t</a:t>
            </a:r>
            <a:r>
              <a:rPr lang="en-US" altLang="zh-CN" sz="4800" dirty="0"/>
              <a:t>-Closeness</a:t>
            </a:r>
            <a:r>
              <a:rPr lang="zh-CN" altLang="en-US" sz="4800" dirty="0"/>
              <a:t> </a:t>
            </a:r>
            <a:r>
              <a:rPr lang="en-US" altLang="zh-CN" sz="4800" dirty="0"/>
              <a:t>[</a:t>
            </a:r>
            <a:r>
              <a:rPr lang="nb-NO" altLang="zh-CN" sz="4800" dirty="0"/>
              <a:t>Li et al., 2007</a:t>
            </a:r>
            <a:r>
              <a:rPr lang="en-US" altLang="zh-CN" sz="4800" dirty="0"/>
              <a:t>]</a:t>
            </a:r>
            <a:endParaRPr lang="en-US" sz="4800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24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1951038"/>
            <a:ext cx="8515350" cy="422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ts val="2000"/>
              </a:spcBef>
              <a:spcAft>
                <a:spcPct val="0"/>
              </a:spcAft>
              <a:buNone/>
              <a:defRPr sz="32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457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77724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charset="0"/>
              <a:buChar char="•"/>
            </a:pP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any</a:t>
            </a:r>
            <a:r>
              <a:rPr lang="zh-CN" altLang="en-US" dirty="0"/>
              <a:t> </a:t>
            </a:r>
            <a:r>
              <a:rPr lang="en-US" altLang="zh-CN" dirty="0"/>
              <a:t>equivalence class,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rgbClr val="0070C0"/>
                </a:solidFill>
              </a:rPr>
              <a:t>distance</a:t>
            </a:r>
            <a:r>
              <a:rPr lang="en-US" altLang="zh-CN" dirty="0"/>
              <a:t> between the distribution of a sensitive attribute </a:t>
            </a:r>
            <a:r>
              <a:rPr lang="en-US" altLang="zh-CN" dirty="0">
                <a:solidFill>
                  <a:srgbClr val="0070C0"/>
                </a:solidFill>
              </a:rPr>
              <a:t>in this class</a:t>
            </a:r>
            <a:r>
              <a:rPr lang="en-US" altLang="zh-CN" dirty="0"/>
              <a:t> and the distribution of the attribute in the </a:t>
            </a:r>
            <a:r>
              <a:rPr lang="en-US" altLang="zh-CN" dirty="0">
                <a:solidFill>
                  <a:srgbClr val="0070C0"/>
                </a:solidFill>
              </a:rPr>
              <a:t>whole table </a:t>
            </a:r>
            <a:r>
              <a:rPr lang="en-US" altLang="zh-CN" dirty="0"/>
              <a:t>is no more than a threshold </a:t>
            </a:r>
            <a:r>
              <a:rPr lang="en-US" altLang="zh-CN" i="1" dirty="0">
                <a:solidFill>
                  <a:srgbClr val="C00000"/>
                </a:solidFill>
              </a:rPr>
              <a:t>t</a:t>
            </a:r>
            <a:r>
              <a:rPr lang="en-US" altLang="zh-CN" dirty="0"/>
              <a:t>.</a:t>
            </a:r>
            <a:endParaRPr lang="en-US" altLang="zh-CN" dirty="0">
              <a:solidFill>
                <a:srgbClr val="0070C0"/>
              </a:solidFill>
            </a:endParaRPr>
          </a:p>
          <a:p>
            <a:pPr marL="457200" indent="-457200">
              <a:buFont typeface="Arial" charset="0"/>
              <a:buChar char="•"/>
            </a:pPr>
            <a:r>
              <a:rPr lang="en-US" dirty="0"/>
              <a:t>Given two distributions</a:t>
            </a:r>
            <a:r>
              <a:rPr lang="zh-CN" altLang="en-US" dirty="0"/>
              <a:t> </a:t>
            </a:r>
            <a:r>
              <a:rPr lang="en-US" i="1" dirty="0">
                <a:solidFill>
                  <a:srgbClr val="0070C0"/>
                </a:solidFill>
              </a:rPr>
              <a:t>P</a:t>
            </a:r>
            <a:r>
              <a:rPr lang="en-US" dirty="0">
                <a:solidFill>
                  <a:srgbClr val="0070C0"/>
                </a:solidFill>
              </a:rPr>
              <a:t> = (</a:t>
            </a:r>
            <a:r>
              <a:rPr lang="en-US" i="1" dirty="0">
                <a:solidFill>
                  <a:srgbClr val="0070C0"/>
                </a:solidFill>
              </a:rPr>
              <a:t>p</a:t>
            </a:r>
            <a:r>
              <a:rPr lang="en-US" baseline="-25000" dirty="0">
                <a:solidFill>
                  <a:srgbClr val="0070C0"/>
                </a:solidFill>
              </a:rPr>
              <a:t>1</a:t>
            </a:r>
            <a:r>
              <a:rPr lang="en-US" dirty="0">
                <a:solidFill>
                  <a:srgbClr val="0070C0"/>
                </a:solidFill>
              </a:rPr>
              <a:t>,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i="1" dirty="0">
                <a:solidFill>
                  <a:srgbClr val="0070C0"/>
                </a:solidFill>
              </a:rPr>
              <a:t>p</a:t>
            </a:r>
            <a:r>
              <a:rPr lang="en-US" baseline="-25000" dirty="0">
                <a:solidFill>
                  <a:srgbClr val="0070C0"/>
                </a:solidFill>
              </a:rPr>
              <a:t>2</a:t>
            </a:r>
            <a:r>
              <a:rPr lang="en-US" dirty="0">
                <a:solidFill>
                  <a:srgbClr val="0070C0"/>
                </a:solidFill>
              </a:rPr>
              <a:t>, ..., </a:t>
            </a:r>
            <a:r>
              <a:rPr lang="en-US" i="1" dirty="0">
                <a:solidFill>
                  <a:srgbClr val="0070C0"/>
                </a:solidFill>
              </a:rPr>
              <a:t>p</a:t>
            </a:r>
            <a:r>
              <a:rPr lang="en-US" i="1" baseline="-25000" dirty="0">
                <a:solidFill>
                  <a:srgbClr val="0070C0"/>
                </a:solidFill>
              </a:rPr>
              <a:t>m</a:t>
            </a:r>
            <a:r>
              <a:rPr lang="en-US" dirty="0">
                <a:solidFill>
                  <a:srgbClr val="0070C0"/>
                </a:solidFill>
              </a:rPr>
              <a:t>)</a:t>
            </a:r>
            <a:r>
              <a:rPr lang="en-US" dirty="0"/>
              <a:t>, </a:t>
            </a:r>
            <a:r>
              <a:rPr lang="en-US" i="1" dirty="0">
                <a:solidFill>
                  <a:srgbClr val="0070C0"/>
                </a:solidFill>
              </a:rPr>
              <a:t>Q</a:t>
            </a:r>
            <a:r>
              <a:rPr lang="en-US" dirty="0">
                <a:solidFill>
                  <a:srgbClr val="0070C0"/>
                </a:solidFill>
              </a:rPr>
              <a:t> = (</a:t>
            </a:r>
            <a:r>
              <a:rPr lang="en-US" i="1" dirty="0">
                <a:solidFill>
                  <a:srgbClr val="0070C0"/>
                </a:solidFill>
              </a:rPr>
              <a:t>q</a:t>
            </a:r>
            <a:r>
              <a:rPr lang="en-US" baseline="-25000" dirty="0">
                <a:solidFill>
                  <a:srgbClr val="0070C0"/>
                </a:solidFill>
              </a:rPr>
              <a:t>1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i="1" dirty="0">
                <a:solidFill>
                  <a:srgbClr val="0070C0"/>
                </a:solidFill>
              </a:rPr>
              <a:t>q</a:t>
            </a:r>
            <a:r>
              <a:rPr lang="en-US" baseline="-25000" dirty="0">
                <a:solidFill>
                  <a:srgbClr val="0070C0"/>
                </a:solidFill>
              </a:rPr>
              <a:t>2</a:t>
            </a:r>
            <a:r>
              <a:rPr lang="en-US" dirty="0">
                <a:solidFill>
                  <a:srgbClr val="0070C0"/>
                </a:solidFill>
              </a:rPr>
              <a:t>, ..., </a:t>
            </a:r>
            <a:r>
              <a:rPr lang="en-US" i="1" dirty="0" err="1">
                <a:solidFill>
                  <a:srgbClr val="0070C0"/>
                </a:solidFill>
              </a:rPr>
              <a:t>q</a:t>
            </a:r>
            <a:r>
              <a:rPr lang="en-US" i="1" baseline="-25000" dirty="0" err="1">
                <a:solidFill>
                  <a:srgbClr val="0070C0"/>
                </a:solidFill>
              </a:rPr>
              <a:t>m</a:t>
            </a:r>
            <a:r>
              <a:rPr lang="en-US" dirty="0">
                <a:solidFill>
                  <a:srgbClr val="0070C0"/>
                </a:solidFill>
              </a:rPr>
              <a:t>)</a:t>
            </a:r>
            <a:r>
              <a:rPr lang="en-US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consider</a:t>
            </a:r>
            <a:r>
              <a:rPr lang="zh-CN" altLang="en-US" dirty="0"/>
              <a:t> </a:t>
            </a:r>
            <a:r>
              <a:rPr lang="en-US" dirty="0"/>
              <a:t>two well-known distance measures</a:t>
            </a:r>
            <a:r>
              <a:rPr lang="en-US" altLang="zh-CN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781653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/>
          <p:cNvSpPr/>
          <p:nvPr/>
        </p:nvSpPr>
        <p:spPr>
          <a:xfrm>
            <a:off x="2267744" y="3297597"/>
            <a:ext cx="4752528" cy="35604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/>
          <p:cNvSpPr/>
          <p:nvPr/>
        </p:nvSpPr>
        <p:spPr>
          <a:xfrm>
            <a:off x="4714875" y="1811475"/>
            <a:ext cx="3097485" cy="9666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800" i="1" dirty="0"/>
              <a:t>t</a:t>
            </a:r>
            <a:r>
              <a:rPr lang="en-US" altLang="zh-CN" sz="4800" dirty="0"/>
              <a:t>-Closeness</a:t>
            </a:r>
            <a:r>
              <a:rPr lang="zh-CN" altLang="en-US" sz="4800" dirty="0"/>
              <a:t> </a:t>
            </a:r>
            <a:r>
              <a:rPr lang="en-US" altLang="zh-CN" sz="4800" dirty="0"/>
              <a:t>[</a:t>
            </a:r>
            <a:r>
              <a:rPr lang="nb-NO" altLang="zh-CN" sz="4800" dirty="0"/>
              <a:t>Li et al., 2007</a:t>
            </a:r>
            <a:r>
              <a:rPr lang="en-US" altLang="zh-CN" sz="4800" dirty="0"/>
              <a:t>]</a:t>
            </a:r>
            <a:endParaRPr lang="en-US" sz="4800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25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1951038"/>
            <a:ext cx="8515350" cy="422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ts val="2000"/>
              </a:spcBef>
              <a:spcAft>
                <a:spcPct val="0"/>
              </a:spcAft>
              <a:buNone/>
              <a:defRPr sz="32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457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77724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charset="0"/>
              <a:buChar char="•"/>
            </a:pPr>
            <a:r>
              <a:rPr lang="en-US" altLang="zh-CN" dirty="0" err="1"/>
              <a:t>Variational</a:t>
            </a:r>
            <a:r>
              <a:rPr lang="en-US" altLang="zh-CN" dirty="0"/>
              <a:t> Distance:</a:t>
            </a:r>
            <a:endParaRPr lang="en-US" dirty="0"/>
          </a:p>
          <a:p>
            <a:pPr marL="457200" indent="-457200">
              <a:buFont typeface="Arial" charset="0"/>
              <a:buChar char="•"/>
            </a:pPr>
            <a:r>
              <a:rPr lang="en-US" dirty="0"/>
              <a:t>Earth Mover’s Distance</a:t>
            </a:r>
          </a:p>
        </p:txBody>
      </p:sp>
      <p:sp>
        <p:nvSpPr>
          <p:cNvPr id="3" name="Rectangle 2"/>
          <p:cNvSpPr/>
          <p:nvPr/>
        </p:nvSpPr>
        <p:spPr>
          <a:xfrm>
            <a:off x="2555776" y="3327375"/>
            <a:ext cx="6815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/>
              <a:t>min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441301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800" i="1" dirty="0"/>
              <a:t>t</a:t>
            </a:r>
            <a:r>
              <a:rPr lang="en-US" altLang="zh-CN" sz="4800" dirty="0"/>
              <a:t>-Closeness</a:t>
            </a:r>
            <a:r>
              <a:rPr lang="zh-CN" altLang="en-US" sz="4800" dirty="0"/>
              <a:t> </a:t>
            </a:r>
            <a:r>
              <a:rPr lang="en-US" altLang="zh-CN" sz="4800" dirty="0"/>
              <a:t>[</a:t>
            </a:r>
            <a:r>
              <a:rPr lang="nb-NO" altLang="zh-CN" sz="4800" dirty="0"/>
              <a:t>Li et al., 2007</a:t>
            </a:r>
            <a:r>
              <a:rPr lang="en-US" altLang="zh-CN" sz="4800" dirty="0"/>
              <a:t>]</a:t>
            </a:r>
            <a:endParaRPr lang="en-US" sz="4800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26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bject 3"/>
          <p:cNvSpPr/>
          <p:nvPr/>
        </p:nvSpPr>
        <p:spPr>
          <a:xfrm>
            <a:off x="1701180" y="1741055"/>
            <a:ext cx="5741640" cy="41655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2376178" y="6013589"/>
            <a:ext cx="5688632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12700" marR="1207135">
              <a:lnSpc>
                <a:spcPct val="100000"/>
              </a:lnSpc>
              <a:spcBef>
                <a:spcPts val="100"/>
              </a:spcBef>
              <a:buClr>
                <a:srgbClr val="010000"/>
              </a:buClr>
              <a:tabLst>
                <a:tab pos="355600" algn="l"/>
                <a:tab pos="356235" algn="l"/>
              </a:tabLst>
            </a:pPr>
            <a:r>
              <a:rPr lang="en-US" sz="2000" b="1" i="1" spc="-5" dirty="0">
                <a:solidFill>
                  <a:srgbClr val="0070C0"/>
                </a:solidFill>
                <a:latin typeface="+mj-lt"/>
                <a:cs typeface="Times New Roman"/>
              </a:rPr>
              <a:t>t</a:t>
            </a:r>
            <a:r>
              <a:rPr lang="en-US" sz="2000" b="1" spc="-5" dirty="0">
                <a:solidFill>
                  <a:srgbClr val="0070C0"/>
                </a:solidFill>
                <a:latin typeface="+mj-lt"/>
                <a:cs typeface="Times New Roman"/>
              </a:rPr>
              <a:t>-closeness protects against </a:t>
            </a:r>
            <a:r>
              <a:rPr lang="en-US" sz="2000" b="1" spc="-5" dirty="0">
                <a:solidFill>
                  <a:srgbClr val="C00000"/>
                </a:solidFill>
                <a:latin typeface="+mj-lt"/>
                <a:cs typeface="Times New Roman"/>
              </a:rPr>
              <a:t>attribute </a:t>
            </a:r>
            <a:r>
              <a:rPr lang="en-US" sz="2000" b="1" spc="-5" dirty="0">
                <a:solidFill>
                  <a:srgbClr val="0070C0"/>
                </a:solidFill>
                <a:latin typeface="+mj-lt"/>
                <a:cs typeface="Times New Roman"/>
              </a:rPr>
              <a:t> disclosure but not </a:t>
            </a:r>
            <a:r>
              <a:rPr lang="en-US" sz="2000" b="1" spc="-5" dirty="0">
                <a:solidFill>
                  <a:srgbClr val="C00000"/>
                </a:solidFill>
                <a:latin typeface="+mj-lt"/>
                <a:cs typeface="Times New Roman"/>
              </a:rPr>
              <a:t>identity</a:t>
            </a:r>
            <a:r>
              <a:rPr lang="en-US" sz="2000" b="1" spc="-5" dirty="0">
                <a:solidFill>
                  <a:srgbClr val="0070C0"/>
                </a:solidFill>
                <a:latin typeface="+mj-lt"/>
                <a:cs typeface="Times New Roman"/>
              </a:rPr>
              <a:t> disclosure</a:t>
            </a:r>
          </a:p>
        </p:txBody>
      </p:sp>
    </p:spTree>
    <p:extLst>
      <p:ext uri="{BB962C8B-B14F-4D97-AF65-F5344CB8AC3E}">
        <p14:creationId xmlns:p14="http://schemas.microsoft.com/office/powerpoint/2010/main" val="19026641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800" dirty="0"/>
              <a:t>Graph</a:t>
            </a:r>
            <a:r>
              <a:rPr lang="zh-CN" altLang="en-US" sz="4800" dirty="0"/>
              <a:t> </a:t>
            </a:r>
            <a:r>
              <a:rPr lang="en-US" altLang="zh-CN" sz="4800" dirty="0"/>
              <a:t>Data?</a:t>
            </a:r>
            <a:endParaRPr lang="en-US" sz="4800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27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0" y="1844824"/>
            <a:ext cx="7048500" cy="30734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4427984" y="3237508"/>
            <a:ext cx="581499" cy="288032"/>
          </a:xfrm>
          <a:prstGeom prst="rightArrow">
            <a:avLst>
              <a:gd name="adj1" fmla="val 50000"/>
              <a:gd name="adj2" fmla="val 91229"/>
            </a:avLst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0510" y="4985647"/>
            <a:ext cx="53285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spc="-5" dirty="0">
                <a:solidFill>
                  <a:srgbClr val="0070C0"/>
                </a:solidFill>
                <a:latin typeface="+mj-lt"/>
                <a:cs typeface="Times New Roman"/>
              </a:rPr>
              <a:t>A</a:t>
            </a:r>
            <a:r>
              <a:rPr lang="en-US" sz="2000" b="1" spc="-5" dirty="0">
                <a:solidFill>
                  <a:srgbClr val="0070C0"/>
                </a:solidFill>
                <a:latin typeface="+mj-lt"/>
                <a:cs typeface="Times New Roman"/>
              </a:rPr>
              <a:t>n attacker knows that Dan has 4 friends and 2 of them are friends themselves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35896" y="5853747"/>
            <a:ext cx="53285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spc="-5" dirty="0">
                <a:solidFill>
                  <a:srgbClr val="FF0000"/>
                </a:solidFill>
                <a:latin typeface="+mj-lt"/>
                <a:cs typeface="Times New Roman"/>
              </a:rPr>
              <a:t>Dan </a:t>
            </a:r>
            <a:r>
              <a:rPr lang="en-US" altLang="zh-CN" sz="2000" b="1" spc="-5" dirty="0">
                <a:solidFill>
                  <a:srgbClr val="FF0000"/>
                </a:solidFill>
                <a:latin typeface="+mj-lt"/>
                <a:cs typeface="Times New Roman"/>
              </a:rPr>
              <a:t>re-identified!</a:t>
            </a:r>
            <a:endParaRPr lang="en-US" sz="2000" b="1" spc="-5" dirty="0">
              <a:solidFill>
                <a:srgbClr val="FF0000"/>
              </a:solidFill>
              <a:latin typeface="+mj-lt"/>
              <a:cs typeface="Times New Roman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30" y="4531329"/>
            <a:ext cx="1224136" cy="2007583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FEA2D243-D347-41AE-AF80-B1B670D60D63}"/>
              </a:ext>
            </a:extLst>
          </p:cNvPr>
          <p:cNvSpPr/>
          <p:nvPr/>
        </p:nvSpPr>
        <p:spPr>
          <a:xfrm>
            <a:off x="1907704" y="5157192"/>
            <a:ext cx="372806" cy="28803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5620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800" dirty="0"/>
              <a:t>Graph</a:t>
            </a:r>
            <a:r>
              <a:rPr lang="zh-CN" altLang="en-US" sz="4800" dirty="0"/>
              <a:t> </a:t>
            </a:r>
            <a:r>
              <a:rPr lang="en-US" altLang="zh-CN" sz="4800" dirty="0"/>
              <a:t>Data</a:t>
            </a:r>
            <a:r>
              <a:rPr lang="zh-CN" altLang="en-US" sz="4800" dirty="0"/>
              <a:t> </a:t>
            </a:r>
            <a:r>
              <a:rPr lang="en-US" altLang="zh-CN" sz="4800" dirty="0"/>
              <a:t>Anonymization</a:t>
            </a:r>
            <a:endParaRPr lang="en-US" sz="4800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28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1951038"/>
            <a:ext cx="8515350" cy="30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ts val="2000"/>
              </a:spcBef>
              <a:spcAft>
                <a:spcPct val="0"/>
              </a:spcAft>
              <a:buNone/>
              <a:defRPr sz="32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457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77724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charset="0"/>
              <a:buChar char="•"/>
            </a:pPr>
            <a:r>
              <a:rPr lang="en-US" altLang="zh-CN" dirty="0"/>
              <a:t>Identity disclosure and link disclosure</a:t>
            </a:r>
          </a:p>
          <a:p>
            <a:pPr marL="457200" indent="-457200">
              <a:buFont typeface="Arial" charset="0"/>
              <a:buChar char="•"/>
            </a:pPr>
            <a:r>
              <a:rPr lang="en-US" altLang="zh-CN" dirty="0"/>
              <a:t>Graph Anonymization Techniques</a:t>
            </a:r>
          </a:p>
          <a:p>
            <a:pPr marL="914400" lvl="1" indent="-457200">
              <a:buFont typeface=".AppleSystemUIFont" charset="-120"/>
              <a:buChar char="-"/>
            </a:pPr>
            <a:r>
              <a:rPr lang="en-US" altLang="zh-CN" dirty="0"/>
              <a:t>Edge and vertex modification</a:t>
            </a:r>
            <a:r>
              <a:rPr lang="zh-CN" altLang="en-US" dirty="0"/>
              <a:t> </a:t>
            </a:r>
            <a:r>
              <a:rPr lang="en-US" altLang="zh-CN" dirty="0"/>
              <a:t>(</a:t>
            </a:r>
            <a:r>
              <a:rPr lang="en-US" altLang="zh-CN" dirty="0">
                <a:solidFill>
                  <a:srgbClr val="C00000"/>
                </a:solidFill>
              </a:rPr>
              <a:t>random perturbation</a:t>
            </a:r>
            <a:r>
              <a:rPr lang="en-US" altLang="zh-CN" dirty="0"/>
              <a:t>)</a:t>
            </a:r>
          </a:p>
          <a:p>
            <a:pPr marL="914400" lvl="1" indent="-457200">
              <a:buFont typeface=".AppleSystemUIFont" charset="-120"/>
              <a:buChar char="-"/>
            </a:pPr>
            <a:r>
              <a:rPr lang="en-US" altLang="zh-CN" dirty="0">
                <a:solidFill>
                  <a:srgbClr val="C00000"/>
                </a:solidFill>
              </a:rPr>
              <a:t>G</a:t>
            </a:r>
            <a:r>
              <a:rPr lang="en-US" dirty="0">
                <a:solidFill>
                  <a:srgbClr val="C00000"/>
                </a:solidFill>
              </a:rPr>
              <a:t>rouping</a:t>
            </a:r>
            <a:r>
              <a:rPr lang="en-US" dirty="0"/>
              <a:t> vertices and edges into partitions called </a:t>
            </a:r>
            <a:r>
              <a:rPr lang="en-US" dirty="0">
                <a:solidFill>
                  <a:srgbClr val="C00000"/>
                </a:solidFill>
              </a:rPr>
              <a:t>super-vertices and super-edges</a:t>
            </a:r>
          </a:p>
        </p:txBody>
      </p:sp>
    </p:spTree>
    <p:extLst>
      <p:ext uri="{BB962C8B-B14F-4D97-AF65-F5344CB8AC3E}">
        <p14:creationId xmlns:p14="http://schemas.microsoft.com/office/powerpoint/2010/main" val="1620175798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800" dirty="0"/>
              <a:t>Differential</a:t>
            </a:r>
            <a:r>
              <a:rPr lang="zh-CN" altLang="en-US" sz="4800" dirty="0"/>
              <a:t> </a:t>
            </a:r>
            <a:r>
              <a:rPr lang="en-US" altLang="zh-CN" sz="4800" dirty="0"/>
              <a:t>Privacy</a:t>
            </a:r>
            <a:endParaRPr lang="en-US" sz="4800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29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1951038"/>
            <a:ext cx="8515350" cy="3165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ts val="2000"/>
              </a:spcBef>
              <a:spcAft>
                <a:spcPct val="0"/>
              </a:spcAft>
              <a:buNone/>
              <a:defRPr sz="32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457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77724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charset="0"/>
              <a:buChar char="•"/>
            </a:pPr>
            <a:r>
              <a:rPr lang="en-US" altLang="zh-CN" dirty="0"/>
              <a:t>The risk to my privacy should not substantially increase as a result of participating in a statistical database.</a:t>
            </a:r>
          </a:p>
          <a:p>
            <a:pPr marL="457200" indent="-457200">
              <a:buFont typeface="Arial" charset="0"/>
              <a:buChar char="•"/>
            </a:pPr>
            <a:r>
              <a:rPr lang="en-US" altLang="zh-CN" dirty="0"/>
              <a:t>With or without including me in the database, my privacy risk should not change much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47917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800" dirty="0"/>
              <a:t>Tradeoff:</a:t>
            </a:r>
            <a:r>
              <a:rPr lang="zh-CN" altLang="en-US" sz="4800" dirty="0"/>
              <a:t> </a:t>
            </a:r>
            <a:r>
              <a:rPr lang="en-US" altLang="zh-CN" sz="4800" dirty="0"/>
              <a:t>Privacy</a:t>
            </a:r>
            <a:r>
              <a:rPr lang="zh-CN" altLang="en-US" sz="4800" dirty="0"/>
              <a:t> </a:t>
            </a:r>
            <a:r>
              <a:rPr lang="en-US" altLang="zh-CN" sz="4800" dirty="0" err="1"/>
              <a:t>v.s</a:t>
            </a:r>
            <a:r>
              <a:rPr lang="en-US" altLang="zh-CN" sz="4800" dirty="0"/>
              <a:t>.</a:t>
            </a:r>
            <a:r>
              <a:rPr lang="zh-CN" altLang="en-US" sz="4800" dirty="0"/>
              <a:t> </a:t>
            </a:r>
            <a:r>
              <a:rPr lang="en-US" altLang="zh-CN" sz="4800" dirty="0"/>
              <a:t>Utility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8"/>
            <a:ext cx="8515350" cy="4221162"/>
          </a:xfrm>
        </p:spPr>
        <p:txBody>
          <a:bodyPr/>
          <a:lstStyle/>
          <a:p>
            <a:pPr marL="457200" indent="-457200">
              <a:buFont typeface="Arial" charset="0"/>
              <a:buChar char="•"/>
            </a:pPr>
            <a:r>
              <a:rPr lang="en-US" altLang="zh-CN" dirty="0"/>
              <a:t>A </a:t>
            </a:r>
            <a:r>
              <a:rPr lang="en-US" altLang="zh-CN" dirty="0">
                <a:solidFill>
                  <a:srgbClr val="0070C0"/>
                </a:solidFill>
              </a:rPr>
              <a:t>privacy notion </a:t>
            </a:r>
            <a:r>
              <a:rPr lang="en-US" altLang="zh-CN" dirty="0"/>
              <a:t>for privacy protection guarantee</a:t>
            </a:r>
          </a:p>
          <a:p>
            <a:pPr marL="457200" indent="-457200">
              <a:buFont typeface="Arial" charset="0"/>
              <a:buChar char="•"/>
            </a:pPr>
            <a:r>
              <a:rPr lang="en-US" altLang="zh-CN" dirty="0"/>
              <a:t>Design a </a:t>
            </a:r>
            <a:r>
              <a:rPr lang="en-US" altLang="zh-CN" dirty="0">
                <a:solidFill>
                  <a:srgbClr val="0070C0"/>
                </a:solidFill>
              </a:rPr>
              <a:t>mechanism</a:t>
            </a:r>
            <a:r>
              <a:rPr lang="en-US" altLang="zh-CN" dirty="0"/>
              <a:t> under such notion with high utility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3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ject 3"/>
          <p:cNvSpPr/>
          <p:nvPr/>
        </p:nvSpPr>
        <p:spPr>
          <a:xfrm>
            <a:off x="4067944" y="4553383"/>
            <a:ext cx="3971925" cy="1828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/>
          <p:cNvSpPr txBox="1"/>
          <p:nvPr/>
        </p:nvSpPr>
        <p:spPr>
          <a:xfrm>
            <a:off x="6542945" y="3987471"/>
            <a:ext cx="160401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spc="-40" dirty="0">
                <a:latin typeface="Georgia"/>
                <a:cs typeface="Georgia"/>
              </a:rPr>
              <a:t>Utility</a:t>
            </a:r>
            <a:endParaRPr sz="4500">
              <a:latin typeface="Georgia"/>
              <a:cs typeface="Georgia"/>
            </a:endParaRPr>
          </a:p>
        </p:txBody>
      </p:sp>
      <p:sp>
        <p:nvSpPr>
          <p:cNvPr id="9" name="object 5"/>
          <p:cNvSpPr txBox="1"/>
          <p:nvPr/>
        </p:nvSpPr>
        <p:spPr>
          <a:xfrm>
            <a:off x="4067081" y="3970962"/>
            <a:ext cx="1821814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spc="-80" dirty="0">
                <a:latin typeface="Georgia"/>
                <a:cs typeface="Georgia"/>
              </a:rPr>
              <a:t>Privacy</a:t>
            </a:r>
            <a:endParaRPr sz="450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564993725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800" dirty="0"/>
              <a:t>Differential</a:t>
            </a:r>
            <a:r>
              <a:rPr lang="zh-CN" altLang="en-US" sz="4800" dirty="0"/>
              <a:t> </a:t>
            </a:r>
            <a:r>
              <a:rPr lang="en-US" altLang="zh-CN" sz="4800" dirty="0"/>
              <a:t>Privacy</a:t>
            </a:r>
            <a:endParaRPr lang="en-US" sz="4800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30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475" y="2286698"/>
            <a:ext cx="8103255" cy="229443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2771800" y="3068569"/>
            <a:ext cx="4752528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1051481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800" dirty="0"/>
              <a:t>Differential</a:t>
            </a:r>
            <a:r>
              <a:rPr lang="zh-CN" altLang="en-US" sz="4800" dirty="0"/>
              <a:t> </a:t>
            </a:r>
            <a:r>
              <a:rPr lang="en-US" altLang="zh-CN" sz="4800" dirty="0"/>
              <a:t>Privacy</a:t>
            </a:r>
            <a:endParaRPr lang="en-US" sz="4800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31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2896"/>
            <a:ext cx="9144000" cy="231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044181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800" dirty="0"/>
              <a:t>Differential</a:t>
            </a:r>
            <a:r>
              <a:rPr lang="zh-CN" altLang="en-US" sz="4800" dirty="0"/>
              <a:t> </a:t>
            </a:r>
            <a:r>
              <a:rPr lang="en-US" altLang="zh-CN" sz="4800" dirty="0"/>
              <a:t>Privacy:</a:t>
            </a:r>
            <a:r>
              <a:rPr lang="zh-CN" altLang="en-US" sz="4800" dirty="0"/>
              <a:t> </a:t>
            </a:r>
            <a:r>
              <a:rPr lang="en-US" altLang="zh-CN" sz="4800" dirty="0"/>
              <a:t>Methods</a:t>
            </a:r>
            <a:endParaRPr lang="en-US" sz="4800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32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90507" y="1938121"/>
            <a:ext cx="8515350" cy="422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ts val="2000"/>
              </a:spcBef>
              <a:spcAft>
                <a:spcPct val="0"/>
              </a:spcAft>
              <a:buNone/>
              <a:defRPr sz="32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457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77724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charset="0"/>
              <a:buChar char="•"/>
            </a:pPr>
            <a:r>
              <a:rPr lang="en-US" altLang="zh-CN" dirty="0"/>
              <a:t>We generate </a:t>
            </a:r>
            <a:r>
              <a:rPr lang="en-US" altLang="zh-CN" dirty="0">
                <a:solidFill>
                  <a:srgbClr val="C00000"/>
                </a:solidFill>
              </a:rPr>
              <a:t>noise</a:t>
            </a:r>
            <a:r>
              <a:rPr lang="en-US" altLang="zh-CN" dirty="0"/>
              <a:t> using the </a:t>
            </a:r>
            <a:r>
              <a:rPr lang="en-US" altLang="zh-CN" dirty="0">
                <a:solidFill>
                  <a:srgbClr val="3056FA"/>
                </a:solidFill>
              </a:rPr>
              <a:t>Laplace distribution</a:t>
            </a:r>
            <a:r>
              <a:rPr lang="en-US" altLang="zh-CN" dirty="0"/>
              <a:t>.</a:t>
            </a:r>
          </a:p>
          <a:p>
            <a:pPr marL="457200" indent="-457200">
              <a:buFont typeface="Arial" charset="0"/>
              <a:buChar char="•"/>
            </a:pPr>
            <a:r>
              <a:rPr lang="en-US" altLang="zh-CN" dirty="0"/>
              <a:t>The </a:t>
            </a:r>
            <a:r>
              <a:rPr lang="en-US" altLang="zh-CN" dirty="0">
                <a:solidFill>
                  <a:srgbClr val="3056FA"/>
                </a:solidFill>
              </a:rPr>
              <a:t>Laplace distribution</a:t>
            </a:r>
            <a:r>
              <a:rPr lang="en-US" altLang="zh-CN" dirty="0"/>
              <a:t>, denoted </a:t>
            </a:r>
            <a:r>
              <a:rPr lang="en-US" altLang="zh-CN" dirty="0">
                <a:solidFill>
                  <a:srgbClr val="C00000"/>
                </a:solidFill>
              </a:rPr>
              <a:t>Lap(</a:t>
            </a:r>
            <a:r>
              <a:rPr lang="en-US" altLang="zh-CN" i="1" dirty="0">
                <a:solidFill>
                  <a:srgbClr val="C00000"/>
                </a:solidFill>
              </a:rPr>
              <a:t>b</a:t>
            </a:r>
            <a:r>
              <a:rPr lang="en-US" altLang="zh-CN" dirty="0">
                <a:solidFill>
                  <a:srgbClr val="C00000"/>
                </a:solidFill>
              </a:rPr>
              <a:t>), </a:t>
            </a:r>
            <a:r>
              <a:rPr lang="en-US" altLang="zh-CN" dirty="0"/>
              <a:t>is defined with parameter </a:t>
            </a:r>
            <a:r>
              <a:rPr lang="en-US" altLang="zh-CN" dirty="0">
                <a:solidFill>
                  <a:srgbClr val="C00000"/>
                </a:solidFill>
              </a:rPr>
              <a:t>b</a:t>
            </a:r>
            <a:r>
              <a:rPr lang="en-US" altLang="zh-CN" dirty="0"/>
              <a:t> and has </a:t>
            </a:r>
            <a:r>
              <a:rPr lang="en-US" altLang="zh-CN" dirty="0">
                <a:solidFill>
                  <a:srgbClr val="C00000"/>
                </a:solidFill>
              </a:rPr>
              <a:t>density function</a:t>
            </a:r>
            <a:r>
              <a:rPr lang="en-US" altLang="zh-CN" dirty="0"/>
              <a:t>: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4869160"/>
            <a:ext cx="2488668" cy="70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73774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800" dirty="0"/>
              <a:t>Laplace Distribution</a:t>
            </a:r>
            <a:endParaRPr lang="en-US" sz="4800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33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Content Placeholder 6" descr="Laplace_pdf_mod.svg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007" r="-20007"/>
          <a:stretch>
            <a:fillRect/>
          </a:stretch>
        </p:blipFill>
        <p:spPr>
          <a:xfrm>
            <a:off x="498475" y="1762125"/>
            <a:ext cx="8147050" cy="4364038"/>
          </a:xfrm>
        </p:spPr>
      </p:pic>
    </p:spTree>
    <p:extLst>
      <p:ext uri="{BB962C8B-B14F-4D97-AF65-F5344CB8AC3E}">
        <p14:creationId xmlns:p14="http://schemas.microsoft.com/office/powerpoint/2010/main" val="1928151364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800" dirty="0"/>
              <a:t>Differential</a:t>
            </a:r>
            <a:r>
              <a:rPr lang="zh-CN" altLang="en-US" sz="4800" dirty="0"/>
              <a:t> </a:t>
            </a:r>
            <a:r>
              <a:rPr lang="en-US" altLang="zh-CN" sz="4800" dirty="0"/>
              <a:t>Privacy:</a:t>
            </a:r>
            <a:r>
              <a:rPr lang="zh-CN" altLang="en-US" sz="4800" dirty="0"/>
              <a:t> </a:t>
            </a:r>
            <a:r>
              <a:rPr lang="en-US" altLang="zh-CN" sz="4800" dirty="0"/>
              <a:t>Methods</a:t>
            </a:r>
            <a:endParaRPr lang="en-US" sz="4800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34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s://raw.githubusercontent.com/secML/secML.github.io/master/src/content/images/img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" y="2319915"/>
            <a:ext cx="8620125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83AD868-E021-43FB-8461-07365607E602}"/>
              </a:ext>
            </a:extLst>
          </p:cNvPr>
          <p:cNvSpPr txBox="1"/>
          <p:nvPr/>
        </p:nvSpPr>
        <p:spPr>
          <a:xfrm>
            <a:off x="231185" y="5591732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 beyond the red curves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801C9A7-BAB6-4599-9606-75E97542B6E2}"/>
              </a:ext>
            </a:extLst>
          </p:cNvPr>
          <p:cNvSpPr/>
          <p:nvPr/>
        </p:nvSpPr>
        <p:spPr>
          <a:xfrm>
            <a:off x="457200" y="5085184"/>
            <a:ext cx="1666528" cy="506548"/>
          </a:xfrm>
          <a:prstGeom prst="ellipse">
            <a:avLst/>
          </a:prstGeom>
          <a:ln>
            <a:solidFill>
              <a:srgbClr val="FF0000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79071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800" dirty="0"/>
              <a:t>Differential</a:t>
            </a:r>
            <a:r>
              <a:rPr lang="zh-CN" altLang="en-US" sz="4800" dirty="0"/>
              <a:t> </a:t>
            </a:r>
            <a:r>
              <a:rPr lang="en-US" altLang="zh-CN" sz="4800" dirty="0"/>
              <a:t>Privacy:</a:t>
            </a:r>
            <a:r>
              <a:rPr lang="zh-CN" altLang="en-US" sz="4800" dirty="0"/>
              <a:t> </a:t>
            </a:r>
            <a:r>
              <a:rPr lang="en-US" altLang="zh-CN" sz="4800" dirty="0"/>
              <a:t>Methods</a:t>
            </a:r>
            <a:endParaRPr lang="en-US" sz="4800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35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475" y="1792197"/>
            <a:ext cx="8147051" cy="931741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98475" y="4776486"/>
            <a:ext cx="8147051" cy="14608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In this figure, the distribution on the outputs, show</a:t>
            </a:r>
            <a:r>
              <a:rPr lang="en-US" altLang="zh-CN" sz="2800" dirty="0"/>
              <a:t>n</a:t>
            </a:r>
            <a:r>
              <a:rPr lang="en-US" sz="2800" dirty="0"/>
              <a:t> in gray, is centered at the true answer of 100, where </a:t>
            </a:r>
            <a:r>
              <a:rPr lang="en-US" sz="2800" dirty="0" err="1"/>
              <a:t>Δ</a:t>
            </a:r>
            <a:r>
              <a:rPr lang="en-US" sz="2800" i="1" dirty="0" err="1"/>
              <a:t>f</a:t>
            </a:r>
            <a:r>
              <a:rPr lang="en-US" sz="2800" dirty="0"/>
              <a:t> = 1 and </a:t>
            </a:r>
            <a:r>
              <a:rPr lang="en-US" sz="2800" i="1" dirty="0" err="1"/>
              <a:t>ε</a:t>
            </a:r>
            <a:r>
              <a:rPr lang="en-US" sz="2800" dirty="0"/>
              <a:t>= ln 2. </a:t>
            </a:r>
            <a:r>
              <a:rPr lang="en-US" altLang="zh-CN" sz="2800" dirty="0"/>
              <a:t>The</a:t>
            </a:r>
            <a:r>
              <a:rPr lang="zh-CN" altLang="en-US" sz="2800" dirty="0"/>
              <a:t> </a:t>
            </a:r>
            <a:r>
              <a:rPr lang="en-US" altLang="zh-CN" sz="2800" dirty="0"/>
              <a:t>distribution</a:t>
            </a:r>
            <a:r>
              <a:rPr lang="zh-CN" altLang="en-US" sz="2800" dirty="0"/>
              <a:t> </a:t>
            </a:r>
            <a:r>
              <a:rPr lang="en-US" altLang="zh-CN" sz="2800" dirty="0"/>
              <a:t>i</a:t>
            </a:r>
            <a:r>
              <a:rPr lang="en-US" sz="2800" dirty="0"/>
              <a:t>n orange is the same distribution where the true answer is 101.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161" y="3071778"/>
            <a:ext cx="7161602" cy="194139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88425" y="2761853"/>
            <a:ext cx="46513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70C0"/>
                </a:solidFill>
              </a:rPr>
              <a:t>Imagine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f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as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a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COUNT-</a:t>
            </a:r>
            <a:r>
              <a:rPr lang="en-US" altLang="zh-CN" dirty="0" err="1">
                <a:solidFill>
                  <a:srgbClr val="0070C0"/>
                </a:solidFill>
              </a:rPr>
              <a:t>ing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query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68943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800" dirty="0"/>
              <a:t>Differential</a:t>
            </a:r>
            <a:r>
              <a:rPr lang="zh-CN" altLang="en-US" sz="4800" dirty="0"/>
              <a:t> </a:t>
            </a:r>
            <a:r>
              <a:rPr lang="en-US" altLang="zh-CN" sz="4800" dirty="0"/>
              <a:t>Privacy:</a:t>
            </a:r>
            <a:r>
              <a:rPr lang="zh-CN" altLang="en-US" sz="4800" dirty="0"/>
              <a:t> </a:t>
            </a:r>
            <a:r>
              <a:rPr lang="en-US" altLang="zh-CN" sz="4800" dirty="0"/>
              <a:t>Property</a:t>
            </a:r>
            <a:endParaRPr lang="en-US" sz="4800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36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4864"/>
            <a:ext cx="9144000" cy="1524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43808" y="4192673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altLang="zh-CN" b="1" dirty="0">
                <a:solidFill>
                  <a:srgbClr val="C00000"/>
                </a:solidFill>
              </a:rPr>
              <a:t>Privacy</a:t>
            </a:r>
            <a:r>
              <a:rPr lang="zh-CN" altLang="en-US" b="1" dirty="0">
                <a:solidFill>
                  <a:srgbClr val="C00000"/>
                </a:solidFill>
              </a:rPr>
              <a:t> </a:t>
            </a:r>
            <a:r>
              <a:rPr lang="en-US" altLang="zh-CN" b="1" dirty="0">
                <a:solidFill>
                  <a:srgbClr val="C00000"/>
                </a:solidFill>
              </a:rPr>
              <a:t>Budget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37312946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800" dirty="0"/>
              <a:t>Local</a:t>
            </a:r>
            <a:r>
              <a:rPr lang="zh-CN" altLang="en-US" sz="4800" dirty="0"/>
              <a:t> </a:t>
            </a:r>
            <a:r>
              <a:rPr lang="en-US" altLang="zh-CN" sz="4800" dirty="0"/>
              <a:t>Differential</a:t>
            </a:r>
            <a:r>
              <a:rPr lang="zh-CN" altLang="en-US" sz="4800" dirty="0"/>
              <a:t> </a:t>
            </a:r>
            <a:r>
              <a:rPr lang="en-US" altLang="zh-CN" sz="4800" dirty="0"/>
              <a:t>Privacy</a:t>
            </a:r>
            <a:endParaRPr lang="en-US" sz="4800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37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86" y="1741055"/>
            <a:ext cx="8172400" cy="437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67571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800" dirty="0"/>
              <a:t>Local</a:t>
            </a:r>
            <a:r>
              <a:rPr lang="zh-CN" altLang="en-US" sz="4800" dirty="0"/>
              <a:t> </a:t>
            </a:r>
            <a:r>
              <a:rPr lang="en-US" altLang="zh-CN" sz="4800" dirty="0"/>
              <a:t>Differential</a:t>
            </a:r>
            <a:r>
              <a:rPr lang="zh-CN" altLang="en-US" sz="4800" dirty="0"/>
              <a:t> </a:t>
            </a:r>
            <a:r>
              <a:rPr lang="en-US" altLang="zh-CN" sz="4800" dirty="0"/>
              <a:t>Privacy</a:t>
            </a:r>
            <a:endParaRPr lang="en-US" sz="4800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38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08" y="1943820"/>
            <a:ext cx="8028384" cy="420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887166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800" dirty="0"/>
              <a:t>DP</a:t>
            </a:r>
            <a:r>
              <a:rPr lang="zh-CN" altLang="en-US" sz="4800" dirty="0"/>
              <a:t> </a:t>
            </a:r>
            <a:r>
              <a:rPr lang="en-US" altLang="zh-CN" sz="4800" dirty="0"/>
              <a:t>Applications</a:t>
            </a:r>
            <a:endParaRPr lang="en-US" sz="4800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39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1951038"/>
            <a:ext cx="8515350" cy="422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ts val="2000"/>
              </a:spcBef>
              <a:spcAft>
                <a:spcPct val="0"/>
              </a:spcAft>
              <a:buNone/>
              <a:defRPr sz="32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457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77724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Differential privacy based on coin tossing is widely deployed!</a:t>
            </a:r>
          </a:p>
          <a:p>
            <a:pPr lvl="1">
              <a:buFont typeface="LucidaGrande" charset="0"/>
              <a:buChar char="-"/>
            </a:pPr>
            <a:r>
              <a:rPr lang="en-US" dirty="0"/>
              <a:t>In </a:t>
            </a:r>
            <a:r>
              <a:rPr lang="en-US" dirty="0">
                <a:solidFill>
                  <a:srgbClr val="C00000"/>
                </a:solidFill>
              </a:rPr>
              <a:t>Google Chrome browser</a:t>
            </a:r>
            <a:r>
              <a:rPr lang="en-US" dirty="0"/>
              <a:t>, to collect browsing statistics</a:t>
            </a:r>
          </a:p>
          <a:p>
            <a:pPr lvl="1">
              <a:buFont typeface="LucidaGrande" charset="0"/>
              <a:buChar char="-"/>
            </a:pPr>
            <a:r>
              <a:rPr lang="en-US" dirty="0"/>
              <a:t>In </a:t>
            </a:r>
            <a:r>
              <a:rPr lang="en-US" dirty="0">
                <a:solidFill>
                  <a:srgbClr val="C00000"/>
                </a:solidFill>
              </a:rPr>
              <a:t>Apple iOS </a:t>
            </a:r>
            <a:r>
              <a:rPr lang="en-US" dirty="0"/>
              <a:t>and </a:t>
            </a:r>
            <a:r>
              <a:rPr lang="en-US" dirty="0" err="1">
                <a:solidFill>
                  <a:srgbClr val="C00000"/>
                </a:solidFill>
              </a:rPr>
              <a:t>MacOS</a:t>
            </a:r>
            <a:r>
              <a:rPr lang="en-US" dirty="0"/>
              <a:t>, to collect typing statistics</a:t>
            </a:r>
          </a:p>
          <a:p>
            <a:pPr lvl="1">
              <a:buFont typeface="LucidaGrande" charset="0"/>
              <a:buChar char="-"/>
            </a:pPr>
            <a:r>
              <a:rPr lang="en-US" dirty="0"/>
              <a:t>In </a:t>
            </a:r>
            <a:r>
              <a:rPr lang="en-US" dirty="0">
                <a:solidFill>
                  <a:srgbClr val="C00000"/>
                </a:solidFill>
              </a:rPr>
              <a:t>Microsoft Windows </a:t>
            </a:r>
            <a:r>
              <a:rPr lang="en-US" dirty="0"/>
              <a:t>to collect telemetry data over time</a:t>
            </a:r>
          </a:p>
          <a:p>
            <a:pPr lvl="1">
              <a:buFont typeface="LucidaGrande" charset="0"/>
              <a:buChar char="-"/>
            </a:pPr>
            <a:r>
              <a:rPr lang="en-US" dirty="0"/>
              <a:t>From </a:t>
            </a:r>
            <a:r>
              <a:rPr lang="en-US" dirty="0">
                <a:solidFill>
                  <a:srgbClr val="C00000"/>
                </a:solidFill>
              </a:rPr>
              <a:t>Snap</a:t>
            </a:r>
            <a:r>
              <a:rPr lang="en-US" dirty="0"/>
              <a:t> to perform modeling of user preference</a:t>
            </a:r>
          </a:p>
          <a:p>
            <a:pPr lvl="1">
              <a:buFont typeface="LucidaGrande" charset="0"/>
              <a:buChar char="-"/>
            </a:pPr>
            <a:r>
              <a:rPr lang="en-US" dirty="0"/>
              <a:t>This yields deployments of over 100 million users each</a:t>
            </a:r>
          </a:p>
        </p:txBody>
      </p:sp>
    </p:spTree>
    <p:extLst>
      <p:ext uri="{BB962C8B-B14F-4D97-AF65-F5344CB8AC3E}">
        <p14:creationId xmlns:p14="http://schemas.microsoft.com/office/powerpoint/2010/main" val="93118070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800" dirty="0"/>
              <a:t>GIC Incidence [Sweeny 1998]</a:t>
            </a:r>
            <a:endParaRPr lang="en-US" sz="4800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4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951038"/>
            <a:ext cx="8435280" cy="4221162"/>
          </a:xfrm>
        </p:spPr>
        <p:txBody>
          <a:bodyPr/>
          <a:lstStyle/>
          <a:p>
            <a:r>
              <a:rPr lang="en-US" altLang="zh-CN" b="1" dirty="0"/>
              <a:t>Group Insurance Commissions (GIC, Massachusetts)</a:t>
            </a:r>
          </a:p>
          <a:p>
            <a:pPr marL="457200" indent="-457200">
              <a:buFont typeface="Arial" charset="0"/>
              <a:buChar char="•"/>
            </a:pPr>
            <a:r>
              <a:rPr lang="en-US" altLang="zh-CN" dirty="0"/>
              <a:t>Collected patient data for ~135,000 state employees.</a:t>
            </a:r>
          </a:p>
          <a:p>
            <a:pPr marL="457200" indent="-457200">
              <a:buFont typeface="Arial" charset="0"/>
              <a:buChar char="•"/>
            </a:pPr>
            <a:r>
              <a:rPr lang="en-US" altLang="zh-CN" dirty="0"/>
              <a:t>Gave to researchers and sold to industry.</a:t>
            </a:r>
          </a:p>
          <a:p>
            <a:pPr marL="457200" indent="-457200">
              <a:buFont typeface="Arial" charset="0"/>
              <a:buChar char="•"/>
            </a:pPr>
            <a:r>
              <a:rPr lang="en-US" altLang="zh-CN" dirty="0"/>
              <a:t> Medical record of the former state governor is identified.</a:t>
            </a:r>
          </a:p>
        </p:txBody>
      </p:sp>
    </p:spTree>
    <p:extLst>
      <p:ext uri="{BB962C8B-B14F-4D97-AF65-F5344CB8AC3E}">
        <p14:creationId xmlns:p14="http://schemas.microsoft.com/office/powerpoint/2010/main" val="297323883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800" dirty="0"/>
              <a:t>Try</a:t>
            </a:r>
            <a:r>
              <a:rPr lang="zh-CN" altLang="en-US" sz="4800" dirty="0"/>
              <a:t> </a:t>
            </a:r>
            <a:r>
              <a:rPr lang="en-US" altLang="zh-CN" sz="4800" dirty="0"/>
              <a:t>the codes! (Homework 5)</a:t>
            </a:r>
            <a:br>
              <a:rPr lang="en-US" altLang="zh-CN" sz="4800" dirty="0"/>
            </a:br>
            <a:r>
              <a:rPr lang="en-US" altLang="zh-CN" sz="4800" dirty="0"/>
              <a:t>(Due: Apr 16, Wed)</a:t>
            </a:r>
            <a:endParaRPr lang="en-US" sz="4800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40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1951038"/>
            <a:ext cx="8515350" cy="422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ts val="2000"/>
              </a:spcBef>
              <a:spcAft>
                <a:spcPct val="0"/>
              </a:spcAft>
              <a:buNone/>
              <a:defRPr sz="32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457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77724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Python</a:t>
            </a:r>
            <a:r>
              <a:rPr lang="zh-CN" altLang="en-US" dirty="0"/>
              <a:t> </a:t>
            </a:r>
            <a:r>
              <a:rPr lang="en-US" altLang="zh-CN" dirty="0"/>
              <a:t>library</a:t>
            </a:r>
            <a:r>
              <a:rPr lang="zh-CN" altLang="en-US" dirty="0"/>
              <a:t> </a:t>
            </a:r>
            <a:r>
              <a:rPr lang="en-US" altLang="zh-CN" dirty="0" err="1">
                <a:solidFill>
                  <a:srgbClr val="0070C0"/>
                </a:solidFill>
              </a:rPr>
              <a:t>dp</a:t>
            </a:r>
            <a:r>
              <a:rPr lang="en-US" altLang="zh-CN" dirty="0">
                <a:solidFill>
                  <a:srgbClr val="0070C0"/>
                </a:solidFill>
              </a:rPr>
              <a:t>-stats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dirty="0"/>
              <a:t>Rutgers University</a:t>
            </a:r>
          </a:p>
          <a:p>
            <a:r>
              <a:rPr lang="en-US" altLang="zh-CN" dirty="0"/>
              <a:t>DP-Ops:</a:t>
            </a:r>
            <a:r>
              <a:rPr lang="zh-CN" altLang="en-US" dirty="0"/>
              <a:t> </a:t>
            </a:r>
            <a:r>
              <a:rPr lang="en-US" altLang="zh-CN" dirty="0"/>
              <a:t>Mean, Variance, Histogram, Principal Component Analysis (PCA), Support Vector Machines (SVM), Logistic Regression</a:t>
            </a:r>
            <a:endParaRPr lang="en-US" dirty="0"/>
          </a:p>
          <a:p>
            <a:r>
              <a:rPr lang="en-US" altLang="zh-CN" dirty="0"/>
              <a:t>Ref:</a:t>
            </a:r>
            <a:r>
              <a:rPr lang="zh-CN" altLang="en-US" dirty="0"/>
              <a:t> </a:t>
            </a:r>
            <a:r>
              <a:rPr lang="en-US" altLang="zh-CN" dirty="0">
                <a:hlinkClick r:id="rId3"/>
              </a:rPr>
              <a:t>https://www.ece.rutgers.edu/~hi53/DPSTATS.pdf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4211871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800" dirty="0"/>
              <a:t>GIC Incidence [Sweeny 1998]</a:t>
            </a:r>
            <a:endParaRPr lang="en-US" sz="4800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5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20888"/>
            <a:ext cx="7868951" cy="34045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1683" y="1959223"/>
            <a:ext cx="13308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</a:rPr>
              <a:t>Sweeny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292080" y="4077072"/>
            <a:ext cx="2088232" cy="0"/>
          </a:xfrm>
          <a:prstGeom prst="line">
            <a:avLst/>
          </a:prstGeom>
          <a:ln w="50800">
            <a:solidFill>
              <a:srgbClr val="C00000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259632" y="4437112"/>
            <a:ext cx="4248472" cy="0"/>
          </a:xfrm>
          <a:prstGeom prst="line">
            <a:avLst/>
          </a:prstGeom>
          <a:ln w="50800">
            <a:solidFill>
              <a:srgbClr val="C00000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869836" y="5825414"/>
            <a:ext cx="1358348" cy="0"/>
          </a:xfrm>
          <a:prstGeom prst="line">
            <a:avLst/>
          </a:prstGeom>
          <a:ln w="50800">
            <a:solidFill>
              <a:srgbClr val="C00000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341554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800" dirty="0"/>
              <a:t>GIC Incidence [Sweeny 1998]</a:t>
            </a:r>
            <a:endParaRPr lang="en-US" sz="4800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6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ject 4"/>
          <p:cNvSpPr/>
          <p:nvPr/>
        </p:nvSpPr>
        <p:spPr>
          <a:xfrm>
            <a:off x="330200" y="2397146"/>
            <a:ext cx="1219200" cy="457200"/>
          </a:xfrm>
          <a:custGeom>
            <a:avLst/>
            <a:gdLst/>
            <a:ahLst/>
            <a:cxnLst/>
            <a:rect l="l" t="t" r="r" b="b"/>
            <a:pathLst>
              <a:path w="1219200" h="457200">
                <a:moveTo>
                  <a:pt x="1143000" y="0"/>
                </a:moveTo>
                <a:lnTo>
                  <a:pt x="76200" y="0"/>
                </a:lnTo>
                <a:lnTo>
                  <a:pt x="46537" y="5994"/>
                </a:lnTo>
                <a:lnTo>
                  <a:pt x="22317" y="22336"/>
                </a:lnTo>
                <a:lnTo>
                  <a:pt x="5987" y="46559"/>
                </a:lnTo>
                <a:lnTo>
                  <a:pt x="0" y="76200"/>
                </a:lnTo>
                <a:lnTo>
                  <a:pt x="0" y="381000"/>
                </a:lnTo>
                <a:lnTo>
                  <a:pt x="5987" y="410640"/>
                </a:lnTo>
                <a:lnTo>
                  <a:pt x="22317" y="434863"/>
                </a:lnTo>
                <a:lnTo>
                  <a:pt x="46537" y="451205"/>
                </a:lnTo>
                <a:lnTo>
                  <a:pt x="76200" y="457200"/>
                </a:lnTo>
                <a:lnTo>
                  <a:pt x="1143000" y="457200"/>
                </a:lnTo>
                <a:lnTo>
                  <a:pt x="1172640" y="451205"/>
                </a:lnTo>
                <a:lnTo>
                  <a:pt x="1196863" y="434863"/>
                </a:lnTo>
                <a:lnTo>
                  <a:pt x="1213205" y="410640"/>
                </a:lnTo>
                <a:lnTo>
                  <a:pt x="1219200" y="381000"/>
                </a:lnTo>
                <a:lnTo>
                  <a:pt x="1219200" y="76200"/>
                </a:lnTo>
                <a:lnTo>
                  <a:pt x="1213205" y="46559"/>
                </a:lnTo>
                <a:lnTo>
                  <a:pt x="1196863" y="22336"/>
                </a:lnTo>
                <a:lnTo>
                  <a:pt x="1172640" y="5994"/>
                </a:lnTo>
                <a:lnTo>
                  <a:pt x="1143000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/>
        </p:nvSpPr>
        <p:spPr>
          <a:xfrm>
            <a:off x="330200" y="2397146"/>
            <a:ext cx="1219200" cy="457200"/>
          </a:xfrm>
          <a:custGeom>
            <a:avLst/>
            <a:gdLst/>
            <a:ahLst/>
            <a:cxnLst/>
            <a:rect l="l" t="t" r="r" b="b"/>
            <a:pathLst>
              <a:path w="1219200" h="457200">
                <a:moveTo>
                  <a:pt x="0" y="76200"/>
                </a:moveTo>
                <a:lnTo>
                  <a:pt x="5987" y="46559"/>
                </a:lnTo>
                <a:lnTo>
                  <a:pt x="22317" y="22336"/>
                </a:lnTo>
                <a:lnTo>
                  <a:pt x="46537" y="5994"/>
                </a:lnTo>
                <a:lnTo>
                  <a:pt x="76200" y="0"/>
                </a:lnTo>
                <a:lnTo>
                  <a:pt x="1143000" y="0"/>
                </a:lnTo>
                <a:lnTo>
                  <a:pt x="1172640" y="5994"/>
                </a:lnTo>
                <a:lnTo>
                  <a:pt x="1196863" y="22336"/>
                </a:lnTo>
                <a:lnTo>
                  <a:pt x="1213205" y="46559"/>
                </a:lnTo>
                <a:lnTo>
                  <a:pt x="1219200" y="76200"/>
                </a:lnTo>
                <a:lnTo>
                  <a:pt x="1219200" y="381000"/>
                </a:lnTo>
                <a:lnTo>
                  <a:pt x="1213205" y="410640"/>
                </a:lnTo>
                <a:lnTo>
                  <a:pt x="1196863" y="434863"/>
                </a:lnTo>
                <a:lnTo>
                  <a:pt x="1172640" y="451205"/>
                </a:lnTo>
                <a:lnTo>
                  <a:pt x="1143000" y="457200"/>
                </a:lnTo>
                <a:lnTo>
                  <a:pt x="76200" y="457200"/>
                </a:lnTo>
                <a:lnTo>
                  <a:pt x="46537" y="451205"/>
                </a:lnTo>
                <a:lnTo>
                  <a:pt x="22317" y="434863"/>
                </a:lnTo>
                <a:lnTo>
                  <a:pt x="5987" y="410640"/>
                </a:lnTo>
                <a:lnTo>
                  <a:pt x="0" y="381000"/>
                </a:lnTo>
                <a:lnTo>
                  <a:pt x="0" y="7620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 txBox="1"/>
          <p:nvPr/>
        </p:nvSpPr>
        <p:spPr>
          <a:xfrm>
            <a:off x="514095" y="2461535"/>
            <a:ext cx="85216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65" dirty="0">
                <a:latin typeface="Arial"/>
                <a:cs typeface="Arial"/>
              </a:rPr>
              <a:t>Patient</a:t>
            </a:r>
            <a:r>
              <a:rPr sz="1800" spc="-150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7"/>
          <p:cNvSpPr/>
          <p:nvPr/>
        </p:nvSpPr>
        <p:spPr>
          <a:xfrm>
            <a:off x="1778000" y="2384446"/>
            <a:ext cx="1219200" cy="457200"/>
          </a:xfrm>
          <a:custGeom>
            <a:avLst/>
            <a:gdLst/>
            <a:ahLst/>
            <a:cxnLst/>
            <a:rect l="l" t="t" r="r" b="b"/>
            <a:pathLst>
              <a:path w="1219200" h="457200">
                <a:moveTo>
                  <a:pt x="1143000" y="0"/>
                </a:moveTo>
                <a:lnTo>
                  <a:pt x="76200" y="0"/>
                </a:lnTo>
                <a:lnTo>
                  <a:pt x="46559" y="5994"/>
                </a:lnTo>
                <a:lnTo>
                  <a:pt x="22336" y="22336"/>
                </a:lnTo>
                <a:lnTo>
                  <a:pt x="5994" y="46559"/>
                </a:lnTo>
                <a:lnTo>
                  <a:pt x="0" y="76200"/>
                </a:lnTo>
                <a:lnTo>
                  <a:pt x="0" y="381000"/>
                </a:lnTo>
                <a:lnTo>
                  <a:pt x="5994" y="410640"/>
                </a:lnTo>
                <a:lnTo>
                  <a:pt x="22336" y="434863"/>
                </a:lnTo>
                <a:lnTo>
                  <a:pt x="46559" y="451205"/>
                </a:lnTo>
                <a:lnTo>
                  <a:pt x="76200" y="457200"/>
                </a:lnTo>
                <a:lnTo>
                  <a:pt x="1143000" y="457200"/>
                </a:lnTo>
                <a:lnTo>
                  <a:pt x="1172640" y="451205"/>
                </a:lnTo>
                <a:lnTo>
                  <a:pt x="1196863" y="434863"/>
                </a:lnTo>
                <a:lnTo>
                  <a:pt x="1213205" y="410640"/>
                </a:lnTo>
                <a:lnTo>
                  <a:pt x="1219200" y="381000"/>
                </a:lnTo>
                <a:lnTo>
                  <a:pt x="1219200" y="76200"/>
                </a:lnTo>
                <a:lnTo>
                  <a:pt x="1213205" y="46559"/>
                </a:lnTo>
                <a:lnTo>
                  <a:pt x="1196863" y="22336"/>
                </a:lnTo>
                <a:lnTo>
                  <a:pt x="1172640" y="5994"/>
                </a:lnTo>
                <a:lnTo>
                  <a:pt x="1143000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8"/>
          <p:cNvSpPr/>
          <p:nvPr/>
        </p:nvSpPr>
        <p:spPr>
          <a:xfrm>
            <a:off x="1778000" y="2384446"/>
            <a:ext cx="1219200" cy="457200"/>
          </a:xfrm>
          <a:custGeom>
            <a:avLst/>
            <a:gdLst/>
            <a:ahLst/>
            <a:cxnLst/>
            <a:rect l="l" t="t" r="r" b="b"/>
            <a:pathLst>
              <a:path w="1219200" h="457200">
                <a:moveTo>
                  <a:pt x="0" y="76200"/>
                </a:moveTo>
                <a:lnTo>
                  <a:pt x="5994" y="46559"/>
                </a:lnTo>
                <a:lnTo>
                  <a:pt x="22336" y="22336"/>
                </a:lnTo>
                <a:lnTo>
                  <a:pt x="46559" y="5994"/>
                </a:lnTo>
                <a:lnTo>
                  <a:pt x="76200" y="0"/>
                </a:lnTo>
                <a:lnTo>
                  <a:pt x="1143000" y="0"/>
                </a:lnTo>
                <a:lnTo>
                  <a:pt x="1172640" y="5994"/>
                </a:lnTo>
                <a:lnTo>
                  <a:pt x="1196863" y="22336"/>
                </a:lnTo>
                <a:lnTo>
                  <a:pt x="1213205" y="46559"/>
                </a:lnTo>
                <a:lnTo>
                  <a:pt x="1219200" y="76200"/>
                </a:lnTo>
                <a:lnTo>
                  <a:pt x="1219200" y="381000"/>
                </a:lnTo>
                <a:lnTo>
                  <a:pt x="1213205" y="410640"/>
                </a:lnTo>
                <a:lnTo>
                  <a:pt x="1196863" y="434863"/>
                </a:lnTo>
                <a:lnTo>
                  <a:pt x="1172640" y="451205"/>
                </a:lnTo>
                <a:lnTo>
                  <a:pt x="1143000" y="457200"/>
                </a:lnTo>
                <a:lnTo>
                  <a:pt x="76200" y="457200"/>
                </a:lnTo>
                <a:lnTo>
                  <a:pt x="46559" y="451205"/>
                </a:lnTo>
                <a:lnTo>
                  <a:pt x="22336" y="434863"/>
                </a:lnTo>
                <a:lnTo>
                  <a:pt x="5994" y="410640"/>
                </a:lnTo>
                <a:lnTo>
                  <a:pt x="0" y="381000"/>
                </a:lnTo>
                <a:lnTo>
                  <a:pt x="0" y="7620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9"/>
          <p:cNvSpPr/>
          <p:nvPr/>
        </p:nvSpPr>
        <p:spPr>
          <a:xfrm>
            <a:off x="3835400" y="2397146"/>
            <a:ext cx="1219200" cy="457200"/>
          </a:xfrm>
          <a:custGeom>
            <a:avLst/>
            <a:gdLst/>
            <a:ahLst/>
            <a:cxnLst/>
            <a:rect l="l" t="t" r="r" b="b"/>
            <a:pathLst>
              <a:path w="1219200" h="457200">
                <a:moveTo>
                  <a:pt x="1143000" y="0"/>
                </a:moveTo>
                <a:lnTo>
                  <a:pt x="76200" y="0"/>
                </a:lnTo>
                <a:lnTo>
                  <a:pt x="46559" y="5994"/>
                </a:lnTo>
                <a:lnTo>
                  <a:pt x="22336" y="22336"/>
                </a:lnTo>
                <a:lnTo>
                  <a:pt x="5994" y="46559"/>
                </a:lnTo>
                <a:lnTo>
                  <a:pt x="0" y="76200"/>
                </a:lnTo>
                <a:lnTo>
                  <a:pt x="0" y="381000"/>
                </a:lnTo>
                <a:lnTo>
                  <a:pt x="5994" y="410640"/>
                </a:lnTo>
                <a:lnTo>
                  <a:pt x="22336" y="434863"/>
                </a:lnTo>
                <a:lnTo>
                  <a:pt x="46559" y="451205"/>
                </a:lnTo>
                <a:lnTo>
                  <a:pt x="76200" y="457200"/>
                </a:lnTo>
                <a:lnTo>
                  <a:pt x="1143000" y="457200"/>
                </a:lnTo>
                <a:lnTo>
                  <a:pt x="1172640" y="451205"/>
                </a:lnTo>
                <a:lnTo>
                  <a:pt x="1196863" y="434863"/>
                </a:lnTo>
                <a:lnTo>
                  <a:pt x="1213205" y="410640"/>
                </a:lnTo>
                <a:lnTo>
                  <a:pt x="1219200" y="381000"/>
                </a:lnTo>
                <a:lnTo>
                  <a:pt x="1219200" y="76200"/>
                </a:lnTo>
                <a:lnTo>
                  <a:pt x="1213205" y="46559"/>
                </a:lnTo>
                <a:lnTo>
                  <a:pt x="1196863" y="22336"/>
                </a:lnTo>
                <a:lnTo>
                  <a:pt x="1172640" y="5994"/>
                </a:lnTo>
                <a:lnTo>
                  <a:pt x="1143000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0"/>
          <p:cNvSpPr/>
          <p:nvPr/>
        </p:nvSpPr>
        <p:spPr>
          <a:xfrm>
            <a:off x="3835400" y="2397146"/>
            <a:ext cx="1219200" cy="457200"/>
          </a:xfrm>
          <a:custGeom>
            <a:avLst/>
            <a:gdLst/>
            <a:ahLst/>
            <a:cxnLst/>
            <a:rect l="l" t="t" r="r" b="b"/>
            <a:pathLst>
              <a:path w="1219200" h="457200">
                <a:moveTo>
                  <a:pt x="0" y="76200"/>
                </a:moveTo>
                <a:lnTo>
                  <a:pt x="5994" y="46559"/>
                </a:lnTo>
                <a:lnTo>
                  <a:pt x="22336" y="22336"/>
                </a:lnTo>
                <a:lnTo>
                  <a:pt x="46559" y="5994"/>
                </a:lnTo>
                <a:lnTo>
                  <a:pt x="76200" y="0"/>
                </a:lnTo>
                <a:lnTo>
                  <a:pt x="1143000" y="0"/>
                </a:lnTo>
                <a:lnTo>
                  <a:pt x="1172640" y="5994"/>
                </a:lnTo>
                <a:lnTo>
                  <a:pt x="1196863" y="22336"/>
                </a:lnTo>
                <a:lnTo>
                  <a:pt x="1213205" y="46559"/>
                </a:lnTo>
                <a:lnTo>
                  <a:pt x="1219200" y="76200"/>
                </a:lnTo>
                <a:lnTo>
                  <a:pt x="1219200" y="381000"/>
                </a:lnTo>
                <a:lnTo>
                  <a:pt x="1213205" y="410640"/>
                </a:lnTo>
                <a:lnTo>
                  <a:pt x="1196863" y="434863"/>
                </a:lnTo>
                <a:lnTo>
                  <a:pt x="1172640" y="451205"/>
                </a:lnTo>
                <a:lnTo>
                  <a:pt x="1143000" y="457200"/>
                </a:lnTo>
                <a:lnTo>
                  <a:pt x="76200" y="457200"/>
                </a:lnTo>
                <a:lnTo>
                  <a:pt x="46559" y="451205"/>
                </a:lnTo>
                <a:lnTo>
                  <a:pt x="22336" y="434863"/>
                </a:lnTo>
                <a:lnTo>
                  <a:pt x="5994" y="410640"/>
                </a:lnTo>
                <a:lnTo>
                  <a:pt x="0" y="381000"/>
                </a:lnTo>
                <a:lnTo>
                  <a:pt x="0" y="7620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1"/>
          <p:cNvSpPr txBox="1"/>
          <p:nvPr/>
        </p:nvSpPr>
        <p:spPr>
          <a:xfrm>
            <a:off x="4016883" y="2461535"/>
            <a:ext cx="8559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65" dirty="0">
                <a:latin typeface="Arial"/>
                <a:cs typeface="Arial"/>
              </a:rPr>
              <a:t>Patient</a:t>
            </a:r>
            <a:r>
              <a:rPr sz="1800" spc="-150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n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5" name="object 12"/>
          <p:cNvSpPr/>
          <p:nvPr/>
        </p:nvSpPr>
        <p:spPr>
          <a:xfrm>
            <a:off x="1701800" y="3692546"/>
            <a:ext cx="2209800" cy="1447800"/>
          </a:xfrm>
          <a:custGeom>
            <a:avLst/>
            <a:gdLst/>
            <a:ahLst/>
            <a:cxnLst/>
            <a:rect l="l" t="t" r="r" b="b"/>
            <a:pathLst>
              <a:path w="2209800" h="1447800">
                <a:moveTo>
                  <a:pt x="1968500" y="0"/>
                </a:moveTo>
                <a:lnTo>
                  <a:pt x="241300" y="0"/>
                </a:lnTo>
                <a:lnTo>
                  <a:pt x="192682" y="4904"/>
                </a:lnTo>
                <a:lnTo>
                  <a:pt x="147393" y="18968"/>
                </a:lnTo>
                <a:lnTo>
                  <a:pt x="106405" y="41221"/>
                </a:lnTo>
                <a:lnTo>
                  <a:pt x="70691" y="70691"/>
                </a:lnTo>
                <a:lnTo>
                  <a:pt x="41221" y="106405"/>
                </a:lnTo>
                <a:lnTo>
                  <a:pt x="18968" y="147393"/>
                </a:lnTo>
                <a:lnTo>
                  <a:pt x="4904" y="192682"/>
                </a:lnTo>
                <a:lnTo>
                  <a:pt x="0" y="241300"/>
                </a:lnTo>
                <a:lnTo>
                  <a:pt x="0" y="1206500"/>
                </a:lnTo>
                <a:lnTo>
                  <a:pt x="4904" y="1255128"/>
                </a:lnTo>
                <a:lnTo>
                  <a:pt x="18968" y="1300422"/>
                </a:lnTo>
                <a:lnTo>
                  <a:pt x="41221" y="1341410"/>
                </a:lnTo>
                <a:lnTo>
                  <a:pt x="70691" y="1377122"/>
                </a:lnTo>
                <a:lnTo>
                  <a:pt x="106405" y="1406588"/>
                </a:lnTo>
                <a:lnTo>
                  <a:pt x="147393" y="1428836"/>
                </a:lnTo>
                <a:lnTo>
                  <a:pt x="192682" y="1442897"/>
                </a:lnTo>
                <a:lnTo>
                  <a:pt x="241300" y="1447800"/>
                </a:lnTo>
                <a:lnTo>
                  <a:pt x="1968500" y="1447800"/>
                </a:lnTo>
                <a:lnTo>
                  <a:pt x="2017117" y="1442897"/>
                </a:lnTo>
                <a:lnTo>
                  <a:pt x="2062406" y="1428836"/>
                </a:lnTo>
                <a:lnTo>
                  <a:pt x="2103394" y="1406588"/>
                </a:lnTo>
                <a:lnTo>
                  <a:pt x="2139108" y="1377122"/>
                </a:lnTo>
                <a:lnTo>
                  <a:pt x="2168578" y="1341410"/>
                </a:lnTo>
                <a:lnTo>
                  <a:pt x="2190831" y="1300422"/>
                </a:lnTo>
                <a:lnTo>
                  <a:pt x="2204895" y="1255128"/>
                </a:lnTo>
                <a:lnTo>
                  <a:pt x="2209800" y="1206500"/>
                </a:lnTo>
                <a:lnTo>
                  <a:pt x="2209800" y="241300"/>
                </a:lnTo>
                <a:lnTo>
                  <a:pt x="2204895" y="192682"/>
                </a:lnTo>
                <a:lnTo>
                  <a:pt x="2190831" y="147393"/>
                </a:lnTo>
                <a:lnTo>
                  <a:pt x="2168578" y="106405"/>
                </a:lnTo>
                <a:lnTo>
                  <a:pt x="2139108" y="70691"/>
                </a:lnTo>
                <a:lnTo>
                  <a:pt x="2103394" y="41221"/>
                </a:lnTo>
                <a:lnTo>
                  <a:pt x="2062406" y="18968"/>
                </a:lnTo>
                <a:lnTo>
                  <a:pt x="2017117" y="4904"/>
                </a:lnTo>
                <a:lnTo>
                  <a:pt x="1968500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3"/>
          <p:cNvSpPr/>
          <p:nvPr/>
        </p:nvSpPr>
        <p:spPr>
          <a:xfrm>
            <a:off x="1701800" y="3692546"/>
            <a:ext cx="2209800" cy="1447800"/>
          </a:xfrm>
          <a:custGeom>
            <a:avLst/>
            <a:gdLst/>
            <a:ahLst/>
            <a:cxnLst/>
            <a:rect l="l" t="t" r="r" b="b"/>
            <a:pathLst>
              <a:path w="2209800" h="1447800">
                <a:moveTo>
                  <a:pt x="0" y="241300"/>
                </a:moveTo>
                <a:lnTo>
                  <a:pt x="4904" y="192682"/>
                </a:lnTo>
                <a:lnTo>
                  <a:pt x="18968" y="147393"/>
                </a:lnTo>
                <a:lnTo>
                  <a:pt x="41221" y="106405"/>
                </a:lnTo>
                <a:lnTo>
                  <a:pt x="70691" y="70691"/>
                </a:lnTo>
                <a:lnTo>
                  <a:pt x="106405" y="41221"/>
                </a:lnTo>
                <a:lnTo>
                  <a:pt x="147393" y="18968"/>
                </a:lnTo>
                <a:lnTo>
                  <a:pt x="192682" y="4904"/>
                </a:lnTo>
                <a:lnTo>
                  <a:pt x="241300" y="0"/>
                </a:lnTo>
                <a:lnTo>
                  <a:pt x="1968500" y="0"/>
                </a:lnTo>
                <a:lnTo>
                  <a:pt x="2017117" y="4904"/>
                </a:lnTo>
                <a:lnTo>
                  <a:pt x="2062406" y="18968"/>
                </a:lnTo>
                <a:lnTo>
                  <a:pt x="2103394" y="41221"/>
                </a:lnTo>
                <a:lnTo>
                  <a:pt x="2139108" y="70691"/>
                </a:lnTo>
                <a:lnTo>
                  <a:pt x="2168578" y="106405"/>
                </a:lnTo>
                <a:lnTo>
                  <a:pt x="2190831" y="147393"/>
                </a:lnTo>
                <a:lnTo>
                  <a:pt x="2204895" y="192682"/>
                </a:lnTo>
                <a:lnTo>
                  <a:pt x="2209800" y="241300"/>
                </a:lnTo>
                <a:lnTo>
                  <a:pt x="2209800" y="1206500"/>
                </a:lnTo>
                <a:lnTo>
                  <a:pt x="2204895" y="1255128"/>
                </a:lnTo>
                <a:lnTo>
                  <a:pt x="2190831" y="1300422"/>
                </a:lnTo>
                <a:lnTo>
                  <a:pt x="2168578" y="1341410"/>
                </a:lnTo>
                <a:lnTo>
                  <a:pt x="2139108" y="1377122"/>
                </a:lnTo>
                <a:lnTo>
                  <a:pt x="2103394" y="1406588"/>
                </a:lnTo>
                <a:lnTo>
                  <a:pt x="2062406" y="1428836"/>
                </a:lnTo>
                <a:lnTo>
                  <a:pt x="2017117" y="1442897"/>
                </a:lnTo>
                <a:lnTo>
                  <a:pt x="1968500" y="1447800"/>
                </a:lnTo>
                <a:lnTo>
                  <a:pt x="241300" y="1447800"/>
                </a:lnTo>
                <a:lnTo>
                  <a:pt x="192682" y="1442897"/>
                </a:lnTo>
                <a:lnTo>
                  <a:pt x="147393" y="1428836"/>
                </a:lnTo>
                <a:lnTo>
                  <a:pt x="106405" y="1406588"/>
                </a:lnTo>
                <a:lnTo>
                  <a:pt x="70691" y="1377122"/>
                </a:lnTo>
                <a:lnTo>
                  <a:pt x="41221" y="1341410"/>
                </a:lnTo>
                <a:lnTo>
                  <a:pt x="18968" y="1300422"/>
                </a:lnTo>
                <a:lnTo>
                  <a:pt x="4904" y="1255128"/>
                </a:lnTo>
                <a:lnTo>
                  <a:pt x="0" y="1206500"/>
                </a:lnTo>
                <a:lnTo>
                  <a:pt x="0" y="24130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4"/>
          <p:cNvSpPr/>
          <p:nvPr/>
        </p:nvSpPr>
        <p:spPr>
          <a:xfrm>
            <a:off x="2159000" y="4397396"/>
            <a:ext cx="1295400" cy="666750"/>
          </a:xfrm>
          <a:custGeom>
            <a:avLst/>
            <a:gdLst/>
            <a:ahLst/>
            <a:cxnLst/>
            <a:rect l="l" t="t" r="r" b="b"/>
            <a:pathLst>
              <a:path w="1295400" h="666750">
                <a:moveTo>
                  <a:pt x="0" y="0"/>
                </a:moveTo>
                <a:lnTo>
                  <a:pt x="0" y="571500"/>
                </a:lnTo>
                <a:lnTo>
                  <a:pt x="4356" y="582607"/>
                </a:lnTo>
                <a:lnTo>
                  <a:pt x="37755" y="603623"/>
                </a:lnTo>
                <a:lnTo>
                  <a:pt x="100828" y="622561"/>
                </a:lnTo>
                <a:lnTo>
                  <a:pt x="142278" y="631073"/>
                </a:lnTo>
                <a:lnTo>
                  <a:pt x="189690" y="638851"/>
                </a:lnTo>
                <a:lnTo>
                  <a:pt x="242578" y="645824"/>
                </a:lnTo>
                <a:lnTo>
                  <a:pt x="300456" y="651920"/>
                </a:lnTo>
                <a:lnTo>
                  <a:pt x="362838" y="657068"/>
                </a:lnTo>
                <a:lnTo>
                  <a:pt x="429239" y="661196"/>
                </a:lnTo>
                <a:lnTo>
                  <a:pt x="499174" y="664234"/>
                </a:lnTo>
                <a:lnTo>
                  <a:pt x="572156" y="666109"/>
                </a:lnTo>
                <a:lnTo>
                  <a:pt x="647700" y="666750"/>
                </a:lnTo>
                <a:lnTo>
                  <a:pt x="723243" y="666109"/>
                </a:lnTo>
                <a:lnTo>
                  <a:pt x="796225" y="664234"/>
                </a:lnTo>
                <a:lnTo>
                  <a:pt x="866160" y="661196"/>
                </a:lnTo>
                <a:lnTo>
                  <a:pt x="932561" y="657068"/>
                </a:lnTo>
                <a:lnTo>
                  <a:pt x="994943" y="651920"/>
                </a:lnTo>
                <a:lnTo>
                  <a:pt x="1052821" y="645824"/>
                </a:lnTo>
                <a:lnTo>
                  <a:pt x="1105709" y="638851"/>
                </a:lnTo>
                <a:lnTo>
                  <a:pt x="1153121" y="631073"/>
                </a:lnTo>
                <a:lnTo>
                  <a:pt x="1194571" y="622561"/>
                </a:lnTo>
                <a:lnTo>
                  <a:pt x="1257644" y="603623"/>
                </a:lnTo>
                <a:lnTo>
                  <a:pt x="1291043" y="582607"/>
                </a:lnTo>
                <a:lnTo>
                  <a:pt x="1295400" y="571500"/>
                </a:lnTo>
                <a:lnTo>
                  <a:pt x="1295400" y="95250"/>
                </a:lnTo>
                <a:lnTo>
                  <a:pt x="647700" y="95250"/>
                </a:lnTo>
                <a:lnTo>
                  <a:pt x="572156" y="94608"/>
                </a:lnTo>
                <a:lnTo>
                  <a:pt x="499174" y="92732"/>
                </a:lnTo>
                <a:lnTo>
                  <a:pt x="429239" y="89694"/>
                </a:lnTo>
                <a:lnTo>
                  <a:pt x="362838" y="85563"/>
                </a:lnTo>
                <a:lnTo>
                  <a:pt x="300456" y="80414"/>
                </a:lnTo>
                <a:lnTo>
                  <a:pt x="242578" y="74316"/>
                </a:lnTo>
                <a:lnTo>
                  <a:pt x="189690" y="67341"/>
                </a:lnTo>
                <a:lnTo>
                  <a:pt x="142278" y="59562"/>
                </a:lnTo>
                <a:lnTo>
                  <a:pt x="100828" y="51050"/>
                </a:lnTo>
                <a:lnTo>
                  <a:pt x="37755" y="32113"/>
                </a:lnTo>
                <a:lnTo>
                  <a:pt x="4356" y="11103"/>
                </a:lnTo>
                <a:lnTo>
                  <a:pt x="0" y="0"/>
                </a:lnTo>
                <a:close/>
              </a:path>
              <a:path w="1295400" h="666750">
                <a:moveTo>
                  <a:pt x="1295400" y="0"/>
                </a:moveTo>
                <a:lnTo>
                  <a:pt x="1257644" y="32113"/>
                </a:lnTo>
                <a:lnTo>
                  <a:pt x="1194571" y="51050"/>
                </a:lnTo>
                <a:lnTo>
                  <a:pt x="1153121" y="59562"/>
                </a:lnTo>
                <a:lnTo>
                  <a:pt x="1105709" y="67341"/>
                </a:lnTo>
                <a:lnTo>
                  <a:pt x="1052821" y="74316"/>
                </a:lnTo>
                <a:lnTo>
                  <a:pt x="994943" y="80414"/>
                </a:lnTo>
                <a:lnTo>
                  <a:pt x="932561" y="85563"/>
                </a:lnTo>
                <a:lnTo>
                  <a:pt x="866160" y="89694"/>
                </a:lnTo>
                <a:lnTo>
                  <a:pt x="796225" y="92732"/>
                </a:lnTo>
                <a:lnTo>
                  <a:pt x="723243" y="94608"/>
                </a:lnTo>
                <a:lnTo>
                  <a:pt x="647700" y="95250"/>
                </a:lnTo>
                <a:lnTo>
                  <a:pt x="1295400" y="95250"/>
                </a:lnTo>
                <a:lnTo>
                  <a:pt x="129540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5"/>
          <p:cNvSpPr/>
          <p:nvPr/>
        </p:nvSpPr>
        <p:spPr>
          <a:xfrm>
            <a:off x="2159000" y="4302146"/>
            <a:ext cx="1295400" cy="190500"/>
          </a:xfrm>
          <a:custGeom>
            <a:avLst/>
            <a:gdLst/>
            <a:ahLst/>
            <a:cxnLst/>
            <a:rect l="l" t="t" r="r" b="b"/>
            <a:pathLst>
              <a:path w="1295400" h="190500">
                <a:moveTo>
                  <a:pt x="647700" y="0"/>
                </a:moveTo>
                <a:lnTo>
                  <a:pt x="572156" y="641"/>
                </a:lnTo>
                <a:lnTo>
                  <a:pt x="499174" y="2517"/>
                </a:lnTo>
                <a:lnTo>
                  <a:pt x="429239" y="5555"/>
                </a:lnTo>
                <a:lnTo>
                  <a:pt x="362838" y="9686"/>
                </a:lnTo>
                <a:lnTo>
                  <a:pt x="300456" y="14835"/>
                </a:lnTo>
                <a:lnTo>
                  <a:pt x="242578" y="20933"/>
                </a:lnTo>
                <a:lnTo>
                  <a:pt x="189690" y="27908"/>
                </a:lnTo>
                <a:lnTo>
                  <a:pt x="142278" y="35687"/>
                </a:lnTo>
                <a:lnTo>
                  <a:pt x="100828" y="44199"/>
                </a:lnTo>
                <a:lnTo>
                  <a:pt x="37755" y="63136"/>
                </a:lnTo>
                <a:lnTo>
                  <a:pt x="4356" y="84146"/>
                </a:lnTo>
                <a:lnTo>
                  <a:pt x="0" y="95250"/>
                </a:lnTo>
                <a:lnTo>
                  <a:pt x="4356" y="106353"/>
                </a:lnTo>
                <a:lnTo>
                  <a:pt x="37755" y="127363"/>
                </a:lnTo>
                <a:lnTo>
                  <a:pt x="100828" y="146300"/>
                </a:lnTo>
                <a:lnTo>
                  <a:pt x="142278" y="154812"/>
                </a:lnTo>
                <a:lnTo>
                  <a:pt x="189690" y="162591"/>
                </a:lnTo>
                <a:lnTo>
                  <a:pt x="242578" y="169566"/>
                </a:lnTo>
                <a:lnTo>
                  <a:pt x="300456" y="175664"/>
                </a:lnTo>
                <a:lnTo>
                  <a:pt x="362838" y="180813"/>
                </a:lnTo>
                <a:lnTo>
                  <a:pt x="429239" y="184944"/>
                </a:lnTo>
                <a:lnTo>
                  <a:pt x="499174" y="187982"/>
                </a:lnTo>
                <a:lnTo>
                  <a:pt x="572156" y="189858"/>
                </a:lnTo>
                <a:lnTo>
                  <a:pt x="647700" y="190500"/>
                </a:lnTo>
                <a:lnTo>
                  <a:pt x="723243" y="189858"/>
                </a:lnTo>
                <a:lnTo>
                  <a:pt x="796225" y="187982"/>
                </a:lnTo>
                <a:lnTo>
                  <a:pt x="866160" y="184944"/>
                </a:lnTo>
                <a:lnTo>
                  <a:pt x="932561" y="180813"/>
                </a:lnTo>
                <a:lnTo>
                  <a:pt x="994943" y="175664"/>
                </a:lnTo>
                <a:lnTo>
                  <a:pt x="1052821" y="169566"/>
                </a:lnTo>
                <a:lnTo>
                  <a:pt x="1105709" y="162591"/>
                </a:lnTo>
                <a:lnTo>
                  <a:pt x="1153121" y="154812"/>
                </a:lnTo>
                <a:lnTo>
                  <a:pt x="1194571" y="146300"/>
                </a:lnTo>
                <a:lnTo>
                  <a:pt x="1257644" y="127363"/>
                </a:lnTo>
                <a:lnTo>
                  <a:pt x="1291043" y="106353"/>
                </a:lnTo>
                <a:lnTo>
                  <a:pt x="1295400" y="95250"/>
                </a:lnTo>
                <a:lnTo>
                  <a:pt x="1291043" y="84146"/>
                </a:lnTo>
                <a:lnTo>
                  <a:pt x="1257644" y="63136"/>
                </a:lnTo>
                <a:lnTo>
                  <a:pt x="1194571" y="44199"/>
                </a:lnTo>
                <a:lnTo>
                  <a:pt x="1153121" y="35687"/>
                </a:lnTo>
                <a:lnTo>
                  <a:pt x="1105709" y="27908"/>
                </a:lnTo>
                <a:lnTo>
                  <a:pt x="1052821" y="20933"/>
                </a:lnTo>
                <a:lnTo>
                  <a:pt x="994943" y="14835"/>
                </a:lnTo>
                <a:lnTo>
                  <a:pt x="932561" y="9686"/>
                </a:lnTo>
                <a:lnTo>
                  <a:pt x="866160" y="5555"/>
                </a:lnTo>
                <a:lnTo>
                  <a:pt x="796225" y="2517"/>
                </a:lnTo>
                <a:lnTo>
                  <a:pt x="723243" y="641"/>
                </a:lnTo>
                <a:lnTo>
                  <a:pt x="647700" y="0"/>
                </a:lnTo>
                <a:close/>
              </a:path>
            </a:pathLst>
          </a:custGeom>
          <a:solidFill>
            <a:srgbClr val="94B3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6"/>
          <p:cNvSpPr/>
          <p:nvPr/>
        </p:nvSpPr>
        <p:spPr>
          <a:xfrm>
            <a:off x="2159000" y="4302146"/>
            <a:ext cx="1295400" cy="190500"/>
          </a:xfrm>
          <a:custGeom>
            <a:avLst/>
            <a:gdLst/>
            <a:ahLst/>
            <a:cxnLst/>
            <a:rect l="l" t="t" r="r" b="b"/>
            <a:pathLst>
              <a:path w="1295400" h="190500">
                <a:moveTo>
                  <a:pt x="1295400" y="95250"/>
                </a:moveTo>
                <a:lnTo>
                  <a:pt x="1257644" y="127363"/>
                </a:lnTo>
                <a:lnTo>
                  <a:pt x="1194571" y="146300"/>
                </a:lnTo>
                <a:lnTo>
                  <a:pt x="1153121" y="154812"/>
                </a:lnTo>
                <a:lnTo>
                  <a:pt x="1105709" y="162591"/>
                </a:lnTo>
                <a:lnTo>
                  <a:pt x="1052821" y="169566"/>
                </a:lnTo>
                <a:lnTo>
                  <a:pt x="994943" y="175664"/>
                </a:lnTo>
                <a:lnTo>
                  <a:pt x="932561" y="180813"/>
                </a:lnTo>
                <a:lnTo>
                  <a:pt x="866160" y="184944"/>
                </a:lnTo>
                <a:lnTo>
                  <a:pt x="796225" y="187982"/>
                </a:lnTo>
                <a:lnTo>
                  <a:pt x="723243" y="189858"/>
                </a:lnTo>
                <a:lnTo>
                  <a:pt x="647700" y="190500"/>
                </a:lnTo>
                <a:lnTo>
                  <a:pt x="572156" y="189858"/>
                </a:lnTo>
                <a:lnTo>
                  <a:pt x="499174" y="187982"/>
                </a:lnTo>
                <a:lnTo>
                  <a:pt x="429239" y="184944"/>
                </a:lnTo>
                <a:lnTo>
                  <a:pt x="362838" y="180813"/>
                </a:lnTo>
                <a:lnTo>
                  <a:pt x="300456" y="175664"/>
                </a:lnTo>
                <a:lnTo>
                  <a:pt x="242578" y="169566"/>
                </a:lnTo>
                <a:lnTo>
                  <a:pt x="189690" y="162591"/>
                </a:lnTo>
                <a:lnTo>
                  <a:pt x="142278" y="154812"/>
                </a:lnTo>
                <a:lnTo>
                  <a:pt x="100828" y="146300"/>
                </a:lnTo>
                <a:lnTo>
                  <a:pt x="37755" y="127363"/>
                </a:lnTo>
                <a:lnTo>
                  <a:pt x="4356" y="106353"/>
                </a:lnTo>
                <a:lnTo>
                  <a:pt x="0" y="95250"/>
                </a:lnTo>
                <a:lnTo>
                  <a:pt x="4356" y="84146"/>
                </a:lnTo>
                <a:lnTo>
                  <a:pt x="37755" y="63136"/>
                </a:lnTo>
                <a:lnTo>
                  <a:pt x="100828" y="44199"/>
                </a:lnTo>
                <a:lnTo>
                  <a:pt x="142278" y="35687"/>
                </a:lnTo>
                <a:lnTo>
                  <a:pt x="189690" y="27908"/>
                </a:lnTo>
                <a:lnTo>
                  <a:pt x="242578" y="20933"/>
                </a:lnTo>
                <a:lnTo>
                  <a:pt x="300456" y="14835"/>
                </a:lnTo>
                <a:lnTo>
                  <a:pt x="362838" y="9686"/>
                </a:lnTo>
                <a:lnTo>
                  <a:pt x="429239" y="5555"/>
                </a:lnTo>
                <a:lnTo>
                  <a:pt x="499174" y="2517"/>
                </a:lnTo>
                <a:lnTo>
                  <a:pt x="572156" y="641"/>
                </a:lnTo>
                <a:lnTo>
                  <a:pt x="647700" y="0"/>
                </a:lnTo>
                <a:lnTo>
                  <a:pt x="723243" y="641"/>
                </a:lnTo>
                <a:lnTo>
                  <a:pt x="796225" y="2517"/>
                </a:lnTo>
                <a:lnTo>
                  <a:pt x="866160" y="5555"/>
                </a:lnTo>
                <a:lnTo>
                  <a:pt x="932561" y="9686"/>
                </a:lnTo>
                <a:lnTo>
                  <a:pt x="994943" y="14835"/>
                </a:lnTo>
                <a:lnTo>
                  <a:pt x="1052821" y="20933"/>
                </a:lnTo>
                <a:lnTo>
                  <a:pt x="1105709" y="27908"/>
                </a:lnTo>
                <a:lnTo>
                  <a:pt x="1153121" y="35687"/>
                </a:lnTo>
                <a:lnTo>
                  <a:pt x="1194571" y="44199"/>
                </a:lnTo>
                <a:lnTo>
                  <a:pt x="1257644" y="63136"/>
                </a:lnTo>
                <a:lnTo>
                  <a:pt x="1291043" y="84146"/>
                </a:lnTo>
                <a:lnTo>
                  <a:pt x="1295400" y="9525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7"/>
          <p:cNvSpPr/>
          <p:nvPr/>
        </p:nvSpPr>
        <p:spPr>
          <a:xfrm>
            <a:off x="2159000" y="4397396"/>
            <a:ext cx="1295400" cy="666750"/>
          </a:xfrm>
          <a:custGeom>
            <a:avLst/>
            <a:gdLst/>
            <a:ahLst/>
            <a:cxnLst/>
            <a:rect l="l" t="t" r="r" b="b"/>
            <a:pathLst>
              <a:path w="1295400" h="666750">
                <a:moveTo>
                  <a:pt x="1295400" y="0"/>
                </a:moveTo>
                <a:lnTo>
                  <a:pt x="1295400" y="571500"/>
                </a:lnTo>
                <a:lnTo>
                  <a:pt x="1291043" y="582607"/>
                </a:lnTo>
                <a:lnTo>
                  <a:pt x="1257644" y="603623"/>
                </a:lnTo>
                <a:lnTo>
                  <a:pt x="1194571" y="622561"/>
                </a:lnTo>
                <a:lnTo>
                  <a:pt x="1153121" y="631073"/>
                </a:lnTo>
                <a:lnTo>
                  <a:pt x="1105709" y="638851"/>
                </a:lnTo>
                <a:lnTo>
                  <a:pt x="1052821" y="645824"/>
                </a:lnTo>
                <a:lnTo>
                  <a:pt x="994943" y="651920"/>
                </a:lnTo>
                <a:lnTo>
                  <a:pt x="932561" y="657068"/>
                </a:lnTo>
                <a:lnTo>
                  <a:pt x="866160" y="661196"/>
                </a:lnTo>
                <a:lnTo>
                  <a:pt x="796225" y="664234"/>
                </a:lnTo>
                <a:lnTo>
                  <a:pt x="723243" y="666109"/>
                </a:lnTo>
                <a:lnTo>
                  <a:pt x="647700" y="666750"/>
                </a:lnTo>
                <a:lnTo>
                  <a:pt x="572156" y="666109"/>
                </a:lnTo>
                <a:lnTo>
                  <a:pt x="499174" y="664234"/>
                </a:lnTo>
                <a:lnTo>
                  <a:pt x="429239" y="661196"/>
                </a:lnTo>
                <a:lnTo>
                  <a:pt x="362838" y="657068"/>
                </a:lnTo>
                <a:lnTo>
                  <a:pt x="300456" y="651920"/>
                </a:lnTo>
                <a:lnTo>
                  <a:pt x="242578" y="645824"/>
                </a:lnTo>
                <a:lnTo>
                  <a:pt x="189690" y="638851"/>
                </a:lnTo>
                <a:lnTo>
                  <a:pt x="142278" y="631073"/>
                </a:lnTo>
                <a:lnTo>
                  <a:pt x="100828" y="622561"/>
                </a:lnTo>
                <a:lnTo>
                  <a:pt x="37755" y="603623"/>
                </a:lnTo>
                <a:lnTo>
                  <a:pt x="4356" y="582607"/>
                </a:lnTo>
                <a:lnTo>
                  <a:pt x="0" y="571500"/>
                </a:lnTo>
                <a:lnTo>
                  <a:pt x="0" y="0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8"/>
          <p:cNvSpPr txBox="1"/>
          <p:nvPr/>
        </p:nvSpPr>
        <p:spPr>
          <a:xfrm>
            <a:off x="2406904" y="3963784"/>
            <a:ext cx="801370" cy="9053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110" dirty="0">
                <a:latin typeface="Trebuchet MS"/>
                <a:cs typeface="Trebuchet MS"/>
              </a:rPr>
              <a:t>GIC</a:t>
            </a:r>
            <a:r>
              <a:rPr sz="1800" b="1" spc="-110">
                <a:latin typeface="Trebuchet MS"/>
                <a:cs typeface="Trebuchet MS"/>
              </a:rPr>
              <a:t>,</a:t>
            </a:r>
            <a:r>
              <a:rPr sz="1800" b="1" spc="-220">
                <a:latin typeface="Trebuchet MS"/>
                <a:cs typeface="Trebuchet MS"/>
              </a:rPr>
              <a:t> </a:t>
            </a:r>
            <a:r>
              <a:rPr sz="1800" b="1" spc="90">
                <a:latin typeface="Trebuchet MS"/>
                <a:cs typeface="Trebuchet MS"/>
              </a:rPr>
              <a:t>MA</a:t>
            </a: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2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b="1" spc="-40" dirty="0">
                <a:latin typeface="Trebuchet MS"/>
                <a:cs typeface="Trebuchet MS"/>
              </a:rPr>
              <a:t>DB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22" name="object 19"/>
          <p:cNvSpPr/>
          <p:nvPr/>
        </p:nvSpPr>
        <p:spPr>
          <a:xfrm>
            <a:off x="933919" y="2846853"/>
            <a:ext cx="1073150" cy="845819"/>
          </a:xfrm>
          <a:custGeom>
            <a:avLst/>
            <a:gdLst/>
            <a:ahLst/>
            <a:cxnLst/>
            <a:rect l="l" t="t" r="r" b="b"/>
            <a:pathLst>
              <a:path w="1073150" h="845820">
                <a:moveTo>
                  <a:pt x="966508" y="811784"/>
                </a:moveTo>
                <a:lnTo>
                  <a:pt x="961809" y="815340"/>
                </a:lnTo>
                <a:lnTo>
                  <a:pt x="960285" y="825754"/>
                </a:lnTo>
                <a:lnTo>
                  <a:pt x="963968" y="830580"/>
                </a:lnTo>
                <a:lnTo>
                  <a:pt x="1072680" y="845693"/>
                </a:lnTo>
                <a:lnTo>
                  <a:pt x="1071020" y="841502"/>
                </a:lnTo>
                <a:lnTo>
                  <a:pt x="1051979" y="841502"/>
                </a:lnTo>
                <a:lnTo>
                  <a:pt x="1024274" y="819735"/>
                </a:lnTo>
                <a:lnTo>
                  <a:pt x="971842" y="812419"/>
                </a:lnTo>
                <a:lnTo>
                  <a:pt x="966508" y="811784"/>
                </a:lnTo>
                <a:close/>
              </a:path>
              <a:path w="1073150" h="845820">
                <a:moveTo>
                  <a:pt x="1024274" y="819735"/>
                </a:moveTo>
                <a:lnTo>
                  <a:pt x="1051979" y="841502"/>
                </a:lnTo>
                <a:lnTo>
                  <a:pt x="1055081" y="837565"/>
                </a:lnTo>
                <a:lnTo>
                  <a:pt x="1048931" y="837565"/>
                </a:lnTo>
                <a:lnTo>
                  <a:pt x="1042919" y="822336"/>
                </a:lnTo>
                <a:lnTo>
                  <a:pt x="1024274" y="819735"/>
                </a:lnTo>
                <a:close/>
              </a:path>
              <a:path w="1073150" h="845820">
                <a:moveTo>
                  <a:pt x="1026833" y="741172"/>
                </a:moveTo>
                <a:lnTo>
                  <a:pt x="1021880" y="743204"/>
                </a:lnTo>
                <a:lnTo>
                  <a:pt x="1017054" y="745109"/>
                </a:lnTo>
                <a:lnTo>
                  <a:pt x="1014641" y="750570"/>
                </a:lnTo>
                <a:lnTo>
                  <a:pt x="1016546" y="755523"/>
                </a:lnTo>
                <a:lnTo>
                  <a:pt x="1035929" y="804627"/>
                </a:lnTo>
                <a:lnTo>
                  <a:pt x="1063790" y="826516"/>
                </a:lnTo>
                <a:lnTo>
                  <a:pt x="1051979" y="841502"/>
                </a:lnTo>
                <a:lnTo>
                  <a:pt x="1071020" y="841502"/>
                </a:lnTo>
                <a:lnTo>
                  <a:pt x="1034199" y="748538"/>
                </a:lnTo>
                <a:lnTo>
                  <a:pt x="1032294" y="743585"/>
                </a:lnTo>
                <a:lnTo>
                  <a:pt x="1026833" y="741172"/>
                </a:lnTo>
                <a:close/>
              </a:path>
              <a:path w="1073150" h="845820">
                <a:moveTo>
                  <a:pt x="1042919" y="822336"/>
                </a:moveTo>
                <a:lnTo>
                  <a:pt x="1048931" y="837565"/>
                </a:lnTo>
                <a:lnTo>
                  <a:pt x="1059218" y="824611"/>
                </a:lnTo>
                <a:lnTo>
                  <a:pt x="1042919" y="822336"/>
                </a:lnTo>
                <a:close/>
              </a:path>
              <a:path w="1073150" h="845820">
                <a:moveTo>
                  <a:pt x="1035929" y="804627"/>
                </a:moveTo>
                <a:lnTo>
                  <a:pt x="1042919" y="822336"/>
                </a:lnTo>
                <a:lnTo>
                  <a:pt x="1059218" y="824611"/>
                </a:lnTo>
                <a:lnTo>
                  <a:pt x="1048931" y="837565"/>
                </a:lnTo>
                <a:lnTo>
                  <a:pt x="1055081" y="837565"/>
                </a:lnTo>
                <a:lnTo>
                  <a:pt x="1063790" y="826516"/>
                </a:lnTo>
                <a:lnTo>
                  <a:pt x="1035929" y="804627"/>
                </a:lnTo>
                <a:close/>
              </a:path>
              <a:path w="1073150" h="845820">
                <a:moveTo>
                  <a:pt x="11760" y="0"/>
                </a:moveTo>
                <a:lnTo>
                  <a:pt x="0" y="14986"/>
                </a:lnTo>
                <a:lnTo>
                  <a:pt x="1024274" y="819735"/>
                </a:lnTo>
                <a:lnTo>
                  <a:pt x="1042919" y="822336"/>
                </a:lnTo>
                <a:lnTo>
                  <a:pt x="1035929" y="804627"/>
                </a:lnTo>
                <a:lnTo>
                  <a:pt x="117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0"/>
          <p:cNvSpPr/>
          <p:nvPr/>
        </p:nvSpPr>
        <p:spPr>
          <a:xfrm>
            <a:off x="2331085" y="2843169"/>
            <a:ext cx="111125" cy="851535"/>
          </a:xfrm>
          <a:custGeom>
            <a:avLst/>
            <a:gdLst/>
            <a:ahLst/>
            <a:cxnLst/>
            <a:rect l="l" t="t" r="r" b="b"/>
            <a:pathLst>
              <a:path w="111125" h="851535">
                <a:moveTo>
                  <a:pt x="10667" y="744855"/>
                </a:moveTo>
                <a:lnTo>
                  <a:pt x="1523" y="750188"/>
                </a:lnTo>
                <a:lnTo>
                  <a:pt x="0" y="755903"/>
                </a:lnTo>
                <a:lnTo>
                  <a:pt x="2539" y="760476"/>
                </a:lnTo>
                <a:lnTo>
                  <a:pt x="54990" y="851026"/>
                </a:lnTo>
                <a:lnTo>
                  <a:pt x="66104" y="832103"/>
                </a:lnTo>
                <a:lnTo>
                  <a:pt x="45465" y="832103"/>
                </a:lnTo>
                <a:lnTo>
                  <a:pt x="45600" y="796804"/>
                </a:lnTo>
                <a:lnTo>
                  <a:pt x="19050" y="750951"/>
                </a:lnTo>
                <a:lnTo>
                  <a:pt x="16382" y="746378"/>
                </a:lnTo>
                <a:lnTo>
                  <a:pt x="10667" y="744855"/>
                </a:lnTo>
                <a:close/>
              </a:path>
              <a:path w="111125" h="851535">
                <a:moveTo>
                  <a:pt x="45600" y="796804"/>
                </a:moveTo>
                <a:lnTo>
                  <a:pt x="45465" y="832103"/>
                </a:lnTo>
                <a:lnTo>
                  <a:pt x="64515" y="832103"/>
                </a:lnTo>
                <a:lnTo>
                  <a:pt x="64534" y="827277"/>
                </a:lnTo>
                <a:lnTo>
                  <a:pt x="46735" y="827277"/>
                </a:lnTo>
                <a:lnTo>
                  <a:pt x="55063" y="813146"/>
                </a:lnTo>
                <a:lnTo>
                  <a:pt x="45600" y="796804"/>
                </a:lnTo>
                <a:close/>
              </a:path>
              <a:path w="111125" h="851535">
                <a:moveTo>
                  <a:pt x="100075" y="745236"/>
                </a:moveTo>
                <a:lnTo>
                  <a:pt x="64694" y="796804"/>
                </a:lnTo>
                <a:lnTo>
                  <a:pt x="64515" y="832103"/>
                </a:lnTo>
                <a:lnTo>
                  <a:pt x="66104" y="832103"/>
                </a:lnTo>
                <a:lnTo>
                  <a:pt x="107950" y="760857"/>
                </a:lnTo>
                <a:lnTo>
                  <a:pt x="110616" y="756412"/>
                </a:lnTo>
                <a:lnTo>
                  <a:pt x="109092" y="750569"/>
                </a:lnTo>
                <a:lnTo>
                  <a:pt x="104520" y="747902"/>
                </a:lnTo>
                <a:lnTo>
                  <a:pt x="100075" y="745236"/>
                </a:lnTo>
                <a:close/>
              </a:path>
              <a:path w="111125" h="851535">
                <a:moveTo>
                  <a:pt x="55063" y="813146"/>
                </a:moveTo>
                <a:lnTo>
                  <a:pt x="46735" y="827277"/>
                </a:lnTo>
                <a:lnTo>
                  <a:pt x="63245" y="827277"/>
                </a:lnTo>
                <a:lnTo>
                  <a:pt x="55063" y="813146"/>
                </a:lnTo>
                <a:close/>
              </a:path>
              <a:path w="111125" h="851535">
                <a:moveTo>
                  <a:pt x="64650" y="796879"/>
                </a:moveTo>
                <a:lnTo>
                  <a:pt x="55063" y="813146"/>
                </a:lnTo>
                <a:lnTo>
                  <a:pt x="63245" y="827277"/>
                </a:lnTo>
                <a:lnTo>
                  <a:pt x="64534" y="827277"/>
                </a:lnTo>
                <a:lnTo>
                  <a:pt x="64650" y="796879"/>
                </a:lnTo>
                <a:close/>
              </a:path>
              <a:path w="111125" h="851535">
                <a:moveTo>
                  <a:pt x="48640" y="0"/>
                </a:moveTo>
                <a:lnTo>
                  <a:pt x="45756" y="755903"/>
                </a:lnTo>
                <a:lnTo>
                  <a:pt x="45644" y="796879"/>
                </a:lnTo>
                <a:lnTo>
                  <a:pt x="55063" y="813146"/>
                </a:lnTo>
                <a:lnTo>
                  <a:pt x="64650" y="796879"/>
                </a:lnTo>
                <a:lnTo>
                  <a:pt x="67690" y="126"/>
                </a:lnTo>
                <a:lnTo>
                  <a:pt x="486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1"/>
          <p:cNvSpPr/>
          <p:nvPr/>
        </p:nvSpPr>
        <p:spPr>
          <a:xfrm>
            <a:off x="3530600" y="2847361"/>
            <a:ext cx="921385" cy="845185"/>
          </a:xfrm>
          <a:custGeom>
            <a:avLst/>
            <a:gdLst/>
            <a:ahLst/>
            <a:cxnLst/>
            <a:rect l="l" t="t" r="r" b="b"/>
            <a:pathLst>
              <a:path w="921385" h="845185">
                <a:moveTo>
                  <a:pt x="37846" y="737489"/>
                </a:moveTo>
                <a:lnTo>
                  <a:pt x="32512" y="740283"/>
                </a:lnTo>
                <a:lnTo>
                  <a:pt x="30987" y="745363"/>
                </a:lnTo>
                <a:lnTo>
                  <a:pt x="0" y="845185"/>
                </a:lnTo>
                <a:lnTo>
                  <a:pt x="26256" y="839470"/>
                </a:lnTo>
                <a:lnTo>
                  <a:pt x="20320" y="839470"/>
                </a:lnTo>
                <a:lnTo>
                  <a:pt x="7492" y="825373"/>
                </a:lnTo>
                <a:lnTo>
                  <a:pt x="33432" y="801596"/>
                </a:lnTo>
                <a:lnTo>
                  <a:pt x="50673" y="745998"/>
                </a:lnTo>
                <a:lnTo>
                  <a:pt x="47878" y="740664"/>
                </a:lnTo>
                <a:lnTo>
                  <a:pt x="42799" y="739140"/>
                </a:lnTo>
                <a:lnTo>
                  <a:pt x="37846" y="737489"/>
                </a:lnTo>
                <a:close/>
              </a:path>
              <a:path w="921385" h="845185">
                <a:moveTo>
                  <a:pt x="33432" y="801596"/>
                </a:moveTo>
                <a:lnTo>
                  <a:pt x="7492" y="825373"/>
                </a:lnTo>
                <a:lnTo>
                  <a:pt x="20320" y="839470"/>
                </a:lnTo>
                <a:lnTo>
                  <a:pt x="24892" y="835279"/>
                </a:lnTo>
                <a:lnTo>
                  <a:pt x="22987" y="835279"/>
                </a:lnTo>
                <a:lnTo>
                  <a:pt x="11937" y="823087"/>
                </a:lnTo>
                <a:lnTo>
                  <a:pt x="27836" y="819639"/>
                </a:lnTo>
                <a:lnTo>
                  <a:pt x="33432" y="801596"/>
                </a:lnTo>
                <a:close/>
              </a:path>
              <a:path w="921385" h="845185">
                <a:moveTo>
                  <a:pt x="103250" y="803275"/>
                </a:moveTo>
                <a:lnTo>
                  <a:pt x="46326" y="815631"/>
                </a:lnTo>
                <a:lnTo>
                  <a:pt x="20320" y="839470"/>
                </a:lnTo>
                <a:lnTo>
                  <a:pt x="26256" y="839470"/>
                </a:lnTo>
                <a:lnTo>
                  <a:pt x="102108" y="822960"/>
                </a:lnTo>
                <a:lnTo>
                  <a:pt x="107314" y="821944"/>
                </a:lnTo>
                <a:lnTo>
                  <a:pt x="110489" y="816864"/>
                </a:lnTo>
                <a:lnTo>
                  <a:pt x="109474" y="811657"/>
                </a:lnTo>
                <a:lnTo>
                  <a:pt x="108330" y="806577"/>
                </a:lnTo>
                <a:lnTo>
                  <a:pt x="103250" y="803275"/>
                </a:lnTo>
                <a:close/>
              </a:path>
              <a:path w="921385" h="845185">
                <a:moveTo>
                  <a:pt x="27836" y="819639"/>
                </a:moveTo>
                <a:lnTo>
                  <a:pt x="11937" y="823087"/>
                </a:lnTo>
                <a:lnTo>
                  <a:pt x="22987" y="835279"/>
                </a:lnTo>
                <a:lnTo>
                  <a:pt x="27836" y="819639"/>
                </a:lnTo>
                <a:close/>
              </a:path>
              <a:path w="921385" h="845185">
                <a:moveTo>
                  <a:pt x="46326" y="815631"/>
                </a:moveTo>
                <a:lnTo>
                  <a:pt x="27836" y="819639"/>
                </a:lnTo>
                <a:lnTo>
                  <a:pt x="22987" y="835279"/>
                </a:lnTo>
                <a:lnTo>
                  <a:pt x="24892" y="835279"/>
                </a:lnTo>
                <a:lnTo>
                  <a:pt x="46326" y="815631"/>
                </a:lnTo>
                <a:close/>
              </a:path>
              <a:path w="921385" h="845185">
                <a:moveTo>
                  <a:pt x="907923" y="0"/>
                </a:moveTo>
                <a:lnTo>
                  <a:pt x="33432" y="801596"/>
                </a:lnTo>
                <a:lnTo>
                  <a:pt x="27836" y="819639"/>
                </a:lnTo>
                <a:lnTo>
                  <a:pt x="46326" y="815631"/>
                </a:lnTo>
                <a:lnTo>
                  <a:pt x="920876" y="13970"/>
                </a:lnTo>
                <a:lnTo>
                  <a:pt x="9079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2"/>
          <p:cNvSpPr txBox="1"/>
          <p:nvPr/>
        </p:nvSpPr>
        <p:spPr>
          <a:xfrm>
            <a:off x="3214256" y="2338091"/>
            <a:ext cx="42164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60" dirty="0">
                <a:latin typeface="Trebuchet MS"/>
                <a:cs typeface="Trebuchet MS"/>
              </a:rPr>
              <a:t>……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26" name="object 23"/>
          <p:cNvSpPr txBox="1"/>
          <p:nvPr/>
        </p:nvSpPr>
        <p:spPr>
          <a:xfrm>
            <a:off x="1962150" y="2368785"/>
            <a:ext cx="1155065" cy="370614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1800" spc="-65" dirty="0">
                <a:latin typeface="Arial"/>
                <a:cs typeface="Arial"/>
              </a:rPr>
              <a:t>Patient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2</a:t>
            </a:r>
            <a:endParaRPr sz="1800" dirty="0">
              <a:latin typeface="Arial"/>
              <a:cs typeface="Arial"/>
            </a:endParaRPr>
          </a:p>
        </p:txBody>
      </p:sp>
      <p:graphicFrame>
        <p:nvGraphicFramePr>
          <p:cNvPr id="27" name="object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4743129"/>
              </p:ext>
            </p:extLst>
          </p:nvPr>
        </p:nvGraphicFramePr>
        <p:xfrm>
          <a:off x="4591050" y="3362922"/>
          <a:ext cx="4095750" cy="22002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4325">
                <a:tc>
                  <a:txBody>
                    <a:bodyPr/>
                    <a:lstStyle/>
                    <a:p>
                      <a:pPr marL="13335" algn="ctr">
                        <a:lnSpc>
                          <a:spcPts val="1695"/>
                        </a:lnSpc>
                        <a:spcBef>
                          <a:spcPts val="680"/>
                        </a:spcBef>
                      </a:pPr>
                      <a:r>
                        <a:rPr sz="1500" dirty="0">
                          <a:latin typeface="Verdana"/>
                          <a:cs typeface="Verdana"/>
                        </a:rPr>
                        <a:t>Name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863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ts val="1705"/>
                        </a:lnSpc>
                        <a:spcBef>
                          <a:spcPts val="670"/>
                        </a:spcBef>
                      </a:pPr>
                      <a:r>
                        <a:rPr sz="1500" spc="-5" dirty="0">
                          <a:latin typeface="Verdana"/>
                          <a:cs typeface="Verdana"/>
                        </a:rPr>
                        <a:t>DoB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850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ts val="1705"/>
                        </a:lnSpc>
                        <a:spcBef>
                          <a:spcPts val="670"/>
                        </a:spcBef>
                      </a:pPr>
                      <a:r>
                        <a:rPr sz="1500" spc="-5" dirty="0">
                          <a:latin typeface="Verdana"/>
                          <a:cs typeface="Verdana"/>
                        </a:rPr>
                        <a:t>Gender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850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705"/>
                        </a:lnSpc>
                        <a:spcBef>
                          <a:spcPts val="670"/>
                        </a:spcBef>
                      </a:pPr>
                      <a:r>
                        <a:rPr sz="1500" spc="-10" dirty="0">
                          <a:latin typeface="Verdana"/>
                          <a:cs typeface="Verdana"/>
                        </a:rPr>
                        <a:t>Zip</a:t>
                      </a:r>
                      <a:r>
                        <a:rPr sz="15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500" dirty="0">
                          <a:latin typeface="Verdana"/>
                          <a:cs typeface="Verdana"/>
                        </a:rPr>
                        <a:t>code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850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705"/>
                        </a:lnSpc>
                        <a:spcBef>
                          <a:spcPts val="670"/>
                        </a:spcBef>
                      </a:pPr>
                      <a:r>
                        <a:rPr sz="1500" spc="-5" dirty="0">
                          <a:latin typeface="Verdana"/>
                          <a:cs typeface="Verdana"/>
                        </a:rPr>
                        <a:t>Disease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850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14604" algn="ctr">
                        <a:lnSpc>
                          <a:spcPts val="1680"/>
                        </a:lnSpc>
                        <a:spcBef>
                          <a:spcPts val="690"/>
                        </a:spcBef>
                      </a:pPr>
                      <a:r>
                        <a:rPr sz="1500" dirty="0">
                          <a:latin typeface="Verdana"/>
                          <a:cs typeface="Verdana"/>
                        </a:rPr>
                        <a:t>Bob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876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ts val="1705"/>
                        </a:lnSpc>
                        <a:spcBef>
                          <a:spcPts val="670"/>
                        </a:spcBef>
                      </a:pPr>
                      <a:r>
                        <a:rPr sz="1500" spc="-10" dirty="0">
                          <a:latin typeface="Verdana"/>
                          <a:cs typeface="Verdana"/>
                        </a:rPr>
                        <a:t>1</a:t>
                      </a:r>
                      <a:r>
                        <a:rPr sz="1500" spc="-5" dirty="0">
                          <a:latin typeface="Verdana"/>
                          <a:cs typeface="Verdana"/>
                        </a:rPr>
                        <a:t>/3/</a:t>
                      </a:r>
                      <a:r>
                        <a:rPr sz="1500" spc="-10" dirty="0">
                          <a:latin typeface="Verdana"/>
                          <a:cs typeface="Verdana"/>
                        </a:rPr>
                        <a:t>4</a:t>
                      </a:r>
                      <a:r>
                        <a:rPr sz="1500" dirty="0">
                          <a:latin typeface="Verdana"/>
                          <a:cs typeface="Verdana"/>
                        </a:rPr>
                        <a:t>5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850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705"/>
                        </a:lnSpc>
                        <a:spcBef>
                          <a:spcPts val="670"/>
                        </a:spcBef>
                      </a:pPr>
                      <a:r>
                        <a:rPr sz="1500" dirty="0">
                          <a:latin typeface="Verdana"/>
                          <a:cs typeface="Verdana"/>
                        </a:rPr>
                        <a:t>M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850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ts val="1705"/>
                        </a:lnSpc>
                        <a:spcBef>
                          <a:spcPts val="670"/>
                        </a:spcBef>
                      </a:pPr>
                      <a:r>
                        <a:rPr sz="1500" spc="-10" dirty="0">
                          <a:latin typeface="Verdana"/>
                          <a:cs typeface="Verdana"/>
                        </a:rPr>
                        <a:t>47906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850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ts val="1705"/>
                        </a:lnSpc>
                        <a:spcBef>
                          <a:spcPts val="670"/>
                        </a:spcBef>
                      </a:pPr>
                      <a:r>
                        <a:rPr sz="1500" spc="-5" dirty="0">
                          <a:latin typeface="Verdana"/>
                          <a:cs typeface="Verdana"/>
                        </a:rPr>
                        <a:t>Cancer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850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17145" algn="ctr">
                        <a:lnSpc>
                          <a:spcPts val="1670"/>
                        </a:lnSpc>
                        <a:spcBef>
                          <a:spcPts val="700"/>
                        </a:spcBef>
                      </a:pPr>
                      <a:r>
                        <a:rPr sz="1500" spc="-5" dirty="0">
                          <a:latin typeface="Verdana"/>
                          <a:cs typeface="Verdana"/>
                        </a:rPr>
                        <a:t>Carl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889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ts val="1700"/>
                        </a:lnSpc>
                        <a:spcBef>
                          <a:spcPts val="670"/>
                        </a:spcBef>
                      </a:pPr>
                      <a:r>
                        <a:rPr sz="1500" spc="-10" dirty="0">
                          <a:latin typeface="Verdana"/>
                          <a:cs typeface="Verdana"/>
                        </a:rPr>
                        <a:t>4</a:t>
                      </a:r>
                      <a:r>
                        <a:rPr sz="1500" spc="-5" dirty="0">
                          <a:latin typeface="Verdana"/>
                          <a:cs typeface="Verdana"/>
                        </a:rPr>
                        <a:t>/7/</a:t>
                      </a:r>
                      <a:r>
                        <a:rPr sz="1500" spc="-10" dirty="0">
                          <a:latin typeface="Verdana"/>
                          <a:cs typeface="Verdana"/>
                        </a:rPr>
                        <a:t>6</a:t>
                      </a:r>
                      <a:r>
                        <a:rPr sz="1500" dirty="0">
                          <a:latin typeface="Verdana"/>
                          <a:cs typeface="Verdana"/>
                        </a:rPr>
                        <a:t>4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850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700"/>
                        </a:lnSpc>
                        <a:spcBef>
                          <a:spcPts val="670"/>
                        </a:spcBef>
                      </a:pPr>
                      <a:r>
                        <a:rPr sz="1500" dirty="0">
                          <a:latin typeface="Verdana"/>
                          <a:cs typeface="Verdana"/>
                        </a:rPr>
                        <a:t>M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850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ts val="1700"/>
                        </a:lnSpc>
                        <a:spcBef>
                          <a:spcPts val="670"/>
                        </a:spcBef>
                      </a:pPr>
                      <a:r>
                        <a:rPr sz="1500" spc="-10" dirty="0">
                          <a:latin typeface="Verdana"/>
                          <a:cs typeface="Verdana"/>
                        </a:rPr>
                        <a:t>47907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850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ts val="1700"/>
                        </a:lnSpc>
                        <a:spcBef>
                          <a:spcPts val="670"/>
                        </a:spcBef>
                      </a:pPr>
                      <a:r>
                        <a:rPr sz="1500" spc="-5" dirty="0">
                          <a:latin typeface="Verdana"/>
                          <a:cs typeface="Verdana"/>
                        </a:rPr>
                        <a:t>Cancer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850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13970" algn="ctr">
                        <a:lnSpc>
                          <a:spcPts val="1660"/>
                        </a:lnSpc>
                        <a:spcBef>
                          <a:spcPts val="715"/>
                        </a:spcBef>
                      </a:pPr>
                      <a:r>
                        <a:rPr sz="1500" spc="-5" dirty="0">
                          <a:latin typeface="Verdana"/>
                          <a:cs typeface="Verdana"/>
                        </a:rPr>
                        <a:t>Daisy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908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ts val="1700"/>
                        </a:lnSpc>
                        <a:spcBef>
                          <a:spcPts val="670"/>
                        </a:spcBef>
                      </a:pPr>
                      <a:r>
                        <a:rPr sz="1500" spc="-10" dirty="0">
                          <a:latin typeface="Verdana"/>
                          <a:cs typeface="Verdana"/>
                        </a:rPr>
                        <a:t>9</a:t>
                      </a:r>
                      <a:r>
                        <a:rPr sz="1500" spc="-5" dirty="0">
                          <a:latin typeface="Verdana"/>
                          <a:cs typeface="Verdana"/>
                        </a:rPr>
                        <a:t>/3/</a:t>
                      </a:r>
                      <a:r>
                        <a:rPr sz="1500" spc="-10" dirty="0">
                          <a:latin typeface="Verdana"/>
                          <a:cs typeface="Verdana"/>
                        </a:rPr>
                        <a:t>6</a:t>
                      </a:r>
                      <a:r>
                        <a:rPr sz="1500" dirty="0">
                          <a:latin typeface="Verdana"/>
                          <a:cs typeface="Verdana"/>
                        </a:rPr>
                        <a:t>9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850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ts val="1700"/>
                        </a:lnSpc>
                        <a:spcBef>
                          <a:spcPts val="670"/>
                        </a:spcBef>
                      </a:pPr>
                      <a:r>
                        <a:rPr sz="1500" dirty="0">
                          <a:latin typeface="Verdana"/>
                          <a:cs typeface="Verdana"/>
                        </a:rPr>
                        <a:t>F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850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ts val="1700"/>
                        </a:lnSpc>
                        <a:spcBef>
                          <a:spcPts val="670"/>
                        </a:spcBef>
                      </a:pPr>
                      <a:r>
                        <a:rPr sz="1500" spc="-10" dirty="0">
                          <a:latin typeface="Verdana"/>
                          <a:cs typeface="Verdana"/>
                        </a:rPr>
                        <a:t>47902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850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ts val="1700"/>
                        </a:lnSpc>
                        <a:spcBef>
                          <a:spcPts val="670"/>
                        </a:spcBef>
                      </a:pPr>
                      <a:r>
                        <a:rPr sz="1500" spc="-5" dirty="0">
                          <a:latin typeface="Verdana"/>
                          <a:cs typeface="Verdana"/>
                        </a:rPr>
                        <a:t>Flu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850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13335" algn="ctr">
                        <a:lnSpc>
                          <a:spcPts val="1650"/>
                        </a:lnSpc>
                        <a:spcBef>
                          <a:spcPts val="725"/>
                        </a:spcBef>
                      </a:pPr>
                      <a:r>
                        <a:rPr sz="1500" spc="-10" dirty="0">
                          <a:latin typeface="Verdana"/>
                          <a:cs typeface="Verdana"/>
                        </a:rPr>
                        <a:t>Emily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920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ts val="1700"/>
                        </a:lnSpc>
                        <a:spcBef>
                          <a:spcPts val="670"/>
                        </a:spcBef>
                      </a:pPr>
                      <a:r>
                        <a:rPr sz="1500" spc="-10" dirty="0">
                          <a:latin typeface="Verdana"/>
                          <a:cs typeface="Verdana"/>
                        </a:rPr>
                        <a:t>6</a:t>
                      </a:r>
                      <a:r>
                        <a:rPr sz="1500" spc="-5" dirty="0">
                          <a:latin typeface="Verdana"/>
                          <a:cs typeface="Verdana"/>
                        </a:rPr>
                        <a:t>/2/</a:t>
                      </a:r>
                      <a:r>
                        <a:rPr sz="1500" spc="-10" dirty="0">
                          <a:latin typeface="Verdana"/>
                          <a:cs typeface="Verdana"/>
                        </a:rPr>
                        <a:t>7</a:t>
                      </a:r>
                      <a:r>
                        <a:rPr sz="1500" dirty="0">
                          <a:latin typeface="Verdana"/>
                          <a:cs typeface="Verdana"/>
                        </a:rPr>
                        <a:t>1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850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ts val="1700"/>
                        </a:lnSpc>
                        <a:spcBef>
                          <a:spcPts val="670"/>
                        </a:spcBef>
                      </a:pPr>
                      <a:r>
                        <a:rPr sz="1500" dirty="0">
                          <a:latin typeface="Verdana"/>
                          <a:cs typeface="Verdana"/>
                        </a:rPr>
                        <a:t>F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850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ts val="1700"/>
                        </a:lnSpc>
                        <a:spcBef>
                          <a:spcPts val="670"/>
                        </a:spcBef>
                      </a:pPr>
                      <a:r>
                        <a:rPr sz="1500" spc="-10" dirty="0">
                          <a:latin typeface="Verdana"/>
                          <a:cs typeface="Verdana"/>
                        </a:rPr>
                        <a:t>46204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850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700"/>
                        </a:lnSpc>
                        <a:spcBef>
                          <a:spcPts val="670"/>
                        </a:spcBef>
                      </a:pPr>
                      <a:r>
                        <a:rPr sz="1500" spc="-10" dirty="0">
                          <a:latin typeface="Verdana"/>
                          <a:cs typeface="Verdana"/>
                        </a:rPr>
                        <a:t>Gastritis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850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13335" algn="ctr">
                        <a:lnSpc>
                          <a:spcPts val="1635"/>
                        </a:lnSpc>
                        <a:spcBef>
                          <a:spcPts val="735"/>
                        </a:spcBef>
                      </a:pPr>
                      <a:r>
                        <a:rPr sz="1500" spc="-10" dirty="0">
                          <a:latin typeface="Verdana"/>
                          <a:cs typeface="Verdana"/>
                        </a:rPr>
                        <a:t>Flora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933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ts val="1700"/>
                        </a:lnSpc>
                        <a:spcBef>
                          <a:spcPts val="670"/>
                        </a:spcBef>
                      </a:pPr>
                      <a:r>
                        <a:rPr sz="1500" spc="-10" dirty="0">
                          <a:latin typeface="Verdana"/>
                          <a:cs typeface="Verdana"/>
                        </a:rPr>
                        <a:t>2</a:t>
                      </a:r>
                      <a:r>
                        <a:rPr sz="1500" spc="-5" dirty="0">
                          <a:latin typeface="Verdana"/>
                          <a:cs typeface="Verdana"/>
                        </a:rPr>
                        <a:t>/7/</a:t>
                      </a:r>
                      <a:r>
                        <a:rPr sz="1500" spc="-10" dirty="0">
                          <a:latin typeface="Verdana"/>
                          <a:cs typeface="Verdana"/>
                        </a:rPr>
                        <a:t>8</a:t>
                      </a:r>
                      <a:r>
                        <a:rPr sz="1500" dirty="0">
                          <a:latin typeface="Verdana"/>
                          <a:cs typeface="Verdana"/>
                        </a:rPr>
                        <a:t>0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850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ts val="1700"/>
                        </a:lnSpc>
                        <a:spcBef>
                          <a:spcPts val="670"/>
                        </a:spcBef>
                      </a:pPr>
                      <a:r>
                        <a:rPr sz="1500" dirty="0">
                          <a:latin typeface="Verdana"/>
                          <a:cs typeface="Verdana"/>
                        </a:rPr>
                        <a:t>F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850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ts val="1700"/>
                        </a:lnSpc>
                        <a:spcBef>
                          <a:spcPts val="670"/>
                        </a:spcBef>
                      </a:pPr>
                      <a:r>
                        <a:rPr sz="1500" spc="-10" dirty="0">
                          <a:latin typeface="Verdana"/>
                          <a:cs typeface="Verdana"/>
                        </a:rPr>
                        <a:t>46208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850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ts val="1700"/>
                        </a:lnSpc>
                        <a:spcBef>
                          <a:spcPts val="670"/>
                        </a:spcBef>
                      </a:pPr>
                      <a:r>
                        <a:rPr sz="1500" spc="-10" dirty="0">
                          <a:latin typeface="Verdana"/>
                          <a:cs typeface="Verdana"/>
                        </a:rPr>
                        <a:t>Hepatitis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850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15240" algn="ctr">
                        <a:lnSpc>
                          <a:spcPts val="1625"/>
                        </a:lnSpc>
                        <a:spcBef>
                          <a:spcPts val="750"/>
                        </a:spcBef>
                      </a:pPr>
                      <a:r>
                        <a:rPr sz="1500" spc="-10" dirty="0">
                          <a:latin typeface="Verdana"/>
                          <a:cs typeface="Verdana"/>
                        </a:rPr>
                        <a:t>Gabriel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ts val="1700"/>
                        </a:lnSpc>
                        <a:spcBef>
                          <a:spcPts val="675"/>
                        </a:spcBef>
                      </a:pPr>
                      <a:r>
                        <a:rPr sz="1500" spc="-10" dirty="0">
                          <a:latin typeface="Verdana"/>
                          <a:cs typeface="Verdana"/>
                        </a:rPr>
                        <a:t>5</a:t>
                      </a:r>
                      <a:r>
                        <a:rPr sz="1500" spc="-5" dirty="0">
                          <a:latin typeface="Verdana"/>
                          <a:cs typeface="Verdana"/>
                        </a:rPr>
                        <a:t>/5/</a:t>
                      </a:r>
                      <a:r>
                        <a:rPr sz="1500" spc="-10" dirty="0">
                          <a:latin typeface="Verdana"/>
                          <a:cs typeface="Verdana"/>
                        </a:rPr>
                        <a:t>6</a:t>
                      </a:r>
                      <a:r>
                        <a:rPr sz="1500" dirty="0">
                          <a:latin typeface="Verdana"/>
                          <a:cs typeface="Verdana"/>
                        </a:rPr>
                        <a:t>8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857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ts val="1700"/>
                        </a:lnSpc>
                        <a:spcBef>
                          <a:spcPts val="675"/>
                        </a:spcBef>
                      </a:pPr>
                      <a:r>
                        <a:rPr sz="1500" dirty="0">
                          <a:latin typeface="Verdana"/>
                          <a:cs typeface="Verdana"/>
                        </a:rPr>
                        <a:t>F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857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ts val="1700"/>
                        </a:lnSpc>
                        <a:spcBef>
                          <a:spcPts val="675"/>
                        </a:spcBef>
                      </a:pPr>
                      <a:r>
                        <a:rPr sz="1500" spc="-10" dirty="0">
                          <a:latin typeface="Verdana"/>
                          <a:cs typeface="Verdana"/>
                        </a:rPr>
                        <a:t>46203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857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ts val="1700"/>
                        </a:lnSpc>
                        <a:spcBef>
                          <a:spcPts val="675"/>
                        </a:spcBef>
                      </a:pPr>
                      <a:r>
                        <a:rPr sz="1500" dirty="0">
                          <a:latin typeface="Verdana"/>
                          <a:cs typeface="Verdana"/>
                        </a:rPr>
                        <a:t>Bronc</a:t>
                      </a:r>
                      <a:r>
                        <a:rPr sz="1500" spc="-5" dirty="0">
                          <a:latin typeface="Verdana"/>
                          <a:cs typeface="Verdana"/>
                        </a:rPr>
                        <a:t>h</a:t>
                      </a:r>
                      <a:r>
                        <a:rPr sz="1500" spc="-20" dirty="0">
                          <a:latin typeface="Verdana"/>
                          <a:cs typeface="Verdana"/>
                        </a:rPr>
                        <a:t>i</a:t>
                      </a:r>
                      <a:r>
                        <a:rPr sz="1500" spc="-5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1500" spc="-20" dirty="0">
                          <a:latin typeface="Verdana"/>
                          <a:cs typeface="Verdana"/>
                        </a:rPr>
                        <a:t>i</a:t>
                      </a:r>
                      <a:r>
                        <a:rPr sz="1500" dirty="0">
                          <a:latin typeface="Verdana"/>
                          <a:cs typeface="Verdana"/>
                        </a:rPr>
                        <a:t>s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857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8" name="object 25"/>
          <p:cNvSpPr/>
          <p:nvPr/>
        </p:nvSpPr>
        <p:spPr>
          <a:xfrm>
            <a:off x="4597400" y="3381972"/>
            <a:ext cx="762000" cy="2286000"/>
          </a:xfrm>
          <a:custGeom>
            <a:avLst/>
            <a:gdLst/>
            <a:ahLst/>
            <a:cxnLst/>
            <a:rect l="l" t="t" r="r" b="b"/>
            <a:pathLst>
              <a:path w="762000" h="2286000">
                <a:moveTo>
                  <a:pt x="0" y="127000"/>
                </a:moveTo>
                <a:lnTo>
                  <a:pt x="9985" y="77581"/>
                </a:lnTo>
                <a:lnTo>
                  <a:pt x="37211" y="37210"/>
                </a:lnTo>
                <a:lnTo>
                  <a:pt x="77581" y="9985"/>
                </a:lnTo>
                <a:lnTo>
                  <a:pt x="127000" y="0"/>
                </a:lnTo>
                <a:lnTo>
                  <a:pt x="635000" y="0"/>
                </a:lnTo>
                <a:lnTo>
                  <a:pt x="684418" y="9985"/>
                </a:lnTo>
                <a:lnTo>
                  <a:pt x="724788" y="37211"/>
                </a:lnTo>
                <a:lnTo>
                  <a:pt x="752014" y="77581"/>
                </a:lnTo>
                <a:lnTo>
                  <a:pt x="762000" y="127000"/>
                </a:lnTo>
                <a:lnTo>
                  <a:pt x="762000" y="2159000"/>
                </a:lnTo>
                <a:lnTo>
                  <a:pt x="752014" y="2208434"/>
                </a:lnTo>
                <a:lnTo>
                  <a:pt x="724788" y="2248803"/>
                </a:lnTo>
                <a:lnTo>
                  <a:pt x="684418" y="2276019"/>
                </a:lnTo>
                <a:lnTo>
                  <a:pt x="635000" y="2286000"/>
                </a:lnTo>
                <a:lnTo>
                  <a:pt x="127000" y="2286000"/>
                </a:lnTo>
                <a:lnTo>
                  <a:pt x="77581" y="2276019"/>
                </a:lnTo>
                <a:lnTo>
                  <a:pt x="37211" y="2248803"/>
                </a:lnTo>
                <a:lnTo>
                  <a:pt x="9985" y="2208434"/>
                </a:lnTo>
                <a:lnTo>
                  <a:pt x="0" y="2159000"/>
                </a:lnTo>
                <a:lnTo>
                  <a:pt x="0" y="127000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6"/>
          <p:cNvSpPr txBox="1"/>
          <p:nvPr/>
        </p:nvSpPr>
        <p:spPr>
          <a:xfrm>
            <a:off x="2085594" y="5835104"/>
            <a:ext cx="303593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sz="2400" spc="-70" dirty="0">
                <a:solidFill>
                  <a:srgbClr val="FF0000"/>
                </a:solidFill>
                <a:latin typeface="Arial"/>
                <a:cs typeface="Arial"/>
              </a:rPr>
              <a:t>Re-identification</a:t>
            </a:r>
            <a:r>
              <a:rPr sz="2400" spc="-1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100" dirty="0">
                <a:solidFill>
                  <a:srgbClr val="FF0000"/>
                </a:solidFill>
                <a:latin typeface="Arial"/>
                <a:cs typeface="Arial"/>
              </a:rPr>
              <a:t>occurs!</a:t>
            </a:r>
            <a:endParaRPr sz="2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680033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8055"/>
            <a:ext cx="8075240" cy="1143000"/>
          </a:xfrm>
        </p:spPr>
        <p:txBody>
          <a:bodyPr/>
          <a:lstStyle/>
          <a:p>
            <a:r>
              <a:rPr lang="en-US" altLang="zh-CN" sz="4000" dirty="0"/>
              <a:t>AOL Data Release</a:t>
            </a:r>
            <a:r>
              <a:rPr lang="zh-CN" altLang="en-US" sz="4000" dirty="0"/>
              <a:t> </a:t>
            </a:r>
            <a:r>
              <a:rPr lang="en-US" altLang="zh-CN" sz="4000" dirty="0"/>
              <a:t>[</a:t>
            </a:r>
            <a:r>
              <a:rPr lang="en-US" altLang="zh-CN" sz="4000" dirty="0" err="1"/>
              <a:t>NYTimes</a:t>
            </a:r>
            <a:r>
              <a:rPr lang="en-US" altLang="zh-CN" sz="4000" dirty="0"/>
              <a:t> 2006]</a:t>
            </a:r>
            <a:endParaRPr lang="en-US" sz="4000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7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Content Placeholder 2"/>
          <p:cNvSpPr>
            <a:spLocks noGrp="1"/>
          </p:cNvSpPr>
          <p:nvPr>
            <p:ph idx="1"/>
          </p:nvPr>
        </p:nvSpPr>
        <p:spPr>
          <a:xfrm>
            <a:off x="457200" y="1951038"/>
            <a:ext cx="8435280" cy="4221162"/>
          </a:xfrm>
        </p:spPr>
        <p:txBody>
          <a:bodyPr/>
          <a:lstStyle/>
          <a:p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dirty="0"/>
              <a:t>August 2006, AOL </a:t>
            </a:r>
            <a:r>
              <a:rPr lang="en-US" altLang="zh-CN" dirty="0"/>
              <a:t>r</a:t>
            </a:r>
            <a:r>
              <a:rPr lang="en-US" dirty="0"/>
              <a:t>eleased search keywords of 650,000 users over a 3-month period</a:t>
            </a:r>
          </a:p>
          <a:p>
            <a:r>
              <a:rPr lang="en-US" dirty="0"/>
              <a:t>User IDs are replaced by random numbers</a:t>
            </a:r>
          </a:p>
          <a:p>
            <a:r>
              <a:rPr lang="en-US" dirty="0"/>
              <a:t>3 days later, pulled the data from public access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but</a:t>
            </a:r>
            <a:r>
              <a:rPr lang="zh-CN" altLang="en-US" dirty="0"/>
              <a:t> </a:t>
            </a:r>
            <a:r>
              <a:rPr lang="en-US" altLang="zh-CN" dirty="0"/>
              <a:t>too</a:t>
            </a:r>
            <a:r>
              <a:rPr lang="zh-CN" altLang="en-US" dirty="0"/>
              <a:t> </a:t>
            </a:r>
            <a:r>
              <a:rPr lang="en-US" altLang="zh-CN" dirty="0"/>
              <a:t>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61873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8055"/>
            <a:ext cx="8075240" cy="1143000"/>
          </a:xfrm>
        </p:spPr>
        <p:txBody>
          <a:bodyPr/>
          <a:lstStyle/>
          <a:p>
            <a:r>
              <a:rPr lang="en-US" altLang="zh-CN" sz="4000" dirty="0"/>
              <a:t>AOL Data Release</a:t>
            </a:r>
            <a:r>
              <a:rPr lang="zh-CN" altLang="en-US" sz="4000" dirty="0"/>
              <a:t> </a:t>
            </a:r>
            <a:r>
              <a:rPr lang="en-US" altLang="zh-CN" sz="4000" dirty="0"/>
              <a:t>[</a:t>
            </a:r>
            <a:r>
              <a:rPr lang="en-US" altLang="zh-CN" sz="4000" dirty="0" err="1"/>
              <a:t>NYTimes</a:t>
            </a:r>
            <a:r>
              <a:rPr lang="en-US" altLang="zh-CN" sz="4000" dirty="0"/>
              <a:t> 2006]</a:t>
            </a:r>
            <a:endParaRPr lang="en-US" sz="4000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8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25" y="1988840"/>
            <a:ext cx="8037710" cy="4139723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547664" y="3284984"/>
            <a:ext cx="6768752" cy="0"/>
          </a:xfrm>
          <a:prstGeom prst="line">
            <a:avLst/>
          </a:prstGeom>
          <a:ln w="50800">
            <a:solidFill>
              <a:srgbClr val="C00000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11560" y="3645024"/>
            <a:ext cx="4752528" cy="0"/>
          </a:xfrm>
          <a:prstGeom prst="line">
            <a:avLst/>
          </a:prstGeom>
          <a:ln w="50800">
            <a:solidFill>
              <a:srgbClr val="C00000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948264" y="5013176"/>
            <a:ext cx="1368152" cy="0"/>
          </a:xfrm>
          <a:prstGeom prst="line">
            <a:avLst/>
          </a:prstGeom>
          <a:ln w="50800">
            <a:solidFill>
              <a:srgbClr val="C00000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1560" y="5373216"/>
            <a:ext cx="3600400" cy="0"/>
          </a:xfrm>
          <a:prstGeom prst="line">
            <a:avLst/>
          </a:prstGeom>
          <a:ln w="50800">
            <a:solidFill>
              <a:srgbClr val="C00000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393624" y="5733256"/>
            <a:ext cx="4762552" cy="0"/>
          </a:xfrm>
          <a:prstGeom prst="line">
            <a:avLst/>
          </a:prstGeom>
          <a:ln w="50800">
            <a:solidFill>
              <a:srgbClr val="C00000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147517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8055"/>
            <a:ext cx="8075240" cy="1143000"/>
          </a:xfrm>
        </p:spPr>
        <p:txBody>
          <a:bodyPr/>
          <a:lstStyle/>
          <a:p>
            <a:r>
              <a:rPr lang="en-US" altLang="zh-CN" sz="4000" dirty="0"/>
              <a:t>AOL Data Release</a:t>
            </a:r>
            <a:r>
              <a:rPr lang="zh-CN" altLang="en-US" sz="4000" dirty="0"/>
              <a:t> </a:t>
            </a:r>
            <a:r>
              <a:rPr lang="en-US" altLang="zh-CN" sz="4000" dirty="0"/>
              <a:t>[</a:t>
            </a:r>
            <a:r>
              <a:rPr lang="en-US" altLang="zh-CN" sz="4000" dirty="0" err="1"/>
              <a:t>NYTimes</a:t>
            </a:r>
            <a:r>
              <a:rPr lang="en-US" altLang="zh-CN" sz="4000" dirty="0"/>
              <a:t> 2006]</a:t>
            </a:r>
            <a:endParaRPr lang="en-US" sz="4000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DE1F212-E36A-6C44-B33E-31147482829D}" type="slidenum"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9</a:t>
            </a:fld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ject 4"/>
          <p:cNvSpPr/>
          <p:nvPr/>
        </p:nvSpPr>
        <p:spPr>
          <a:xfrm>
            <a:off x="6957120" y="2340424"/>
            <a:ext cx="2119376" cy="2895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 txBox="1"/>
          <p:nvPr/>
        </p:nvSpPr>
        <p:spPr>
          <a:xfrm>
            <a:off x="251520" y="2950785"/>
            <a:ext cx="3581400" cy="2056764"/>
          </a:xfrm>
          <a:prstGeom prst="rect">
            <a:avLst/>
          </a:prstGeom>
          <a:ln w="9525">
            <a:solidFill>
              <a:srgbClr val="4F81BC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90805" marR="398780">
              <a:lnSpc>
                <a:spcPct val="100000"/>
              </a:lnSpc>
              <a:spcBef>
                <a:spcPts val="240"/>
              </a:spcBef>
            </a:pPr>
            <a:r>
              <a:rPr sz="1800" i="1" spc="-90" dirty="0">
                <a:latin typeface="Trebuchet MS"/>
                <a:cs typeface="Trebuchet MS"/>
              </a:rPr>
              <a:t>“landscapers </a:t>
            </a:r>
            <a:r>
              <a:rPr sz="1800" i="1" spc="-105" dirty="0">
                <a:latin typeface="Trebuchet MS"/>
                <a:cs typeface="Trebuchet MS"/>
              </a:rPr>
              <a:t>in </a:t>
            </a:r>
            <a:r>
              <a:rPr sz="1800" i="1" spc="-135" dirty="0">
                <a:latin typeface="Trebuchet MS"/>
                <a:cs typeface="Trebuchet MS"/>
              </a:rPr>
              <a:t>Lilburn, </a:t>
            </a:r>
            <a:r>
              <a:rPr sz="1800" i="1" spc="-145" dirty="0">
                <a:latin typeface="Trebuchet MS"/>
                <a:cs typeface="Trebuchet MS"/>
              </a:rPr>
              <a:t>GA”  </a:t>
            </a:r>
            <a:r>
              <a:rPr sz="1800" i="1" spc="-100" dirty="0">
                <a:latin typeface="Trebuchet MS"/>
                <a:cs typeface="Trebuchet MS"/>
              </a:rPr>
              <a:t>queries </a:t>
            </a:r>
            <a:r>
              <a:rPr sz="1800" i="1" spc="-55" dirty="0">
                <a:latin typeface="Trebuchet MS"/>
                <a:cs typeface="Trebuchet MS"/>
              </a:rPr>
              <a:t>on </a:t>
            </a:r>
            <a:r>
              <a:rPr sz="1800" i="1" spc="-105" dirty="0">
                <a:latin typeface="Trebuchet MS"/>
                <a:cs typeface="Trebuchet MS"/>
              </a:rPr>
              <a:t>last </a:t>
            </a:r>
            <a:r>
              <a:rPr sz="1800" i="1" spc="-70" dirty="0">
                <a:latin typeface="Trebuchet MS"/>
                <a:cs typeface="Trebuchet MS"/>
              </a:rPr>
              <a:t>name </a:t>
            </a:r>
            <a:r>
              <a:rPr sz="1800" i="1" spc="-140" dirty="0">
                <a:latin typeface="Trebuchet MS"/>
                <a:cs typeface="Trebuchet MS"/>
              </a:rPr>
              <a:t>“Arnold”  </a:t>
            </a:r>
            <a:r>
              <a:rPr sz="1800" i="1" spc="-90" dirty="0">
                <a:latin typeface="Trebuchet MS"/>
                <a:cs typeface="Trebuchet MS"/>
              </a:rPr>
              <a:t>“homes </a:t>
            </a:r>
            <a:r>
              <a:rPr sz="1800" i="1" spc="-85" dirty="0">
                <a:latin typeface="Trebuchet MS"/>
                <a:cs typeface="Trebuchet MS"/>
              </a:rPr>
              <a:t>sold </a:t>
            </a:r>
            <a:r>
              <a:rPr sz="1800" i="1" spc="-105" dirty="0">
                <a:latin typeface="Trebuchet MS"/>
                <a:cs typeface="Trebuchet MS"/>
              </a:rPr>
              <a:t>in </a:t>
            </a:r>
            <a:r>
              <a:rPr sz="1800" i="1" spc="-60" dirty="0">
                <a:latin typeface="Trebuchet MS"/>
                <a:cs typeface="Trebuchet MS"/>
              </a:rPr>
              <a:t>shadow </a:t>
            </a:r>
            <a:r>
              <a:rPr sz="1800" i="1" spc="-120" dirty="0">
                <a:latin typeface="Trebuchet MS"/>
                <a:cs typeface="Trebuchet MS"/>
              </a:rPr>
              <a:t>lake  </a:t>
            </a:r>
            <a:r>
              <a:rPr sz="1800" i="1" spc="-90" dirty="0">
                <a:latin typeface="Trebuchet MS"/>
                <a:cs typeface="Trebuchet MS"/>
              </a:rPr>
              <a:t>subdivision </a:t>
            </a:r>
            <a:r>
              <a:rPr sz="1800" i="1" spc="-110" dirty="0">
                <a:latin typeface="Trebuchet MS"/>
                <a:cs typeface="Trebuchet MS"/>
              </a:rPr>
              <a:t>Gwinnett </a:t>
            </a:r>
            <a:r>
              <a:rPr sz="1800" i="1" spc="-130" dirty="0">
                <a:latin typeface="Trebuchet MS"/>
                <a:cs typeface="Trebuchet MS"/>
              </a:rPr>
              <a:t>County, </a:t>
            </a:r>
            <a:r>
              <a:rPr sz="1800" i="1" spc="-145" dirty="0">
                <a:latin typeface="Trebuchet MS"/>
                <a:cs typeface="Trebuchet MS"/>
              </a:rPr>
              <a:t>GA”  </a:t>
            </a:r>
            <a:r>
              <a:rPr sz="1800" i="1" spc="-105" dirty="0">
                <a:latin typeface="Trebuchet MS"/>
                <a:cs typeface="Trebuchet MS"/>
              </a:rPr>
              <a:t>“num</a:t>
            </a:r>
            <a:r>
              <a:rPr sz="1800" i="1" spc="-145" dirty="0">
                <a:latin typeface="Trebuchet MS"/>
                <a:cs typeface="Trebuchet MS"/>
              </a:rPr>
              <a:t> </a:t>
            </a:r>
            <a:r>
              <a:rPr sz="1800" i="1" spc="-110" dirty="0">
                <a:latin typeface="Trebuchet MS"/>
                <a:cs typeface="Trebuchet MS"/>
              </a:rPr>
              <a:t>fingers”</a:t>
            </a:r>
            <a:endParaRPr sz="1800" dirty="0">
              <a:latin typeface="Trebuchet MS"/>
              <a:cs typeface="Trebuchet MS"/>
            </a:endParaRPr>
          </a:p>
          <a:p>
            <a:pPr marL="90805">
              <a:lnSpc>
                <a:spcPct val="100000"/>
              </a:lnSpc>
              <a:spcBef>
                <a:spcPts val="5"/>
              </a:spcBef>
            </a:pPr>
            <a:r>
              <a:rPr sz="1800" i="1" spc="-90" dirty="0">
                <a:latin typeface="Trebuchet MS"/>
                <a:cs typeface="Trebuchet MS"/>
              </a:rPr>
              <a:t>“60 </a:t>
            </a:r>
            <a:r>
              <a:rPr sz="1800" i="1" spc="-85" dirty="0">
                <a:latin typeface="Trebuchet MS"/>
                <a:cs typeface="Trebuchet MS"/>
              </a:rPr>
              <a:t>single</a:t>
            </a:r>
            <a:r>
              <a:rPr sz="1800" i="1" spc="-175" dirty="0">
                <a:latin typeface="Trebuchet MS"/>
                <a:cs typeface="Trebuchet MS"/>
              </a:rPr>
              <a:t> </a:t>
            </a:r>
            <a:r>
              <a:rPr sz="1800" i="1" spc="-110" dirty="0">
                <a:latin typeface="Trebuchet MS"/>
                <a:cs typeface="Trebuchet MS"/>
              </a:rPr>
              <a:t>men”</a:t>
            </a:r>
            <a:endParaRPr sz="1800" dirty="0">
              <a:latin typeface="Trebuchet MS"/>
              <a:cs typeface="Trebuchet MS"/>
            </a:endParaRPr>
          </a:p>
          <a:p>
            <a:pPr marL="90805">
              <a:lnSpc>
                <a:spcPct val="100000"/>
              </a:lnSpc>
            </a:pPr>
            <a:r>
              <a:rPr sz="1800" i="1" spc="-90" dirty="0">
                <a:latin typeface="Trebuchet MS"/>
                <a:cs typeface="Trebuchet MS"/>
              </a:rPr>
              <a:t>“dog </a:t>
            </a:r>
            <a:r>
              <a:rPr sz="1800" i="1" spc="-105" dirty="0">
                <a:latin typeface="Trebuchet MS"/>
                <a:cs typeface="Trebuchet MS"/>
              </a:rPr>
              <a:t>that </a:t>
            </a:r>
            <a:r>
              <a:rPr sz="1800" i="1" spc="-100" dirty="0">
                <a:latin typeface="Trebuchet MS"/>
                <a:cs typeface="Trebuchet MS"/>
              </a:rPr>
              <a:t>urinates </a:t>
            </a:r>
            <a:r>
              <a:rPr sz="1800" i="1" spc="-55" dirty="0">
                <a:latin typeface="Trebuchet MS"/>
                <a:cs typeface="Trebuchet MS"/>
              </a:rPr>
              <a:t>on</a:t>
            </a:r>
            <a:r>
              <a:rPr sz="1800" i="1" spc="-245" dirty="0">
                <a:latin typeface="Trebuchet MS"/>
                <a:cs typeface="Trebuchet MS"/>
              </a:rPr>
              <a:t> </a:t>
            </a:r>
            <a:r>
              <a:rPr sz="1800" i="1" spc="-105" dirty="0">
                <a:latin typeface="Trebuchet MS"/>
                <a:cs typeface="Trebuchet MS"/>
              </a:rPr>
              <a:t>everything”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9" name="object 6"/>
          <p:cNvSpPr txBox="1"/>
          <p:nvPr/>
        </p:nvSpPr>
        <p:spPr>
          <a:xfrm>
            <a:off x="5052120" y="2497650"/>
            <a:ext cx="1981200" cy="2586355"/>
          </a:xfrm>
          <a:prstGeom prst="rect">
            <a:avLst/>
          </a:prstGeom>
          <a:ln w="9525">
            <a:solidFill>
              <a:srgbClr val="4F81BC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183515" marR="215265">
              <a:lnSpc>
                <a:spcPct val="100000"/>
              </a:lnSpc>
              <a:spcBef>
                <a:spcPts val="245"/>
              </a:spcBef>
            </a:pPr>
            <a:r>
              <a:rPr sz="1800" spc="-95" dirty="0">
                <a:latin typeface="Arial"/>
                <a:cs typeface="Arial"/>
              </a:rPr>
              <a:t>Thelman </a:t>
            </a:r>
            <a:r>
              <a:rPr sz="1800" spc="-50" dirty="0">
                <a:latin typeface="Arial"/>
                <a:cs typeface="Arial"/>
              </a:rPr>
              <a:t>Arnold,  </a:t>
            </a:r>
            <a:r>
              <a:rPr sz="1800" spc="-140" dirty="0">
                <a:latin typeface="Arial"/>
                <a:cs typeface="Arial"/>
              </a:rPr>
              <a:t>a </a:t>
            </a:r>
            <a:r>
              <a:rPr sz="1800" spc="-90" dirty="0">
                <a:latin typeface="Arial"/>
                <a:cs typeface="Arial"/>
              </a:rPr>
              <a:t>62 </a:t>
            </a:r>
            <a:r>
              <a:rPr sz="1800" spc="-85" dirty="0">
                <a:latin typeface="Arial"/>
                <a:cs typeface="Arial"/>
              </a:rPr>
              <a:t>year </a:t>
            </a:r>
            <a:r>
              <a:rPr sz="1800" spc="-40" dirty="0">
                <a:latin typeface="Arial"/>
                <a:cs typeface="Arial"/>
              </a:rPr>
              <a:t>old  </a:t>
            </a:r>
            <a:r>
              <a:rPr sz="1800" spc="-30" dirty="0">
                <a:latin typeface="Arial"/>
                <a:cs typeface="Arial"/>
              </a:rPr>
              <a:t>widow </a:t>
            </a:r>
            <a:r>
              <a:rPr sz="1800" spc="-45" dirty="0">
                <a:latin typeface="Arial"/>
                <a:cs typeface="Arial"/>
              </a:rPr>
              <a:t>who </a:t>
            </a:r>
            <a:r>
              <a:rPr sz="1800" spc="-80" dirty="0">
                <a:latin typeface="Arial"/>
                <a:cs typeface="Arial"/>
              </a:rPr>
              <a:t>lives  </a:t>
            </a:r>
            <a:r>
              <a:rPr sz="1800" spc="-25" dirty="0">
                <a:latin typeface="Arial"/>
                <a:cs typeface="Arial"/>
              </a:rPr>
              <a:t>in </a:t>
            </a:r>
            <a:r>
              <a:rPr sz="1800" spc="-65" dirty="0">
                <a:latin typeface="Arial"/>
                <a:cs typeface="Arial"/>
              </a:rPr>
              <a:t>Liburn </a:t>
            </a:r>
            <a:r>
              <a:rPr sz="1800" spc="-155" dirty="0">
                <a:latin typeface="Arial"/>
                <a:cs typeface="Arial"/>
              </a:rPr>
              <a:t>GA,</a:t>
            </a:r>
            <a:r>
              <a:rPr sz="1800" spc="-250" dirty="0">
                <a:latin typeface="Arial"/>
                <a:cs typeface="Arial"/>
              </a:rPr>
              <a:t> </a:t>
            </a:r>
            <a:r>
              <a:rPr sz="1800" spc="-135" dirty="0">
                <a:latin typeface="Arial"/>
                <a:cs typeface="Arial"/>
              </a:rPr>
              <a:t>has  </a:t>
            </a:r>
            <a:r>
              <a:rPr sz="1800" spc="-35" dirty="0">
                <a:latin typeface="Arial"/>
                <a:cs typeface="Arial"/>
              </a:rPr>
              <a:t>three </a:t>
            </a:r>
            <a:r>
              <a:rPr sz="1800" spc="-110" dirty="0">
                <a:latin typeface="Arial"/>
                <a:cs typeface="Arial"/>
              </a:rPr>
              <a:t>dogs,  </a:t>
            </a:r>
            <a:r>
              <a:rPr sz="1800" spc="-35" dirty="0">
                <a:latin typeface="Arial"/>
                <a:cs typeface="Arial"/>
              </a:rPr>
              <a:t>frequently  </a:t>
            </a:r>
            <a:r>
              <a:rPr sz="1800" spc="-120" dirty="0">
                <a:latin typeface="Arial"/>
                <a:cs typeface="Arial"/>
              </a:rPr>
              <a:t>searches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her</a:t>
            </a:r>
            <a:endParaRPr sz="1800">
              <a:latin typeface="Arial"/>
              <a:cs typeface="Arial"/>
            </a:endParaRPr>
          </a:p>
          <a:p>
            <a:pPr marL="183515" marR="308610">
              <a:lnSpc>
                <a:spcPct val="100000"/>
              </a:lnSpc>
              <a:spcBef>
                <a:spcPts val="5"/>
              </a:spcBef>
            </a:pPr>
            <a:r>
              <a:rPr sz="1800" spc="-40" dirty="0">
                <a:latin typeface="Arial"/>
                <a:cs typeface="Arial"/>
              </a:rPr>
              <a:t>friends’</a:t>
            </a:r>
            <a:r>
              <a:rPr sz="1800" spc="-130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medical  </a:t>
            </a:r>
            <a:r>
              <a:rPr sz="1800" spc="-60" dirty="0">
                <a:latin typeface="Arial"/>
                <a:cs typeface="Arial"/>
              </a:rPr>
              <a:t>ailments.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7"/>
          <p:cNvSpPr/>
          <p:nvPr/>
        </p:nvSpPr>
        <p:spPr>
          <a:xfrm>
            <a:off x="3832920" y="3483424"/>
            <a:ext cx="1219200" cy="381000"/>
          </a:xfrm>
          <a:custGeom>
            <a:avLst/>
            <a:gdLst/>
            <a:ahLst/>
            <a:cxnLst/>
            <a:rect l="l" t="t" r="r" b="b"/>
            <a:pathLst>
              <a:path w="1219200" h="381000">
                <a:moveTo>
                  <a:pt x="1028700" y="0"/>
                </a:moveTo>
                <a:lnTo>
                  <a:pt x="1028700" y="95250"/>
                </a:lnTo>
                <a:lnTo>
                  <a:pt x="0" y="95250"/>
                </a:lnTo>
                <a:lnTo>
                  <a:pt x="0" y="285750"/>
                </a:lnTo>
                <a:lnTo>
                  <a:pt x="1028700" y="285750"/>
                </a:lnTo>
                <a:lnTo>
                  <a:pt x="1028700" y="381000"/>
                </a:lnTo>
                <a:lnTo>
                  <a:pt x="1219200" y="190500"/>
                </a:lnTo>
                <a:lnTo>
                  <a:pt x="102870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8"/>
          <p:cNvSpPr/>
          <p:nvPr/>
        </p:nvSpPr>
        <p:spPr>
          <a:xfrm>
            <a:off x="3832920" y="3483424"/>
            <a:ext cx="1219200" cy="381000"/>
          </a:xfrm>
          <a:custGeom>
            <a:avLst/>
            <a:gdLst/>
            <a:ahLst/>
            <a:cxnLst/>
            <a:rect l="l" t="t" r="r" b="b"/>
            <a:pathLst>
              <a:path w="1219200" h="381000">
                <a:moveTo>
                  <a:pt x="0" y="95250"/>
                </a:moveTo>
                <a:lnTo>
                  <a:pt x="1028700" y="95250"/>
                </a:lnTo>
                <a:lnTo>
                  <a:pt x="1028700" y="0"/>
                </a:lnTo>
                <a:lnTo>
                  <a:pt x="1219200" y="190500"/>
                </a:lnTo>
                <a:lnTo>
                  <a:pt x="1028700" y="381000"/>
                </a:lnTo>
                <a:lnTo>
                  <a:pt x="1028700" y="285750"/>
                </a:lnTo>
                <a:lnTo>
                  <a:pt x="0" y="285750"/>
                </a:lnTo>
                <a:lnTo>
                  <a:pt x="0" y="9525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9"/>
          <p:cNvSpPr txBox="1"/>
          <p:nvPr/>
        </p:nvSpPr>
        <p:spPr>
          <a:xfrm>
            <a:off x="251520" y="2581660"/>
            <a:ext cx="3581400" cy="369570"/>
          </a:xfrm>
          <a:prstGeom prst="rect">
            <a:avLst/>
          </a:prstGeom>
          <a:ln w="9525">
            <a:solidFill>
              <a:srgbClr val="4F81BC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45"/>
              </a:spcBef>
            </a:pPr>
            <a:r>
              <a:rPr sz="1800" spc="-215" dirty="0">
                <a:latin typeface="Arial"/>
                <a:cs typeface="Arial"/>
              </a:rPr>
              <a:t>AOL </a:t>
            </a:r>
            <a:r>
              <a:rPr sz="1800" spc="-95" dirty="0">
                <a:latin typeface="Arial"/>
                <a:cs typeface="Arial"/>
              </a:rPr>
              <a:t>searcher </a:t>
            </a:r>
            <a:r>
              <a:rPr sz="1800" spc="-105" dirty="0">
                <a:latin typeface="Arial"/>
                <a:cs typeface="Arial"/>
              </a:rPr>
              <a:t>#</a:t>
            </a:r>
            <a:r>
              <a:rPr sz="1800" spc="-265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4417749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1"/>
          <p:cNvSpPr txBox="1"/>
          <p:nvPr/>
        </p:nvSpPr>
        <p:spPr>
          <a:xfrm>
            <a:off x="2955667" y="5528695"/>
            <a:ext cx="303593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sz="2400" spc="-70" dirty="0">
                <a:solidFill>
                  <a:srgbClr val="FF0000"/>
                </a:solidFill>
                <a:latin typeface="Arial"/>
                <a:cs typeface="Arial"/>
              </a:rPr>
              <a:t>Re-identification</a:t>
            </a:r>
            <a:r>
              <a:rPr sz="2400" spc="-1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100" dirty="0">
                <a:solidFill>
                  <a:srgbClr val="FF0000"/>
                </a:solidFill>
                <a:latin typeface="Arial"/>
                <a:cs typeface="Arial"/>
              </a:rPr>
              <a:t>occurs!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0"/>
          <p:cNvSpPr txBox="1"/>
          <p:nvPr/>
        </p:nvSpPr>
        <p:spPr>
          <a:xfrm>
            <a:off x="4064695" y="3197369"/>
            <a:ext cx="4089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35" dirty="0">
                <a:latin typeface="Trebuchet MS"/>
                <a:cs typeface="Trebuchet MS"/>
              </a:rPr>
              <a:t>NYT</a:t>
            </a:r>
            <a:endParaRPr sz="180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87300837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Custom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80FF"/>
      </a:hlink>
      <a:folHlink>
        <a:srgbClr val="800080"/>
      </a:folHlink>
    </a:clrScheme>
    <a:fontScheme name="Exhibit">
      <a:majorFont>
        <a:latin typeface="Corbel"/>
        <a:ea typeface=""/>
        <a:cs typeface=""/>
        <a:font script="Jpan" typeface="メイリオ"/>
      </a:majorFont>
      <a:minorFont>
        <a:latin typeface="Corbel"/>
        <a:ea typeface=""/>
        <a:cs typeface=""/>
        <a:font script="Jpan" typeface="メイリオ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tx1"/>
          </a:solidFill>
          <a:headEnd type="none" w="med" len="med"/>
          <a:tailEnd type="none"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ln>
          <a:solidFill>
            <a:schemeClr val="tx1"/>
          </a:solidFill>
          <a:headEnd type="none" w="med" len="med"/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72580</TotalTime>
  <Words>1615</Words>
  <Application>Microsoft Office PowerPoint</Application>
  <PresentationFormat>On-screen Show (4:3)</PresentationFormat>
  <Paragraphs>434</Paragraphs>
  <Slides>40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3" baseType="lpstr">
      <vt:lpstr>.AppleSystemUIFont</vt:lpstr>
      <vt:lpstr>Lucida Grande</vt:lpstr>
      <vt:lpstr>LucidaGrande</vt:lpstr>
      <vt:lpstr>ＭＳ Ｐゴシック</vt:lpstr>
      <vt:lpstr>Arial</vt:lpstr>
      <vt:lpstr>Arial Black</vt:lpstr>
      <vt:lpstr>Calibri</vt:lpstr>
      <vt:lpstr>Corbel</vt:lpstr>
      <vt:lpstr>Georgia</vt:lpstr>
      <vt:lpstr>Times New Roman</vt:lpstr>
      <vt:lpstr>Trebuchet MS</vt:lpstr>
      <vt:lpstr>Verdana</vt:lpstr>
      <vt:lpstr>Office Theme</vt:lpstr>
      <vt:lpstr>PowerPoint Presentation</vt:lpstr>
      <vt:lpstr>Big Data Privacy</vt:lpstr>
      <vt:lpstr>Tradeoff: Privacy v.s. Utility</vt:lpstr>
      <vt:lpstr>GIC Incidence [Sweeny 1998]</vt:lpstr>
      <vt:lpstr>GIC Incidence [Sweeny 1998]</vt:lpstr>
      <vt:lpstr>GIC Incidence [Sweeny 1998]</vt:lpstr>
      <vt:lpstr>AOL Data Release [NYTimes 2006]</vt:lpstr>
      <vt:lpstr>AOL Data Release [NYTimes 2006]</vt:lpstr>
      <vt:lpstr>AOL Data Release [NYTimes 2006]</vt:lpstr>
      <vt:lpstr>Quasi-identifier (QI)</vt:lpstr>
      <vt:lpstr>k-Anonymity [Sweeney, Samarati 2002]</vt:lpstr>
      <vt:lpstr>k-Anonymity: Methods</vt:lpstr>
      <vt:lpstr>k-Anonymity: Methods</vt:lpstr>
      <vt:lpstr>k-Anonymity: Methods</vt:lpstr>
      <vt:lpstr>k-Anonymity: Methods</vt:lpstr>
      <vt:lpstr>Attacks Against k-Anonymity</vt:lpstr>
      <vt:lpstr>ℓ-Diversity [Machanavajjhala et al., 2006]</vt:lpstr>
      <vt:lpstr>Attacks Against k-Anonymity</vt:lpstr>
      <vt:lpstr>Distinct ℓ-Diversity:</vt:lpstr>
      <vt:lpstr>Entropy ℓ-Diversity:</vt:lpstr>
      <vt:lpstr>Recursive (c, ℓ)-Diversity:</vt:lpstr>
      <vt:lpstr>Attacks Against ℓ-Diversity</vt:lpstr>
      <vt:lpstr>t-Closeness [Li et al., 2007]</vt:lpstr>
      <vt:lpstr>t-Closeness [Li et al., 2007]</vt:lpstr>
      <vt:lpstr>t-Closeness [Li et al., 2007]</vt:lpstr>
      <vt:lpstr>t-Closeness [Li et al., 2007]</vt:lpstr>
      <vt:lpstr>Graph Data?</vt:lpstr>
      <vt:lpstr>Graph Data Anonymization</vt:lpstr>
      <vt:lpstr>Differential Privacy</vt:lpstr>
      <vt:lpstr>Differential Privacy</vt:lpstr>
      <vt:lpstr>Differential Privacy</vt:lpstr>
      <vt:lpstr>Differential Privacy: Methods</vt:lpstr>
      <vt:lpstr>Laplace Distribution</vt:lpstr>
      <vt:lpstr>Differential Privacy: Methods</vt:lpstr>
      <vt:lpstr>Differential Privacy: Methods</vt:lpstr>
      <vt:lpstr>Differential Privacy: Property</vt:lpstr>
      <vt:lpstr>Local Differential Privacy</vt:lpstr>
      <vt:lpstr>Local Differential Privacy</vt:lpstr>
      <vt:lpstr>DP Applications</vt:lpstr>
      <vt:lpstr>Try the codes! (Homework 5) (Due: Apr 16, Wed)</vt:lpstr>
    </vt:vector>
  </TitlesOfParts>
  <Company>UC Berkeley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Andy Konwinski</dc:creator>
  <cp:lastModifiedBy>Fei Hu</cp:lastModifiedBy>
  <cp:revision>5132</cp:revision>
  <dcterms:created xsi:type="dcterms:W3CDTF">2010-06-28T20:28:41Z</dcterms:created>
  <dcterms:modified xsi:type="dcterms:W3CDTF">2019-04-02T17:17:40Z</dcterms:modified>
</cp:coreProperties>
</file>