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1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A5345-150E-41AB-A71D-463B33EEE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7109C3-9443-4CC5-9D16-E8A9ACC72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2A96C-D3C2-4ECE-A705-9B415833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B013B-1C88-42E3-B61D-1253A42C9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2094B-A7B4-4B56-8933-EBB986562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9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2D20-9D67-4F27-ACE2-39847DE0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37357-36D1-4BA1-B014-E92609F14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C861-F57C-4516-81A8-9589AAAFA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3C721-FF86-4FD0-A341-B5D57689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6819E-A321-47AA-9AE9-1CFBF3CA9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4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5BBD46-FEA2-4F05-87BE-69AA566E9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343DF-80EC-4F6F-A273-82A1442F5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313A8-3261-4D34-A1CD-8DB19563B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62C00-4EAE-4314-B625-05B8E2291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3571E-257A-4672-8B7F-5C29DD3DD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3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7CDBC-5B57-49E5-BF00-DDD0C7D2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289EC-EDE3-4EEA-99EC-69506C3E6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AC33-855C-40C5-B05B-8CAF1829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DA5E9-C088-4C2A-B321-F362F10E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8589F-15EA-46EB-BDAB-F3E3BF7E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4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858CA-C03F-4C78-9CC1-5EA9E3C2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A0171-D9E9-4ED7-8583-26BB96B6C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738EC-E8A3-48D5-ADD4-FB97B603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361B1-8BCC-4F7C-B274-0E802E4F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A3CFB-B1C1-4DBB-82E8-4B857E786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288F-C10F-4999-AAFB-BBDCDF35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6C9A1-7799-4C5D-940B-346CB4BA9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9A279-CCAC-4E03-9CC4-02451E8E5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50AA7-4B4E-4659-8528-625C6700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415B7-8C48-45DD-B8EC-9AF410B6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8C187-F049-456D-B47F-452B0A7F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1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ED0A6-1AF6-4BF8-B617-630C25F2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8BD9B-9D49-4EC6-8618-30C4045ED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A9042-3F2B-4F63-A1B1-C664EDBFC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64E931-83B3-4A71-9891-3950DA4F8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FCB00-CFC6-4FCD-85ED-E1C514410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88A00-F593-4114-A8D3-A93702ECF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660B2-38FD-4426-8017-C11F023B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52F88-B5A5-49BE-8871-C1248C34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0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6F764-D9A7-4FD4-9103-33019CE0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F6031-A0E3-46AD-9EF9-4F1408E33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A7F87-FC0C-4177-A4CE-09174935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01A1DA-251C-4AFB-A97D-38C79026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599B9F-CAF2-48C8-997B-6EBF8BF38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822FD-7C01-49B6-9045-73BFB7CC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4E8E5-0B3B-42E2-AC9B-63909A5C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6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8AE2-44DE-4A2E-B76F-D7F41E947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1BED4-6503-4D01-B298-4C869ED77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C1B0C-1236-40FC-908A-3FC938C37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81B462-4653-44CE-9FB9-4B721A3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6EA8B-CF7A-475B-A6D6-927B88B9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57D24-556C-4D9D-8716-ECA0A1F1F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0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BD76F-672C-403E-BA04-AA71D2FD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D3DD9-B905-4F7B-BAE7-79E165C0B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E7CC3-FD2E-4C8A-8745-BEC1655F4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949E7-8750-4D47-9B62-CA4A004A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1651D-EFE1-40A5-81CF-E6DFAE768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01122-3989-4450-911A-E532B725B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4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C90B02-5300-4558-B820-11967E03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A13C0-47D1-4AC7-BC4D-1B8CCD3A2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D8413-5BBC-47D9-AF21-81D3FEB6B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4AD9C-C99B-4DE2-A24F-24ADDAC958CF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F38C4-D23C-4B3F-9A3C-2F8327AD8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37D79-9CA4-4203-B168-693BB7DD4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E5AF-2E72-4AD6-9831-5C2A0001F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1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4876D-02DA-485B-A16F-3FB0D9CC1F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Distillation as a </a:t>
            </a:r>
            <a:r>
              <a:rPr lang="en-US" dirty="0">
                <a:solidFill>
                  <a:srgbClr val="FF0000"/>
                </a:solidFill>
              </a:rPr>
              <a:t>Defense</a:t>
            </a:r>
            <a:r>
              <a:rPr lang="en-US" dirty="0"/>
              <a:t> to Adversarial Perturbations against Deep Neural Networks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ED9EE-91CA-4C75-877A-418318000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5760"/>
            <a:ext cx="9144000" cy="1082040"/>
          </a:xfrm>
        </p:spPr>
        <p:txBody>
          <a:bodyPr/>
          <a:lstStyle/>
          <a:p>
            <a:r>
              <a:rPr lang="en-US" dirty="0"/>
              <a:t>ECE 693 Big data Security</a:t>
            </a:r>
          </a:p>
        </p:txBody>
      </p:sp>
    </p:spTree>
    <p:extLst>
      <p:ext uri="{BB962C8B-B14F-4D97-AF65-F5344CB8AC3E}">
        <p14:creationId xmlns:p14="http://schemas.microsoft.com/office/powerpoint/2010/main" val="320436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0DD7-7B32-43B9-8DF8-2CD03DE5A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Adversarial crafting framework (from attacker viewpoint)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CE616-07BE-443E-9F3E-C13EEF03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Existing algorithms for </a:t>
            </a:r>
            <a:r>
              <a:rPr lang="en-US" dirty="0">
                <a:solidFill>
                  <a:srgbClr val="0066FF"/>
                </a:solidFill>
              </a:rPr>
              <a:t>adversarial sample crafting </a:t>
            </a:r>
            <a:r>
              <a:rPr lang="en-US" dirty="0"/>
              <a:t>[7], [9] are a succession of two steps: </a:t>
            </a:r>
          </a:p>
          <a:p>
            <a:r>
              <a:rPr lang="en-US" dirty="0"/>
              <a:t>(1) </a:t>
            </a:r>
            <a:r>
              <a:rPr lang="en-US" dirty="0">
                <a:solidFill>
                  <a:srgbClr val="FF0000"/>
                </a:solidFill>
              </a:rPr>
              <a:t>direction sensitivity estimation, </a:t>
            </a:r>
            <a:r>
              <a:rPr lang="en-US" dirty="0"/>
              <a:t>and (2) </a:t>
            </a:r>
            <a:r>
              <a:rPr lang="en-US" dirty="0">
                <a:solidFill>
                  <a:srgbClr val="FF0000"/>
                </a:solidFill>
              </a:rPr>
              <a:t>perturbation selection</a:t>
            </a:r>
            <a:r>
              <a:rPr lang="en-US" dirty="0"/>
              <a:t>.</a:t>
            </a:r>
          </a:p>
          <a:p>
            <a:r>
              <a:rPr lang="en-US" dirty="0"/>
              <a:t> Step (1) evaluates </a:t>
            </a:r>
            <a:r>
              <a:rPr lang="en-US" u="sng" dirty="0"/>
              <a:t>the sensitivity of model F at the input point corresponding to sample X</a:t>
            </a:r>
            <a:r>
              <a:rPr lang="en-US" dirty="0"/>
              <a:t>. </a:t>
            </a:r>
          </a:p>
          <a:p>
            <a:r>
              <a:rPr lang="en-US" dirty="0"/>
              <a:t>Step (2) uses this knowledge to </a:t>
            </a:r>
            <a:r>
              <a:rPr lang="en-US" u="sng" dirty="0"/>
              <a:t>select a perturbation affecting sample X’s classification</a:t>
            </a:r>
            <a:r>
              <a:rPr lang="en-US" dirty="0"/>
              <a:t>.</a:t>
            </a:r>
          </a:p>
          <a:p>
            <a:r>
              <a:rPr lang="en-US" dirty="0"/>
              <a:t>If the resulting sample X +X’ is misclassified by model F in the adversarial target class instead of the original class , an adversarial sample X has been found. If not, the steps can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be repeated </a:t>
            </a:r>
            <a:r>
              <a:rPr lang="en-US" dirty="0"/>
              <a:t>on updated input X =  X + X’.</a:t>
            </a:r>
          </a:p>
        </p:txBody>
      </p:sp>
    </p:spTree>
    <p:extLst>
      <p:ext uri="{BB962C8B-B14F-4D97-AF65-F5344CB8AC3E}">
        <p14:creationId xmlns:p14="http://schemas.microsoft.com/office/powerpoint/2010/main" val="701200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C8EDA-2360-4DC5-9D20-3897C078C232}"/>
              </a:ext>
            </a:extLst>
          </p:cNvPr>
          <p:cNvSpPr txBox="1"/>
          <p:nvPr/>
        </p:nvSpPr>
        <p:spPr>
          <a:xfrm>
            <a:off x="479710" y="192947"/>
            <a:ext cx="8740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do they attack the samples? – TWO steps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D2780C-52CB-4B13-9429-CEA48DFE7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39" y="777722"/>
            <a:ext cx="11742157" cy="559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74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23A3D-ECBC-49B3-9686-052B15BA8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238" y="379635"/>
            <a:ext cx="11619523" cy="355135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general framework we introduce builds on previous attack approaches and is split into two folds: </a:t>
            </a:r>
          </a:p>
          <a:p>
            <a:r>
              <a:rPr lang="en-US" dirty="0">
                <a:solidFill>
                  <a:srgbClr val="0066FF"/>
                </a:solidFill>
              </a:rPr>
              <a:t>direction sensitivity estimation </a:t>
            </a:r>
            <a:r>
              <a:rPr lang="en-US" dirty="0"/>
              <a:t>and </a:t>
            </a:r>
            <a:r>
              <a:rPr lang="en-US" dirty="0">
                <a:solidFill>
                  <a:srgbClr val="0066FF"/>
                </a:solidFill>
              </a:rPr>
              <a:t>perturbation selection</a:t>
            </a:r>
            <a:r>
              <a:rPr lang="en-US" dirty="0"/>
              <a:t>. </a:t>
            </a:r>
          </a:p>
          <a:p>
            <a:r>
              <a:rPr lang="en-US" dirty="0"/>
              <a:t>Attacks holding in this framework correspond to adversaries with diverse goals, including the goal of </a:t>
            </a:r>
            <a:r>
              <a:rPr lang="en-US" dirty="0">
                <a:solidFill>
                  <a:srgbClr val="FF0000"/>
                </a:solidFill>
              </a:rPr>
              <a:t>misclassifying samples from a </a:t>
            </a:r>
            <a:r>
              <a:rPr lang="en-US" dirty="0">
                <a:solidFill>
                  <a:srgbClr val="0066FF"/>
                </a:solidFill>
              </a:rPr>
              <a:t>specific</a:t>
            </a:r>
            <a:r>
              <a:rPr lang="en-US" dirty="0">
                <a:solidFill>
                  <a:srgbClr val="FF0000"/>
                </a:solidFill>
              </a:rPr>
              <a:t> source class into a </a:t>
            </a:r>
            <a:r>
              <a:rPr lang="en-US" dirty="0">
                <a:solidFill>
                  <a:srgbClr val="0066FF"/>
                </a:solidFill>
              </a:rPr>
              <a:t>distinct</a:t>
            </a:r>
            <a:r>
              <a:rPr lang="en-US" dirty="0">
                <a:solidFill>
                  <a:srgbClr val="FF0000"/>
                </a:solidFill>
              </a:rPr>
              <a:t> target class</a:t>
            </a:r>
            <a:r>
              <a:rPr lang="en-US" dirty="0"/>
              <a:t>. </a:t>
            </a:r>
          </a:p>
          <a:p>
            <a:r>
              <a:rPr lang="en-US" dirty="0"/>
              <a:t>This is one of the strongest adversarial goals for attacks targeting classifiers </a:t>
            </a:r>
            <a:r>
              <a:rPr lang="en-US" dirty="0">
                <a:solidFill>
                  <a:srgbClr val="FF0000"/>
                </a:solidFill>
              </a:rPr>
              <a:t>at test time </a:t>
            </a:r>
            <a:r>
              <a:rPr lang="en-US" dirty="0"/>
              <a:t>and several other goals can be achieved if the adversary has the capability of achieving this goal. </a:t>
            </a:r>
          </a:p>
          <a:p>
            <a:r>
              <a:rPr lang="en-US" dirty="0"/>
              <a:t>More specifically, consider </a:t>
            </a:r>
            <a:r>
              <a:rPr lang="en-US" dirty="0">
                <a:solidFill>
                  <a:srgbClr val="FF0000"/>
                </a:solidFill>
              </a:rPr>
              <a:t>a sample X and a trained DNN </a:t>
            </a:r>
            <a:r>
              <a:rPr lang="en-US" dirty="0"/>
              <a:t>resulting in a </a:t>
            </a:r>
            <a:r>
              <a:rPr lang="en-US" dirty="0">
                <a:solidFill>
                  <a:srgbClr val="FF0000"/>
                </a:solidFill>
              </a:rPr>
              <a:t>classifier model F</a:t>
            </a:r>
            <a:r>
              <a:rPr lang="en-US" dirty="0"/>
              <a:t>. The goal of the adversary is to produce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3C083D-560F-4BA3-8AE0-551C72B33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468" y="3930994"/>
            <a:ext cx="9356967" cy="187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05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9E73F-C143-405E-B4DA-79F2A4ECF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4329418" cy="473773"/>
          </a:xfrm>
        </p:spPr>
        <p:txBody>
          <a:bodyPr>
            <a:normAutofit fontScale="90000"/>
          </a:bodyPr>
          <a:lstStyle/>
          <a:p>
            <a:r>
              <a:rPr lang="en-US" dirty="0"/>
              <a:t>Attack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E907E-07AE-4587-AB3E-03B9A32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83" y="1035905"/>
            <a:ext cx="11113209" cy="4786190"/>
          </a:xfrm>
        </p:spPr>
        <p:txBody>
          <a:bodyPr>
            <a:noAutofit/>
          </a:bodyPr>
          <a:lstStyle/>
          <a:p>
            <a:r>
              <a:rPr lang="en-US" sz="2400" dirty="0"/>
              <a:t>Broadly speaking, an adversary starts by considering a </a:t>
            </a:r>
            <a:r>
              <a:rPr lang="en-US" sz="2400" dirty="0">
                <a:solidFill>
                  <a:srgbClr val="0066FF"/>
                </a:solidFill>
              </a:rPr>
              <a:t>legitimate sample X</a:t>
            </a:r>
            <a:r>
              <a:rPr lang="en-US" sz="2400" dirty="0"/>
              <a:t>. We assume that the adversary has the capability of accessing </a:t>
            </a:r>
            <a:r>
              <a:rPr lang="en-US" sz="2400" dirty="0">
                <a:solidFill>
                  <a:srgbClr val="FF0000"/>
                </a:solidFill>
              </a:rPr>
              <a:t>parameters of his targeted model</a:t>
            </a:r>
            <a:r>
              <a:rPr lang="en-US" sz="2400" dirty="0">
                <a:solidFill>
                  <a:srgbClr val="0066FF"/>
                </a:solidFill>
              </a:rPr>
              <a:t> F </a:t>
            </a:r>
            <a:r>
              <a:rPr lang="en-US" sz="2400" dirty="0"/>
              <a:t>or he can </a:t>
            </a:r>
            <a:r>
              <a:rPr lang="en-US" sz="2400" dirty="0">
                <a:solidFill>
                  <a:srgbClr val="FF0000"/>
                </a:solidFill>
              </a:rPr>
              <a:t>replicate a similar DNN architecture </a:t>
            </a:r>
            <a:r>
              <a:rPr lang="en-US" sz="2400" dirty="0"/>
              <a:t>(since adversarial samples are transferable between DNNs) and therefore has access to its parameter values. </a:t>
            </a:r>
          </a:p>
          <a:p>
            <a:r>
              <a:rPr lang="en-US" sz="2400" dirty="0"/>
              <a:t>The adversarial sample crafting is then a </a:t>
            </a:r>
            <a:r>
              <a:rPr lang="en-US" sz="2400" dirty="0">
                <a:solidFill>
                  <a:srgbClr val="FF0000"/>
                </a:solidFill>
              </a:rPr>
              <a:t>two-step process</a:t>
            </a:r>
            <a:r>
              <a:rPr lang="en-US" sz="2400" dirty="0"/>
              <a:t>: 1) </a:t>
            </a:r>
            <a:r>
              <a:rPr lang="en-US" sz="2400" dirty="0">
                <a:solidFill>
                  <a:srgbClr val="FF0000"/>
                </a:solidFill>
              </a:rPr>
              <a:t>Direction Sensitivity Estimation</a:t>
            </a:r>
            <a:r>
              <a:rPr lang="en-US" sz="2400" dirty="0"/>
              <a:t>: evaluate </a:t>
            </a:r>
            <a:r>
              <a:rPr lang="en-US" sz="2400" u="sng" dirty="0"/>
              <a:t>the sensitivity of class change to each input feature </a:t>
            </a:r>
            <a:r>
              <a:rPr lang="en-US" sz="2400" dirty="0"/>
              <a:t>2) </a:t>
            </a:r>
            <a:r>
              <a:rPr lang="en-US" sz="2400" dirty="0">
                <a:solidFill>
                  <a:srgbClr val="FF0000"/>
                </a:solidFill>
              </a:rPr>
              <a:t>Perturbation Selection</a:t>
            </a:r>
            <a:r>
              <a:rPr lang="en-US" sz="2400" dirty="0"/>
              <a:t>: </a:t>
            </a:r>
            <a:r>
              <a:rPr lang="en-US" sz="2400" u="sng" dirty="0"/>
              <a:t>use the sensitivity information to select a perturbation X </a:t>
            </a:r>
            <a:r>
              <a:rPr lang="en-US" sz="2400" dirty="0"/>
              <a:t>among the input dimensions.</a:t>
            </a:r>
          </a:p>
          <a:p>
            <a:r>
              <a:rPr lang="en-US" sz="2400" dirty="0"/>
              <a:t> In other terms, step (1) identifies </a:t>
            </a:r>
            <a:r>
              <a:rPr lang="en-US" sz="2400" u="sng" dirty="0">
                <a:solidFill>
                  <a:srgbClr val="FF0000"/>
                </a:solidFill>
              </a:rPr>
              <a:t>directions</a:t>
            </a:r>
            <a:r>
              <a:rPr lang="en-US" sz="2400" dirty="0"/>
              <a:t> in the data manifold </a:t>
            </a:r>
            <a:r>
              <a:rPr lang="en-US" sz="2400" u="sng" dirty="0"/>
              <a:t>around sample X </a:t>
            </a:r>
            <a:r>
              <a:rPr lang="en-US" sz="2400" dirty="0"/>
              <a:t>in which the model F learned by the DNN </a:t>
            </a:r>
            <a:r>
              <a:rPr lang="en-US" sz="2400" u="sng" dirty="0"/>
              <a:t>is most sensitive </a:t>
            </a:r>
            <a:r>
              <a:rPr lang="en-US" sz="2400" dirty="0"/>
              <a:t>and </a:t>
            </a:r>
            <a:r>
              <a:rPr lang="en-US" sz="2400" u="sng" dirty="0"/>
              <a:t>will likely result in a class change</a:t>
            </a:r>
            <a:r>
              <a:rPr lang="en-US" sz="2400" dirty="0"/>
              <a:t>, while step (2) </a:t>
            </a:r>
            <a:r>
              <a:rPr lang="en-US" sz="2400" dirty="0">
                <a:solidFill>
                  <a:srgbClr val="FF0000"/>
                </a:solidFill>
              </a:rPr>
              <a:t>exploits </a:t>
            </a:r>
            <a:r>
              <a:rPr lang="en-US" sz="2400" dirty="0"/>
              <a:t>this knowledge to </a:t>
            </a:r>
            <a:r>
              <a:rPr lang="en-US" sz="2400" u="sng" dirty="0">
                <a:solidFill>
                  <a:srgbClr val="FF0000"/>
                </a:solidFill>
              </a:rPr>
              <a:t>find </a:t>
            </a:r>
            <a:r>
              <a:rPr lang="en-US" sz="2400" u="sng" dirty="0"/>
              <a:t>an effective adversarial perturbation</a:t>
            </a:r>
            <a:r>
              <a:rPr lang="en-US" sz="2400" dirty="0"/>
              <a:t>. </a:t>
            </a:r>
          </a:p>
          <a:p>
            <a:r>
              <a:rPr lang="en-US" sz="2400" u="sng" dirty="0"/>
              <a:t>Both steps are repeated </a:t>
            </a:r>
            <a:r>
              <a:rPr lang="en-US" sz="2400" dirty="0"/>
              <a:t>if necessary, by replacing X with X+X’ before starting each new iteration, until the sample satisfies the adversarial goal: it is classified by deep neural networks in the target class specified by the adversary using a class indicator vector Y .</a:t>
            </a:r>
          </a:p>
        </p:txBody>
      </p:sp>
    </p:spTree>
    <p:extLst>
      <p:ext uri="{BB962C8B-B14F-4D97-AF65-F5344CB8AC3E}">
        <p14:creationId xmlns:p14="http://schemas.microsoft.com/office/powerpoint/2010/main" val="3792354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83F58-5056-4D7D-8684-C598C1C3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26" y="246892"/>
            <a:ext cx="11913068" cy="834501"/>
          </a:xfrm>
        </p:spPr>
        <p:txBody>
          <a:bodyPr>
            <a:normAutofit fontScale="90000"/>
          </a:bodyPr>
          <a:lstStyle/>
          <a:p>
            <a:r>
              <a:rPr lang="en-US" dirty="0"/>
              <a:t>Neural Network Distillation (from good people viewpoint)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E74E1-AD0F-4D7E-8FC1-BFD487EB6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97" y="1081393"/>
            <a:ext cx="11855938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Distillation </a:t>
            </a:r>
            <a:r>
              <a:rPr lang="en-US" sz="2400" dirty="0"/>
              <a:t>is motivated by the end </a:t>
            </a:r>
            <a:r>
              <a:rPr lang="en-US" sz="2400" dirty="0">
                <a:solidFill>
                  <a:srgbClr val="FF0000"/>
                </a:solidFill>
              </a:rPr>
              <a:t>goal of </a:t>
            </a:r>
            <a:r>
              <a:rPr lang="en-US" sz="2400" u="sng" dirty="0">
                <a:solidFill>
                  <a:srgbClr val="FF0000"/>
                </a:solidFill>
              </a:rPr>
              <a:t>reducing the size </a:t>
            </a:r>
            <a:r>
              <a:rPr lang="en-US" sz="2400" u="sng" dirty="0"/>
              <a:t>of DNN architectures </a:t>
            </a:r>
            <a:r>
              <a:rPr lang="en-US" sz="2400" dirty="0"/>
              <a:t>or ensembles of DNN architectures, so as to </a:t>
            </a:r>
            <a:r>
              <a:rPr lang="en-US" sz="2400" dirty="0">
                <a:solidFill>
                  <a:srgbClr val="FF0000"/>
                </a:solidFill>
              </a:rPr>
              <a:t>reduce their computing resource needs</a:t>
            </a:r>
            <a:r>
              <a:rPr lang="en-US" sz="2400" dirty="0"/>
              <a:t>, and in turn </a:t>
            </a:r>
            <a:r>
              <a:rPr lang="en-US" sz="2400" dirty="0">
                <a:solidFill>
                  <a:srgbClr val="FF0000"/>
                </a:solidFill>
              </a:rPr>
              <a:t>allow DNN execution on </a:t>
            </a:r>
            <a:r>
              <a:rPr lang="en-US" sz="2400" u="sng" dirty="0">
                <a:solidFill>
                  <a:srgbClr val="FF0000"/>
                </a:solidFill>
              </a:rPr>
              <a:t>resource constrained devices </a:t>
            </a:r>
            <a:r>
              <a:rPr lang="en-US" sz="2400" dirty="0">
                <a:solidFill>
                  <a:srgbClr val="FF0000"/>
                </a:solidFill>
              </a:rPr>
              <a:t>like smartphones</a:t>
            </a:r>
            <a:r>
              <a:rPr lang="en-US" sz="2400" dirty="0"/>
              <a:t>. </a:t>
            </a:r>
          </a:p>
          <a:p>
            <a:r>
              <a:rPr lang="en-US" sz="2400" dirty="0"/>
              <a:t>The general intuition behind the technique is to </a:t>
            </a:r>
            <a:r>
              <a:rPr lang="en-US" sz="2400" dirty="0">
                <a:solidFill>
                  <a:srgbClr val="FF0000"/>
                </a:solidFill>
              </a:rPr>
              <a:t>extract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class probability vectors </a:t>
            </a:r>
            <a:r>
              <a:rPr lang="en-US" sz="2400" dirty="0"/>
              <a:t>produced by a </a:t>
            </a:r>
            <a:r>
              <a:rPr lang="en-US" sz="2400" dirty="0">
                <a:solidFill>
                  <a:srgbClr val="0066FF"/>
                </a:solidFill>
              </a:rPr>
              <a:t>first DNN </a:t>
            </a:r>
            <a:r>
              <a:rPr lang="en-US" sz="2400" dirty="0"/>
              <a:t>to train a </a:t>
            </a:r>
            <a:r>
              <a:rPr lang="en-US" sz="2400" dirty="0">
                <a:solidFill>
                  <a:srgbClr val="0066FF"/>
                </a:solidFill>
              </a:rPr>
              <a:t>second DNN </a:t>
            </a:r>
            <a:r>
              <a:rPr lang="en-US" sz="2400" dirty="0">
                <a:solidFill>
                  <a:srgbClr val="FF0000"/>
                </a:solidFill>
              </a:rPr>
              <a:t>with </a:t>
            </a:r>
            <a:r>
              <a:rPr lang="en-US" sz="2400" u="sng" dirty="0">
                <a:solidFill>
                  <a:srgbClr val="FF0000"/>
                </a:solidFill>
              </a:rPr>
              <a:t>reduced dimensionality </a:t>
            </a:r>
            <a:r>
              <a:rPr lang="en-US" sz="2400" dirty="0">
                <a:solidFill>
                  <a:srgbClr val="FF0000"/>
                </a:solidFill>
              </a:rPr>
              <a:t>without loss of accuracy</a:t>
            </a:r>
            <a:r>
              <a:rPr lang="en-US" sz="2400" dirty="0"/>
              <a:t>.</a:t>
            </a:r>
          </a:p>
          <a:p>
            <a:r>
              <a:rPr lang="en-US" sz="2400" dirty="0"/>
              <a:t>This intuition is based on the fact that knowledge acquired by DNNs </a:t>
            </a:r>
            <a:r>
              <a:rPr lang="en-US" sz="2400" i="1" dirty="0">
                <a:solidFill>
                  <a:srgbClr val="0066FF"/>
                </a:solidFill>
              </a:rPr>
              <a:t>during training </a:t>
            </a:r>
            <a:r>
              <a:rPr lang="en-US" sz="2400" dirty="0"/>
              <a:t>is not only encoded in </a:t>
            </a:r>
            <a:r>
              <a:rPr lang="en-US" sz="2400" dirty="0">
                <a:solidFill>
                  <a:srgbClr val="0066FF"/>
                </a:solidFill>
              </a:rPr>
              <a:t>weight parameters </a:t>
            </a:r>
            <a:r>
              <a:rPr lang="en-US" sz="2400" dirty="0"/>
              <a:t>learned by the DNN, but is also </a:t>
            </a:r>
            <a:r>
              <a:rPr lang="en-US" sz="2400" dirty="0">
                <a:solidFill>
                  <a:srgbClr val="0066FF"/>
                </a:solidFill>
              </a:rPr>
              <a:t>encoded in the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probability vectors </a:t>
            </a:r>
            <a:r>
              <a:rPr lang="en-US" sz="2400" dirty="0"/>
              <a:t>produced by the network. Therefore, distillation </a:t>
            </a:r>
            <a:r>
              <a:rPr lang="en-US" sz="2400" dirty="0">
                <a:solidFill>
                  <a:srgbClr val="00B050"/>
                </a:solidFill>
              </a:rPr>
              <a:t>extracts </a:t>
            </a:r>
            <a:r>
              <a:rPr lang="en-US" sz="2400" dirty="0">
                <a:solidFill>
                  <a:srgbClr val="0066FF"/>
                </a:solidFill>
              </a:rPr>
              <a:t>class knowledge </a:t>
            </a:r>
            <a:r>
              <a:rPr lang="en-US" sz="2400" dirty="0">
                <a:solidFill>
                  <a:srgbClr val="00B050"/>
                </a:solidFill>
              </a:rPr>
              <a:t>from these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probability vectors </a:t>
            </a:r>
            <a:r>
              <a:rPr lang="en-US" sz="2400" dirty="0">
                <a:solidFill>
                  <a:srgbClr val="00B050"/>
                </a:solidFill>
              </a:rPr>
              <a:t>to transfer it into a different DNN architecture </a:t>
            </a:r>
            <a:r>
              <a:rPr lang="en-US" sz="2400" dirty="0">
                <a:solidFill>
                  <a:srgbClr val="0066FF"/>
                </a:solidFill>
              </a:rPr>
              <a:t>during training</a:t>
            </a:r>
            <a:r>
              <a:rPr lang="en-US" sz="2400" dirty="0"/>
              <a:t>.</a:t>
            </a:r>
          </a:p>
          <a:p>
            <a:r>
              <a:rPr lang="en-US" sz="2400" dirty="0"/>
              <a:t>To perform this transfer, </a:t>
            </a:r>
            <a:r>
              <a:rPr lang="en-US" sz="2400" u="sng" dirty="0"/>
              <a:t>distillation can label the inputs </a:t>
            </a:r>
            <a:r>
              <a:rPr lang="en-US" sz="2400" dirty="0"/>
              <a:t>in the </a:t>
            </a:r>
            <a:r>
              <a:rPr lang="en-US" sz="2400" u="sng" dirty="0"/>
              <a:t>training dataset </a:t>
            </a:r>
            <a:r>
              <a:rPr lang="en-US" sz="2400" dirty="0"/>
              <a:t>of the </a:t>
            </a:r>
            <a:r>
              <a:rPr lang="en-US" sz="2400" dirty="0">
                <a:solidFill>
                  <a:srgbClr val="FF0000"/>
                </a:solidFill>
              </a:rPr>
              <a:t>second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/>
              <a:t>DNN using their </a:t>
            </a:r>
            <a:r>
              <a:rPr lang="en-US" sz="2400" u="sng" dirty="0"/>
              <a:t>classification predictions </a:t>
            </a:r>
            <a:r>
              <a:rPr lang="en-US" sz="2400" dirty="0"/>
              <a:t>according to the </a:t>
            </a:r>
            <a:r>
              <a:rPr lang="en-US" sz="2400" dirty="0">
                <a:solidFill>
                  <a:srgbClr val="FF0000"/>
                </a:solidFill>
              </a:rPr>
              <a:t>first </a:t>
            </a:r>
            <a:r>
              <a:rPr lang="en-US" sz="2400" dirty="0"/>
              <a:t>DNN. </a:t>
            </a:r>
          </a:p>
          <a:p>
            <a:r>
              <a:rPr lang="en-US" sz="2400" dirty="0"/>
              <a:t>The benefit of using </a:t>
            </a:r>
            <a:r>
              <a:rPr lang="en-US" sz="2400" dirty="0">
                <a:solidFill>
                  <a:srgbClr val="FF0000"/>
                </a:solidFill>
              </a:rPr>
              <a:t>class probabilities </a:t>
            </a:r>
            <a:r>
              <a:rPr lang="en-US" sz="2400" dirty="0"/>
              <a:t>instead of </a:t>
            </a:r>
            <a:r>
              <a:rPr lang="en-US" sz="2400" dirty="0">
                <a:solidFill>
                  <a:srgbClr val="FF0000"/>
                </a:solidFill>
              </a:rPr>
              <a:t>hard labels </a:t>
            </a:r>
            <a:r>
              <a:rPr lang="en-US" sz="2400" dirty="0"/>
              <a:t>is intuitive as </a:t>
            </a:r>
            <a:r>
              <a:rPr lang="en-US" sz="2400" u="sng" dirty="0"/>
              <a:t>probabilities encode additional information about each class, in addition to simply providing a sample’s correct class. Relative information about classes can be deduced from this </a:t>
            </a:r>
            <a:r>
              <a:rPr lang="en-US" sz="2400" u="sng" dirty="0">
                <a:solidFill>
                  <a:srgbClr val="0066FF"/>
                </a:solidFill>
              </a:rPr>
              <a:t>extra entropy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8407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3FA0-0544-4CDC-AD6C-F62446ED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distillation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C1BE4-BA92-4705-9FC7-A0A8CCD5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369" y="183344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perform distillation, a large network </a:t>
            </a:r>
            <a:r>
              <a:rPr lang="en-US" dirty="0">
                <a:solidFill>
                  <a:srgbClr val="FF0000"/>
                </a:solidFill>
              </a:rPr>
              <a:t>whose output layer is a </a:t>
            </a:r>
            <a:r>
              <a:rPr lang="en-US" dirty="0" err="1">
                <a:solidFill>
                  <a:srgbClr val="FF0000"/>
                </a:solidFill>
              </a:rPr>
              <a:t>softmax</a:t>
            </a:r>
            <a:r>
              <a:rPr lang="en-US" dirty="0"/>
              <a:t> is first trained on the </a:t>
            </a:r>
            <a:r>
              <a:rPr lang="en-US" dirty="0">
                <a:solidFill>
                  <a:srgbClr val="FF0000"/>
                </a:solidFill>
              </a:rPr>
              <a:t>original</a:t>
            </a:r>
            <a:r>
              <a:rPr lang="en-US" dirty="0"/>
              <a:t> dataset as would usually be done. An example of such a network is depicted in Figure 1 before. </a:t>
            </a:r>
          </a:p>
          <a:p>
            <a:r>
              <a:rPr lang="en-US" u="sng" dirty="0"/>
              <a:t>A </a:t>
            </a:r>
            <a:r>
              <a:rPr lang="en-US" u="sng" dirty="0" err="1">
                <a:solidFill>
                  <a:srgbClr val="0066FF"/>
                </a:solidFill>
              </a:rPr>
              <a:t>softmax</a:t>
            </a:r>
            <a:r>
              <a:rPr lang="en-US" u="sng" dirty="0">
                <a:solidFill>
                  <a:srgbClr val="0066FF"/>
                </a:solidFill>
              </a:rPr>
              <a:t> layer </a:t>
            </a:r>
            <a:r>
              <a:rPr lang="en-US" u="sng" dirty="0"/>
              <a:t>is merely a layer that considers </a:t>
            </a:r>
            <a:r>
              <a:rPr lang="en-US" u="sng" dirty="0">
                <a:solidFill>
                  <a:srgbClr val="FF0000"/>
                </a:solidFill>
              </a:rPr>
              <a:t>a vector </a:t>
            </a:r>
            <a:r>
              <a:rPr lang="en-US" u="sng" dirty="0">
                <a:solidFill>
                  <a:srgbClr val="0000FF"/>
                </a:solidFill>
              </a:rPr>
              <a:t>Z(X)</a:t>
            </a:r>
            <a:r>
              <a:rPr lang="en-US" u="sng" dirty="0">
                <a:solidFill>
                  <a:srgbClr val="FF0000"/>
                </a:solidFill>
              </a:rPr>
              <a:t> of outputs </a:t>
            </a:r>
            <a:r>
              <a:rPr lang="en-US" u="sng" dirty="0"/>
              <a:t>produced by the last hidden layer of a DNN</a:t>
            </a:r>
            <a:r>
              <a:rPr lang="en-US" dirty="0"/>
              <a:t>, which are named </a:t>
            </a:r>
            <a:r>
              <a:rPr lang="en-US" dirty="0">
                <a:solidFill>
                  <a:srgbClr val="00B050"/>
                </a:solidFill>
              </a:rPr>
              <a:t>logits</a:t>
            </a:r>
            <a:r>
              <a:rPr lang="en-US" dirty="0"/>
              <a:t>, and </a:t>
            </a:r>
            <a:r>
              <a:rPr lang="en-US" dirty="0">
                <a:solidFill>
                  <a:srgbClr val="FF0000"/>
                </a:solidFill>
              </a:rPr>
              <a:t>normalizes</a:t>
            </a:r>
            <a:r>
              <a:rPr lang="en-US" dirty="0"/>
              <a:t> them into a </a:t>
            </a:r>
            <a:r>
              <a:rPr lang="en-US" dirty="0">
                <a:solidFill>
                  <a:srgbClr val="FF0000"/>
                </a:solidFill>
              </a:rPr>
              <a:t>probability vector </a:t>
            </a:r>
            <a:r>
              <a:rPr lang="en-US" dirty="0">
                <a:solidFill>
                  <a:srgbClr val="0000FF"/>
                </a:solidFill>
              </a:rPr>
              <a:t>F(X)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the output of the DNN, </a:t>
            </a:r>
            <a:r>
              <a:rPr lang="en-US" u="sng" dirty="0"/>
              <a:t>assigning a probability to each class of the dataset </a:t>
            </a:r>
            <a:r>
              <a:rPr lang="en-US" dirty="0"/>
              <a:t>for input X. </a:t>
            </a:r>
          </a:p>
          <a:p>
            <a:r>
              <a:rPr lang="en-US" dirty="0"/>
              <a:t>Within the </a:t>
            </a:r>
            <a:r>
              <a:rPr lang="en-US" dirty="0" err="1">
                <a:solidFill>
                  <a:srgbClr val="FF0000"/>
                </a:solidFill>
              </a:rPr>
              <a:t>softmax</a:t>
            </a:r>
            <a:r>
              <a:rPr lang="en-US" dirty="0">
                <a:solidFill>
                  <a:srgbClr val="FF0000"/>
                </a:solidFill>
              </a:rPr>
              <a:t> (output) layer</a:t>
            </a:r>
            <a:r>
              <a:rPr lang="en-US" dirty="0"/>
              <a:t>, a given neuron corresponding to a </a:t>
            </a:r>
            <a:r>
              <a:rPr lang="en-US" dirty="0">
                <a:solidFill>
                  <a:srgbClr val="FF0000"/>
                </a:solidFill>
              </a:rPr>
              <a:t>class </a:t>
            </a:r>
            <a:r>
              <a:rPr lang="en-US" dirty="0"/>
              <a:t>indexed by </a:t>
            </a:r>
            <a:r>
              <a:rPr lang="en-US" i="1" dirty="0" err="1"/>
              <a:t>i</a:t>
            </a:r>
            <a:r>
              <a:rPr lang="en-US" dirty="0"/>
              <a:t> in [0,N-1] (where N is the number of classes) computes </a:t>
            </a:r>
            <a:r>
              <a:rPr lang="en-US" dirty="0">
                <a:solidFill>
                  <a:srgbClr val="0066FF"/>
                </a:solidFill>
              </a:rPr>
              <a:t>component </a:t>
            </a:r>
            <a:r>
              <a:rPr lang="en-US" i="1" dirty="0" err="1">
                <a:solidFill>
                  <a:srgbClr val="FF0000"/>
                </a:solidFill>
              </a:rPr>
              <a:t>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66FF"/>
                </a:solidFill>
              </a:rPr>
              <a:t>of the following </a:t>
            </a:r>
            <a:r>
              <a:rPr lang="en-US" u="sng" dirty="0">
                <a:solidFill>
                  <a:srgbClr val="00B050"/>
                </a:solidFill>
              </a:rPr>
              <a:t>output vector </a:t>
            </a:r>
            <a:r>
              <a:rPr lang="en-US" u="sng" dirty="0">
                <a:solidFill>
                  <a:srgbClr val="0000FF"/>
                </a:solidFill>
              </a:rPr>
              <a:t>F(X)</a:t>
            </a:r>
            <a:r>
              <a:rPr lang="en-US" u="sng" dirty="0">
                <a:solidFill>
                  <a:srgbClr val="00B05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234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DC1-35EE-402A-8E48-016D65A42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75" y="2372702"/>
            <a:ext cx="10515600" cy="36547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Corresponding to the hidden layer outputs for each of the </a:t>
            </a:r>
            <a:r>
              <a:rPr lang="en-US" dirty="0">
                <a:solidFill>
                  <a:srgbClr val="0000FF"/>
                </a:solidFill>
              </a:rPr>
              <a:t>N classes </a:t>
            </a:r>
            <a:r>
              <a:rPr lang="en-US" dirty="0"/>
              <a:t>in the dataset, and </a:t>
            </a:r>
            <a:r>
              <a:rPr lang="en-US" dirty="0">
                <a:solidFill>
                  <a:srgbClr val="0000FF"/>
                </a:solidFill>
              </a:rPr>
              <a:t>T </a:t>
            </a:r>
            <a:r>
              <a:rPr lang="en-US" dirty="0"/>
              <a:t>is a parameter named </a:t>
            </a:r>
            <a:r>
              <a:rPr lang="en-US" dirty="0">
                <a:solidFill>
                  <a:srgbClr val="FF0000"/>
                </a:solidFill>
              </a:rPr>
              <a:t>temperature</a:t>
            </a:r>
            <a:r>
              <a:rPr lang="en-US" dirty="0"/>
              <a:t> and shared </a:t>
            </a:r>
            <a:r>
              <a:rPr lang="en-US" u="sng" dirty="0"/>
              <a:t>across the </a:t>
            </a:r>
            <a:r>
              <a:rPr lang="en-US" u="sng" dirty="0" err="1"/>
              <a:t>softmax</a:t>
            </a:r>
            <a:r>
              <a:rPr lang="en-US" u="sng" dirty="0"/>
              <a:t> layer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Temperature</a:t>
            </a:r>
            <a:r>
              <a:rPr lang="en-US" dirty="0"/>
              <a:t> plays a central role in underlying phenomena of distillation as we show later. In the context of distillation, we refer to this temperature as the </a:t>
            </a:r>
            <a:r>
              <a:rPr lang="en-US" dirty="0">
                <a:solidFill>
                  <a:srgbClr val="FF0000"/>
                </a:solidFill>
              </a:rPr>
              <a:t>distillation temperature</a:t>
            </a:r>
            <a:r>
              <a:rPr lang="en-US" dirty="0"/>
              <a:t>. </a:t>
            </a:r>
          </a:p>
          <a:p>
            <a:r>
              <a:rPr lang="en-US" dirty="0"/>
              <a:t>The only </a:t>
            </a:r>
            <a:r>
              <a:rPr lang="en-US" dirty="0">
                <a:solidFill>
                  <a:srgbClr val="FF0000"/>
                </a:solidFill>
              </a:rPr>
              <a:t>constraint</a:t>
            </a:r>
            <a:r>
              <a:rPr lang="en-US" dirty="0"/>
              <a:t> put on the training of this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DNN is that a </a:t>
            </a:r>
            <a:r>
              <a:rPr lang="en-US" dirty="0">
                <a:solidFill>
                  <a:srgbClr val="FF0000"/>
                </a:solidFill>
              </a:rPr>
              <a:t>high temperature, larger than 1 (1 is the lowest temp),</a:t>
            </a:r>
            <a:r>
              <a:rPr lang="en-US" dirty="0"/>
              <a:t> should be used in the </a:t>
            </a:r>
            <a:r>
              <a:rPr lang="en-US" dirty="0" err="1"/>
              <a:t>softmax</a:t>
            </a:r>
            <a:r>
              <a:rPr lang="en-US" dirty="0"/>
              <a:t> layer.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5898C4-676A-4454-865F-96440823B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6394" y="336612"/>
            <a:ext cx="4934157" cy="12295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966869-901D-4437-9321-688AC584A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185" y="1690688"/>
            <a:ext cx="10425922" cy="43302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DB636F1-CC34-468E-86E6-1F556BFD922F}"/>
              </a:ext>
            </a:extLst>
          </p:cNvPr>
          <p:cNvSpPr/>
          <p:nvPr/>
        </p:nvSpPr>
        <p:spPr>
          <a:xfrm>
            <a:off x="10074031" y="1516185"/>
            <a:ext cx="1279769" cy="607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6F2643-6C58-4372-B960-5212A917B372}"/>
              </a:ext>
            </a:extLst>
          </p:cNvPr>
          <p:cNvSpPr txBox="1"/>
          <p:nvPr/>
        </p:nvSpPr>
        <p:spPr>
          <a:xfrm>
            <a:off x="553673" y="419450"/>
            <a:ext cx="179524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(Output vector – a probability – here is actually a percentage)</a:t>
            </a:r>
          </a:p>
        </p:txBody>
      </p:sp>
    </p:spTree>
    <p:extLst>
      <p:ext uri="{BB962C8B-B14F-4D97-AF65-F5344CB8AC3E}">
        <p14:creationId xmlns:p14="http://schemas.microsoft.com/office/powerpoint/2010/main" val="2450604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72435A-6ADA-4B3E-9B9D-2237B981D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247" y="1579963"/>
            <a:ext cx="9597505" cy="48994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901CA6-E30A-4ED7-9813-4E5596205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972" y="378597"/>
            <a:ext cx="5359900" cy="117666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50BB20-91B1-438B-AE56-ED90B5BDDB93}"/>
              </a:ext>
            </a:extLst>
          </p:cNvPr>
          <p:cNvCxnSpPr/>
          <p:nvPr/>
        </p:nvCxnSpPr>
        <p:spPr>
          <a:xfrm>
            <a:off x="1463879" y="2004969"/>
            <a:ext cx="943087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6CF665-5B4D-4BF1-BE30-677A47989717}"/>
              </a:ext>
            </a:extLst>
          </p:cNvPr>
          <p:cNvCxnSpPr/>
          <p:nvPr/>
        </p:nvCxnSpPr>
        <p:spPr>
          <a:xfrm>
            <a:off x="1297247" y="2497123"/>
            <a:ext cx="943087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FA184-5A2C-47E1-8AF5-E7FF071B3EDC}"/>
              </a:ext>
            </a:extLst>
          </p:cNvPr>
          <p:cNvCxnSpPr>
            <a:cxnSpLocks/>
          </p:cNvCxnSpPr>
          <p:nvPr/>
        </p:nvCxnSpPr>
        <p:spPr>
          <a:xfrm>
            <a:off x="3987972" y="4271395"/>
            <a:ext cx="682346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F89D382-5F9B-4E93-A198-08B589423DAD}"/>
              </a:ext>
            </a:extLst>
          </p:cNvPr>
          <p:cNvCxnSpPr/>
          <p:nvPr/>
        </p:nvCxnSpPr>
        <p:spPr>
          <a:xfrm>
            <a:off x="1297247" y="4682455"/>
            <a:ext cx="943087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9EB3D0F-D54F-4FE4-A482-B29B32598731}"/>
              </a:ext>
            </a:extLst>
          </p:cNvPr>
          <p:cNvCxnSpPr/>
          <p:nvPr/>
        </p:nvCxnSpPr>
        <p:spPr>
          <a:xfrm>
            <a:off x="1297247" y="5177405"/>
            <a:ext cx="943087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F002ED-2EEF-4339-A0E4-E826BAE1594E}"/>
              </a:ext>
            </a:extLst>
          </p:cNvPr>
          <p:cNvCxnSpPr/>
          <p:nvPr/>
        </p:nvCxnSpPr>
        <p:spPr>
          <a:xfrm>
            <a:off x="1380563" y="5559104"/>
            <a:ext cx="943087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812C36-6EB8-459C-9333-54967BA21B56}"/>
              </a:ext>
            </a:extLst>
          </p:cNvPr>
          <p:cNvCxnSpPr>
            <a:cxnSpLocks/>
          </p:cNvCxnSpPr>
          <p:nvPr/>
        </p:nvCxnSpPr>
        <p:spPr>
          <a:xfrm flipV="1">
            <a:off x="1238775" y="6016305"/>
            <a:ext cx="5220748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209C321E-F8C7-4609-9402-F385092DA78B}"/>
              </a:ext>
            </a:extLst>
          </p:cNvPr>
          <p:cNvSpPr/>
          <p:nvPr/>
        </p:nvSpPr>
        <p:spPr>
          <a:xfrm>
            <a:off x="469783" y="5029200"/>
            <a:ext cx="11346111" cy="169037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AB38D8-F8FE-4C4C-BF06-FA210388E3F0}"/>
              </a:ext>
            </a:extLst>
          </p:cNvPr>
          <p:cNvSpPr txBox="1"/>
          <p:nvPr/>
        </p:nvSpPr>
        <p:spPr>
          <a:xfrm>
            <a:off x="2053905" y="290333"/>
            <a:ext cx="179524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(Output vector)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D08013-7D1E-4793-9178-A64ECC80C3CC}"/>
              </a:ext>
            </a:extLst>
          </p:cNvPr>
          <p:cNvSpPr txBox="1"/>
          <p:nvPr/>
        </p:nvSpPr>
        <p:spPr>
          <a:xfrm>
            <a:off x="321703" y="1166070"/>
            <a:ext cx="30175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Importance of T (temp):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D359538-538A-4E2E-88CF-42BEB8D4E114}"/>
              </a:ext>
            </a:extLst>
          </p:cNvPr>
          <p:cNvSpPr/>
          <p:nvPr/>
        </p:nvSpPr>
        <p:spPr>
          <a:xfrm>
            <a:off x="1097280" y="3718560"/>
            <a:ext cx="10073640" cy="1458844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9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0B7E2-2432-4ACB-AC1C-F4FCA285A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First to second DNN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0676F-B649-4B37-96CC-D3BC4BF9B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probability vectors F(X) </a:t>
            </a:r>
            <a:r>
              <a:rPr lang="en-US" dirty="0"/>
              <a:t>produced by the </a:t>
            </a:r>
            <a:r>
              <a:rPr lang="en-US" dirty="0">
                <a:solidFill>
                  <a:srgbClr val="FF0000"/>
                </a:solidFill>
              </a:rPr>
              <a:t>first </a:t>
            </a:r>
            <a:r>
              <a:rPr lang="en-US" dirty="0"/>
              <a:t>DNN are then used to </a:t>
            </a:r>
            <a:r>
              <a:rPr lang="en-US" dirty="0">
                <a:solidFill>
                  <a:srgbClr val="FF0000"/>
                </a:solidFill>
              </a:rPr>
              <a:t>label</a:t>
            </a:r>
            <a:r>
              <a:rPr lang="en-US" dirty="0"/>
              <a:t> the dataset. These </a:t>
            </a:r>
            <a:r>
              <a:rPr lang="en-US" u="sng" dirty="0"/>
              <a:t>new labels </a:t>
            </a:r>
            <a:r>
              <a:rPr lang="en-US" dirty="0"/>
              <a:t>are called </a:t>
            </a:r>
            <a:r>
              <a:rPr lang="en-US" dirty="0">
                <a:solidFill>
                  <a:srgbClr val="FF0000"/>
                </a:solidFill>
              </a:rPr>
              <a:t>soft labels </a:t>
            </a:r>
            <a:r>
              <a:rPr lang="en-US" dirty="0"/>
              <a:t>as opposed to </a:t>
            </a:r>
            <a:r>
              <a:rPr lang="en-US" dirty="0">
                <a:solidFill>
                  <a:srgbClr val="C00000"/>
                </a:solidFill>
              </a:rPr>
              <a:t>hard </a:t>
            </a:r>
            <a:r>
              <a:rPr lang="en-US" dirty="0"/>
              <a:t>class labels. A </a:t>
            </a:r>
            <a:r>
              <a:rPr lang="en-US" dirty="0">
                <a:solidFill>
                  <a:srgbClr val="FF0000"/>
                </a:solidFill>
              </a:rPr>
              <a:t>second</a:t>
            </a:r>
            <a:r>
              <a:rPr lang="en-US" dirty="0"/>
              <a:t> network </a:t>
            </a:r>
            <a:r>
              <a:rPr lang="en-US" u="sng" dirty="0"/>
              <a:t>with less units (simpler architecture) </a:t>
            </a:r>
            <a:r>
              <a:rPr lang="en-US" dirty="0"/>
              <a:t>is then trained </a:t>
            </a:r>
            <a:r>
              <a:rPr lang="en-US" dirty="0">
                <a:solidFill>
                  <a:srgbClr val="0000FF"/>
                </a:solidFill>
              </a:rPr>
              <a:t>by using this newly labelled dataset.</a:t>
            </a:r>
          </a:p>
          <a:p>
            <a:r>
              <a:rPr lang="en-US" dirty="0"/>
              <a:t>Alternatively, the </a:t>
            </a:r>
            <a:r>
              <a:rPr lang="en-US" dirty="0">
                <a:solidFill>
                  <a:srgbClr val="FF0000"/>
                </a:solidFill>
              </a:rPr>
              <a:t>second </a:t>
            </a:r>
            <a:r>
              <a:rPr lang="en-US" dirty="0"/>
              <a:t>network can also be trained </a:t>
            </a:r>
            <a:r>
              <a:rPr lang="en-US" u="sng" dirty="0"/>
              <a:t>using a combination of the </a:t>
            </a:r>
            <a:r>
              <a:rPr lang="en-US" u="sng" dirty="0">
                <a:solidFill>
                  <a:srgbClr val="FF0000"/>
                </a:solidFill>
              </a:rPr>
              <a:t>hard </a:t>
            </a:r>
            <a:r>
              <a:rPr lang="en-US" u="sng" dirty="0"/>
              <a:t>class labels and the </a:t>
            </a:r>
            <a:r>
              <a:rPr lang="en-US" u="sng" dirty="0">
                <a:solidFill>
                  <a:srgbClr val="FF0000"/>
                </a:solidFill>
              </a:rPr>
              <a:t>probability vector labels </a:t>
            </a:r>
            <a:r>
              <a:rPr lang="en-US" dirty="0">
                <a:solidFill>
                  <a:srgbClr val="FF0000"/>
                </a:solidFill>
              </a:rPr>
              <a:t>(i.e., soft labels)</a:t>
            </a:r>
            <a:r>
              <a:rPr lang="en-US" dirty="0"/>
              <a:t>. This allows the network to benefit from both labels to converge towards an optimal solution. </a:t>
            </a:r>
          </a:p>
          <a:p>
            <a:r>
              <a:rPr lang="en-US" dirty="0"/>
              <a:t>Again, the second network is trained </a:t>
            </a:r>
            <a:r>
              <a:rPr lang="en-US" u="sng" dirty="0">
                <a:solidFill>
                  <a:srgbClr val="FF0000"/>
                </a:solidFill>
              </a:rPr>
              <a:t>at a high </a:t>
            </a:r>
            <a:r>
              <a:rPr lang="en-US" u="sng" dirty="0" err="1">
                <a:solidFill>
                  <a:srgbClr val="FF0000"/>
                </a:solidFill>
              </a:rPr>
              <a:t>softmax</a:t>
            </a:r>
            <a:r>
              <a:rPr lang="en-US" u="sng" dirty="0">
                <a:solidFill>
                  <a:srgbClr val="FF0000"/>
                </a:solidFill>
              </a:rPr>
              <a:t> temperature</a:t>
            </a:r>
            <a:r>
              <a:rPr lang="en-US" u="sng" dirty="0"/>
              <a:t> identical to the one used in the first network</a:t>
            </a:r>
            <a:r>
              <a:rPr lang="en-US" dirty="0"/>
              <a:t>. </a:t>
            </a:r>
          </a:p>
          <a:p>
            <a:r>
              <a:rPr lang="en-US" dirty="0"/>
              <a:t>This second model, although of </a:t>
            </a:r>
            <a:r>
              <a:rPr lang="en-US" u="sng" dirty="0"/>
              <a:t>smaller size</a:t>
            </a:r>
            <a:r>
              <a:rPr lang="en-US" dirty="0"/>
              <a:t>, achieves </a:t>
            </a:r>
            <a:r>
              <a:rPr lang="en-US" u="sng" dirty="0"/>
              <a:t>comparable accuracy than the original model but is less computationally expensive</a:t>
            </a:r>
            <a:r>
              <a:rPr lang="en-US" dirty="0"/>
              <a:t>. The temperature is set back to 1 (lowest) </a:t>
            </a:r>
            <a:r>
              <a:rPr lang="en-US" dirty="0">
                <a:solidFill>
                  <a:srgbClr val="FF0000"/>
                </a:solidFill>
              </a:rPr>
              <a:t>at test time </a:t>
            </a:r>
            <a:r>
              <a:rPr lang="en-US" u="sng" dirty="0"/>
              <a:t>so as to produce more discrete probability vectors during classification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378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3F30-4E75-42FB-9853-3E3701B2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DEFENDING DNNS USING DISTILLATION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28F5-D2FE-4F4D-8850-CE8094E3C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Armed with background on DNNs in adversarial settings, we now introduce a </a:t>
            </a:r>
            <a:r>
              <a:rPr lang="en-US" dirty="0">
                <a:solidFill>
                  <a:srgbClr val="FF0000"/>
                </a:solidFill>
              </a:rPr>
              <a:t>defensive mechanism </a:t>
            </a:r>
            <a:r>
              <a:rPr lang="en-US" dirty="0"/>
              <a:t>to reduce vulnerabilities exposing DNNs to adversarial samples. </a:t>
            </a:r>
          </a:p>
          <a:p>
            <a:r>
              <a:rPr lang="en-US" dirty="0"/>
              <a:t>We note that most previous work on combating adversarial samples proposed </a:t>
            </a:r>
            <a:r>
              <a:rPr lang="en-US" dirty="0">
                <a:solidFill>
                  <a:srgbClr val="FF0000"/>
                </a:solidFill>
              </a:rPr>
              <a:t>regularizations or dataset augmentations</a:t>
            </a:r>
            <a:r>
              <a:rPr lang="en-US" dirty="0"/>
              <a:t>. </a:t>
            </a:r>
          </a:p>
          <a:p>
            <a:r>
              <a:rPr lang="en-US" u="sng" dirty="0"/>
              <a:t>We instead take a radically different approach and use distillation</a:t>
            </a:r>
            <a:r>
              <a:rPr lang="en-US" dirty="0"/>
              <a:t>, a training technique described in the previous section, to improve the robustness of DNNs. We describe how we </a:t>
            </a:r>
            <a:r>
              <a:rPr lang="en-US" dirty="0">
                <a:solidFill>
                  <a:srgbClr val="FF0000"/>
                </a:solidFill>
              </a:rPr>
              <a:t>adapt distillation into defensive distillation </a:t>
            </a:r>
            <a:r>
              <a:rPr lang="en-US" dirty="0"/>
              <a:t>to address the problem of DNN vulnerability to adversarial perturbations.</a:t>
            </a:r>
          </a:p>
          <a:p>
            <a:r>
              <a:rPr lang="en-US" dirty="0"/>
              <a:t>To formalize our discussion of defenses against adversarial samples, we now propose a </a:t>
            </a:r>
            <a:r>
              <a:rPr lang="en-US" dirty="0">
                <a:solidFill>
                  <a:srgbClr val="FF0000"/>
                </a:solidFill>
              </a:rPr>
              <a:t>metric</a:t>
            </a:r>
            <a:r>
              <a:rPr lang="en-US" dirty="0"/>
              <a:t> to evaluate the resilience of DNNs to adversarial noise. To build an intuition for this </a:t>
            </a:r>
            <a:r>
              <a:rPr lang="en-US" dirty="0">
                <a:solidFill>
                  <a:srgbClr val="C00000"/>
                </a:solidFill>
              </a:rPr>
              <a:t>metric</a:t>
            </a:r>
            <a:r>
              <a:rPr lang="en-US" dirty="0"/>
              <a:t>, namely </a:t>
            </a:r>
            <a:r>
              <a:rPr lang="en-US" dirty="0">
                <a:solidFill>
                  <a:srgbClr val="C00000"/>
                </a:solidFill>
              </a:rPr>
              <a:t>the robustness of a network</a:t>
            </a:r>
            <a:r>
              <a:rPr lang="en-US" dirty="0"/>
              <a:t>, we briefly comment on the underlying vulnerabilities exploited by the attack framework presented above.</a:t>
            </a:r>
          </a:p>
        </p:txBody>
      </p:sp>
    </p:spTree>
    <p:extLst>
      <p:ext uri="{BB962C8B-B14F-4D97-AF65-F5344CB8AC3E}">
        <p14:creationId xmlns:p14="http://schemas.microsoft.com/office/powerpoint/2010/main" val="42696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8B897-2869-4170-B77B-F8CA0DC9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Graduate students</a:t>
            </a:r>
            <a:r>
              <a:rPr lang="en-US"/>
              <a:t>’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A5149-566D-4645-A549-4D4D6DD89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see a coarse demo before Apr 15; Final Demo: May 1.</a:t>
            </a:r>
          </a:p>
          <a:p>
            <a:r>
              <a:rPr lang="en-US" dirty="0"/>
              <a:t>Need to see 8-pages of write up by Apr 10. (can get bonus)</a:t>
            </a:r>
          </a:p>
          <a:p>
            <a:r>
              <a:rPr lang="en-US" dirty="0"/>
              <a:t>10% of ECE 693 final grade.</a:t>
            </a:r>
          </a:p>
        </p:txBody>
      </p:sp>
    </p:spTree>
    <p:extLst>
      <p:ext uri="{BB962C8B-B14F-4D97-AF65-F5344CB8AC3E}">
        <p14:creationId xmlns:p14="http://schemas.microsoft.com/office/powerpoint/2010/main" val="2610811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9080-01F3-47A5-8E7A-4E0691892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682"/>
            <a:ext cx="10515600" cy="1325563"/>
          </a:xfrm>
        </p:spPr>
        <p:txBody>
          <a:bodyPr/>
          <a:lstStyle/>
          <a:p>
            <a:r>
              <a:rPr lang="en-US" dirty="0"/>
              <a:t>Defense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41DA8-8D73-43DB-9E57-A5AF19A3F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" y="1261744"/>
            <a:ext cx="10957560" cy="5260975"/>
          </a:xfrm>
        </p:spPr>
        <p:txBody>
          <a:bodyPr>
            <a:noAutofit/>
          </a:bodyPr>
          <a:lstStyle/>
          <a:p>
            <a:r>
              <a:rPr lang="en-US" sz="2400" dirty="0"/>
              <a:t>In the framework discussed previously, we underlined the fact that attacks based on adversarial samples were primarily </a:t>
            </a:r>
            <a:r>
              <a:rPr lang="en-US" sz="2400" dirty="0">
                <a:solidFill>
                  <a:srgbClr val="FF0000"/>
                </a:solidFill>
              </a:rPr>
              <a:t>exploiting gradients computed </a:t>
            </a:r>
            <a:r>
              <a:rPr lang="en-US" sz="2400" dirty="0"/>
              <a:t>to </a:t>
            </a:r>
            <a:r>
              <a:rPr lang="en-US" sz="2400" u="sng" dirty="0"/>
              <a:t>estimate the sensitivity of networks </a:t>
            </a:r>
            <a:r>
              <a:rPr lang="en-US" sz="2400" dirty="0"/>
              <a:t>to its input dimensions. To simplify our discussion, we refer to these gradients as </a:t>
            </a:r>
            <a:r>
              <a:rPr lang="en-US" sz="2400" dirty="0">
                <a:solidFill>
                  <a:srgbClr val="FF0000"/>
                </a:solidFill>
              </a:rPr>
              <a:t>adversarial gradients </a:t>
            </a:r>
            <a:r>
              <a:rPr lang="en-US" sz="2400" dirty="0"/>
              <a:t>in the remainder of this lecture. </a:t>
            </a:r>
          </a:p>
          <a:p>
            <a:r>
              <a:rPr lang="en-US" sz="2400" dirty="0"/>
              <a:t>If </a:t>
            </a:r>
            <a:r>
              <a:rPr lang="en-US" sz="2400" dirty="0">
                <a:solidFill>
                  <a:srgbClr val="C00000"/>
                </a:solidFill>
              </a:rPr>
              <a:t>adversarial gradients </a:t>
            </a:r>
            <a:r>
              <a:rPr lang="en-US" sz="2400" dirty="0"/>
              <a:t>are </a:t>
            </a:r>
            <a:r>
              <a:rPr lang="en-US" sz="2400" dirty="0">
                <a:solidFill>
                  <a:srgbClr val="FF0000"/>
                </a:solidFill>
              </a:rPr>
              <a:t>high</a:t>
            </a:r>
            <a:r>
              <a:rPr lang="en-US" sz="2400" dirty="0"/>
              <a:t>, crafting adversarial samples becomes </a:t>
            </a:r>
            <a:r>
              <a:rPr lang="en-US" sz="2400" dirty="0">
                <a:solidFill>
                  <a:srgbClr val="FF0000"/>
                </a:solidFill>
              </a:rPr>
              <a:t>easier</a:t>
            </a:r>
            <a:r>
              <a:rPr lang="en-US" sz="2400" dirty="0"/>
              <a:t> because </a:t>
            </a:r>
            <a:r>
              <a:rPr lang="en-US" sz="2400" u="sng" dirty="0"/>
              <a:t>small perturbations will induce high network output variations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0066FF"/>
                </a:solidFill>
              </a:rPr>
              <a:t>To defend against such perturbations, one must therefore </a:t>
            </a:r>
            <a:r>
              <a:rPr lang="en-US" sz="2400" u="sng" dirty="0">
                <a:solidFill>
                  <a:srgbClr val="7030A0"/>
                </a:solidFill>
              </a:rPr>
              <a:t>reduce these variations around the input</a:t>
            </a:r>
            <a:r>
              <a:rPr lang="en-US" sz="2400" dirty="0">
                <a:solidFill>
                  <a:srgbClr val="7030A0"/>
                </a:solidFill>
              </a:rPr>
              <a:t>, and </a:t>
            </a:r>
            <a:r>
              <a:rPr lang="en-US" sz="2400" u="sng" dirty="0">
                <a:solidFill>
                  <a:srgbClr val="7030A0"/>
                </a:solidFill>
              </a:rPr>
              <a:t>consequently the amplitude of adversarial gradients</a:t>
            </a:r>
            <a:r>
              <a:rPr lang="en-US" sz="2400" dirty="0"/>
              <a:t>. </a:t>
            </a:r>
          </a:p>
          <a:p>
            <a:r>
              <a:rPr lang="en-US" sz="2400" dirty="0"/>
              <a:t>In other words, we must ‘</a:t>
            </a:r>
            <a:r>
              <a:rPr lang="en-US" sz="2400" dirty="0">
                <a:solidFill>
                  <a:srgbClr val="0066FF"/>
                </a:solidFill>
              </a:rPr>
              <a:t>smoothen’</a:t>
            </a:r>
            <a:r>
              <a:rPr lang="en-US" sz="2400" dirty="0"/>
              <a:t> the model learned during </a:t>
            </a:r>
            <a:r>
              <a:rPr lang="en-US" sz="2400" dirty="0">
                <a:solidFill>
                  <a:srgbClr val="0066FF"/>
                </a:solidFill>
              </a:rPr>
              <a:t>training</a:t>
            </a:r>
            <a:r>
              <a:rPr lang="en-US" sz="2400" dirty="0"/>
              <a:t> by helping the network </a:t>
            </a:r>
            <a:r>
              <a:rPr lang="en-US" sz="2400" dirty="0">
                <a:solidFill>
                  <a:srgbClr val="0066FF"/>
                </a:solidFill>
              </a:rPr>
              <a:t>generalize better </a:t>
            </a:r>
            <a:r>
              <a:rPr lang="en-US" sz="2400" dirty="0"/>
              <a:t>to samples </a:t>
            </a:r>
            <a:r>
              <a:rPr lang="en-US" sz="2400" dirty="0">
                <a:solidFill>
                  <a:srgbClr val="0066FF"/>
                </a:solidFill>
              </a:rPr>
              <a:t>outside of its training dataset</a:t>
            </a:r>
            <a:r>
              <a:rPr lang="en-US" sz="2400" dirty="0"/>
              <a:t>. </a:t>
            </a:r>
          </a:p>
          <a:p>
            <a:r>
              <a:rPr lang="en-US" sz="2400" dirty="0"/>
              <a:t>Note that adversarial samples are not necessarily found in “nature”, because adversarial samples </a:t>
            </a:r>
            <a:r>
              <a:rPr lang="en-US" sz="2400" dirty="0">
                <a:solidFill>
                  <a:srgbClr val="C00000"/>
                </a:solidFill>
              </a:rPr>
              <a:t>are specifically crafted </a:t>
            </a:r>
            <a:r>
              <a:rPr lang="en-US" sz="2400" dirty="0"/>
              <a:t>to break the classification learned by the network. Therefore, they </a:t>
            </a:r>
            <a:r>
              <a:rPr lang="en-US" sz="2400" dirty="0">
                <a:solidFill>
                  <a:srgbClr val="C00000"/>
                </a:solidFill>
              </a:rPr>
              <a:t>are not necessarily extracted from the input distribution </a:t>
            </a:r>
            <a:r>
              <a:rPr lang="en-US" sz="2400" dirty="0"/>
              <a:t>that the DNN architecture tries to model during training.</a:t>
            </a:r>
          </a:p>
        </p:txBody>
      </p:sp>
    </p:spTree>
    <p:extLst>
      <p:ext uri="{BB962C8B-B14F-4D97-AF65-F5344CB8AC3E}">
        <p14:creationId xmlns:p14="http://schemas.microsoft.com/office/powerpoint/2010/main" val="2629427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700C3-9401-4C47-B9B3-EC82CB78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334"/>
          </a:xfrm>
        </p:spPr>
        <p:txBody>
          <a:bodyPr/>
          <a:lstStyle/>
          <a:p>
            <a:r>
              <a:rPr lang="en-US" dirty="0"/>
              <a:t>DNN Robustness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FDE61-2A52-4459-BF82-5B073C648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00" y="1221617"/>
            <a:ext cx="11355199" cy="4351338"/>
          </a:xfrm>
        </p:spPr>
        <p:txBody>
          <a:bodyPr>
            <a:noAutofit/>
          </a:bodyPr>
          <a:lstStyle/>
          <a:p>
            <a:r>
              <a:rPr lang="en-US" sz="2000" dirty="0"/>
              <a:t>We informally defined the </a:t>
            </a:r>
            <a:r>
              <a:rPr lang="en-US" sz="2000" dirty="0">
                <a:solidFill>
                  <a:srgbClr val="00B050"/>
                </a:solidFill>
              </a:rPr>
              <a:t>metric</a:t>
            </a:r>
            <a:r>
              <a:rPr lang="en-US" sz="2000" dirty="0"/>
              <a:t> called </a:t>
            </a:r>
            <a:r>
              <a:rPr lang="en-US" sz="2000" u="sng" dirty="0">
                <a:solidFill>
                  <a:srgbClr val="C00000"/>
                </a:solidFill>
              </a:rPr>
              <a:t>robustness</a:t>
            </a:r>
            <a:r>
              <a:rPr lang="en-US" sz="2000" u="sng" dirty="0"/>
              <a:t> of a DNN </a:t>
            </a:r>
            <a:r>
              <a:rPr lang="en-US" sz="2000" dirty="0"/>
              <a:t>to adversarial perturbations as its capability to </a:t>
            </a:r>
            <a:r>
              <a:rPr lang="en-US" sz="2000" dirty="0">
                <a:solidFill>
                  <a:srgbClr val="C00000"/>
                </a:solidFill>
              </a:rPr>
              <a:t>resist perturbations</a:t>
            </a:r>
            <a:r>
              <a:rPr lang="en-US" sz="2000" dirty="0"/>
              <a:t>. In other words, a robust DNN should </a:t>
            </a:r>
          </a:p>
          <a:p>
            <a:r>
              <a:rPr lang="en-US" sz="2000" dirty="0"/>
              <a:t>- (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dirty="0">
                <a:solidFill>
                  <a:srgbClr val="C00000"/>
                </a:solidFill>
              </a:rPr>
              <a:t>display good accuracy </a:t>
            </a:r>
            <a:r>
              <a:rPr lang="en-US" sz="2000" dirty="0"/>
              <a:t>inside and outside of its training dataset as well as </a:t>
            </a:r>
          </a:p>
          <a:p>
            <a:r>
              <a:rPr lang="en-US" sz="2000" dirty="0"/>
              <a:t>- (ii) </a:t>
            </a:r>
            <a:r>
              <a:rPr lang="en-US" sz="2000" dirty="0">
                <a:solidFill>
                  <a:srgbClr val="C00000"/>
                </a:solidFill>
              </a:rPr>
              <a:t>model a </a:t>
            </a:r>
            <a:r>
              <a:rPr lang="en-US" sz="2000" dirty="0">
                <a:solidFill>
                  <a:srgbClr val="00B050"/>
                </a:solidFill>
              </a:rPr>
              <a:t>smooth</a:t>
            </a:r>
            <a:r>
              <a:rPr lang="en-US" sz="2000" dirty="0">
                <a:solidFill>
                  <a:srgbClr val="C00000"/>
                </a:solidFill>
              </a:rPr>
              <a:t> classifier function F </a:t>
            </a:r>
            <a:r>
              <a:rPr lang="en-US" sz="2000" dirty="0"/>
              <a:t>which would intuitively </a:t>
            </a:r>
            <a:r>
              <a:rPr lang="en-US" sz="2000" u="sng" dirty="0"/>
              <a:t>classify inputs </a:t>
            </a:r>
            <a:r>
              <a:rPr lang="en-US" sz="2000" u="sng" dirty="0">
                <a:solidFill>
                  <a:srgbClr val="C00000"/>
                </a:solidFill>
              </a:rPr>
              <a:t>relatively consistently </a:t>
            </a:r>
            <a:r>
              <a:rPr lang="en-US" sz="2000" u="sng" dirty="0"/>
              <a:t>in the neighborhood of a given sample</a:t>
            </a:r>
            <a:r>
              <a:rPr lang="en-US" sz="2000" dirty="0"/>
              <a:t>.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The notion of neighborhood </a:t>
            </a:r>
            <a:r>
              <a:rPr lang="en-US" sz="2000" dirty="0"/>
              <a:t>can be defined by </a:t>
            </a:r>
            <a:r>
              <a:rPr lang="en-US" sz="2000" dirty="0">
                <a:solidFill>
                  <a:srgbClr val="C00000"/>
                </a:solidFill>
              </a:rPr>
              <a:t>a norm </a:t>
            </a:r>
            <a:r>
              <a:rPr lang="en-US" sz="2000" dirty="0"/>
              <a:t>appropriate for the input domain. Previous work has formalized a close definition of robustness in the context of other machine learning techniques [30]. </a:t>
            </a:r>
          </a:p>
          <a:p>
            <a:r>
              <a:rPr lang="en-US" sz="2000" dirty="0"/>
              <a:t>The intuition behind this metric is that robustness is achieved by </a:t>
            </a:r>
            <a:r>
              <a:rPr lang="en-US" sz="2000" u="sng" dirty="0">
                <a:solidFill>
                  <a:srgbClr val="C00000"/>
                </a:solidFill>
              </a:rPr>
              <a:t>ensuring that the classification output by a DNN remains </a:t>
            </a:r>
            <a:r>
              <a:rPr lang="en-US" sz="2000" u="sng" dirty="0">
                <a:solidFill>
                  <a:srgbClr val="00B050"/>
                </a:solidFill>
              </a:rPr>
              <a:t>somewhat constant </a:t>
            </a:r>
            <a:r>
              <a:rPr lang="en-US" sz="2000" u="sng" dirty="0">
                <a:solidFill>
                  <a:srgbClr val="C00000"/>
                </a:solidFill>
              </a:rPr>
              <a:t>in a closed neighborhood</a:t>
            </a:r>
            <a:r>
              <a:rPr lang="en-US" sz="2000" u="sng" dirty="0"/>
              <a:t> around any given sample </a:t>
            </a:r>
            <a:r>
              <a:rPr lang="en-US" sz="2000" dirty="0"/>
              <a:t>extracted from the classifier’s input distribution. This idea is illustrated in Figure 4. </a:t>
            </a:r>
          </a:p>
          <a:p>
            <a:r>
              <a:rPr lang="en-US" sz="2000" u="sng" dirty="0">
                <a:solidFill>
                  <a:srgbClr val="C00000"/>
                </a:solidFill>
              </a:rPr>
              <a:t>The larger this neighborhood </a:t>
            </a:r>
            <a:r>
              <a:rPr lang="en-US" sz="2000" u="sng" dirty="0"/>
              <a:t>is for all inputs within the natural distribution of samples, </a:t>
            </a:r>
            <a:r>
              <a:rPr lang="en-US" sz="2000" u="sng" dirty="0">
                <a:solidFill>
                  <a:srgbClr val="C00000"/>
                </a:solidFill>
              </a:rPr>
              <a:t>the more robust</a:t>
            </a:r>
            <a:r>
              <a:rPr lang="en-US" sz="2000" u="sng" dirty="0"/>
              <a:t> is the DNN</a:t>
            </a:r>
            <a:r>
              <a:rPr lang="en-US" sz="2000" dirty="0"/>
              <a:t>. Not all inputs are considered, otherwise the ideal robust classifier would be a constant function, which has the merit of being very robust to adversarial perturbations but is not a very interesting classifier. </a:t>
            </a:r>
          </a:p>
          <a:p>
            <a:r>
              <a:rPr lang="en-US" sz="2000" dirty="0"/>
              <a:t>We extend the definition of </a:t>
            </a:r>
            <a:r>
              <a:rPr lang="en-US" sz="2000" dirty="0">
                <a:solidFill>
                  <a:srgbClr val="C00000"/>
                </a:solidFill>
              </a:rPr>
              <a:t>robustness</a:t>
            </a:r>
            <a:r>
              <a:rPr lang="en-US" sz="2000" dirty="0"/>
              <a:t> introduced in [30] to the </a:t>
            </a:r>
            <a:r>
              <a:rPr lang="en-US" sz="2000" dirty="0">
                <a:solidFill>
                  <a:srgbClr val="C00000"/>
                </a:solidFill>
              </a:rPr>
              <a:t>adversarial behavior of source-target class pair misclassification</a:t>
            </a:r>
            <a:r>
              <a:rPr lang="en-US" sz="2000" dirty="0"/>
              <a:t> within the context of classifiers built using DNNs.</a:t>
            </a:r>
          </a:p>
        </p:txBody>
      </p:sp>
    </p:spTree>
    <p:extLst>
      <p:ext uri="{BB962C8B-B14F-4D97-AF65-F5344CB8AC3E}">
        <p14:creationId xmlns:p14="http://schemas.microsoft.com/office/powerpoint/2010/main" val="4185100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FC8DF6-5FFC-4EF5-AA0A-993113D86EEE}"/>
              </a:ext>
            </a:extLst>
          </p:cNvPr>
          <p:cNvSpPr txBox="1"/>
          <p:nvPr/>
        </p:nvSpPr>
        <p:spPr>
          <a:xfrm>
            <a:off x="203200" y="406400"/>
            <a:ext cx="11629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Fig. 4: Visualizing the </a:t>
            </a:r>
            <a:r>
              <a:rPr lang="en-US" dirty="0">
                <a:solidFill>
                  <a:srgbClr val="C00000"/>
                </a:solidFill>
              </a:rPr>
              <a:t>hardness</a:t>
            </a:r>
            <a:r>
              <a:rPr lang="en-US" dirty="0"/>
              <a:t> metric: This 2D representation illustrates </a:t>
            </a:r>
            <a:r>
              <a:rPr lang="en-US" u="sng" dirty="0"/>
              <a:t>the hardness metric </a:t>
            </a:r>
            <a:r>
              <a:rPr lang="en-US" dirty="0"/>
              <a:t>as </a:t>
            </a:r>
            <a:r>
              <a:rPr lang="en-US" u="sng" dirty="0"/>
              <a:t>the radius of the</a:t>
            </a:r>
          </a:p>
          <a:p>
            <a:r>
              <a:rPr lang="en-US" u="sng" dirty="0"/>
              <a:t>disc centered at the original sample X and </a:t>
            </a:r>
            <a:r>
              <a:rPr lang="en-US" u="sng" dirty="0">
                <a:solidFill>
                  <a:srgbClr val="C00000"/>
                </a:solidFill>
              </a:rPr>
              <a:t>going through the </a:t>
            </a:r>
            <a:r>
              <a:rPr lang="en-US" u="sng" dirty="0">
                <a:solidFill>
                  <a:srgbClr val="00B050"/>
                </a:solidFill>
              </a:rPr>
              <a:t>closest</a:t>
            </a:r>
            <a:r>
              <a:rPr lang="en-US" u="sng" dirty="0">
                <a:solidFill>
                  <a:srgbClr val="C00000"/>
                </a:solidFill>
              </a:rPr>
              <a:t> adversarial sample X* </a:t>
            </a:r>
            <a:r>
              <a:rPr lang="en-US" dirty="0">
                <a:solidFill>
                  <a:srgbClr val="00B050"/>
                </a:solidFill>
              </a:rPr>
              <a:t>among all the possible</a:t>
            </a:r>
          </a:p>
          <a:p>
            <a:r>
              <a:rPr lang="en-US" dirty="0">
                <a:solidFill>
                  <a:srgbClr val="00B050"/>
                </a:solidFill>
              </a:rPr>
              <a:t>adversarial samples</a:t>
            </a:r>
            <a:r>
              <a:rPr lang="en-US" dirty="0"/>
              <a:t> crafted from sample X. </a:t>
            </a:r>
            <a:r>
              <a:rPr lang="en-US" dirty="0">
                <a:solidFill>
                  <a:srgbClr val="C00000"/>
                </a:solidFill>
              </a:rPr>
              <a:t>Inside the disc, the class output by the classifier is constant</a:t>
            </a:r>
            <a:r>
              <a:rPr lang="en-US" dirty="0"/>
              <a:t>. However, outside the disc, all samples X* are classified differently than X.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027389-847C-4AAD-A604-1527C4619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502" y="2033339"/>
            <a:ext cx="8318876" cy="379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55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8846-DEAB-4839-AC07-E175EBB60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 of a trained DNN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60FCB-9A3A-4B93-81B8-A494429D8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79" y="1582312"/>
            <a:ext cx="10515600" cy="80034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robustness</a:t>
            </a:r>
            <a:r>
              <a:rPr lang="en-US" dirty="0"/>
              <a:t> of a trained DNN model F is: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C7A497-48D1-4F48-AC2B-BD9DE2397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932" y="2190390"/>
            <a:ext cx="8285462" cy="43609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EB8461E-1577-48DE-9CD7-991BB55685AD}"/>
              </a:ext>
            </a:extLst>
          </p:cNvPr>
          <p:cNvSpPr/>
          <p:nvPr/>
        </p:nvSpPr>
        <p:spPr>
          <a:xfrm>
            <a:off x="1388378" y="3150066"/>
            <a:ext cx="8194016" cy="11367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72067-9FD2-43EE-A4DF-39E6A4EC4984}"/>
              </a:ext>
            </a:extLst>
          </p:cNvPr>
          <p:cNvSpPr/>
          <p:nvPr/>
        </p:nvSpPr>
        <p:spPr>
          <a:xfrm>
            <a:off x="1209413" y="5490864"/>
            <a:ext cx="8194016" cy="11367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21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D045-FC49-4706-92B3-2AF25D95B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defenses against adversarial perturbations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76B4E-FA3E-45BE-83A6-D0F5281A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14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(1) Low impact on the architecture</a:t>
            </a:r>
            <a:r>
              <a:rPr lang="en-US" dirty="0"/>
              <a:t>: techniques introducing limited, modifications to the architecture are preferred in our approach because introducing new architectures not studied in the literature requires analysis of their behaviors. </a:t>
            </a:r>
          </a:p>
          <a:p>
            <a:r>
              <a:rPr lang="en-US" dirty="0">
                <a:solidFill>
                  <a:srgbClr val="C00000"/>
                </a:solidFill>
              </a:rPr>
              <a:t>(2) Maintain accuracy</a:t>
            </a:r>
            <a:r>
              <a:rPr lang="en-US" dirty="0"/>
              <a:t>: defenses against adversarial samples </a:t>
            </a:r>
            <a:r>
              <a:rPr lang="en-US" u="sng" dirty="0"/>
              <a:t>should not decrease the DNN’s classification accuracy</a:t>
            </a:r>
            <a:r>
              <a:rPr lang="en-US" dirty="0"/>
              <a:t>. This discards solutions based on weight decay, through L1/L2 regularization, as they will cause underfitting.</a:t>
            </a:r>
          </a:p>
        </p:txBody>
      </p:sp>
    </p:spTree>
    <p:extLst>
      <p:ext uri="{BB962C8B-B14F-4D97-AF65-F5344CB8AC3E}">
        <p14:creationId xmlns:p14="http://schemas.microsoft.com/office/powerpoint/2010/main" val="3498497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DCE1E-AD88-4468-88D4-913D1838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223" y="38954"/>
            <a:ext cx="10515600" cy="1325563"/>
          </a:xfrm>
        </p:spPr>
        <p:txBody>
          <a:bodyPr/>
          <a:lstStyle/>
          <a:p>
            <a:r>
              <a:rPr lang="en-US" dirty="0"/>
              <a:t>Requirements for defenses against adversarial perturbations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B377-5C36-46F0-B742-5CD13CD6F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63" y="1305794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(3) Maintain speed of network: </a:t>
            </a:r>
            <a:r>
              <a:rPr lang="en-US" sz="2400" dirty="0"/>
              <a:t>the solutions should not significantly impact the running time of the classifier at test time. Indeed, </a:t>
            </a:r>
            <a:r>
              <a:rPr lang="en-US" sz="2400" u="sng" dirty="0"/>
              <a:t>running time at test time </a:t>
            </a:r>
            <a:r>
              <a:rPr lang="en-US" sz="2400" dirty="0"/>
              <a:t>matters for the usability of DNNs, whereas </a:t>
            </a:r>
            <a:r>
              <a:rPr lang="en-US" sz="2400" u="sng" dirty="0"/>
              <a:t>an impact on training time </a:t>
            </a:r>
            <a:r>
              <a:rPr lang="en-US" sz="2400" dirty="0"/>
              <a:t>is somewhat more acceptable because it can be viewed as a fixed cost. </a:t>
            </a:r>
            <a:r>
              <a:rPr lang="en-US" sz="2400" u="sng" dirty="0"/>
              <a:t>Impact on training </a:t>
            </a:r>
            <a:r>
              <a:rPr lang="en-US" sz="2400" dirty="0"/>
              <a:t>should nevertheless remain limited to </a:t>
            </a:r>
            <a:r>
              <a:rPr lang="en-US" sz="2400" u="sng" dirty="0"/>
              <a:t>ensure DNNs can still take advantage of large training datasets to achieve good accuracies</a:t>
            </a:r>
            <a:r>
              <a:rPr lang="en-US" sz="2400" dirty="0"/>
              <a:t>. For instance, solutions based on Jacobian regularization, like double backpropagation [31], or using radial based activation functions [9] degrade DNN training performance.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(4) </a:t>
            </a:r>
            <a:r>
              <a:rPr lang="en-US" sz="2400" dirty="0">
                <a:solidFill>
                  <a:srgbClr val="C00000"/>
                </a:solidFill>
              </a:rPr>
              <a:t>Defenses just need to focus on adversarial samples that are relatively close to points in the training dataset </a:t>
            </a:r>
            <a:r>
              <a:rPr lang="en-US" sz="2400" dirty="0"/>
              <a:t>[9], [7]. Indeed, </a:t>
            </a:r>
            <a:r>
              <a:rPr lang="en-US" sz="2400" u="sng" dirty="0"/>
              <a:t>samples that are very far away from the training dataset</a:t>
            </a:r>
            <a:r>
              <a:rPr lang="en-US" sz="2400" dirty="0"/>
              <a:t>, like those produced in [32], </a:t>
            </a:r>
            <a:r>
              <a:rPr lang="en-US" sz="2400" u="sng" dirty="0"/>
              <a:t>are irrelevant to security </a:t>
            </a:r>
            <a:r>
              <a:rPr lang="en-US" sz="2400" dirty="0"/>
              <a:t>because they can easily be detected, at least by humans. However, </a:t>
            </a:r>
            <a:r>
              <a:rPr lang="en-US" sz="2400" u="sng" dirty="0"/>
              <a:t>limiting sensitivity to infinitesimal perturbation (e.g., using double backpropagation [31]) only provides constraints very near training examples</a:t>
            </a:r>
            <a:r>
              <a:rPr lang="en-US" sz="2400" dirty="0"/>
              <a:t>, so </a:t>
            </a:r>
            <a:r>
              <a:rPr lang="en-US" sz="2400" u="sng" dirty="0"/>
              <a:t>it does not solve the adversarial perturbation problem</a:t>
            </a:r>
            <a:r>
              <a:rPr lang="en-US" sz="2400" dirty="0"/>
              <a:t>. It is also very hard or expensive to make derivatives smaller to limit sensitivity to infinitesimal perturbations.</a:t>
            </a:r>
          </a:p>
        </p:txBody>
      </p:sp>
    </p:spTree>
    <p:extLst>
      <p:ext uri="{BB962C8B-B14F-4D97-AF65-F5344CB8AC3E}">
        <p14:creationId xmlns:p14="http://schemas.microsoft.com/office/powerpoint/2010/main" val="34973547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1D92A-E0C5-4A04-BA34-D598E22F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611" y="88288"/>
            <a:ext cx="10515600" cy="1325563"/>
          </a:xfrm>
        </p:spPr>
        <p:txBody>
          <a:bodyPr/>
          <a:lstStyle/>
          <a:p>
            <a:r>
              <a:rPr lang="en-US" dirty="0"/>
              <a:t>Distillation as a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9D296-0ED0-4D4E-8765-2DEF1F2DF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82" y="1211042"/>
            <a:ext cx="11287172" cy="4351338"/>
          </a:xfrm>
        </p:spPr>
        <p:txBody>
          <a:bodyPr>
            <a:noAutofit/>
          </a:bodyPr>
          <a:lstStyle/>
          <a:p>
            <a:r>
              <a:rPr lang="en-US" sz="2400" dirty="0"/>
              <a:t>We now introduce </a:t>
            </a:r>
            <a:r>
              <a:rPr lang="en-US" sz="2400" dirty="0">
                <a:solidFill>
                  <a:srgbClr val="C00000"/>
                </a:solidFill>
              </a:rPr>
              <a:t>defensive distillation</a:t>
            </a:r>
            <a:r>
              <a:rPr lang="en-US" sz="2400" dirty="0"/>
              <a:t>, which is the technique we propose as a defense for DNNs used in adversarial settings, when adversarial samples cannot be permitted. </a:t>
            </a:r>
            <a:r>
              <a:rPr lang="en-US" sz="2400" u="sng" dirty="0"/>
              <a:t>Defensive distillation is adapted from the distillation procedure</a:t>
            </a:r>
            <a:r>
              <a:rPr lang="en-US" sz="2400" dirty="0"/>
              <a:t>, presented in section II, to suit our goal of improving DNN classification resilience in the face of adversarial perturbations.</a:t>
            </a:r>
          </a:p>
          <a:p>
            <a:r>
              <a:rPr lang="en-US" sz="2400" dirty="0"/>
              <a:t>Our intuition is that </a:t>
            </a:r>
            <a:r>
              <a:rPr lang="en-US" sz="2400" u="sng" dirty="0"/>
              <a:t>knowledge extracted by distillation</a:t>
            </a:r>
            <a:r>
              <a:rPr lang="en-US" sz="2400" dirty="0"/>
              <a:t>, in the form of </a:t>
            </a:r>
            <a:r>
              <a:rPr lang="en-US" sz="2400" dirty="0">
                <a:solidFill>
                  <a:srgbClr val="C00000"/>
                </a:solidFill>
              </a:rPr>
              <a:t>probability vectors</a:t>
            </a:r>
            <a:r>
              <a:rPr lang="en-US" sz="2400" dirty="0"/>
              <a:t>, and </a:t>
            </a:r>
            <a:r>
              <a:rPr lang="en-US" sz="2400" u="sng" dirty="0"/>
              <a:t>transferred in smaller networks </a:t>
            </a:r>
            <a:r>
              <a:rPr lang="en-US" sz="2400" dirty="0"/>
              <a:t>to maintain accuracies comparable with those of larger networks, can also be beneficial to </a:t>
            </a:r>
            <a:r>
              <a:rPr lang="en-US" sz="2400" u="sng" dirty="0"/>
              <a:t>improving generalization capabilities of DNNs outside of their training dataset </a:t>
            </a:r>
            <a:r>
              <a:rPr lang="en-US" sz="2400" dirty="0"/>
              <a:t>and therefore enhances their resilience to perturbations. </a:t>
            </a:r>
          </a:p>
          <a:p>
            <a:r>
              <a:rPr lang="en-US" sz="2400" dirty="0"/>
              <a:t>Note that throughout the remainder of this paper, we </a:t>
            </a:r>
            <a:r>
              <a:rPr lang="en-US" sz="2400" u="sng" dirty="0"/>
              <a:t>assume that the considered DNNs are used for classification tasks and designed with a </a:t>
            </a:r>
            <a:r>
              <a:rPr lang="en-US" sz="2400" u="sng" dirty="0" err="1"/>
              <a:t>softmax</a:t>
            </a:r>
            <a:r>
              <a:rPr lang="en-US" sz="2400" u="sng" dirty="0"/>
              <a:t> layer as their output layer</a:t>
            </a:r>
            <a:r>
              <a:rPr lang="en-US" sz="2400" dirty="0"/>
              <a:t>. The main difference between defensive distillation and the original distillation proposed by Hinton et al. [19] is that </a:t>
            </a:r>
            <a:r>
              <a:rPr lang="en-US" sz="2400" dirty="0">
                <a:solidFill>
                  <a:srgbClr val="C00000"/>
                </a:solidFill>
              </a:rPr>
              <a:t>we keep the same network architecture to train both the original network as well as the distilled network</a:t>
            </a:r>
            <a:r>
              <a:rPr lang="en-US" sz="2400" dirty="0"/>
              <a:t>. This difference is justified by our end which is resilience instead of compression.</a:t>
            </a:r>
          </a:p>
        </p:txBody>
      </p:sp>
    </p:spTree>
    <p:extLst>
      <p:ext uri="{BB962C8B-B14F-4D97-AF65-F5344CB8AC3E}">
        <p14:creationId xmlns:p14="http://schemas.microsoft.com/office/powerpoint/2010/main" val="2895997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433799-301B-4714-AB07-3B40C0D07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11" y="903916"/>
            <a:ext cx="11699899" cy="431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01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D5D5B9-6016-456E-85AD-D79FFBB88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259" y="136888"/>
            <a:ext cx="7254434" cy="41472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C37FD5-C617-4434-8CB9-03CEBB75D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5504" y="4284158"/>
            <a:ext cx="6964062" cy="20788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AA6B88B-47C1-4ABA-84D7-3A0CA7092C3F}"/>
              </a:ext>
            </a:extLst>
          </p:cNvPr>
          <p:cNvSpPr/>
          <p:nvPr/>
        </p:nvSpPr>
        <p:spPr>
          <a:xfrm>
            <a:off x="2185504" y="826316"/>
            <a:ext cx="6964062" cy="14135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08AA30-30D2-4862-AE06-FB2E0A953C11}"/>
              </a:ext>
            </a:extLst>
          </p:cNvPr>
          <p:cNvSpPr/>
          <p:nvPr/>
        </p:nvSpPr>
        <p:spPr>
          <a:xfrm>
            <a:off x="2156068" y="3892761"/>
            <a:ext cx="6964062" cy="14135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D6D0F-2E70-4250-B92E-093A809B88E2}"/>
              </a:ext>
            </a:extLst>
          </p:cNvPr>
          <p:cNvSpPr txBox="1"/>
          <p:nvPr/>
        </p:nvSpPr>
        <p:spPr>
          <a:xfrm>
            <a:off x="9552684" y="2505670"/>
            <a:ext cx="246216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X: input</a:t>
            </a:r>
          </a:p>
          <a:p>
            <a:r>
              <a:rPr lang="en-US" dirty="0"/>
              <a:t>Y(X): hard label</a:t>
            </a:r>
          </a:p>
          <a:p>
            <a:r>
              <a:rPr lang="en-US" dirty="0">
                <a:solidFill>
                  <a:srgbClr val="FF0000"/>
                </a:solidFill>
              </a:rPr>
              <a:t>F(X): soft label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0AE4DF-2DFB-4360-B722-827C01C822D2}"/>
              </a:ext>
            </a:extLst>
          </p:cNvPr>
          <p:cNvCxnSpPr/>
          <p:nvPr/>
        </p:nvCxnSpPr>
        <p:spPr>
          <a:xfrm>
            <a:off x="6217920" y="1493520"/>
            <a:ext cx="124968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F427A0D-4571-4E2F-BBF0-C9EED6FFE8F6}"/>
              </a:ext>
            </a:extLst>
          </p:cNvPr>
          <p:cNvCxnSpPr>
            <a:cxnSpLocks/>
          </p:cNvCxnSpPr>
          <p:nvPr/>
        </p:nvCxnSpPr>
        <p:spPr>
          <a:xfrm>
            <a:off x="5882640" y="3246120"/>
            <a:ext cx="3208053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D441AA1-7AC8-4606-83C8-EB39D2326C11}"/>
              </a:ext>
            </a:extLst>
          </p:cNvPr>
          <p:cNvCxnSpPr>
            <a:cxnSpLocks/>
          </p:cNvCxnSpPr>
          <p:nvPr/>
        </p:nvCxnSpPr>
        <p:spPr>
          <a:xfrm>
            <a:off x="2255423" y="5029200"/>
            <a:ext cx="683527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515893F-7957-40B0-B0B7-FDFEC4F31A6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2255423" y="5323604"/>
            <a:ext cx="6894143" cy="3048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646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944D48-5050-48A2-A30C-2CEB20E92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130" y="443575"/>
            <a:ext cx="7322646" cy="31436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3341C5-F52D-4197-B3BF-F096FA6D67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5378" y="3765621"/>
            <a:ext cx="6915118" cy="29149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F13F4B-34AB-4F8D-9E00-3F3A3282059B}"/>
              </a:ext>
            </a:extLst>
          </p:cNvPr>
          <p:cNvSpPr/>
          <p:nvPr/>
        </p:nvSpPr>
        <p:spPr>
          <a:xfrm>
            <a:off x="1610858" y="1002486"/>
            <a:ext cx="7072917" cy="7801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80A1E5-2973-4408-A646-3125AB46B937}"/>
              </a:ext>
            </a:extLst>
          </p:cNvPr>
          <p:cNvCxnSpPr/>
          <p:nvPr/>
        </p:nvCxnSpPr>
        <p:spPr>
          <a:xfrm>
            <a:off x="1791050" y="2470558"/>
            <a:ext cx="4035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F28F38-8B3E-477F-B1DC-B230E3FEB5AA}"/>
              </a:ext>
            </a:extLst>
          </p:cNvPr>
          <p:cNvCxnSpPr/>
          <p:nvPr/>
        </p:nvCxnSpPr>
        <p:spPr>
          <a:xfrm>
            <a:off x="2727820" y="3587260"/>
            <a:ext cx="40351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148A1A4-47D0-4D80-B169-B1DEDB2C6970}"/>
              </a:ext>
            </a:extLst>
          </p:cNvPr>
          <p:cNvSpPr/>
          <p:nvPr/>
        </p:nvSpPr>
        <p:spPr>
          <a:xfrm>
            <a:off x="1666785" y="5689134"/>
            <a:ext cx="7072917" cy="99147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2A89D0-397D-421E-8BEE-BC5FAD29C35C}"/>
              </a:ext>
            </a:extLst>
          </p:cNvPr>
          <p:cNvCxnSpPr>
            <a:cxnSpLocks/>
          </p:cNvCxnSpPr>
          <p:nvPr/>
        </p:nvCxnSpPr>
        <p:spPr>
          <a:xfrm>
            <a:off x="2453640" y="746760"/>
            <a:ext cx="188976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C622A4-B316-46F9-853D-9BCAE9E9B19E}"/>
              </a:ext>
            </a:extLst>
          </p:cNvPr>
          <p:cNvCxnSpPr>
            <a:cxnSpLocks/>
          </p:cNvCxnSpPr>
          <p:nvPr/>
        </p:nvCxnSpPr>
        <p:spPr>
          <a:xfrm>
            <a:off x="2011680" y="2133600"/>
            <a:ext cx="294132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02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43C3-E1E5-4AB2-89B8-6C1C69872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" y="164782"/>
            <a:ext cx="10515600" cy="1325563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CAEF8-2117-4A54-9DCE-9A8EA233B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" y="1292860"/>
            <a:ext cx="1103376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Deep Learning (DL) </a:t>
            </a:r>
            <a:r>
              <a:rPr lang="en-US" dirty="0"/>
              <a:t>has been demonstrated to perform exceptionally well on several categories of machine learning problems, notably input classification. These Deep Neural Networks (DNNs) efficiently learn highly accurate models from a </a:t>
            </a:r>
            <a:r>
              <a:rPr lang="en-US" dirty="0">
                <a:solidFill>
                  <a:srgbClr val="FF0000"/>
                </a:solidFill>
              </a:rPr>
              <a:t>large</a:t>
            </a:r>
            <a:r>
              <a:rPr lang="en-US" dirty="0"/>
              <a:t> corpus of training samples, and thereafter classify unseen samples with great accuracy.</a:t>
            </a:r>
          </a:p>
          <a:p>
            <a:r>
              <a:rPr lang="en-US" dirty="0"/>
              <a:t>adversaries can craft particular inputs, named adversarial samples, leading models to produce an output behavior of their choice, such as misclassification. Inputs are crafted by adding </a:t>
            </a:r>
            <a:r>
              <a:rPr lang="en-US" dirty="0">
                <a:solidFill>
                  <a:srgbClr val="FF0000"/>
                </a:solidFill>
              </a:rPr>
              <a:t>a carefully chosen adversarial perturbation</a:t>
            </a:r>
            <a:r>
              <a:rPr lang="en-US" dirty="0"/>
              <a:t> to a legitimate sample. </a:t>
            </a:r>
          </a:p>
          <a:p>
            <a:r>
              <a:rPr lang="en-US" u="sng" dirty="0"/>
              <a:t>The resulting sample is not necessarily unnatural</a:t>
            </a:r>
            <a:r>
              <a:rPr lang="en-US" dirty="0"/>
              <a:t>, i.e., totally outside of the training data manifold. </a:t>
            </a:r>
          </a:p>
          <a:p>
            <a:r>
              <a:rPr lang="en-US" dirty="0"/>
              <a:t>Algorithms crafting adversarial samples are designed to </a:t>
            </a:r>
            <a:r>
              <a:rPr lang="en-US" dirty="0">
                <a:solidFill>
                  <a:srgbClr val="0066FF"/>
                </a:solidFill>
              </a:rPr>
              <a:t>minimize</a:t>
            </a:r>
            <a:r>
              <a:rPr lang="en-US" dirty="0">
                <a:solidFill>
                  <a:srgbClr val="FF0000"/>
                </a:solidFill>
              </a:rPr>
              <a:t> the perturbation, thus making adversarial samples hard to distinguish from legitimate samples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56885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3446-2819-4848-BE6F-53B4FE9F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07398-C345-487E-AF57-F57D775C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Does </a:t>
            </a:r>
            <a:r>
              <a:rPr lang="en-US" dirty="0">
                <a:solidFill>
                  <a:srgbClr val="C00000"/>
                </a:solidFill>
              </a:rPr>
              <a:t>defensive distillation improve resilience against </a:t>
            </a:r>
            <a:r>
              <a:rPr lang="en-US" dirty="0"/>
              <a:t>adversarial samples </a:t>
            </a:r>
            <a:r>
              <a:rPr lang="en-US" dirty="0">
                <a:solidFill>
                  <a:srgbClr val="C00000"/>
                </a:solidFill>
              </a:rPr>
              <a:t>while retaining classification accuracy</a:t>
            </a:r>
            <a:r>
              <a:rPr lang="en-US" dirty="0"/>
              <a:t>? (see Section V-B) – </a:t>
            </a:r>
          </a:p>
          <a:p>
            <a:r>
              <a:rPr lang="en-US" dirty="0"/>
              <a:t>Result: Distillation </a:t>
            </a:r>
            <a:r>
              <a:rPr lang="en-US" u="sng" dirty="0"/>
              <a:t>reduces the success rate of adversarial crafting from 95.89% to 0.45% </a:t>
            </a:r>
            <a:r>
              <a:rPr lang="en-US" dirty="0"/>
              <a:t>on our first DNN and dataset, and from 87.89% to 5.11% on a second DNN and dataset. Distillation has </a:t>
            </a:r>
            <a:r>
              <a:rPr lang="en-US" u="sng" dirty="0"/>
              <a:t>negligible or nonexistent degradation in model classification accuracy </a:t>
            </a:r>
            <a:r>
              <a:rPr lang="en-US" dirty="0"/>
              <a:t>in these settings. Indeed </a:t>
            </a:r>
            <a:r>
              <a:rPr lang="en-US" u="sng" dirty="0"/>
              <a:t>the accuracy variability between models trained without distillation and with distillation </a:t>
            </a:r>
            <a:r>
              <a:rPr lang="en-US" dirty="0"/>
              <a:t>is smaller than 1.37% for both DNNs.</a:t>
            </a:r>
          </a:p>
        </p:txBody>
      </p:sp>
    </p:spTree>
    <p:extLst>
      <p:ext uri="{BB962C8B-B14F-4D97-AF65-F5344CB8AC3E}">
        <p14:creationId xmlns:p14="http://schemas.microsoft.com/office/powerpoint/2010/main" val="2594106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1CEAC-6294-4315-8773-13BE8824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D3D96-7B4F-4AD7-A2C1-548FEA311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Q: Does defensive distillation reduce DNN sensitivity to inputs? (see Section V-C) Result: </a:t>
            </a:r>
            <a:r>
              <a:rPr lang="en-US" dirty="0">
                <a:solidFill>
                  <a:srgbClr val="C00000"/>
                </a:solidFill>
              </a:rPr>
              <a:t>Defensive distillation reduces DNN sensitivity to input perturbations</a:t>
            </a:r>
            <a:r>
              <a:rPr lang="en-US" dirty="0"/>
              <a:t>, where experiments show that performing distillation at </a:t>
            </a:r>
            <a:r>
              <a:rPr lang="en-US" dirty="0">
                <a:solidFill>
                  <a:srgbClr val="C00000"/>
                </a:solidFill>
              </a:rPr>
              <a:t>high temperatures </a:t>
            </a:r>
            <a:r>
              <a:rPr lang="en-US" dirty="0"/>
              <a:t>can lead to </a:t>
            </a:r>
            <a:r>
              <a:rPr lang="en-US" dirty="0">
                <a:solidFill>
                  <a:srgbClr val="C00000"/>
                </a:solidFill>
              </a:rPr>
              <a:t>decreases in the amplitude of adversarial gradients </a:t>
            </a:r>
            <a:r>
              <a:rPr lang="en-US" dirty="0"/>
              <a:t>by factors up to 1030.</a:t>
            </a:r>
          </a:p>
          <a:p>
            <a:endParaRPr lang="en-US" dirty="0"/>
          </a:p>
          <a:p>
            <a:r>
              <a:rPr lang="en-US" dirty="0"/>
              <a:t> Q: Does defensive distillation lead to more robust DNNs? (see </a:t>
            </a:r>
            <a:r>
              <a:rPr lang="en-US" dirty="0" err="1"/>
              <a:t>SectionV</a:t>
            </a:r>
            <a:r>
              <a:rPr lang="en-US" dirty="0"/>
              <a:t>-D) Result: Defensive distillation impacts the average minimum percentage of input features to be perturbed to achieve adversarial targets (i.e., robustness).</a:t>
            </a:r>
          </a:p>
          <a:p>
            <a:r>
              <a:rPr lang="en-US" dirty="0"/>
              <a:t>In our DNNs, distillation </a:t>
            </a:r>
            <a:r>
              <a:rPr lang="en-US" dirty="0">
                <a:solidFill>
                  <a:srgbClr val="C00000"/>
                </a:solidFill>
              </a:rPr>
              <a:t>increases robustness </a:t>
            </a:r>
            <a:r>
              <a:rPr lang="en-US" dirty="0"/>
              <a:t>by 790% for the first DNN and 556% for the second DNN: on our first network the metric increases from 1.55% to 14.08% of the input features, in the second network the metric increases from 0.39% to 2.57%</a:t>
            </a:r>
          </a:p>
        </p:txBody>
      </p:sp>
    </p:spTree>
    <p:extLst>
      <p:ext uri="{BB962C8B-B14F-4D97-AF65-F5344CB8AC3E}">
        <p14:creationId xmlns:p14="http://schemas.microsoft.com/office/powerpoint/2010/main" val="1636039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AA4B6-9A84-4BC0-B0D9-E4D999A78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336074"/>
            <a:ext cx="7863840" cy="61858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left image is correctly classified by a trained DNN as a car. The right image was crafted by an adversarial sample algorithm (in [7]) from the correct left image. </a:t>
            </a:r>
            <a:r>
              <a:rPr lang="en-US" u="sng" dirty="0"/>
              <a:t>The altered image is incorrectly classified as a cat </a:t>
            </a:r>
            <a:r>
              <a:rPr lang="en-US" dirty="0"/>
              <a:t>by the DNN. </a:t>
            </a:r>
          </a:p>
          <a:p>
            <a:r>
              <a:rPr lang="en-US" dirty="0"/>
              <a:t>To see why such misclassification is dangerous, consider deep learning as it is commonly used in autonomous (driverless) cars [10]. Systems based on DNNs are used to recognize signs or other vehicles on the road [11]. </a:t>
            </a:r>
          </a:p>
          <a:p>
            <a:r>
              <a:rPr lang="en-US" dirty="0"/>
              <a:t>If </a:t>
            </a:r>
            <a:r>
              <a:rPr lang="en-US" dirty="0">
                <a:solidFill>
                  <a:srgbClr val="FF0000"/>
                </a:solidFill>
              </a:rPr>
              <a:t>perturbing the input of such systems, by slightly altering the car’s body </a:t>
            </a:r>
            <a:r>
              <a:rPr lang="en-US" dirty="0"/>
              <a:t>for instance, </a:t>
            </a:r>
            <a:r>
              <a:rPr lang="en-US" u="sng" dirty="0"/>
              <a:t>prevents DNNs from classifying it as a moving vehicle correctly</a:t>
            </a:r>
            <a:r>
              <a:rPr lang="en-US" dirty="0"/>
              <a:t>, the car might not stop and eventually be involved in an accident, with potentially disastrous consequences. </a:t>
            </a:r>
          </a:p>
          <a:p>
            <a:r>
              <a:rPr lang="en-US" dirty="0"/>
              <a:t>The threat is real </a:t>
            </a:r>
            <a:r>
              <a:rPr lang="en-US" u="sng" dirty="0"/>
              <a:t>where an adversary can profit from evading detection or having their input misclassified</a:t>
            </a:r>
            <a:r>
              <a:rPr lang="en-US" dirty="0"/>
              <a:t>. Such attacks commonly occur today in non-DL classification systems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28096F-7BE1-45D8-A54C-F989F5120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8121" y="1175068"/>
            <a:ext cx="4160520" cy="19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12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0A7B-499E-434A-9DDA-085ABB5BA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Distillation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240F-6B36-4DC1-97C7-186343EB0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Distillation is a </a:t>
            </a:r>
            <a:r>
              <a:rPr lang="en-US" dirty="0">
                <a:solidFill>
                  <a:srgbClr val="FF0000"/>
                </a:solidFill>
              </a:rPr>
              <a:t>training</a:t>
            </a:r>
            <a:r>
              <a:rPr lang="en-US" dirty="0"/>
              <a:t> procedure initially designed to train a DNN </a:t>
            </a:r>
            <a:r>
              <a:rPr lang="en-US" dirty="0">
                <a:solidFill>
                  <a:srgbClr val="0066FF"/>
                </a:solidFill>
              </a:rPr>
              <a:t>using knowledge transferred from a different DNN</a:t>
            </a:r>
            <a:r>
              <a:rPr lang="en-US" dirty="0"/>
              <a:t>. The intuition was suggested in [18] while distillation itself was formally introduced in [19]. </a:t>
            </a:r>
          </a:p>
          <a:p>
            <a:r>
              <a:rPr lang="en-US" dirty="0"/>
              <a:t>The motivation behind the knowledge transfer operated by distillation is to </a:t>
            </a:r>
            <a:r>
              <a:rPr lang="en-US" dirty="0">
                <a:solidFill>
                  <a:srgbClr val="FF0000"/>
                </a:solidFill>
              </a:rPr>
              <a:t>reduce the </a:t>
            </a:r>
            <a:r>
              <a:rPr lang="en-US" dirty="0">
                <a:solidFill>
                  <a:srgbClr val="0066FF"/>
                </a:solidFill>
              </a:rPr>
              <a:t>computational complexity </a:t>
            </a:r>
            <a:r>
              <a:rPr lang="en-US" dirty="0">
                <a:solidFill>
                  <a:srgbClr val="FF0000"/>
                </a:solidFill>
              </a:rPr>
              <a:t>of DNN architectures by transferring knowledge from </a:t>
            </a:r>
            <a:r>
              <a:rPr lang="en-US" dirty="0">
                <a:solidFill>
                  <a:srgbClr val="0066FF"/>
                </a:solidFill>
              </a:rPr>
              <a:t>larger</a:t>
            </a:r>
            <a:r>
              <a:rPr lang="en-US" dirty="0">
                <a:solidFill>
                  <a:srgbClr val="FF0000"/>
                </a:solidFill>
              </a:rPr>
              <a:t> architectures to smaller ones</a:t>
            </a:r>
            <a:r>
              <a:rPr lang="en-US" dirty="0"/>
              <a:t>.</a:t>
            </a:r>
          </a:p>
          <a:p>
            <a:r>
              <a:rPr lang="en-US" dirty="0"/>
              <a:t>This </a:t>
            </a:r>
            <a:r>
              <a:rPr lang="en-US" u="sng" dirty="0"/>
              <a:t>facilitates the deployment of deep learning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resource constrained devices </a:t>
            </a:r>
            <a:r>
              <a:rPr lang="en-US" dirty="0"/>
              <a:t>(e.g. smartphones) which cannot rely on powerful GPUs to perform computations. </a:t>
            </a:r>
          </a:p>
          <a:p>
            <a:r>
              <a:rPr lang="en-US" dirty="0"/>
              <a:t>We formulate a new variant of distillation to provide for </a:t>
            </a:r>
            <a:r>
              <a:rPr lang="en-US" dirty="0">
                <a:solidFill>
                  <a:srgbClr val="FF0000"/>
                </a:solidFill>
              </a:rPr>
              <a:t>defense training</a:t>
            </a:r>
            <a:r>
              <a:rPr lang="en-US" dirty="0"/>
              <a:t>: </a:t>
            </a:r>
            <a:r>
              <a:rPr lang="en-US" u="sng" dirty="0"/>
              <a:t>instead of transferring knowledge between </a:t>
            </a:r>
            <a:r>
              <a:rPr lang="en-US" u="sng" dirty="0">
                <a:solidFill>
                  <a:srgbClr val="00B050"/>
                </a:solidFill>
              </a:rPr>
              <a:t>different </a:t>
            </a:r>
            <a:r>
              <a:rPr lang="en-US" u="sng" dirty="0"/>
              <a:t>architectures, we propose to use the knowledge extracted from a DNN to improve </a:t>
            </a:r>
            <a:r>
              <a:rPr lang="en-US" u="sng" dirty="0">
                <a:solidFill>
                  <a:srgbClr val="FF0000"/>
                </a:solidFill>
              </a:rPr>
              <a:t>its own </a:t>
            </a:r>
            <a:r>
              <a:rPr lang="en-US" u="sng" dirty="0"/>
              <a:t>resilience to adversarial samples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68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A93E-87FE-4EB3-AAA7-49F0E017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21"/>
            <a:ext cx="10515600" cy="1325563"/>
          </a:xfrm>
        </p:spPr>
        <p:txBody>
          <a:bodyPr/>
          <a:lstStyle/>
          <a:p>
            <a:r>
              <a:rPr lang="en-US" dirty="0"/>
              <a:t>Why Distillation?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44D3A-730B-4230-8DF4-CE05049E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384"/>
            <a:ext cx="10515600" cy="49104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</a:t>
            </a:r>
            <a:r>
              <a:rPr lang="en-US" dirty="0">
                <a:solidFill>
                  <a:srgbClr val="FF0000"/>
                </a:solidFill>
              </a:rPr>
              <a:t>use the knowledge extracted during distillation </a:t>
            </a:r>
            <a:r>
              <a:rPr lang="en-US" dirty="0"/>
              <a:t>to </a:t>
            </a:r>
            <a:r>
              <a:rPr lang="en-US" sz="3000" b="1" u="sng" dirty="0">
                <a:solidFill>
                  <a:srgbClr val="0066FF"/>
                </a:solidFill>
              </a:rPr>
              <a:t>reduce the amplitude of network gradients </a:t>
            </a:r>
            <a:r>
              <a:rPr lang="en-US" u="sng" dirty="0"/>
              <a:t>that can be exploited by adversaries </a:t>
            </a:r>
            <a:r>
              <a:rPr lang="en-US" dirty="0"/>
              <a:t>to craft adversarial samples. </a:t>
            </a:r>
          </a:p>
          <a:p>
            <a:r>
              <a:rPr lang="en-US" dirty="0"/>
              <a:t>If </a:t>
            </a:r>
            <a:r>
              <a:rPr lang="en-US" u="sng" dirty="0"/>
              <a:t>adversarial gradients </a:t>
            </a:r>
            <a:r>
              <a:rPr lang="en-US" dirty="0"/>
              <a:t>are </a:t>
            </a:r>
            <a:r>
              <a:rPr lang="en-US" dirty="0">
                <a:solidFill>
                  <a:srgbClr val="0066FF"/>
                </a:solidFill>
              </a:rPr>
              <a:t>high</a:t>
            </a:r>
            <a:r>
              <a:rPr lang="en-US" dirty="0"/>
              <a:t>, crafting adversarial samples becomes </a:t>
            </a:r>
            <a:r>
              <a:rPr lang="en-US" dirty="0">
                <a:solidFill>
                  <a:srgbClr val="0066FF"/>
                </a:solidFill>
              </a:rPr>
              <a:t>easier</a:t>
            </a:r>
            <a:r>
              <a:rPr lang="en-US" dirty="0"/>
              <a:t> because </a:t>
            </a:r>
            <a:r>
              <a:rPr lang="en-US" dirty="0">
                <a:solidFill>
                  <a:srgbClr val="00B050"/>
                </a:solidFill>
              </a:rPr>
              <a:t>small perturbations will induce high DNN output variations</a:t>
            </a:r>
            <a:r>
              <a:rPr lang="en-US" dirty="0"/>
              <a:t>. </a:t>
            </a:r>
          </a:p>
          <a:p>
            <a:r>
              <a:rPr lang="en-US" dirty="0"/>
              <a:t>To defend against such perturbations, one must therefore </a:t>
            </a:r>
            <a:r>
              <a:rPr lang="en-US" b="1" u="sng" dirty="0">
                <a:solidFill>
                  <a:srgbClr val="7030A0"/>
                </a:solidFill>
              </a:rPr>
              <a:t>reduce variations around the input</a:t>
            </a:r>
            <a:r>
              <a:rPr lang="en-US" dirty="0"/>
              <a:t>, and </a:t>
            </a:r>
            <a:r>
              <a:rPr lang="en-US" sz="3500" dirty="0">
                <a:solidFill>
                  <a:srgbClr val="0066FF"/>
                </a:solidFill>
              </a:rPr>
              <a:t>consequently </a:t>
            </a:r>
            <a:r>
              <a:rPr lang="en-US" sz="3500" u="sng" dirty="0">
                <a:solidFill>
                  <a:srgbClr val="0066FF"/>
                </a:solidFill>
              </a:rPr>
              <a:t>the amplitude of adversarial gradients</a:t>
            </a:r>
            <a:r>
              <a:rPr lang="en-US" dirty="0"/>
              <a:t>. </a:t>
            </a:r>
          </a:p>
          <a:p>
            <a:r>
              <a:rPr lang="en-US" dirty="0"/>
              <a:t>In other words, we use </a:t>
            </a:r>
            <a:r>
              <a:rPr lang="en-US" dirty="0">
                <a:solidFill>
                  <a:srgbClr val="FF0000"/>
                </a:solidFill>
              </a:rPr>
              <a:t>defensive distillation </a:t>
            </a:r>
            <a:r>
              <a:rPr lang="en-US" dirty="0"/>
              <a:t>to </a:t>
            </a:r>
            <a:r>
              <a:rPr lang="en-US" i="1" u="sng" dirty="0">
                <a:solidFill>
                  <a:srgbClr val="FF0000"/>
                </a:solidFill>
              </a:rPr>
              <a:t>smoothen</a:t>
            </a:r>
            <a:r>
              <a:rPr lang="en-US" dirty="0"/>
              <a:t> the model learned by a DNN architecture during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training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by helping the model </a:t>
            </a:r>
            <a:r>
              <a:rPr lang="en-US" u="sng" dirty="0"/>
              <a:t>generalize</a:t>
            </a:r>
            <a:r>
              <a:rPr lang="en-US" dirty="0"/>
              <a:t> better to samples </a:t>
            </a:r>
            <a:r>
              <a:rPr lang="en-US" u="sng" dirty="0"/>
              <a:t>outside of its training dataset</a:t>
            </a:r>
            <a:r>
              <a:rPr lang="en-US" dirty="0"/>
              <a:t>.</a:t>
            </a:r>
          </a:p>
          <a:p>
            <a:r>
              <a:rPr lang="en-US" dirty="0"/>
              <a:t>At </a:t>
            </a:r>
            <a:r>
              <a:rPr lang="en-US" dirty="0">
                <a:solidFill>
                  <a:srgbClr val="FF0000"/>
                </a:solidFill>
              </a:rPr>
              <a:t>test </a:t>
            </a:r>
            <a:r>
              <a:rPr lang="en-US" dirty="0"/>
              <a:t>time, models trained with </a:t>
            </a:r>
            <a:r>
              <a:rPr lang="en-US" dirty="0">
                <a:solidFill>
                  <a:srgbClr val="00B050"/>
                </a:solidFill>
              </a:rPr>
              <a:t>defensive distillation </a:t>
            </a:r>
            <a:r>
              <a:rPr lang="en-US" dirty="0"/>
              <a:t>are </a:t>
            </a:r>
            <a:r>
              <a:rPr lang="en-US" u="sng" dirty="0"/>
              <a:t>less sensitive to adversarial samples</a:t>
            </a:r>
            <a:r>
              <a:rPr lang="en-US" dirty="0"/>
              <a:t>, and are therefore more suitable for deployment in security sensitive settings.</a:t>
            </a:r>
          </a:p>
        </p:txBody>
      </p:sp>
    </p:spTree>
    <p:extLst>
      <p:ext uri="{BB962C8B-B14F-4D97-AF65-F5344CB8AC3E}">
        <p14:creationId xmlns:p14="http://schemas.microsoft.com/office/powerpoint/2010/main" val="1505494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2AC8-B86B-4E66-8E9B-C2FAC4B0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DNN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6A58D-D897-4687-92EF-D45F577E9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32385" cy="4351338"/>
          </a:xfrm>
        </p:spPr>
        <p:txBody>
          <a:bodyPr/>
          <a:lstStyle/>
          <a:p>
            <a:r>
              <a:rPr lang="en-US" dirty="0"/>
              <a:t>Overview of a DNN architecture: This architecture, suitable for classification tasks </a:t>
            </a:r>
            <a:r>
              <a:rPr lang="en-US" dirty="0">
                <a:solidFill>
                  <a:srgbClr val="0066FF"/>
                </a:solidFill>
              </a:rPr>
              <a:t>thanks to its </a:t>
            </a:r>
            <a:r>
              <a:rPr lang="en-US" dirty="0" err="1">
                <a:solidFill>
                  <a:srgbClr val="FF0000"/>
                </a:solidFill>
              </a:rPr>
              <a:t>softmax</a:t>
            </a:r>
            <a:r>
              <a:rPr lang="en-US" dirty="0">
                <a:solidFill>
                  <a:srgbClr val="FF0000"/>
                </a:solidFill>
              </a:rPr>
              <a:t> output layer</a:t>
            </a:r>
            <a:r>
              <a:rPr lang="en-US" dirty="0"/>
              <a:t>, is used throughout the paper along with its notations.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05EFCB-B8F7-499B-AE7A-194C627303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2960" y="882646"/>
            <a:ext cx="6782203" cy="554159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C45A95F-09B4-41C6-B80A-D9096EBFB468}"/>
              </a:ext>
            </a:extLst>
          </p:cNvPr>
          <p:cNvSpPr/>
          <p:nvPr/>
        </p:nvSpPr>
        <p:spPr>
          <a:xfrm>
            <a:off x="10271760" y="4617720"/>
            <a:ext cx="1219200" cy="13255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1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C3DFD-E27D-4D98-99CF-B6FD4823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EB8C0-51CB-472F-B046-5979CE88E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124" y="1690688"/>
            <a:ext cx="442936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Set of legitimate and adversarial samples for two datasets: </a:t>
            </a:r>
          </a:p>
          <a:p>
            <a:r>
              <a:rPr lang="en-US" dirty="0"/>
              <a:t>For each dataset, a set of legitimate samples, which are </a:t>
            </a:r>
            <a:r>
              <a:rPr lang="en-US" dirty="0">
                <a:solidFill>
                  <a:srgbClr val="FF0000"/>
                </a:solidFill>
              </a:rPr>
              <a:t>correctly classified</a:t>
            </a:r>
            <a:r>
              <a:rPr lang="en-US" dirty="0"/>
              <a:t> by DNNs, can be found on the </a:t>
            </a:r>
            <a:r>
              <a:rPr lang="en-US" dirty="0">
                <a:solidFill>
                  <a:srgbClr val="FF0000"/>
                </a:solidFill>
              </a:rPr>
              <a:t>top row;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while a corresponding set of </a:t>
            </a:r>
            <a:r>
              <a:rPr lang="en-US" dirty="0">
                <a:solidFill>
                  <a:srgbClr val="FF0000"/>
                </a:solidFill>
              </a:rPr>
              <a:t>adversarial samples </a:t>
            </a:r>
            <a:r>
              <a:rPr lang="en-US" dirty="0"/>
              <a:t>(crafted using [7]), </a:t>
            </a:r>
            <a:r>
              <a:rPr lang="en-US" dirty="0" err="1"/>
              <a:t>misclassifed</a:t>
            </a:r>
            <a:r>
              <a:rPr lang="en-US" dirty="0"/>
              <a:t> by DNNs, are on the </a:t>
            </a:r>
            <a:r>
              <a:rPr lang="en-US" dirty="0">
                <a:solidFill>
                  <a:srgbClr val="FF0000"/>
                </a:solidFill>
              </a:rPr>
              <a:t>bottom row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CB9DD7-3D39-468A-8EC1-ED3F2F1B1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674" y="1064011"/>
            <a:ext cx="6722480" cy="560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51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EEFC4-2879-4B6B-A623-CE4F2A0A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Adversarial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B3C93-E96E-4610-9D6F-BBB70697D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Potential examples of adversarial samples in realistic contexts could include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 slightly altering malware executables </a:t>
            </a:r>
            <a:r>
              <a:rPr lang="en-US" dirty="0"/>
              <a:t>in order to evade detection systems built using DNNs, 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adding perturbations to handwritten digits </a:t>
            </a:r>
            <a:r>
              <a:rPr lang="en-US" dirty="0"/>
              <a:t>on a check resulting in a DNN wrongly recognizing the digits (for instance, forcing the DNN to read a larger amount than written on the check), </a:t>
            </a:r>
          </a:p>
          <a:p>
            <a:pPr>
              <a:buFontTx/>
              <a:buChar char="-"/>
            </a:pPr>
            <a:r>
              <a:rPr lang="en-US" dirty="0"/>
              <a:t>or altering </a:t>
            </a:r>
            <a:r>
              <a:rPr lang="en-US" dirty="0">
                <a:solidFill>
                  <a:srgbClr val="FF0000"/>
                </a:solidFill>
              </a:rPr>
              <a:t>a pattern of illegal financial operations </a:t>
            </a:r>
            <a:r>
              <a:rPr lang="en-US" dirty="0"/>
              <a:t>to prevent it from being picked up by fraud detections systems using DNNs.</a:t>
            </a:r>
          </a:p>
        </p:txBody>
      </p:sp>
    </p:spTree>
    <p:extLst>
      <p:ext uri="{BB962C8B-B14F-4D97-AF65-F5344CB8AC3E}">
        <p14:creationId xmlns:p14="http://schemas.microsoft.com/office/powerpoint/2010/main" val="3068987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3996</TotalTime>
  <Words>3343</Words>
  <Application>Microsoft Office PowerPoint</Application>
  <PresentationFormat>Widescreen</PresentationFormat>
  <Paragraphs>119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Distillation as a Defense to Adversarial Perturbations against Deep Neural Networks</vt:lpstr>
      <vt:lpstr>On Graduate students’ projects</vt:lpstr>
      <vt:lpstr>Background</vt:lpstr>
      <vt:lpstr>PowerPoint Presentation</vt:lpstr>
      <vt:lpstr>Distillation</vt:lpstr>
      <vt:lpstr>Why Distillation?</vt:lpstr>
      <vt:lpstr>DNN architecture</vt:lpstr>
      <vt:lpstr>Datasets</vt:lpstr>
      <vt:lpstr>Adversarial Examples</vt:lpstr>
      <vt:lpstr>Adversarial crafting framework (from attacker viewpoint)</vt:lpstr>
      <vt:lpstr>PowerPoint Presentation</vt:lpstr>
      <vt:lpstr>PowerPoint Presentation</vt:lpstr>
      <vt:lpstr>Attack procedure</vt:lpstr>
      <vt:lpstr>Neural Network Distillation (from good people viewpoint)</vt:lpstr>
      <vt:lpstr>How to perform distillation</vt:lpstr>
      <vt:lpstr>PowerPoint Presentation</vt:lpstr>
      <vt:lpstr>PowerPoint Presentation</vt:lpstr>
      <vt:lpstr>From First to second DNN …</vt:lpstr>
      <vt:lpstr>DEFENDING DNNS USING DISTILLATION</vt:lpstr>
      <vt:lpstr>Defense strategy</vt:lpstr>
      <vt:lpstr>DNN Robustness</vt:lpstr>
      <vt:lpstr>PowerPoint Presentation</vt:lpstr>
      <vt:lpstr>robustness of a trained DNN model</vt:lpstr>
      <vt:lpstr>Requirements for defenses against adversarial perturbations</vt:lpstr>
      <vt:lpstr>Requirements for defenses against adversarial perturbations</vt:lpstr>
      <vt:lpstr>Distillation as a Defense</vt:lpstr>
      <vt:lpstr>PowerPoint Presentation</vt:lpstr>
      <vt:lpstr>PowerPoint Presentation</vt:lpstr>
      <vt:lpstr>PowerPoint Presentation</vt:lpstr>
      <vt:lpstr>EVALUATION Results</vt:lpstr>
      <vt:lpstr>EVALUATION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Distillation as a Defense to Adversarial Perturbations against Deep Neural Networks</dc:title>
  <dc:creator>Fei Hu</dc:creator>
  <cp:lastModifiedBy>Fei Hu</cp:lastModifiedBy>
  <cp:revision>129</cp:revision>
  <dcterms:created xsi:type="dcterms:W3CDTF">2018-01-14T01:36:12Z</dcterms:created>
  <dcterms:modified xsi:type="dcterms:W3CDTF">2019-04-01T04:15:32Z</dcterms:modified>
</cp:coreProperties>
</file>