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5" r:id="rId19"/>
    <p:sldId id="266" r:id="rId20"/>
    <p:sldId id="267" r:id="rId21"/>
    <p:sldId id="276" r:id="rId22"/>
    <p:sldId id="277" r:id="rId23"/>
    <p:sldId id="278" r:id="rId24"/>
    <p:sldId id="279" r:id="rId25"/>
    <p:sldId id="280" r:id="rId26"/>
    <p:sldId id="281" r:id="rId27"/>
    <p:sldId id="282" r:id="rId28"/>
    <p:sldId id="283" r:id="rId29"/>
    <p:sldId id="284" r:id="rId30"/>
    <p:sldId id="292" r:id="rId31"/>
    <p:sldId id="285" r:id="rId32"/>
    <p:sldId id="286" r:id="rId33"/>
    <p:sldId id="293" r:id="rId34"/>
    <p:sldId id="287" r:id="rId35"/>
    <p:sldId id="288" r:id="rId36"/>
    <p:sldId id="289" r:id="rId37"/>
    <p:sldId id="290" r:id="rId38"/>
    <p:sldId id="29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63" d="100"/>
          <a:sy n="63" d="100"/>
        </p:scale>
        <p:origin x="7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084D-2B4C-4122-B321-B33DED422B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3D33D9-7420-47EF-B51C-BA9D6F006B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2EF5B4-64F6-4256-9B21-D4280EB2251B}"/>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5" name="Footer Placeholder 4">
            <a:extLst>
              <a:ext uri="{FF2B5EF4-FFF2-40B4-BE49-F238E27FC236}">
                <a16:creationId xmlns:a16="http://schemas.microsoft.com/office/drawing/2014/main" id="{8F966D2F-6AF2-464D-A4EF-3A4658EB0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C6E805-0728-48C6-B4CB-28C47D4957C6}"/>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3629437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EA48-3D25-49C8-B5F4-7428E38EC1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090910-4B3B-4F16-B5DB-F5DC6B3EAC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F40355-3F68-4A6A-83FB-62FEF5AD905B}"/>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5" name="Footer Placeholder 4">
            <a:extLst>
              <a:ext uri="{FF2B5EF4-FFF2-40B4-BE49-F238E27FC236}">
                <a16:creationId xmlns:a16="http://schemas.microsoft.com/office/drawing/2014/main" id="{43B097F1-B6F3-4D36-975D-5C78BD72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C37A2-0DC6-4673-A482-380B3B31978C}"/>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119280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0B9139-A243-4819-87FF-3383A6B3BF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E2628F-D853-4F5C-A984-0181C0B9E3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FB4C5-F7A3-45C6-B812-EAB4442C3326}"/>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5" name="Footer Placeholder 4">
            <a:extLst>
              <a:ext uri="{FF2B5EF4-FFF2-40B4-BE49-F238E27FC236}">
                <a16:creationId xmlns:a16="http://schemas.microsoft.com/office/drawing/2014/main" id="{3867C5ED-A5B4-4FA0-A06C-F8608FCF4E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94BDD-251E-4BB4-A843-E29D33F682B4}"/>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138631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E9289-125D-4261-AFD5-8DFA5BB1B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BF6483-51BB-4D87-9727-4AA2100B83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111F9-C4A0-4774-B902-E111D0718DEC}"/>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5" name="Footer Placeholder 4">
            <a:extLst>
              <a:ext uri="{FF2B5EF4-FFF2-40B4-BE49-F238E27FC236}">
                <a16:creationId xmlns:a16="http://schemas.microsoft.com/office/drawing/2014/main" id="{985BD392-BEDE-4578-81CA-B6296ADE0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1682D3-0C5C-46CA-8B34-01D2008605C3}"/>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144841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03F46-96F7-49CE-A7D0-8314A21524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F21CCC-132C-40FA-B538-782FB2C87E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2C244E-EACE-4749-A471-8CFD2BA66F4A}"/>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5" name="Footer Placeholder 4">
            <a:extLst>
              <a:ext uri="{FF2B5EF4-FFF2-40B4-BE49-F238E27FC236}">
                <a16:creationId xmlns:a16="http://schemas.microsoft.com/office/drawing/2014/main" id="{F8671977-DC3C-4187-B0A6-51084F5CF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787C0A-229F-4ACB-BC3D-4AD765C83980}"/>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265819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C4515-AF9B-4A27-AAB2-BBBFAFD164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52B1DB-0E58-4448-B7B7-453EF2E56F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422DA-CD39-4892-8914-4D85D64DE3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DB374C-3505-453C-8E43-BD9C0BA78DE8}"/>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6" name="Footer Placeholder 5">
            <a:extLst>
              <a:ext uri="{FF2B5EF4-FFF2-40B4-BE49-F238E27FC236}">
                <a16:creationId xmlns:a16="http://schemas.microsoft.com/office/drawing/2014/main" id="{AFAD1B65-FC46-488B-80D1-0AA9DCB49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697E51-B6C2-4871-9AEF-92E389BAD85A}"/>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206873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B90B-65FA-427B-8AA5-D2EB12D4FD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CDC2FC-C157-4554-9B4C-7C14939800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08E54E-D1B2-4834-8407-E8CB0349303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A1C46B-BF41-4F85-8BA2-AE771C1906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080043-D129-4D66-8811-C8CC91A1DB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2DE873-B53A-4EB2-BBFA-EBACB744898A}"/>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8" name="Footer Placeholder 7">
            <a:extLst>
              <a:ext uri="{FF2B5EF4-FFF2-40B4-BE49-F238E27FC236}">
                <a16:creationId xmlns:a16="http://schemas.microsoft.com/office/drawing/2014/main" id="{9E5BF7C9-40A9-495C-9CE4-F906FCD8F4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7F8696-3BEB-439F-AE98-273CC1534FD5}"/>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156715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F212-086D-4CF9-8695-3BC0C90709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300D78-CBD3-48CD-BA6A-B6F0BA7A5131}"/>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4" name="Footer Placeholder 3">
            <a:extLst>
              <a:ext uri="{FF2B5EF4-FFF2-40B4-BE49-F238E27FC236}">
                <a16:creationId xmlns:a16="http://schemas.microsoft.com/office/drawing/2014/main" id="{00E370E9-A64E-4AC9-B0A7-60EEE7C055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B8549E-6D58-4E5A-8722-1F3CAB58EBDD}"/>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1848464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6515A1-759F-42F8-8C13-6008064EAAD6}"/>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3" name="Footer Placeholder 2">
            <a:extLst>
              <a:ext uri="{FF2B5EF4-FFF2-40B4-BE49-F238E27FC236}">
                <a16:creationId xmlns:a16="http://schemas.microsoft.com/office/drawing/2014/main" id="{C9990EE8-CE86-4139-B1F8-7C708E5C46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F9B0FF-D173-4BC3-A0A7-6E3A365BD112}"/>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205497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B938-F49D-48AD-88BD-718A88A4DF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6348E1-ADE4-47A7-82F6-E6996C91BC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B3BAAB-14A8-4994-8469-D8A70B143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88068B-ED46-42C4-B961-7DBFDC19D82F}"/>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6" name="Footer Placeholder 5">
            <a:extLst>
              <a:ext uri="{FF2B5EF4-FFF2-40B4-BE49-F238E27FC236}">
                <a16:creationId xmlns:a16="http://schemas.microsoft.com/office/drawing/2014/main" id="{D6FCB779-12A5-4528-99EF-EBA7DAFEE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FFA4B7-28A2-42F5-AAFF-72CD9206607A}"/>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131557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E130E-5CE4-4C92-899C-729C6E0489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D2456F-1639-4DC7-9FCC-653F64123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21141E-FA09-4FEC-80C8-1F4D06AA5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F17EC7-A1B3-4A7E-A99C-9C201CDA8A00}"/>
              </a:ext>
            </a:extLst>
          </p:cNvPr>
          <p:cNvSpPr>
            <a:spLocks noGrp="1"/>
          </p:cNvSpPr>
          <p:nvPr>
            <p:ph type="dt" sz="half" idx="10"/>
          </p:nvPr>
        </p:nvSpPr>
        <p:spPr/>
        <p:txBody>
          <a:bodyPr/>
          <a:lstStyle/>
          <a:p>
            <a:fld id="{00059D43-1BBA-4D72-A1DA-434A7DE87D5F}" type="datetimeFigureOut">
              <a:rPr lang="en-US" smtClean="0"/>
              <a:t>3/26/2019</a:t>
            </a:fld>
            <a:endParaRPr lang="en-US"/>
          </a:p>
        </p:txBody>
      </p:sp>
      <p:sp>
        <p:nvSpPr>
          <p:cNvPr id="6" name="Footer Placeholder 5">
            <a:extLst>
              <a:ext uri="{FF2B5EF4-FFF2-40B4-BE49-F238E27FC236}">
                <a16:creationId xmlns:a16="http://schemas.microsoft.com/office/drawing/2014/main" id="{1B3F3069-BD34-410B-9153-01C2650DE6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D9D5B0-9E38-457C-BFC6-C3BB2E2F95A5}"/>
              </a:ext>
            </a:extLst>
          </p:cNvPr>
          <p:cNvSpPr>
            <a:spLocks noGrp="1"/>
          </p:cNvSpPr>
          <p:nvPr>
            <p:ph type="sldNum" sz="quarter" idx="12"/>
          </p:nvPr>
        </p:nvSpPr>
        <p:spPr/>
        <p:txBody>
          <a:bodyPr/>
          <a:lstStyle/>
          <a:p>
            <a:fld id="{BFE5FF12-D6E5-459C-89C5-099E258E5849}" type="slidenum">
              <a:rPr lang="en-US" smtClean="0"/>
              <a:t>‹#›</a:t>
            </a:fld>
            <a:endParaRPr lang="en-US"/>
          </a:p>
        </p:txBody>
      </p:sp>
    </p:spTree>
    <p:extLst>
      <p:ext uri="{BB962C8B-B14F-4D97-AF65-F5344CB8AC3E}">
        <p14:creationId xmlns:p14="http://schemas.microsoft.com/office/powerpoint/2010/main" val="218395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83EE50-AAE2-4AF0-8B42-B407DA631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E8AD35-6401-437A-9D70-EDE7A9889F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297E95-14DA-4745-BDC1-361674AF45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59D43-1BBA-4D72-A1DA-434A7DE87D5F}" type="datetimeFigureOut">
              <a:rPr lang="en-US" smtClean="0"/>
              <a:t>3/26/2019</a:t>
            </a:fld>
            <a:endParaRPr lang="en-US"/>
          </a:p>
        </p:txBody>
      </p:sp>
      <p:sp>
        <p:nvSpPr>
          <p:cNvPr id="5" name="Footer Placeholder 4">
            <a:extLst>
              <a:ext uri="{FF2B5EF4-FFF2-40B4-BE49-F238E27FC236}">
                <a16:creationId xmlns:a16="http://schemas.microsoft.com/office/drawing/2014/main" id="{87D16CCA-DAD8-4B66-9571-D0204BEE9F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1E01FD-6087-4127-9DED-6F57AEC61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5FF12-D6E5-459C-89C5-099E258E5849}" type="slidenum">
              <a:rPr lang="en-US" smtClean="0"/>
              <a:t>‹#›</a:t>
            </a:fld>
            <a:endParaRPr lang="en-US"/>
          </a:p>
        </p:txBody>
      </p:sp>
    </p:spTree>
    <p:extLst>
      <p:ext uri="{BB962C8B-B14F-4D97-AF65-F5344CB8AC3E}">
        <p14:creationId xmlns:p14="http://schemas.microsoft.com/office/powerpoint/2010/main" val="3426601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7.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3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4853-184D-476F-91E4-591156A06379}"/>
              </a:ext>
            </a:extLst>
          </p:cNvPr>
          <p:cNvSpPr>
            <a:spLocks noGrp="1"/>
          </p:cNvSpPr>
          <p:nvPr>
            <p:ph type="ctrTitle"/>
          </p:nvPr>
        </p:nvSpPr>
        <p:spPr/>
        <p:txBody>
          <a:bodyPr>
            <a:normAutofit fontScale="90000"/>
          </a:bodyPr>
          <a:lstStyle/>
          <a:p>
            <a:r>
              <a:rPr lang="en-US" dirty="0"/>
              <a:t>The Limitations of Deep Learning in Adversarial Settings</a:t>
            </a:r>
          </a:p>
        </p:txBody>
      </p:sp>
      <p:sp>
        <p:nvSpPr>
          <p:cNvPr id="3" name="Subtitle 2">
            <a:extLst>
              <a:ext uri="{FF2B5EF4-FFF2-40B4-BE49-F238E27FC236}">
                <a16:creationId xmlns:a16="http://schemas.microsoft.com/office/drawing/2014/main" id="{F5B784E0-3CE9-4F62-88C4-6697F6E46CCB}"/>
              </a:ext>
            </a:extLst>
          </p:cNvPr>
          <p:cNvSpPr>
            <a:spLocks noGrp="1"/>
          </p:cNvSpPr>
          <p:nvPr>
            <p:ph type="subTitle" idx="1"/>
          </p:nvPr>
        </p:nvSpPr>
        <p:spPr/>
        <p:txBody>
          <a:bodyPr/>
          <a:lstStyle/>
          <a:p>
            <a:r>
              <a:rPr lang="en-US" dirty="0"/>
              <a:t>ECE 693 </a:t>
            </a:r>
          </a:p>
        </p:txBody>
      </p:sp>
    </p:spTree>
    <p:extLst>
      <p:ext uri="{BB962C8B-B14F-4D97-AF65-F5344CB8AC3E}">
        <p14:creationId xmlns:p14="http://schemas.microsoft.com/office/powerpoint/2010/main" val="288470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E77B5-87E8-4EDB-B4DC-E448768C1D1A}"/>
              </a:ext>
            </a:extLst>
          </p:cNvPr>
          <p:cNvSpPr>
            <a:spLocks noGrp="1"/>
          </p:cNvSpPr>
          <p:nvPr>
            <p:ph type="title"/>
          </p:nvPr>
        </p:nvSpPr>
        <p:spPr/>
        <p:txBody>
          <a:bodyPr/>
          <a:lstStyle/>
          <a:p>
            <a:r>
              <a:rPr lang="en-US" dirty="0"/>
              <a:t>Paper contributions</a:t>
            </a:r>
          </a:p>
        </p:txBody>
      </p:sp>
      <p:sp>
        <p:nvSpPr>
          <p:cNvPr id="3" name="Content Placeholder 2">
            <a:extLst>
              <a:ext uri="{FF2B5EF4-FFF2-40B4-BE49-F238E27FC236}">
                <a16:creationId xmlns:a16="http://schemas.microsoft.com/office/drawing/2014/main" id="{CF3F8491-0D7D-44D4-A6EC-AB5F66E41FAC}"/>
              </a:ext>
            </a:extLst>
          </p:cNvPr>
          <p:cNvSpPr>
            <a:spLocks noGrp="1"/>
          </p:cNvSpPr>
          <p:nvPr>
            <p:ph idx="1"/>
          </p:nvPr>
        </p:nvSpPr>
        <p:spPr/>
        <p:txBody>
          <a:bodyPr>
            <a:normAutofit fontScale="92500" lnSpcReduction="20000"/>
          </a:bodyPr>
          <a:lstStyle/>
          <a:p>
            <a:r>
              <a:rPr lang="en-US" dirty="0"/>
              <a:t>We formalize the space of adversaries against classification DNNs with respect to adversarial goal and capabilities (i.e., from attacker’s perspective). Here, we provide a better understanding of how attacker capabilities constrain attack strategies and goals.  </a:t>
            </a:r>
          </a:p>
          <a:p>
            <a:r>
              <a:rPr lang="en-US" dirty="0"/>
              <a:t>We introduce a new class of </a:t>
            </a:r>
            <a:r>
              <a:rPr lang="en-US" dirty="0">
                <a:solidFill>
                  <a:srgbClr val="FF0000"/>
                </a:solidFill>
              </a:rPr>
              <a:t>algorithms for crafting adversarial samples </a:t>
            </a:r>
            <a:r>
              <a:rPr lang="en-US" dirty="0"/>
              <a:t>solely by using knowledge of the DNN architecture. These algorithms (1) </a:t>
            </a:r>
            <a:r>
              <a:rPr lang="en-US" u="sng" dirty="0"/>
              <a:t>exploit forward derivatives </a:t>
            </a:r>
            <a:r>
              <a:rPr lang="en-US" dirty="0"/>
              <a:t>that inform the learned behavior of DNNs, and (2) </a:t>
            </a:r>
            <a:r>
              <a:rPr lang="en-US" u="sng" dirty="0"/>
              <a:t>build adversarial saliency maps </a:t>
            </a:r>
            <a:r>
              <a:rPr lang="en-US" dirty="0"/>
              <a:t>enabling an efficient exploration of the adversarial-samples search space.</a:t>
            </a:r>
          </a:p>
          <a:p>
            <a:r>
              <a:rPr lang="en-US" dirty="0"/>
              <a:t> We validate the algorithms using a widely used </a:t>
            </a:r>
            <a:r>
              <a:rPr lang="en-US" u="sng" dirty="0"/>
              <a:t>computer vision </a:t>
            </a:r>
            <a:r>
              <a:rPr lang="en-US" dirty="0"/>
              <a:t>DNN. We define and measure sample distortion and source-to-target hardness, and explore </a:t>
            </a:r>
            <a:r>
              <a:rPr lang="en-US" u="sng" dirty="0"/>
              <a:t>defenses</a:t>
            </a:r>
            <a:r>
              <a:rPr lang="en-US" dirty="0"/>
              <a:t> against adversarial samples. We conclude by studying human perception of distorted samples.</a:t>
            </a:r>
          </a:p>
        </p:txBody>
      </p:sp>
    </p:spTree>
    <p:extLst>
      <p:ext uri="{BB962C8B-B14F-4D97-AF65-F5344CB8AC3E}">
        <p14:creationId xmlns:p14="http://schemas.microsoft.com/office/powerpoint/2010/main" val="3370545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FB5FD-D2FC-46A4-9561-647C7FE6916F}"/>
              </a:ext>
            </a:extLst>
          </p:cNvPr>
          <p:cNvSpPr>
            <a:spLocks noGrp="1"/>
          </p:cNvSpPr>
          <p:nvPr>
            <p:ph type="title"/>
          </p:nvPr>
        </p:nvSpPr>
        <p:spPr/>
        <p:txBody>
          <a:bodyPr/>
          <a:lstStyle/>
          <a:p>
            <a:r>
              <a:rPr lang="en-US" dirty="0"/>
              <a:t>Taxonomy</a:t>
            </a:r>
          </a:p>
        </p:txBody>
      </p:sp>
      <p:sp>
        <p:nvSpPr>
          <p:cNvPr id="3" name="Content Placeholder 2">
            <a:extLst>
              <a:ext uri="{FF2B5EF4-FFF2-40B4-BE49-F238E27FC236}">
                <a16:creationId xmlns:a16="http://schemas.microsoft.com/office/drawing/2014/main" id="{94767085-5B43-4C7E-BE67-DD465CFC773B}"/>
              </a:ext>
            </a:extLst>
          </p:cNvPr>
          <p:cNvSpPr>
            <a:spLocks noGrp="1"/>
          </p:cNvSpPr>
          <p:nvPr>
            <p:ph idx="1"/>
          </p:nvPr>
        </p:nvSpPr>
        <p:spPr>
          <a:xfrm>
            <a:off x="838200" y="1825625"/>
            <a:ext cx="4249615" cy="2385648"/>
          </a:xfrm>
        </p:spPr>
        <p:txBody>
          <a:bodyPr/>
          <a:lstStyle/>
          <a:p>
            <a:r>
              <a:rPr lang="en-US" dirty="0">
                <a:solidFill>
                  <a:srgbClr val="FF0000"/>
                </a:solidFill>
              </a:rPr>
              <a:t>Threat Model </a:t>
            </a:r>
            <a:r>
              <a:rPr lang="en-US" dirty="0"/>
              <a:t>Taxonomy: our class of algorithms operates in the threat model indicated by a star.</a:t>
            </a:r>
          </a:p>
        </p:txBody>
      </p:sp>
      <p:pic>
        <p:nvPicPr>
          <p:cNvPr id="4" name="Picture 3">
            <a:extLst>
              <a:ext uri="{FF2B5EF4-FFF2-40B4-BE49-F238E27FC236}">
                <a16:creationId xmlns:a16="http://schemas.microsoft.com/office/drawing/2014/main" id="{2D44C049-2127-422D-B4C4-11282F8ECB71}"/>
              </a:ext>
            </a:extLst>
          </p:cNvPr>
          <p:cNvPicPr>
            <a:picLocks noChangeAspect="1"/>
          </p:cNvPicPr>
          <p:nvPr/>
        </p:nvPicPr>
        <p:blipFill>
          <a:blip r:embed="rId2"/>
          <a:stretch>
            <a:fillRect/>
          </a:stretch>
        </p:blipFill>
        <p:spPr>
          <a:xfrm>
            <a:off x="4863904" y="236175"/>
            <a:ext cx="6749969" cy="6385650"/>
          </a:xfrm>
          <a:prstGeom prst="rect">
            <a:avLst/>
          </a:prstGeom>
        </p:spPr>
      </p:pic>
      <p:sp>
        <p:nvSpPr>
          <p:cNvPr id="5" name="Rectangle 4">
            <a:extLst>
              <a:ext uri="{FF2B5EF4-FFF2-40B4-BE49-F238E27FC236}">
                <a16:creationId xmlns:a16="http://schemas.microsoft.com/office/drawing/2014/main" id="{39290549-9DEB-4922-BFC4-21C9B16D6594}"/>
              </a:ext>
            </a:extLst>
          </p:cNvPr>
          <p:cNvSpPr/>
          <p:nvPr/>
        </p:nvSpPr>
        <p:spPr>
          <a:xfrm>
            <a:off x="6266577" y="6135688"/>
            <a:ext cx="1426128" cy="6268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B48FAD-5A09-417A-9D45-12E026F62648}"/>
              </a:ext>
            </a:extLst>
          </p:cNvPr>
          <p:cNvSpPr/>
          <p:nvPr/>
        </p:nvSpPr>
        <p:spPr>
          <a:xfrm>
            <a:off x="10349218" y="2190925"/>
            <a:ext cx="1426128" cy="6268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81A83CC-AFE6-48B5-8183-DAE23B621182}"/>
              </a:ext>
            </a:extLst>
          </p:cNvPr>
          <p:cNvSpPr/>
          <p:nvPr/>
        </p:nvSpPr>
        <p:spPr>
          <a:xfrm>
            <a:off x="6459523" y="700481"/>
            <a:ext cx="4962088" cy="16106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ED70B2B-6DDC-42C3-8A73-42A560479C5B}"/>
              </a:ext>
            </a:extLst>
          </p:cNvPr>
          <p:cNvSpPr/>
          <p:nvPr/>
        </p:nvSpPr>
        <p:spPr>
          <a:xfrm>
            <a:off x="9761990" y="5974682"/>
            <a:ext cx="1426128" cy="6268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E2F283AE-8510-444C-A765-32B182A5D817}"/>
              </a:ext>
            </a:extLst>
          </p:cNvPr>
          <p:cNvCxnSpPr/>
          <p:nvPr/>
        </p:nvCxnSpPr>
        <p:spPr>
          <a:xfrm flipV="1">
            <a:off x="2902591" y="3154261"/>
            <a:ext cx="2508308" cy="2139192"/>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3E124A04-CECF-4682-9282-F2C032B45E1D}"/>
              </a:ext>
            </a:extLst>
          </p:cNvPr>
          <p:cNvSpPr txBox="1"/>
          <p:nvPr/>
        </p:nvSpPr>
        <p:spPr>
          <a:xfrm>
            <a:off x="1505824" y="5406705"/>
            <a:ext cx="2399251" cy="1200329"/>
          </a:xfrm>
          <a:prstGeom prst="rect">
            <a:avLst/>
          </a:prstGeom>
          <a:solidFill>
            <a:srgbClr val="FFFF00"/>
          </a:solidFill>
        </p:spPr>
        <p:txBody>
          <a:bodyPr wrap="square" rtlCol="0">
            <a:spAutoFit/>
          </a:bodyPr>
          <a:lstStyle/>
          <a:p>
            <a:r>
              <a:rPr lang="en-US" dirty="0"/>
              <a:t>Here an attacker knows everything; thus can attack the system more easily.</a:t>
            </a:r>
          </a:p>
        </p:txBody>
      </p:sp>
      <p:sp>
        <p:nvSpPr>
          <p:cNvPr id="12" name="Rectangle 11">
            <a:extLst>
              <a:ext uri="{FF2B5EF4-FFF2-40B4-BE49-F238E27FC236}">
                <a16:creationId xmlns:a16="http://schemas.microsoft.com/office/drawing/2014/main" id="{5E27CC3F-7DF0-47B8-88A9-2D844089E187}"/>
              </a:ext>
            </a:extLst>
          </p:cNvPr>
          <p:cNvSpPr/>
          <p:nvPr/>
        </p:nvSpPr>
        <p:spPr>
          <a:xfrm>
            <a:off x="5227740" y="2597182"/>
            <a:ext cx="1651232" cy="6268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FEC119E-C26E-439D-935F-AC3E9EDAC0D8}"/>
              </a:ext>
            </a:extLst>
          </p:cNvPr>
          <p:cNvSpPr/>
          <p:nvPr/>
        </p:nvSpPr>
        <p:spPr>
          <a:xfrm>
            <a:off x="9194334" y="3292679"/>
            <a:ext cx="880844" cy="7633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688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4074822-E101-4377-B3E7-EB35867C1338}"/>
              </a:ext>
            </a:extLst>
          </p:cNvPr>
          <p:cNvPicPr>
            <a:picLocks noChangeAspect="1"/>
          </p:cNvPicPr>
          <p:nvPr/>
        </p:nvPicPr>
        <p:blipFill>
          <a:blip r:embed="rId2"/>
          <a:stretch>
            <a:fillRect/>
          </a:stretch>
        </p:blipFill>
        <p:spPr>
          <a:xfrm>
            <a:off x="178504" y="163408"/>
            <a:ext cx="7166496" cy="6531184"/>
          </a:xfrm>
          <a:prstGeom prst="rect">
            <a:avLst/>
          </a:prstGeom>
        </p:spPr>
      </p:pic>
      <p:pic>
        <p:nvPicPr>
          <p:cNvPr id="3" name="Picture 2">
            <a:extLst>
              <a:ext uri="{FF2B5EF4-FFF2-40B4-BE49-F238E27FC236}">
                <a16:creationId xmlns:a16="http://schemas.microsoft.com/office/drawing/2014/main" id="{DE9AF552-ECA9-4FEA-B459-FDD859E15EAC}"/>
              </a:ext>
            </a:extLst>
          </p:cNvPr>
          <p:cNvPicPr>
            <a:picLocks noChangeAspect="1"/>
          </p:cNvPicPr>
          <p:nvPr/>
        </p:nvPicPr>
        <p:blipFill>
          <a:blip r:embed="rId3"/>
          <a:stretch>
            <a:fillRect/>
          </a:stretch>
        </p:blipFill>
        <p:spPr>
          <a:xfrm>
            <a:off x="7315561" y="2716523"/>
            <a:ext cx="4798286" cy="2621385"/>
          </a:xfrm>
          <a:prstGeom prst="rect">
            <a:avLst/>
          </a:prstGeom>
        </p:spPr>
      </p:pic>
      <p:cxnSp>
        <p:nvCxnSpPr>
          <p:cNvPr id="5" name="Straight Connector 4">
            <a:extLst>
              <a:ext uri="{FF2B5EF4-FFF2-40B4-BE49-F238E27FC236}">
                <a16:creationId xmlns:a16="http://schemas.microsoft.com/office/drawing/2014/main" id="{2F2BFC7C-7609-4521-8A1B-A1A963FAF6FF}"/>
              </a:ext>
            </a:extLst>
          </p:cNvPr>
          <p:cNvCxnSpPr/>
          <p:nvPr/>
        </p:nvCxnSpPr>
        <p:spPr>
          <a:xfrm>
            <a:off x="178504" y="2716523"/>
            <a:ext cx="6956333" cy="64427"/>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6" name="Straight Connector 5">
            <a:extLst>
              <a:ext uri="{FF2B5EF4-FFF2-40B4-BE49-F238E27FC236}">
                <a16:creationId xmlns:a16="http://schemas.microsoft.com/office/drawing/2014/main" id="{538876D1-82AF-4F75-8B10-1A48C04334B1}"/>
              </a:ext>
            </a:extLst>
          </p:cNvPr>
          <p:cNvCxnSpPr>
            <a:cxnSpLocks/>
          </p:cNvCxnSpPr>
          <p:nvPr/>
        </p:nvCxnSpPr>
        <p:spPr>
          <a:xfrm>
            <a:off x="178504" y="6732054"/>
            <a:ext cx="56099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396FFA75-44FF-4C7F-91D2-B30F683CBBF9}"/>
              </a:ext>
            </a:extLst>
          </p:cNvPr>
          <p:cNvCxnSpPr>
            <a:cxnSpLocks/>
          </p:cNvCxnSpPr>
          <p:nvPr/>
        </p:nvCxnSpPr>
        <p:spPr>
          <a:xfrm>
            <a:off x="226041" y="2424307"/>
            <a:ext cx="2072542"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43947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5E2D-67B8-4715-ABDA-95B2CE8C7458}"/>
              </a:ext>
            </a:extLst>
          </p:cNvPr>
          <p:cNvSpPr>
            <a:spLocks noGrp="1"/>
          </p:cNvSpPr>
          <p:nvPr>
            <p:ph type="title"/>
          </p:nvPr>
        </p:nvSpPr>
        <p:spPr/>
        <p:txBody>
          <a:bodyPr/>
          <a:lstStyle/>
          <a:p>
            <a:r>
              <a:rPr lang="en-US" dirty="0"/>
              <a:t>Adversarial Goals</a:t>
            </a:r>
          </a:p>
        </p:txBody>
      </p:sp>
      <p:sp>
        <p:nvSpPr>
          <p:cNvPr id="3" name="Content Placeholder 2">
            <a:extLst>
              <a:ext uri="{FF2B5EF4-FFF2-40B4-BE49-F238E27FC236}">
                <a16:creationId xmlns:a16="http://schemas.microsoft.com/office/drawing/2014/main" id="{F901242D-DE21-4CD3-8C6A-BDB9D045AC46}"/>
              </a:ext>
            </a:extLst>
          </p:cNvPr>
          <p:cNvSpPr>
            <a:spLocks noGrp="1"/>
          </p:cNvSpPr>
          <p:nvPr>
            <p:ph idx="1"/>
          </p:nvPr>
        </p:nvSpPr>
        <p:spPr>
          <a:xfrm>
            <a:off x="838199" y="1825625"/>
            <a:ext cx="10791735" cy="4351338"/>
          </a:xfrm>
        </p:spPr>
        <p:txBody>
          <a:bodyPr>
            <a:normAutofit fontScale="92500" lnSpcReduction="20000"/>
          </a:bodyPr>
          <a:lstStyle/>
          <a:p>
            <a:r>
              <a:rPr lang="en-US" dirty="0">
                <a:solidFill>
                  <a:srgbClr val="FF0000"/>
                </a:solidFill>
              </a:rPr>
              <a:t>Threats</a:t>
            </a:r>
            <a:r>
              <a:rPr lang="en-US" dirty="0"/>
              <a:t> are defined with a specific function to be protected/defended. In the case of deep learning systems, the integrity of the classification is of paramount importance. Specifically, an adversary of a deep learning system seeks to provide an input X that results in an incorrect output classification.</a:t>
            </a:r>
          </a:p>
          <a:p>
            <a:pPr marL="0" indent="0">
              <a:buNone/>
            </a:pPr>
            <a:r>
              <a:rPr lang="en-US" dirty="0"/>
              <a:t>1) </a:t>
            </a:r>
            <a:r>
              <a:rPr lang="en-US" dirty="0">
                <a:solidFill>
                  <a:srgbClr val="FF0000"/>
                </a:solidFill>
              </a:rPr>
              <a:t>Confidence reduction </a:t>
            </a:r>
            <a:r>
              <a:rPr lang="en-US" dirty="0"/>
              <a:t>- reduce the output classification confidence level (thereby introducing </a:t>
            </a:r>
            <a:r>
              <a:rPr lang="en-US" u="sng" dirty="0"/>
              <a:t>class ambiguity</a:t>
            </a:r>
            <a:r>
              <a:rPr lang="en-US" dirty="0"/>
              <a:t>)  -- just want to make system less reliable.</a:t>
            </a:r>
          </a:p>
          <a:p>
            <a:pPr marL="0" indent="0">
              <a:buNone/>
            </a:pPr>
            <a:r>
              <a:rPr lang="en-US" dirty="0"/>
              <a:t>2) </a:t>
            </a:r>
            <a:r>
              <a:rPr lang="en-US" dirty="0">
                <a:solidFill>
                  <a:srgbClr val="FF0000"/>
                </a:solidFill>
              </a:rPr>
              <a:t>Misclassification</a:t>
            </a:r>
            <a:r>
              <a:rPr lang="en-US" dirty="0"/>
              <a:t> - alter the output classification to </a:t>
            </a:r>
            <a:r>
              <a:rPr lang="en-US" dirty="0">
                <a:solidFill>
                  <a:srgbClr val="0066FF"/>
                </a:solidFill>
              </a:rPr>
              <a:t>any class </a:t>
            </a:r>
            <a:r>
              <a:rPr lang="en-US" dirty="0"/>
              <a:t>different from the original class</a:t>
            </a:r>
          </a:p>
          <a:p>
            <a:pPr marL="0" indent="0">
              <a:buNone/>
            </a:pPr>
            <a:r>
              <a:rPr lang="en-US" dirty="0"/>
              <a:t>3) </a:t>
            </a:r>
            <a:r>
              <a:rPr lang="en-US" dirty="0">
                <a:solidFill>
                  <a:srgbClr val="FF0000"/>
                </a:solidFill>
              </a:rPr>
              <a:t>Targeted misclassification </a:t>
            </a:r>
            <a:r>
              <a:rPr lang="en-US" dirty="0"/>
              <a:t>- </a:t>
            </a:r>
            <a:r>
              <a:rPr lang="en-US" u="sng" dirty="0"/>
              <a:t>produce inputs (any inputs) </a:t>
            </a:r>
            <a:r>
              <a:rPr lang="en-US" dirty="0"/>
              <a:t>that force the output classification to be a </a:t>
            </a:r>
            <a:r>
              <a:rPr lang="en-US" dirty="0">
                <a:solidFill>
                  <a:srgbClr val="0066FF"/>
                </a:solidFill>
              </a:rPr>
              <a:t>specific target </a:t>
            </a:r>
            <a:r>
              <a:rPr lang="en-US" dirty="0"/>
              <a:t>class. </a:t>
            </a:r>
          </a:p>
          <a:p>
            <a:pPr marL="0" indent="0">
              <a:buNone/>
            </a:pPr>
            <a:r>
              <a:rPr lang="en-US" dirty="0"/>
              <a:t>4) </a:t>
            </a:r>
            <a:r>
              <a:rPr lang="en-US" dirty="0">
                <a:solidFill>
                  <a:srgbClr val="FF0000"/>
                </a:solidFill>
              </a:rPr>
              <a:t>Source/target misclassification </a:t>
            </a:r>
            <a:r>
              <a:rPr lang="en-US" dirty="0"/>
              <a:t>- force the output classification of </a:t>
            </a:r>
            <a:r>
              <a:rPr lang="en-US" dirty="0">
                <a:solidFill>
                  <a:srgbClr val="0066FF"/>
                </a:solidFill>
              </a:rPr>
              <a:t>a specific input </a:t>
            </a:r>
            <a:r>
              <a:rPr lang="en-US" dirty="0"/>
              <a:t>to be a specific target class.</a:t>
            </a:r>
          </a:p>
        </p:txBody>
      </p:sp>
      <p:cxnSp>
        <p:nvCxnSpPr>
          <p:cNvPr id="5" name="Straight Arrow Connector 4">
            <a:extLst>
              <a:ext uri="{FF2B5EF4-FFF2-40B4-BE49-F238E27FC236}">
                <a16:creationId xmlns:a16="http://schemas.microsoft.com/office/drawing/2014/main" id="{68D1477B-2683-497E-BFCC-FC1C1EC913A9}"/>
              </a:ext>
            </a:extLst>
          </p:cNvPr>
          <p:cNvCxnSpPr/>
          <p:nvPr/>
        </p:nvCxnSpPr>
        <p:spPr>
          <a:xfrm>
            <a:off x="562062" y="2931952"/>
            <a:ext cx="0" cy="271383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11442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AE88A-E006-4448-883E-2529121AC53A}"/>
              </a:ext>
            </a:extLst>
          </p:cNvPr>
          <p:cNvSpPr>
            <a:spLocks noGrp="1"/>
          </p:cNvSpPr>
          <p:nvPr>
            <p:ph type="title"/>
          </p:nvPr>
        </p:nvSpPr>
        <p:spPr/>
        <p:txBody>
          <a:bodyPr/>
          <a:lstStyle/>
          <a:p>
            <a:r>
              <a:rPr lang="en-US" dirty="0"/>
              <a:t>Strongest attacker</a:t>
            </a:r>
          </a:p>
        </p:txBody>
      </p:sp>
      <p:sp>
        <p:nvSpPr>
          <p:cNvPr id="3" name="Content Placeholder 2">
            <a:extLst>
              <a:ext uri="{FF2B5EF4-FFF2-40B4-BE49-F238E27FC236}">
                <a16:creationId xmlns:a16="http://schemas.microsoft.com/office/drawing/2014/main" id="{43A6EF68-E63C-4A75-8EE5-3CC7A4010125}"/>
              </a:ext>
            </a:extLst>
          </p:cNvPr>
          <p:cNvSpPr>
            <a:spLocks noGrp="1"/>
          </p:cNvSpPr>
          <p:nvPr>
            <p:ph idx="1"/>
          </p:nvPr>
        </p:nvSpPr>
        <p:spPr/>
        <p:txBody>
          <a:bodyPr>
            <a:normAutofit/>
          </a:bodyPr>
          <a:lstStyle/>
          <a:p>
            <a:r>
              <a:rPr lang="en-US" dirty="0">
                <a:solidFill>
                  <a:srgbClr val="FF0000"/>
                </a:solidFill>
              </a:rPr>
              <a:t>Training data and network architecture </a:t>
            </a:r>
            <a:r>
              <a:rPr lang="en-US" dirty="0"/>
              <a:t>- This adversary has perfect knowledge of the neural network used for classification. The attacker has to </a:t>
            </a:r>
            <a:r>
              <a:rPr lang="en-US" u="sng" dirty="0"/>
              <a:t>access the training data T, functions and algorithms used for network training</a:t>
            </a:r>
            <a:r>
              <a:rPr lang="en-US" dirty="0"/>
              <a:t>, and is able to extract knowledge about the DNN’s architecture F.</a:t>
            </a:r>
          </a:p>
          <a:p>
            <a:r>
              <a:rPr lang="en-US" dirty="0">
                <a:solidFill>
                  <a:srgbClr val="FF0000"/>
                </a:solidFill>
              </a:rPr>
              <a:t>This includes the number and type of layers, the activation functions of neurons, as well as weight and bias matrices</a:t>
            </a:r>
            <a:r>
              <a:rPr lang="en-US" dirty="0"/>
              <a:t>. He also knows which algorithm was used to train the network, including the </a:t>
            </a:r>
            <a:r>
              <a:rPr lang="en-US" u="sng" dirty="0"/>
              <a:t>associated loss function c</a:t>
            </a:r>
            <a:r>
              <a:rPr lang="en-US" dirty="0"/>
              <a:t>. This is the </a:t>
            </a:r>
            <a:r>
              <a:rPr lang="en-US" dirty="0">
                <a:solidFill>
                  <a:srgbClr val="0066FF"/>
                </a:solidFill>
              </a:rPr>
              <a:t>strongest adversary </a:t>
            </a:r>
            <a:r>
              <a:rPr lang="en-US" dirty="0"/>
              <a:t>that </a:t>
            </a:r>
            <a:r>
              <a:rPr lang="en-US" u="sng" dirty="0"/>
              <a:t>can analyze the training data and simulate the </a:t>
            </a:r>
            <a:r>
              <a:rPr lang="nl-NL" u="sng" dirty="0"/>
              <a:t>deep neural network</a:t>
            </a:r>
            <a:r>
              <a:rPr lang="nl-NL" dirty="0"/>
              <a:t>.</a:t>
            </a:r>
            <a:endParaRPr lang="en-US" dirty="0"/>
          </a:p>
        </p:txBody>
      </p:sp>
    </p:spTree>
    <p:extLst>
      <p:ext uri="{BB962C8B-B14F-4D97-AF65-F5344CB8AC3E}">
        <p14:creationId xmlns:p14="http://schemas.microsoft.com/office/powerpoint/2010/main" val="2527362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0E74-9707-4406-8097-C67F672F82A9}"/>
              </a:ext>
            </a:extLst>
          </p:cNvPr>
          <p:cNvSpPr>
            <a:spLocks noGrp="1"/>
          </p:cNvSpPr>
          <p:nvPr>
            <p:ph type="title"/>
          </p:nvPr>
        </p:nvSpPr>
        <p:spPr/>
        <p:txBody>
          <a:bodyPr/>
          <a:lstStyle/>
          <a:p>
            <a:r>
              <a:rPr lang="en-US" dirty="0"/>
              <a:t>Second strongest attacker</a:t>
            </a:r>
          </a:p>
        </p:txBody>
      </p:sp>
      <p:sp>
        <p:nvSpPr>
          <p:cNvPr id="3" name="Content Placeholder 2">
            <a:extLst>
              <a:ext uri="{FF2B5EF4-FFF2-40B4-BE49-F238E27FC236}">
                <a16:creationId xmlns:a16="http://schemas.microsoft.com/office/drawing/2014/main" id="{8991B954-7748-4CCB-A170-1531A79AD0DB}"/>
              </a:ext>
            </a:extLst>
          </p:cNvPr>
          <p:cNvSpPr>
            <a:spLocks noGrp="1"/>
          </p:cNvSpPr>
          <p:nvPr>
            <p:ph idx="1"/>
          </p:nvPr>
        </p:nvSpPr>
        <p:spPr>
          <a:xfrm>
            <a:off x="838200" y="1829819"/>
            <a:ext cx="10515600" cy="4351338"/>
          </a:xfrm>
        </p:spPr>
        <p:txBody>
          <a:bodyPr>
            <a:normAutofit/>
          </a:bodyPr>
          <a:lstStyle/>
          <a:p>
            <a:r>
              <a:rPr lang="en-US" dirty="0">
                <a:solidFill>
                  <a:srgbClr val="FF0000"/>
                </a:solidFill>
              </a:rPr>
              <a:t>Network architecture </a:t>
            </a:r>
            <a:r>
              <a:rPr lang="en-US" dirty="0"/>
              <a:t>- This adversary has knowledge of the network architecture </a:t>
            </a:r>
            <a:r>
              <a:rPr lang="en-US" dirty="0">
                <a:solidFill>
                  <a:srgbClr val="0066FF"/>
                </a:solidFill>
              </a:rPr>
              <a:t>F</a:t>
            </a:r>
            <a:r>
              <a:rPr lang="en-US" dirty="0"/>
              <a:t> and its parameter values. For instance, this corresponds to an adversary who can collect information about both (1</a:t>
            </a:r>
            <a:r>
              <a:rPr lang="en-US" u="sng" dirty="0"/>
              <a:t>) the layers and activation functions </a:t>
            </a:r>
            <a:r>
              <a:rPr lang="en-US" dirty="0"/>
              <a:t>used to design the neural network, and (2) </a:t>
            </a:r>
            <a:r>
              <a:rPr lang="en-US" u="sng" dirty="0"/>
              <a:t>the weights and biases </a:t>
            </a:r>
            <a:r>
              <a:rPr lang="en-US" dirty="0"/>
              <a:t>resulting from the training phase. This gives the adversary enough information to simulate the network. Our algorithms assume this threat model, and show a new class of algorithms that generate adversarial samples for supervised and unsupervised feedforward DNNs.</a:t>
            </a:r>
          </a:p>
        </p:txBody>
      </p:sp>
    </p:spTree>
    <p:extLst>
      <p:ext uri="{BB962C8B-B14F-4D97-AF65-F5344CB8AC3E}">
        <p14:creationId xmlns:p14="http://schemas.microsoft.com/office/powerpoint/2010/main" val="2559721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C5667-2FD4-4B30-9522-5371A32460DD}"/>
              </a:ext>
            </a:extLst>
          </p:cNvPr>
          <p:cNvSpPr>
            <a:spLocks noGrp="1"/>
          </p:cNvSpPr>
          <p:nvPr>
            <p:ph type="title"/>
          </p:nvPr>
        </p:nvSpPr>
        <p:spPr/>
        <p:txBody>
          <a:bodyPr/>
          <a:lstStyle/>
          <a:p>
            <a:r>
              <a:rPr lang="en-US" dirty="0"/>
              <a:t>Third strongest attacker</a:t>
            </a:r>
          </a:p>
        </p:txBody>
      </p:sp>
      <p:sp>
        <p:nvSpPr>
          <p:cNvPr id="3" name="Content Placeholder 2">
            <a:extLst>
              <a:ext uri="{FF2B5EF4-FFF2-40B4-BE49-F238E27FC236}">
                <a16:creationId xmlns:a16="http://schemas.microsoft.com/office/drawing/2014/main" id="{BDB0E2B3-4090-4704-8057-66176C6EB2F3}"/>
              </a:ext>
            </a:extLst>
          </p:cNvPr>
          <p:cNvSpPr>
            <a:spLocks noGrp="1"/>
          </p:cNvSpPr>
          <p:nvPr>
            <p:ph idx="1"/>
          </p:nvPr>
        </p:nvSpPr>
        <p:spPr>
          <a:xfrm>
            <a:off x="838200" y="1825625"/>
            <a:ext cx="10515600" cy="3274881"/>
          </a:xfrm>
        </p:spPr>
        <p:txBody>
          <a:bodyPr>
            <a:normAutofit lnSpcReduction="10000"/>
          </a:bodyPr>
          <a:lstStyle/>
          <a:p>
            <a:r>
              <a:rPr lang="en-US" dirty="0">
                <a:solidFill>
                  <a:srgbClr val="0066FF"/>
                </a:solidFill>
              </a:rPr>
              <a:t>Training data </a:t>
            </a:r>
            <a:r>
              <a:rPr lang="en-US" dirty="0"/>
              <a:t>- This adversary is able to collect a </a:t>
            </a:r>
            <a:r>
              <a:rPr lang="en-US" dirty="0">
                <a:solidFill>
                  <a:srgbClr val="FF0000"/>
                </a:solidFill>
              </a:rPr>
              <a:t>surrogate dataset</a:t>
            </a:r>
            <a:r>
              <a:rPr lang="en-US" dirty="0"/>
              <a:t>, </a:t>
            </a:r>
            <a:r>
              <a:rPr lang="en-US" u="sng" dirty="0"/>
              <a:t>sampled from the same distribution </a:t>
            </a:r>
            <a:r>
              <a:rPr lang="en-US" dirty="0"/>
              <a:t>that the original dataset used to train the DNN. However</a:t>
            </a:r>
            <a:r>
              <a:rPr lang="en-US" u="sng" dirty="0"/>
              <a:t>, the attacker is not aware of the architecture used to design the neural network</a:t>
            </a:r>
            <a:r>
              <a:rPr lang="en-US" dirty="0"/>
              <a:t>. </a:t>
            </a:r>
          </a:p>
          <a:p>
            <a:r>
              <a:rPr lang="en-US" dirty="0"/>
              <a:t>Thus, typical attacks conducted in this model would likely include training commonly deployed deep learning architectures using the surrogate dataset to approximate the model learned by the legitimate classifier.</a:t>
            </a:r>
          </a:p>
        </p:txBody>
      </p:sp>
    </p:spTree>
    <p:extLst>
      <p:ext uri="{BB962C8B-B14F-4D97-AF65-F5344CB8AC3E}">
        <p14:creationId xmlns:p14="http://schemas.microsoft.com/office/powerpoint/2010/main" val="1211668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E676C-B813-4D46-9C3D-C58E0F9A0680}"/>
              </a:ext>
            </a:extLst>
          </p:cNvPr>
          <p:cNvSpPr>
            <a:spLocks noGrp="1"/>
          </p:cNvSpPr>
          <p:nvPr>
            <p:ph type="title"/>
          </p:nvPr>
        </p:nvSpPr>
        <p:spPr/>
        <p:txBody>
          <a:bodyPr/>
          <a:lstStyle/>
          <a:p>
            <a:r>
              <a:rPr lang="en-US" dirty="0"/>
              <a:t>Weaker attackers </a:t>
            </a:r>
          </a:p>
        </p:txBody>
      </p:sp>
      <p:sp>
        <p:nvSpPr>
          <p:cNvPr id="3" name="Content Placeholder 2">
            <a:extLst>
              <a:ext uri="{FF2B5EF4-FFF2-40B4-BE49-F238E27FC236}">
                <a16:creationId xmlns:a16="http://schemas.microsoft.com/office/drawing/2014/main" id="{D55A5200-6F37-4425-957E-6DF842BDC84D}"/>
              </a:ext>
            </a:extLst>
          </p:cNvPr>
          <p:cNvSpPr>
            <a:spLocks noGrp="1"/>
          </p:cNvSpPr>
          <p:nvPr>
            <p:ph idx="1"/>
          </p:nvPr>
        </p:nvSpPr>
        <p:spPr/>
        <p:txBody>
          <a:bodyPr>
            <a:normAutofit fontScale="92500" lnSpcReduction="20000"/>
          </a:bodyPr>
          <a:lstStyle/>
          <a:p>
            <a:r>
              <a:rPr lang="en-US" dirty="0">
                <a:solidFill>
                  <a:srgbClr val="FF0000"/>
                </a:solidFill>
              </a:rPr>
              <a:t>Oracle </a:t>
            </a:r>
            <a:r>
              <a:rPr lang="en-US" dirty="0"/>
              <a:t>- This adversary has the ability to use the neural network (or a proxy of it) as an “oracle”. Here the adversary can </a:t>
            </a:r>
            <a:r>
              <a:rPr lang="en-US" dirty="0">
                <a:solidFill>
                  <a:srgbClr val="0066FF"/>
                </a:solidFill>
              </a:rPr>
              <a:t>obtain output classifications from supplied inputs</a:t>
            </a:r>
            <a:r>
              <a:rPr lang="en-US" dirty="0"/>
              <a:t> (much like a </a:t>
            </a:r>
            <a:r>
              <a:rPr lang="en-US" dirty="0">
                <a:solidFill>
                  <a:srgbClr val="0066FF"/>
                </a:solidFill>
              </a:rPr>
              <a:t>chosen-plaintext attack </a:t>
            </a:r>
            <a:r>
              <a:rPr lang="en-US" dirty="0"/>
              <a:t>in cryptography). This enables differential attacks, where the adversary </a:t>
            </a:r>
            <a:r>
              <a:rPr lang="en-US" u="sng" dirty="0"/>
              <a:t>can observe the relationship between changes in inputs and outputs</a:t>
            </a:r>
            <a:r>
              <a:rPr lang="en-US" dirty="0"/>
              <a:t> (continuing with the analogy, such as used in differential cryptanalysis) to </a:t>
            </a:r>
            <a:r>
              <a:rPr lang="en-US" dirty="0">
                <a:solidFill>
                  <a:srgbClr val="0066FF"/>
                </a:solidFill>
              </a:rPr>
              <a:t>adaptively </a:t>
            </a:r>
            <a:r>
              <a:rPr lang="en-US" dirty="0"/>
              <a:t>craft adversarial samples. This adversary can be further parameterized by the number of absolute or rate-limited input/output trials they may perform.</a:t>
            </a:r>
          </a:p>
          <a:p>
            <a:r>
              <a:rPr lang="en-US" dirty="0">
                <a:solidFill>
                  <a:srgbClr val="FF0000"/>
                </a:solidFill>
              </a:rPr>
              <a:t>Samples</a:t>
            </a:r>
            <a:r>
              <a:rPr lang="en-US" dirty="0"/>
              <a:t> </a:t>
            </a:r>
            <a:r>
              <a:rPr lang="en-US" dirty="0">
                <a:solidFill>
                  <a:srgbClr val="FF0000"/>
                </a:solidFill>
              </a:rPr>
              <a:t>only</a:t>
            </a:r>
            <a:r>
              <a:rPr lang="en-US" dirty="0"/>
              <a:t> - This adversary has the ability to collect </a:t>
            </a:r>
            <a:r>
              <a:rPr lang="en-US" u="sng" dirty="0"/>
              <a:t>pairs of input and output </a:t>
            </a:r>
            <a:r>
              <a:rPr lang="en-US" dirty="0"/>
              <a:t>related to the neural network classifier. However, </a:t>
            </a:r>
            <a:r>
              <a:rPr lang="en-US" u="sng" dirty="0"/>
              <a:t>he cannot modify these inputs to observe the difference </a:t>
            </a:r>
            <a:r>
              <a:rPr lang="en-US" dirty="0"/>
              <a:t>in the output. (To continue the cryptanalysis analogy, this threat model would correspond to a </a:t>
            </a:r>
            <a:r>
              <a:rPr lang="en-US" dirty="0">
                <a:solidFill>
                  <a:srgbClr val="0066FF"/>
                </a:solidFill>
              </a:rPr>
              <a:t>known plaintext attack</a:t>
            </a:r>
            <a:r>
              <a:rPr lang="en-US" dirty="0"/>
              <a:t>.) These pairs are largely labeled output data, and intuition states that they would most likely only be useful in very large quantities.</a:t>
            </a:r>
          </a:p>
        </p:txBody>
      </p:sp>
    </p:spTree>
    <p:extLst>
      <p:ext uri="{BB962C8B-B14F-4D97-AF65-F5344CB8AC3E}">
        <p14:creationId xmlns:p14="http://schemas.microsoft.com/office/powerpoint/2010/main" val="2508259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6E57-81C1-411D-992A-AF825B0B3535}"/>
              </a:ext>
            </a:extLst>
          </p:cNvPr>
          <p:cNvSpPr>
            <a:spLocks noGrp="1"/>
          </p:cNvSpPr>
          <p:nvPr>
            <p:ph type="title"/>
          </p:nvPr>
        </p:nvSpPr>
        <p:spPr/>
        <p:txBody>
          <a:bodyPr/>
          <a:lstStyle/>
          <a:p>
            <a:r>
              <a:rPr lang="en-US" dirty="0"/>
              <a:t>Algorithm’s design goal</a:t>
            </a:r>
          </a:p>
        </p:txBody>
      </p:sp>
      <p:sp>
        <p:nvSpPr>
          <p:cNvPr id="3" name="Content Placeholder 2">
            <a:extLst>
              <a:ext uri="{FF2B5EF4-FFF2-40B4-BE49-F238E27FC236}">
                <a16:creationId xmlns:a16="http://schemas.microsoft.com/office/drawing/2014/main" id="{F3882197-10AF-471A-88CA-F166567AF294}"/>
              </a:ext>
            </a:extLst>
          </p:cNvPr>
          <p:cNvSpPr>
            <a:spLocks noGrp="1"/>
          </p:cNvSpPr>
          <p:nvPr>
            <p:ph idx="1"/>
          </p:nvPr>
        </p:nvSpPr>
        <p:spPr>
          <a:xfrm>
            <a:off x="308994" y="1646660"/>
            <a:ext cx="8381301" cy="4351338"/>
          </a:xfrm>
        </p:spPr>
        <p:txBody>
          <a:bodyPr>
            <a:normAutofit fontScale="70000" lnSpcReduction="20000"/>
          </a:bodyPr>
          <a:lstStyle/>
          <a:p>
            <a:r>
              <a:rPr lang="en-US" dirty="0"/>
              <a:t>In this section, we present a general algorithm </a:t>
            </a:r>
            <a:r>
              <a:rPr lang="en-US" dirty="0">
                <a:solidFill>
                  <a:srgbClr val="FF0000"/>
                </a:solidFill>
              </a:rPr>
              <a:t>for modifying samples </a:t>
            </a:r>
            <a:r>
              <a:rPr lang="en-US" dirty="0"/>
              <a:t>so that </a:t>
            </a:r>
            <a:r>
              <a:rPr lang="en-US" u="sng" dirty="0"/>
              <a:t>a DNN yields any adversarial output</a:t>
            </a:r>
            <a:r>
              <a:rPr lang="en-US" dirty="0"/>
              <a:t>. </a:t>
            </a:r>
          </a:p>
          <a:p>
            <a:r>
              <a:rPr lang="en-US" dirty="0"/>
              <a:t>We later validate this algorithm by having a classifier misclassify samples into a chosen target class. </a:t>
            </a:r>
          </a:p>
          <a:p>
            <a:r>
              <a:rPr lang="en-US" dirty="0"/>
              <a:t>This algorithm captures adversaries crafting samples in the setting corresponding to the upper right-hand corner of Figure 2. We show that </a:t>
            </a:r>
            <a:r>
              <a:rPr lang="en-US" u="sng" dirty="0"/>
              <a:t>knowledge of the architecture and weight parameters are sufficient to derive adversarial samples</a:t>
            </a:r>
            <a:r>
              <a:rPr lang="en-US" dirty="0"/>
              <a:t> against acyclic feedforward DNNs.</a:t>
            </a:r>
          </a:p>
          <a:p>
            <a:r>
              <a:rPr lang="en-US" dirty="0"/>
              <a:t>This requires evaluating the DNN’s </a:t>
            </a:r>
            <a:r>
              <a:rPr lang="en-US" dirty="0">
                <a:solidFill>
                  <a:srgbClr val="FF0000"/>
                </a:solidFill>
              </a:rPr>
              <a:t>forward derivative </a:t>
            </a:r>
            <a:r>
              <a:rPr lang="en-US" dirty="0"/>
              <a:t>in order to </a:t>
            </a:r>
            <a:r>
              <a:rPr lang="en-US" dirty="0">
                <a:solidFill>
                  <a:srgbClr val="0066FF"/>
                </a:solidFill>
              </a:rPr>
              <a:t>construct an adversarial saliency map that identifies the set of input features relevant to the adversary’s goal</a:t>
            </a:r>
            <a:r>
              <a:rPr lang="en-US" dirty="0"/>
              <a:t>. </a:t>
            </a:r>
          </a:p>
          <a:p>
            <a:r>
              <a:rPr lang="en-US" dirty="0">
                <a:solidFill>
                  <a:srgbClr val="0066FF"/>
                </a:solidFill>
              </a:rPr>
              <a:t>Perturbing the features </a:t>
            </a:r>
            <a:r>
              <a:rPr lang="en-US" dirty="0"/>
              <a:t>identified in this way quickly leads to the desired adversarial output, for instance misclassification. Although we describe our approach with supervised neural networks used as classifiers, it also applies to unsupervised architectures.</a:t>
            </a:r>
          </a:p>
        </p:txBody>
      </p:sp>
      <p:pic>
        <p:nvPicPr>
          <p:cNvPr id="4" name="Picture 3">
            <a:extLst>
              <a:ext uri="{FF2B5EF4-FFF2-40B4-BE49-F238E27FC236}">
                <a16:creationId xmlns:a16="http://schemas.microsoft.com/office/drawing/2014/main" id="{9E817193-B072-4E63-98DF-C08D3D312139}"/>
              </a:ext>
            </a:extLst>
          </p:cNvPr>
          <p:cNvPicPr>
            <a:picLocks noChangeAspect="1"/>
          </p:cNvPicPr>
          <p:nvPr/>
        </p:nvPicPr>
        <p:blipFill>
          <a:blip r:embed="rId2"/>
          <a:stretch>
            <a:fillRect/>
          </a:stretch>
        </p:blipFill>
        <p:spPr>
          <a:xfrm>
            <a:off x="8584900" y="254700"/>
            <a:ext cx="3521026" cy="3352565"/>
          </a:xfrm>
          <a:prstGeom prst="rect">
            <a:avLst/>
          </a:prstGeom>
        </p:spPr>
      </p:pic>
    </p:spTree>
    <p:extLst>
      <p:ext uri="{BB962C8B-B14F-4D97-AF65-F5344CB8AC3E}">
        <p14:creationId xmlns:p14="http://schemas.microsoft.com/office/powerpoint/2010/main" val="235580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4A3F-2BE0-4F73-9B2E-D432B5FE0C16}"/>
              </a:ext>
            </a:extLst>
          </p:cNvPr>
          <p:cNvSpPr>
            <a:spLocks noGrp="1"/>
          </p:cNvSpPr>
          <p:nvPr>
            <p:ph type="title"/>
          </p:nvPr>
        </p:nvSpPr>
        <p:spPr/>
        <p:txBody>
          <a:bodyPr/>
          <a:lstStyle/>
          <a:p>
            <a:r>
              <a:rPr lang="en-US" dirty="0"/>
              <a:t>On DNN</a:t>
            </a:r>
          </a:p>
        </p:txBody>
      </p:sp>
      <p:sp>
        <p:nvSpPr>
          <p:cNvPr id="3" name="Content Placeholder 2">
            <a:extLst>
              <a:ext uri="{FF2B5EF4-FFF2-40B4-BE49-F238E27FC236}">
                <a16:creationId xmlns:a16="http://schemas.microsoft.com/office/drawing/2014/main" id="{34AC408A-5D72-4B21-95C7-F585B27691FD}"/>
              </a:ext>
            </a:extLst>
          </p:cNvPr>
          <p:cNvSpPr>
            <a:spLocks noGrp="1"/>
          </p:cNvSpPr>
          <p:nvPr>
            <p:ph idx="1"/>
          </p:nvPr>
        </p:nvSpPr>
        <p:spPr/>
        <p:txBody>
          <a:bodyPr>
            <a:normAutofit fontScale="92500" lnSpcReduction="20000"/>
          </a:bodyPr>
          <a:lstStyle/>
          <a:p>
            <a:r>
              <a:rPr lang="en-US" dirty="0"/>
              <a:t>Deep neural networks (DNNs) are </a:t>
            </a:r>
            <a:r>
              <a:rPr lang="en-US" dirty="0">
                <a:solidFill>
                  <a:srgbClr val="0066FF"/>
                </a:solidFill>
              </a:rPr>
              <a:t>large </a:t>
            </a:r>
            <a:r>
              <a:rPr lang="en-US" dirty="0"/>
              <a:t>neural networks organized into layers of neurons, corresponding to successive representations of the input data. A neuron is an individual computing unit transmitting to other neurons the result of the application of its activation function on its input. </a:t>
            </a:r>
          </a:p>
          <a:p>
            <a:r>
              <a:rPr lang="en-US" dirty="0"/>
              <a:t>Neurons are connected by </a:t>
            </a:r>
            <a:r>
              <a:rPr lang="en-US" u="sng" dirty="0"/>
              <a:t>links with different weights and biases characterizing the strength between neuron pairs</a:t>
            </a:r>
            <a:r>
              <a:rPr lang="en-US" dirty="0"/>
              <a:t>. </a:t>
            </a:r>
          </a:p>
          <a:p>
            <a:r>
              <a:rPr lang="en-US" dirty="0">
                <a:solidFill>
                  <a:srgbClr val="0066FF"/>
                </a:solidFill>
              </a:rPr>
              <a:t>Weights and biases </a:t>
            </a:r>
            <a:r>
              <a:rPr lang="en-US" dirty="0"/>
              <a:t>can be viewed as DNN parameters used for information storage. We define a network architecture to include </a:t>
            </a:r>
            <a:r>
              <a:rPr lang="en-US" u="sng" dirty="0"/>
              <a:t>knowledge of the network topology, neuron activation functions, as well as weight and bias values</a:t>
            </a:r>
            <a:r>
              <a:rPr lang="en-US" dirty="0"/>
              <a:t>. </a:t>
            </a:r>
          </a:p>
          <a:p>
            <a:r>
              <a:rPr lang="en-US" u="sng" dirty="0"/>
              <a:t>Weights and biases </a:t>
            </a:r>
            <a:r>
              <a:rPr lang="en-US" dirty="0"/>
              <a:t>are determined </a:t>
            </a:r>
            <a:r>
              <a:rPr lang="en-US" dirty="0">
                <a:solidFill>
                  <a:srgbClr val="0066FF"/>
                </a:solidFill>
              </a:rPr>
              <a:t>during training </a:t>
            </a:r>
            <a:r>
              <a:rPr lang="en-US" dirty="0"/>
              <a:t>by finding values that minimize a cost function </a:t>
            </a:r>
            <a:r>
              <a:rPr lang="en-US" dirty="0">
                <a:solidFill>
                  <a:srgbClr val="0066FF"/>
                </a:solidFill>
              </a:rPr>
              <a:t>c</a:t>
            </a:r>
            <a:r>
              <a:rPr lang="en-US" dirty="0"/>
              <a:t> evaluated over the training data T. Network training is traditionally done by </a:t>
            </a:r>
            <a:r>
              <a:rPr lang="en-US" dirty="0">
                <a:solidFill>
                  <a:srgbClr val="0066FF"/>
                </a:solidFill>
              </a:rPr>
              <a:t>gradient descent using backpropagation</a:t>
            </a:r>
            <a:r>
              <a:rPr lang="en-US" dirty="0"/>
              <a:t>.</a:t>
            </a:r>
          </a:p>
        </p:txBody>
      </p:sp>
    </p:spTree>
    <p:extLst>
      <p:ext uri="{BB962C8B-B14F-4D97-AF65-F5344CB8AC3E}">
        <p14:creationId xmlns:p14="http://schemas.microsoft.com/office/powerpoint/2010/main" val="69295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72BB-4FC0-4559-8D53-BD3047293856}"/>
              </a:ext>
            </a:extLst>
          </p:cNvPr>
          <p:cNvSpPr>
            <a:spLocks noGrp="1"/>
          </p:cNvSpPr>
          <p:nvPr>
            <p:ph type="title"/>
          </p:nvPr>
        </p:nvSpPr>
        <p:spPr/>
        <p:txBody>
          <a:bodyPr/>
          <a:lstStyle/>
          <a:p>
            <a:r>
              <a:rPr lang="en-US" dirty="0"/>
              <a:t>Deep learning</a:t>
            </a:r>
          </a:p>
        </p:txBody>
      </p:sp>
      <p:sp>
        <p:nvSpPr>
          <p:cNvPr id="3" name="Content Placeholder 2">
            <a:extLst>
              <a:ext uri="{FF2B5EF4-FFF2-40B4-BE49-F238E27FC236}">
                <a16:creationId xmlns:a16="http://schemas.microsoft.com/office/drawing/2014/main" id="{127DDB9F-1319-4713-8201-CAACBDF96CB9}"/>
              </a:ext>
            </a:extLst>
          </p:cNvPr>
          <p:cNvSpPr>
            <a:spLocks noGrp="1"/>
          </p:cNvSpPr>
          <p:nvPr>
            <p:ph idx="1"/>
          </p:nvPr>
        </p:nvSpPr>
        <p:spPr>
          <a:xfrm>
            <a:off x="838200" y="1825625"/>
            <a:ext cx="10515600" cy="4872160"/>
          </a:xfrm>
        </p:spPr>
        <p:txBody>
          <a:bodyPr>
            <a:normAutofit fontScale="85000" lnSpcReduction="20000"/>
          </a:bodyPr>
          <a:lstStyle/>
          <a:p>
            <a:r>
              <a:rPr lang="en-US" dirty="0"/>
              <a:t>Large neural networks, recast as deep neural networks (DNNs) in the mid 2000s, altered the machine learning landscape by outperforming other approaches in many tasks. This was made possible by advances that reduced the computational complexity of training [20]. For instance, Deep learning (DL) can now take advantage of large datasets to achieve accuracy rates higher than previous classification techniques.</a:t>
            </a:r>
          </a:p>
          <a:p>
            <a:r>
              <a:rPr lang="en-US" dirty="0"/>
              <a:t>This increasing use of deep learning is creating incentives for adversaries to manipulate DNNs to force misclassification of inputs. For instance, applications of deep learning use image classifiers to distinguish inappropriate from appropriate content, and text and image classifiers to differentiate between SPAM and non-SPAM email. An adversary able to craft misclassified inputs would profit from evading detection–indeed such attacks occur today on non-DL classification systems [6], [7], [22]. </a:t>
            </a:r>
          </a:p>
          <a:p>
            <a:r>
              <a:rPr lang="en-US" dirty="0"/>
              <a:t>In the physical domain, consider a driverless car system that uses DL to identify traffic signs [12]. If slightly altering “STOP” signs causes DNNs to misclassify them, the car would not stop, thus subverting the car’s safety.</a:t>
            </a:r>
          </a:p>
        </p:txBody>
      </p:sp>
    </p:spTree>
    <p:extLst>
      <p:ext uri="{BB962C8B-B14F-4D97-AF65-F5344CB8AC3E}">
        <p14:creationId xmlns:p14="http://schemas.microsoft.com/office/powerpoint/2010/main" val="934917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E560-E1E6-4931-971D-676DDFE5C4EA}"/>
              </a:ext>
            </a:extLst>
          </p:cNvPr>
          <p:cNvSpPr>
            <a:spLocks noGrp="1"/>
          </p:cNvSpPr>
          <p:nvPr>
            <p:ph type="title"/>
          </p:nvPr>
        </p:nvSpPr>
        <p:spPr/>
        <p:txBody>
          <a:bodyPr/>
          <a:lstStyle/>
          <a:p>
            <a:r>
              <a:rPr lang="en-US" dirty="0"/>
              <a:t>supervised or unsupervised</a:t>
            </a:r>
          </a:p>
        </p:txBody>
      </p:sp>
      <p:sp>
        <p:nvSpPr>
          <p:cNvPr id="3" name="Content Placeholder 2">
            <a:extLst>
              <a:ext uri="{FF2B5EF4-FFF2-40B4-BE49-F238E27FC236}">
                <a16:creationId xmlns:a16="http://schemas.microsoft.com/office/drawing/2014/main" id="{2337B329-4BFB-4EB8-A421-B650A4B3863E}"/>
              </a:ext>
            </a:extLst>
          </p:cNvPr>
          <p:cNvSpPr>
            <a:spLocks noGrp="1"/>
          </p:cNvSpPr>
          <p:nvPr>
            <p:ph idx="1"/>
          </p:nvPr>
        </p:nvSpPr>
        <p:spPr/>
        <p:txBody>
          <a:bodyPr>
            <a:normAutofit fontScale="92500" lnSpcReduction="20000"/>
          </a:bodyPr>
          <a:lstStyle/>
          <a:p>
            <a:r>
              <a:rPr lang="en-US" dirty="0"/>
              <a:t>Deep learning can be partitioned in two categories, depending on whether DNNs are trained in a supervised or unsupervised manner [29]. </a:t>
            </a:r>
          </a:p>
          <a:p>
            <a:r>
              <a:rPr lang="en-US" dirty="0">
                <a:solidFill>
                  <a:srgbClr val="FF0000"/>
                </a:solidFill>
              </a:rPr>
              <a:t>Supervised training </a:t>
            </a:r>
            <a:r>
              <a:rPr lang="en-US" dirty="0"/>
              <a:t>leads to models that map unseen samples using a function inferred from </a:t>
            </a:r>
            <a:r>
              <a:rPr lang="en-US" dirty="0">
                <a:solidFill>
                  <a:srgbClr val="0066FF"/>
                </a:solidFill>
              </a:rPr>
              <a:t>labeled</a:t>
            </a:r>
            <a:r>
              <a:rPr lang="en-US" dirty="0"/>
              <a:t> training data. </a:t>
            </a:r>
          </a:p>
          <a:p>
            <a:r>
              <a:rPr lang="en-US" dirty="0"/>
              <a:t>On the contrary, </a:t>
            </a:r>
            <a:r>
              <a:rPr lang="en-US" dirty="0">
                <a:solidFill>
                  <a:srgbClr val="FF0000"/>
                </a:solidFill>
              </a:rPr>
              <a:t>unsupervised training </a:t>
            </a:r>
            <a:r>
              <a:rPr lang="en-US" dirty="0"/>
              <a:t>learns representations of </a:t>
            </a:r>
            <a:r>
              <a:rPr lang="en-US" dirty="0">
                <a:solidFill>
                  <a:srgbClr val="0066FF"/>
                </a:solidFill>
              </a:rPr>
              <a:t>unlabeled</a:t>
            </a:r>
            <a:r>
              <a:rPr lang="en-US" dirty="0"/>
              <a:t> training data, and resulting DNNs can be used to generate new samples, or to automate feature engineering by acting as a pre-processing layer for larger DNNs. </a:t>
            </a:r>
          </a:p>
          <a:p>
            <a:r>
              <a:rPr lang="en-US" dirty="0"/>
              <a:t>We restrict ourselves to the problem of </a:t>
            </a:r>
            <a:r>
              <a:rPr lang="en-US" dirty="0">
                <a:solidFill>
                  <a:srgbClr val="0066FF"/>
                </a:solidFill>
              </a:rPr>
              <a:t>learning multi-class classifiers in supervised settings</a:t>
            </a:r>
            <a:r>
              <a:rPr lang="en-US" dirty="0"/>
              <a:t>. These DNNs are given an input X and output a class probability vector Y. </a:t>
            </a:r>
          </a:p>
          <a:p>
            <a:r>
              <a:rPr lang="en-US" dirty="0"/>
              <a:t>Note that our work here remains valid for unsupervised-trained DNNs,.</a:t>
            </a:r>
          </a:p>
        </p:txBody>
      </p:sp>
    </p:spTree>
    <p:extLst>
      <p:ext uri="{BB962C8B-B14F-4D97-AF65-F5344CB8AC3E}">
        <p14:creationId xmlns:p14="http://schemas.microsoft.com/office/powerpoint/2010/main" val="3201206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ED475C-21DA-4C7E-9F90-B7C3D5438B8D}"/>
              </a:ext>
            </a:extLst>
          </p:cNvPr>
          <p:cNvSpPr>
            <a:spLocks noGrp="1"/>
          </p:cNvSpPr>
          <p:nvPr>
            <p:ph idx="1"/>
          </p:nvPr>
        </p:nvSpPr>
        <p:spPr>
          <a:xfrm>
            <a:off x="330199" y="114056"/>
            <a:ext cx="10986477" cy="4351338"/>
          </a:xfrm>
        </p:spPr>
        <p:txBody>
          <a:bodyPr/>
          <a:lstStyle/>
          <a:p>
            <a:r>
              <a:rPr lang="en-US" dirty="0"/>
              <a:t>Fig.3 example’s low dimensionality allows us to better understand the underlying concepts behind our algorithms. We indeed show </a:t>
            </a:r>
            <a:r>
              <a:rPr lang="en-US" dirty="0">
                <a:solidFill>
                  <a:srgbClr val="0066FF"/>
                </a:solidFill>
              </a:rPr>
              <a:t>how small input perturbations found using the forward derivative can induce large variations of the neural network output</a:t>
            </a:r>
            <a:r>
              <a:rPr lang="en-US" dirty="0"/>
              <a:t>. Assuming that input biases b1, b2, and b3 are null, we train this toy network to learn the</a:t>
            </a:r>
          </a:p>
        </p:txBody>
      </p:sp>
      <p:pic>
        <p:nvPicPr>
          <p:cNvPr id="4" name="Picture 3">
            <a:extLst>
              <a:ext uri="{FF2B5EF4-FFF2-40B4-BE49-F238E27FC236}">
                <a16:creationId xmlns:a16="http://schemas.microsoft.com/office/drawing/2014/main" id="{4B7B3CF5-F800-4AFA-B62B-68D0D5823E0E}"/>
              </a:ext>
            </a:extLst>
          </p:cNvPr>
          <p:cNvPicPr>
            <a:picLocks noChangeAspect="1"/>
          </p:cNvPicPr>
          <p:nvPr/>
        </p:nvPicPr>
        <p:blipFill>
          <a:blip r:embed="rId2"/>
          <a:stretch>
            <a:fillRect/>
          </a:stretch>
        </p:blipFill>
        <p:spPr>
          <a:xfrm>
            <a:off x="114652" y="2364017"/>
            <a:ext cx="6851309" cy="3513152"/>
          </a:xfrm>
          <a:prstGeom prst="rect">
            <a:avLst/>
          </a:prstGeom>
        </p:spPr>
      </p:pic>
      <p:pic>
        <p:nvPicPr>
          <p:cNvPr id="5" name="Picture 4">
            <a:extLst>
              <a:ext uri="{FF2B5EF4-FFF2-40B4-BE49-F238E27FC236}">
                <a16:creationId xmlns:a16="http://schemas.microsoft.com/office/drawing/2014/main" id="{6D66AC7B-E0FD-4D66-BAAF-4011942B38C6}"/>
              </a:ext>
            </a:extLst>
          </p:cNvPr>
          <p:cNvPicPr>
            <a:picLocks noChangeAspect="1"/>
          </p:cNvPicPr>
          <p:nvPr/>
        </p:nvPicPr>
        <p:blipFill>
          <a:blip r:embed="rId3"/>
          <a:stretch>
            <a:fillRect/>
          </a:stretch>
        </p:blipFill>
        <p:spPr>
          <a:xfrm>
            <a:off x="6965961" y="2587708"/>
            <a:ext cx="5248334" cy="2961215"/>
          </a:xfrm>
          <a:prstGeom prst="rect">
            <a:avLst/>
          </a:prstGeom>
        </p:spPr>
      </p:pic>
      <p:sp>
        <p:nvSpPr>
          <p:cNvPr id="2" name="Rectangle 1">
            <a:extLst>
              <a:ext uri="{FF2B5EF4-FFF2-40B4-BE49-F238E27FC236}">
                <a16:creationId xmlns:a16="http://schemas.microsoft.com/office/drawing/2014/main" id="{751CBDFC-F2CE-4E8F-9287-43A73B3908DD}"/>
              </a:ext>
            </a:extLst>
          </p:cNvPr>
          <p:cNvSpPr/>
          <p:nvPr/>
        </p:nvSpPr>
        <p:spPr>
          <a:xfrm>
            <a:off x="79695" y="2364017"/>
            <a:ext cx="1656826" cy="31626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299C8ECF-2FE3-4224-864B-460B0F483C4D}"/>
              </a:ext>
            </a:extLst>
          </p:cNvPr>
          <p:cNvSpPr/>
          <p:nvPr/>
        </p:nvSpPr>
        <p:spPr>
          <a:xfrm>
            <a:off x="217401" y="1942051"/>
            <a:ext cx="8746236" cy="406866"/>
          </a:xfrm>
          <a:custGeom>
            <a:avLst/>
            <a:gdLst>
              <a:gd name="connsiteX0" fmla="*/ 8704291 w 8746236"/>
              <a:gd name="connsiteY0" fmla="*/ 0 h 406866"/>
              <a:gd name="connsiteX1" fmla="*/ 8737847 w 8746236"/>
              <a:gd name="connsiteY1" fmla="*/ 16778 h 406866"/>
              <a:gd name="connsiteX2" fmla="*/ 8746236 w 8746236"/>
              <a:gd name="connsiteY2" fmla="*/ 58723 h 406866"/>
              <a:gd name="connsiteX3" fmla="*/ 8737847 w 8746236"/>
              <a:gd name="connsiteY3" fmla="*/ 117446 h 406866"/>
              <a:gd name="connsiteX4" fmla="*/ 8733652 w 8746236"/>
              <a:gd name="connsiteY4" fmla="*/ 130030 h 406866"/>
              <a:gd name="connsiteX5" fmla="*/ 8721069 w 8746236"/>
              <a:gd name="connsiteY5" fmla="*/ 134224 h 406866"/>
              <a:gd name="connsiteX6" fmla="*/ 8704291 w 8746236"/>
              <a:gd name="connsiteY6" fmla="*/ 142613 h 406866"/>
              <a:gd name="connsiteX7" fmla="*/ 8670735 w 8746236"/>
              <a:gd name="connsiteY7" fmla="*/ 163586 h 406866"/>
              <a:gd name="connsiteX8" fmla="*/ 8632984 w 8746236"/>
              <a:gd name="connsiteY8" fmla="*/ 176169 h 406866"/>
              <a:gd name="connsiteX9" fmla="*/ 8620401 w 8746236"/>
              <a:gd name="connsiteY9" fmla="*/ 184558 h 406866"/>
              <a:gd name="connsiteX10" fmla="*/ 8540705 w 8746236"/>
              <a:gd name="connsiteY10" fmla="*/ 201336 h 406866"/>
              <a:gd name="connsiteX11" fmla="*/ 8498760 w 8746236"/>
              <a:gd name="connsiteY11" fmla="*/ 209725 h 406866"/>
              <a:gd name="connsiteX12" fmla="*/ 8419065 w 8746236"/>
              <a:gd name="connsiteY12" fmla="*/ 226503 h 406866"/>
              <a:gd name="connsiteX13" fmla="*/ 7915726 w 8746236"/>
              <a:gd name="connsiteY13" fmla="*/ 251670 h 406866"/>
              <a:gd name="connsiteX14" fmla="*/ 7773113 w 8746236"/>
              <a:gd name="connsiteY14" fmla="*/ 264254 h 406866"/>
              <a:gd name="connsiteX15" fmla="*/ 7554999 w 8746236"/>
              <a:gd name="connsiteY15" fmla="*/ 281032 h 406866"/>
              <a:gd name="connsiteX16" fmla="*/ 7403997 w 8746236"/>
              <a:gd name="connsiteY16" fmla="*/ 297810 h 406866"/>
              <a:gd name="connsiteX17" fmla="*/ 6938408 w 8746236"/>
              <a:gd name="connsiteY17" fmla="*/ 306199 h 406866"/>
              <a:gd name="connsiteX18" fmla="*/ 6623821 w 8746236"/>
              <a:gd name="connsiteY18" fmla="*/ 314588 h 406866"/>
              <a:gd name="connsiteX19" fmla="*/ 5768144 w 8746236"/>
              <a:gd name="connsiteY19" fmla="*/ 318782 h 406866"/>
              <a:gd name="connsiteX20" fmla="*/ 5222860 w 8746236"/>
              <a:gd name="connsiteY20" fmla="*/ 302004 h 406866"/>
              <a:gd name="connsiteX21" fmla="*/ 5105414 w 8746236"/>
              <a:gd name="connsiteY21" fmla="*/ 289421 h 406866"/>
              <a:gd name="connsiteX22" fmla="*/ 4828577 w 8746236"/>
              <a:gd name="connsiteY22" fmla="*/ 264254 h 406866"/>
              <a:gd name="connsiteX23" fmla="*/ 4501406 w 8746236"/>
              <a:gd name="connsiteY23" fmla="*/ 255865 h 406866"/>
              <a:gd name="connsiteX24" fmla="*/ 4086151 w 8746236"/>
              <a:gd name="connsiteY24" fmla="*/ 239087 h 406866"/>
              <a:gd name="connsiteX25" fmla="*/ 3826093 w 8746236"/>
              <a:gd name="connsiteY25" fmla="*/ 226503 h 406866"/>
              <a:gd name="connsiteX26" fmla="*/ 3704452 w 8746236"/>
              <a:gd name="connsiteY26" fmla="*/ 218114 h 406866"/>
              <a:gd name="connsiteX27" fmla="*/ 3469560 w 8746236"/>
              <a:gd name="connsiteY27" fmla="*/ 209725 h 406866"/>
              <a:gd name="connsiteX28" fmla="*/ 3255641 w 8746236"/>
              <a:gd name="connsiteY28" fmla="*/ 192947 h 406866"/>
              <a:gd name="connsiteX29" fmla="*/ 3163362 w 8746236"/>
              <a:gd name="connsiteY29" fmla="*/ 184558 h 406866"/>
              <a:gd name="connsiteX30" fmla="*/ 2924276 w 8746236"/>
              <a:gd name="connsiteY30" fmla="*/ 176169 h 406866"/>
              <a:gd name="connsiteX31" fmla="*/ 2815219 w 8746236"/>
              <a:gd name="connsiteY31" fmla="*/ 167780 h 406866"/>
              <a:gd name="connsiteX32" fmla="*/ 1431036 w 8746236"/>
              <a:gd name="connsiteY32" fmla="*/ 180364 h 406866"/>
              <a:gd name="connsiteX33" fmla="*/ 1200338 w 8746236"/>
              <a:gd name="connsiteY33" fmla="*/ 188753 h 406866"/>
              <a:gd name="connsiteX34" fmla="*/ 919307 w 8746236"/>
              <a:gd name="connsiteY34" fmla="*/ 197142 h 406866"/>
              <a:gd name="connsiteX35" fmla="*/ 755722 w 8746236"/>
              <a:gd name="connsiteY35" fmla="*/ 205531 h 406866"/>
              <a:gd name="connsiteX36" fmla="*/ 659249 w 8746236"/>
              <a:gd name="connsiteY36" fmla="*/ 209725 h 406866"/>
              <a:gd name="connsiteX37" fmla="*/ 533414 w 8746236"/>
              <a:gd name="connsiteY37" fmla="*/ 218114 h 406866"/>
              <a:gd name="connsiteX38" fmla="*/ 67825 w 8746236"/>
              <a:gd name="connsiteY38" fmla="*/ 239087 h 406866"/>
              <a:gd name="connsiteX39" fmla="*/ 63630 w 8746236"/>
              <a:gd name="connsiteY39" fmla="*/ 377505 h 406866"/>
              <a:gd name="connsiteX40" fmla="*/ 46852 w 8746236"/>
              <a:gd name="connsiteY40" fmla="*/ 385894 h 406866"/>
              <a:gd name="connsiteX41" fmla="*/ 38463 w 8746236"/>
              <a:gd name="connsiteY41" fmla="*/ 373310 h 406866"/>
              <a:gd name="connsiteX42" fmla="*/ 34269 w 8746236"/>
              <a:gd name="connsiteY42" fmla="*/ 360727 h 406866"/>
              <a:gd name="connsiteX43" fmla="*/ 9102 w 8746236"/>
              <a:gd name="connsiteY43" fmla="*/ 343949 h 406866"/>
              <a:gd name="connsiteX44" fmla="*/ 4907 w 8746236"/>
              <a:gd name="connsiteY44" fmla="*/ 331366 h 406866"/>
              <a:gd name="connsiteX45" fmla="*/ 4907 w 8746236"/>
              <a:gd name="connsiteY45" fmla="*/ 360727 h 406866"/>
              <a:gd name="connsiteX46" fmla="*/ 13296 w 8746236"/>
              <a:gd name="connsiteY46" fmla="*/ 373310 h 406866"/>
              <a:gd name="connsiteX47" fmla="*/ 30074 w 8746236"/>
              <a:gd name="connsiteY47" fmla="*/ 402672 h 406866"/>
              <a:gd name="connsiteX48" fmla="*/ 42658 w 8746236"/>
              <a:gd name="connsiteY48" fmla="*/ 406866 h 406866"/>
              <a:gd name="connsiteX49" fmla="*/ 55241 w 8746236"/>
              <a:gd name="connsiteY49" fmla="*/ 398477 h 406866"/>
              <a:gd name="connsiteX50" fmla="*/ 63630 w 8746236"/>
              <a:gd name="connsiteY50" fmla="*/ 369116 h 406866"/>
              <a:gd name="connsiteX51" fmla="*/ 88797 w 8746236"/>
              <a:gd name="connsiteY51" fmla="*/ 343949 h 406866"/>
              <a:gd name="connsiteX52" fmla="*/ 113964 w 8746236"/>
              <a:gd name="connsiteY52" fmla="*/ 327171 h 406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8746236" h="406866">
                <a:moveTo>
                  <a:pt x="8704291" y="0"/>
                </a:moveTo>
                <a:cubicBezTo>
                  <a:pt x="8705546" y="502"/>
                  <a:pt x="8735334" y="10747"/>
                  <a:pt x="8737847" y="16778"/>
                </a:cubicBezTo>
                <a:cubicBezTo>
                  <a:pt x="8743331" y="29940"/>
                  <a:pt x="8746236" y="58723"/>
                  <a:pt x="8746236" y="58723"/>
                </a:cubicBezTo>
                <a:cubicBezTo>
                  <a:pt x="8743440" y="78297"/>
                  <a:pt x="8741283" y="97974"/>
                  <a:pt x="8737847" y="117446"/>
                </a:cubicBezTo>
                <a:cubicBezTo>
                  <a:pt x="8737079" y="121800"/>
                  <a:pt x="8736779" y="126903"/>
                  <a:pt x="8733652" y="130030"/>
                </a:cubicBezTo>
                <a:cubicBezTo>
                  <a:pt x="8730526" y="133156"/>
                  <a:pt x="8725133" y="132482"/>
                  <a:pt x="8721069" y="134224"/>
                </a:cubicBezTo>
                <a:cubicBezTo>
                  <a:pt x="8715322" y="136687"/>
                  <a:pt x="8709692" y="139462"/>
                  <a:pt x="8704291" y="142613"/>
                </a:cubicBezTo>
                <a:cubicBezTo>
                  <a:pt x="8692897" y="149259"/>
                  <a:pt x="8683249" y="159415"/>
                  <a:pt x="8670735" y="163586"/>
                </a:cubicBezTo>
                <a:lnTo>
                  <a:pt x="8632984" y="176169"/>
                </a:lnTo>
                <a:cubicBezTo>
                  <a:pt x="8628790" y="178965"/>
                  <a:pt x="8625008" y="182511"/>
                  <a:pt x="8620401" y="184558"/>
                </a:cubicBezTo>
                <a:cubicBezTo>
                  <a:pt x="8593033" y="196722"/>
                  <a:pt x="8572267" y="195847"/>
                  <a:pt x="8540705" y="201336"/>
                </a:cubicBezTo>
                <a:cubicBezTo>
                  <a:pt x="8526657" y="203779"/>
                  <a:pt x="8512679" y="206632"/>
                  <a:pt x="8498760" y="209725"/>
                </a:cubicBezTo>
                <a:cubicBezTo>
                  <a:pt x="8463732" y="217509"/>
                  <a:pt x="8457984" y="222012"/>
                  <a:pt x="8419065" y="226503"/>
                </a:cubicBezTo>
                <a:cubicBezTo>
                  <a:pt x="8192916" y="252597"/>
                  <a:pt x="8197640" y="244533"/>
                  <a:pt x="7915726" y="251670"/>
                </a:cubicBezTo>
                <a:lnTo>
                  <a:pt x="7773113" y="264254"/>
                </a:lnTo>
                <a:cubicBezTo>
                  <a:pt x="7700434" y="270170"/>
                  <a:pt x="7627279" y="271395"/>
                  <a:pt x="7554999" y="281032"/>
                </a:cubicBezTo>
                <a:cubicBezTo>
                  <a:pt x="7512192" y="286740"/>
                  <a:pt x="7444355" y="296587"/>
                  <a:pt x="7403997" y="297810"/>
                </a:cubicBezTo>
                <a:cubicBezTo>
                  <a:pt x="7248847" y="302512"/>
                  <a:pt x="7093594" y="302862"/>
                  <a:pt x="6938408" y="306199"/>
                </a:cubicBezTo>
                <a:lnTo>
                  <a:pt x="6623821" y="314588"/>
                </a:lnTo>
                <a:cubicBezTo>
                  <a:pt x="6260941" y="337268"/>
                  <a:pt x="6473463" y="327048"/>
                  <a:pt x="5768144" y="318782"/>
                </a:cubicBezTo>
                <a:cubicBezTo>
                  <a:pt x="5510078" y="315758"/>
                  <a:pt x="5446249" y="311717"/>
                  <a:pt x="5222860" y="302004"/>
                </a:cubicBezTo>
                <a:cubicBezTo>
                  <a:pt x="5107579" y="284269"/>
                  <a:pt x="5232373" y="301868"/>
                  <a:pt x="5105414" y="289421"/>
                </a:cubicBezTo>
                <a:cubicBezTo>
                  <a:pt x="4974516" y="276588"/>
                  <a:pt x="4953574" y="268884"/>
                  <a:pt x="4828577" y="264254"/>
                </a:cubicBezTo>
                <a:cubicBezTo>
                  <a:pt x="4719559" y="260216"/>
                  <a:pt x="4610463" y="258661"/>
                  <a:pt x="4501406" y="255865"/>
                </a:cubicBezTo>
                <a:cubicBezTo>
                  <a:pt x="4293687" y="236082"/>
                  <a:pt x="4483616" y="252119"/>
                  <a:pt x="4086151" y="239087"/>
                </a:cubicBezTo>
                <a:cubicBezTo>
                  <a:pt x="4051145" y="237939"/>
                  <a:pt x="3891564" y="230682"/>
                  <a:pt x="3826093" y="226503"/>
                </a:cubicBezTo>
                <a:cubicBezTo>
                  <a:pt x="3785532" y="223914"/>
                  <a:pt x="3745050" y="220025"/>
                  <a:pt x="3704452" y="218114"/>
                </a:cubicBezTo>
                <a:cubicBezTo>
                  <a:pt x="3626191" y="214431"/>
                  <a:pt x="3547857" y="212521"/>
                  <a:pt x="3469560" y="209725"/>
                </a:cubicBezTo>
                <a:cubicBezTo>
                  <a:pt x="3248923" y="189667"/>
                  <a:pt x="3523740" y="213974"/>
                  <a:pt x="3255641" y="192947"/>
                </a:cubicBezTo>
                <a:cubicBezTo>
                  <a:pt x="3224849" y="190532"/>
                  <a:pt x="3194209" y="186120"/>
                  <a:pt x="3163362" y="184558"/>
                </a:cubicBezTo>
                <a:cubicBezTo>
                  <a:pt x="3083720" y="180525"/>
                  <a:pt x="3003971" y="178965"/>
                  <a:pt x="2924276" y="176169"/>
                </a:cubicBezTo>
                <a:cubicBezTo>
                  <a:pt x="2887924" y="173373"/>
                  <a:pt x="2851679" y="167898"/>
                  <a:pt x="2815219" y="167780"/>
                </a:cubicBezTo>
                <a:lnTo>
                  <a:pt x="1431036" y="180364"/>
                </a:lnTo>
                <a:lnTo>
                  <a:pt x="1200338" y="188753"/>
                </a:lnTo>
                <a:lnTo>
                  <a:pt x="919307" y="197142"/>
                </a:lnTo>
                <a:cubicBezTo>
                  <a:pt x="864746" y="199201"/>
                  <a:pt x="810258" y="202892"/>
                  <a:pt x="755722" y="205531"/>
                </a:cubicBezTo>
                <a:lnTo>
                  <a:pt x="659249" y="209725"/>
                </a:lnTo>
                <a:cubicBezTo>
                  <a:pt x="617278" y="212101"/>
                  <a:pt x="575400" y="216030"/>
                  <a:pt x="533414" y="218114"/>
                </a:cubicBezTo>
                <a:lnTo>
                  <a:pt x="67825" y="239087"/>
                </a:lnTo>
                <a:cubicBezTo>
                  <a:pt x="66427" y="285226"/>
                  <a:pt x="66191" y="331416"/>
                  <a:pt x="63630" y="377505"/>
                </a:cubicBezTo>
                <a:cubicBezTo>
                  <a:pt x="62613" y="395807"/>
                  <a:pt x="59055" y="389961"/>
                  <a:pt x="46852" y="385894"/>
                </a:cubicBezTo>
                <a:cubicBezTo>
                  <a:pt x="44056" y="381699"/>
                  <a:pt x="40717" y="377819"/>
                  <a:pt x="38463" y="373310"/>
                </a:cubicBezTo>
                <a:cubicBezTo>
                  <a:pt x="36486" y="369356"/>
                  <a:pt x="37395" y="363853"/>
                  <a:pt x="34269" y="360727"/>
                </a:cubicBezTo>
                <a:cubicBezTo>
                  <a:pt x="27140" y="353598"/>
                  <a:pt x="9102" y="343949"/>
                  <a:pt x="9102" y="343949"/>
                </a:cubicBezTo>
                <a:cubicBezTo>
                  <a:pt x="7704" y="339755"/>
                  <a:pt x="8862" y="329389"/>
                  <a:pt x="4907" y="331366"/>
                </a:cubicBezTo>
                <a:cubicBezTo>
                  <a:pt x="-4594" y="336116"/>
                  <a:pt x="2138" y="355190"/>
                  <a:pt x="4907" y="360727"/>
                </a:cubicBezTo>
                <a:cubicBezTo>
                  <a:pt x="7161" y="365236"/>
                  <a:pt x="10795" y="368933"/>
                  <a:pt x="13296" y="373310"/>
                </a:cubicBezTo>
                <a:cubicBezTo>
                  <a:pt x="15903" y="377872"/>
                  <a:pt x="24696" y="398370"/>
                  <a:pt x="30074" y="402672"/>
                </a:cubicBezTo>
                <a:cubicBezTo>
                  <a:pt x="33527" y="405434"/>
                  <a:pt x="38463" y="405468"/>
                  <a:pt x="42658" y="406866"/>
                </a:cubicBezTo>
                <a:cubicBezTo>
                  <a:pt x="46852" y="404070"/>
                  <a:pt x="52092" y="402413"/>
                  <a:pt x="55241" y="398477"/>
                </a:cubicBezTo>
                <a:cubicBezTo>
                  <a:pt x="60467" y="391945"/>
                  <a:pt x="59397" y="375163"/>
                  <a:pt x="63630" y="369116"/>
                </a:cubicBezTo>
                <a:cubicBezTo>
                  <a:pt x="70433" y="359397"/>
                  <a:pt x="78926" y="350530"/>
                  <a:pt x="88797" y="343949"/>
                </a:cubicBezTo>
                <a:lnTo>
                  <a:pt x="113964" y="32717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3A45842-020D-4232-9DF3-5B4B831924AD}"/>
              </a:ext>
            </a:extLst>
          </p:cNvPr>
          <p:cNvSpPr/>
          <p:nvPr/>
        </p:nvSpPr>
        <p:spPr>
          <a:xfrm>
            <a:off x="114652" y="4886587"/>
            <a:ext cx="6851309" cy="10654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3837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9948A0-B231-4503-9BD9-18073499B6FA}"/>
              </a:ext>
            </a:extLst>
          </p:cNvPr>
          <p:cNvSpPr>
            <a:spLocks noGrp="1"/>
          </p:cNvSpPr>
          <p:nvPr>
            <p:ph idx="1"/>
          </p:nvPr>
        </p:nvSpPr>
        <p:spPr>
          <a:xfrm>
            <a:off x="291123" y="278179"/>
            <a:ext cx="10515600" cy="4351338"/>
          </a:xfrm>
        </p:spPr>
        <p:txBody>
          <a:bodyPr/>
          <a:lstStyle/>
          <a:p>
            <a:r>
              <a:rPr lang="en-US" dirty="0"/>
              <a:t>We are now going to demonstrate how to craft adversarial samples on this neural network. The adversary considers a legitimate sample X, classified as F(X) = Y by the network,</a:t>
            </a:r>
          </a:p>
        </p:txBody>
      </p:sp>
      <p:pic>
        <p:nvPicPr>
          <p:cNvPr id="4" name="Picture 3">
            <a:extLst>
              <a:ext uri="{FF2B5EF4-FFF2-40B4-BE49-F238E27FC236}">
                <a16:creationId xmlns:a16="http://schemas.microsoft.com/office/drawing/2014/main" id="{3E0D564F-EC7B-49FE-B910-9220F2946457}"/>
              </a:ext>
            </a:extLst>
          </p:cNvPr>
          <p:cNvPicPr>
            <a:picLocks noChangeAspect="1"/>
          </p:cNvPicPr>
          <p:nvPr/>
        </p:nvPicPr>
        <p:blipFill>
          <a:blip r:embed="rId2"/>
          <a:stretch>
            <a:fillRect/>
          </a:stretch>
        </p:blipFill>
        <p:spPr>
          <a:xfrm>
            <a:off x="412575" y="1477812"/>
            <a:ext cx="8043280" cy="2672486"/>
          </a:xfrm>
          <a:prstGeom prst="rect">
            <a:avLst/>
          </a:prstGeom>
        </p:spPr>
      </p:pic>
      <p:sp>
        <p:nvSpPr>
          <p:cNvPr id="5" name="TextBox 4">
            <a:extLst>
              <a:ext uri="{FF2B5EF4-FFF2-40B4-BE49-F238E27FC236}">
                <a16:creationId xmlns:a16="http://schemas.microsoft.com/office/drawing/2014/main" id="{B05A6E2D-489C-413F-84DE-49B5E0C35A13}"/>
              </a:ext>
            </a:extLst>
          </p:cNvPr>
          <p:cNvSpPr txBox="1"/>
          <p:nvPr/>
        </p:nvSpPr>
        <p:spPr>
          <a:xfrm>
            <a:off x="412575" y="4150298"/>
            <a:ext cx="11674231" cy="2308324"/>
          </a:xfrm>
          <a:prstGeom prst="rect">
            <a:avLst/>
          </a:prstGeom>
          <a:noFill/>
        </p:spPr>
        <p:txBody>
          <a:bodyPr wrap="square" rtlCol="0">
            <a:spAutoFit/>
          </a:bodyPr>
          <a:lstStyle/>
          <a:p>
            <a:r>
              <a:rPr lang="en-US" sz="2400" dirty="0"/>
              <a:t>compare points in the input domain. Informally, the adversary is searching for </a:t>
            </a:r>
            <a:r>
              <a:rPr lang="en-US" sz="2400" dirty="0">
                <a:solidFill>
                  <a:srgbClr val="FF0000"/>
                </a:solidFill>
              </a:rPr>
              <a:t>small</a:t>
            </a:r>
            <a:r>
              <a:rPr lang="en-US" sz="2400" dirty="0"/>
              <a:t> perturbations of the input that will incur a modification of the output into Y. Finding these perturbations can be done using </a:t>
            </a:r>
            <a:r>
              <a:rPr lang="en-US" sz="2400" dirty="0">
                <a:solidFill>
                  <a:srgbClr val="FF0000"/>
                </a:solidFill>
              </a:rPr>
              <a:t>optimization</a:t>
            </a:r>
            <a:r>
              <a:rPr lang="en-US" sz="2400" dirty="0"/>
              <a:t> techniques, simple </a:t>
            </a:r>
            <a:r>
              <a:rPr lang="en-US" sz="2400" dirty="0">
                <a:solidFill>
                  <a:srgbClr val="FF0000"/>
                </a:solidFill>
              </a:rPr>
              <a:t>heuristics</a:t>
            </a:r>
            <a:r>
              <a:rPr lang="en-US" sz="2400" dirty="0"/>
              <a:t>, or even </a:t>
            </a:r>
            <a:r>
              <a:rPr lang="en-US" sz="2400" dirty="0">
                <a:solidFill>
                  <a:srgbClr val="FF0000"/>
                </a:solidFill>
              </a:rPr>
              <a:t>brute force</a:t>
            </a:r>
            <a:r>
              <a:rPr lang="en-US" sz="2400" dirty="0"/>
              <a:t>. However such solutions </a:t>
            </a:r>
            <a:r>
              <a:rPr lang="en-US" sz="2400" u="sng" dirty="0"/>
              <a:t>are hard to implement for deep neural networks because of</a:t>
            </a:r>
          </a:p>
          <a:p>
            <a:r>
              <a:rPr lang="en-US" sz="2400" u="sng" dirty="0"/>
              <a:t>non-convexity and non-linea</a:t>
            </a:r>
            <a:r>
              <a:rPr lang="en-US" sz="2400" dirty="0"/>
              <a:t>rity [25]. Instead, we propose a </a:t>
            </a:r>
            <a:r>
              <a:rPr lang="en-US" sz="2400" u="sng" dirty="0"/>
              <a:t>systematic</a:t>
            </a:r>
            <a:r>
              <a:rPr lang="en-US" sz="2400" dirty="0"/>
              <a:t> approach stemming from the forward derivative.</a:t>
            </a:r>
          </a:p>
        </p:txBody>
      </p:sp>
    </p:spTree>
    <p:extLst>
      <p:ext uri="{BB962C8B-B14F-4D97-AF65-F5344CB8AC3E}">
        <p14:creationId xmlns:p14="http://schemas.microsoft.com/office/powerpoint/2010/main" val="126979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7DC1-1CCD-4F92-A44D-DC5E1FCE94AE}"/>
              </a:ext>
            </a:extLst>
          </p:cNvPr>
          <p:cNvSpPr>
            <a:spLocks noGrp="1"/>
          </p:cNvSpPr>
          <p:nvPr>
            <p:ph type="title"/>
          </p:nvPr>
        </p:nvSpPr>
        <p:spPr/>
        <p:txBody>
          <a:bodyPr/>
          <a:lstStyle/>
          <a:p>
            <a:r>
              <a:rPr lang="en-US" dirty="0"/>
              <a:t>Forward Derivative</a:t>
            </a:r>
          </a:p>
        </p:txBody>
      </p:sp>
      <p:sp>
        <p:nvSpPr>
          <p:cNvPr id="3" name="Content Placeholder 2">
            <a:extLst>
              <a:ext uri="{FF2B5EF4-FFF2-40B4-BE49-F238E27FC236}">
                <a16:creationId xmlns:a16="http://schemas.microsoft.com/office/drawing/2014/main" id="{77C26EA9-BAE9-4071-8409-E1D80FC9D771}"/>
              </a:ext>
            </a:extLst>
          </p:cNvPr>
          <p:cNvSpPr>
            <a:spLocks noGrp="1"/>
          </p:cNvSpPr>
          <p:nvPr>
            <p:ph idx="1"/>
          </p:nvPr>
        </p:nvSpPr>
        <p:spPr/>
        <p:txBody>
          <a:bodyPr/>
          <a:lstStyle/>
          <a:p>
            <a:r>
              <a:rPr lang="en-US" dirty="0"/>
              <a:t>We define </a:t>
            </a:r>
            <a:r>
              <a:rPr lang="en-US" dirty="0">
                <a:solidFill>
                  <a:srgbClr val="FF0000"/>
                </a:solidFill>
              </a:rPr>
              <a:t>the forward derivative </a:t>
            </a:r>
            <a:r>
              <a:rPr lang="en-US" dirty="0"/>
              <a:t>as the </a:t>
            </a:r>
            <a:r>
              <a:rPr lang="en-US" dirty="0">
                <a:solidFill>
                  <a:srgbClr val="FF0000"/>
                </a:solidFill>
              </a:rPr>
              <a:t>Jacobian matrix of the function </a:t>
            </a:r>
            <a:r>
              <a:rPr lang="en-US" dirty="0">
                <a:solidFill>
                  <a:srgbClr val="0066FF"/>
                </a:solidFill>
              </a:rPr>
              <a:t>F</a:t>
            </a:r>
            <a:r>
              <a:rPr lang="en-US" dirty="0">
                <a:solidFill>
                  <a:srgbClr val="FF0000"/>
                </a:solidFill>
              </a:rPr>
              <a:t> learned by the neural network during training</a:t>
            </a:r>
            <a:r>
              <a:rPr lang="en-US" dirty="0"/>
              <a:t>. </a:t>
            </a:r>
          </a:p>
          <a:p>
            <a:r>
              <a:rPr lang="en-US" dirty="0"/>
              <a:t>For this example, the output of F is one dimensional, the matrix is therefore reduced to a </a:t>
            </a:r>
            <a:r>
              <a:rPr lang="en-US" dirty="0">
                <a:solidFill>
                  <a:srgbClr val="0066FF"/>
                </a:solidFill>
              </a:rPr>
              <a:t>vector</a:t>
            </a:r>
            <a:r>
              <a:rPr lang="en-US" dirty="0"/>
              <a:t>:</a:t>
            </a:r>
          </a:p>
        </p:txBody>
      </p:sp>
      <p:pic>
        <p:nvPicPr>
          <p:cNvPr id="4" name="Picture 3">
            <a:extLst>
              <a:ext uri="{FF2B5EF4-FFF2-40B4-BE49-F238E27FC236}">
                <a16:creationId xmlns:a16="http://schemas.microsoft.com/office/drawing/2014/main" id="{D03C0810-1E32-422E-A00E-D08AEF3520D0}"/>
              </a:ext>
            </a:extLst>
          </p:cNvPr>
          <p:cNvPicPr>
            <a:picLocks noChangeAspect="1"/>
          </p:cNvPicPr>
          <p:nvPr/>
        </p:nvPicPr>
        <p:blipFill>
          <a:blip r:embed="rId2"/>
          <a:stretch>
            <a:fillRect/>
          </a:stretch>
        </p:blipFill>
        <p:spPr>
          <a:xfrm>
            <a:off x="2743866" y="4001294"/>
            <a:ext cx="6118658" cy="1466111"/>
          </a:xfrm>
          <a:prstGeom prst="rect">
            <a:avLst/>
          </a:prstGeom>
        </p:spPr>
      </p:pic>
    </p:spTree>
    <p:extLst>
      <p:ext uri="{BB962C8B-B14F-4D97-AF65-F5344CB8AC3E}">
        <p14:creationId xmlns:p14="http://schemas.microsoft.com/office/powerpoint/2010/main" val="62674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59CB-BFA9-4BF0-ADD9-A781A5D68FFC}"/>
              </a:ext>
            </a:extLst>
          </p:cNvPr>
          <p:cNvSpPr>
            <a:spLocks noGrp="1"/>
          </p:cNvSpPr>
          <p:nvPr>
            <p:ph type="title"/>
          </p:nvPr>
        </p:nvSpPr>
        <p:spPr/>
        <p:txBody>
          <a:bodyPr/>
          <a:lstStyle/>
          <a:p>
            <a:r>
              <a:rPr lang="en-US" dirty="0">
                <a:solidFill>
                  <a:srgbClr val="FF0000"/>
                </a:solidFill>
              </a:rPr>
              <a:t>forward derivative result</a:t>
            </a:r>
            <a:endParaRPr lang="en-US" dirty="0"/>
          </a:p>
        </p:txBody>
      </p:sp>
      <p:sp>
        <p:nvSpPr>
          <p:cNvPr id="3" name="Content Placeholder 2">
            <a:extLst>
              <a:ext uri="{FF2B5EF4-FFF2-40B4-BE49-F238E27FC236}">
                <a16:creationId xmlns:a16="http://schemas.microsoft.com/office/drawing/2014/main" id="{F10BE7A8-3BB9-461B-B390-8F663F36CBB7}"/>
              </a:ext>
            </a:extLst>
          </p:cNvPr>
          <p:cNvSpPr>
            <a:spLocks noGrp="1"/>
          </p:cNvSpPr>
          <p:nvPr>
            <p:ph idx="1"/>
          </p:nvPr>
        </p:nvSpPr>
        <p:spPr>
          <a:xfrm>
            <a:off x="539262" y="1825625"/>
            <a:ext cx="2500923" cy="3010628"/>
          </a:xfrm>
        </p:spPr>
        <p:txBody>
          <a:bodyPr/>
          <a:lstStyle/>
          <a:p>
            <a:r>
              <a:rPr lang="en-US" dirty="0"/>
              <a:t>The </a:t>
            </a:r>
            <a:r>
              <a:rPr lang="en-US" dirty="0">
                <a:solidFill>
                  <a:srgbClr val="FF0000"/>
                </a:solidFill>
              </a:rPr>
              <a:t>forward derivative </a:t>
            </a:r>
            <a:r>
              <a:rPr lang="en-US" dirty="0"/>
              <a:t>for our example network is illustrated in Figure 5</a:t>
            </a:r>
          </a:p>
        </p:txBody>
      </p:sp>
      <p:pic>
        <p:nvPicPr>
          <p:cNvPr id="4" name="Picture 3">
            <a:extLst>
              <a:ext uri="{FF2B5EF4-FFF2-40B4-BE49-F238E27FC236}">
                <a16:creationId xmlns:a16="http://schemas.microsoft.com/office/drawing/2014/main" id="{B8B93A39-E3E5-44CF-9866-DBBF348395B9}"/>
              </a:ext>
            </a:extLst>
          </p:cNvPr>
          <p:cNvPicPr>
            <a:picLocks noChangeAspect="1"/>
          </p:cNvPicPr>
          <p:nvPr/>
        </p:nvPicPr>
        <p:blipFill>
          <a:blip r:embed="rId2"/>
          <a:stretch>
            <a:fillRect/>
          </a:stretch>
        </p:blipFill>
        <p:spPr>
          <a:xfrm>
            <a:off x="3140853" y="1587600"/>
            <a:ext cx="8901099" cy="5168656"/>
          </a:xfrm>
          <a:prstGeom prst="rect">
            <a:avLst/>
          </a:prstGeom>
        </p:spPr>
      </p:pic>
    </p:spTree>
    <p:extLst>
      <p:ext uri="{BB962C8B-B14F-4D97-AF65-F5344CB8AC3E}">
        <p14:creationId xmlns:p14="http://schemas.microsoft.com/office/powerpoint/2010/main" val="3080000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4C29-6104-4F62-BF00-C92154AB1C16}"/>
              </a:ext>
            </a:extLst>
          </p:cNvPr>
          <p:cNvSpPr>
            <a:spLocks noGrp="1"/>
          </p:cNvSpPr>
          <p:nvPr>
            <p:ph type="title"/>
          </p:nvPr>
        </p:nvSpPr>
        <p:spPr/>
        <p:txBody>
          <a:bodyPr/>
          <a:lstStyle/>
          <a:p>
            <a:r>
              <a:rPr lang="en-US" dirty="0">
                <a:solidFill>
                  <a:srgbClr val="FF0000"/>
                </a:solidFill>
              </a:rPr>
              <a:t>forward derivative can visualize the boundary</a:t>
            </a:r>
            <a:endParaRPr lang="en-US" dirty="0"/>
          </a:p>
        </p:txBody>
      </p:sp>
      <p:sp>
        <p:nvSpPr>
          <p:cNvPr id="3" name="Content Placeholder 2">
            <a:extLst>
              <a:ext uri="{FF2B5EF4-FFF2-40B4-BE49-F238E27FC236}">
                <a16:creationId xmlns:a16="http://schemas.microsoft.com/office/drawing/2014/main" id="{C79F6D23-57B8-4B87-841E-AECD78F67A57}"/>
              </a:ext>
            </a:extLst>
          </p:cNvPr>
          <p:cNvSpPr>
            <a:spLocks noGrp="1"/>
          </p:cNvSpPr>
          <p:nvPr>
            <p:ph idx="1"/>
          </p:nvPr>
        </p:nvSpPr>
        <p:spPr>
          <a:xfrm>
            <a:off x="360028" y="1690688"/>
            <a:ext cx="10515600" cy="1991366"/>
          </a:xfrm>
        </p:spPr>
        <p:txBody>
          <a:bodyPr>
            <a:normAutofit fontScale="92500" lnSpcReduction="20000"/>
          </a:bodyPr>
          <a:lstStyle/>
          <a:p>
            <a:r>
              <a:rPr lang="en-US" dirty="0"/>
              <a:t>This plot (Fig.5) makes it easy to </a:t>
            </a:r>
            <a:r>
              <a:rPr lang="en-US" dirty="0">
                <a:solidFill>
                  <a:srgbClr val="0066FF"/>
                </a:solidFill>
              </a:rPr>
              <a:t>visualize the divide between the network’s two possible output</a:t>
            </a:r>
            <a:r>
              <a:rPr lang="en-US" dirty="0"/>
              <a:t>s in terms of values assigned to the input feature x2: 0 to the left of the spike, and 1 to its left. </a:t>
            </a:r>
          </a:p>
          <a:p>
            <a:r>
              <a:rPr lang="en-US" dirty="0"/>
              <a:t>Notice that </a:t>
            </a:r>
            <a:r>
              <a:rPr lang="en-US" dirty="0">
                <a:solidFill>
                  <a:srgbClr val="0066FF"/>
                </a:solidFill>
              </a:rPr>
              <a:t>this aligns with Figure 4</a:t>
            </a:r>
            <a:r>
              <a:rPr lang="en-US" dirty="0"/>
              <a:t>, and gives us the information needed to achieve our adversarial goal: </a:t>
            </a:r>
            <a:r>
              <a:rPr lang="en-US" u="sng" dirty="0"/>
              <a:t>find input perturbations that drive </a:t>
            </a:r>
            <a:r>
              <a:rPr lang="en-US" u="sng" dirty="0">
                <a:solidFill>
                  <a:srgbClr val="0066FF"/>
                </a:solidFill>
              </a:rPr>
              <a:t>the output closer to a desired value.</a:t>
            </a:r>
          </a:p>
        </p:txBody>
      </p:sp>
      <p:pic>
        <p:nvPicPr>
          <p:cNvPr id="4" name="Picture 3">
            <a:extLst>
              <a:ext uri="{FF2B5EF4-FFF2-40B4-BE49-F238E27FC236}">
                <a16:creationId xmlns:a16="http://schemas.microsoft.com/office/drawing/2014/main" id="{BBC45653-7B3C-4C9C-ABCB-EB9F8E0860DA}"/>
              </a:ext>
            </a:extLst>
          </p:cNvPr>
          <p:cNvPicPr>
            <a:picLocks noChangeAspect="1"/>
          </p:cNvPicPr>
          <p:nvPr/>
        </p:nvPicPr>
        <p:blipFill>
          <a:blip r:embed="rId2"/>
          <a:stretch>
            <a:fillRect/>
          </a:stretch>
        </p:blipFill>
        <p:spPr>
          <a:xfrm>
            <a:off x="263157" y="3638127"/>
            <a:ext cx="5248334" cy="2961215"/>
          </a:xfrm>
          <a:prstGeom prst="rect">
            <a:avLst/>
          </a:prstGeom>
        </p:spPr>
      </p:pic>
      <p:pic>
        <p:nvPicPr>
          <p:cNvPr id="5" name="Picture 4">
            <a:extLst>
              <a:ext uri="{FF2B5EF4-FFF2-40B4-BE49-F238E27FC236}">
                <a16:creationId xmlns:a16="http://schemas.microsoft.com/office/drawing/2014/main" id="{F0D9FA23-FB33-477A-B090-6125C282CAD2}"/>
              </a:ext>
            </a:extLst>
          </p:cNvPr>
          <p:cNvPicPr>
            <a:picLocks noChangeAspect="1"/>
          </p:cNvPicPr>
          <p:nvPr/>
        </p:nvPicPr>
        <p:blipFill>
          <a:blip r:embed="rId3"/>
          <a:stretch>
            <a:fillRect/>
          </a:stretch>
        </p:blipFill>
        <p:spPr>
          <a:xfrm>
            <a:off x="5795969" y="3660090"/>
            <a:ext cx="5023950" cy="2917288"/>
          </a:xfrm>
          <a:prstGeom prst="rect">
            <a:avLst/>
          </a:prstGeom>
        </p:spPr>
      </p:pic>
    </p:spTree>
    <p:extLst>
      <p:ext uri="{BB962C8B-B14F-4D97-AF65-F5344CB8AC3E}">
        <p14:creationId xmlns:p14="http://schemas.microsoft.com/office/powerpoint/2010/main" val="2603754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0DF04-22D4-4C38-A60C-A238A33FAE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0F92FA-60B8-456C-BB01-292CF1EE104A}"/>
              </a:ext>
            </a:extLst>
          </p:cNvPr>
          <p:cNvSpPr>
            <a:spLocks noGrp="1"/>
          </p:cNvSpPr>
          <p:nvPr>
            <p:ph idx="1"/>
          </p:nvPr>
        </p:nvSpPr>
        <p:spPr>
          <a:xfrm>
            <a:off x="838200" y="4107943"/>
            <a:ext cx="10515600" cy="2069020"/>
          </a:xfrm>
        </p:spPr>
        <p:txBody>
          <a:bodyPr>
            <a:normAutofit fontScale="92500"/>
          </a:bodyPr>
          <a:lstStyle/>
          <a:p>
            <a:r>
              <a:rPr lang="en-US" dirty="0"/>
              <a:t>Consulting Figure 5 alongside our example network, we can confirm this intuition by looking at a few sample points. Consider </a:t>
            </a:r>
            <a:r>
              <a:rPr lang="en-US" dirty="0">
                <a:solidFill>
                  <a:srgbClr val="FF0000"/>
                </a:solidFill>
              </a:rPr>
              <a:t>X = (1, 0.37) and X = (1, 0.43), which are both located near the spike</a:t>
            </a:r>
            <a:r>
              <a:rPr lang="en-US" dirty="0"/>
              <a:t> in Figure 5. Although they only </a:t>
            </a:r>
            <a:r>
              <a:rPr lang="en-US" u="sng" dirty="0"/>
              <a:t>differ by a small amount</a:t>
            </a:r>
            <a:r>
              <a:rPr lang="en-US" dirty="0"/>
              <a:t> (</a:t>
            </a:r>
            <a:r>
              <a:rPr lang="el-GR" dirty="0"/>
              <a:t>Δ</a:t>
            </a:r>
            <a:r>
              <a:rPr lang="en-US" dirty="0"/>
              <a:t>x = 0.05), they </a:t>
            </a:r>
            <a:r>
              <a:rPr lang="en-US" u="sng" dirty="0"/>
              <a:t>cause a significant change in the network’s output</a:t>
            </a:r>
            <a:r>
              <a:rPr lang="en-US" dirty="0"/>
              <a:t>, as F(X) = 0.11 and F(X) = 0.95.</a:t>
            </a:r>
          </a:p>
        </p:txBody>
      </p:sp>
      <p:pic>
        <p:nvPicPr>
          <p:cNvPr id="4" name="Picture 3">
            <a:extLst>
              <a:ext uri="{FF2B5EF4-FFF2-40B4-BE49-F238E27FC236}">
                <a16:creationId xmlns:a16="http://schemas.microsoft.com/office/drawing/2014/main" id="{B3096AB3-E7C7-4AB8-A68F-0B099D6A90AF}"/>
              </a:ext>
            </a:extLst>
          </p:cNvPr>
          <p:cNvPicPr>
            <a:picLocks noChangeAspect="1"/>
          </p:cNvPicPr>
          <p:nvPr/>
        </p:nvPicPr>
        <p:blipFill>
          <a:blip r:embed="rId2"/>
          <a:stretch>
            <a:fillRect/>
          </a:stretch>
        </p:blipFill>
        <p:spPr>
          <a:xfrm>
            <a:off x="647276" y="0"/>
            <a:ext cx="9543778" cy="4107943"/>
          </a:xfrm>
          <a:prstGeom prst="rect">
            <a:avLst/>
          </a:prstGeom>
        </p:spPr>
      </p:pic>
    </p:spTree>
    <p:extLst>
      <p:ext uri="{BB962C8B-B14F-4D97-AF65-F5344CB8AC3E}">
        <p14:creationId xmlns:p14="http://schemas.microsoft.com/office/powerpoint/2010/main" val="405487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335AE-649C-4DEF-B1BB-DE8D9067D1D2}"/>
              </a:ext>
            </a:extLst>
          </p:cNvPr>
          <p:cNvSpPr>
            <a:spLocks noGrp="1"/>
          </p:cNvSpPr>
          <p:nvPr>
            <p:ph type="title"/>
          </p:nvPr>
        </p:nvSpPr>
        <p:spPr/>
        <p:txBody>
          <a:bodyPr/>
          <a:lstStyle/>
          <a:p>
            <a:r>
              <a:rPr lang="en-US" dirty="0"/>
              <a:t>forward derivative tells us a lot …</a:t>
            </a:r>
          </a:p>
        </p:txBody>
      </p:sp>
      <p:sp>
        <p:nvSpPr>
          <p:cNvPr id="3" name="Content Placeholder 2">
            <a:extLst>
              <a:ext uri="{FF2B5EF4-FFF2-40B4-BE49-F238E27FC236}">
                <a16:creationId xmlns:a16="http://schemas.microsoft.com/office/drawing/2014/main" id="{9EA15725-2E6B-486C-8461-FF3D292A5EB7}"/>
              </a:ext>
            </a:extLst>
          </p:cNvPr>
          <p:cNvSpPr>
            <a:spLocks noGrp="1"/>
          </p:cNvSpPr>
          <p:nvPr>
            <p:ph idx="1"/>
          </p:nvPr>
        </p:nvSpPr>
        <p:spPr/>
        <p:txBody>
          <a:bodyPr>
            <a:normAutofit fontScale="92500" lnSpcReduction="20000"/>
          </a:bodyPr>
          <a:lstStyle/>
          <a:p>
            <a:r>
              <a:rPr lang="en-US" dirty="0"/>
              <a:t>the forward derivative tells us </a:t>
            </a:r>
            <a:r>
              <a:rPr lang="en-US" dirty="0">
                <a:solidFill>
                  <a:srgbClr val="FF0000"/>
                </a:solidFill>
              </a:rPr>
              <a:t>which input regions are </a:t>
            </a:r>
            <a:r>
              <a:rPr lang="en-US" u="sng" dirty="0">
                <a:solidFill>
                  <a:srgbClr val="FF0000"/>
                </a:solidFill>
              </a:rPr>
              <a:t>unlikely </a:t>
            </a:r>
            <a:r>
              <a:rPr lang="en-US" dirty="0">
                <a:solidFill>
                  <a:srgbClr val="FF0000"/>
                </a:solidFill>
              </a:rPr>
              <a:t>to yield adversarial samples</a:t>
            </a:r>
            <a:r>
              <a:rPr lang="en-US" dirty="0"/>
              <a:t>, and are thus </a:t>
            </a:r>
            <a:r>
              <a:rPr lang="en-US" u="sng" dirty="0"/>
              <a:t>more immune </a:t>
            </a:r>
            <a:r>
              <a:rPr lang="en-US" dirty="0"/>
              <a:t>to adversarial manipulations. Notice in Figure 5 that </a:t>
            </a:r>
            <a:r>
              <a:rPr lang="en-US" dirty="0">
                <a:solidFill>
                  <a:srgbClr val="FF0000"/>
                </a:solidFill>
              </a:rPr>
              <a:t>when either input (x1, X2) is close to 0, the forward derivative is small.</a:t>
            </a:r>
            <a:r>
              <a:rPr lang="en-US" dirty="0"/>
              <a:t> This aligns with our intuition that it will be more difficult to find adversarial samples close to (1, 0) than (1, 0.4).</a:t>
            </a:r>
          </a:p>
          <a:p>
            <a:r>
              <a:rPr lang="en-US" dirty="0"/>
              <a:t> This </a:t>
            </a:r>
            <a:r>
              <a:rPr lang="en-US" u="sng" dirty="0"/>
              <a:t>tells the adversary to focus on features corresponding to larger </a:t>
            </a:r>
            <a:r>
              <a:rPr lang="en-US" u="sng" dirty="0">
                <a:solidFill>
                  <a:srgbClr val="FF0000"/>
                </a:solidFill>
              </a:rPr>
              <a:t>forward derivative </a:t>
            </a:r>
            <a:r>
              <a:rPr lang="en-US" u="sng" dirty="0"/>
              <a:t>values </a:t>
            </a:r>
            <a:r>
              <a:rPr lang="en-US" dirty="0"/>
              <a:t>in a given input when constructing a sample, making his search more efficient and ultimately leading to smaller overall distortions.</a:t>
            </a:r>
          </a:p>
          <a:p>
            <a:r>
              <a:rPr lang="en-US" dirty="0"/>
              <a:t>The takeaways of this example are thereby: (1) </a:t>
            </a:r>
            <a:r>
              <a:rPr lang="en-US" dirty="0">
                <a:solidFill>
                  <a:srgbClr val="FF0000"/>
                </a:solidFill>
              </a:rPr>
              <a:t>small input variations </a:t>
            </a:r>
            <a:r>
              <a:rPr lang="en-US" dirty="0"/>
              <a:t>can lead to </a:t>
            </a:r>
            <a:r>
              <a:rPr lang="en-US" dirty="0">
                <a:solidFill>
                  <a:srgbClr val="FF0000"/>
                </a:solidFill>
              </a:rPr>
              <a:t>extreme variations </a:t>
            </a:r>
            <a:r>
              <a:rPr lang="en-US" dirty="0"/>
              <a:t>of the output of the neural network, (2) </a:t>
            </a:r>
            <a:r>
              <a:rPr lang="en-US" dirty="0">
                <a:solidFill>
                  <a:srgbClr val="FF0000"/>
                </a:solidFill>
              </a:rPr>
              <a:t>not all regions</a:t>
            </a:r>
            <a:r>
              <a:rPr lang="en-US" dirty="0"/>
              <a:t> from the input domain are conducive to find adversarial samples, and (3) the forward derivative </a:t>
            </a:r>
            <a:r>
              <a:rPr lang="en-US" dirty="0">
                <a:solidFill>
                  <a:srgbClr val="FF0000"/>
                </a:solidFill>
              </a:rPr>
              <a:t>reduces the adversarial-sample </a:t>
            </a:r>
            <a:r>
              <a:rPr lang="en-US" dirty="0">
                <a:solidFill>
                  <a:srgbClr val="0000FF"/>
                </a:solidFill>
              </a:rPr>
              <a:t>search space </a:t>
            </a:r>
            <a:r>
              <a:rPr lang="en-US" dirty="0">
                <a:solidFill>
                  <a:srgbClr val="FF0000"/>
                </a:solidFill>
              </a:rPr>
              <a:t>(i.e., makes it easier to generate an input attack)</a:t>
            </a:r>
            <a:r>
              <a:rPr lang="en-US" dirty="0"/>
              <a:t>.</a:t>
            </a:r>
          </a:p>
        </p:txBody>
      </p:sp>
    </p:spTree>
    <p:extLst>
      <p:ext uri="{BB962C8B-B14F-4D97-AF65-F5344CB8AC3E}">
        <p14:creationId xmlns:p14="http://schemas.microsoft.com/office/powerpoint/2010/main" val="951942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6CAA-B7DC-4717-A6B7-E54F14629894}"/>
              </a:ext>
            </a:extLst>
          </p:cNvPr>
          <p:cNvSpPr>
            <a:spLocks noGrp="1"/>
          </p:cNvSpPr>
          <p:nvPr>
            <p:ph type="title"/>
          </p:nvPr>
        </p:nvSpPr>
        <p:spPr/>
        <p:txBody>
          <a:bodyPr/>
          <a:lstStyle/>
          <a:p>
            <a:r>
              <a:rPr lang="en-US" dirty="0"/>
              <a:t>forward derivative : Generalizing to </a:t>
            </a:r>
            <a:r>
              <a:rPr lang="en-US" dirty="0">
                <a:solidFill>
                  <a:srgbClr val="FF0000"/>
                </a:solidFill>
              </a:rPr>
              <a:t>Feedforward</a:t>
            </a:r>
            <a:r>
              <a:rPr lang="en-US" dirty="0"/>
              <a:t> Deep Neural Networks</a:t>
            </a:r>
          </a:p>
        </p:txBody>
      </p:sp>
      <p:sp>
        <p:nvSpPr>
          <p:cNvPr id="3" name="Content Placeholder 2">
            <a:extLst>
              <a:ext uri="{FF2B5EF4-FFF2-40B4-BE49-F238E27FC236}">
                <a16:creationId xmlns:a16="http://schemas.microsoft.com/office/drawing/2014/main" id="{F5CDB7FD-F71D-4006-9848-2728D95D7D0E}"/>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CF0A1BA9-4EC6-4DCB-B787-F830AAA7005D}"/>
              </a:ext>
            </a:extLst>
          </p:cNvPr>
          <p:cNvPicPr>
            <a:picLocks noChangeAspect="1"/>
          </p:cNvPicPr>
          <p:nvPr/>
        </p:nvPicPr>
        <p:blipFill>
          <a:blip r:embed="rId2"/>
          <a:stretch>
            <a:fillRect/>
          </a:stretch>
        </p:blipFill>
        <p:spPr>
          <a:xfrm>
            <a:off x="244938" y="1825625"/>
            <a:ext cx="12091407" cy="4172046"/>
          </a:xfrm>
          <a:prstGeom prst="rect">
            <a:avLst/>
          </a:prstGeom>
        </p:spPr>
      </p:pic>
    </p:spTree>
    <p:extLst>
      <p:ext uri="{BB962C8B-B14F-4D97-AF65-F5344CB8AC3E}">
        <p14:creationId xmlns:p14="http://schemas.microsoft.com/office/powerpoint/2010/main" val="3796155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1B2A7EA-AA83-4D1C-BCE2-EAFF1F40CEDD}"/>
              </a:ext>
            </a:extLst>
          </p:cNvPr>
          <p:cNvPicPr>
            <a:picLocks noChangeAspect="1"/>
          </p:cNvPicPr>
          <p:nvPr/>
        </p:nvPicPr>
        <p:blipFill>
          <a:blip r:embed="rId2"/>
          <a:stretch>
            <a:fillRect/>
          </a:stretch>
        </p:blipFill>
        <p:spPr>
          <a:xfrm>
            <a:off x="93785" y="569281"/>
            <a:ext cx="5839918" cy="4463828"/>
          </a:xfrm>
          <a:prstGeom prst="rect">
            <a:avLst/>
          </a:prstGeom>
        </p:spPr>
      </p:pic>
      <p:pic>
        <p:nvPicPr>
          <p:cNvPr id="3" name="Picture 2">
            <a:extLst>
              <a:ext uri="{FF2B5EF4-FFF2-40B4-BE49-F238E27FC236}">
                <a16:creationId xmlns:a16="http://schemas.microsoft.com/office/drawing/2014/main" id="{976E6499-4D29-4C5A-A8E6-33664A46D487}"/>
              </a:ext>
            </a:extLst>
          </p:cNvPr>
          <p:cNvPicPr>
            <a:picLocks noChangeAspect="1"/>
          </p:cNvPicPr>
          <p:nvPr/>
        </p:nvPicPr>
        <p:blipFill>
          <a:blip r:embed="rId3"/>
          <a:stretch>
            <a:fillRect/>
          </a:stretch>
        </p:blipFill>
        <p:spPr>
          <a:xfrm>
            <a:off x="5963000" y="2198003"/>
            <a:ext cx="6135215" cy="2835106"/>
          </a:xfrm>
          <a:prstGeom prst="rect">
            <a:avLst/>
          </a:prstGeom>
        </p:spPr>
      </p:pic>
      <p:cxnSp>
        <p:nvCxnSpPr>
          <p:cNvPr id="5" name="Straight Connector 4">
            <a:extLst>
              <a:ext uri="{FF2B5EF4-FFF2-40B4-BE49-F238E27FC236}">
                <a16:creationId xmlns:a16="http://schemas.microsoft.com/office/drawing/2014/main" id="{4FBBF2D7-7B21-4FFB-BF42-C3CE4B7A7A15}"/>
              </a:ext>
            </a:extLst>
          </p:cNvPr>
          <p:cNvCxnSpPr/>
          <p:nvPr/>
        </p:nvCxnSpPr>
        <p:spPr>
          <a:xfrm>
            <a:off x="7956956" y="4458746"/>
            <a:ext cx="4064466"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a:extLst>
              <a:ext uri="{FF2B5EF4-FFF2-40B4-BE49-F238E27FC236}">
                <a16:creationId xmlns:a16="http://schemas.microsoft.com/office/drawing/2014/main" id="{8C894984-FA9F-49E2-A1AD-F934191F5888}"/>
              </a:ext>
            </a:extLst>
          </p:cNvPr>
          <p:cNvCxnSpPr>
            <a:cxnSpLocks/>
          </p:cNvCxnSpPr>
          <p:nvPr/>
        </p:nvCxnSpPr>
        <p:spPr>
          <a:xfrm>
            <a:off x="8485464" y="4732780"/>
            <a:ext cx="351219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a:extLst>
              <a:ext uri="{FF2B5EF4-FFF2-40B4-BE49-F238E27FC236}">
                <a16:creationId xmlns:a16="http://schemas.microsoft.com/office/drawing/2014/main" id="{07564029-675B-472F-A02A-B4CF37505AAA}"/>
              </a:ext>
            </a:extLst>
          </p:cNvPr>
          <p:cNvCxnSpPr>
            <a:cxnSpLocks/>
          </p:cNvCxnSpPr>
          <p:nvPr/>
        </p:nvCxnSpPr>
        <p:spPr>
          <a:xfrm>
            <a:off x="5963000" y="5120071"/>
            <a:ext cx="351219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02605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E0BB-5B2F-4AC1-8D36-8AF0B264AA33}"/>
              </a:ext>
            </a:extLst>
          </p:cNvPr>
          <p:cNvSpPr>
            <a:spLocks noGrp="1"/>
          </p:cNvSpPr>
          <p:nvPr>
            <p:ph type="title"/>
          </p:nvPr>
        </p:nvSpPr>
        <p:spPr/>
        <p:txBody>
          <a:bodyPr/>
          <a:lstStyle/>
          <a:p>
            <a:r>
              <a:rPr lang="en-US" dirty="0"/>
              <a:t>adversarial sample</a:t>
            </a:r>
          </a:p>
        </p:txBody>
      </p:sp>
      <p:sp>
        <p:nvSpPr>
          <p:cNvPr id="3" name="Content Placeholder 2">
            <a:extLst>
              <a:ext uri="{FF2B5EF4-FFF2-40B4-BE49-F238E27FC236}">
                <a16:creationId xmlns:a16="http://schemas.microsoft.com/office/drawing/2014/main" id="{7F73884F-2D34-4F89-842C-928E0724B615}"/>
              </a:ext>
            </a:extLst>
          </p:cNvPr>
          <p:cNvSpPr>
            <a:spLocks noGrp="1"/>
          </p:cNvSpPr>
          <p:nvPr>
            <p:ph idx="1"/>
          </p:nvPr>
        </p:nvSpPr>
        <p:spPr>
          <a:xfrm>
            <a:off x="760046" y="1690688"/>
            <a:ext cx="10515600" cy="4351338"/>
          </a:xfrm>
        </p:spPr>
        <p:txBody>
          <a:bodyPr/>
          <a:lstStyle/>
          <a:p>
            <a:r>
              <a:rPr lang="en-US" dirty="0"/>
              <a:t>An adversarial sample is an input crafted to cause deep learning algorithms to misclassify. Note that adversarial samples are created at test time, after the DNN has been trained by the defender, and do not require any alteration of the training process. </a:t>
            </a:r>
          </a:p>
          <a:p>
            <a:r>
              <a:rPr lang="en-US" dirty="0"/>
              <a:t>Figure 1 (next slide) shows examples of adversarial samples taken from our validation experiments. It shows how an image originally showing a digit can be altered to force a DNN to classify it as another digit.</a:t>
            </a:r>
          </a:p>
        </p:txBody>
      </p:sp>
    </p:spTree>
    <p:extLst>
      <p:ext uri="{BB962C8B-B14F-4D97-AF65-F5344CB8AC3E}">
        <p14:creationId xmlns:p14="http://schemas.microsoft.com/office/powerpoint/2010/main" val="2389905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41D8F9E-16DE-4610-87F7-3654FCB63769}"/>
              </a:ext>
            </a:extLst>
          </p:cNvPr>
          <p:cNvPicPr>
            <a:picLocks noChangeAspect="1"/>
          </p:cNvPicPr>
          <p:nvPr/>
        </p:nvPicPr>
        <p:blipFill>
          <a:blip r:embed="rId2"/>
          <a:stretch>
            <a:fillRect/>
          </a:stretch>
        </p:blipFill>
        <p:spPr>
          <a:xfrm>
            <a:off x="1987180" y="26189"/>
            <a:ext cx="9497348" cy="3263773"/>
          </a:xfrm>
          <a:prstGeom prst="rect">
            <a:avLst/>
          </a:prstGeom>
        </p:spPr>
      </p:pic>
      <p:pic>
        <p:nvPicPr>
          <p:cNvPr id="3" name="Picture 2">
            <a:extLst>
              <a:ext uri="{FF2B5EF4-FFF2-40B4-BE49-F238E27FC236}">
                <a16:creationId xmlns:a16="http://schemas.microsoft.com/office/drawing/2014/main" id="{EE951EA7-78C5-4A2E-A901-DF79C27271B7}"/>
              </a:ext>
            </a:extLst>
          </p:cNvPr>
          <p:cNvPicPr>
            <a:picLocks noChangeAspect="1"/>
          </p:cNvPicPr>
          <p:nvPr/>
        </p:nvPicPr>
        <p:blipFill>
          <a:blip r:embed="rId3"/>
          <a:stretch>
            <a:fillRect/>
          </a:stretch>
        </p:blipFill>
        <p:spPr>
          <a:xfrm>
            <a:off x="2361555" y="3563608"/>
            <a:ext cx="5939351" cy="830915"/>
          </a:xfrm>
          <a:prstGeom prst="rect">
            <a:avLst/>
          </a:prstGeom>
        </p:spPr>
      </p:pic>
      <p:sp>
        <p:nvSpPr>
          <p:cNvPr id="4" name="TextBox 3">
            <a:extLst>
              <a:ext uri="{FF2B5EF4-FFF2-40B4-BE49-F238E27FC236}">
                <a16:creationId xmlns:a16="http://schemas.microsoft.com/office/drawing/2014/main" id="{EA85B356-F9EE-480E-8675-B6667BCDD467}"/>
              </a:ext>
            </a:extLst>
          </p:cNvPr>
          <p:cNvSpPr txBox="1"/>
          <p:nvPr/>
        </p:nvSpPr>
        <p:spPr>
          <a:xfrm>
            <a:off x="93677" y="3751545"/>
            <a:ext cx="2961314" cy="369332"/>
          </a:xfrm>
          <a:prstGeom prst="rect">
            <a:avLst/>
          </a:prstGeom>
          <a:noFill/>
        </p:spPr>
        <p:txBody>
          <a:bodyPr wrap="square" rtlCol="0">
            <a:spAutoFit/>
          </a:bodyPr>
          <a:lstStyle/>
          <a:p>
            <a:r>
              <a:rPr lang="en-US" dirty="0">
                <a:solidFill>
                  <a:srgbClr val="0066FF"/>
                </a:solidFill>
              </a:rPr>
              <a:t>For K-</a:t>
            </a:r>
            <a:r>
              <a:rPr lang="en-US" dirty="0" err="1">
                <a:solidFill>
                  <a:srgbClr val="0066FF"/>
                </a:solidFill>
              </a:rPr>
              <a:t>th</a:t>
            </a:r>
            <a:r>
              <a:rPr lang="en-US" dirty="0">
                <a:solidFill>
                  <a:srgbClr val="0066FF"/>
                </a:solidFill>
              </a:rPr>
              <a:t> hidden layer:</a:t>
            </a:r>
          </a:p>
        </p:txBody>
      </p:sp>
      <p:pic>
        <p:nvPicPr>
          <p:cNvPr id="5" name="Picture 4">
            <a:extLst>
              <a:ext uri="{FF2B5EF4-FFF2-40B4-BE49-F238E27FC236}">
                <a16:creationId xmlns:a16="http://schemas.microsoft.com/office/drawing/2014/main" id="{B004E218-F78C-478B-8A21-9E2BA6B3AD1A}"/>
              </a:ext>
            </a:extLst>
          </p:cNvPr>
          <p:cNvPicPr>
            <a:picLocks noChangeAspect="1"/>
          </p:cNvPicPr>
          <p:nvPr/>
        </p:nvPicPr>
        <p:blipFill>
          <a:blip r:embed="rId4"/>
          <a:stretch>
            <a:fillRect/>
          </a:stretch>
        </p:blipFill>
        <p:spPr>
          <a:xfrm>
            <a:off x="3054991" y="4476725"/>
            <a:ext cx="5745060" cy="1149355"/>
          </a:xfrm>
          <a:prstGeom prst="rect">
            <a:avLst/>
          </a:prstGeom>
        </p:spPr>
      </p:pic>
      <p:pic>
        <p:nvPicPr>
          <p:cNvPr id="6" name="Picture 5">
            <a:extLst>
              <a:ext uri="{FF2B5EF4-FFF2-40B4-BE49-F238E27FC236}">
                <a16:creationId xmlns:a16="http://schemas.microsoft.com/office/drawing/2014/main" id="{600B66F9-5C3E-4BA1-BA41-71D51877DC9B}"/>
              </a:ext>
            </a:extLst>
          </p:cNvPr>
          <p:cNvPicPr>
            <a:picLocks noChangeAspect="1"/>
          </p:cNvPicPr>
          <p:nvPr/>
        </p:nvPicPr>
        <p:blipFill>
          <a:blip r:embed="rId5"/>
          <a:stretch>
            <a:fillRect/>
          </a:stretch>
        </p:blipFill>
        <p:spPr>
          <a:xfrm>
            <a:off x="2132816" y="6032796"/>
            <a:ext cx="5010410" cy="540251"/>
          </a:xfrm>
          <a:prstGeom prst="rect">
            <a:avLst/>
          </a:prstGeom>
        </p:spPr>
      </p:pic>
      <p:sp>
        <p:nvSpPr>
          <p:cNvPr id="7" name="TextBox 6">
            <a:extLst>
              <a:ext uri="{FF2B5EF4-FFF2-40B4-BE49-F238E27FC236}">
                <a16:creationId xmlns:a16="http://schemas.microsoft.com/office/drawing/2014/main" id="{90CB1258-A88C-4F42-9331-7469BE1165BE}"/>
              </a:ext>
            </a:extLst>
          </p:cNvPr>
          <p:cNvSpPr txBox="1"/>
          <p:nvPr/>
        </p:nvSpPr>
        <p:spPr>
          <a:xfrm>
            <a:off x="93677" y="6062359"/>
            <a:ext cx="2961314" cy="369332"/>
          </a:xfrm>
          <a:prstGeom prst="rect">
            <a:avLst/>
          </a:prstGeom>
          <a:noFill/>
        </p:spPr>
        <p:txBody>
          <a:bodyPr wrap="square" rtlCol="0">
            <a:spAutoFit/>
          </a:bodyPr>
          <a:lstStyle/>
          <a:p>
            <a:r>
              <a:rPr lang="en-US" dirty="0">
                <a:solidFill>
                  <a:srgbClr val="0066FF"/>
                </a:solidFill>
              </a:rPr>
              <a:t>For final output layer</a:t>
            </a:r>
            <a:r>
              <a:rPr lang="en-US" dirty="0"/>
              <a:t>:</a:t>
            </a:r>
          </a:p>
        </p:txBody>
      </p:sp>
      <p:sp>
        <p:nvSpPr>
          <p:cNvPr id="8" name="TextBox 7">
            <a:extLst>
              <a:ext uri="{FF2B5EF4-FFF2-40B4-BE49-F238E27FC236}">
                <a16:creationId xmlns:a16="http://schemas.microsoft.com/office/drawing/2014/main" id="{0B16B10D-A655-4C55-B922-539A1F8379F8}"/>
              </a:ext>
            </a:extLst>
          </p:cNvPr>
          <p:cNvSpPr txBox="1"/>
          <p:nvPr/>
        </p:nvSpPr>
        <p:spPr>
          <a:xfrm>
            <a:off x="216467" y="4599606"/>
            <a:ext cx="2961314" cy="646331"/>
          </a:xfrm>
          <a:prstGeom prst="rect">
            <a:avLst/>
          </a:prstGeom>
          <a:noFill/>
        </p:spPr>
        <p:txBody>
          <a:bodyPr wrap="square" rtlCol="0">
            <a:spAutoFit/>
          </a:bodyPr>
          <a:lstStyle/>
          <a:p>
            <a:r>
              <a:rPr lang="en-US" dirty="0"/>
              <a:t>Because H(.) is X’s function, we have:</a:t>
            </a:r>
          </a:p>
        </p:txBody>
      </p:sp>
      <p:pic>
        <p:nvPicPr>
          <p:cNvPr id="9" name="Picture 8">
            <a:extLst>
              <a:ext uri="{FF2B5EF4-FFF2-40B4-BE49-F238E27FC236}">
                <a16:creationId xmlns:a16="http://schemas.microsoft.com/office/drawing/2014/main" id="{163A4065-7D5B-4C25-A41B-E2E7AE77415E}"/>
              </a:ext>
            </a:extLst>
          </p:cNvPr>
          <p:cNvPicPr>
            <a:picLocks noChangeAspect="1"/>
          </p:cNvPicPr>
          <p:nvPr/>
        </p:nvPicPr>
        <p:blipFill>
          <a:blip r:embed="rId6"/>
          <a:stretch>
            <a:fillRect/>
          </a:stretch>
        </p:blipFill>
        <p:spPr>
          <a:xfrm>
            <a:off x="7143226" y="5672347"/>
            <a:ext cx="4571055" cy="1149355"/>
          </a:xfrm>
          <a:prstGeom prst="rect">
            <a:avLst/>
          </a:prstGeom>
        </p:spPr>
      </p:pic>
      <p:sp>
        <p:nvSpPr>
          <p:cNvPr id="10" name="TextBox 9">
            <a:extLst>
              <a:ext uri="{FF2B5EF4-FFF2-40B4-BE49-F238E27FC236}">
                <a16:creationId xmlns:a16="http://schemas.microsoft.com/office/drawing/2014/main" id="{A1E0064D-40E8-4D61-BBF3-E729716EA499}"/>
              </a:ext>
            </a:extLst>
          </p:cNvPr>
          <p:cNvSpPr txBox="1"/>
          <p:nvPr/>
        </p:nvSpPr>
        <p:spPr>
          <a:xfrm>
            <a:off x="321966" y="1150398"/>
            <a:ext cx="1665214" cy="923330"/>
          </a:xfrm>
          <a:prstGeom prst="rect">
            <a:avLst/>
          </a:prstGeom>
          <a:noFill/>
        </p:spPr>
        <p:txBody>
          <a:bodyPr wrap="square" rtlCol="0">
            <a:spAutoFit/>
          </a:bodyPr>
          <a:lstStyle/>
          <a:p>
            <a:r>
              <a:rPr lang="en-US" dirty="0">
                <a:solidFill>
                  <a:srgbClr val="FF0000"/>
                </a:solidFill>
              </a:rPr>
              <a:t>How to Solve forward derivative :</a:t>
            </a:r>
          </a:p>
        </p:txBody>
      </p:sp>
      <p:sp>
        <p:nvSpPr>
          <p:cNvPr id="11" name="Rectangle 10">
            <a:extLst>
              <a:ext uri="{FF2B5EF4-FFF2-40B4-BE49-F238E27FC236}">
                <a16:creationId xmlns:a16="http://schemas.microsoft.com/office/drawing/2014/main" id="{0DCEF01E-17A7-44F8-8AC3-53F363047369}"/>
              </a:ext>
            </a:extLst>
          </p:cNvPr>
          <p:cNvSpPr/>
          <p:nvPr/>
        </p:nvSpPr>
        <p:spPr>
          <a:xfrm>
            <a:off x="7143226" y="310393"/>
            <a:ext cx="4072855" cy="2600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184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57D74-81BA-41B6-9FFC-EBFC1049FC5E}"/>
              </a:ext>
            </a:extLst>
          </p:cNvPr>
          <p:cNvSpPr>
            <a:spLocks noGrp="1"/>
          </p:cNvSpPr>
          <p:nvPr>
            <p:ph type="title"/>
          </p:nvPr>
        </p:nvSpPr>
        <p:spPr/>
        <p:txBody>
          <a:bodyPr/>
          <a:lstStyle/>
          <a:p>
            <a:r>
              <a:rPr lang="en-US" dirty="0"/>
              <a:t>Adversarial Saliency Maps</a:t>
            </a:r>
          </a:p>
        </p:txBody>
      </p:sp>
      <p:sp>
        <p:nvSpPr>
          <p:cNvPr id="3" name="Content Placeholder 2">
            <a:extLst>
              <a:ext uri="{FF2B5EF4-FFF2-40B4-BE49-F238E27FC236}">
                <a16:creationId xmlns:a16="http://schemas.microsoft.com/office/drawing/2014/main" id="{38778F22-6047-4F48-A1A8-E719C70D40DB}"/>
              </a:ext>
            </a:extLst>
          </p:cNvPr>
          <p:cNvSpPr>
            <a:spLocks noGrp="1"/>
          </p:cNvSpPr>
          <p:nvPr>
            <p:ph idx="1"/>
          </p:nvPr>
        </p:nvSpPr>
        <p:spPr>
          <a:xfrm>
            <a:off x="771088" y="1557177"/>
            <a:ext cx="10515600" cy="4351338"/>
          </a:xfrm>
        </p:spPr>
        <p:txBody>
          <a:bodyPr>
            <a:normAutofit lnSpcReduction="10000"/>
          </a:bodyPr>
          <a:lstStyle/>
          <a:p>
            <a:r>
              <a:rPr lang="en-US" dirty="0"/>
              <a:t>We extend saliency maps previously introduced as visualization tools [34] to construct adversarial saliency maps. </a:t>
            </a:r>
            <a:r>
              <a:rPr lang="en-US" u="sng" dirty="0"/>
              <a:t>These maps indicate which </a:t>
            </a:r>
            <a:r>
              <a:rPr lang="en-US" u="sng" dirty="0">
                <a:solidFill>
                  <a:srgbClr val="FF0000"/>
                </a:solidFill>
              </a:rPr>
              <a:t>input features </a:t>
            </a:r>
            <a:r>
              <a:rPr lang="en-US" u="sng" dirty="0"/>
              <a:t>an adversary should perturb in order to affect the desired changes in network output most efficiently</a:t>
            </a:r>
            <a:r>
              <a:rPr lang="en-US" dirty="0"/>
              <a:t>, and are thus versatile tools that allow adversaries to generate broad classes of adversarial samples.</a:t>
            </a:r>
          </a:p>
          <a:p>
            <a:r>
              <a:rPr lang="en-US" dirty="0"/>
              <a:t>Adversarial saliency maps are defined to suit problem specific adversarial goals. For instance, we later study </a:t>
            </a:r>
            <a:r>
              <a:rPr lang="en-US" dirty="0">
                <a:solidFill>
                  <a:srgbClr val="FF0000"/>
                </a:solidFill>
              </a:rPr>
              <a:t>a network used as a classifier</a:t>
            </a:r>
            <a:r>
              <a:rPr lang="en-US" dirty="0"/>
              <a:t>, its output is a </a:t>
            </a:r>
            <a:r>
              <a:rPr lang="en-US" dirty="0">
                <a:solidFill>
                  <a:srgbClr val="FF0000"/>
                </a:solidFill>
              </a:rPr>
              <a:t>probability vector (i.e., multiple probability values) </a:t>
            </a:r>
            <a:r>
              <a:rPr lang="en-US" dirty="0"/>
              <a:t>across classes, where the </a:t>
            </a:r>
            <a:r>
              <a:rPr lang="en-US" dirty="0">
                <a:solidFill>
                  <a:srgbClr val="FF0000"/>
                </a:solidFill>
              </a:rPr>
              <a:t>final predicted class value </a:t>
            </a:r>
            <a:r>
              <a:rPr lang="en-US" dirty="0"/>
              <a:t>corresponds to the component </a:t>
            </a:r>
            <a:r>
              <a:rPr lang="en-US" dirty="0">
                <a:solidFill>
                  <a:srgbClr val="00B050"/>
                </a:solidFill>
              </a:rPr>
              <a:t>with the highest probability</a:t>
            </a:r>
            <a:r>
              <a:rPr lang="en-US" dirty="0"/>
              <a:t>:</a:t>
            </a:r>
          </a:p>
        </p:txBody>
      </p:sp>
      <p:pic>
        <p:nvPicPr>
          <p:cNvPr id="4" name="Picture 3">
            <a:extLst>
              <a:ext uri="{FF2B5EF4-FFF2-40B4-BE49-F238E27FC236}">
                <a16:creationId xmlns:a16="http://schemas.microsoft.com/office/drawing/2014/main" id="{F1B1E189-3125-49D0-B11A-1A27733D9818}"/>
              </a:ext>
            </a:extLst>
          </p:cNvPr>
          <p:cNvPicPr>
            <a:picLocks noChangeAspect="1"/>
          </p:cNvPicPr>
          <p:nvPr/>
        </p:nvPicPr>
        <p:blipFill>
          <a:blip r:embed="rId2"/>
          <a:stretch>
            <a:fillRect/>
          </a:stretch>
        </p:blipFill>
        <p:spPr>
          <a:xfrm>
            <a:off x="4020729" y="5566372"/>
            <a:ext cx="4459518" cy="871605"/>
          </a:xfrm>
          <a:prstGeom prst="rect">
            <a:avLst/>
          </a:prstGeom>
        </p:spPr>
      </p:pic>
    </p:spTree>
    <p:extLst>
      <p:ext uri="{BB962C8B-B14F-4D97-AF65-F5344CB8AC3E}">
        <p14:creationId xmlns:p14="http://schemas.microsoft.com/office/powerpoint/2010/main" val="307248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35AA-22B2-4116-94F4-6D9D7DE85733}"/>
              </a:ext>
            </a:extLst>
          </p:cNvPr>
          <p:cNvSpPr>
            <a:spLocks noGrp="1"/>
          </p:cNvSpPr>
          <p:nvPr>
            <p:ph type="title"/>
          </p:nvPr>
        </p:nvSpPr>
        <p:spPr/>
        <p:txBody>
          <a:bodyPr/>
          <a:lstStyle/>
          <a:p>
            <a:r>
              <a:rPr lang="en-US" dirty="0"/>
              <a:t>Definition of saliency map</a:t>
            </a:r>
          </a:p>
        </p:txBody>
      </p:sp>
      <p:sp>
        <p:nvSpPr>
          <p:cNvPr id="3" name="Content Placeholder 2">
            <a:extLst>
              <a:ext uri="{FF2B5EF4-FFF2-40B4-BE49-F238E27FC236}">
                <a16:creationId xmlns:a16="http://schemas.microsoft.com/office/drawing/2014/main" id="{71FE9C06-73A2-445A-8675-BF337E77BFAA}"/>
              </a:ext>
            </a:extLst>
          </p:cNvPr>
          <p:cNvSpPr>
            <a:spLocks noGrp="1"/>
          </p:cNvSpPr>
          <p:nvPr>
            <p:ph idx="1"/>
          </p:nvPr>
        </p:nvSpPr>
        <p:spPr>
          <a:xfrm>
            <a:off x="479571" y="1511037"/>
            <a:ext cx="10515600" cy="4351338"/>
          </a:xfrm>
        </p:spPr>
        <p:txBody>
          <a:bodyPr/>
          <a:lstStyle/>
          <a:p>
            <a:r>
              <a:rPr lang="en-US" dirty="0"/>
              <a:t>In our case, the saliency map is </a:t>
            </a:r>
            <a:r>
              <a:rPr lang="en-US" dirty="0">
                <a:solidFill>
                  <a:srgbClr val="FF0000"/>
                </a:solidFill>
              </a:rPr>
              <a:t>therefore </a:t>
            </a:r>
            <a:r>
              <a:rPr lang="en-US" u="sng" dirty="0">
                <a:solidFill>
                  <a:srgbClr val="FF0000"/>
                </a:solidFill>
              </a:rPr>
              <a:t>based on </a:t>
            </a:r>
            <a:r>
              <a:rPr lang="en-US" dirty="0">
                <a:solidFill>
                  <a:srgbClr val="FF0000"/>
                </a:solidFill>
              </a:rPr>
              <a:t>the forward derivative</a:t>
            </a:r>
            <a:r>
              <a:rPr lang="en-US" dirty="0"/>
              <a:t>, as this gives the adversary the information needed to </a:t>
            </a:r>
            <a:r>
              <a:rPr lang="en-US" u="sng" dirty="0"/>
              <a:t>cause the neural network to misclassify a given sample</a:t>
            </a:r>
            <a:r>
              <a:rPr lang="en-US" dirty="0"/>
              <a:t>. More precisely, the adversary wants to </a:t>
            </a:r>
            <a:r>
              <a:rPr lang="en-US" dirty="0">
                <a:solidFill>
                  <a:srgbClr val="FF0000"/>
                </a:solidFill>
              </a:rPr>
              <a:t>misclassify a sample</a:t>
            </a:r>
          </a:p>
        </p:txBody>
      </p:sp>
      <p:pic>
        <p:nvPicPr>
          <p:cNvPr id="4" name="Picture 3">
            <a:extLst>
              <a:ext uri="{FF2B5EF4-FFF2-40B4-BE49-F238E27FC236}">
                <a16:creationId xmlns:a16="http://schemas.microsoft.com/office/drawing/2014/main" id="{C13E5B34-9F49-4C48-AFE6-39E03CBAF36A}"/>
              </a:ext>
            </a:extLst>
          </p:cNvPr>
          <p:cNvPicPr>
            <a:picLocks noChangeAspect="1"/>
          </p:cNvPicPr>
          <p:nvPr/>
        </p:nvPicPr>
        <p:blipFill>
          <a:blip r:embed="rId2"/>
          <a:stretch>
            <a:fillRect/>
          </a:stretch>
        </p:blipFill>
        <p:spPr>
          <a:xfrm>
            <a:off x="729270" y="3169442"/>
            <a:ext cx="7096552" cy="3382359"/>
          </a:xfrm>
          <a:prstGeom prst="rect">
            <a:avLst/>
          </a:prstGeom>
        </p:spPr>
      </p:pic>
      <p:cxnSp>
        <p:nvCxnSpPr>
          <p:cNvPr id="6" name="Straight Connector 5">
            <a:extLst>
              <a:ext uri="{FF2B5EF4-FFF2-40B4-BE49-F238E27FC236}">
                <a16:creationId xmlns:a16="http://schemas.microsoft.com/office/drawing/2014/main" id="{FB51516B-A5CA-43BE-8028-1FE3455601B4}"/>
              </a:ext>
            </a:extLst>
          </p:cNvPr>
          <p:cNvCxnSpPr/>
          <p:nvPr/>
        </p:nvCxnSpPr>
        <p:spPr>
          <a:xfrm>
            <a:off x="4040697" y="3439486"/>
            <a:ext cx="224294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a:extLst>
              <a:ext uri="{FF2B5EF4-FFF2-40B4-BE49-F238E27FC236}">
                <a16:creationId xmlns:a16="http://schemas.microsoft.com/office/drawing/2014/main" id="{43792D86-07BE-451D-B2DC-F57971883466}"/>
              </a:ext>
            </a:extLst>
          </p:cNvPr>
          <p:cNvCxnSpPr>
            <a:cxnSpLocks/>
          </p:cNvCxnSpPr>
          <p:nvPr/>
        </p:nvCxnSpPr>
        <p:spPr>
          <a:xfrm>
            <a:off x="5879004" y="4099420"/>
            <a:ext cx="194681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id="{3FECFD5C-3C4C-4C1C-922D-32D5B5283EA0}"/>
              </a:ext>
            </a:extLst>
          </p:cNvPr>
          <p:cNvCxnSpPr>
            <a:cxnSpLocks/>
          </p:cNvCxnSpPr>
          <p:nvPr/>
        </p:nvCxnSpPr>
        <p:spPr>
          <a:xfrm flipV="1">
            <a:off x="3251840" y="4752363"/>
            <a:ext cx="4432476" cy="39149"/>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3F4FA17F-31A6-449A-8B30-0A30B3A8F65B}"/>
              </a:ext>
            </a:extLst>
          </p:cNvPr>
          <p:cNvCxnSpPr>
            <a:cxnSpLocks/>
          </p:cNvCxnSpPr>
          <p:nvPr/>
        </p:nvCxnSpPr>
        <p:spPr>
          <a:xfrm>
            <a:off x="838200" y="5127072"/>
            <a:ext cx="3534562" cy="0"/>
          </a:xfrm>
          <a:prstGeom prst="line">
            <a:avLst/>
          </a:prstGeom>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id="{D1AA6809-B351-4A9C-AAEC-BDD1AC11A518}"/>
              </a:ext>
            </a:extLst>
          </p:cNvPr>
          <p:cNvSpPr txBox="1"/>
          <p:nvPr/>
        </p:nvSpPr>
        <p:spPr>
          <a:xfrm>
            <a:off x="8938749" y="4452762"/>
            <a:ext cx="2773680" cy="1200329"/>
          </a:xfrm>
          <a:prstGeom prst="rect">
            <a:avLst/>
          </a:prstGeom>
          <a:solidFill>
            <a:srgbClr val="FFFF00"/>
          </a:solidFill>
        </p:spPr>
        <p:txBody>
          <a:bodyPr wrap="square" rtlCol="0">
            <a:spAutoFit/>
          </a:bodyPr>
          <a:lstStyle/>
          <a:p>
            <a:r>
              <a:rPr lang="en-US" dirty="0"/>
              <a:t>Here: X – input features;</a:t>
            </a:r>
          </a:p>
          <a:p>
            <a:r>
              <a:rPr lang="en-US" dirty="0"/>
              <a:t>t, j  ---- output class</a:t>
            </a:r>
          </a:p>
          <a:p>
            <a:r>
              <a:rPr lang="en-US" dirty="0"/>
              <a:t>F --- DL function</a:t>
            </a:r>
          </a:p>
          <a:p>
            <a:r>
              <a:rPr lang="en-US" dirty="0" err="1"/>
              <a:t>əF</a:t>
            </a:r>
            <a:r>
              <a:rPr lang="en-US" dirty="0"/>
              <a:t>/</a:t>
            </a:r>
            <a:r>
              <a:rPr lang="en-US" dirty="0" err="1"/>
              <a:t>əx</a:t>
            </a:r>
            <a:r>
              <a:rPr lang="en-US" dirty="0"/>
              <a:t> – Forward derivative </a:t>
            </a:r>
          </a:p>
        </p:txBody>
      </p:sp>
    </p:spTree>
    <p:extLst>
      <p:ext uri="{BB962C8B-B14F-4D97-AF65-F5344CB8AC3E}">
        <p14:creationId xmlns:p14="http://schemas.microsoft.com/office/powerpoint/2010/main" val="1202162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C55164-F76B-4335-B951-55ED78126E84}"/>
              </a:ext>
            </a:extLst>
          </p:cNvPr>
          <p:cNvPicPr>
            <a:picLocks noChangeAspect="1"/>
          </p:cNvPicPr>
          <p:nvPr/>
        </p:nvPicPr>
        <p:blipFill>
          <a:blip r:embed="rId2"/>
          <a:stretch>
            <a:fillRect/>
          </a:stretch>
        </p:blipFill>
        <p:spPr>
          <a:xfrm>
            <a:off x="1683836" y="332803"/>
            <a:ext cx="6814793" cy="1344996"/>
          </a:xfrm>
          <a:prstGeom prst="rect">
            <a:avLst/>
          </a:prstGeom>
        </p:spPr>
      </p:pic>
      <p:pic>
        <p:nvPicPr>
          <p:cNvPr id="4" name="Picture 3">
            <a:extLst>
              <a:ext uri="{FF2B5EF4-FFF2-40B4-BE49-F238E27FC236}">
                <a16:creationId xmlns:a16="http://schemas.microsoft.com/office/drawing/2014/main" id="{3EC367E2-092B-4607-9D86-052843F954F5}"/>
              </a:ext>
            </a:extLst>
          </p:cNvPr>
          <p:cNvPicPr>
            <a:picLocks noChangeAspect="1"/>
          </p:cNvPicPr>
          <p:nvPr/>
        </p:nvPicPr>
        <p:blipFill>
          <a:blip r:embed="rId3"/>
          <a:stretch>
            <a:fillRect/>
          </a:stretch>
        </p:blipFill>
        <p:spPr>
          <a:xfrm>
            <a:off x="1683836" y="1751579"/>
            <a:ext cx="7296579" cy="4817797"/>
          </a:xfrm>
          <a:prstGeom prst="rect">
            <a:avLst/>
          </a:prstGeom>
        </p:spPr>
      </p:pic>
      <p:sp>
        <p:nvSpPr>
          <p:cNvPr id="5" name="Rectangle 4">
            <a:extLst>
              <a:ext uri="{FF2B5EF4-FFF2-40B4-BE49-F238E27FC236}">
                <a16:creationId xmlns:a16="http://schemas.microsoft.com/office/drawing/2014/main" id="{4F2209C5-56AC-4FEA-9EB7-0ACB974B02AA}"/>
              </a:ext>
            </a:extLst>
          </p:cNvPr>
          <p:cNvSpPr/>
          <p:nvPr/>
        </p:nvSpPr>
        <p:spPr>
          <a:xfrm>
            <a:off x="1543574" y="4911754"/>
            <a:ext cx="7508147" cy="134499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5C406DD-E24D-4765-A4CA-65EA9ABFBC9F}"/>
              </a:ext>
            </a:extLst>
          </p:cNvPr>
          <p:cNvSpPr/>
          <p:nvPr/>
        </p:nvSpPr>
        <p:spPr>
          <a:xfrm>
            <a:off x="1543574" y="1677799"/>
            <a:ext cx="3333226" cy="394841"/>
          </a:xfrm>
          <a:prstGeom prst="rect">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B022091-F23D-4BBF-8237-CE1C011B6CF6}"/>
              </a:ext>
            </a:extLst>
          </p:cNvPr>
          <p:cNvSpPr txBox="1"/>
          <p:nvPr/>
        </p:nvSpPr>
        <p:spPr>
          <a:xfrm>
            <a:off x="9120677" y="1508760"/>
            <a:ext cx="2956560" cy="2308324"/>
          </a:xfrm>
          <a:prstGeom prst="rect">
            <a:avLst/>
          </a:prstGeom>
          <a:solidFill>
            <a:schemeClr val="accent4">
              <a:lumMod val="20000"/>
              <a:lumOff val="80000"/>
            </a:schemeClr>
          </a:solidFill>
          <a:ln>
            <a:solidFill>
              <a:srgbClr val="0000FF"/>
            </a:solidFill>
          </a:ln>
        </p:spPr>
        <p:txBody>
          <a:bodyPr wrap="square" rtlCol="0">
            <a:spAutoFit/>
          </a:bodyPr>
          <a:lstStyle/>
          <a:p>
            <a:r>
              <a:rPr lang="en-US" sz="2400" dirty="0"/>
              <a:t>Find the proper “input features” which causes increasing “saliency” prob if we target a specific “output class”.</a:t>
            </a:r>
          </a:p>
        </p:txBody>
      </p:sp>
    </p:spTree>
    <p:extLst>
      <p:ext uri="{BB962C8B-B14F-4D97-AF65-F5344CB8AC3E}">
        <p14:creationId xmlns:p14="http://schemas.microsoft.com/office/powerpoint/2010/main" val="121068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9ACAAC-DFA5-42A9-98D9-FC0938660562}"/>
              </a:ext>
            </a:extLst>
          </p:cNvPr>
          <p:cNvPicPr>
            <a:picLocks noChangeAspect="1"/>
          </p:cNvPicPr>
          <p:nvPr/>
        </p:nvPicPr>
        <p:blipFill>
          <a:blip r:embed="rId2"/>
          <a:stretch>
            <a:fillRect/>
          </a:stretch>
        </p:blipFill>
        <p:spPr>
          <a:xfrm>
            <a:off x="88550" y="452567"/>
            <a:ext cx="7474211" cy="5952865"/>
          </a:xfrm>
          <a:prstGeom prst="rect">
            <a:avLst/>
          </a:prstGeom>
        </p:spPr>
      </p:pic>
      <p:pic>
        <p:nvPicPr>
          <p:cNvPr id="3" name="Picture 2">
            <a:extLst>
              <a:ext uri="{FF2B5EF4-FFF2-40B4-BE49-F238E27FC236}">
                <a16:creationId xmlns:a16="http://schemas.microsoft.com/office/drawing/2014/main" id="{2082F895-AA03-4FF5-BE3C-CD9381F225D6}"/>
              </a:ext>
            </a:extLst>
          </p:cNvPr>
          <p:cNvPicPr>
            <a:picLocks noChangeAspect="1"/>
          </p:cNvPicPr>
          <p:nvPr/>
        </p:nvPicPr>
        <p:blipFill>
          <a:blip r:embed="rId3"/>
          <a:stretch>
            <a:fillRect/>
          </a:stretch>
        </p:blipFill>
        <p:spPr>
          <a:xfrm>
            <a:off x="4440963" y="5073630"/>
            <a:ext cx="7751037" cy="1784370"/>
          </a:xfrm>
          <a:prstGeom prst="rect">
            <a:avLst/>
          </a:prstGeom>
        </p:spPr>
      </p:pic>
      <p:sp>
        <p:nvSpPr>
          <p:cNvPr id="4" name="Rectangle 3">
            <a:extLst>
              <a:ext uri="{FF2B5EF4-FFF2-40B4-BE49-F238E27FC236}">
                <a16:creationId xmlns:a16="http://schemas.microsoft.com/office/drawing/2014/main" id="{57BA7694-AA90-40C7-84F6-375D50162C75}"/>
              </a:ext>
            </a:extLst>
          </p:cNvPr>
          <p:cNvSpPr/>
          <p:nvPr/>
        </p:nvSpPr>
        <p:spPr>
          <a:xfrm>
            <a:off x="4345498" y="6097523"/>
            <a:ext cx="7713676" cy="6962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29E22C16-4887-4256-B448-B97C26DA6572}"/>
              </a:ext>
            </a:extLst>
          </p:cNvPr>
          <p:cNvCxnSpPr/>
          <p:nvPr/>
        </p:nvCxnSpPr>
        <p:spPr>
          <a:xfrm flipV="1">
            <a:off x="10593967" y="3618739"/>
            <a:ext cx="137160" cy="181356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253C2CC-F94F-4A17-85BF-1835DD462766}"/>
              </a:ext>
            </a:extLst>
          </p:cNvPr>
          <p:cNvCxnSpPr/>
          <p:nvPr/>
        </p:nvCxnSpPr>
        <p:spPr>
          <a:xfrm>
            <a:off x="9403080" y="5654040"/>
            <a:ext cx="2656094"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5F17CE5-1D79-4598-97E8-698D490AEAB5}"/>
              </a:ext>
            </a:extLst>
          </p:cNvPr>
          <p:cNvSpPr txBox="1"/>
          <p:nvPr/>
        </p:nvSpPr>
        <p:spPr>
          <a:xfrm>
            <a:off x="9212580" y="3208400"/>
            <a:ext cx="2762774" cy="369332"/>
          </a:xfrm>
          <a:prstGeom prst="rect">
            <a:avLst/>
          </a:prstGeom>
          <a:solidFill>
            <a:schemeClr val="accent4">
              <a:lumMod val="40000"/>
              <a:lumOff val="60000"/>
            </a:schemeClr>
          </a:solidFill>
        </p:spPr>
        <p:txBody>
          <a:bodyPr wrap="square" rtlCol="0">
            <a:spAutoFit/>
          </a:bodyPr>
          <a:lstStyle/>
          <a:p>
            <a:r>
              <a:rPr lang="en-US" dirty="0"/>
              <a:t>i.e., input features!</a:t>
            </a:r>
          </a:p>
        </p:txBody>
      </p:sp>
    </p:spTree>
    <p:extLst>
      <p:ext uri="{BB962C8B-B14F-4D97-AF65-F5344CB8AC3E}">
        <p14:creationId xmlns:p14="http://schemas.microsoft.com/office/powerpoint/2010/main" val="4233460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3C24D-9A96-43C2-8136-B918066F3A07}"/>
              </a:ext>
            </a:extLst>
          </p:cNvPr>
          <p:cNvSpPr>
            <a:spLocks noGrp="1"/>
          </p:cNvSpPr>
          <p:nvPr>
            <p:ph type="title"/>
          </p:nvPr>
        </p:nvSpPr>
        <p:spPr/>
        <p:txBody>
          <a:bodyPr/>
          <a:lstStyle/>
          <a:p>
            <a:r>
              <a:rPr lang="en-US" dirty="0"/>
              <a:t>APPLICATION OF THE APPROACH</a:t>
            </a:r>
          </a:p>
        </p:txBody>
      </p:sp>
      <p:sp>
        <p:nvSpPr>
          <p:cNvPr id="3" name="Content Placeholder 2">
            <a:extLst>
              <a:ext uri="{FF2B5EF4-FFF2-40B4-BE49-F238E27FC236}">
                <a16:creationId xmlns:a16="http://schemas.microsoft.com/office/drawing/2014/main" id="{6FA65156-1FB8-497D-80A5-939E9C83FA30}"/>
              </a:ext>
            </a:extLst>
          </p:cNvPr>
          <p:cNvSpPr>
            <a:spLocks noGrp="1"/>
          </p:cNvSpPr>
          <p:nvPr>
            <p:ph idx="1"/>
          </p:nvPr>
        </p:nvSpPr>
        <p:spPr/>
        <p:txBody>
          <a:bodyPr>
            <a:normAutofit/>
          </a:bodyPr>
          <a:lstStyle/>
          <a:p>
            <a:r>
              <a:rPr lang="en-US" dirty="0"/>
              <a:t>In the above we have formally described a class of algorithms for crafting adversarial samples misclassified by feedforward DNNs </a:t>
            </a:r>
            <a:r>
              <a:rPr lang="en-US" dirty="0">
                <a:solidFill>
                  <a:srgbClr val="FF0000"/>
                </a:solidFill>
              </a:rPr>
              <a:t>using three tools: the forward derivative, adversarial saliency maps, and the crafting algorithm.</a:t>
            </a:r>
          </a:p>
          <a:p>
            <a:r>
              <a:rPr lang="en-US" dirty="0"/>
              <a:t> We now apply these tools to a DNN used for a </a:t>
            </a:r>
            <a:r>
              <a:rPr lang="en-US" dirty="0">
                <a:solidFill>
                  <a:srgbClr val="FF0000"/>
                </a:solidFill>
              </a:rPr>
              <a:t>computer vision classification task:</a:t>
            </a:r>
            <a:r>
              <a:rPr lang="en-US" dirty="0"/>
              <a:t> handwritten digit recognition. We show that our algorithms successfully craft adversarial samples from any source class to any given target class, which for this application means that </a:t>
            </a:r>
            <a:r>
              <a:rPr lang="en-US" u="sng" dirty="0"/>
              <a:t>any digit can be perturbed </a:t>
            </a:r>
            <a:r>
              <a:rPr lang="en-US" dirty="0"/>
              <a:t>so that it is misclassified </a:t>
            </a:r>
            <a:r>
              <a:rPr lang="en-US" u="sng" dirty="0"/>
              <a:t>as any other digit.</a:t>
            </a:r>
          </a:p>
        </p:txBody>
      </p:sp>
    </p:spTree>
    <p:extLst>
      <p:ext uri="{BB962C8B-B14F-4D97-AF65-F5344CB8AC3E}">
        <p14:creationId xmlns:p14="http://schemas.microsoft.com/office/powerpoint/2010/main" val="4173019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D0637F-DBB6-4DAE-9B4D-2D035CD7CE56}"/>
              </a:ext>
            </a:extLst>
          </p:cNvPr>
          <p:cNvPicPr>
            <a:picLocks noChangeAspect="1"/>
          </p:cNvPicPr>
          <p:nvPr/>
        </p:nvPicPr>
        <p:blipFill>
          <a:blip r:embed="rId2"/>
          <a:stretch>
            <a:fillRect/>
          </a:stretch>
        </p:blipFill>
        <p:spPr>
          <a:xfrm>
            <a:off x="0" y="247666"/>
            <a:ext cx="5483079" cy="2745626"/>
          </a:xfrm>
          <a:prstGeom prst="rect">
            <a:avLst/>
          </a:prstGeom>
        </p:spPr>
      </p:pic>
      <p:pic>
        <p:nvPicPr>
          <p:cNvPr id="3" name="Picture 2">
            <a:extLst>
              <a:ext uri="{FF2B5EF4-FFF2-40B4-BE49-F238E27FC236}">
                <a16:creationId xmlns:a16="http://schemas.microsoft.com/office/drawing/2014/main" id="{FF1A7AE4-1D3B-481C-B15D-0B07C661776F}"/>
              </a:ext>
            </a:extLst>
          </p:cNvPr>
          <p:cNvPicPr>
            <a:picLocks noChangeAspect="1"/>
          </p:cNvPicPr>
          <p:nvPr/>
        </p:nvPicPr>
        <p:blipFill>
          <a:blip r:embed="rId3"/>
          <a:stretch>
            <a:fillRect/>
          </a:stretch>
        </p:blipFill>
        <p:spPr>
          <a:xfrm>
            <a:off x="5653258" y="974909"/>
            <a:ext cx="6233941" cy="5883091"/>
          </a:xfrm>
          <a:prstGeom prst="rect">
            <a:avLst/>
          </a:prstGeom>
        </p:spPr>
      </p:pic>
      <p:sp>
        <p:nvSpPr>
          <p:cNvPr id="4" name="TextBox 3">
            <a:extLst>
              <a:ext uri="{FF2B5EF4-FFF2-40B4-BE49-F238E27FC236}">
                <a16:creationId xmlns:a16="http://schemas.microsoft.com/office/drawing/2014/main" id="{A23656D5-2889-481B-B9CE-9300BE10134B}"/>
              </a:ext>
            </a:extLst>
          </p:cNvPr>
          <p:cNvSpPr txBox="1"/>
          <p:nvPr/>
        </p:nvSpPr>
        <p:spPr>
          <a:xfrm>
            <a:off x="2088859" y="3464653"/>
            <a:ext cx="2873229" cy="1754326"/>
          </a:xfrm>
          <a:prstGeom prst="rect">
            <a:avLst/>
          </a:prstGeom>
          <a:solidFill>
            <a:srgbClr val="FFFF00"/>
          </a:solidFill>
        </p:spPr>
        <p:txBody>
          <a:bodyPr wrap="square" rtlCol="0">
            <a:spAutoFit/>
          </a:bodyPr>
          <a:lstStyle/>
          <a:p>
            <a:r>
              <a:rPr lang="en-US" dirty="0"/>
              <a:t>Saliency map: subroutine </a:t>
            </a:r>
            <a:r>
              <a:rPr lang="en-US" i="1" dirty="0" err="1">
                <a:solidFill>
                  <a:srgbClr val="FF0000"/>
                </a:solidFill>
              </a:rPr>
              <a:t>saliency_map</a:t>
            </a:r>
            <a:r>
              <a:rPr lang="en-US" i="1" dirty="0">
                <a:solidFill>
                  <a:srgbClr val="FF0000"/>
                </a:solidFill>
              </a:rPr>
              <a:t> </a:t>
            </a:r>
            <a:r>
              <a:rPr lang="en-US" dirty="0"/>
              <a:t>generates a</a:t>
            </a:r>
          </a:p>
          <a:p>
            <a:r>
              <a:rPr lang="en-US" dirty="0"/>
              <a:t>map defining which </a:t>
            </a:r>
            <a:r>
              <a:rPr lang="en-US" dirty="0">
                <a:solidFill>
                  <a:srgbClr val="FF0000"/>
                </a:solidFill>
              </a:rPr>
              <a:t>input features</a:t>
            </a:r>
            <a:r>
              <a:rPr lang="en-US" dirty="0"/>
              <a:t> (here we assume </a:t>
            </a:r>
            <a:r>
              <a:rPr lang="en-US" dirty="0">
                <a:solidFill>
                  <a:srgbClr val="FF0000"/>
                </a:solidFill>
              </a:rPr>
              <a:t>2 features</a:t>
            </a:r>
            <a:r>
              <a:rPr lang="en-US" dirty="0"/>
              <a:t>) will be modified at</a:t>
            </a:r>
          </a:p>
          <a:p>
            <a:r>
              <a:rPr lang="en-US" dirty="0"/>
              <a:t>each iteration.</a:t>
            </a:r>
          </a:p>
        </p:txBody>
      </p:sp>
      <p:cxnSp>
        <p:nvCxnSpPr>
          <p:cNvPr id="6" name="Straight Arrow Connector 5">
            <a:extLst>
              <a:ext uri="{FF2B5EF4-FFF2-40B4-BE49-F238E27FC236}">
                <a16:creationId xmlns:a16="http://schemas.microsoft.com/office/drawing/2014/main" id="{B11D076F-63A7-48F8-AE3F-9677130C4C99}"/>
              </a:ext>
            </a:extLst>
          </p:cNvPr>
          <p:cNvCxnSpPr/>
          <p:nvPr/>
        </p:nvCxnSpPr>
        <p:spPr>
          <a:xfrm flipH="1" flipV="1">
            <a:off x="4832059" y="4555222"/>
            <a:ext cx="1589713" cy="142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1767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E32B-47FE-409C-BAE2-D81402C4B9D5}"/>
              </a:ext>
            </a:extLst>
          </p:cNvPr>
          <p:cNvSpPr>
            <a:spLocks noGrp="1"/>
          </p:cNvSpPr>
          <p:nvPr>
            <p:ph type="title"/>
          </p:nvPr>
        </p:nvSpPr>
        <p:spPr/>
        <p:txBody>
          <a:bodyPr/>
          <a:lstStyle/>
          <a:p>
            <a:r>
              <a:rPr lang="en-US" dirty="0"/>
              <a:t>Input attack</a:t>
            </a:r>
          </a:p>
        </p:txBody>
      </p:sp>
      <p:sp>
        <p:nvSpPr>
          <p:cNvPr id="3" name="Content Placeholder 2">
            <a:extLst>
              <a:ext uri="{FF2B5EF4-FFF2-40B4-BE49-F238E27FC236}">
                <a16:creationId xmlns:a16="http://schemas.microsoft.com/office/drawing/2014/main" id="{F81C0C92-A83D-4F9E-8B52-DEDE29928202}"/>
              </a:ext>
            </a:extLst>
          </p:cNvPr>
          <p:cNvSpPr>
            <a:spLocks noGrp="1"/>
          </p:cNvSpPr>
          <p:nvPr>
            <p:ph idx="1"/>
          </p:nvPr>
        </p:nvSpPr>
        <p:spPr>
          <a:xfrm>
            <a:off x="838200" y="3565321"/>
            <a:ext cx="10515600" cy="2611642"/>
          </a:xfrm>
        </p:spPr>
        <p:txBody>
          <a:bodyPr/>
          <a:lstStyle/>
          <a:p>
            <a:r>
              <a:rPr lang="en-US" dirty="0"/>
              <a:t>Adversarial samples generated by feeding the crafting algorithm an empty input. Each sample produced corresponds to one target class from 0 to 9. </a:t>
            </a:r>
            <a:r>
              <a:rPr lang="en-US" dirty="0">
                <a:solidFill>
                  <a:srgbClr val="FF0000"/>
                </a:solidFill>
              </a:rPr>
              <a:t>Interestingly, for classes 0, 2, 3 and 5, humans can clearly recognize the target digit.</a:t>
            </a:r>
          </a:p>
        </p:txBody>
      </p:sp>
      <p:pic>
        <p:nvPicPr>
          <p:cNvPr id="4" name="Picture 3">
            <a:extLst>
              <a:ext uri="{FF2B5EF4-FFF2-40B4-BE49-F238E27FC236}">
                <a16:creationId xmlns:a16="http://schemas.microsoft.com/office/drawing/2014/main" id="{4E1F2F46-2D10-4E55-84F7-47722CE00400}"/>
              </a:ext>
            </a:extLst>
          </p:cNvPr>
          <p:cNvPicPr>
            <a:picLocks noChangeAspect="1"/>
          </p:cNvPicPr>
          <p:nvPr/>
        </p:nvPicPr>
        <p:blipFill>
          <a:blip r:embed="rId2"/>
          <a:stretch>
            <a:fillRect/>
          </a:stretch>
        </p:blipFill>
        <p:spPr>
          <a:xfrm>
            <a:off x="1402450" y="1507250"/>
            <a:ext cx="8799872" cy="1725894"/>
          </a:xfrm>
          <a:prstGeom prst="rect">
            <a:avLst/>
          </a:prstGeom>
        </p:spPr>
      </p:pic>
    </p:spTree>
    <p:extLst>
      <p:ext uri="{BB962C8B-B14F-4D97-AF65-F5344CB8AC3E}">
        <p14:creationId xmlns:p14="http://schemas.microsoft.com/office/powerpoint/2010/main" val="4293824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F46B2-0FE1-42A5-B71A-E3DBDDC618B8}"/>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CB23D2C8-3D83-4121-9E9A-D57CC728FC16}"/>
              </a:ext>
            </a:extLst>
          </p:cNvPr>
          <p:cNvPicPr>
            <a:picLocks noChangeAspect="1"/>
          </p:cNvPicPr>
          <p:nvPr/>
        </p:nvPicPr>
        <p:blipFill>
          <a:blip r:embed="rId2"/>
          <a:stretch>
            <a:fillRect/>
          </a:stretch>
        </p:blipFill>
        <p:spPr>
          <a:xfrm>
            <a:off x="3107318" y="0"/>
            <a:ext cx="5977364" cy="6528931"/>
          </a:xfrm>
          <a:prstGeom prst="rect">
            <a:avLst/>
          </a:prstGeom>
        </p:spPr>
      </p:pic>
      <p:cxnSp>
        <p:nvCxnSpPr>
          <p:cNvPr id="5" name="Straight Connector 4">
            <a:extLst>
              <a:ext uri="{FF2B5EF4-FFF2-40B4-BE49-F238E27FC236}">
                <a16:creationId xmlns:a16="http://schemas.microsoft.com/office/drawing/2014/main" id="{320C8868-C07A-4A71-86F7-4E16977FB831}"/>
              </a:ext>
            </a:extLst>
          </p:cNvPr>
          <p:cNvCxnSpPr/>
          <p:nvPr/>
        </p:nvCxnSpPr>
        <p:spPr>
          <a:xfrm>
            <a:off x="4387442" y="5549317"/>
            <a:ext cx="4785919"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BE95D10F-7D1C-4574-9F29-85CC8448AFF7}"/>
              </a:ext>
            </a:extLst>
          </p:cNvPr>
          <p:cNvCxnSpPr>
            <a:cxnSpLocks/>
          </p:cNvCxnSpPr>
          <p:nvPr/>
        </p:nvCxnSpPr>
        <p:spPr>
          <a:xfrm flipV="1">
            <a:off x="3289883" y="5821960"/>
            <a:ext cx="5736671" cy="39148"/>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7" name="Straight Connector 6">
            <a:extLst>
              <a:ext uri="{FF2B5EF4-FFF2-40B4-BE49-F238E27FC236}">
                <a16:creationId xmlns:a16="http://schemas.microsoft.com/office/drawing/2014/main" id="{61CA8321-3AD5-4B4B-8A05-1537A9A18861}"/>
              </a:ext>
            </a:extLst>
          </p:cNvPr>
          <p:cNvCxnSpPr/>
          <p:nvPr/>
        </p:nvCxnSpPr>
        <p:spPr>
          <a:xfrm>
            <a:off x="3886200" y="548640"/>
            <a:ext cx="4953000" cy="438912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42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EE108A-4789-4D4F-89FA-C5A85332E781}"/>
              </a:ext>
            </a:extLst>
          </p:cNvPr>
          <p:cNvSpPr txBox="1"/>
          <p:nvPr/>
        </p:nvSpPr>
        <p:spPr>
          <a:xfrm>
            <a:off x="273538" y="367323"/>
            <a:ext cx="11207262" cy="646331"/>
          </a:xfrm>
          <a:prstGeom prst="rect">
            <a:avLst/>
          </a:prstGeom>
          <a:noFill/>
        </p:spPr>
        <p:txBody>
          <a:bodyPr wrap="square" rtlCol="0">
            <a:spAutoFit/>
          </a:bodyPr>
          <a:lstStyle/>
          <a:p>
            <a:r>
              <a:rPr lang="en-US" dirty="0"/>
              <a:t>Adversarial sample generation - Distortion is added to input samples to force the DNN to output adversary selected</a:t>
            </a:r>
          </a:p>
          <a:p>
            <a:r>
              <a:rPr lang="fr-FR" dirty="0"/>
              <a:t>classification (min </a:t>
            </a:r>
            <a:r>
              <a:rPr lang="fr-FR" dirty="0" err="1"/>
              <a:t>distortion</a:t>
            </a:r>
            <a:r>
              <a:rPr lang="fr-FR" dirty="0"/>
              <a:t> = 0:26%, max </a:t>
            </a:r>
            <a:r>
              <a:rPr lang="fr-FR" dirty="0" err="1"/>
              <a:t>distortion</a:t>
            </a:r>
            <a:r>
              <a:rPr lang="fr-FR" dirty="0"/>
              <a:t> </a:t>
            </a:r>
            <a:r>
              <a:rPr lang="en-US" dirty="0"/>
              <a:t>= 13:78%, and average distortion " = 4:06%).</a:t>
            </a:r>
          </a:p>
        </p:txBody>
      </p:sp>
      <p:pic>
        <p:nvPicPr>
          <p:cNvPr id="3" name="Picture 2">
            <a:extLst>
              <a:ext uri="{FF2B5EF4-FFF2-40B4-BE49-F238E27FC236}">
                <a16:creationId xmlns:a16="http://schemas.microsoft.com/office/drawing/2014/main" id="{38C63F24-2BE3-4F6F-A353-26F5DD970963}"/>
              </a:ext>
            </a:extLst>
          </p:cNvPr>
          <p:cNvPicPr>
            <a:picLocks noChangeAspect="1"/>
          </p:cNvPicPr>
          <p:nvPr/>
        </p:nvPicPr>
        <p:blipFill>
          <a:blip r:embed="rId2"/>
          <a:stretch>
            <a:fillRect/>
          </a:stretch>
        </p:blipFill>
        <p:spPr>
          <a:xfrm>
            <a:off x="2896627" y="1059539"/>
            <a:ext cx="5880050" cy="5431138"/>
          </a:xfrm>
          <a:prstGeom prst="rect">
            <a:avLst/>
          </a:prstGeom>
        </p:spPr>
      </p:pic>
    </p:spTree>
    <p:extLst>
      <p:ext uri="{BB962C8B-B14F-4D97-AF65-F5344CB8AC3E}">
        <p14:creationId xmlns:p14="http://schemas.microsoft.com/office/powerpoint/2010/main" val="2773240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47D8A-9752-4C4B-8248-AADFA72A83A8}"/>
              </a:ext>
            </a:extLst>
          </p:cNvPr>
          <p:cNvSpPr>
            <a:spLocks noGrp="1"/>
          </p:cNvSpPr>
          <p:nvPr>
            <p:ph type="title"/>
          </p:nvPr>
        </p:nvSpPr>
        <p:spPr/>
        <p:txBody>
          <a:bodyPr/>
          <a:lstStyle/>
          <a:p>
            <a:r>
              <a:rPr lang="en-US" dirty="0"/>
              <a:t>How to create adversarial samples? </a:t>
            </a:r>
          </a:p>
        </p:txBody>
      </p:sp>
      <p:sp>
        <p:nvSpPr>
          <p:cNvPr id="3" name="Content Placeholder 2">
            <a:extLst>
              <a:ext uri="{FF2B5EF4-FFF2-40B4-BE49-F238E27FC236}">
                <a16:creationId xmlns:a16="http://schemas.microsoft.com/office/drawing/2014/main" id="{2F13CBCC-C52E-4C17-AD4B-70D96C059ACE}"/>
              </a:ext>
            </a:extLst>
          </p:cNvPr>
          <p:cNvSpPr>
            <a:spLocks noGrp="1"/>
          </p:cNvSpPr>
          <p:nvPr>
            <p:ph idx="1"/>
          </p:nvPr>
        </p:nvSpPr>
        <p:spPr/>
        <p:txBody>
          <a:bodyPr>
            <a:normAutofit lnSpcReduction="10000"/>
          </a:bodyPr>
          <a:lstStyle/>
          <a:p>
            <a:r>
              <a:rPr lang="en-US" dirty="0">
                <a:solidFill>
                  <a:srgbClr val="FF0000"/>
                </a:solidFill>
              </a:rPr>
              <a:t>Adversarial samples are created from benign samples by adding distortions exploiting the imperfect generalization </a:t>
            </a:r>
            <a:r>
              <a:rPr lang="en-US" dirty="0"/>
              <a:t>learned by DNNs from finite training sets [4], and the underlying linearity of most components used to build DNNs [18]. </a:t>
            </a:r>
          </a:p>
          <a:p>
            <a:r>
              <a:rPr lang="en-US" dirty="0"/>
              <a:t>Previous work explored DNN properties that could be used to craft adversarial samples [18], [30], [36].</a:t>
            </a:r>
          </a:p>
          <a:p>
            <a:r>
              <a:rPr lang="en-US" dirty="0"/>
              <a:t>Simply put, these old techniques </a:t>
            </a:r>
            <a:r>
              <a:rPr lang="en-US" dirty="0">
                <a:solidFill>
                  <a:srgbClr val="FF0000"/>
                </a:solidFill>
              </a:rPr>
              <a:t>exploit gradients </a:t>
            </a:r>
            <a:r>
              <a:rPr lang="en-US" dirty="0"/>
              <a:t>computed by network </a:t>
            </a:r>
            <a:r>
              <a:rPr lang="en-US" dirty="0">
                <a:solidFill>
                  <a:srgbClr val="FF0000"/>
                </a:solidFill>
              </a:rPr>
              <a:t>training</a:t>
            </a:r>
            <a:r>
              <a:rPr lang="en-US" dirty="0"/>
              <a:t> algorithms. In those schemes, instead of using these gradients to update network parameters as would normally be done, gradients are used to u</a:t>
            </a:r>
            <a:r>
              <a:rPr lang="en-US" dirty="0">
                <a:solidFill>
                  <a:srgbClr val="FF0000"/>
                </a:solidFill>
              </a:rPr>
              <a:t>pdate the original input </a:t>
            </a:r>
            <a:r>
              <a:rPr lang="en-US" dirty="0"/>
              <a:t>itself, which is subsequently misclassified by DNNs.</a:t>
            </a:r>
          </a:p>
        </p:txBody>
      </p:sp>
    </p:spTree>
    <p:extLst>
      <p:ext uri="{BB962C8B-B14F-4D97-AF65-F5344CB8AC3E}">
        <p14:creationId xmlns:p14="http://schemas.microsoft.com/office/powerpoint/2010/main" val="354802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15194-ADDC-4AFC-A422-3BC754044430}"/>
              </a:ext>
            </a:extLst>
          </p:cNvPr>
          <p:cNvSpPr>
            <a:spLocks noGrp="1"/>
          </p:cNvSpPr>
          <p:nvPr>
            <p:ph type="title"/>
          </p:nvPr>
        </p:nvSpPr>
        <p:spPr/>
        <p:txBody>
          <a:bodyPr/>
          <a:lstStyle/>
          <a:p>
            <a:r>
              <a:rPr lang="en-US" dirty="0"/>
              <a:t>This paper: From attacker viewpoint</a:t>
            </a:r>
          </a:p>
        </p:txBody>
      </p:sp>
      <p:sp>
        <p:nvSpPr>
          <p:cNvPr id="3" name="Content Placeholder 2">
            <a:extLst>
              <a:ext uri="{FF2B5EF4-FFF2-40B4-BE49-F238E27FC236}">
                <a16:creationId xmlns:a16="http://schemas.microsoft.com/office/drawing/2014/main" id="{B897FF7E-7089-45DB-9AEF-8354F99640B3}"/>
              </a:ext>
            </a:extLst>
          </p:cNvPr>
          <p:cNvSpPr>
            <a:spLocks noGrp="1"/>
          </p:cNvSpPr>
          <p:nvPr>
            <p:ph idx="1"/>
          </p:nvPr>
        </p:nvSpPr>
        <p:spPr/>
        <p:txBody>
          <a:bodyPr>
            <a:normAutofit fontScale="92500" lnSpcReduction="10000"/>
          </a:bodyPr>
          <a:lstStyle/>
          <a:p>
            <a:r>
              <a:rPr lang="en-US" dirty="0"/>
              <a:t>In this paper, we describe a new class of algorithms for </a:t>
            </a:r>
            <a:r>
              <a:rPr lang="en-US" u="sng" dirty="0"/>
              <a:t>adversarial sample creation </a:t>
            </a:r>
            <a:r>
              <a:rPr lang="en-US" dirty="0"/>
              <a:t>against any </a:t>
            </a:r>
            <a:r>
              <a:rPr lang="en-US" dirty="0">
                <a:solidFill>
                  <a:srgbClr val="FF0000"/>
                </a:solidFill>
              </a:rPr>
              <a:t>feedforward (acyclic) DNN </a:t>
            </a:r>
            <a:r>
              <a:rPr lang="en-US" dirty="0"/>
              <a:t>[31] and formalize the </a:t>
            </a:r>
            <a:r>
              <a:rPr lang="en-US" dirty="0">
                <a:solidFill>
                  <a:srgbClr val="FF0000"/>
                </a:solidFill>
              </a:rPr>
              <a:t>threat model space </a:t>
            </a:r>
            <a:r>
              <a:rPr lang="en-US" dirty="0"/>
              <a:t>of deep learning with respect to the integrity of output classification.</a:t>
            </a:r>
          </a:p>
          <a:p>
            <a:r>
              <a:rPr lang="en-US" dirty="0"/>
              <a:t>Unlike previous approaches mentioned above, we </a:t>
            </a:r>
            <a:r>
              <a:rPr lang="en-US" dirty="0">
                <a:solidFill>
                  <a:srgbClr val="FF0000"/>
                </a:solidFill>
              </a:rPr>
              <a:t>compute a direct mapping from the input to the output</a:t>
            </a:r>
            <a:r>
              <a:rPr lang="en-US" dirty="0"/>
              <a:t> to achieve an </a:t>
            </a:r>
            <a:r>
              <a:rPr lang="en-US" dirty="0">
                <a:solidFill>
                  <a:srgbClr val="FF0000"/>
                </a:solidFill>
              </a:rPr>
              <a:t>explicit</a:t>
            </a:r>
            <a:r>
              <a:rPr lang="en-US" dirty="0"/>
              <a:t> adversarial goal. </a:t>
            </a:r>
          </a:p>
          <a:p>
            <a:r>
              <a:rPr lang="en-US" dirty="0"/>
              <a:t>Furthermore, our approach </a:t>
            </a:r>
            <a:r>
              <a:rPr lang="en-US" dirty="0">
                <a:solidFill>
                  <a:srgbClr val="FF0000"/>
                </a:solidFill>
              </a:rPr>
              <a:t>only alters a (frequently small) fraction of input features</a:t>
            </a:r>
            <a:r>
              <a:rPr lang="en-US" dirty="0"/>
              <a:t> leading to reduced perturbation of the source inputs. It also enables adversaries to </a:t>
            </a:r>
            <a:r>
              <a:rPr lang="en-US" dirty="0">
                <a:solidFill>
                  <a:srgbClr val="FF0000"/>
                </a:solidFill>
              </a:rPr>
              <a:t>apply heuristic searches to find perturbations</a:t>
            </a:r>
            <a:r>
              <a:rPr lang="en-US" dirty="0"/>
              <a:t> leading to input targeted misclassifications (perturbing inputs to result in a specific output classification).</a:t>
            </a:r>
          </a:p>
        </p:txBody>
      </p:sp>
    </p:spTree>
    <p:extLst>
      <p:ext uri="{BB962C8B-B14F-4D97-AF65-F5344CB8AC3E}">
        <p14:creationId xmlns:p14="http://schemas.microsoft.com/office/powerpoint/2010/main" val="342481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270F9-59C0-4764-A771-FD6A1CCE40AF}"/>
              </a:ext>
            </a:extLst>
          </p:cNvPr>
          <p:cNvSpPr>
            <a:spLocks noGrp="1"/>
          </p:cNvSpPr>
          <p:nvPr>
            <p:ph type="title"/>
          </p:nvPr>
        </p:nvSpPr>
        <p:spPr/>
        <p:txBody>
          <a:bodyPr/>
          <a:lstStyle/>
          <a:p>
            <a:r>
              <a:rPr lang="en-US" dirty="0"/>
              <a:t>Problem modeling</a:t>
            </a:r>
          </a:p>
        </p:txBody>
      </p:sp>
      <p:sp>
        <p:nvSpPr>
          <p:cNvPr id="3" name="Content Placeholder 2">
            <a:extLst>
              <a:ext uri="{FF2B5EF4-FFF2-40B4-BE49-F238E27FC236}">
                <a16:creationId xmlns:a16="http://schemas.microsoft.com/office/drawing/2014/main" id="{268CF235-6479-4398-A8D4-786BF41C081D}"/>
              </a:ext>
            </a:extLst>
          </p:cNvPr>
          <p:cNvSpPr>
            <a:spLocks noGrp="1"/>
          </p:cNvSpPr>
          <p:nvPr>
            <p:ph idx="1"/>
          </p:nvPr>
        </p:nvSpPr>
        <p:spPr/>
        <p:txBody>
          <a:bodyPr/>
          <a:lstStyle/>
          <a:p>
            <a:r>
              <a:rPr lang="en-US" dirty="0"/>
              <a:t>More formally, a DNN models a multidimensional function F : X </a:t>
            </a:r>
            <a:r>
              <a:rPr lang="en-US" dirty="0">
                <a:sym typeface="Wingdings" panose="05000000000000000000" pitchFamily="2" charset="2"/>
              </a:rPr>
              <a:t></a:t>
            </a:r>
            <a:r>
              <a:rPr lang="en-US" dirty="0"/>
              <a:t> Y where X is a (raw) feature vector and Y is an output vector. We construct an adversarial sample X from a benign sample X </a:t>
            </a:r>
            <a:r>
              <a:rPr lang="en-US" dirty="0">
                <a:solidFill>
                  <a:srgbClr val="FF0000"/>
                </a:solidFill>
              </a:rPr>
              <a:t>by adding a perturbation vector X</a:t>
            </a:r>
            <a:r>
              <a:rPr lang="en-US" dirty="0"/>
              <a:t> by solving the following </a:t>
            </a:r>
            <a:r>
              <a:rPr lang="en-US" u="sng" dirty="0"/>
              <a:t>optimization problem</a:t>
            </a:r>
            <a:r>
              <a:rPr lang="en-US" dirty="0"/>
              <a:t>:</a:t>
            </a:r>
          </a:p>
        </p:txBody>
      </p:sp>
      <p:pic>
        <p:nvPicPr>
          <p:cNvPr id="4" name="Picture 3">
            <a:extLst>
              <a:ext uri="{FF2B5EF4-FFF2-40B4-BE49-F238E27FC236}">
                <a16:creationId xmlns:a16="http://schemas.microsoft.com/office/drawing/2014/main" id="{D83A45D2-1DB6-403C-B2A8-C018BADB85EF}"/>
              </a:ext>
            </a:extLst>
          </p:cNvPr>
          <p:cNvPicPr>
            <a:picLocks noChangeAspect="1"/>
          </p:cNvPicPr>
          <p:nvPr/>
        </p:nvPicPr>
        <p:blipFill>
          <a:blip r:embed="rId2"/>
          <a:stretch>
            <a:fillRect/>
          </a:stretch>
        </p:blipFill>
        <p:spPr>
          <a:xfrm>
            <a:off x="3254199" y="3490460"/>
            <a:ext cx="6063080" cy="1104986"/>
          </a:xfrm>
          <a:prstGeom prst="rect">
            <a:avLst/>
          </a:prstGeom>
        </p:spPr>
      </p:pic>
      <p:pic>
        <p:nvPicPr>
          <p:cNvPr id="5" name="Picture 4">
            <a:extLst>
              <a:ext uri="{FF2B5EF4-FFF2-40B4-BE49-F238E27FC236}">
                <a16:creationId xmlns:a16="http://schemas.microsoft.com/office/drawing/2014/main" id="{D37E86D7-6218-49CE-BCB6-477B48374F19}"/>
              </a:ext>
            </a:extLst>
          </p:cNvPr>
          <p:cNvPicPr>
            <a:picLocks noChangeAspect="1"/>
          </p:cNvPicPr>
          <p:nvPr/>
        </p:nvPicPr>
        <p:blipFill>
          <a:blip r:embed="rId3"/>
          <a:stretch>
            <a:fillRect/>
          </a:stretch>
        </p:blipFill>
        <p:spPr>
          <a:xfrm>
            <a:off x="1471246" y="4656352"/>
            <a:ext cx="2928815" cy="486568"/>
          </a:xfrm>
          <a:prstGeom prst="rect">
            <a:avLst/>
          </a:prstGeom>
        </p:spPr>
      </p:pic>
      <p:sp>
        <p:nvSpPr>
          <p:cNvPr id="6" name="TextBox 5">
            <a:extLst>
              <a:ext uri="{FF2B5EF4-FFF2-40B4-BE49-F238E27FC236}">
                <a16:creationId xmlns:a16="http://schemas.microsoft.com/office/drawing/2014/main" id="{2A5E1DF5-0D6E-4613-BB52-15C62FEF15A9}"/>
              </a:ext>
            </a:extLst>
          </p:cNvPr>
          <p:cNvSpPr txBox="1"/>
          <p:nvPr/>
        </p:nvSpPr>
        <p:spPr>
          <a:xfrm>
            <a:off x="4474307" y="4773588"/>
            <a:ext cx="5185507" cy="461665"/>
          </a:xfrm>
          <a:prstGeom prst="rect">
            <a:avLst/>
          </a:prstGeom>
          <a:noFill/>
        </p:spPr>
        <p:txBody>
          <a:bodyPr wrap="square" rtlCol="0">
            <a:spAutoFit/>
          </a:bodyPr>
          <a:lstStyle/>
          <a:p>
            <a:r>
              <a:rPr lang="en-US" sz="2400" dirty="0"/>
              <a:t>Is the adversarial sample.</a:t>
            </a:r>
          </a:p>
        </p:txBody>
      </p:sp>
    </p:spTree>
    <p:extLst>
      <p:ext uri="{BB962C8B-B14F-4D97-AF65-F5344CB8AC3E}">
        <p14:creationId xmlns:p14="http://schemas.microsoft.com/office/powerpoint/2010/main" val="213836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CE02A-D356-458A-8948-0E38C38EC54D}"/>
              </a:ext>
            </a:extLst>
          </p:cNvPr>
          <p:cNvSpPr>
            <a:spLocks noGrp="1"/>
          </p:cNvSpPr>
          <p:nvPr>
            <p:ph type="title"/>
          </p:nvPr>
        </p:nvSpPr>
        <p:spPr/>
        <p:txBody>
          <a:bodyPr/>
          <a:lstStyle/>
          <a:p>
            <a:r>
              <a:rPr lang="en-US" dirty="0"/>
              <a:t>Solve such an attack Model</a:t>
            </a:r>
          </a:p>
        </p:txBody>
      </p:sp>
      <p:sp>
        <p:nvSpPr>
          <p:cNvPr id="3" name="Content Placeholder 2">
            <a:extLst>
              <a:ext uri="{FF2B5EF4-FFF2-40B4-BE49-F238E27FC236}">
                <a16:creationId xmlns:a16="http://schemas.microsoft.com/office/drawing/2014/main" id="{4CAACE5B-388F-4273-BA3D-89B98DB630C5}"/>
              </a:ext>
            </a:extLst>
          </p:cNvPr>
          <p:cNvSpPr>
            <a:spLocks noGrp="1"/>
          </p:cNvSpPr>
          <p:nvPr>
            <p:ph idx="1"/>
          </p:nvPr>
        </p:nvSpPr>
        <p:spPr/>
        <p:txBody>
          <a:bodyPr>
            <a:normAutofit fontScale="92500" lnSpcReduction="20000"/>
          </a:bodyPr>
          <a:lstStyle/>
          <a:p>
            <a:r>
              <a:rPr lang="en-US" dirty="0"/>
              <a:t>Y is the desired adversarial output, and ||.|| is a norm appropriate to </a:t>
            </a:r>
            <a:r>
              <a:rPr lang="en-US" u="sng" dirty="0"/>
              <a:t>compare the DNN inputs</a:t>
            </a:r>
            <a:r>
              <a:rPr lang="en-US" dirty="0"/>
              <a:t>. Solving this problem is non-trivial, as properties of DNNs make it </a:t>
            </a:r>
            <a:r>
              <a:rPr lang="en-US" u="sng" dirty="0"/>
              <a:t>non-linear and non-convex </a:t>
            </a:r>
            <a:r>
              <a:rPr lang="en-US" dirty="0"/>
              <a:t>[25].</a:t>
            </a:r>
          </a:p>
          <a:p>
            <a:r>
              <a:rPr lang="en-US" dirty="0"/>
              <a:t>Thus, we craft adversarial samples by </a:t>
            </a:r>
            <a:r>
              <a:rPr lang="en-US" dirty="0">
                <a:solidFill>
                  <a:srgbClr val="FF0000"/>
                </a:solidFill>
              </a:rPr>
              <a:t>constructing a mapping from input perturbations to output variations</a:t>
            </a:r>
            <a:r>
              <a:rPr lang="en-US" dirty="0"/>
              <a:t>. Note that all research mentioned above took the </a:t>
            </a:r>
            <a:r>
              <a:rPr lang="en-US" dirty="0">
                <a:solidFill>
                  <a:srgbClr val="FF0000"/>
                </a:solidFill>
              </a:rPr>
              <a:t>opposite</a:t>
            </a:r>
            <a:r>
              <a:rPr lang="en-US" dirty="0"/>
              <a:t> approach: it used </a:t>
            </a:r>
            <a:r>
              <a:rPr lang="en-US" dirty="0">
                <a:solidFill>
                  <a:srgbClr val="FF0000"/>
                </a:solidFill>
              </a:rPr>
              <a:t>output variations </a:t>
            </a:r>
            <a:r>
              <a:rPr lang="en-US" dirty="0"/>
              <a:t>to find corresponding </a:t>
            </a:r>
            <a:r>
              <a:rPr lang="en-US" dirty="0">
                <a:solidFill>
                  <a:srgbClr val="FF0000"/>
                </a:solidFill>
              </a:rPr>
              <a:t>input perturbations</a:t>
            </a:r>
            <a:r>
              <a:rPr lang="en-US" dirty="0"/>
              <a:t>.</a:t>
            </a:r>
          </a:p>
          <a:p>
            <a:r>
              <a:rPr lang="en-US" dirty="0"/>
              <a:t>Our understanding of how changes made to inputs affect a DNN’s output stems from the evaluation of the </a:t>
            </a:r>
            <a:r>
              <a:rPr lang="en-US" dirty="0">
                <a:solidFill>
                  <a:srgbClr val="FF0000"/>
                </a:solidFill>
              </a:rPr>
              <a:t>forward derivative</a:t>
            </a:r>
            <a:r>
              <a:rPr lang="en-US" dirty="0"/>
              <a:t>: a matrix we introduce and define as </a:t>
            </a:r>
            <a:r>
              <a:rPr lang="en-US" u="sng" dirty="0"/>
              <a:t>the Jacobian of the function </a:t>
            </a:r>
            <a:r>
              <a:rPr lang="en-US" dirty="0"/>
              <a:t>learned by the DNN. </a:t>
            </a:r>
          </a:p>
          <a:p>
            <a:r>
              <a:rPr lang="en-US" dirty="0"/>
              <a:t>The forward derivative is used to construct </a:t>
            </a:r>
            <a:r>
              <a:rPr lang="en-US" dirty="0">
                <a:solidFill>
                  <a:srgbClr val="FF0000"/>
                </a:solidFill>
              </a:rPr>
              <a:t>adversarial saliency maps </a:t>
            </a:r>
            <a:r>
              <a:rPr lang="en-US" dirty="0"/>
              <a:t>indicating </a:t>
            </a:r>
            <a:r>
              <a:rPr lang="en-US" dirty="0">
                <a:solidFill>
                  <a:srgbClr val="FF0000"/>
                </a:solidFill>
              </a:rPr>
              <a:t>input features </a:t>
            </a:r>
            <a:r>
              <a:rPr lang="en-US" dirty="0"/>
              <a:t>to include in perturbation X in order to produce adversarial samples inducing a certain behavior from the DNN.</a:t>
            </a:r>
          </a:p>
        </p:txBody>
      </p:sp>
    </p:spTree>
    <p:extLst>
      <p:ext uri="{BB962C8B-B14F-4D97-AF65-F5344CB8AC3E}">
        <p14:creationId xmlns:p14="http://schemas.microsoft.com/office/powerpoint/2010/main" val="210451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1FD2D-3E45-4712-8381-408F85C60A90}"/>
              </a:ext>
            </a:extLst>
          </p:cNvPr>
          <p:cNvSpPr>
            <a:spLocks noGrp="1"/>
          </p:cNvSpPr>
          <p:nvPr>
            <p:ph type="title"/>
          </p:nvPr>
        </p:nvSpPr>
        <p:spPr/>
        <p:txBody>
          <a:bodyPr/>
          <a:lstStyle/>
          <a:p>
            <a:r>
              <a:rPr lang="en-US" dirty="0"/>
              <a:t>Model</a:t>
            </a:r>
          </a:p>
        </p:txBody>
      </p:sp>
      <p:sp>
        <p:nvSpPr>
          <p:cNvPr id="3" name="Content Placeholder 2">
            <a:extLst>
              <a:ext uri="{FF2B5EF4-FFF2-40B4-BE49-F238E27FC236}">
                <a16:creationId xmlns:a16="http://schemas.microsoft.com/office/drawing/2014/main" id="{5BE04A4D-2F2B-431B-8FF7-A93ECD95534E}"/>
              </a:ext>
            </a:extLst>
          </p:cNvPr>
          <p:cNvSpPr>
            <a:spLocks noGrp="1"/>
          </p:cNvSpPr>
          <p:nvPr>
            <p:ph idx="1"/>
          </p:nvPr>
        </p:nvSpPr>
        <p:spPr/>
        <p:txBody>
          <a:bodyPr>
            <a:normAutofit fontScale="92500" lnSpcReduction="10000"/>
          </a:bodyPr>
          <a:lstStyle/>
          <a:p>
            <a:r>
              <a:rPr lang="en-US" dirty="0">
                <a:solidFill>
                  <a:srgbClr val="FF0000"/>
                </a:solidFill>
              </a:rPr>
              <a:t>Forward derivatives </a:t>
            </a:r>
            <a:r>
              <a:rPr lang="en-US" dirty="0"/>
              <a:t>approaches are much more powerful than </a:t>
            </a:r>
            <a:r>
              <a:rPr lang="en-US" dirty="0">
                <a:solidFill>
                  <a:srgbClr val="FF0000"/>
                </a:solidFill>
              </a:rPr>
              <a:t>gradient descent </a:t>
            </a:r>
            <a:r>
              <a:rPr lang="en-US" dirty="0"/>
              <a:t>techniques used in prior systems. They are applicable to both </a:t>
            </a:r>
            <a:r>
              <a:rPr lang="en-US" u="sng" dirty="0"/>
              <a:t>supervised and unsupervised </a:t>
            </a:r>
            <a:r>
              <a:rPr lang="en-US" dirty="0"/>
              <a:t>architectures and allow adversaries to generate information for broad families of </a:t>
            </a:r>
            <a:r>
              <a:rPr lang="en-US" dirty="0">
                <a:solidFill>
                  <a:srgbClr val="FF0000"/>
                </a:solidFill>
              </a:rPr>
              <a:t>adversarial samples</a:t>
            </a:r>
            <a:r>
              <a:rPr lang="en-US" dirty="0"/>
              <a:t>. </a:t>
            </a:r>
          </a:p>
          <a:p>
            <a:r>
              <a:rPr lang="en-US" dirty="0"/>
              <a:t>Indeed, </a:t>
            </a:r>
            <a:r>
              <a:rPr lang="en-US" dirty="0">
                <a:solidFill>
                  <a:srgbClr val="FF0000"/>
                </a:solidFill>
              </a:rPr>
              <a:t>adversarial saliency </a:t>
            </a:r>
            <a:r>
              <a:rPr lang="en-US" dirty="0"/>
              <a:t>maps are versatile tools based on the forward derivative and designed with adversarial goals in mind, </a:t>
            </a:r>
            <a:r>
              <a:rPr lang="en-US" u="sng" dirty="0"/>
              <a:t>giving greater control to adversaries</a:t>
            </a:r>
            <a:r>
              <a:rPr lang="en-US" dirty="0"/>
              <a:t> with respect to </a:t>
            </a:r>
            <a:r>
              <a:rPr lang="en-US" u="sng" dirty="0"/>
              <a:t>the choice of perturbations</a:t>
            </a:r>
            <a:r>
              <a:rPr lang="en-US" dirty="0"/>
              <a:t>. </a:t>
            </a:r>
          </a:p>
          <a:p>
            <a:r>
              <a:rPr lang="en-US" dirty="0"/>
              <a:t>In our work, we consider the following questions to formalize the security of DL in adversarial settings: (1) “What is the </a:t>
            </a:r>
            <a:r>
              <a:rPr lang="en-US" u="sng" dirty="0"/>
              <a:t>minimal knowledge </a:t>
            </a:r>
            <a:r>
              <a:rPr lang="en-US" dirty="0"/>
              <a:t>required to perform attacks against DL?”, (2) “How can vulnerable or resistant samples be </a:t>
            </a:r>
            <a:r>
              <a:rPr lang="en-US" u="sng" dirty="0"/>
              <a:t>identified</a:t>
            </a:r>
            <a:r>
              <a:rPr lang="en-US" dirty="0"/>
              <a:t>?”, and (3) “How are adversarial samples </a:t>
            </a:r>
            <a:r>
              <a:rPr lang="en-US" u="sng" dirty="0"/>
              <a:t>perceived by humans</a:t>
            </a:r>
            <a:r>
              <a:rPr lang="en-US" dirty="0"/>
              <a:t>?”.</a:t>
            </a:r>
          </a:p>
        </p:txBody>
      </p:sp>
    </p:spTree>
    <p:extLst>
      <p:ext uri="{BB962C8B-B14F-4D97-AF65-F5344CB8AC3E}">
        <p14:creationId xmlns:p14="http://schemas.microsoft.com/office/powerpoint/2010/main" val="589065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1880</TotalTime>
  <Words>3144</Words>
  <Application>Microsoft Office PowerPoint</Application>
  <PresentationFormat>Widescreen</PresentationFormat>
  <Paragraphs>113</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Wingdings</vt:lpstr>
      <vt:lpstr>Office Theme</vt:lpstr>
      <vt:lpstr>The Limitations of Deep Learning in Adversarial Settings</vt:lpstr>
      <vt:lpstr>Deep learning</vt:lpstr>
      <vt:lpstr>adversarial sample</vt:lpstr>
      <vt:lpstr>PowerPoint Presentation</vt:lpstr>
      <vt:lpstr>How to create adversarial samples? </vt:lpstr>
      <vt:lpstr>This paper: From attacker viewpoint</vt:lpstr>
      <vt:lpstr>Problem modeling</vt:lpstr>
      <vt:lpstr>Solve such an attack Model</vt:lpstr>
      <vt:lpstr>Model</vt:lpstr>
      <vt:lpstr>Paper contributions</vt:lpstr>
      <vt:lpstr>Taxonomy</vt:lpstr>
      <vt:lpstr>PowerPoint Presentation</vt:lpstr>
      <vt:lpstr>Adversarial Goals</vt:lpstr>
      <vt:lpstr>Strongest attacker</vt:lpstr>
      <vt:lpstr>Second strongest attacker</vt:lpstr>
      <vt:lpstr>Third strongest attacker</vt:lpstr>
      <vt:lpstr>Weaker attackers </vt:lpstr>
      <vt:lpstr>Algorithm’s design goal</vt:lpstr>
      <vt:lpstr>On DNN</vt:lpstr>
      <vt:lpstr>supervised or unsupervised</vt:lpstr>
      <vt:lpstr>PowerPoint Presentation</vt:lpstr>
      <vt:lpstr>PowerPoint Presentation</vt:lpstr>
      <vt:lpstr>Forward Derivative</vt:lpstr>
      <vt:lpstr>forward derivative result</vt:lpstr>
      <vt:lpstr>forward derivative can visualize the boundary</vt:lpstr>
      <vt:lpstr>PowerPoint Presentation</vt:lpstr>
      <vt:lpstr>forward derivative tells us a lot …</vt:lpstr>
      <vt:lpstr>forward derivative : Generalizing to Feedforward Deep Neural Networks</vt:lpstr>
      <vt:lpstr>PowerPoint Presentation</vt:lpstr>
      <vt:lpstr>PowerPoint Presentation</vt:lpstr>
      <vt:lpstr>Adversarial Saliency Maps</vt:lpstr>
      <vt:lpstr>Definition of saliency map</vt:lpstr>
      <vt:lpstr>PowerPoint Presentation</vt:lpstr>
      <vt:lpstr>PowerPoint Presentation</vt:lpstr>
      <vt:lpstr>APPLICATION OF THE APPROACH</vt:lpstr>
      <vt:lpstr>PowerPoint Presentation</vt:lpstr>
      <vt:lpstr>Input attack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Limitations of Deep Learning in Adversarial Settings</dc:title>
  <dc:creator>Fei Hu</dc:creator>
  <cp:lastModifiedBy>Fei Hu</cp:lastModifiedBy>
  <cp:revision>106</cp:revision>
  <dcterms:created xsi:type="dcterms:W3CDTF">2018-01-13T19:39:07Z</dcterms:created>
  <dcterms:modified xsi:type="dcterms:W3CDTF">2019-03-27T01:37:57Z</dcterms:modified>
</cp:coreProperties>
</file>