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73" r:id="rId45"/>
    <p:sldId id="292" r:id="rId46"/>
    <p:sldId id="293" r:id="rId47"/>
    <p:sldId id="294" r:id="rId48"/>
    <p:sldId id="274" r:id="rId49"/>
    <p:sldId id="275" r:id="rId50"/>
    <p:sldId id="276" r:id="rId51"/>
    <p:sldId id="277" r:id="rId52"/>
    <p:sldId id="278" r:id="rId53"/>
    <p:sldId id="295" r:id="rId54"/>
    <p:sldId id="296" r:id="rId55"/>
    <p:sldId id="297" r:id="rId56"/>
    <p:sldId id="29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D23A-C0CE-4878-BA64-FA1CD7D08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E254F-6307-4DAC-8E60-5CBCC809F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7D9E-41AF-44EF-B519-3D11E8D3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3C10-1EB1-4C5A-ABE7-D550798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C76B2-7CCB-45AF-961F-41DF1CEC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D6BA-A480-4D03-90FF-4AC51A23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304C2-23A5-4F6D-9BC9-AA88BD68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89EA-3AEC-4297-BE1E-8BBD916A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21CD7-135C-4C1F-A8D4-0B36E315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B915-E490-404E-B51E-505D4CDC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7B96E-50C5-4F09-A721-CA847BFAB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ABE60-1873-4B31-ABD0-667711A12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B1FB-4406-4617-AA0C-1EB459B9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EB443-BCDE-43C5-93BF-C1FA655A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2C53F-DEFA-4C67-92B2-4BEFA5FB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8306-083C-4D03-AC1C-C3A99495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E34FA-AE5D-4319-BC48-EA271EBA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E3556-E3B0-417E-90E5-FD01771A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9C31C-261C-4B8D-A94B-CABF16C5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900B8-91B0-4434-B21B-3205A3DB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8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6B68-2A9C-4816-83F4-6F990341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C492C-EED0-4A78-B557-CFCA1FCF2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D0293-C09E-4404-AA4E-01F4E8A3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2ACA-1BDD-483B-A160-EECA8E53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8C17-27CB-4D62-841D-6D667E3B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BDE4-F025-49DA-92CA-E79D74FA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6C1A-72CE-49C7-B97B-DAD48E911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36971-DFF5-4A0E-8BAA-FA217A293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CA931-BB59-46CF-A9FE-7A56D22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D51A6-1AC9-46CC-AB20-4F41A99B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7D937-82FD-4E35-A0D8-3EE26D3E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0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FB2E-A7D4-4472-B2CB-E12A55DD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CD443-FA97-4A79-902A-2E4E67AB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1208-D50B-4A43-B1AD-B5A1A9412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80A34-B061-44A1-8D74-B60EFEB55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44ACC-0712-4648-928A-3720FC7CB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596A4-2475-43F7-8700-D8A990AF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0AC09-138E-4FE0-BFF1-7E1162F1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8D3DAF-D625-41BA-A8DB-D43A759D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A593-F0D4-46D7-A6DF-5114D488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7B839-1CEC-4133-8494-21276322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26008-C133-4241-809C-90DAA225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5386A-38F9-435B-A52A-12D31899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1C968-9058-40C2-AB5E-7D91399B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32AB8-2FA3-4D7D-A8C0-7899F70E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8D3B1-E14A-4D8B-A8BF-31D42B23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B38C-BAC5-4B36-B382-661B10C9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B09F-A6A3-4935-8C31-3DEC42F6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A6C5D-9422-472E-AA02-F2034A8FD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CF54A-E17C-4843-AE68-CAF37628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F8275-BFDB-482A-867E-F087F2C4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5F1E-C438-48EA-BF3C-66F717C7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16DF-5796-4CA1-8DB3-1E85164D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AD54-35DC-4451-AB1B-C179B0A01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D7F6F-ACDE-41CA-AE7C-476E1DC31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0B9F2-F1C1-4B29-9F8A-D89DAD5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EE61F-4B1A-4D9B-80EE-F8370B94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6CB96-1513-416B-A8F1-0B19E540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F5D43-942B-4C0B-B98C-FA85CAFD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26D4-65F4-42F1-A44D-561D125CA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A00D3-859D-4184-BD76-C10F88B3B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6D74-62A5-46F7-AAFA-52154722A9D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3D0C-BFC5-4389-A756-B7984B32C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EBEF-1C3B-4272-8A08-79729AD05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294F-86CD-421F-AF5A-A7C64137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2076-96CC-4512-AECD-9632ABFD0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Machine Learning Meets Security – Secure ML or Use ML to Secure </a:t>
            </a:r>
            <a:r>
              <a:rPr lang="en-US" dirty="0" err="1"/>
              <a:t>sth</a:t>
            </a:r>
            <a:r>
              <a:rPr lang="en-US" dirty="0"/>
              <a:t>.?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691E4-D9BB-4212-A29B-E71B9413B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9560"/>
            <a:ext cx="9144000" cy="1158240"/>
          </a:xfrm>
        </p:spPr>
        <p:txBody>
          <a:bodyPr/>
          <a:lstStyle/>
          <a:p>
            <a:r>
              <a:rPr lang="en-US" dirty="0"/>
              <a:t>ECE 693</a:t>
            </a:r>
          </a:p>
        </p:txBody>
      </p:sp>
    </p:spTree>
    <p:extLst>
      <p:ext uri="{BB962C8B-B14F-4D97-AF65-F5344CB8AC3E}">
        <p14:creationId xmlns:p14="http://schemas.microsoft.com/office/powerpoint/2010/main" val="110389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46116-B18E-4061-85AC-B828B6A5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88" y="86835"/>
            <a:ext cx="8284303" cy="66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9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DDDE1-0980-41C0-9399-F55693FA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32" y="138998"/>
            <a:ext cx="8143930" cy="6580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80CEC7-9EC9-4DD3-8447-5BFF3527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799" y="4227321"/>
            <a:ext cx="6989340" cy="25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82354-B1C0-4409-AFEB-7F3B9E4E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73" y="274729"/>
            <a:ext cx="9099454" cy="61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9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B92B4-4726-4A09-A914-92494A0F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45" y="217399"/>
            <a:ext cx="9408086" cy="64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A764C-C3BF-419E-AC0D-0A3F5F81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66" y="349422"/>
            <a:ext cx="10255979" cy="61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02D32-DD43-4728-83A8-0163694A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88" y="232160"/>
            <a:ext cx="8851866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372E-F0D3-449E-B10B-D897059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CDB1-45B3-4784-BC4C-F73651C9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51C0B-64FC-4AF0-B240-E644FFB8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0" y="1590347"/>
            <a:ext cx="11315040" cy="49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4ADB-8227-4FF0-B599-ADDA9826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Secure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125CD-3A85-4C17-B4DC-7C628EB6F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0" y="1495302"/>
            <a:ext cx="11171139" cy="50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06E3-DFBC-4739-A3B9-B8F11335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Systems can be easily fooled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16906-7BA3-42CF-A691-041C443B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96" y="1542195"/>
            <a:ext cx="9535827" cy="47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BD56B-1D96-42D2-A171-F667944D4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09" y="984526"/>
            <a:ext cx="8539137" cy="49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A76F-D4EF-48E3-84D9-C1046D77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&amp;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70D4-EC94-426B-81BC-664305AE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94169" cy="4351338"/>
          </a:xfrm>
        </p:spPr>
        <p:txBody>
          <a:bodyPr/>
          <a:lstStyle/>
          <a:p>
            <a:r>
              <a:rPr lang="en-US" dirty="0"/>
              <a:t>ML and AL  have big overlap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5B2B8-87FD-40A3-ABB9-ACC81FC99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1418524"/>
            <a:ext cx="7496909" cy="4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0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F9B3C-BE24-4CEE-8C33-4DB1434A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57" y="1042727"/>
            <a:ext cx="9026477" cy="50610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2BD2BA-FE34-461E-885A-9308E4115829}"/>
              </a:ext>
            </a:extLst>
          </p:cNvPr>
          <p:cNvSpPr/>
          <p:nvPr/>
        </p:nvSpPr>
        <p:spPr>
          <a:xfrm>
            <a:off x="6324600" y="746760"/>
            <a:ext cx="371856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0934D-CE6B-44D8-86BD-D71E1375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94" y="337746"/>
            <a:ext cx="8034098" cy="6182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D1BC89-4706-41AF-87D5-CF338349955F}"/>
              </a:ext>
            </a:extLst>
          </p:cNvPr>
          <p:cNvSpPr/>
          <p:nvPr/>
        </p:nvSpPr>
        <p:spPr>
          <a:xfrm>
            <a:off x="4831080" y="5745480"/>
            <a:ext cx="3718560" cy="487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758DC-4019-4234-B103-54F523B0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24" y="423975"/>
            <a:ext cx="8869168" cy="6010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6104DD-EA59-40DB-A123-D76852A2CF85}"/>
              </a:ext>
            </a:extLst>
          </p:cNvPr>
          <p:cNvSpPr/>
          <p:nvPr/>
        </p:nvSpPr>
        <p:spPr>
          <a:xfrm>
            <a:off x="5227320" y="5730240"/>
            <a:ext cx="371856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0174B0-B8D1-4D6A-BABD-0CD5FC40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93" y="286478"/>
            <a:ext cx="8066687" cy="6285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8E43B5-1A2C-4321-9E0B-66D8AC5BDFB7}"/>
              </a:ext>
            </a:extLst>
          </p:cNvPr>
          <p:cNvSpPr/>
          <p:nvPr/>
        </p:nvSpPr>
        <p:spPr>
          <a:xfrm>
            <a:off x="4754880" y="5821680"/>
            <a:ext cx="3718560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7B588-C367-4E6D-A39A-2994B8CF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38" y="632566"/>
            <a:ext cx="9937484" cy="51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9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A6626-36E9-428E-9CBD-904E469C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4" y="631190"/>
            <a:ext cx="10984681" cy="5136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9BCF4-2CA2-4AA5-975B-947DE161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82" y="4326916"/>
            <a:ext cx="4298504" cy="25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6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97734-92FC-4C14-BA2F-08160F9F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7" y="615605"/>
            <a:ext cx="10748735" cy="57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63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6F109-E363-47F1-B386-413FEC05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32" y="584610"/>
            <a:ext cx="8256760" cy="58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52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9CC69-0089-47E8-BC92-2C7AF82E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0" y="835530"/>
            <a:ext cx="11111960" cy="51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7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3EFD2-8E2A-4D92-B9EC-9B1C3BC6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54" y="377303"/>
            <a:ext cx="6493939" cy="51280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B87D2-C679-4799-A246-A74DC3721315}"/>
              </a:ext>
            </a:extLst>
          </p:cNvPr>
          <p:cNvSpPr/>
          <p:nvPr/>
        </p:nvSpPr>
        <p:spPr>
          <a:xfrm>
            <a:off x="3118338" y="289169"/>
            <a:ext cx="4572000" cy="1774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CF42-56A1-41B6-A436-A6FB70BB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ML / AI?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1CAC9-20BC-4F3C-981B-03189E02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9" y="1552097"/>
            <a:ext cx="6673165" cy="51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1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382AC-F0A8-4776-96EF-031ADB53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66" y="375749"/>
            <a:ext cx="9923180" cy="56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2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2D428-A8CF-4E99-AA63-02DDDAE2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49" y="337895"/>
            <a:ext cx="8915605" cy="59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79E12-30E9-484F-B719-001BC8FC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20" y="990361"/>
            <a:ext cx="6979173" cy="57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1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74A1BC-18C3-4F58-8365-B2B863A2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8" y="295048"/>
            <a:ext cx="6246352" cy="705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622A8-E524-49EB-BA94-D08A0F474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74" y="1512277"/>
            <a:ext cx="8305058" cy="5050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01EF9-F567-49A9-8A8E-902FCB35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16" y="1285549"/>
            <a:ext cx="4451183" cy="40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6FC2E-F98D-4C9B-A51A-25F1627D4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5" y="496900"/>
            <a:ext cx="4893356" cy="651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44364-BB5C-48A8-AFC7-0EB7AF3D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038" y="1148862"/>
            <a:ext cx="8515562" cy="53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D4CA-DE91-484E-A74A-BB047171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566C-2359-49B7-97DF-4F1A43DB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FA2B6-BC2B-40AD-BDD1-0CD0F21B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85" y="1427610"/>
            <a:ext cx="7465622" cy="5221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89FCA6-6341-4188-9828-932EE37F8381}"/>
              </a:ext>
            </a:extLst>
          </p:cNvPr>
          <p:cNvSpPr/>
          <p:nvPr/>
        </p:nvSpPr>
        <p:spPr>
          <a:xfrm>
            <a:off x="6629400" y="2042160"/>
            <a:ext cx="3154680" cy="3779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0065-3CDE-4341-A041-286E607D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96EE-E65B-44C8-BB4E-8F70FD0D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BF44B-B67F-4E74-A634-91563BEC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7" y="365125"/>
            <a:ext cx="7491749" cy="689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0274A-AA2C-4D65-AC28-855E77FC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7" y="1549517"/>
            <a:ext cx="4736350" cy="4415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CF7B2-F714-4E38-839B-ECD9942CE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43" y="1216048"/>
            <a:ext cx="3811174" cy="50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9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FF923-BEF9-4204-894E-4195BDB14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37" y="463753"/>
            <a:ext cx="6447685" cy="669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AC634-6E9B-4A0A-9BEB-107356EF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37" y="1542383"/>
            <a:ext cx="10203248" cy="46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05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EE112-E915-48E3-B48D-315278BB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0" y="344093"/>
            <a:ext cx="5196367" cy="640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FCC60F-F5F4-4EBD-A6E8-A21679E4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84" y="1339739"/>
            <a:ext cx="10229878" cy="51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4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5FC4-B006-45DD-BF61-F55446E0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Malware Detection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94CF-FC8B-43E8-AB33-7AE6590D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Static – </a:t>
            </a:r>
            <a:r>
              <a:rPr lang="en-US" dirty="0"/>
              <a:t>Analyze the program (code) – </a:t>
            </a:r>
          </a:p>
          <a:p>
            <a:pPr marL="0" indent="0">
              <a:buNone/>
            </a:pPr>
            <a:r>
              <a:rPr lang="en-US" dirty="0"/>
              <a:t>–leverage structural information (e.g. sequence of bytes) </a:t>
            </a:r>
          </a:p>
          <a:p>
            <a:pPr marL="0" indent="0">
              <a:buNone/>
            </a:pPr>
            <a:r>
              <a:rPr lang="en-US" dirty="0"/>
              <a:t>–attempts to detect malware before the program under inspection executes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Dynamic </a:t>
            </a:r>
            <a:r>
              <a:rPr lang="en-US" dirty="0"/>
              <a:t>– Analyze </a:t>
            </a:r>
            <a:r>
              <a:rPr lang="en-US" dirty="0">
                <a:solidFill>
                  <a:srgbClr val="00B0F0"/>
                </a:solidFill>
              </a:rPr>
              <a:t>the running </a:t>
            </a:r>
            <a:r>
              <a:rPr lang="en-US" dirty="0"/>
              <a:t>process – </a:t>
            </a:r>
          </a:p>
          <a:p>
            <a:pPr marL="0" indent="0">
              <a:buNone/>
            </a:pPr>
            <a:r>
              <a:rPr lang="en-US" dirty="0"/>
              <a:t>–leverage runtime information (e.g. network usage) </a:t>
            </a:r>
          </a:p>
          <a:p>
            <a:pPr marL="0" indent="0">
              <a:buNone/>
            </a:pPr>
            <a:r>
              <a:rPr lang="en-US" dirty="0"/>
              <a:t>–attempts to detect malicious behavior during program execution or after program execution.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09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BEC3-DC14-4854-AD51-D6ECA383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51" y="1998540"/>
            <a:ext cx="2256693" cy="20400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Active learning – the advantage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B30A-A992-4A4C-AD8D-A8CDD008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45" y="588675"/>
            <a:ext cx="9315913" cy="59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2FCC5-1DEB-4EAC-BE32-5D4BC66CD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67" y="251802"/>
            <a:ext cx="9380503" cy="6110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8B5DB-2A22-4015-A80C-A4DB20847799}"/>
              </a:ext>
            </a:extLst>
          </p:cNvPr>
          <p:cNvSpPr txBox="1"/>
          <p:nvPr/>
        </p:nvSpPr>
        <p:spPr>
          <a:xfrm>
            <a:off x="8275320" y="251802"/>
            <a:ext cx="1950720" cy="7692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1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CCA5-3117-447F-8AAA-65CEF0D5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Dynamic</a:t>
            </a:r>
            <a:r>
              <a:rPr lang="en-US" b="1" dirty="0"/>
              <a:t> Analysis for Malware Detection in Mobile Phones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E63B-F24E-460F-A2C6-84A5A3A4C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90688"/>
            <a:ext cx="11247120" cy="4351338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Android.Dropdialer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Malware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 </a:t>
            </a:r>
            <a:r>
              <a:rPr lang="en-US" i="1" dirty="0"/>
              <a:t>self-updating </a:t>
            </a:r>
            <a:r>
              <a:rPr lang="en-US" dirty="0"/>
              <a:t>capabilities. </a:t>
            </a:r>
          </a:p>
          <a:p>
            <a:pPr marL="0" indent="0">
              <a:buNone/>
            </a:pPr>
            <a:r>
              <a:rPr lang="en-US" dirty="0"/>
              <a:t>–Applications hosted on the </a:t>
            </a:r>
            <a:r>
              <a:rPr lang="en-US" i="1" dirty="0"/>
              <a:t>Google Play Store </a:t>
            </a:r>
            <a:r>
              <a:rPr lang="en-US" dirty="0"/>
              <a:t>were absolutely</a:t>
            </a:r>
            <a:r>
              <a:rPr lang="en-US" dirty="0">
                <a:solidFill>
                  <a:srgbClr val="0000FF"/>
                </a:solidFill>
              </a:rPr>
              <a:t> benign </a:t>
            </a:r>
            <a:r>
              <a:rPr lang="en-US" dirty="0"/>
              <a:t>and did not contain any malware. </a:t>
            </a:r>
          </a:p>
          <a:p>
            <a:pPr marL="0" indent="0">
              <a:buNone/>
            </a:pPr>
            <a:r>
              <a:rPr lang="en-US" dirty="0"/>
              <a:t>–The </a:t>
            </a:r>
            <a:r>
              <a:rPr lang="en-US" dirty="0">
                <a:solidFill>
                  <a:srgbClr val="0000FF"/>
                </a:solidFill>
              </a:rPr>
              <a:t>malicious</a:t>
            </a:r>
            <a:r>
              <a:rPr lang="en-US" dirty="0"/>
              <a:t> payload was downloaded from the Internet,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the market application was installed on the device. </a:t>
            </a:r>
          </a:p>
          <a:p>
            <a:r>
              <a:rPr lang="en-US" dirty="0"/>
              <a:t>The downloaded </a:t>
            </a:r>
            <a:r>
              <a:rPr lang="en-US" dirty="0">
                <a:solidFill>
                  <a:srgbClr val="0000FF"/>
                </a:solidFill>
              </a:rPr>
              <a:t>malicious</a:t>
            </a:r>
            <a:r>
              <a:rPr lang="en-US" dirty="0"/>
              <a:t> package sent SMS messages to premium-rate numbers. </a:t>
            </a:r>
          </a:p>
          <a:p>
            <a:r>
              <a:rPr lang="en-US" dirty="0"/>
              <a:t>Prompts to </a:t>
            </a:r>
            <a:r>
              <a:rPr lang="en-US" i="1" dirty="0">
                <a:solidFill>
                  <a:srgbClr val="0000FF"/>
                </a:solidFill>
              </a:rPr>
              <a:t>uninstall itself </a:t>
            </a:r>
            <a:r>
              <a:rPr lang="en-US" dirty="0"/>
              <a:t>after sending out the premium SMS messages.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83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30AD-D0F0-4048-A079-1734C409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8023"/>
            <a:ext cx="10515600" cy="1325563"/>
          </a:xfrm>
        </p:spPr>
        <p:txBody>
          <a:bodyPr/>
          <a:lstStyle/>
          <a:p>
            <a:br>
              <a:rPr lang="en-US" dirty="0"/>
            </a:br>
            <a:r>
              <a:rPr lang="en-US" b="1" dirty="0"/>
              <a:t>Feature Chains (FC)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70B08-14CC-4E14-87E7-BA618827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47" y="1449786"/>
            <a:ext cx="8745105" cy="49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847C-4A56-4EA1-A42A-EF0C710E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Feature Chains – detection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43C6D-303C-467F-9DBB-7EE22315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89" y="1690688"/>
            <a:ext cx="7937348" cy="49295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27495BF-3892-40D0-B4A9-6F73597C09D0}"/>
              </a:ext>
            </a:extLst>
          </p:cNvPr>
          <p:cNvSpPr/>
          <p:nvPr/>
        </p:nvSpPr>
        <p:spPr>
          <a:xfrm>
            <a:off x="3550920" y="2270760"/>
            <a:ext cx="716280" cy="74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DEE039-409A-4B59-9EF9-A48B44538A1B}"/>
              </a:ext>
            </a:extLst>
          </p:cNvPr>
          <p:cNvSpPr/>
          <p:nvPr/>
        </p:nvSpPr>
        <p:spPr>
          <a:xfrm>
            <a:off x="8138160" y="2270759"/>
            <a:ext cx="716280" cy="74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9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4F852-DBC7-4180-AA72-3E45D339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13" y="0"/>
            <a:ext cx="9596303" cy="69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46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3817B-92A8-440B-B800-2E5E2CD4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72" y="402919"/>
            <a:ext cx="7461335" cy="276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38383-DE6A-497D-BA9C-FC88694C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1" y="3163475"/>
            <a:ext cx="5682539" cy="3483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AF025-98B6-4760-B677-6179586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62" y="3694526"/>
            <a:ext cx="5494114" cy="19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4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FAE-2862-4171-9772-E3474C48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Feature Engineering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FF8F-CDA0-4633-A17C-A02BE7F4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Examples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DNS query address exist or not </a:t>
            </a:r>
          </a:p>
          <a:p>
            <a:r>
              <a:rPr lang="en-US" dirty="0"/>
              <a:t>HTTP hostname zone </a:t>
            </a:r>
          </a:p>
          <a:p>
            <a:r>
              <a:rPr lang="en-US" dirty="0"/>
              <a:t>HTTPS/SSL certificate </a:t>
            </a:r>
          </a:p>
          <a:p>
            <a:r>
              <a:rPr lang="en-US" dirty="0"/>
              <a:t>Flow daytime </a:t>
            </a:r>
          </a:p>
          <a:p>
            <a:r>
              <a:rPr lang="en-US" dirty="0"/>
              <a:t>Packets inter-arrival time </a:t>
            </a:r>
          </a:p>
          <a:p>
            <a:r>
              <a:rPr lang="en-US" dirty="0"/>
              <a:t>Total number of ACKs </a:t>
            </a:r>
          </a:p>
          <a:p>
            <a:r>
              <a:rPr lang="en-US" dirty="0"/>
              <a:t>Count of out-of-order packets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15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A7AA-BC23-4292-A012-1EEAE7E3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Feature Engineering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F552F-F712-43C3-89FF-71275D8F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14" y="1859485"/>
            <a:ext cx="8481741" cy="48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9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A8D3-57B1-4A07-AD11-0A6DAB43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Feature Extractor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FB80-5B41-45E6-9F2F-23B82EB4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9F4A3-76C3-48A1-891E-60B19192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96" y="1825625"/>
            <a:ext cx="9583704" cy="49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2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4504D-5E4F-4783-99FF-0B6ACC5E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1" y="339284"/>
            <a:ext cx="9983351" cy="61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28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C4706-2338-4942-92CA-A241888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75" y="353889"/>
            <a:ext cx="9969050" cy="61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6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509D6-84B9-4A24-B1CF-BEB7C439919A}"/>
              </a:ext>
            </a:extLst>
          </p:cNvPr>
          <p:cNvSpPr/>
          <p:nvPr/>
        </p:nvSpPr>
        <p:spPr>
          <a:xfrm>
            <a:off x="1158901" y="462057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10000"/>
                </a:solidFill>
                <a:latin typeface="HelveticaNeue-Bold"/>
              </a:rPr>
              <a:t>Supervised Learning Framework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2F463-567E-4A7C-AD3A-C734CC9E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5" y="1310620"/>
            <a:ext cx="10429398" cy="50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8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70BA6-BC90-420E-8B6E-910FBD63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62" y="578287"/>
            <a:ext cx="7824253" cy="719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03D08D-CADB-4D64-9ACA-075059BCB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56" y="1551199"/>
            <a:ext cx="9268888" cy="47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8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D62F-8C6A-4E06-AD5B-BAB420EC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26" y="933597"/>
            <a:ext cx="9765697" cy="53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7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DBE9F-3720-4812-9375-3893764A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75" y="501749"/>
            <a:ext cx="8452778" cy="756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0132A-DB31-4DA8-8B6C-8C8AE922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31" y="1477966"/>
            <a:ext cx="10519654" cy="50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0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269A-4B9D-4F68-88F7-6635434C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Social Networks Security Impact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C7A1-5BA1-4237-8010-19859D9B4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Researches shows that 36% of the personal information is shared with all 1 billion Facebooks users. </a:t>
            </a:r>
          </a:p>
          <a:p>
            <a:r>
              <a:rPr lang="en-US" dirty="0"/>
              <a:t>26% of the children studied in an European study had their online social network’s profile set to “public”. </a:t>
            </a:r>
          </a:p>
          <a:p>
            <a:r>
              <a:rPr lang="en-US" dirty="0"/>
              <a:t>Currently a huge amount of information can be extracted by many different attacks like phishing, hacking, data mining etc.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BF231-416F-4B66-B19F-6CCB6A98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852" y="817376"/>
            <a:ext cx="2198132" cy="14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82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6861-C219-4F97-83F9-B5FFC665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Social Networks Security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7EF74-FA28-4A9B-BA76-963E47BA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93" y="1690688"/>
            <a:ext cx="7781613" cy="45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21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4827-659E-4A5F-899B-6E3F4141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658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/>
              <a:t>Identify Faked Profiles: Communities </a:t>
            </a:r>
            <a:r>
              <a:rPr lang="en-US" sz="4000" b="1" dirty="0">
                <a:solidFill>
                  <a:srgbClr val="FF0000"/>
                </a:solidFill>
              </a:rPr>
              <a:t>Connection Anomaly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988F-9778-48F9-9702-0B5BDD77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Fake Profiles may look real but their social structure is usually different from real profiles. </a:t>
            </a:r>
          </a:p>
          <a:p>
            <a:r>
              <a:rPr lang="en-US" dirty="0"/>
              <a:t>Fake Profiles tend to collect random users and connect to several communities.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04844-29AE-4F56-97F9-3A744255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71" y="3429000"/>
            <a:ext cx="6604017" cy="29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3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CB2F-9659-466B-AD92-ADA10AC7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Identify faked Profiles by Link Prediction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902E1-7966-4348-A5C5-5C62846B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Link prediction </a:t>
            </a:r>
            <a:r>
              <a:rPr lang="en-US" dirty="0"/>
              <a:t>algorithms can estimate whether two users in a social network are connected. </a:t>
            </a:r>
          </a:p>
          <a:p>
            <a:r>
              <a:rPr lang="en-US" dirty="0"/>
              <a:t>Users with many connections that cannot be supported by link predication algorithms may deemed to be faked.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0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6BEE-6EDA-4B8C-A966-6FC0A946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 Extraction from URLs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D0E5F-B586-4C2E-B7ED-D52370FB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35" y="1518124"/>
            <a:ext cx="8953050" cy="47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1EB4D-4138-45DC-972D-F8B17AD7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47" y="187705"/>
            <a:ext cx="8248906" cy="63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4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0C31-1A3F-44F8-AC60-F4DFFF9B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2612-0383-444C-8AEB-0705EF84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EE82C-3234-4F1E-B664-8216B1FC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73" y="1507658"/>
            <a:ext cx="8075942" cy="52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71D63-2B21-4278-80A6-6EFAFCB2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3" y="204252"/>
            <a:ext cx="8361585" cy="64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1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341</Words>
  <Application>Microsoft Office PowerPoint</Application>
  <PresentationFormat>Widescreen</PresentationFormat>
  <Paragraphs>59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HelveticaNeue-Bold</vt:lpstr>
      <vt:lpstr>Arial</vt:lpstr>
      <vt:lpstr>Calibri</vt:lpstr>
      <vt:lpstr>Calibri Light</vt:lpstr>
      <vt:lpstr>Office Theme</vt:lpstr>
      <vt:lpstr>When Machine Learning Meets Security – Secure ML or Use ML to Secure sth.?</vt:lpstr>
      <vt:lpstr>AI &amp; Security</vt:lpstr>
      <vt:lpstr>What is ML / AI? </vt:lpstr>
      <vt:lpstr>PowerPoint Presentation</vt:lpstr>
      <vt:lpstr>PowerPoint Presentation</vt:lpstr>
      <vt:lpstr>Feature Extraction from URLs</vt:lpstr>
      <vt:lpstr>PowerPoint Presentation</vt:lpstr>
      <vt:lpstr>Classification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 AI</vt:lpstr>
      <vt:lpstr>Why Secure AI</vt:lpstr>
      <vt:lpstr>Deep Learning Systems can be easily fooled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Classify emails</vt:lpstr>
      <vt:lpstr>PowerPoint Presentation</vt:lpstr>
      <vt:lpstr>PowerPoint Presentation</vt:lpstr>
      <vt:lpstr>PowerPoint Presentation</vt:lpstr>
      <vt:lpstr> Malware Detection </vt:lpstr>
      <vt:lpstr>  Active learning – the advantage </vt:lpstr>
      <vt:lpstr> Dynamic Analysis for Malware Detection in Mobile Phones </vt:lpstr>
      <vt:lpstr> Feature Chains (FC) </vt:lpstr>
      <vt:lpstr> Feature Chains – detection </vt:lpstr>
      <vt:lpstr>PowerPoint Presentation</vt:lpstr>
      <vt:lpstr>PowerPoint Presentation</vt:lpstr>
      <vt:lpstr> Feature Engineering </vt:lpstr>
      <vt:lpstr> Feature Engineering </vt:lpstr>
      <vt:lpstr> Feature Extractor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Social Networks Security Impact </vt:lpstr>
      <vt:lpstr> Social Networks Security </vt:lpstr>
      <vt:lpstr> Identify Faked Profiles: Communities Connection Anomaly </vt:lpstr>
      <vt:lpstr> Identify faked Profiles by Link Prediction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Hu</dc:creator>
  <cp:lastModifiedBy>Fei Hu</cp:lastModifiedBy>
  <cp:revision>60</cp:revision>
  <dcterms:created xsi:type="dcterms:W3CDTF">2018-01-13T18:08:01Z</dcterms:created>
  <dcterms:modified xsi:type="dcterms:W3CDTF">2019-03-20T04:02:46Z</dcterms:modified>
</cp:coreProperties>
</file>