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75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C3E1-0AE6-43FB-8395-CCABDF03F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BAC9E-1EF3-456E-9687-AF0C33CFD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18D44-5CCF-4281-98C7-77B51A63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37196-2903-4DCE-BA90-8E780FEA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269AC-E538-4DD5-8139-176B48B8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6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71037-B9E6-4AD9-91C4-5EA1D3467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D62E4-26C8-4E55-A4D7-88A635368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0709-E91A-45D9-8249-E19090FC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F72DD-E300-4277-B45A-013F34997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44E8D-0F6F-4AA8-9342-891AD473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4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612A5-560B-44F5-937E-0886359653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DF383-9235-4500-B48F-2D0D60F1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F2780-3E75-4190-8D14-30BFA307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91A65-45FD-41D0-BCF9-8F4BDC2D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E4F5A-7978-4994-B80A-CE404318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2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68EF9-8B9C-4D43-A4DE-B7C777F6F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36E6F-C3DF-4258-8DAE-E9C596B12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0EFFB-17AC-48AF-BFAC-383707E8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1930E-62A2-4C48-B1FB-751FC697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868E0-065B-4E29-9758-4516CDFF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3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5856C-5DBF-4795-AF2F-DC687D68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1AF13-09A6-40F1-915E-702F73672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4CADF-3E0D-4DDE-8E24-30BCA16E2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D4067-3747-46BA-A389-0789EF1F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4682A-615A-400B-8BF6-0B0E66392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8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707BF-06EA-4396-BC5E-2D175BD7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B5FDE-C4A7-40E3-B65B-23E1D0430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0A3B1-9B52-4E90-8711-1529E61DD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421D3-FCE8-4130-A025-A0CDDE699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C7EBF-E96E-4DD3-9BB0-8B63B68D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EEED2-37F6-4A72-9CFF-5A57084D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5A7A-AAAF-4A35-81DB-6D9812FB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3D2D7-82F2-428E-A815-5EC30C504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C794D-D9D8-4716-AC23-E6558EAF4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E326A-D69B-4903-A169-73A4CF6BCC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E183F-4877-40C8-8F6A-A3995D1F1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FD3B90-28AA-4EA6-A829-03F28D8B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B0F4-F4E3-4B9E-B6A8-7DCD11B0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86FFC6-1AE6-40D3-B47A-88EC340E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8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980E-6464-4DE5-8315-0005F6FED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E3636-38BD-499E-A263-0E5A31E3D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2FB93-9FB4-4509-8899-447A9903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299D0-35F6-45F7-A0F3-E25F7F53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78F9A-4589-4504-ACC2-60F9C330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96F29-4DD4-4BF7-91A1-1E8F9CA9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93224-C07D-48F8-9952-933624F5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762E-9B02-45DE-9C25-6178874F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2EF9E-DD9A-41BB-8F1D-28E7C2A75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EEE3B-55AB-4B26-AF7D-20CC640F1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F224A-E72E-47C8-BE75-B8B853C0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A8174-D789-4CBF-B404-95DEC641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4A36A-CFA8-4C25-B66B-0E4C77F25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7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B7221-F05C-4007-9B76-B65274F4F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0207DE-E382-444C-A19B-057D100B8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D487A-9562-44D3-8D96-C88658A0D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2E083-BD05-47C2-AA0B-8EC84369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2DA38-73F3-41C4-94AA-3DB15E59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9D926-34D8-45D0-901D-BCE1855DE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7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0EF11D-B98F-4A0A-AACA-ED333F033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00091-3180-414D-8D79-6CC41CD2F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3128C-FCD0-45D9-AB1C-107B9216A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B70E3-0A1F-4681-ADEB-6F37E2C3970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BDF24-75AA-464B-8C62-C14DD0019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1DAE3-32B0-452F-B4E6-9FBD1F0F6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C3E96-8769-4480-8A51-AB92322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8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D4BF4-7086-42C3-A1C7-6D443C1F8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000" y="1122363"/>
            <a:ext cx="11613600" cy="2387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SoK</a:t>
            </a:r>
            <a:r>
              <a:rPr lang="en-US" dirty="0"/>
              <a:t>: Towards the Science of</a:t>
            </a:r>
            <a:br>
              <a:rPr lang="en-US" dirty="0"/>
            </a:br>
            <a:r>
              <a:rPr lang="en-US" dirty="0"/>
              <a:t>Security and Privacy in Machine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A8D6D-0C47-41BE-BFDE-88F4EF165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3638"/>
            <a:ext cx="9144000" cy="1655762"/>
          </a:xfrm>
        </p:spPr>
        <p:txBody>
          <a:bodyPr/>
          <a:lstStyle/>
          <a:p>
            <a:r>
              <a:rPr lang="en-US" dirty="0"/>
              <a:t>ECE 693 Big Data Security</a:t>
            </a:r>
          </a:p>
        </p:txBody>
      </p:sp>
    </p:spTree>
    <p:extLst>
      <p:ext uri="{BB962C8B-B14F-4D97-AF65-F5344CB8AC3E}">
        <p14:creationId xmlns:p14="http://schemas.microsoft.com/office/powerpoint/2010/main" val="193874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B67D-A81A-4039-A992-CD6591A7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Collection: 3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3CDB1-50FE-400C-8E69-4BC2C62F2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(2) </a:t>
            </a:r>
            <a:r>
              <a:rPr lang="en-US" dirty="0">
                <a:solidFill>
                  <a:srgbClr val="FF0000"/>
                </a:solidFill>
              </a:rPr>
              <a:t>Unsupervised learning example: </a:t>
            </a:r>
            <a:r>
              <a:rPr lang="en-US" dirty="0"/>
              <a:t>Second, consider the task of </a:t>
            </a:r>
            <a:r>
              <a:rPr lang="en-US" u="sng" dirty="0"/>
              <a:t>extracting a pattern representative of </a:t>
            </a:r>
            <a:r>
              <a:rPr lang="en-US" u="sng" dirty="0">
                <a:solidFill>
                  <a:srgbClr val="0000FF"/>
                </a:solidFill>
              </a:rPr>
              <a:t>normal</a:t>
            </a:r>
            <a:r>
              <a:rPr lang="en-US" u="sng" dirty="0"/>
              <a:t> activity </a:t>
            </a:r>
            <a:r>
              <a:rPr lang="en-US" dirty="0"/>
              <a:t>in a computer network. The </a:t>
            </a:r>
            <a:r>
              <a:rPr lang="en-US" dirty="0">
                <a:solidFill>
                  <a:srgbClr val="0000FF"/>
                </a:solidFill>
              </a:rPr>
              <a:t>training data </a:t>
            </a:r>
            <a:r>
              <a:rPr lang="en-US" dirty="0"/>
              <a:t>could consist of TCP dumps [18]. Such a scenario is commonly encountered in </a:t>
            </a:r>
            <a:r>
              <a:rPr lang="en-US" u="sng" dirty="0"/>
              <a:t>anomaly-based network intrusion detection </a:t>
            </a:r>
            <a:r>
              <a:rPr lang="en-US" dirty="0"/>
              <a:t>[19]. </a:t>
            </a:r>
          </a:p>
          <a:p>
            <a:r>
              <a:rPr lang="en-US" dirty="0"/>
              <a:t>Since the model’s </a:t>
            </a:r>
            <a:r>
              <a:rPr lang="en-US" dirty="0">
                <a:solidFill>
                  <a:srgbClr val="0000FF"/>
                </a:solidFill>
              </a:rPr>
              <a:t>desired outputs are not given </a:t>
            </a:r>
            <a:r>
              <a:rPr lang="en-US" dirty="0"/>
              <a:t>along with the input—that is, </a:t>
            </a:r>
            <a:r>
              <a:rPr lang="en-US" u="sng" dirty="0"/>
              <a:t>the TCP dumps are not associated with any pattern specification</a:t>
            </a:r>
            <a:r>
              <a:rPr lang="en-US" dirty="0"/>
              <a:t>—the problem falls under the scope of </a:t>
            </a:r>
            <a:r>
              <a:rPr lang="en-US" dirty="0">
                <a:solidFill>
                  <a:srgbClr val="C00000"/>
                </a:solidFill>
              </a:rPr>
              <a:t>unsupervised learning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919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67A0-75B7-4F17-93CD-9F28ADD1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Collection: 3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5B562-014D-42C4-B296-60A2D6E60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(3) </a:t>
            </a:r>
            <a:r>
              <a:rPr lang="en-US" dirty="0">
                <a:solidFill>
                  <a:srgbClr val="FF0000"/>
                </a:solidFill>
              </a:rPr>
              <a:t>Reinforcement learning example: </a:t>
            </a:r>
            <a:r>
              <a:rPr lang="en-US" dirty="0"/>
              <a:t>Finally, consider the same intrusion-detection problem given access to metrics of system state indicator (CPU load, free memory, network load, etc.) [20]. </a:t>
            </a:r>
          </a:p>
          <a:p>
            <a:pPr marL="0" indent="0">
              <a:buNone/>
            </a:pPr>
            <a:r>
              <a:rPr lang="en-US" dirty="0"/>
              <a:t>This variant of the intrusion detector can then be viewed as an </a:t>
            </a:r>
            <a:r>
              <a:rPr lang="en-US" u="sng" dirty="0"/>
              <a:t>agent</a:t>
            </a:r>
            <a:r>
              <a:rPr lang="en-US" dirty="0"/>
              <a:t> and the system </a:t>
            </a:r>
            <a:r>
              <a:rPr lang="en-US" u="sng" dirty="0"/>
              <a:t>state</a:t>
            </a:r>
            <a:r>
              <a:rPr lang="en-US" dirty="0"/>
              <a:t> indicator as </a:t>
            </a:r>
            <a:r>
              <a:rPr lang="en-US" u="sng" dirty="0"/>
              <a:t>rewards</a:t>
            </a:r>
            <a:r>
              <a:rPr lang="en-US" dirty="0"/>
              <a:t> for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action</a:t>
            </a:r>
            <a:r>
              <a:rPr lang="en-US" dirty="0">
                <a:solidFill>
                  <a:srgbClr val="FF0000"/>
                </a:solidFill>
              </a:rPr>
              <a:t>s </a:t>
            </a:r>
            <a:r>
              <a:rPr lang="en-US" dirty="0"/>
              <a:t>taken based on a prediction made by the intrusion detector (e.g., </a:t>
            </a:r>
            <a:r>
              <a:rPr lang="en-US" dirty="0">
                <a:solidFill>
                  <a:srgbClr val="FF0000"/>
                </a:solidFill>
              </a:rPr>
              <a:t>shut down </a:t>
            </a:r>
            <a:r>
              <a:rPr lang="en-US" dirty="0"/>
              <a:t>part of the network infrastructure). </a:t>
            </a:r>
          </a:p>
          <a:p>
            <a:pPr marL="0" indent="0">
              <a:buNone/>
            </a:pPr>
            <a:r>
              <a:rPr lang="en-US" dirty="0"/>
              <a:t>In this form, the scenario then falls under the </a:t>
            </a:r>
            <a:r>
              <a:rPr lang="en-US" u="sng" dirty="0">
                <a:solidFill>
                  <a:srgbClr val="0000FF"/>
                </a:solidFill>
              </a:rPr>
              <a:t>reinforcement learning </a:t>
            </a:r>
            <a:r>
              <a:rPr lang="en-US" dirty="0"/>
              <a:t>tasks.</a:t>
            </a:r>
          </a:p>
        </p:txBody>
      </p:sp>
    </p:spTree>
    <p:extLst>
      <p:ext uri="{BB962C8B-B14F-4D97-AF65-F5344CB8AC3E}">
        <p14:creationId xmlns:p14="http://schemas.microsoft.com/office/powerpoint/2010/main" val="1718129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7AAA-84D9-4F7D-9DEE-C2D0FE803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00" y="3263"/>
            <a:ext cx="10515600" cy="1017818"/>
          </a:xfrm>
        </p:spPr>
        <p:txBody>
          <a:bodyPr/>
          <a:lstStyle/>
          <a:p>
            <a:r>
              <a:rPr lang="en-US" dirty="0"/>
              <a:t>ML – </a:t>
            </a:r>
            <a:r>
              <a:rPr lang="en-US" dirty="0">
                <a:solidFill>
                  <a:srgbClr val="FF0000"/>
                </a:solidFill>
              </a:rPr>
              <a:t>Training</a:t>
            </a:r>
            <a:r>
              <a:rPr lang="en-US" dirty="0"/>
              <a:t>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AE3BA-71AB-4AEC-AC45-5DE0F155C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00" y="821105"/>
            <a:ext cx="11978400" cy="4351338"/>
          </a:xfrm>
        </p:spPr>
        <p:txBody>
          <a:bodyPr>
            <a:noAutofit/>
          </a:bodyPr>
          <a:lstStyle/>
          <a:p>
            <a:r>
              <a:rPr lang="en-US" sz="2400" dirty="0"/>
              <a:t>Once the data is collected and pre-processed, a ML model is chosen and trained. Most ML models can be seen as </a:t>
            </a:r>
            <a:r>
              <a:rPr lang="en-US" sz="2400" dirty="0">
                <a:solidFill>
                  <a:srgbClr val="FF0000"/>
                </a:solidFill>
              </a:rPr>
              <a:t>parametric functions </a:t>
            </a:r>
            <a:r>
              <a:rPr lang="en-US" sz="2400" dirty="0">
                <a:solidFill>
                  <a:srgbClr val="0000FF"/>
                </a:solidFill>
              </a:rPr>
              <a:t>h(x)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taking an input x and a parameter vector . </a:t>
            </a:r>
          </a:p>
          <a:p>
            <a:r>
              <a:rPr lang="en-US" sz="2400" dirty="0"/>
              <a:t>The input</a:t>
            </a:r>
            <a:r>
              <a:rPr lang="en-US" sz="2400" dirty="0">
                <a:solidFill>
                  <a:srgbClr val="FF0000"/>
                </a:solidFill>
              </a:rPr>
              <a:t> x </a:t>
            </a:r>
            <a:r>
              <a:rPr lang="en-US" sz="2400" dirty="0"/>
              <a:t>is often represented as a vector of values called </a:t>
            </a:r>
            <a:r>
              <a:rPr lang="en-US" sz="2400" dirty="0">
                <a:solidFill>
                  <a:srgbClr val="FF0000"/>
                </a:solidFill>
              </a:rPr>
              <a:t>features</a:t>
            </a:r>
            <a:r>
              <a:rPr lang="en-US" sz="2400" dirty="0"/>
              <a:t>. The space of functions P(h(x)|x) is the set of candidate hypotheses to </a:t>
            </a:r>
            <a:r>
              <a:rPr lang="en-US" sz="2400" u="sng" dirty="0"/>
              <a:t>model the distribution </a:t>
            </a:r>
            <a:r>
              <a:rPr lang="en-US" sz="2400" dirty="0">
                <a:solidFill>
                  <a:srgbClr val="0000FF"/>
                </a:solidFill>
              </a:rPr>
              <a:t>from which the dataset was sampled. </a:t>
            </a:r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learning</a:t>
            </a:r>
            <a:r>
              <a:rPr lang="en-US" sz="2400" dirty="0"/>
              <a:t> algorithm analyzes the </a:t>
            </a:r>
            <a:r>
              <a:rPr lang="en-US" sz="2400" u="sng" dirty="0"/>
              <a:t>training</a:t>
            </a:r>
            <a:r>
              <a:rPr lang="en-US" sz="2400" dirty="0"/>
              <a:t> data to </a:t>
            </a:r>
            <a:r>
              <a:rPr lang="en-US" sz="2400" dirty="0">
                <a:solidFill>
                  <a:srgbClr val="0000FF"/>
                </a:solidFill>
              </a:rPr>
              <a:t>find the value(s) of parameter(s)</a:t>
            </a:r>
            <a:r>
              <a:rPr lang="en-US" sz="2400" dirty="0"/>
              <a:t>. </a:t>
            </a:r>
          </a:p>
          <a:p>
            <a:r>
              <a:rPr lang="en-US" sz="2400" dirty="0"/>
              <a:t>When learning is </a:t>
            </a:r>
            <a:r>
              <a:rPr lang="en-US" sz="2400" dirty="0">
                <a:solidFill>
                  <a:srgbClr val="FF0000"/>
                </a:solidFill>
              </a:rPr>
              <a:t>supervised</a:t>
            </a:r>
            <a:r>
              <a:rPr lang="en-US" sz="2400" dirty="0"/>
              <a:t>, </a:t>
            </a:r>
            <a:r>
              <a:rPr lang="en-US" sz="2400" u="sng" dirty="0"/>
              <a:t>the parameters are adjusted to reduce the gap between </a:t>
            </a:r>
            <a:r>
              <a:rPr lang="en-US" sz="2400" u="sng" dirty="0">
                <a:solidFill>
                  <a:srgbClr val="FF0000"/>
                </a:solidFill>
              </a:rPr>
              <a:t>model predictions h(x)</a:t>
            </a:r>
            <a:r>
              <a:rPr lang="en-US" sz="2400" u="sng" dirty="0"/>
              <a:t> and the </a:t>
            </a:r>
            <a:r>
              <a:rPr lang="en-US" sz="2400" u="sng" dirty="0">
                <a:solidFill>
                  <a:srgbClr val="FF0000"/>
                </a:solidFill>
              </a:rPr>
              <a:t>expected output </a:t>
            </a:r>
            <a:r>
              <a:rPr lang="en-US" sz="2400" dirty="0"/>
              <a:t>indicated by the dataset. In </a:t>
            </a:r>
            <a:r>
              <a:rPr lang="en-US" sz="2400" dirty="0">
                <a:solidFill>
                  <a:srgbClr val="00B050"/>
                </a:solidFill>
              </a:rPr>
              <a:t>reinforcement learning</a:t>
            </a:r>
            <a:r>
              <a:rPr lang="en-US" sz="2400" dirty="0"/>
              <a:t>, the agent adjusts its policy to take </a:t>
            </a:r>
            <a:r>
              <a:rPr lang="en-US" sz="2400" dirty="0">
                <a:solidFill>
                  <a:srgbClr val="00B050"/>
                </a:solidFill>
              </a:rPr>
              <a:t>actions</a:t>
            </a:r>
            <a:r>
              <a:rPr lang="en-US" sz="2400" dirty="0"/>
              <a:t> that yield the highest </a:t>
            </a:r>
            <a:r>
              <a:rPr lang="en-US" sz="2400" dirty="0">
                <a:solidFill>
                  <a:srgbClr val="00B050"/>
                </a:solidFill>
              </a:rPr>
              <a:t>reward</a:t>
            </a:r>
            <a:r>
              <a:rPr lang="en-US" sz="2400" dirty="0"/>
              <a:t>. </a:t>
            </a:r>
          </a:p>
          <a:p>
            <a:r>
              <a:rPr lang="en-US" sz="2400" dirty="0"/>
              <a:t>The model performance is then validated on a </a:t>
            </a:r>
            <a:r>
              <a:rPr lang="en-US" sz="2400" dirty="0">
                <a:solidFill>
                  <a:srgbClr val="0000FF"/>
                </a:solidFill>
              </a:rPr>
              <a:t>test </a:t>
            </a:r>
            <a:r>
              <a:rPr lang="en-US" sz="2400" dirty="0"/>
              <a:t>dataset, which must be </a:t>
            </a:r>
            <a:r>
              <a:rPr lang="en-US" sz="2400" dirty="0">
                <a:solidFill>
                  <a:srgbClr val="00B050"/>
                </a:solidFill>
              </a:rPr>
              <a:t>disjoint from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training</a:t>
            </a:r>
            <a:r>
              <a:rPr lang="en-US" sz="2400" dirty="0"/>
              <a:t> dataset in order to measure the model’s </a:t>
            </a:r>
            <a:r>
              <a:rPr lang="en-US" sz="2400" dirty="0">
                <a:solidFill>
                  <a:srgbClr val="FF0000"/>
                </a:solidFill>
              </a:rPr>
              <a:t>generalization</a:t>
            </a:r>
            <a:r>
              <a:rPr lang="en-US" sz="2400" dirty="0"/>
              <a:t>. </a:t>
            </a:r>
          </a:p>
          <a:p>
            <a:r>
              <a:rPr lang="en-US" sz="2400" dirty="0"/>
              <a:t>For a </a:t>
            </a:r>
            <a:r>
              <a:rPr lang="en-US" sz="2400" dirty="0">
                <a:solidFill>
                  <a:srgbClr val="0000FF"/>
                </a:solidFill>
              </a:rPr>
              <a:t>supervised</a:t>
            </a:r>
            <a:r>
              <a:rPr lang="en-US" sz="2400" dirty="0"/>
              <a:t> problem like malware classification (see above), the learner computes the </a:t>
            </a:r>
            <a:r>
              <a:rPr lang="en-US" sz="2400" dirty="0">
                <a:solidFill>
                  <a:srgbClr val="C00000"/>
                </a:solidFill>
              </a:rPr>
              <a:t>model accuracy </a:t>
            </a:r>
            <a:r>
              <a:rPr lang="en-US" sz="2400" dirty="0"/>
              <a:t>on a test dataset, i.e. </a:t>
            </a:r>
            <a:r>
              <a:rPr lang="en-US" sz="2400" dirty="0">
                <a:solidFill>
                  <a:srgbClr val="C00000"/>
                </a:solidFill>
              </a:rPr>
              <a:t>the proportion </a:t>
            </a:r>
            <a:r>
              <a:rPr lang="en-US" sz="2400" dirty="0"/>
              <a:t>of </a:t>
            </a:r>
            <a:r>
              <a:rPr lang="en-US" sz="2400" dirty="0">
                <a:solidFill>
                  <a:srgbClr val="0000FF"/>
                </a:solidFill>
              </a:rPr>
              <a:t>predictions h(x)</a:t>
            </a:r>
            <a:r>
              <a:rPr lang="en-US" sz="2400" dirty="0"/>
              <a:t> that matched the label </a:t>
            </a:r>
            <a:r>
              <a:rPr lang="en-US" sz="2400" dirty="0">
                <a:solidFill>
                  <a:srgbClr val="0000FF"/>
                </a:solidFill>
              </a:rPr>
              <a:t>y</a:t>
            </a:r>
            <a:r>
              <a:rPr lang="en-US" sz="2400" dirty="0"/>
              <a:t> (malware or benign) associated with </a:t>
            </a:r>
            <a:r>
              <a:rPr lang="en-US" sz="2400" dirty="0">
                <a:solidFill>
                  <a:srgbClr val="0000FF"/>
                </a:solidFill>
              </a:rPr>
              <a:t>the executable x </a:t>
            </a:r>
            <a:r>
              <a:rPr lang="en-US" sz="2400" dirty="0"/>
              <a:t>in the dataset. </a:t>
            </a:r>
          </a:p>
          <a:p>
            <a:r>
              <a:rPr lang="en-US" sz="2400" dirty="0"/>
              <a:t>When learning is done in an </a:t>
            </a:r>
            <a:r>
              <a:rPr lang="en-US" sz="2400" dirty="0">
                <a:solidFill>
                  <a:srgbClr val="0000FF"/>
                </a:solidFill>
              </a:rPr>
              <a:t>online</a:t>
            </a:r>
            <a:r>
              <a:rPr lang="en-US" sz="2400" dirty="0"/>
              <a:t> fashion, </a:t>
            </a:r>
            <a:r>
              <a:rPr lang="en-US" sz="2400" u="sng" dirty="0"/>
              <a:t>parameters  are updated </a:t>
            </a:r>
            <a:r>
              <a:rPr lang="en-US" sz="2400" dirty="0"/>
              <a:t>when </a:t>
            </a:r>
            <a:r>
              <a:rPr lang="en-US" sz="2400" dirty="0">
                <a:solidFill>
                  <a:srgbClr val="C00000"/>
                </a:solidFill>
              </a:rPr>
              <a:t>new </a:t>
            </a:r>
            <a:r>
              <a:rPr lang="en-US" sz="2400" dirty="0"/>
              <a:t>training points become available.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F13B1B9-9765-4D22-AB44-3D07B7F7F2D2}"/>
              </a:ext>
            </a:extLst>
          </p:cNvPr>
          <p:cNvSpPr/>
          <p:nvPr/>
        </p:nvSpPr>
        <p:spPr>
          <a:xfrm>
            <a:off x="2346960" y="4632960"/>
            <a:ext cx="3339001" cy="777240"/>
          </a:xfrm>
          <a:custGeom>
            <a:avLst/>
            <a:gdLst>
              <a:gd name="connsiteX0" fmla="*/ 0 w 3339001"/>
              <a:gd name="connsiteY0" fmla="*/ 777240 h 777240"/>
              <a:gd name="connsiteX1" fmla="*/ 91440 w 3339001"/>
              <a:gd name="connsiteY1" fmla="*/ 609600 h 777240"/>
              <a:gd name="connsiteX2" fmla="*/ 137160 w 3339001"/>
              <a:gd name="connsiteY2" fmla="*/ 563880 h 777240"/>
              <a:gd name="connsiteX3" fmla="*/ 182880 w 3339001"/>
              <a:gd name="connsiteY3" fmla="*/ 441960 h 777240"/>
              <a:gd name="connsiteX4" fmla="*/ 198120 w 3339001"/>
              <a:gd name="connsiteY4" fmla="*/ 381000 h 777240"/>
              <a:gd name="connsiteX5" fmla="*/ 243840 w 3339001"/>
              <a:gd name="connsiteY5" fmla="*/ 350520 h 777240"/>
              <a:gd name="connsiteX6" fmla="*/ 259080 w 3339001"/>
              <a:gd name="connsiteY6" fmla="*/ 304800 h 777240"/>
              <a:gd name="connsiteX7" fmla="*/ 350520 w 3339001"/>
              <a:gd name="connsiteY7" fmla="*/ 228600 h 777240"/>
              <a:gd name="connsiteX8" fmla="*/ 457200 w 3339001"/>
              <a:gd name="connsiteY8" fmla="*/ 121920 h 777240"/>
              <a:gd name="connsiteX9" fmla="*/ 609600 w 3339001"/>
              <a:gd name="connsiteY9" fmla="*/ 106680 h 777240"/>
              <a:gd name="connsiteX10" fmla="*/ 716280 w 3339001"/>
              <a:gd name="connsiteY10" fmla="*/ 76200 h 777240"/>
              <a:gd name="connsiteX11" fmla="*/ 762000 w 3339001"/>
              <a:gd name="connsiteY11" fmla="*/ 60960 h 777240"/>
              <a:gd name="connsiteX12" fmla="*/ 1158240 w 3339001"/>
              <a:gd name="connsiteY12" fmla="*/ 15240 h 777240"/>
              <a:gd name="connsiteX13" fmla="*/ 1264920 w 3339001"/>
              <a:gd name="connsiteY13" fmla="*/ 0 h 777240"/>
              <a:gd name="connsiteX14" fmla="*/ 1783080 w 3339001"/>
              <a:gd name="connsiteY14" fmla="*/ 15240 h 777240"/>
              <a:gd name="connsiteX15" fmla="*/ 1874520 w 3339001"/>
              <a:gd name="connsiteY15" fmla="*/ 30480 h 777240"/>
              <a:gd name="connsiteX16" fmla="*/ 1981200 w 3339001"/>
              <a:gd name="connsiteY16" fmla="*/ 45720 h 777240"/>
              <a:gd name="connsiteX17" fmla="*/ 2057400 w 3339001"/>
              <a:gd name="connsiteY17" fmla="*/ 60960 h 777240"/>
              <a:gd name="connsiteX18" fmla="*/ 2194560 w 3339001"/>
              <a:gd name="connsiteY18" fmla="*/ 76200 h 777240"/>
              <a:gd name="connsiteX19" fmla="*/ 2331720 w 3339001"/>
              <a:gd name="connsiteY19" fmla="*/ 106680 h 777240"/>
              <a:gd name="connsiteX20" fmla="*/ 2392680 w 3339001"/>
              <a:gd name="connsiteY20" fmla="*/ 121920 h 777240"/>
              <a:gd name="connsiteX21" fmla="*/ 2438400 w 3339001"/>
              <a:gd name="connsiteY21" fmla="*/ 152400 h 777240"/>
              <a:gd name="connsiteX22" fmla="*/ 2529840 w 3339001"/>
              <a:gd name="connsiteY22" fmla="*/ 182880 h 777240"/>
              <a:gd name="connsiteX23" fmla="*/ 2621280 w 3339001"/>
              <a:gd name="connsiteY23" fmla="*/ 243840 h 777240"/>
              <a:gd name="connsiteX24" fmla="*/ 2667000 w 3339001"/>
              <a:gd name="connsiteY24" fmla="*/ 259080 h 777240"/>
              <a:gd name="connsiteX25" fmla="*/ 2758440 w 3339001"/>
              <a:gd name="connsiteY25" fmla="*/ 320040 h 777240"/>
              <a:gd name="connsiteX26" fmla="*/ 2819400 w 3339001"/>
              <a:gd name="connsiteY26" fmla="*/ 350520 h 777240"/>
              <a:gd name="connsiteX27" fmla="*/ 2865120 w 3339001"/>
              <a:gd name="connsiteY27" fmla="*/ 365760 h 777240"/>
              <a:gd name="connsiteX28" fmla="*/ 2956560 w 3339001"/>
              <a:gd name="connsiteY28" fmla="*/ 426720 h 777240"/>
              <a:gd name="connsiteX29" fmla="*/ 2987040 w 3339001"/>
              <a:gd name="connsiteY29" fmla="*/ 472440 h 777240"/>
              <a:gd name="connsiteX30" fmla="*/ 3124200 w 3339001"/>
              <a:gd name="connsiteY30" fmla="*/ 594360 h 777240"/>
              <a:gd name="connsiteX31" fmla="*/ 3230880 w 3339001"/>
              <a:gd name="connsiteY31" fmla="*/ 716280 h 777240"/>
              <a:gd name="connsiteX32" fmla="*/ 3246120 w 3339001"/>
              <a:gd name="connsiteY32" fmla="*/ 762000 h 777240"/>
              <a:gd name="connsiteX33" fmla="*/ 3154680 w 3339001"/>
              <a:gd name="connsiteY33" fmla="*/ 716280 h 777240"/>
              <a:gd name="connsiteX34" fmla="*/ 3200400 w 3339001"/>
              <a:gd name="connsiteY34" fmla="*/ 731520 h 777240"/>
              <a:gd name="connsiteX35" fmla="*/ 3291840 w 3339001"/>
              <a:gd name="connsiteY35" fmla="*/ 777240 h 777240"/>
              <a:gd name="connsiteX36" fmla="*/ 3337560 w 3339001"/>
              <a:gd name="connsiteY36" fmla="*/ 746760 h 777240"/>
              <a:gd name="connsiteX37" fmla="*/ 3322320 w 3339001"/>
              <a:gd name="connsiteY37" fmla="*/ 701040 h 777240"/>
              <a:gd name="connsiteX38" fmla="*/ 3322320 w 3339001"/>
              <a:gd name="connsiteY38" fmla="*/ 77724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339001" h="777240">
                <a:moveTo>
                  <a:pt x="0" y="777240"/>
                </a:moveTo>
                <a:cubicBezTo>
                  <a:pt x="22582" y="732075"/>
                  <a:pt x="59814" y="651769"/>
                  <a:pt x="91440" y="609600"/>
                </a:cubicBezTo>
                <a:cubicBezTo>
                  <a:pt x="104372" y="592358"/>
                  <a:pt x="121920" y="579120"/>
                  <a:pt x="137160" y="563880"/>
                </a:cubicBezTo>
                <a:cubicBezTo>
                  <a:pt x="176279" y="407406"/>
                  <a:pt x="123109" y="601348"/>
                  <a:pt x="182880" y="441960"/>
                </a:cubicBezTo>
                <a:cubicBezTo>
                  <a:pt x="190234" y="422348"/>
                  <a:pt x="186502" y="398428"/>
                  <a:pt x="198120" y="381000"/>
                </a:cubicBezTo>
                <a:cubicBezTo>
                  <a:pt x="208280" y="365760"/>
                  <a:pt x="228600" y="360680"/>
                  <a:pt x="243840" y="350520"/>
                </a:cubicBezTo>
                <a:cubicBezTo>
                  <a:pt x="248920" y="335280"/>
                  <a:pt x="250169" y="318166"/>
                  <a:pt x="259080" y="304800"/>
                </a:cubicBezTo>
                <a:cubicBezTo>
                  <a:pt x="282549" y="269597"/>
                  <a:pt x="316784" y="251091"/>
                  <a:pt x="350520" y="228600"/>
                </a:cubicBezTo>
                <a:cubicBezTo>
                  <a:pt x="395923" y="160495"/>
                  <a:pt x="387457" y="132650"/>
                  <a:pt x="457200" y="121920"/>
                </a:cubicBezTo>
                <a:cubicBezTo>
                  <a:pt x="507660" y="114157"/>
                  <a:pt x="558800" y="111760"/>
                  <a:pt x="609600" y="106680"/>
                </a:cubicBezTo>
                <a:cubicBezTo>
                  <a:pt x="719221" y="70140"/>
                  <a:pt x="582327" y="114472"/>
                  <a:pt x="716280" y="76200"/>
                </a:cubicBezTo>
                <a:cubicBezTo>
                  <a:pt x="731726" y="71787"/>
                  <a:pt x="746132" y="63465"/>
                  <a:pt x="762000" y="60960"/>
                </a:cubicBezTo>
                <a:cubicBezTo>
                  <a:pt x="980353" y="26483"/>
                  <a:pt x="971793" y="37175"/>
                  <a:pt x="1158240" y="15240"/>
                </a:cubicBezTo>
                <a:cubicBezTo>
                  <a:pt x="1193915" y="11043"/>
                  <a:pt x="1229360" y="5080"/>
                  <a:pt x="1264920" y="0"/>
                </a:cubicBezTo>
                <a:cubicBezTo>
                  <a:pt x="1437640" y="5080"/>
                  <a:pt x="1610501" y="6611"/>
                  <a:pt x="1783080" y="15240"/>
                </a:cubicBezTo>
                <a:cubicBezTo>
                  <a:pt x="1813942" y="16783"/>
                  <a:pt x="1843979" y="25781"/>
                  <a:pt x="1874520" y="30480"/>
                </a:cubicBezTo>
                <a:cubicBezTo>
                  <a:pt x="1910023" y="35942"/>
                  <a:pt x="1945768" y="39815"/>
                  <a:pt x="1981200" y="45720"/>
                </a:cubicBezTo>
                <a:cubicBezTo>
                  <a:pt x="2006751" y="49978"/>
                  <a:pt x="2031757" y="57297"/>
                  <a:pt x="2057400" y="60960"/>
                </a:cubicBezTo>
                <a:cubicBezTo>
                  <a:pt x="2102939" y="67466"/>
                  <a:pt x="2148840" y="71120"/>
                  <a:pt x="2194560" y="76200"/>
                </a:cubicBezTo>
                <a:cubicBezTo>
                  <a:pt x="2343228" y="113367"/>
                  <a:pt x="2157590" y="67985"/>
                  <a:pt x="2331720" y="106680"/>
                </a:cubicBezTo>
                <a:cubicBezTo>
                  <a:pt x="2352167" y="111224"/>
                  <a:pt x="2372360" y="116840"/>
                  <a:pt x="2392680" y="121920"/>
                </a:cubicBezTo>
                <a:cubicBezTo>
                  <a:pt x="2407920" y="132080"/>
                  <a:pt x="2421662" y="144961"/>
                  <a:pt x="2438400" y="152400"/>
                </a:cubicBezTo>
                <a:cubicBezTo>
                  <a:pt x="2467760" y="165449"/>
                  <a:pt x="2503107" y="165058"/>
                  <a:pt x="2529840" y="182880"/>
                </a:cubicBezTo>
                <a:cubicBezTo>
                  <a:pt x="2560320" y="203200"/>
                  <a:pt x="2586527" y="232256"/>
                  <a:pt x="2621280" y="243840"/>
                </a:cubicBezTo>
                <a:cubicBezTo>
                  <a:pt x="2636520" y="248920"/>
                  <a:pt x="2652957" y="251278"/>
                  <a:pt x="2667000" y="259080"/>
                </a:cubicBezTo>
                <a:cubicBezTo>
                  <a:pt x="2699022" y="276870"/>
                  <a:pt x="2725675" y="303657"/>
                  <a:pt x="2758440" y="320040"/>
                </a:cubicBezTo>
                <a:cubicBezTo>
                  <a:pt x="2778760" y="330200"/>
                  <a:pt x="2798518" y="341571"/>
                  <a:pt x="2819400" y="350520"/>
                </a:cubicBezTo>
                <a:cubicBezTo>
                  <a:pt x="2834165" y="356848"/>
                  <a:pt x="2851077" y="357958"/>
                  <a:pt x="2865120" y="365760"/>
                </a:cubicBezTo>
                <a:cubicBezTo>
                  <a:pt x="2897142" y="383550"/>
                  <a:pt x="2956560" y="426720"/>
                  <a:pt x="2956560" y="426720"/>
                </a:cubicBezTo>
                <a:cubicBezTo>
                  <a:pt x="2966720" y="441960"/>
                  <a:pt x="2974088" y="459488"/>
                  <a:pt x="2987040" y="472440"/>
                </a:cubicBezTo>
                <a:cubicBezTo>
                  <a:pt x="3078658" y="564058"/>
                  <a:pt x="2996198" y="402357"/>
                  <a:pt x="3124200" y="594360"/>
                </a:cubicBezTo>
                <a:cubicBezTo>
                  <a:pt x="3195320" y="701040"/>
                  <a:pt x="3154680" y="665480"/>
                  <a:pt x="3230880" y="716280"/>
                </a:cubicBezTo>
                <a:cubicBezTo>
                  <a:pt x="3235960" y="731520"/>
                  <a:pt x="3257479" y="750641"/>
                  <a:pt x="3246120" y="762000"/>
                </a:cubicBezTo>
                <a:cubicBezTo>
                  <a:pt x="3234846" y="773274"/>
                  <a:pt x="3154680" y="718836"/>
                  <a:pt x="3154680" y="716280"/>
                </a:cubicBezTo>
                <a:cubicBezTo>
                  <a:pt x="3154680" y="700216"/>
                  <a:pt x="3186032" y="724336"/>
                  <a:pt x="3200400" y="731520"/>
                </a:cubicBezTo>
                <a:cubicBezTo>
                  <a:pt x="3318573" y="790606"/>
                  <a:pt x="3176922" y="738934"/>
                  <a:pt x="3291840" y="777240"/>
                </a:cubicBezTo>
                <a:cubicBezTo>
                  <a:pt x="3307080" y="767080"/>
                  <a:pt x="3330758" y="763766"/>
                  <a:pt x="3337560" y="746760"/>
                </a:cubicBezTo>
                <a:cubicBezTo>
                  <a:pt x="3343526" y="731845"/>
                  <a:pt x="3329504" y="686672"/>
                  <a:pt x="3322320" y="701040"/>
                </a:cubicBezTo>
                <a:cubicBezTo>
                  <a:pt x="3310961" y="723758"/>
                  <a:pt x="3322320" y="751840"/>
                  <a:pt x="3322320" y="7772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56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A136-D661-449C-B408-B3F8B03C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– </a:t>
            </a:r>
            <a:r>
              <a:rPr lang="en-US" dirty="0">
                <a:solidFill>
                  <a:srgbClr val="FF0000"/>
                </a:solidFill>
              </a:rPr>
              <a:t>Inference </a:t>
            </a:r>
            <a:r>
              <a:rPr lang="en-US" dirty="0"/>
              <a:t>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18954-26C2-4A9A-B5B5-50509DAA7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Once </a:t>
            </a:r>
            <a:r>
              <a:rPr lang="en-US" dirty="0">
                <a:solidFill>
                  <a:srgbClr val="FF0000"/>
                </a:solidFill>
              </a:rPr>
              <a:t>training </a:t>
            </a:r>
            <a:r>
              <a:rPr lang="en-US" dirty="0"/>
              <a:t>completes, the model is deployed to </a:t>
            </a:r>
            <a:r>
              <a:rPr lang="en-US" dirty="0">
                <a:solidFill>
                  <a:srgbClr val="FF0000"/>
                </a:solidFill>
              </a:rPr>
              <a:t>infer predictions </a:t>
            </a:r>
            <a:r>
              <a:rPr lang="en-US" dirty="0"/>
              <a:t>on inputs </a:t>
            </a:r>
            <a:r>
              <a:rPr lang="en-US" dirty="0">
                <a:solidFill>
                  <a:srgbClr val="FF0000"/>
                </a:solidFill>
              </a:rPr>
              <a:t>unseen</a:t>
            </a:r>
            <a:r>
              <a:rPr lang="en-US" dirty="0"/>
              <a:t> during training: i.e., </a:t>
            </a:r>
            <a:r>
              <a:rPr lang="en-US" u="sng" dirty="0"/>
              <a:t>the value of parameters  are fixed</a:t>
            </a:r>
            <a:r>
              <a:rPr lang="en-US" dirty="0"/>
              <a:t>, and the model computes h(x) for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inputs x. </a:t>
            </a:r>
          </a:p>
          <a:p>
            <a:r>
              <a:rPr lang="en-US" dirty="0"/>
              <a:t>In our running example, the model would </a:t>
            </a:r>
            <a:r>
              <a:rPr lang="en-US" u="sng" dirty="0">
                <a:solidFill>
                  <a:srgbClr val="FF0000"/>
                </a:solidFill>
              </a:rPr>
              <a:t>predict</a:t>
            </a:r>
            <a:r>
              <a:rPr lang="en-US" u="sng" dirty="0"/>
              <a:t> whether an executable x is more likely to be malware or benig</a:t>
            </a:r>
            <a:r>
              <a:rPr lang="en-US" dirty="0"/>
              <a:t>n. </a:t>
            </a:r>
          </a:p>
          <a:p>
            <a:r>
              <a:rPr lang="en-US" dirty="0"/>
              <a:t>The model prediction may take different forms but the most common for classification is a vector </a:t>
            </a:r>
            <a:r>
              <a:rPr lang="en-US" u="sng" dirty="0"/>
              <a:t>assigning a </a:t>
            </a:r>
            <a:r>
              <a:rPr lang="en-US" u="sng" dirty="0">
                <a:solidFill>
                  <a:srgbClr val="FF0000"/>
                </a:solidFill>
              </a:rPr>
              <a:t>probability</a:t>
            </a:r>
            <a:r>
              <a:rPr lang="en-US" u="sng" dirty="0"/>
              <a:t> for each class of the problem, which characterizes </a:t>
            </a:r>
            <a:r>
              <a:rPr lang="en-US" u="sng" dirty="0">
                <a:solidFill>
                  <a:srgbClr val="FF0000"/>
                </a:solidFill>
              </a:rPr>
              <a:t>how likely </a:t>
            </a:r>
            <a:r>
              <a:rPr lang="en-US" u="sng" dirty="0"/>
              <a:t>the input is to belong to that class</a:t>
            </a:r>
            <a:r>
              <a:rPr lang="en-US" dirty="0"/>
              <a:t>.</a:t>
            </a:r>
          </a:p>
          <a:p>
            <a:r>
              <a:rPr lang="en-US" dirty="0"/>
              <a:t>For our </a:t>
            </a:r>
            <a:r>
              <a:rPr lang="en-US" dirty="0">
                <a:solidFill>
                  <a:srgbClr val="0000FF"/>
                </a:solidFill>
              </a:rPr>
              <a:t>unsupervised</a:t>
            </a:r>
            <a:r>
              <a:rPr lang="en-US" dirty="0"/>
              <a:t> network intrusion detection system, the model would instead return the </a:t>
            </a:r>
            <a:r>
              <a:rPr lang="en-US" u="sng" dirty="0"/>
              <a:t>pattern representation h(x) </a:t>
            </a:r>
            <a:r>
              <a:rPr lang="en-US" dirty="0"/>
              <a:t>that corresponds to a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input network traffic x.</a:t>
            </a:r>
          </a:p>
        </p:txBody>
      </p:sp>
    </p:spTree>
    <p:extLst>
      <p:ext uri="{BB962C8B-B14F-4D97-AF65-F5344CB8AC3E}">
        <p14:creationId xmlns:p14="http://schemas.microsoft.com/office/powerpoint/2010/main" val="2756175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24E9-D0B2-467E-9DAE-CCA863B3E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200" y="-95675"/>
            <a:ext cx="10515600" cy="1325563"/>
          </a:xfrm>
        </p:spPr>
        <p:txBody>
          <a:bodyPr/>
          <a:lstStyle/>
          <a:p>
            <a:r>
              <a:rPr lang="en-US" dirty="0"/>
              <a:t>A Theoretical Model of </a:t>
            </a:r>
            <a:r>
              <a:rPr lang="en-US" dirty="0">
                <a:solidFill>
                  <a:srgbClr val="FF0000"/>
                </a:solidFill>
              </a:rPr>
              <a:t>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897DB-50E6-4B1C-9788-23E8367F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0" y="102790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Probably Approximately Correct (PAC) </a:t>
            </a:r>
            <a:r>
              <a:rPr lang="en-US" dirty="0"/>
              <a:t>model, a theoretical underpinning of these algorithms,</a:t>
            </a:r>
          </a:p>
          <a:p>
            <a:r>
              <a:rPr lang="en-US" dirty="0"/>
              <a:t>Briefly, the PAC model states that data points (x; y) are </a:t>
            </a:r>
            <a:r>
              <a:rPr lang="en-US" dirty="0">
                <a:solidFill>
                  <a:srgbClr val="FF0000"/>
                </a:solidFill>
              </a:rPr>
              <a:t>samples </a:t>
            </a:r>
            <a:r>
              <a:rPr lang="en-US" dirty="0"/>
              <a:t>obtained by sampling from </a:t>
            </a:r>
            <a:r>
              <a:rPr lang="en-US" u="sng" dirty="0"/>
              <a:t>a fixed but unknown probability distribution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D</a:t>
            </a:r>
            <a:r>
              <a:rPr lang="en-US" dirty="0"/>
              <a:t> over the space Z = X </a:t>
            </a:r>
            <a:r>
              <a:rPr lang="en-US" dirty="0" err="1"/>
              <a:t>x</a:t>
            </a:r>
            <a:r>
              <a:rPr lang="en-US" dirty="0"/>
              <a:t> Y . Here,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is the space of </a:t>
            </a:r>
            <a:r>
              <a:rPr lang="en-US" dirty="0">
                <a:solidFill>
                  <a:srgbClr val="FF0000"/>
                </a:solidFill>
              </a:rPr>
              <a:t>feature</a:t>
            </a:r>
            <a:r>
              <a:rPr lang="en-US" dirty="0"/>
              <a:t> values and 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/>
              <a:t> is the space of </a:t>
            </a:r>
            <a:r>
              <a:rPr lang="en-US" dirty="0">
                <a:solidFill>
                  <a:srgbClr val="FF0000"/>
                </a:solidFill>
              </a:rPr>
              <a:t>labels</a:t>
            </a:r>
            <a:r>
              <a:rPr lang="en-US" dirty="0"/>
              <a:t> (e.g., Y = {0, 1} for classification or Y = R for regression). </a:t>
            </a:r>
          </a:p>
          <a:p>
            <a:r>
              <a:rPr lang="en-US" u="sng" dirty="0"/>
              <a:t>The mapping from X to Y is captured by a prediction function </a:t>
            </a:r>
            <a:r>
              <a:rPr lang="en-US" b="1" i="1" u="sng" dirty="0">
                <a:solidFill>
                  <a:srgbClr val="0000FF"/>
                </a:solidFill>
              </a:rPr>
              <a:t>h</a:t>
            </a:r>
            <a:r>
              <a:rPr lang="en-US" u="sng" dirty="0"/>
              <a:t> </a:t>
            </a:r>
            <a:r>
              <a:rPr lang="en-US" dirty="0"/>
              <a:t>: X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Y associated with a </a:t>
            </a:r>
            <a:r>
              <a:rPr lang="en-US" dirty="0">
                <a:solidFill>
                  <a:srgbClr val="FF0000"/>
                </a:solidFill>
              </a:rPr>
              <a:t>loss function </a:t>
            </a:r>
            <a:r>
              <a:rPr lang="en-US" i="1" dirty="0" err="1">
                <a:solidFill>
                  <a:srgbClr val="0000FF"/>
                </a:solidFill>
              </a:rPr>
              <a:t>l</a:t>
            </a:r>
            <a:r>
              <a:rPr lang="en-US" i="1" baseline="-25000" dirty="0" err="1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X </a:t>
            </a:r>
            <a:r>
              <a:rPr lang="en-US" dirty="0" err="1"/>
              <a:t>x</a:t>
            </a:r>
            <a:r>
              <a:rPr lang="en-US" dirty="0"/>
              <a:t> Y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R </a:t>
            </a:r>
            <a:r>
              <a:rPr lang="en-US" dirty="0">
                <a:solidFill>
                  <a:srgbClr val="FF0000"/>
                </a:solidFill>
              </a:rPr>
              <a:t>which captures the error made by the prediction </a:t>
            </a:r>
            <a:r>
              <a:rPr lang="en-US" i="1" dirty="0">
                <a:solidFill>
                  <a:srgbClr val="0000FF"/>
                </a:solidFill>
              </a:rPr>
              <a:t>h(x)</a:t>
            </a:r>
            <a:r>
              <a:rPr lang="en-US" dirty="0">
                <a:solidFill>
                  <a:srgbClr val="FF0000"/>
                </a:solidFill>
              </a:rPr>
              <a:t> when the true label is </a:t>
            </a:r>
            <a:r>
              <a:rPr lang="en-US" dirty="0">
                <a:solidFill>
                  <a:srgbClr val="0000FF"/>
                </a:solidFill>
              </a:rPr>
              <a:t>y</a:t>
            </a:r>
            <a:r>
              <a:rPr lang="en-US" dirty="0"/>
              <a:t>. Examples include the </a:t>
            </a:r>
            <a:r>
              <a:rPr lang="en-US" dirty="0">
                <a:solidFill>
                  <a:srgbClr val="0000FF"/>
                </a:solidFill>
              </a:rPr>
              <a:t>hinge loss </a:t>
            </a:r>
            <a:r>
              <a:rPr lang="en-US" dirty="0"/>
              <a:t>[23] used in SVMs or the </a:t>
            </a:r>
            <a:r>
              <a:rPr lang="en-US" dirty="0">
                <a:solidFill>
                  <a:srgbClr val="0000FF"/>
                </a:solidFill>
              </a:rPr>
              <a:t>cross-entropy loss 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109EAE-B168-47B9-A043-DB7F67C1C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715" y="5194300"/>
            <a:ext cx="9785885" cy="130852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5F6855-239E-4881-8A65-2E383564CF7B}"/>
              </a:ext>
            </a:extLst>
          </p:cNvPr>
          <p:cNvCxnSpPr/>
          <p:nvPr/>
        </p:nvCxnSpPr>
        <p:spPr>
          <a:xfrm>
            <a:off x="4099560" y="6019800"/>
            <a:ext cx="541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7DCCC5B-1804-4C40-BBFD-D0933200D651}"/>
              </a:ext>
            </a:extLst>
          </p:cNvPr>
          <p:cNvSpPr/>
          <p:nvPr/>
        </p:nvSpPr>
        <p:spPr>
          <a:xfrm>
            <a:off x="4526280" y="5516880"/>
            <a:ext cx="1569720" cy="50286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40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D92BFC-98BF-48FD-8BE0-2B2C65D79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37" y="423283"/>
            <a:ext cx="10290387" cy="51495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6D18B7-74AB-4094-AC99-DFBAE309D71F}"/>
              </a:ext>
            </a:extLst>
          </p:cNvPr>
          <p:cNvSpPr/>
          <p:nvPr/>
        </p:nvSpPr>
        <p:spPr>
          <a:xfrm>
            <a:off x="10023231" y="5029200"/>
            <a:ext cx="877993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BEAFEE5-732E-47B4-A32E-E8B7BE28D50B}"/>
              </a:ext>
            </a:extLst>
          </p:cNvPr>
          <p:cNvCxnSpPr/>
          <p:nvPr/>
        </p:nvCxnSpPr>
        <p:spPr>
          <a:xfrm>
            <a:off x="5556738" y="2760785"/>
            <a:ext cx="4097216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28A11-CBDD-415C-ACC4-A2EBCCDA460C}"/>
              </a:ext>
            </a:extLst>
          </p:cNvPr>
          <p:cNvCxnSpPr/>
          <p:nvPr/>
        </p:nvCxnSpPr>
        <p:spPr>
          <a:xfrm>
            <a:off x="6257778" y="1907345"/>
            <a:ext cx="4097216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E63C087-F880-4474-B857-D914C8A2B146}"/>
              </a:ext>
            </a:extLst>
          </p:cNvPr>
          <p:cNvCxnSpPr/>
          <p:nvPr/>
        </p:nvCxnSpPr>
        <p:spPr>
          <a:xfrm flipH="1" flipV="1">
            <a:off x="7269480" y="1722120"/>
            <a:ext cx="1478280" cy="655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282AEC1-B6F4-4091-BD74-3788F341A718}"/>
              </a:ext>
            </a:extLst>
          </p:cNvPr>
          <p:cNvSpPr/>
          <p:nvPr/>
        </p:nvSpPr>
        <p:spPr>
          <a:xfrm>
            <a:off x="381000" y="2760785"/>
            <a:ext cx="10698480" cy="15978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6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BF4D5-BE61-431E-98A4-15D6F728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meet the following equation 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52B1B-F80E-4532-A744-47F8A4837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F110A0-93F7-41E8-9B98-4086AED94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685350" cy="435133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B2C567-D2CE-4CA5-851A-8D84B65FDD48}"/>
              </a:ext>
            </a:extLst>
          </p:cNvPr>
          <p:cNvCxnSpPr/>
          <p:nvPr/>
        </p:nvCxnSpPr>
        <p:spPr>
          <a:xfrm>
            <a:off x="4992858" y="3675185"/>
            <a:ext cx="4097216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1345D8-A2D0-4AEE-A472-5F51F200B566}"/>
              </a:ext>
            </a:extLst>
          </p:cNvPr>
          <p:cNvCxnSpPr>
            <a:cxnSpLocks/>
          </p:cNvCxnSpPr>
          <p:nvPr/>
        </p:nvCxnSpPr>
        <p:spPr>
          <a:xfrm>
            <a:off x="895642" y="5153465"/>
            <a:ext cx="10458158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B690B6-15A1-4D4E-8C63-AE3402FCE2BD}"/>
              </a:ext>
            </a:extLst>
          </p:cNvPr>
          <p:cNvCxnSpPr>
            <a:cxnSpLocks/>
          </p:cNvCxnSpPr>
          <p:nvPr/>
        </p:nvCxnSpPr>
        <p:spPr>
          <a:xfrm>
            <a:off x="866921" y="5717345"/>
            <a:ext cx="4467079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93FDF3-20DC-4E0A-992C-6973C10DFBFE}"/>
              </a:ext>
            </a:extLst>
          </p:cNvPr>
          <p:cNvCxnSpPr>
            <a:cxnSpLocks/>
          </p:cNvCxnSpPr>
          <p:nvPr/>
        </p:nvCxnSpPr>
        <p:spPr>
          <a:xfrm>
            <a:off x="8260080" y="4696265"/>
            <a:ext cx="3263470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901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40C09-3229-40AF-98EF-D9FE2CAB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and Testing – distribution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DA454-8DA2-4242-B777-31A99DAB5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training</a:t>
            </a:r>
            <a:r>
              <a:rPr lang="en-US" dirty="0"/>
              <a:t> step in supervised learning algorithms performs the ERM step. The accuracy measured on the </a:t>
            </a:r>
            <a:r>
              <a:rPr lang="en-US" dirty="0">
                <a:solidFill>
                  <a:srgbClr val="0000FF"/>
                </a:solidFill>
              </a:rPr>
              <a:t>test</a:t>
            </a:r>
            <a:r>
              <a:rPr lang="en-US" dirty="0"/>
              <a:t> data in machine learning typically estimates the </a:t>
            </a:r>
            <a:r>
              <a:rPr lang="el-GR" dirty="0">
                <a:solidFill>
                  <a:srgbClr val="FF0000"/>
                </a:solidFill>
              </a:rPr>
              <a:t>ε</a:t>
            </a:r>
            <a:r>
              <a:rPr lang="en-US" dirty="0"/>
              <a:t> (or some error value correlated with  </a:t>
            </a:r>
            <a:r>
              <a:rPr lang="el-GR" dirty="0"/>
              <a:t>ε</a:t>
            </a:r>
            <a:r>
              <a:rPr lang="en-US" dirty="0"/>
              <a:t> ). </a:t>
            </a:r>
          </a:p>
          <a:p>
            <a:r>
              <a:rPr lang="en-US" dirty="0"/>
              <a:t>In particular, the train /test procedure relies on </a:t>
            </a:r>
            <a:r>
              <a:rPr lang="en-US" dirty="0">
                <a:solidFill>
                  <a:srgbClr val="FF0000"/>
                </a:solidFill>
              </a:rPr>
              <a:t>the assumption </a:t>
            </a:r>
            <a:r>
              <a:rPr lang="en-US" dirty="0"/>
              <a:t>that training and test data </a:t>
            </a:r>
            <a:r>
              <a:rPr lang="en-US" dirty="0">
                <a:solidFill>
                  <a:srgbClr val="0000FF"/>
                </a:solidFill>
              </a:rPr>
              <a:t>arise from the same, though unknown, distribution D</a:t>
            </a:r>
            <a:r>
              <a:rPr lang="en-US" dirty="0"/>
              <a:t> and more importantly the distribution faced in an actual deployment in the inference step is also D. </a:t>
            </a:r>
          </a:p>
          <a:p>
            <a:r>
              <a:rPr lang="en-US" dirty="0"/>
              <a:t>Later we show that most attacks arise from an </a:t>
            </a:r>
            <a:r>
              <a:rPr lang="en-US" u="sng" dirty="0"/>
              <a:t>adversarial modification of D either in training or in inference resulting in a mismatch </a:t>
            </a:r>
            <a:r>
              <a:rPr lang="en-US" dirty="0"/>
              <a:t>between the distribution of data used in the learning and the inference phases.</a:t>
            </a:r>
          </a:p>
        </p:txBody>
      </p:sp>
    </p:spTree>
    <p:extLst>
      <p:ext uri="{BB962C8B-B14F-4D97-AF65-F5344CB8AC3E}">
        <p14:creationId xmlns:p14="http://schemas.microsoft.com/office/powerpoint/2010/main" val="1958969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7D78C-12CA-46F2-BA51-CD7A113FF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model could cheating on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096E7-ADAF-4680-AA72-F057AC0A7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Another noteworthy point is that the PAC guarantee (and thus most ML algorithms) is only about the </a:t>
            </a:r>
            <a:r>
              <a:rPr lang="en-US" dirty="0">
                <a:solidFill>
                  <a:srgbClr val="FF0000"/>
                </a:solidFill>
              </a:rPr>
              <a:t>expected loss</a:t>
            </a:r>
            <a:r>
              <a:rPr lang="en-US" dirty="0"/>
              <a:t>.</a:t>
            </a:r>
          </a:p>
          <a:p>
            <a:r>
              <a:rPr lang="en-US" dirty="0"/>
              <a:t>Thus, for most data points (x; y) that lie in </a:t>
            </a:r>
            <a:r>
              <a:rPr lang="en-US" dirty="0">
                <a:solidFill>
                  <a:srgbClr val="FF0000"/>
                </a:solidFill>
              </a:rPr>
              <a:t>low probability </a:t>
            </a:r>
            <a:r>
              <a:rPr lang="en-US" dirty="0"/>
              <a:t>regions, </a:t>
            </a:r>
            <a:r>
              <a:rPr lang="en-US" u="sng" dirty="0"/>
              <a:t>the </a:t>
            </a:r>
            <a:r>
              <a:rPr lang="en-US" u="sng" dirty="0">
                <a:solidFill>
                  <a:srgbClr val="FF0000"/>
                </a:solidFill>
              </a:rPr>
              <a:t>predictor</a:t>
            </a:r>
            <a:r>
              <a:rPr lang="en-US" u="sng" dirty="0"/>
              <a:t> ^ h(x) can </a:t>
            </a:r>
            <a:r>
              <a:rPr lang="en-US" u="sng" dirty="0">
                <a:solidFill>
                  <a:srgbClr val="0000FF"/>
                </a:solidFill>
              </a:rPr>
              <a:t>be far from </a:t>
            </a:r>
            <a:r>
              <a:rPr lang="en-US" u="sng" dirty="0"/>
              <a:t>the true </a:t>
            </a:r>
            <a:r>
              <a:rPr lang="en-US" u="sng" dirty="0">
                <a:solidFill>
                  <a:srgbClr val="FF0000"/>
                </a:solidFill>
              </a:rPr>
              <a:t>y , </a:t>
            </a:r>
            <a:r>
              <a:rPr lang="en-US" dirty="0"/>
              <a:t>although the output ^h could have high accuracy (as measured by test accuracy) because the accuracy is an estimate of the </a:t>
            </a:r>
            <a:r>
              <a:rPr lang="en-US" dirty="0">
                <a:solidFill>
                  <a:srgbClr val="FF0000"/>
                </a:solidFill>
              </a:rPr>
              <a:t>expected loss</a:t>
            </a:r>
            <a:r>
              <a:rPr lang="en-US" dirty="0"/>
              <a:t>. </a:t>
            </a:r>
          </a:p>
          <a:p>
            <a:r>
              <a:rPr lang="en-US" dirty="0"/>
              <a:t>In the extreme, </a:t>
            </a:r>
            <a:r>
              <a:rPr lang="en-US" dirty="0">
                <a:solidFill>
                  <a:srgbClr val="0000FF"/>
                </a:solidFill>
              </a:rPr>
              <a:t>a learning accuracy of 100% </a:t>
            </a:r>
            <a:r>
              <a:rPr lang="en-US" dirty="0"/>
              <a:t>could be achieved by predicting correctly in the </a:t>
            </a:r>
            <a:r>
              <a:rPr lang="en-US" u="sng" dirty="0"/>
              <a:t>positive probability </a:t>
            </a:r>
            <a:r>
              <a:rPr lang="en-US" dirty="0"/>
              <a:t>region </a:t>
            </a:r>
            <a:r>
              <a:rPr lang="en-US" dirty="0">
                <a:solidFill>
                  <a:srgbClr val="FF0000"/>
                </a:solidFill>
              </a:rPr>
              <a:t>with lots of misclassification </a:t>
            </a:r>
            <a:r>
              <a:rPr lang="en-US" dirty="0"/>
              <a:t>in the </a:t>
            </a:r>
            <a:r>
              <a:rPr lang="en-US" u="sng" dirty="0"/>
              <a:t>zero probability </a:t>
            </a:r>
            <a:r>
              <a:rPr lang="en-US" dirty="0"/>
              <a:t>regions (or more precisely sets with measure zero; a detailed discussion of this fact is present in a recent paper [24]). </a:t>
            </a:r>
          </a:p>
          <a:p>
            <a:r>
              <a:rPr lang="en-US" dirty="0"/>
              <a:t>An adversary may exploit such </a:t>
            </a:r>
            <a:r>
              <a:rPr lang="en-US" dirty="0">
                <a:solidFill>
                  <a:srgbClr val="0000FF"/>
                </a:solidFill>
              </a:rPr>
              <a:t>misclassification</a:t>
            </a:r>
            <a:r>
              <a:rPr lang="en-US" dirty="0"/>
              <a:t> to its advantage</a:t>
            </a:r>
          </a:p>
        </p:txBody>
      </p:sp>
    </p:spTree>
    <p:extLst>
      <p:ext uri="{BB962C8B-B14F-4D97-AF65-F5344CB8AC3E}">
        <p14:creationId xmlns:p14="http://schemas.microsoft.com/office/powerpoint/2010/main" val="755605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FC555-27BD-43F5-8EE5-CEBA5C7DF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4C8E8-4C65-4EAF-8553-D735522E8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begin by identifying the </a:t>
            </a:r>
            <a:r>
              <a:rPr lang="en-US" dirty="0">
                <a:solidFill>
                  <a:srgbClr val="FF0000"/>
                </a:solidFill>
              </a:rPr>
              <a:t>threat surface </a:t>
            </a:r>
            <a:r>
              <a:rPr lang="en-US" dirty="0"/>
              <a:t>of systems built on machine learning to inform </a:t>
            </a:r>
            <a:r>
              <a:rPr lang="en-US" dirty="0">
                <a:solidFill>
                  <a:srgbClr val="FF0000"/>
                </a:solidFill>
              </a:rPr>
              <a:t>where and how </a:t>
            </a:r>
            <a:r>
              <a:rPr lang="en-US" dirty="0"/>
              <a:t>an adversary will attempt to subvert the system under attack.</a:t>
            </a:r>
          </a:p>
          <a:p>
            <a:r>
              <a:rPr lang="en-US" dirty="0"/>
              <a:t>The attack surface of a system built with data and machine learning is reflective of its purpose. </a:t>
            </a:r>
          </a:p>
          <a:p>
            <a:r>
              <a:rPr lang="en-US" dirty="0"/>
              <a:t>However, one can view systems using ML within a </a:t>
            </a:r>
            <a:r>
              <a:rPr lang="en-US" dirty="0">
                <a:solidFill>
                  <a:srgbClr val="FF0000"/>
                </a:solidFill>
              </a:rPr>
              <a:t>generalized</a:t>
            </a:r>
            <a:r>
              <a:rPr lang="en-US" dirty="0"/>
              <a:t> data processing pipeline. (next slide)</a:t>
            </a:r>
          </a:p>
        </p:txBody>
      </p:sp>
    </p:spTree>
    <p:extLst>
      <p:ext uri="{BB962C8B-B14F-4D97-AF65-F5344CB8AC3E}">
        <p14:creationId xmlns:p14="http://schemas.microsoft.com/office/powerpoint/2010/main" val="57543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AE58B-AE21-4A88-95A2-488E5FA5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lecture?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054D0-DF36-4A94-9013-E12A045A6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lectures talk about </a:t>
            </a:r>
            <a:r>
              <a:rPr lang="en-US" u="sng" dirty="0"/>
              <a:t>how we can use BIG Data learning algorithms to overcome some attacks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Here we talk about the </a:t>
            </a:r>
            <a:r>
              <a:rPr lang="en-US" dirty="0">
                <a:solidFill>
                  <a:srgbClr val="C00000"/>
                </a:solidFill>
              </a:rPr>
              <a:t>security issues in ML algorithm/process itself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It is helpful to our future understanding on BD ML security.</a:t>
            </a:r>
          </a:p>
        </p:txBody>
      </p:sp>
    </p:spTree>
    <p:extLst>
      <p:ext uri="{BB962C8B-B14F-4D97-AF65-F5344CB8AC3E}">
        <p14:creationId xmlns:p14="http://schemas.microsoft.com/office/powerpoint/2010/main" val="541083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C88DFA-3692-461A-B9AA-887E13131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832"/>
            <a:ext cx="12151625" cy="52791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5E4312-9B7F-413B-A2D3-DC9E22A95CEE}"/>
              </a:ext>
            </a:extLst>
          </p:cNvPr>
          <p:cNvSpPr txBox="1"/>
          <p:nvPr/>
        </p:nvSpPr>
        <p:spPr>
          <a:xfrm>
            <a:off x="244800" y="5580000"/>
            <a:ext cx="1154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System’s attack surface: the generic model (top row) is illustrated with two example scenarios (bottom rows): </a:t>
            </a:r>
            <a:r>
              <a:rPr lang="en-US" dirty="0">
                <a:solidFill>
                  <a:srgbClr val="FF0000"/>
                </a:solidFill>
              </a:rPr>
              <a:t>a computer vision model </a:t>
            </a:r>
            <a:r>
              <a:rPr lang="en-US" dirty="0"/>
              <a:t>used by an automotive system to recognize traffic signs on the road and a network intrusion detection system.</a:t>
            </a:r>
          </a:p>
        </p:txBody>
      </p:sp>
    </p:spTree>
    <p:extLst>
      <p:ext uri="{BB962C8B-B14F-4D97-AF65-F5344CB8AC3E}">
        <p14:creationId xmlns:p14="http://schemas.microsoft.com/office/powerpoint/2010/main" val="61178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9CFC-A1A3-4BAD-95A3-BE30B6547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the previous figure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E166-E690-4C3F-A548-1A25204BC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At </a:t>
            </a:r>
            <a:r>
              <a:rPr lang="en-US" sz="2400" dirty="0">
                <a:solidFill>
                  <a:srgbClr val="FF0000"/>
                </a:solidFill>
              </a:rPr>
              <a:t>inference</a:t>
            </a:r>
            <a:r>
              <a:rPr lang="en-US" sz="2400" dirty="0"/>
              <a:t>, (a) </a:t>
            </a:r>
            <a:r>
              <a:rPr lang="en-US" sz="2400" u="sng" dirty="0"/>
              <a:t>input features </a:t>
            </a:r>
            <a:r>
              <a:rPr lang="en-US" sz="2400" dirty="0"/>
              <a:t>are collected from sensors or data repositories, (b) processed in the </a:t>
            </a:r>
            <a:r>
              <a:rPr lang="en-US" sz="2400" u="sng" dirty="0"/>
              <a:t>digital domain</a:t>
            </a:r>
            <a:r>
              <a:rPr lang="en-US" sz="2400" dirty="0"/>
              <a:t>, (c) used by the model to produce </a:t>
            </a:r>
            <a:r>
              <a:rPr lang="en-US" sz="2400" dirty="0">
                <a:solidFill>
                  <a:srgbClr val="FF0000"/>
                </a:solidFill>
              </a:rPr>
              <a:t>an output</a:t>
            </a:r>
            <a:r>
              <a:rPr lang="en-US" sz="2400" dirty="0"/>
              <a:t>, and (d) the output is communicated to an external system or user and acted upon. </a:t>
            </a:r>
          </a:p>
          <a:p>
            <a:r>
              <a:rPr lang="en-US" sz="2400" dirty="0"/>
              <a:t>To illustrate, consider </a:t>
            </a:r>
            <a:r>
              <a:rPr lang="en-US" sz="2400" dirty="0">
                <a:solidFill>
                  <a:srgbClr val="FF0000"/>
                </a:solidFill>
              </a:rPr>
              <a:t>a generic pipeline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autonomous vehicle, and network intrusion detection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systems in Figure 1 (middle and bottom). </a:t>
            </a:r>
          </a:p>
          <a:p>
            <a:r>
              <a:rPr lang="en-US" sz="2400" dirty="0"/>
              <a:t>These systems collect </a:t>
            </a:r>
            <a:r>
              <a:rPr lang="en-US" sz="2400" dirty="0">
                <a:solidFill>
                  <a:srgbClr val="0000FF"/>
                </a:solidFill>
              </a:rPr>
              <a:t>sensor inputs </a:t>
            </a:r>
            <a:r>
              <a:rPr lang="en-US" sz="2400" dirty="0"/>
              <a:t>(video image, network events) from which model features (pixels, flows) are extracted and used within the models. </a:t>
            </a:r>
          </a:p>
          <a:p>
            <a:r>
              <a:rPr lang="en-US" sz="2400" dirty="0"/>
              <a:t>The meaning of the </a:t>
            </a:r>
            <a:r>
              <a:rPr lang="en-US" sz="2400" dirty="0">
                <a:solidFill>
                  <a:srgbClr val="0000FF"/>
                </a:solidFill>
              </a:rPr>
              <a:t>model output </a:t>
            </a:r>
            <a:r>
              <a:rPr lang="en-US" sz="2400" dirty="0"/>
              <a:t>(stop sign, network attack) is then interpreted and </a:t>
            </a:r>
            <a:r>
              <a:rPr lang="en-US" sz="2400" u="sng" dirty="0">
                <a:solidFill>
                  <a:srgbClr val="FF0000"/>
                </a:solidFill>
              </a:rPr>
              <a:t>action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taken (stopping the car, filtering future traffic from an IP). </a:t>
            </a:r>
          </a:p>
          <a:p>
            <a:r>
              <a:rPr lang="en-US" sz="2400" dirty="0"/>
              <a:t>Here, the attack surface for the system can be defined with respect to the data processing pipeline. Adversaries can attempt to </a:t>
            </a:r>
            <a:r>
              <a:rPr lang="en-US" sz="2400" dirty="0">
                <a:solidFill>
                  <a:srgbClr val="FF0000"/>
                </a:solidFill>
              </a:rPr>
              <a:t>manipulate the collection and processing of data, corrupt the model, or tamper with the outputs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726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9B5C1-BC6D-4539-9F81-14DCF992A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0"/>
            <a:ext cx="10515600" cy="1325563"/>
          </a:xfrm>
        </p:spPr>
        <p:txBody>
          <a:bodyPr/>
          <a:lstStyle/>
          <a:p>
            <a:r>
              <a:rPr lang="en-US" dirty="0"/>
              <a:t>Training: Online or offline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65DE6-CF9F-4408-AC6B-FC96D1A4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070451"/>
            <a:ext cx="11567160" cy="4351338"/>
          </a:xfrm>
        </p:spPr>
        <p:txBody>
          <a:bodyPr>
            <a:noAutofit/>
          </a:bodyPr>
          <a:lstStyle/>
          <a:p>
            <a:r>
              <a:rPr lang="en-US" sz="2400" dirty="0"/>
              <a:t>Recall that the training of the model is performed using either an offline or online process. 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b="1" u="sng" dirty="0">
                <a:solidFill>
                  <a:srgbClr val="7030A0"/>
                </a:solidFill>
              </a:rPr>
              <a:t>Offline training</a:t>
            </a:r>
            <a:r>
              <a:rPr lang="en-US" sz="2400" dirty="0"/>
              <a:t>: In an </a:t>
            </a:r>
            <a:r>
              <a:rPr lang="en-US" sz="2400" b="1" u="sng" dirty="0">
                <a:solidFill>
                  <a:srgbClr val="FF0000"/>
                </a:solidFill>
              </a:rPr>
              <a:t>offline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setting, training data is collected or generated. </a:t>
            </a:r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training data </a:t>
            </a:r>
            <a:r>
              <a:rPr lang="en-US" sz="2400" dirty="0"/>
              <a:t>used to learn the </a:t>
            </a:r>
            <a:r>
              <a:rPr lang="en-US" sz="2400" dirty="0">
                <a:solidFill>
                  <a:srgbClr val="FF0000"/>
                </a:solidFill>
              </a:rPr>
              <a:t>model,</a:t>
            </a:r>
            <a:r>
              <a:rPr lang="en-US" sz="2400" dirty="0"/>
              <a:t> includes </a:t>
            </a:r>
            <a:r>
              <a:rPr lang="en-US" sz="2400" u="sng" dirty="0"/>
              <a:t>vectors of features </a:t>
            </a:r>
            <a:r>
              <a:rPr lang="en-US" sz="2400" dirty="0"/>
              <a:t>used as inputs during inference, as well as </a:t>
            </a:r>
            <a:r>
              <a:rPr lang="en-US" sz="2400" u="sng" dirty="0"/>
              <a:t>expected outputs </a:t>
            </a:r>
            <a:r>
              <a:rPr lang="en-US" sz="2400" dirty="0"/>
              <a:t>for supervised learning (or a </a:t>
            </a:r>
            <a:r>
              <a:rPr lang="en-US" sz="2400" u="sng" dirty="0"/>
              <a:t>reward</a:t>
            </a:r>
            <a:r>
              <a:rPr lang="en-US" sz="2400" dirty="0"/>
              <a:t> function for reinforcement learning). </a:t>
            </a:r>
          </a:p>
          <a:p>
            <a:r>
              <a:rPr lang="en-US" sz="2400" dirty="0"/>
              <a:t>The training data may also include </a:t>
            </a:r>
            <a:r>
              <a:rPr lang="en-US" sz="2400" dirty="0">
                <a:solidFill>
                  <a:srgbClr val="FF0000"/>
                </a:solidFill>
              </a:rPr>
              <a:t>additional features </a:t>
            </a:r>
            <a:r>
              <a:rPr lang="en-US" sz="2400" dirty="0"/>
              <a:t>not available at runtime (referred to as </a:t>
            </a:r>
            <a:r>
              <a:rPr lang="en-US" sz="2400" dirty="0">
                <a:solidFill>
                  <a:srgbClr val="FF0000"/>
                </a:solidFill>
              </a:rPr>
              <a:t>privileged</a:t>
            </a:r>
            <a:r>
              <a:rPr lang="en-US" sz="2400" dirty="0"/>
              <a:t> information in some settings [27]). </a:t>
            </a:r>
          </a:p>
          <a:p>
            <a:r>
              <a:rPr lang="en-US" sz="2400" dirty="0"/>
              <a:t>the means of </a:t>
            </a:r>
            <a:r>
              <a:rPr lang="en-US" sz="2400" u="sng" dirty="0"/>
              <a:t>collection and validation </a:t>
            </a:r>
            <a:r>
              <a:rPr lang="en-US" sz="2400" dirty="0"/>
              <a:t>processes offer another </a:t>
            </a:r>
            <a:r>
              <a:rPr lang="en-US" sz="2400" dirty="0">
                <a:solidFill>
                  <a:srgbClr val="FF0000"/>
                </a:solidFill>
              </a:rPr>
              <a:t>attack surface </a:t>
            </a:r>
            <a:r>
              <a:rPr lang="en-US" sz="2400" dirty="0"/>
              <a:t>– adversaries who can </a:t>
            </a:r>
            <a:r>
              <a:rPr lang="en-US" sz="2400" u="sng" dirty="0"/>
              <a:t>manipulate the data collection process </a:t>
            </a:r>
            <a:r>
              <a:rPr lang="en-US" sz="2400" dirty="0"/>
              <a:t>can do so to induce targeted model behaviors. 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b="1" dirty="0">
                <a:solidFill>
                  <a:srgbClr val="7030A0"/>
                </a:solidFill>
              </a:rPr>
              <a:t>Online training: </a:t>
            </a:r>
            <a:r>
              <a:rPr lang="en-US" sz="2400" dirty="0"/>
              <a:t>Similar attacks in 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u="sng" dirty="0">
                <a:solidFill>
                  <a:srgbClr val="FF0000"/>
                </a:solidFill>
              </a:rPr>
              <a:t>online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setting (such as may be encountered in reinforcement learning) can be quite damaging, where the adversary can </a:t>
            </a:r>
            <a:r>
              <a:rPr lang="en-US" sz="2400" dirty="0">
                <a:solidFill>
                  <a:srgbClr val="0000FF"/>
                </a:solidFill>
              </a:rPr>
              <a:t>slowly alter the model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0000FF"/>
                </a:solidFill>
              </a:rPr>
              <a:t>crafted inputs </a:t>
            </a:r>
            <a:r>
              <a:rPr lang="en-US" sz="2400" dirty="0"/>
              <a:t>submitted </a:t>
            </a:r>
            <a:r>
              <a:rPr lang="en-US" sz="2400" b="1" u="sng" dirty="0">
                <a:solidFill>
                  <a:srgbClr val="7030A0"/>
                </a:solidFill>
              </a:rPr>
              <a:t>at online runtime </a:t>
            </a:r>
            <a:r>
              <a:rPr lang="en-US" sz="2400" dirty="0"/>
              <a:t>(e.g., using false training [28]).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Online attacks </a:t>
            </a:r>
            <a:r>
              <a:rPr lang="en-US" sz="2400" dirty="0"/>
              <a:t>such as these have been commonly observed in domains such as SPAM detection and network intrusion detection</a:t>
            </a:r>
          </a:p>
        </p:txBody>
      </p:sp>
    </p:spTree>
    <p:extLst>
      <p:ext uri="{BB962C8B-B14F-4D97-AF65-F5344CB8AC3E}">
        <p14:creationId xmlns:p14="http://schemas.microsoft.com/office/powerpoint/2010/main" val="1709766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11133-93F5-43F0-AC2A-BE789223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Adversarial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12AB6-76CC-4418-ADB3-7192F427F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term capabilities refers to the </a:t>
            </a:r>
            <a:r>
              <a:rPr lang="en-US" dirty="0" err="1"/>
              <a:t>whats</a:t>
            </a:r>
            <a:r>
              <a:rPr lang="en-US" dirty="0"/>
              <a:t> and </a:t>
            </a:r>
            <a:r>
              <a:rPr lang="en-US" dirty="0" err="1"/>
              <a:t>hows</a:t>
            </a:r>
            <a:r>
              <a:rPr lang="en-US" dirty="0"/>
              <a:t> of the available attacks, and indicates the </a:t>
            </a:r>
            <a:r>
              <a:rPr lang="en-US" dirty="0">
                <a:solidFill>
                  <a:srgbClr val="0000FF"/>
                </a:solidFill>
              </a:rPr>
              <a:t>attack vectors </a:t>
            </a:r>
            <a:r>
              <a:rPr lang="en-US" dirty="0"/>
              <a:t>one may use on a </a:t>
            </a:r>
            <a:r>
              <a:rPr lang="en-US" dirty="0">
                <a:solidFill>
                  <a:srgbClr val="0000FF"/>
                </a:solidFill>
              </a:rPr>
              <a:t>threat surface</a:t>
            </a:r>
            <a:r>
              <a:rPr lang="en-US" dirty="0"/>
              <a:t>. </a:t>
            </a:r>
          </a:p>
          <a:p>
            <a:r>
              <a:rPr lang="en-US" dirty="0"/>
              <a:t>For instance, in the network intrusion detection scenario, an </a:t>
            </a:r>
            <a:r>
              <a:rPr lang="en-US" dirty="0">
                <a:solidFill>
                  <a:srgbClr val="0000FF"/>
                </a:solidFill>
              </a:rPr>
              <a:t>internal adversary </a:t>
            </a:r>
            <a:r>
              <a:rPr lang="en-US" dirty="0"/>
              <a:t>may have access to </a:t>
            </a:r>
            <a:r>
              <a:rPr lang="en-US" u="sng" dirty="0"/>
              <a:t>the model </a:t>
            </a:r>
            <a:r>
              <a:rPr lang="en-US" dirty="0"/>
              <a:t>used to distinguish attacks from normal behavior, whereas a </a:t>
            </a:r>
            <a:r>
              <a:rPr lang="en-US" u="sng" dirty="0"/>
              <a:t>weaker eaves-dropping adversary </a:t>
            </a:r>
            <a:r>
              <a:rPr lang="en-US" dirty="0"/>
              <a:t>would only have access to </a:t>
            </a:r>
            <a:r>
              <a:rPr lang="en-US" u="sng" dirty="0"/>
              <a:t>TCP dumps </a:t>
            </a:r>
            <a:r>
              <a:rPr lang="en-US" dirty="0"/>
              <a:t>of the network traffic. </a:t>
            </a:r>
          </a:p>
          <a:p>
            <a:r>
              <a:rPr lang="en-US" dirty="0"/>
              <a:t>Here the </a:t>
            </a:r>
            <a:r>
              <a:rPr lang="en-US" u="sng" dirty="0"/>
              <a:t>attack surface remains the same for both the attacks</a:t>
            </a:r>
            <a:r>
              <a:rPr lang="en-US" dirty="0"/>
              <a:t>, but the former attacker is assumed to </a:t>
            </a:r>
            <a:r>
              <a:rPr lang="en-US" u="sng" dirty="0"/>
              <a:t>have much more information </a:t>
            </a:r>
            <a:r>
              <a:rPr lang="en-US" dirty="0"/>
              <a:t>and is thus a strictly ”stronger” adversary. </a:t>
            </a:r>
          </a:p>
          <a:p>
            <a:r>
              <a:rPr lang="en-US" dirty="0"/>
              <a:t>We explore the range of attacker capabilities in machine learning systems as they relate to inference and training phases</a:t>
            </a:r>
          </a:p>
        </p:txBody>
      </p:sp>
    </p:spTree>
    <p:extLst>
      <p:ext uri="{BB962C8B-B14F-4D97-AF65-F5344CB8AC3E}">
        <p14:creationId xmlns:p14="http://schemas.microsoft.com/office/powerpoint/2010/main" val="4003122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5E962E-3867-40FD-8FF3-6A2D3427A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074" y="330433"/>
            <a:ext cx="9570525" cy="47231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284AEF-C45D-4EBF-8506-C9F5C04651F5}"/>
              </a:ext>
            </a:extLst>
          </p:cNvPr>
          <p:cNvSpPr txBox="1"/>
          <p:nvPr/>
        </p:nvSpPr>
        <p:spPr>
          <a:xfrm>
            <a:off x="198120" y="5335200"/>
            <a:ext cx="11871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Adversarial Capabilities: </a:t>
            </a:r>
            <a:r>
              <a:rPr lang="en-US" sz="2400" dirty="0"/>
              <a:t>adversaries attack ML systems at </a:t>
            </a:r>
            <a:r>
              <a:rPr lang="en-US" sz="2400" dirty="0">
                <a:solidFill>
                  <a:srgbClr val="FF0000"/>
                </a:solidFill>
              </a:rPr>
              <a:t>inference </a:t>
            </a:r>
            <a:r>
              <a:rPr lang="en-US" sz="2400" dirty="0"/>
              <a:t>time by exploiting model internal information (</a:t>
            </a:r>
            <a:r>
              <a:rPr lang="en-US" sz="2400" dirty="0">
                <a:solidFill>
                  <a:srgbClr val="0000FF"/>
                </a:solidFill>
              </a:rPr>
              <a:t>white box</a:t>
            </a:r>
            <a:r>
              <a:rPr lang="en-US" sz="2400" dirty="0"/>
              <a:t>) or </a:t>
            </a:r>
            <a:r>
              <a:rPr lang="en-US" sz="2400" u="sng" dirty="0"/>
              <a:t>probing the system to infer system vulnerabilities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00FF"/>
                </a:solidFill>
              </a:rPr>
              <a:t>black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box</a:t>
            </a:r>
            <a:r>
              <a:rPr lang="en-US" sz="2400" dirty="0"/>
              <a:t>). Adversaries use read or write access to the </a:t>
            </a:r>
            <a:r>
              <a:rPr lang="en-US" sz="2400" dirty="0">
                <a:solidFill>
                  <a:srgbClr val="FF0000"/>
                </a:solidFill>
              </a:rPr>
              <a:t>training</a:t>
            </a:r>
            <a:r>
              <a:rPr lang="en-US" sz="2400" dirty="0"/>
              <a:t> data to mimic or corrupt the model.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380AC1-8B47-41C2-BE32-9B9C6DF3C3F2}"/>
              </a:ext>
            </a:extLst>
          </p:cNvPr>
          <p:cNvSpPr txBox="1"/>
          <p:nvPr/>
        </p:nvSpPr>
        <p:spPr>
          <a:xfrm>
            <a:off x="448933" y="3739730"/>
            <a:ext cx="1316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Happens first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BB8718-7DCD-4BBC-859B-439D27C9C23A}"/>
              </a:ext>
            </a:extLst>
          </p:cNvPr>
          <p:cNvSpPr txBox="1"/>
          <p:nvPr/>
        </p:nvSpPr>
        <p:spPr>
          <a:xfrm>
            <a:off x="476787" y="1388750"/>
            <a:ext cx="1316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Happens second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883654C-357B-454A-91BB-8221FC96AF58}"/>
              </a:ext>
            </a:extLst>
          </p:cNvPr>
          <p:cNvCxnSpPr/>
          <p:nvPr/>
        </p:nvCxnSpPr>
        <p:spPr>
          <a:xfrm flipV="1">
            <a:off x="2407920" y="2035081"/>
            <a:ext cx="0" cy="1704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577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D073-52ED-4F44-8F49-155AF171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at </a:t>
            </a:r>
            <a:r>
              <a:rPr lang="en-US" dirty="0">
                <a:solidFill>
                  <a:srgbClr val="FF0000"/>
                </a:solidFill>
              </a:rPr>
              <a:t>inference</a:t>
            </a:r>
            <a:r>
              <a:rPr lang="en-US" dirty="0"/>
              <a:t> time—exploratory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98948-404F-4B00-A573-22B4BCE9E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attacks </a:t>
            </a:r>
            <a:r>
              <a:rPr lang="en-US" u="sng" dirty="0"/>
              <a:t>do not tamper with the targeted model </a:t>
            </a:r>
            <a:r>
              <a:rPr lang="en-US" dirty="0"/>
              <a:t>but instead either cause it to </a:t>
            </a:r>
            <a:r>
              <a:rPr lang="en-US" u="sng" dirty="0"/>
              <a:t>produce adversary’s desired outputs (incorrect outputs) </a:t>
            </a:r>
            <a:r>
              <a:rPr lang="en-US" dirty="0"/>
              <a:t>or simply use the attack to </a:t>
            </a:r>
            <a:r>
              <a:rPr lang="en-US" u="sng" dirty="0"/>
              <a:t>collect evidence about the model characteristics</a:t>
            </a:r>
            <a:r>
              <a:rPr lang="en-US" dirty="0"/>
              <a:t>. </a:t>
            </a:r>
          </a:p>
          <a:p>
            <a:r>
              <a:rPr lang="en-US" dirty="0"/>
              <a:t>the effectiveness of such attacks are largely determined by </a:t>
            </a:r>
            <a:r>
              <a:rPr lang="en-US" i="1" dirty="0"/>
              <a:t>the amount of information that is available to the adversary</a:t>
            </a:r>
            <a:r>
              <a:rPr lang="en-US" dirty="0"/>
              <a:t> about the model and its use in the target environment.</a:t>
            </a:r>
          </a:p>
        </p:txBody>
      </p:sp>
    </p:spTree>
    <p:extLst>
      <p:ext uri="{BB962C8B-B14F-4D97-AF65-F5344CB8AC3E}">
        <p14:creationId xmlns:p14="http://schemas.microsoft.com/office/powerpoint/2010/main" val="1742496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739C-170F-49AF-8BB0-59084C44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White box </a:t>
            </a:r>
            <a:r>
              <a:rPr lang="en-US" dirty="0"/>
              <a:t>attacks.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FEF4C-2056-43AB-9253-F7CCD6139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Inference phase attacks </a:t>
            </a:r>
            <a:r>
              <a:rPr lang="en-US" dirty="0"/>
              <a:t>can be classified into either white box or black box attacks. </a:t>
            </a:r>
          </a:p>
          <a:p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white box </a:t>
            </a:r>
            <a:r>
              <a:rPr lang="en-US" dirty="0"/>
              <a:t>attacks, the adversary has some information about the model or its original training </a:t>
            </a:r>
            <a:r>
              <a:rPr lang="pt-BR" dirty="0"/>
              <a:t>data, e.g., </a:t>
            </a:r>
            <a:r>
              <a:rPr lang="pt-BR" dirty="0">
                <a:solidFill>
                  <a:srgbClr val="0000FF"/>
                </a:solidFill>
              </a:rPr>
              <a:t>ML algorithm, model parameters , network </a:t>
            </a:r>
            <a:r>
              <a:rPr lang="en-US" dirty="0">
                <a:solidFill>
                  <a:srgbClr val="0000FF"/>
                </a:solidFill>
              </a:rPr>
              <a:t>structure, or summary, partial, or full training data</a:t>
            </a:r>
            <a:r>
              <a:rPr lang="en-US" dirty="0"/>
              <a:t>. </a:t>
            </a:r>
          </a:p>
          <a:p>
            <a:r>
              <a:rPr lang="en-US" dirty="0"/>
              <a:t>Grossly speaking, this information can be divided into attacks that use information about </a:t>
            </a:r>
            <a:r>
              <a:rPr lang="en-US" dirty="0">
                <a:solidFill>
                  <a:srgbClr val="0000FF"/>
                </a:solidFill>
              </a:rPr>
              <a:t>the model architecture (algorithm and structure of the hypothesis h), model parameters  (weights),</a:t>
            </a:r>
            <a:r>
              <a:rPr lang="en-US" dirty="0"/>
              <a:t> or both. </a:t>
            </a:r>
          </a:p>
          <a:p>
            <a:r>
              <a:rPr lang="en-US" dirty="0"/>
              <a:t>The adversary exploits available information to identify where a model may be exploited. For example, an adversary who </a:t>
            </a:r>
            <a:r>
              <a:rPr lang="en-US" dirty="0">
                <a:solidFill>
                  <a:srgbClr val="0000FF"/>
                </a:solidFill>
              </a:rPr>
              <a:t>has access to the model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its parameters  </a:t>
            </a:r>
            <a:r>
              <a:rPr lang="en-US" dirty="0"/>
              <a:t>may </a:t>
            </a:r>
            <a:r>
              <a:rPr lang="en-US" u="sng" dirty="0"/>
              <a:t>identify parts of the feature space for which the model has high error, and exploit that by altering an input to into that space, e.g., adversarial example crafting </a:t>
            </a:r>
            <a:r>
              <a:rPr lang="en-US" dirty="0"/>
              <a:t>[30].</a:t>
            </a:r>
          </a:p>
        </p:txBody>
      </p:sp>
    </p:spTree>
    <p:extLst>
      <p:ext uri="{BB962C8B-B14F-4D97-AF65-F5344CB8AC3E}">
        <p14:creationId xmlns:p14="http://schemas.microsoft.com/office/powerpoint/2010/main" val="4072182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858C-A31D-4FD7-9E1D-E39928D5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B349-C565-458B-BBAF-46DC38B09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Conversely </a:t>
            </a:r>
            <a:r>
              <a:rPr lang="en-US" u="sng" dirty="0"/>
              <a:t>black box </a:t>
            </a:r>
            <a:r>
              <a:rPr lang="en-US" dirty="0"/>
              <a:t>attacks assume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knowledge about the model. The adversary in these attacks </a:t>
            </a:r>
            <a:r>
              <a:rPr lang="en-US" dirty="0">
                <a:solidFill>
                  <a:srgbClr val="0000FF"/>
                </a:solidFill>
              </a:rPr>
              <a:t>use information about the setting or past inputs</a:t>
            </a:r>
            <a:r>
              <a:rPr lang="en-US" dirty="0"/>
              <a:t> to infer model vulnerability.</a:t>
            </a:r>
          </a:p>
          <a:p>
            <a:r>
              <a:rPr lang="en-US" dirty="0"/>
              <a:t>For example, in an </a:t>
            </a:r>
            <a:r>
              <a:rPr lang="en-US" dirty="0">
                <a:solidFill>
                  <a:srgbClr val="0000FF"/>
                </a:solidFill>
              </a:rPr>
              <a:t>oracle attack</a:t>
            </a:r>
            <a:r>
              <a:rPr lang="en-US" dirty="0"/>
              <a:t>, the adversary explores a model by </a:t>
            </a:r>
            <a:r>
              <a:rPr lang="en-US" u="sng" dirty="0"/>
              <a:t>providing a series of </a:t>
            </a:r>
            <a:r>
              <a:rPr lang="en-US" u="sng" dirty="0">
                <a:solidFill>
                  <a:srgbClr val="FF0000"/>
                </a:solidFill>
              </a:rPr>
              <a:t>carefully crafted inputs </a:t>
            </a:r>
            <a:r>
              <a:rPr lang="en-US" u="sng" dirty="0"/>
              <a:t>and observing </a:t>
            </a:r>
            <a:r>
              <a:rPr lang="en-US" u="sng" dirty="0">
                <a:solidFill>
                  <a:srgbClr val="FF0000"/>
                </a:solidFill>
              </a:rPr>
              <a:t>outputs</a:t>
            </a:r>
            <a:r>
              <a:rPr lang="en-US" u="sng" dirty="0"/>
              <a:t> </a:t>
            </a:r>
            <a:r>
              <a:rPr lang="en-US" dirty="0"/>
              <a:t>[31]. </a:t>
            </a:r>
          </a:p>
          <a:p>
            <a:r>
              <a:rPr lang="en-US" dirty="0"/>
              <a:t>Oracle attacks work because a good deal of information about a model can be extracted </a:t>
            </a:r>
            <a:r>
              <a:rPr lang="en-US" i="1" dirty="0">
                <a:solidFill>
                  <a:srgbClr val="0000FF"/>
                </a:solidFill>
              </a:rPr>
              <a:t>from input / output pairs</a:t>
            </a:r>
            <a:r>
              <a:rPr lang="en-US" dirty="0"/>
              <a:t>, and relatively little information is required because of the </a:t>
            </a:r>
            <a:r>
              <a:rPr lang="en-US" dirty="0">
                <a:solidFill>
                  <a:srgbClr val="0000FF"/>
                </a:solidFill>
              </a:rPr>
              <a:t>transferability property </a:t>
            </a:r>
            <a:r>
              <a:rPr lang="en-US" dirty="0"/>
              <a:t>exhibited by many model architectures</a:t>
            </a:r>
          </a:p>
        </p:txBody>
      </p:sp>
    </p:spTree>
    <p:extLst>
      <p:ext uri="{BB962C8B-B14F-4D97-AF65-F5344CB8AC3E}">
        <p14:creationId xmlns:p14="http://schemas.microsoft.com/office/powerpoint/2010/main" val="2248113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79AC2-90B7-4AAC-8411-EF821B39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Training</a:t>
            </a:r>
            <a:r>
              <a:rPr lang="en-US" dirty="0"/>
              <a:t> Phase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DD729-9CDF-4F78-8B43-BFDF8A314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Attacks on </a:t>
            </a:r>
            <a:r>
              <a:rPr lang="en-US" dirty="0">
                <a:solidFill>
                  <a:srgbClr val="FF0000"/>
                </a:solidFill>
              </a:rPr>
              <a:t>training</a:t>
            </a:r>
            <a:r>
              <a:rPr lang="en-US" dirty="0"/>
              <a:t> attempt to </a:t>
            </a:r>
            <a:r>
              <a:rPr lang="en-US" u="sng" dirty="0"/>
              <a:t>learn, influence or corrupt </a:t>
            </a:r>
            <a:r>
              <a:rPr lang="en-US" dirty="0"/>
              <a:t>the model itself. The simplest and arguably weakest attack on training is simply </a:t>
            </a:r>
            <a:r>
              <a:rPr lang="en-US" i="1" dirty="0"/>
              <a:t>accessing a </a:t>
            </a:r>
            <a:r>
              <a:rPr lang="en-US" i="1" dirty="0">
                <a:solidFill>
                  <a:srgbClr val="FF0000"/>
                </a:solidFill>
              </a:rPr>
              <a:t>summary, partial or all </a:t>
            </a:r>
            <a:r>
              <a:rPr lang="en-US" i="1" dirty="0"/>
              <a:t>of the training data</a:t>
            </a:r>
            <a:r>
              <a:rPr lang="en-US" dirty="0"/>
              <a:t>. </a:t>
            </a:r>
          </a:p>
          <a:p>
            <a:r>
              <a:rPr lang="en-US" dirty="0"/>
              <a:t>Here, depending on the quality and volume of training data, </a:t>
            </a:r>
            <a:r>
              <a:rPr lang="en-US" u="sng" dirty="0"/>
              <a:t>the adversary can create a </a:t>
            </a:r>
            <a:r>
              <a:rPr lang="en-US" u="sng" dirty="0">
                <a:solidFill>
                  <a:srgbClr val="FF0000"/>
                </a:solidFill>
              </a:rPr>
              <a:t>substitute model </a:t>
            </a:r>
            <a:r>
              <a:rPr lang="en-US" u="sng" dirty="0"/>
              <a:t>(also referred to as a </a:t>
            </a:r>
            <a:r>
              <a:rPr lang="en-US" u="sng" dirty="0">
                <a:solidFill>
                  <a:srgbClr val="FF0000"/>
                </a:solidFill>
              </a:rPr>
              <a:t>surrogate or auxiliary model</a:t>
            </a:r>
            <a:r>
              <a:rPr lang="en-US" u="sng" dirty="0"/>
              <a:t>)</a:t>
            </a:r>
            <a:r>
              <a:rPr lang="en-US" dirty="0"/>
              <a:t> to use to mount attacks on the victim system. For example, the adversary can use a </a:t>
            </a:r>
            <a:r>
              <a:rPr lang="en-US" u="sng" dirty="0"/>
              <a:t>substitute model to </a:t>
            </a:r>
            <a:r>
              <a:rPr lang="en-US" u="sng" dirty="0">
                <a:solidFill>
                  <a:srgbClr val="0000FF"/>
                </a:solidFill>
              </a:rPr>
              <a:t>test potential inputs </a:t>
            </a:r>
            <a:r>
              <a:rPr lang="en-US" dirty="0"/>
              <a:t>before submitting them to the victim system [32]. </a:t>
            </a:r>
          </a:p>
          <a:p>
            <a:r>
              <a:rPr lang="en-US" dirty="0"/>
              <a:t>Note that these attacks are </a:t>
            </a:r>
            <a:r>
              <a:rPr lang="en-US" dirty="0">
                <a:solidFill>
                  <a:srgbClr val="FF0000"/>
                </a:solidFill>
              </a:rPr>
              <a:t>offline </a:t>
            </a:r>
            <a:r>
              <a:rPr lang="en-US" dirty="0"/>
              <a:t>attempts at model reconnaissance, and thus may be used to </a:t>
            </a:r>
            <a:r>
              <a:rPr lang="en-US" u="sng" dirty="0"/>
              <a:t>undermine the system’s privacy.</a:t>
            </a:r>
          </a:p>
        </p:txBody>
      </p:sp>
    </p:spTree>
    <p:extLst>
      <p:ext uri="{BB962C8B-B14F-4D97-AF65-F5344CB8AC3E}">
        <p14:creationId xmlns:p14="http://schemas.microsoft.com/office/powerpoint/2010/main" val="2745106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1860-DF4A-473A-9601-B4DAD871E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attacker </a:t>
            </a:r>
            <a:r>
              <a:rPr lang="en-US" dirty="0">
                <a:solidFill>
                  <a:srgbClr val="00B050"/>
                </a:solidFill>
              </a:rPr>
              <a:t>alter the model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4E8C5-D393-422D-A4EA-DE9259B3C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broad attack strategies for </a:t>
            </a:r>
            <a:r>
              <a:rPr lang="en-US" dirty="0">
                <a:solidFill>
                  <a:srgbClr val="FF0000"/>
                </a:solidFill>
              </a:rPr>
              <a:t>altering the model: </a:t>
            </a:r>
          </a:p>
          <a:p>
            <a:r>
              <a:rPr lang="en-US" dirty="0">
                <a:solidFill>
                  <a:srgbClr val="00B050"/>
                </a:solidFill>
              </a:rPr>
              <a:t>(1) Data change: </a:t>
            </a:r>
            <a:r>
              <a:rPr lang="en-US" dirty="0"/>
              <a:t>The first </a:t>
            </a:r>
            <a:r>
              <a:rPr lang="en-US" dirty="0">
                <a:solidFill>
                  <a:srgbClr val="FF0000"/>
                </a:solidFill>
              </a:rPr>
              <a:t>alters the training data </a:t>
            </a:r>
            <a:r>
              <a:rPr lang="en-US" dirty="0"/>
              <a:t>either by </a:t>
            </a:r>
            <a:r>
              <a:rPr lang="en-US" dirty="0">
                <a:solidFill>
                  <a:srgbClr val="0000FF"/>
                </a:solidFill>
              </a:rPr>
              <a:t>inserting </a:t>
            </a:r>
            <a:r>
              <a:rPr lang="en-US" dirty="0"/>
              <a:t>adversarial inputs into the existing training data (injection) or </a:t>
            </a:r>
            <a:r>
              <a:rPr lang="en-US" dirty="0">
                <a:solidFill>
                  <a:srgbClr val="0000FF"/>
                </a:solidFill>
              </a:rPr>
              <a:t>altering</a:t>
            </a:r>
            <a:r>
              <a:rPr lang="en-US" dirty="0"/>
              <a:t> the training data directly (modification). </a:t>
            </a:r>
          </a:p>
          <a:p>
            <a:r>
              <a:rPr lang="en-US" dirty="0">
                <a:solidFill>
                  <a:srgbClr val="00B050"/>
                </a:solidFill>
              </a:rPr>
              <a:t>(2) Logic corruption: </a:t>
            </a:r>
            <a:r>
              <a:rPr lang="en-US" dirty="0"/>
              <a:t>In the case of </a:t>
            </a:r>
            <a:r>
              <a:rPr lang="en-US" u="sng" dirty="0"/>
              <a:t>reinforcement learning</a:t>
            </a:r>
            <a:r>
              <a:rPr lang="en-US" dirty="0"/>
              <a:t>, the adversary may </a:t>
            </a:r>
            <a:r>
              <a:rPr lang="en-US" u="sng" dirty="0"/>
              <a:t>modify the environment in which the agent is </a:t>
            </a:r>
            <a:r>
              <a:rPr lang="en-US" u="sng" dirty="0">
                <a:solidFill>
                  <a:srgbClr val="FF0000"/>
                </a:solidFill>
              </a:rPr>
              <a:t>evolving</a:t>
            </a:r>
            <a:r>
              <a:rPr lang="en-US" dirty="0"/>
              <a:t>. And the adversaries can </a:t>
            </a:r>
            <a:r>
              <a:rPr lang="en-US" dirty="0">
                <a:solidFill>
                  <a:srgbClr val="0000FF"/>
                </a:solidFill>
              </a:rPr>
              <a:t>tamper with the learning algorithm</a:t>
            </a:r>
            <a:r>
              <a:rPr lang="en-US" dirty="0"/>
              <a:t>. </a:t>
            </a:r>
          </a:p>
          <a:p>
            <a:r>
              <a:rPr lang="en-US" dirty="0"/>
              <a:t>We refer to these attacks </a:t>
            </a:r>
            <a:r>
              <a:rPr lang="en-US" dirty="0">
                <a:solidFill>
                  <a:srgbClr val="00B050"/>
                </a:solidFill>
              </a:rPr>
              <a:t>as logic corruption</a:t>
            </a:r>
            <a:r>
              <a:rPr lang="en-US" dirty="0"/>
              <a:t>. Obviously, </a:t>
            </a:r>
            <a:r>
              <a:rPr lang="en-US" dirty="0">
                <a:solidFill>
                  <a:srgbClr val="FF0000"/>
                </a:solidFill>
              </a:rPr>
              <a:t>any adversary that can alter the learning logic (and thus </a:t>
            </a:r>
            <a:r>
              <a:rPr lang="en-US" dirty="0">
                <a:solidFill>
                  <a:srgbClr val="00B050"/>
                </a:solidFill>
              </a:rPr>
              <a:t>controls the model itself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is very powerful and difficult to defend against.</a:t>
            </a:r>
          </a:p>
        </p:txBody>
      </p:sp>
    </p:spTree>
    <p:extLst>
      <p:ext uri="{BB962C8B-B14F-4D97-AF65-F5344CB8AC3E}">
        <p14:creationId xmlns:p14="http://schemas.microsoft.com/office/powerpoint/2010/main" val="204267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A307A-2483-4463-9AFF-D5C28A504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68E66-F4D0-40AB-9F25-2079E0024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the threats, attacks and defenses of systems built on machine learning.</a:t>
            </a:r>
          </a:p>
          <a:p>
            <a:r>
              <a:rPr lang="en-US" dirty="0"/>
              <a:t>introduce a </a:t>
            </a:r>
            <a:r>
              <a:rPr lang="en-US" dirty="0">
                <a:solidFill>
                  <a:srgbClr val="C00000"/>
                </a:solidFill>
              </a:rPr>
              <a:t>unified threat model </a:t>
            </a:r>
            <a:r>
              <a:rPr lang="en-US" dirty="0"/>
              <a:t>that considers the attack surface and adversarial goals and capabilities of systems built on machine learning.</a:t>
            </a:r>
          </a:p>
          <a:p>
            <a:r>
              <a:rPr lang="en-US" dirty="0"/>
              <a:t>We conclude by providing a theorem of the “no free lunch” properties of many ML systems—identifying where </a:t>
            </a:r>
            <a:r>
              <a:rPr lang="en-US" u="sng" dirty="0"/>
              <a:t>there is a tension between </a:t>
            </a:r>
            <a:r>
              <a:rPr lang="en-US" u="sng" dirty="0">
                <a:solidFill>
                  <a:srgbClr val="FF0000"/>
                </a:solidFill>
              </a:rPr>
              <a:t>complexity and resilience </a:t>
            </a:r>
            <a:r>
              <a:rPr lang="en-US" u="sng" dirty="0"/>
              <a:t>to adversarial manipulation</a:t>
            </a:r>
            <a:r>
              <a:rPr lang="en-US" dirty="0"/>
              <a:t>, how this tension impacts </a:t>
            </a:r>
            <a:r>
              <a:rPr lang="en-US" u="sng" dirty="0"/>
              <a:t>the accuracy of models </a:t>
            </a:r>
            <a:r>
              <a:rPr lang="en-US" dirty="0"/>
              <a:t>and the effect of </a:t>
            </a:r>
            <a:r>
              <a:rPr lang="en-US" u="sng" dirty="0"/>
              <a:t>the size of datasets</a:t>
            </a:r>
            <a:r>
              <a:rPr lang="en-US" dirty="0"/>
              <a:t> on this trade-off.</a:t>
            </a:r>
          </a:p>
        </p:txBody>
      </p:sp>
    </p:spTree>
    <p:extLst>
      <p:ext uri="{BB962C8B-B14F-4D97-AF65-F5344CB8AC3E}">
        <p14:creationId xmlns:p14="http://schemas.microsoft.com/office/powerpoint/2010/main" val="2993352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16E94-256A-4B5D-88AC-A896BAF6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on </a:t>
            </a:r>
            <a:r>
              <a:rPr lang="en-US" dirty="0">
                <a:solidFill>
                  <a:srgbClr val="00B050"/>
                </a:solidFill>
              </a:rPr>
              <a:t>confidentiality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91E3B-5371-46A2-BC72-098DE8E27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attacks achieving these goals attempt to </a:t>
            </a:r>
            <a:r>
              <a:rPr lang="en-US" dirty="0">
                <a:solidFill>
                  <a:srgbClr val="0000FF"/>
                </a:solidFill>
              </a:rPr>
              <a:t>extract information about the model or training data</a:t>
            </a:r>
            <a:r>
              <a:rPr lang="en-US" dirty="0"/>
              <a:t>;</a:t>
            </a:r>
          </a:p>
          <a:p>
            <a:r>
              <a:rPr lang="en-US" dirty="0"/>
              <a:t>When the model itself represents intellectual property, it requires that </a:t>
            </a:r>
            <a:r>
              <a:rPr lang="en-US" dirty="0">
                <a:solidFill>
                  <a:srgbClr val="FF0000"/>
                </a:solidFill>
              </a:rPr>
              <a:t>the model and its parameters be confidential</a:t>
            </a:r>
            <a:r>
              <a:rPr lang="en-US" dirty="0"/>
              <a:t>, e.g., </a:t>
            </a:r>
            <a:r>
              <a:rPr lang="en-US" i="1" dirty="0"/>
              <a:t>financial market systems </a:t>
            </a:r>
            <a:r>
              <a:rPr lang="en-US" dirty="0"/>
              <a:t>[33]. </a:t>
            </a:r>
          </a:p>
          <a:p>
            <a:r>
              <a:rPr lang="en-US" dirty="0"/>
              <a:t>In other contexts it is imperative that the </a:t>
            </a:r>
            <a:r>
              <a:rPr lang="en-US" dirty="0">
                <a:solidFill>
                  <a:srgbClr val="FF0000"/>
                </a:solidFill>
              </a:rPr>
              <a:t>privacy</a:t>
            </a:r>
            <a:r>
              <a:rPr lang="en-US" dirty="0"/>
              <a:t> of the training data be preserved, e.g., medical applications [34]. </a:t>
            </a:r>
          </a:p>
          <a:p>
            <a:r>
              <a:rPr lang="en-US" dirty="0"/>
              <a:t>Regardless of the goal, the attacks and defenses for them relate to </a:t>
            </a:r>
            <a:r>
              <a:rPr lang="en-US" u="sng" dirty="0"/>
              <a:t>exposing or preventing the exposure of the model and training data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155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F5C88-C557-44F3-9E3B-5B8DF244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on </a:t>
            </a:r>
            <a:r>
              <a:rPr lang="en-US" dirty="0">
                <a:solidFill>
                  <a:srgbClr val="FF0000"/>
                </a:solidFill>
              </a:rPr>
              <a:t>integrity and 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CA065-CDAF-40C4-8AFC-8EA17EB06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Attacks on integrity and ability are with respect to </a:t>
            </a:r>
            <a:r>
              <a:rPr lang="en-US" u="sng" dirty="0"/>
              <a:t>model’s outputs</a:t>
            </a:r>
            <a:r>
              <a:rPr lang="en-US" dirty="0"/>
              <a:t>. Here the goal is to induce model behavior as chosen by the adversary. </a:t>
            </a:r>
          </a:p>
          <a:p>
            <a:r>
              <a:rPr lang="en-US" dirty="0"/>
              <a:t>Attacks attempting to </a:t>
            </a:r>
            <a:r>
              <a:rPr lang="en-US" u="sng" dirty="0"/>
              <a:t>control model outputs </a:t>
            </a:r>
            <a:r>
              <a:rPr lang="en-US" dirty="0"/>
              <a:t>are at the heart of </a:t>
            </a:r>
            <a:r>
              <a:rPr lang="en-US" dirty="0">
                <a:solidFill>
                  <a:srgbClr val="FF0000"/>
                </a:solidFill>
              </a:rPr>
              <a:t>integrity attacks</a:t>
            </a:r>
            <a:r>
              <a:rPr lang="en-US" dirty="0"/>
              <a:t>—the integrity of the </a:t>
            </a:r>
            <a:r>
              <a:rPr lang="en-US" dirty="0">
                <a:solidFill>
                  <a:srgbClr val="FF0000"/>
                </a:solidFill>
              </a:rPr>
              <a:t>inference</a:t>
            </a:r>
            <a:r>
              <a:rPr lang="en-US" dirty="0"/>
              <a:t> process is undermined. </a:t>
            </a:r>
          </a:p>
          <a:p>
            <a:r>
              <a:rPr lang="en-US" dirty="0"/>
              <a:t>For example, attacks that attempt to </a:t>
            </a:r>
            <a:r>
              <a:rPr lang="en-US" u="sng" dirty="0"/>
              <a:t>induce false positives </a:t>
            </a:r>
            <a:r>
              <a:rPr lang="en-US" dirty="0"/>
              <a:t>in a face recognition system affect the authentication process’s integrity.</a:t>
            </a:r>
          </a:p>
          <a:p>
            <a:r>
              <a:rPr lang="en-US" dirty="0"/>
              <a:t>Closely related, attacks on </a:t>
            </a:r>
            <a:r>
              <a:rPr lang="en-US" dirty="0">
                <a:solidFill>
                  <a:srgbClr val="FF0000"/>
                </a:solidFill>
              </a:rPr>
              <a:t>availability</a:t>
            </a:r>
            <a:r>
              <a:rPr lang="en-US" dirty="0"/>
              <a:t> attempt to reduce the quality (e.g., confidence or consistency), performance (e.g., speed), or access (e.g., denial of service).</a:t>
            </a:r>
          </a:p>
        </p:txBody>
      </p:sp>
    </p:spTree>
    <p:extLst>
      <p:ext uri="{BB962C8B-B14F-4D97-AF65-F5344CB8AC3E}">
        <p14:creationId xmlns:p14="http://schemas.microsoft.com/office/powerpoint/2010/main" val="4101276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A0166-3600-46F5-BCA3-8C55F4754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400" y="68274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Availability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6A375-27F0-43D4-AAB0-F8D5378B8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00" y="1253330"/>
            <a:ext cx="11822400" cy="5233869"/>
          </a:xfrm>
        </p:spPr>
        <p:txBody>
          <a:bodyPr>
            <a:noAutofit/>
          </a:bodyPr>
          <a:lstStyle/>
          <a:p>
            <a:r>
              <a:rPr lang="en-US" sz="2400" dirty="0"/>
              <a:t>Availability is somewhat different than integrity, as it is about the </a:t>
            </a:r>
            <a:r>
              <a:rPr lang="en-US" sz="2400" u="sng" dirty="0"/>
              <a:t>prevention of access to an asset </a:t>
            </a:r>
            <a:r>
              <a:rPr lang="en-US" sz="2400" dirty="0"/>
              <a:t>– the asset being an output or an action induced by a model output. Hence, the goal of these attacks is to </a:t>
            </a:r>
            <a:r>
              <a:rPr lang="en-US" sz="2400" u="sng" dirty="0"/>
              <a:t>make the model inconsistent or unreliable </a:t>
            </a:r>
            <a:r>
              <a:rPr lang="en-US" sz="2400" dirty="0"/>
              <a:t>in the target environment. </a:t>
            </a:r>
          </a:p>
          <a:p>
            <a:r>
              <a:rPr lang="en-US" sz="2400" dirty="0"/>
              <a:t>For example, the goal of the adversary attacking an </a:t>
            </a:r>
            <a:r>
              <a:rPr lang="en-US" sz="2400" i="1" dirty="0">
                <a:solidFill>
                  <a:srgbClr val="0000FF"/>
                </a:solidFill>
              </a:rPr>
              <a:t>autonomous vehicle </a:t>
            </a:r>
            <a:r>
              <a:rPr lang="en-US" sz="2400" dirty="0"/>
              <a:t>may be to get it to </a:t>
            </a:r>
            <a:r>
              <a:rPr lang="en-US" sz="2400" dirty="0">
                <a:solidFill>
                  <a:srgbClr val="0000FF"/>
                </a:solidFill>
              </a:rPr>
              <a:t>behave erratically or non-deterministically</a:t>
            </a:r>
            <a:r>
              <a:rPr lang="en-US" sz="2400" dirty="0"/>
              <a:t> in a given environment. Yet most of the attacks in this space require </a:t>
            </a:r>
            <a:r>
              <a:rPr lang="en-US" sz="2400" i="1" dirty="0"/>
              <a:t>corrupting the model </a:t>
            </a:r>
            <a:r>
              <a:rPr lang="en-US" sz="2400" dirty="0"/>
              <a:t>through </a:t>
            </a:r>
            <a:r>
              <a:rPr lang="en-US" sz="2400" dirty="0">
                <a:solidFill>
                  <a:srgbClr val="FF0000"/>
                </a:solidFill>
              </a:rPr>
              <a:t>training input poisoning </a:t>
            </a:r>
            <a:r>
              <a:rPr lang="en-US" sz="2400" dirty="0"/>
              <a:t>and other </a:t>
            </a:r>
            <a:r>
              <a:rPr lang="en-US" sz="2400" dirty="0">
                <a:solidFill>
                  <a:srgbClr val="FF0000"/>
                </a:solidFill>
              </a:rPr>
              <a:t>confidence reduction attacks </a:t>
            </a:r>
            <a:r>
              <a:rPr lang="en-US" sz="2400" dirty="0"/>
              <a:t>using many of the same methods used for integrity attacks.</a:t>
            </a:r>
          </a:p>
          <a:p>
            <a:r>
              <a:rPr lang="en-US" sz="2400" dirty="0"/>
              <a:t>If the system depends on the </a:t>
            </a:r>
            <a:r>
              <a:rPr lang="en-US" sz="2400" u="sng" dirty="0"/>
              <a:t>output of the ML model </a:t>
            </a:r>
            <a:r>
              <a:rPr lang="en-US" sz="2400" dirty="0"/>
              <a:t>to take decisions that impact its availability, it may be subject to attacks falling under the broad category of </a:t>
            </a:r>
            <a:r>
              <a:rPr lang="en-US" sz="2400" u="sng" dirty="0">
                <a:solidFill>
                  <a:srgbClr val="0000FF"/>
                </a:solidFill>
              </a:rPr>
              <a:t>denial of service</a:t>
            </a:r>
            <a:r>
              <a:rPr lang="en-US" sz="2400" dirty="0"/>
              <a:t>.</a:t>
            </a:r>
          </a:p>
          <a:p>
            <a:r>
              <a:rPr lang="en-US" sz="2400" dirty="0"/>
              <a:t>an attack that produces </a:t>
            </a:r>
            <a:r>
              <a:rPr lang="en-US" sz="2400" u="sng" dirty="0">
                <a:solidFill>
                  <a:srgbClr val="0000FF"/>
                </a:solidFill>
              </a:rPr>
              <a:t>vision inputs </a:t>
            </a:r>
            <a:r>
              <a:rPr lang="en-US" sz="2400" dirty="0"/>
              <a:t>that force a autonomous vehicle to stop immediately may cause a denial of service by completely stopping traffic on the highway. More broadly, machine learning models may also not perform correctly when </a:t>
            </a:r>
            <a:r>
              <a:rPr lang="en-US" sz="2400" u="sng" dirty="0"/>
              <a:t>some of their input features are corrupted or missing</a:t>
            </a:r>
            <a:r>
              <a:rPr lang="en-US" sz="2400" dirty="0"/>
              <a:t> [40]. Thus, by </a:t>
            </a:r>
            <a:r>
              <a:rPr lang="en-US" sz="2400" u="sng" dirty="0"/>
              <a:t>denying access to these features </a:t>
            </a:r>
            <a:r>
              <a:rPr lang="en-US" sz="2400" dirty="0"/>
              <a:t>we can subvert the system.</a:t>
            </a:r>
          </a:p>
        </p:txBody>
      </p:sp>
    </p:spTree>
    <p:extLst>
      <p:ext uri="{BB962C8B-B14F-4D97-AF65-F5344CB8AC3E}">
        <p14:creationId xmlns:p14="http://schemas.microsoft.com/office/powerpoint/2010/main" val="3488412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052E-0447-41B8-A4F8-C60272720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IN ADVERSARIAL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F2733-B034-4E29-858D-6E35ACBC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parameters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hypothesis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 are </a:t>
            </a:r>
            <a:r>
              <a:rPr lang="en-US" dirty="0">
                <a:solidFill>
                  <a:srgbClr val="0000FF"/>
                </a:solidFill>
              </a:rPr>
              <a:t>fine-tuned</a:t>
            </a:r>
            <a:r>
              <a:rPr lang="en-US" dirty="0"/>
              <a:t> during learning, the training </a:t>
            </a:r>
            <a:r>
              <a:rPr lang="en-US" u="sng" dirty="0"/>
              <a:t>dataset</a:t>
            </a:r>
            <a:r>
              <a:rPr lang="en-US" dirty="0"/>
              <a:t> analyzed is potentially vulnerable to manipulations by adversaries. </a:t>
            </a:r>
          </a:p>
          <a:p>
            <a:r>
              <a:rPr lang="en-US" dirty="0"/>
              <a:t>This scenario corresponds to a </a:t>
            </a:r>
            <a:r>
              <a:rPr lang="en-US" dirty="0">
                <a:solidFill>
                  <a:srgbClr val="0000FF"/>
                </a:solidFill>
              </a:rPr>
              <a:t>poisoning attack </a:t>
            </a:r>
            <a:r>
              <a:rPr lang="en-US" dirty="0"/>
              <a:t>[25], and is an instance of learning in the presence of non-necessarily adversarial but nevertheless </a:t>
            </a:r>
            <a:r>
              <a:rPr lang="en-US" dirty="0">
                <a:solidFill>
                  <a:srgbClr val="0000FF"/>
                </a:solidFill>
              </a:rPr>
              <a:t>noisy data </a:t>
            </a:r>
            <a:r>
              <a:rPr lang="en-US" dirty="0"/>
              <a:t>[41]. Poisoning attacks alter the training dataset by </a:t>
            </a:r>
            <a:r>
              <a:rPr lang="en-US" dirty="0">
                <a:solidFill>
                  <a:srgbClr val="0000FF"/>
                </a:solidFill>
              </a:rPr>
              <a:t>inserting, editing, or removing </a:t>
            </a:r>
            <a:r>
              <a:rPr lang="en-US" dirty="0"/>
              <a:t>points with the intent of modifying the decision boundaries of the targeted model</a:t>
            </a:r>
          </a:p>
          <a:p>
            <a:r>
              <a:rPr lang="en-US" u="sng" dirty="0"/>
              <a:t>modifications of the training data </a:t>
            </a:r>
            <a:r>
              <a:rPr lang="en-US" dirty="0"/>
              <a:t>can be seen as </a:t>
            </a:r>
            <a:r>
              <a:rPr lang="en-US" dirty="0">
                <a:solidFill>
                  <a:srgbClr val="0000FF"/>
                </a:solidFill>
              </a:rPr>
              <a:t>altering the distribution D that generated the training data</a:t>
            </a:r>
            <a:r>
              <a:rPr lang="en-US" dirty="0"/>
              <a:t>, thereby creating a mismatch between the distributions used for training and inference</a:t>
            </a:r>
          </a:p>
        </p:txBody>
      </p:sp>
    </p:spTree>
    <p:extLst>
      <p:ext uri="{BB962C8B-B14F-4D97-AF65-F5344CB8AC3E}">
        <p14:creationId xmlns:p14="http://schemas.microsoft.com/office/powerpoint/2010/main" val="828411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EE3D9-21F4-42EC-8F7B-6DCB63922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Targeting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8DECB-C1F0-4510-8EBF-07F4517F3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80" y="1788644"/>
            <a:ext cx="11188200" cy="1853575"/>
          </a:xfrm>
        </p:spPr>
        <p:txBody>
          <a:bodyPr>
            <a:normAutofit fontScale="92500"/>
          </a:bodyPr>
          <a:lstStyle/>
          <a:p>
            <a:r>
              <a:rPr lang="en-US" dirty="0"/>
              <a:t>Kearns et al. formally analyzed PAC-learnability </a:t>
            </a:r>
            <a:r>
              <a:rPr lang="en-US" u="sng" dirty="0"/>
              <a:t>when the adversary is allowed to modify training samples with probability </a:t>
            </a:r>
            <a:r>
              <a:rPr lang="el-GR" u="sng" dirty="0">
                <a:solidFill>
                  <a:srgbClr val="FF0000"/>
                </a:solidFill>
              </a:rPr>
              <a:t>β</a:t>
            </a:r>
            <a:r>
              <a:rPr lang="en-US" u="sng" dirty="0"/>
              <a:t> </a:t>
            </a:r>
            <a:r>
              <a:rPr lang="en-US" dirty="0"/>
              <a:t>[39]. </a:t>
            </a:r>
          </a:p>
          <a:p>
            <a:r>
              <a:rPr lang="en-US" dirty="0"/>
              <a:t>For large datasets this adversarial capability can be </a:t>
            </a:r>
            <a:r>
              <a:rPr lang="en-US" u="sng" dirty="0"/>
              <a:t>interpreted as the ability to </a:t>
            </a:r>
            <a:r>
              <a:rPr lang="en-US" u="sng" dirty="0">
                <a:solidFill>
                  <a:srgbClr val="FF0000"/>
                </a:solidFill>
              </a:rPr>
              <a:t>modify</a:t>
            </a:r>
            <a:r>
              <a:rPr lang="en-US" u="sng" dirty="0"/>
              <a:t> </a:t>
            </a:r>
            <a:r>
              <a:rPr lang="en-US" u="sng" dirty="0">
                <a:solidFill>
                  <a:srgbClr val="FF0000"/>
                </a:solidFill>
              </a:rPr>
              <a:t>a fraction </a:t>
            </a:r>
            <a:r>
              <a:rPr lang="el-GR" u="sng" dirty="0">
                <a:solidFill>
                  <a:srgbClr val="FF0000"/>
                </a:solidFill>
              </a:rPr>
              <a:t>β</a:t>
            </a:r>
            <a:r>
              <a:rPr lang="en-US" u="sng" dirty="0">
                <a:solidFill>
                  <a:srgbClr val="FF0000"/>
                </a:solidFill>
              </a:rPr>
              <a:t> of the training data</a:t>
            </a:r>
            <a:r>
              <a:rPr lang="en-US" dirty="0"/>
              <a:t>. One of the fundamental results is: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139A94-50CB-4C8C-A2E2-D2A47C61A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762" y="3437500"/>
            <a:ext cx="8163449" cy="48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0FA437-56B2-49C2-AAB4-5562B890C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637" y="3846938"/>
            <a:ext cx="9278126" cy="8717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341EEE-60AA-4DEB-B69B-BC0CF0CCB6BB}"/>
              </a:ext>
            </a:extLst>
          </p:cNvPr>
          <p:cNvSpPr txBox="1"/>
          <p:nvPr/>
        </p:nvSpPr>
        <p:spPr>
          <a:xfrm>
            <a:off x="1013957" y="4718705"/>
            <a:ext cx="7504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rate must be </a:t>
            </a:r>
            <a:r>
              <a:rPr lang="en-US" sz="2800" dirty="0">
                <a:solidFill>
                  <a:srgbClr val="FF0000"/>
                </a:solidFill>
              </a:rPr>
              <a:t>less than 10%.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534149-CB53-43CB-BFBD-0C7EAB4554E4}"/>
              </a:ext>
            </a:extLst>
          </p:cNvPr>
          <p:cNvSpPr/>
          <p:nvPr/>
        </p:nvSpPr>
        <p:spPr>
          <a:xfrm>
            <a:off x="2392680" y="3846938"/>
            <a:ext cx="1341120" cy="5930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1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DC30-EADD-4F8E-A223-DDFDE34A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Label </a:t>
            </a:r>
            <a:r>
              <a:rPr lang="en-US" dirty="0"/>
              <a:t>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3C153-737B-4AF9-AA4F-3CFBB2486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adversaries are </a:t>
            </a:r>
            <a:r>
              <a:rPr lang="en-US" dirty="0">
                <a:solidFill>
                  <a:srgbClr val="FF0000"/>
                </a:solidFill>
              </a:rPr>
              <a:t>only </a:t>
            </a:r>
            <a:r>
              <a:rPr lang="en-US" dirty="0"/>
              <a:t>able to modify the </a:t>
            </a:r>
            <a:r>
              <a:rPr lang="en-US" dirty="0">
                <a:solidFill>
                  <a:srgbClr val="FF0000"/>
                </a:solidFill>
              </a:rPr>
              <a:t>labeling </a:t>
            </a:r>
            <a:r>
              <a:rPr lang="en-US" dirty="0"/>
              <a:t>information contained in the training dataset, the attack surface gets limited: they must find </a:t>
            </a:r>
            <a:r>
              <a:rPr lang="en-US" dirty="0">
                <a:solidFill>
                  <a:srgbClr val="FF0000"/>
                </a:solidFill>
              </a:rPr>
              <a:t>the most harmful label </a:t>
            </a:r>
            <a:r>
              <a:rPr lang="en-US" u="sng" dirty="0"/>
              <a:t>given partial or full knowledge of the learning algorithm</a:t>
            </a:r>
            <a:r>
              <a:rPr lang="en-US" dirty="0"/>
              <a:t> run by the defender. </a:t>
            </a:r>
          </a:p>
          <a:p>
            <a:r>
              <a:rPr lang="en-US" dirty="0"/>
              <a:t>The defense strategy is to </a:t>
            </a:r>
            <a:r>
              <a:rPr lang="en-US" dirty="0">
                <a:solidFill>
                  <a:srgbClr val="FF0000"/>
                </a:solidFill>
              </a:rPr>
              <a:t>randomly perturb the labels</a:t>
            </a:r>
            <a:r>
              <a:rPr lang="en-US" dirty="0"/>
              <a:t>, i.e. </a:t>
            </a:r>
            <a:r>
              <a:rPr lang="en-US" dirty="0">
                <a:solidFill>
                  <a:srgbClr val="FF0000"/>
                </a:solidFill>
              </a:rPr>
              <a:t>select a new label</a:t>
            </a:r>
            <a:r>
              <a:rPr lang="en-US" dirty="0"/>
              <a:t> for a fraction of the training data by drawing from a random distribution. </a:t>
            </a:r>
          </a:p>
          <a:p>
            <a:r>
              <a:rPr lang="en-US" dirty="0" err="1"/>
              <a:t>Biggio</a:t>
            </a:r>
            <a:r>
              <a:rPr lang="en-US" dirty="0"/>
              <a:t> et al. showed that the attacker can degrade the inference performance of classifiers learned with SVMs [44], as long as the attacker randomly flips about 40% of the training labels.</a:t>
            </a:r>
          </a:p>
        </p:txBody>
      </p:sp>
    </p:spTree>
    <p:extLst>
      <p:ext uri="{BB962C8B-B14F-4D97-AF65-F5344CB8AC3E}">
        <p14:creationId xmlns:p14="http://schemas.microsoft.com/office/powerpoint/2010/main" val="68102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4415E-6723-4B1D-8B05-45D628B59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302577"/>
            <a:ext cx="10515600" cy="950754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Input</a:t>
            </a:r>
            <a:r>
              <a:rPr lang="en-US" dirty="0"/>
              <a:t> 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3FB25-18CB-48EF-AE34-A1ED5517F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1253331"/>
            <a:ext cx="11795760" cy="4351338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FF0000"/>
                </a:solidFill>
              </a:rPr>
              <a:t>Direct </a:t>
            </a:r>
            <a:r>
              <a:rPr lang="en-US" sz="2400" dirty="0">
                <a:solidFill>
                  <a:srgbClr val="FF0000"/>
                </a:solidFill>
              </a:rPr>
              <a:t>poisoning of the learning inputs</a:t>
            </a:r>
            <a:r>
              <a:rPr lang="en-US" sz="2400" dirty="0"/>
              <a:t>: </a:t>
            </a:r>
            <a:r>
              <a:rPr lang="en-US" sz="2400" dirty="0" err="1"/>
              <a:t>Kloft</a:t>
            </a:r>
            <a:r>
              <a:rPr lang="en-US" sz="2400" dirty="0"/>
              <a:t> et al. show that </a:t>
            </a:r>
            <a:r>
              <a:rPr lang="en-US" sz="2400" dirty="0">
                <a:solidFill>
                  <a:srgbClr val="0000FF"/>
                </a:solidFill>
              </a:rPr>
              <a:t>by inserting points </a:t>
            </a:r>
            <a:r>
              <a:rPr lang="en-US" sz="2400" dirty="0"/>
              <a:t>in a training dataset used for anomaly detection, they can gradually </a:t>
            </a:r>
            <a:r>
              <a:rPr lang="en-US" sz="2400" dirty="0">
                <a:solidFill>
                  <a:srgbClr val="0000FF"/>
                </a:solidFill>
              </a:rPr>
              <a:t>shift the decision boundary of a simple centroid model,</a:t>
            </a:r>
            <a:r>
              <a:rPr lang="en-US" sz="2400" dirty="0"/>
              <a:t> i.e. a model that classifies a test input as malicious when it is too far from the empirical mean of the training data.</a:t>
            </a:r>
          </a:p>
          <a:p>
            <a:r>
              <a:rPr lang="en-US" sz="2400" u="sng" dirty="0">
                <a:solidFill>
                  <a:srgbClr val="FF0000"/>
                </a:solidFill>
              </a:rPr>
              <a:t>Indirect</a:t>
            </a:r>
            <a:r>
              <a:rPr lang="en-US" sz="2400" dirty="0">
                <a:solidFill>
                  <a:srgbClr val="FF0000"/>
                </a:solidFill>
              </a:rPr>
              <a:t> poisoning of the learning inputs</a:t>
            </a:r>
            <a:r>
              <a:rPr lang="en-US" sz="2400" dirty="0"/>
              <a:t>: Adversaries </a:t>
            </a:r>
            <a:r>
              <a:rPr lang="en-US" sz="2400" u="sng" dirty="0"/>
              <a:t>with no access to </a:t>
            </a:r>
            <a:r>
              <a:rPr lang="en-US" sz="2400" dirty="0"/>
              <a:t>the pre-processed data must instead </a:t>
            </a:r>
            <a:r>
              <a:rPr lang="en-US" sz="2400" dirty="0">
                <a:solidFill>
                  <a:srgbClr val="0000FF"/>
                </a:solidFill>
              </a:rPr>
              <a:t>poison </a:t>
            </a:r>
            <a:r>
              <a:rPr lang="en-US" sz="2400" dirty="0"/>
              <a:t>the model’s training data </a:t>
            </a:r>
            <a:r>
              <a:rPr lang="en-US" sz="2400" dirty="0">
                <a:solidFill>
                  <a:srgbClr val="0000FF"/>
                </a:solidFill>
              </a:rPr>
              <a:t>before its pre-processing</a:t>
            </a:r>
            <a:r>
              <a:rPr lang="en-US" sz="2400" dirty="0"/>
              <a:t>.</a:t>
            </a:r>
          </a:p>
          <a:p>
            <a:r>
              <a:rPr lang="en-US" sz="2400" dirty="0"/>
              <a:t>For instance, </a:t>
            </a:r>
            <a:r>
              <a:rPr lang="en-US" sz="2400" dirty="0" err="1"/>
              <a:t>Perdisci</a:t>
            </a:r>
            <a:r>
              <a:rPr lang="en-US" sz="2400" dirty="0"/>
              <a:t> et al. showed that an attacker could </a:t>
            </a:r>
            <a:r>
              <a:rPr lang="en-US" sz="2400" dirty="0">
                <a:solidFill>
                  <a:srgbClr val="FF0000"/>
                </a:solidFill>
              </a:rPr>
              <a:t>prevent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Polygraph, a worm signature generation tool</a:t>
            </a:r>
            <a:r>
              <a:rPr lang="en-US" sz="2400" dirty="0"/>
              <a:t> [48], </a:t>
            </a:r>
            <a:r>
              <a:rPr lang="en-US" sz="2400" dirty="0">
                <a:solidFill>
                  <a:srgbClr val="FF0000"/>
                </a:solidFill>
              </a:rPr>
              <a:t>from</a:t>
            </a:r>
            <a:r>
              <a:rPr lang="en-US" sz="2400" dirty="0"/>
              <a:t> learning meaningful signatures, </a:t>
            </a:r>
            <a:r>
              <a:rPr lang="en-US" sz="2400" dirty="0">
                <a:solidFill>
                  <a:srgbClr val="FF0000"/>
                </a:solidFill>
              </a:rPr>
              <a:t>by inserting perturbations in worm traffic flows </a:t>
            </a:r>
            <a:r>
              <a:rPr lang="en-US" sz="2400" dirty="0"/>
              <a:t>[49].  </a:t>
            </a:r>
          </a:p>
          <a:p>
            <a:r>
              <a:rPr lang="en-US" sz="2400" dirty="0"/>
              <a:t>Polygraph combines a </a:t>
            </a:r>
            <a:r>
              <a:rPr lang="en-US" sz="2400" dirty="0">
                <a:solidFill>
                  <a:srgbClr val="0000FF"/>
                </a:solidFill>
              </a:rPr>
              <a:t>flow tokenizer </a:t>
            </a:r>
            <a:r>
              <a:rPr lang="en-US" sz="2400" dirty="0"/>
              <a:t>together with </a:t>
            </a:r>
            <a:r>
              <a:rPr lang="en-US" sz="2400" dirty="0">
                <a:solidFill>
                  <a:srgbClr val="0000FF"/>
                </a:solidFill>
              </a:rPr>
              <a:t>a classifier </a:t>
            </a:r>
            <a:r>
              <a:rPr lang="en-US" sz="2400" dirty="0"/>
              <a:t>that determines </a:t>
            </a:r>
            <a:r>
              <a:rPr lang="en-US" sz="2400" dirty="0">
                <a:solidFill>
                  <a:srgbClr val="0000FF"/>
                </a:solidFill>
              </a:rPr>
              <a:t>whether a flow should be in the signature</a:t>
            </a:r>
            <a:r>
              <a:rPr lang="en-US" sz="2400" dirty="0"/>
              <a:t>. </a:t>
            </a:r>
            <a:r>
              <a:rPr lang="en-US" sz="2400" u="sng" dirty="0"/>
              <a:t>Polymorphic worms </a:t>
            </a:r>
            <a:r>
              <a:rPr lang="en-US" sz="2400" dirty="0"/>
              <a:t>are crafted with </a:t>
            </a:r>
            <a:r>
              <a:rPr lang="en-US" sz="2400" u="sng" dirty="0"/>
              <a:t>noisy</a:t>
            </a:r>
            <a:r>
              <a:rPr lang="en-US" sz="2400" dirty="0"/>
              <a:t> traffic flows by the attacker, such that (1) their tokenized representations will share tokens </a:t>
            </a:r>
            <a:r>
              <a:rPr lang="en-US" sz="2400" dirty="0">
                <a:solidFill>
                  <a:srgbClr val="FF0000"/>
                </a:solidFill>
              </a:rPr>
              <a:t>Not representative of the worm’s traffic flow</a:t>
            </a:r>
            <a:r>
              <a:rPr lang="en-US" sz="2400" dirty="0"/>
              <a:t>, and (2) they </a:t>
            </a:r>
            <a:r>
              <a:rPr lang="en-US" sz="2400" dirty="0">
                <a:solidFill>
                  <a:srgbClr val="0000FF"/>
                </a:solidFill>
              </a:rPr>
              <a:t>modify the classifier’s threshold </a:t>
            </a:r>
            <a:r>
              <a:rPr lang="en-US" sz="2400" dirty="0"/>
              <a:t>for using a signature to flag worms. </a:t>
            </a:r>
            <a:r>
              <a:rPr lang="en-US" sz="2400" u="sng" dirty="0"/>
              <a:t>This attack forces </a:t>
            </a:r>
            <a:r>
              <a:rPr lang="en-US" sz="2400" u="sng" dirty="0">
                <a:solidFill>
                  <a:srgbClr val="0000FF"/>
                </a:solidFill>
              </a:rPr>
              <a:t>Polygraph</a:t>
            </a:r>
            <a:r>
              <a:rPr lang="en-US" sz="2400" u="sng" dirty="0"/>
              <a:t> to generate </a:t>
            </a:r>
            <a:r>
              <a:rPr lang="en-US" sz="2400" u="sng" dirty="0">
                <a:solidFill>
                  <a:srgbClr val="0000FF"/>
                </a:solidFill>
              </a:rPr>
              <a:t>signatures</a:t>
            </a:r>
            <a:r>
              <a:rPr lang="en-US" sz="2400" u="sng" dirty="0"/>
              <a:t> with tokens that do not correspond to invariants of the worm’s behavior.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60353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E06CD-96F9-4AB1-A2F9-F4034C95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INFERRING</a:t>
            </a:r>
            <a:r>
              <a:rPr lang="en-US" dirty="0"/>
              <a:t> IN ADVERSARIAL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1E31A-40DD-4CA2-A045-0394A41E6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Adversaries may also attack ML systems </a:t>
            </a:r>
            <a:r>
              <a:rPr lang="en-US" dirty="0">
                <a:solidFill>
                  <a:srgbClr val="FF0000"/>
                </a:solidFill>
              </a:rPr>
              <a:t>at inference (testing) time</a:t>
            </a:r>
            <a:r>
              <a:rPr lang="en-US" dirty="0"/>
              <a:t>. In such settings, they cannot poison the training data or tamper with the model parameters. </a:t>
            </a:r>
          </a:p>
          <a:p>
            <a:r>
              <a:rPr lang="en-US" dirty="0"/>
              <a:t>Hence, the key characteristic that differentiates attackers is their capability of </a:t>
            </a:r>
            <a:r>
              <a:rPr lang="en-US" dirty="0">
                <a:solidFill>
                  <a:srgbClr val="FF0000"/>
                </a:solidFill>
              </a:rPr>
              <a:t>accessing (but not modifying) the deployed model’s internals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0000FF"/>
                </a:solidFill>
              </a:rPr>
              <a:t>White-box adversaries </a:t>
            </a:r>
            <a:r>
              <a:rPr lang="en-US" dirty="0"/>
              <a:t>possess knowledge of the internals: e.g., </a:t>
            </a:r>
            <a:r>
              <a:rPr lang="en-US" dirty="0">
                <a:solidFill>
                  <a:srgbClr val="0000FF"/>
                </a:solidFill>
              </a:rPr>
              <a:t>the ML technique used or the parameters learned</a:t>
            </a:r>
            <a:r>
              <a:rPr lang="en-US" dirty="0"/>
              <a:t>. </a:t>
            </a:r>
          </a:p>
          <a:p>
            <a:r>
              <a:rPr lang="en-US" dirty="0"/>
              <a:t>Instead, </a:t>
            </a:r>
            <a:r>
              <a:rPr lang="en-US" dirty="0">
                <a:solidFill>
                  <a:srgbClr val="0000FF"/>
                </a:solidFill>
              </a:rPr>
              <a:t>black-box access </a:t>
            </a:r>
            <a:r>
              <a:rPr lang="en-US" dirty="0"/>
              <a:t>is a weaker assumption corresponding to the capability of </a:t>
            </a:r>
            <a:r>
              <a:rPr lang="en-US" u="sng" dirty="0"/>
              <a:t>issuing queries to the model or collecting a surrogate training dataset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0000FF"/>
                </a:solidFill>
              </a:rPr>
              <a:t>Black-box adversaries </a:t>
            </a:r>
            <a:r>
              <a:rPr lang="en-US" dirty="0"/>
              <a:t>may surprisingly jeopardize the integrity of the model output, but white-box access allows for </a:t>
            </a:r>
            <a:r>
              <a:rPr lang="en-US" dirty="0">
                <a:solidFill>
                  <a:srgbClr val="0000FF"/>
                </a:solidFill>
              </a:rPr>
              <a:t>finer-grain control of the outputs.</a:t>
            </a:r>
          </a:p>
        </p:txBody>
      </p:sp>
    </p:spTree>
    <p:extLst>
      <p:ext uri="{BB962C8B-B14F-4D97-AF65-F5344CB8AC3E}">
        <p14:creationId xmlns:p14="http://schemas.microsoft.com/office/powerpoint/2010/main" val="2076250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7E042-2BED-45E0-85F7-8E86F386B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White-box</a:t>
            </a:r>
            <a:r>
              <a:rPr lang="en-US" dirty="0"/>
              <a:t> adversaries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578E-E7DD-466B-AEDD-C87550A4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White-box adversaries have varying degrees of access to the model </a:t>
            </a:r>
            <a:r>
              <a:rPr lang="en-US" i="1" dirty="0">
                <a:solidFill>
                  <a:srgbClr val="FF0000"/>
                </a:solidFill>
              </a:rPr>
              <a:t>h </a:t>
            </a:r>
            <a:r>
              <a:rPr lang="en-US" dirty="0"/>
              <a:t>as well as </a:t>
            </a:r>
            <a:r>
              <a:rPr lang="en-US" dirty="0">
                <a:solidFill>
                  <a:srgbClr val="FF0000"/>
                </a:solidFill>
              </a:rPr>
              <a:t>its parameters </a:t>
            </a:r>
            <a:r>
              <a:rPr lang="en-US" dirty="0"/>
              <a:t>. This strong threat model allows the adversary to conduct particularly devastating attacks. </a:t>
            </a:r>
          </a:p>
          <a:p>
            <a:r>
              <a:rPr lang="en-US" dirty="0"/>
              <a:t>While it is often difficult to obtain, white-box access is not always unrealistic. For instance, </a:t>
            </a:r>
            <a:r>
              <a:rPr lang="en-US" dirty="0">
                <a:solidFill>
                  <a:srgbClr val="0000FF"/>
                </a:solidFill>
              </a:rPr>
              <a:t>ML models trained on data centers are compressed and deployed to smartphones </a:t>
            </a:r>
            <a:r>
              <a:rPr lang="en-US" dirty="0"/>
              <a:t>[62], in which case </a:t>
            </a:r>
            <a:r>
              <a:rPr lang="en-US" dirty="0">
                <a:solidFill>
                  <a:srgbClr val="FF0000"/>
                </a:solidFill>
              </a:rPr>
              <a:t>reverse engineering </a:t>
            </a:r>
            <a:r>
              <a:rPr lang="en-US" dirty="0"/>
              <a:t>may enable adversaries to </a:t>
            </a:r>
            <a:r>
              <a:rPr lang="en-US" dirty="0">
                <a:solidFill>
                  <a:srgbClr val="0000FF"/>
                </a:solidFill>
              </a:rPr>
              <a:t>recover the model’s internals </a:t>
            </a:r>
            <a:r>
              <a:rPr lang="en-US" dirty="0"/>
              <a:t>and thus obtain white-box access.</a:t>
            </a:r>
          </a:p>
        </p:txBody>
      </p:sp>
    </p:spTree>
    <p:extLst>
      <p:ext uri="{BB962C8B-B14F-4D97-AF65-F5344CB8AC3E}">
        <p14:creationId xmlns:p14="http://schemas.microsoft.com/office/powerpoint/2010/main" val="897212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E5D2-951C-4320-AB52-4F68EEC4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Direct</a:t>
            </a:r>
            <a:r>
              <a:rPr lang="en-US" dirty="0"/>
              <a:t> manipulation of </a:t>
            </a:r>
            <a:r>
              <a:rPr lang="en-US" dirty="0">
                <a:solidFill>
                  <a:srgbClr val="FF0000"/>
                </a:solidFill>
              </a:rPr>
              <a:t>model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3952B-4ECA-44F5-8285-139F5F121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Here, adversaries </a:t>
            </a:r>
            <a:r>
              <a:rPr lang="en-US" dirty="0">
                <a:solidFill>
                  <a:srgbClr val="0000FF"/>
                </a:solidFill>
              </a:rPr>
              <a:t>alter the feature values </a:t>
            </a:r>
            <a:r>
              <a:rPr lang="en-US" dirty="0"/>
              <a:t>processed by the ML model directly. When the model is a classifier, the adversary seeks to have it </a:t>
            </a:r>
            <a:r>
              <a:rPr lang="en-US" u="sng" dirty="0">
                <a:solidFill>
                  <a:srgbClr val="0000FF"/>
                </a:solidFill>
              </a:rPr>
              <a:t>assign a wrong class </a:t>
            </a:r>
            <a:r>
              <a:rPr lang="en-US" dirty="0">
                <a:solidFill>
                  <a:srgbClr val="0000FF"/>
                </a:solidFill>
              </a:rPr>
              <a:t>to perturbed inputs </a:t>
            </a:r>
            <a:r>
              <a:rPr lang="en-US" dirty="0"/>
              <a:t>[25]. </a:t>
            </a:r>
          </a:p>
          <a:p>
            <a:r>
              <a:rPr lang="en-US" dirty="0" err="1"/>
              <a:t>Szegedy</a:t>
            </a:r>
            <a:r>
              <a:rPr lang="en-US" dirty="0"/>
              <a:t> et al. coined the term </a:t>
            </a:r>
            <a:r>
              <a:rPr lang="en-US" dirty="0">
                <a:solidFill>
                  <a:srgbClr val="0000FF"/>
                </a:solidFill>
              </a:rPr>
              <a:t>adversarial example </a:t>
            </a:r>
            <a:r>
              <a:rPr lang="en-US" dirty="0"/>
              <a:t>to refer to such inputs [30]. Similar to concurrent work [51], they formalize </a:t>
            </a:r>
            <a:r>
              <a:rPr lang="en-US" dirty="0">
                <a:solidFill>
                  <a:srgbClr val="00B050"/>
                </a:solidFill>
              </a:rPr>
              <a:t>the search for adversarial examples </a:t>
            </a:r>
            <a:r>
              <a:rPr lang="en-US" dirty="0"/>
              <a:t>as the following minimization problem: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D31305-C3FC-4D97-8921-FD25326BF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937" y="4397166"/>
            <a:ext cx="7527650" cy="8588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3019FF-182B-4117-B25D-384CC9E3F33A}"/>
              </a:ext>
            </a:extLst>
          </p:cNvPr>
          <p:cNvSpPr txBox="1"/>
          <p:nvPr/>
        </p:nvSpPr>
        <p:spPr>
          <a:xfrm>
            <a:off x="447600" y="5292546"/>
            <a:ext cx="1129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input</a:t>
            </a:r>
            <a:r>
              <a:rPr lang="en-US" sz="2400" dirty="0">
                <a:solidFill>
                  <a:srgbClr val="FF0000"/>
                </a:solidFill>
              </a:rPr>
              <a:t> x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correctly classified by 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dirty="0"/>
              <a:t>, is </a:t>
            </a:r>
            <a:r>
              <a:rPr lang="en-US" sz="2400" dirty="0">
                <a:solidFill>
                  <a:srgbClr val="0000FF"/>
                </a:solidFill>
              </a:rPr>
              <a:t>perturbed</a:t>
            </a:r>
            <a:r>
              <a:rPr lang="en-US" sz="2400" dirty="0"/>
              <a:t> with </a:t>
            </a: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/>
              <a:t> ( i.e., (</a:t>
            </a:r>
            <a:r>
              <a:rPr lang="en-US" sz="2400" dirty="0" err="1"/>
              <a:t>x+r</a:t>
            </a:r>
            <a:r>
              <a:rPr lang="en-US" sz="2400" dirty="0"/>
              <a:t>) ) such that the resulting </a:t>
            </a:r>
            <a:r>
              <a:rPr lang="en-US" sz="2400" dirty="0">
                <a:solidFill>
                  <a:srgbClr val="00B050"/>
                </a:solidFill>
              </a:rPr>
              <a:t>adversarial example </a:t>
            </a:r>
            <a:r>
              <a:rPr lang="en-US" sz="2400" dirty="0">
                <a:solidFill>
                  <a:srgbClr val="FF0000"/>
                </a:solidFill>
              </a:rPr>
              <a:t>x = x + r </a:t>
            </a:r>
            <a:r>
              <a:rPr lang="en-US" sz="2400" dirty="0">
                <a:solidFill>
                  <a:srgbClr val="0000FF"/>
                </a:solidFill>
              </a:rPr>
              <a:t>remains in the input domain D </a:t>
            </a:r>
            <a:r>
              <a:rPr lang="en-US" sz="2400" dirty="0"/>
              <a:t>but is assigned with </a:t>
            </a:r>
            <a:r>
              <a:rPr lang="en-US" sz="2400" dirty="0">
                <a:solidFill>
                  <a:srgbClr val="0000FF"/>
                </a:solidFill>
              </a:rPr>
              <a:t>the target label </a:t>
            </a:r>
            <a:r>
              <a:rPr lang="en-US" sz="2400" i="1" dirty="0">
                <a:solidFill>
                  <a:srgbClr val="FF0000"/>
                </a:solidFill>
              </a:rPr>
              <a:t>l </a:t>
            </a:r>
            <a:r>
              <a:rPr lang="en-US" sz="2400" dirty="0"/>
              <a:t>which is desired by the attacker. This is a </a:t>
            </a:r>
            <a:r>
              <a:rPr lang="en-US" sz="2400" dirty="0">
                <a:solidFill>
                  <a:srgbClr val="FF0000"/>
                </a:solidFill>
              </a:rPr>
              <a:t>source-target misclassification </a:t>
            </a:r>
            <a:r>
              <a:rPr lang="en-US" sz="2400" dirty="0"/>
              <a:t>as the target class is already chosen.</a:t>
            </a:r>
          </a:p>
        </p:txBody>
      </p:sp>
    </p:spTree>
    <p:extLst>
      <p:ext uri="{BB962C8B-B14F-4D97-AF65-F5344CB8AC3E}">
        <p14:creationId xmlns:p14="http://schemas.microsoft.com/office/powerpoint/2010/main" val="81232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D4CD7-9A5E-4DAF-AE9C-52CD5113A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confidentiality, integrity, and availability</a:t>
            </a:r>
            <a:br>
              <a:rPr lang="en-US" dirty="0"/>
            </a:br>
            <a:r>
              <a:rPr lang="en-US" dirty="0"/>
              <a:t>(CIA)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949F1-F88B-41C1-BF0B-4D1CC272E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(1) confidentiality</a:t>
            </a:r>
            <a:r>
              <a:rPr lang="en-US" dirty="0"/>
              <a:t> is defined with respect to the model or its training data. Attacks on confidentiality attempt to </a:t>
            </a:r>
            <a:r>
              <a:rPr lang="en-US" dirty="0">
                <a:solidFill>
                  <a:srgbClr val="C00000"/>
                </a:solidFill>
              </a:rPr>
              <a:t>expose </a:t>
            </a:r>
            <a:r>
              <a:rPr lang="en-US" dirty="0"/>
              <a:t>the model structure or parameters (which may be highly valuable intellectual property) or the data used to train it, e.g., patient data. </a:t>
            </a:r>
          </a:p>
          <a:p>
            <a:r>
              <a:rPr lang="en-US" dirty="0">
                <a:solidFill>
                  <a:srgbClr val="C00000"/>
                </a:solidFill>
              </a:rPr>
              <a:t>(2) Integrity: </a:t>
            </a:r>
            <a:r>
              <a:rPr lang="en-US" dirty="0"/>
              <a:t>The latter class of attacks have a potential to impact the privacy of the data source, for example, </a:t>
            </a:r>
            <a:r>
              <a:rPr lang="en-US" u="sng" dirty="0"/>
              <a:t>the privacy of patient clinical data used to train medical diagnostic models </a:t>
            </a:r>
            <a:r>
              <a:rPr lang="en-US" dirty="0"/>
              <a:t>is often of paramount importance. </a:t>
            </a:r>
          </a:p>
          <a:p>
            <a:r>
              <a:rPr lang="en-US" dirty="0"/>
              <a:t>Conversely, we define </a:t>
            </a:r>
            <a:r>
              <a:rPr lang="en-US" dirty="0">
                <a:solidFill>
                  <a:srgbClr val="C00000"/>
                </a:solidFill>
              </a:rPr>
              <a:t>attacks on the integrity </a:t>
            </a:r>
            <a:r>
              <a:rPr lang="en-US" dirty="0"/>
              <a:t>as those that induce particular outputs or behaviors of the adversary’s choosing. </a:t>
            </a:r>
          </a:p>
          <a:p>
            <a:r>
              <a:rPr lang="en-US" dirty="0">
                <a:solidFill>
                  <a:srgbClr val="C00000"/>
                </a:solidFill>
              </a:rPr>
              <a:t>(3) Availability: </a:t>
            </a:r>
            <a:r>
              <a:rPr lang="en-US" dirty="0"/>
              <a:t>Where those adversarial behaviors attempt to</a:t>
            </a:r>
            <a:r>
              <a:rPr lang="en-US" u="sng" dirty="0"/>
              <a:t> prevent access to meaningful model outputs or the features of the system itself</a:t>
            </a:r>
            <a:r>
              <a:rPr lang="en-US" dirty="0"/>
              <a:t>, such attacks fall within the realm of </a:t>
            </a:r>
            <a:r>
              <a:rPr lang="en-US" dirty="0">
                <a:solidFill>
                  <a:srgbClr val="C00000"/>
                </a:solidFill>
              </a:rPr>
              <a:t>availability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668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3CB1-A1FB-4ED5-B25A-F7964475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Indirect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manipulation of </a:t>
            </a:r>
            <a:r>
              <a:rPr lang="en-US" dirty="0">
                <a:solidFill>
                  <a:srgbClr val="FF0000"/>
                </a:solidFill>
              </a:rPr>
              <a:t>model inputs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D962D-8F16-4EE1-8ED9-06F9DE438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adversary cannot </a:t>
            </a:r>
            <a:r>
              <a:rPr lang="en-US" dirty="0">
                <a:solidFill>
                  <a:srgbClr val="0000FF"/>
                </a:solidFill>
              </a:rPr>
              <a:t>directly</a:t>
            </a:r>
            <a:r>
              <a:rPr lang="en-US" dirty="0"/>
              <a:t> modify </a:t>
            </a:r>
            <a:r>
              <a:rPr lang="en-US" dirty="0">
                <a:solidFill>
                  <a:srgbClr val="0000FF"/>
                </a:solidFill>
              </a:rPr>
              <a:t>feature</a:t>
            </a:r>
            <a:r>
              <a:rPr lang="en-US" dirty="0"/>
              <a:t> values used as inputs of the ML model, it must </a:t>
            </a:r>
            <a:r>
              <a:rPr lang="en-US" u="sng" dirty="0"/>
              <a:t>find </a:t>
            </a:r>
            <a:r>
              <a:rPr lang="en-US" u="sng" dirty="0">
                <a:solidFill>
                  <a:srgbClr val="0000FF"/>
                </a:solidFill>
              </a:rPr>
              <a:t>perturbations</a:t>
            </a:r>
            <a:r>
              <a:rPr lang="en-US" u="sng" dirty="0"/>
              <a:t> that are preserved by the data pipeline that precedes the classifier </a:t>
            </a:r>
            <a:r>
              <a:rPr lang="en-US" dirty="0"/>
              <a:t>in the overall targeted system. </a:t>
            </a:r>
          </a:p>
          <a:p>
            <a:r>
              <a:rPr lang="en-US" dirty="0"/>
              <a:t>Strategies operating in this threat model construct adversarial examples in the </a:t>
            </a:r>
            <a:r>
              <a:rPr lang="en-US" dirty="0">
                <a:solidFill>
                  <a:srgbClr val="0000FF"/>
                </a:solidFill>
              </a:rPr>
              <a:t>physical domain </a:t>
            </a:r>
            <a:r>
              <a:rPr lang="en-US" dirty="0"/>
              <a:t>stage.</a:t>
            </a:r>
          </a:p>
          <a:p>
            <a:r>
              <a:rPr lang="en-US" dirty="0"/>
              <a:t>To be resilient to the pipeline’s deformations, adversarial examples in physical domains need to </a:t>
            </a:r>
            <a:r>
              <a:rPr lang="en-US" dirty="0">
                <a:solidFill>
                  <a:srgbClr val="0000FF"/>
                </a:solidFill>
              </a:rPr>
              <a:t>introduce adapted, often larger, perturbations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6436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56BE3-7D37-4039-B1E9-77DF1239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Attackers can use Autoregressive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48A1F-3C27-4021-B9BB-99C007CBC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While most work has focused on </a:t>
            </a:r>
            <a:r>
              <a:rPr lang="en-US" dirty="0">
                <a:solidFill>
                  <a:srgbClr val="FF0000"/>
                </a:solidFill>
              </a:rPr>
              <a:t>attacking classifiers</a:t>
            </a:r>
            <a:r>
              <a:rPr lang="en-US" dirty="0"/>
              <a:t>, </a:t>
            </a:r>
            <a:r>
              <a:rPr lang="en-US" dirty="0" err="1"/>
              <a:t>Alfeld</a:t>
            </a:r>
            <a:r>
              <a:rPr lang="en-US" dirty="0"/>
              <a:t> et al. [54] look at autoregressive models.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predictions.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adversary can manipulate the input data with the goal of </a:t>
            </a:r>
            <a:r>
              <a:rPr lang="en-US" dirty="0">
                <a:solidFill>
                  <a:srgbClr val="FF0000"/>
                </a:solidFill>
              </a:rPr>
              <a:t>achieving their desired </a:t>
            </a:r>
            <a:r>
              <a:rPr lang="en-US" u="sng" dirty="0">
                <a:solidFill>
                  <a:srgbClr val="FF0000"/>
                </a:solidFill>
              </a:rPr>
              <a:t>prediction</a:t>
            </a:r>
            <a:r>
              <a:rPr lang="en-US" dirty="0"/>
              <a:t>, given budget constraints for the adversary. </a:t>
            </a:r>
          </a:p>
          <a:p>
            <a:pPr marL="0" indent="0">
              <a:buNone/>
            </a:pPr>
            <a:r>
              <a:rPr lang="en-US" dirty="0"/>
              <a:t>The adversary’s manipulation problem can be formulated as a quadratic optimization problem with efficient solutions for it.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31429B-D51A-4D19-BB4C-29AE0AB0E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12466"/>
            <a:ext cx="9904200" cy="13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752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CEB2-0786-495D-8376-245AA3C6F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Black-box </a:t>
            </a:r>
            <a:r>
              <a:rPr lang="en-US" dirty="0"/>
              <a:t>adversaries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33E28-85B9-4264-8F25-43B701881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performing attacks against black-box systems, adversaries </a:t>
            </a:r>
            <a:r>
              <a:rPr lang="en-US" dirty="0">
                <a:solidFill>
                  <a:srgbClr val="FF0000"/>
                </a:solidFill>
              </a:rPr>
              <a:t>do not know the model internals.</a:t>
            </a:r>
            <a:r>
              <a:rPr lang="en-US" dirty="0"/>
              <a:t> </a:t>
            </a:r>
          </a:p>
          <a:p>
            <a:r>
              <a:rPr lang="en-US" dirty="0"/>
              <a:t>black-box access is perhaps a more realistic threat model, as all it requires is </a:t>
            </a:r>
            <a:r>
              <a:rPr lang="en-US" dirty="0">
                <a:solidFill>
                  <a:srgbClr val="0000FF"/>
                </a:solidFill>
              </a:rPr>
              <a:t>access to the output responses</a:t>
            </a:r>
            <a:r>
              <a:rPr lang="en-US" dirty="0"/>
              <a:t>. </a:t>
            </a:r>
          </a:p>
          <a:p>
            <a:r>
              <a:rPr lang="en-US" dirty="0"/>
              <a:t>For instance, an adversary seeking to penetrate a computer network rarely has access to the specifications of the intrusion detection system deployed – but </a:t>
            </a:r>
            <a:r>
              <a:rPr lang="en-US" dirty="0">
                <a:solidFill>
                  <a:srgbClr val="0000FF"/>
                </a:solidFill>
              </a:rPr>
              <a:t>they can often observe HOW it responds to network events</a:t>
            </a:r>
            <a:r>
              <a:rPr lang="en-US" dirty="0"/>
              <a:t>.</a:t>
            </a:r>
          </a:p>
          <a:p>
            <a:r>
              <a:rPr lang="en-US" dirty="0"/>
              <a:t>Similar attacks are key to performing reconnaissance in networks to </a:t>
            </a:r>
            <a:r>
              <a:rPr lang="en-US" dirty="0">
                <a:solidFill>
                  <a:srgbClr val="0000FF"/>
                </a:solidFill>
              </a:rPr>
              <a:t>determine their environmental detection and response policies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29034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ABFB7-717F-4486-83FC-E534443E4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Oracle (threat model)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DD3E6-D8B1-48D8-B128-2A660DD64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common threat model for black-box adversaries is called “oracle”, borrowed from the cryptography community: </a:t>
            </a:r>
            <a:r>
              <a:rPr lang="en-US" dirty="0">
                <a:solidFill>
                  <a:srgbClr val="0000FF"/>
                </a:solidFill>
              </a:rPr>
              <a:t>the adversary may issue </a:t>
            </a:r>
            <a:r>
              <a:rPr lang="en-US" dirty="0">
                <a:solidFill>
                  <a:srgbClr val="FF0000"/>
                </a:solidFill>
              </a:rPr>
              <a:t>queries</a:t>
            </a:r>
            <a:r>
              <a:rPr lang="en-US" dirty="0">
                <a:solidFill>
                  <a:srgbClr val="0000FF"/>
                </a:solidFill>
              </a:rPr>
              <a:t> to the ML model and observe its output for any chosen input</a:t>
            </a:r>
            <a:r>
              <a:rPr lang="en-US" dirty="0"/>
              <a:t>. </a:t>
            </a:r>
          </a:p>
          <a:p>
            <a:r>
              <a:rPr lang="en-US" dirty="0"/>
              <a:t>This is particularly relevant in the increasingly popular environment of ML as a Service cloud platforms, where </a:t>
            </a:r>
            <a:r>
              <a:rPr lang="en-US" dirty="0">
                <a:solidFill>
                  <a:srgbClr val="0000FF"/>
                </a:solidFill>
              </a:rPr>
              <a:t>the model is potentially accessible through a </a:t>
            </a:r>
            <a:r>
              <a:rPr lang="en-US" dirty="0">
                <a:solidFill>
                  <a:srgbClr val="FF0000"/>
                </a:solidFill>
              </a:rPr>
              <a:t>query </a:t>
            </a:r>
            <a:r>
              <a:rPr lang="en-US" dirty="0">
                <a:solidFill>
                  <a:srgbClr val="0000FF"/>
                </a:solidFill>
              </a:rPr>
              <a:t>interface.</a:t>
            </a:r>
            <a:r>
              <a:rPr lang="en-US" dirty="0"/>
              <a:t> </a:t>
            </a:r>
          </a:p>
          <a:p>
            <a:r>
              <a:rPr lang="en-US" dirty="0"/>
              <a:t>A PAC based work shows that </a:t>
            </a:r>
            <a:r>
              <a:rPr lang="en-US" dirty="0">
                <a:solidFill>
                  <a:srgbClr val="FF0000"/>
                </a:solidFill>
              </a:rPr>
              <a:t>with no </a:t>
            </a:r>
            <a:r>
              <a:rPr lang="en-US" dirty="0"/>
              <a:t>access to the training data or ML algorithm, </a:t>
            </a:r>
            <a:r>
              <a:rPr lang="en-US" dirty="0">
                <a:solidFill>
                  <a:srgbClr val="FF0000"/>
                </a:solidFill>
              </a:rPr>
              <a:t>querying the target model and knowledge of the class of target models </a:t>
            </a:r>
            <a:r>
              <a:rPr lang="en-US" dirty="0"/>
              <a:t>allows the adversary to </a:t>
            </a:r>
            <a:r>
              <a:rPr lang="en-US" u="sng" dirty="0"/>
              <a:t>reconstruct the model with similar amount of query data as used in training </a:t>
            </a:r>
            <a:r>
              <a:rPr lang="en-US" dirty="0"/>
              <a:t>[72] </a:t>
            </a:r>
          </a:p>
          <a:p>
            <a:r>
              <a:rPr lang="en-US" dirty="0"/>
              <a:t>Thus, a key metric when comparing different attacks is </a:t>
            </a:r>
            <a:r>
              <a:rPr lang="en-US" dirty="0">
                <a:solidFill>
                  <a:srgbClr val="FF0000"/>
                </a:solidFill>
              </a:rPr>
              <a:t>the wealth of information returned by the oracle, and the number of oracle queries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43181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0384-8081-41E8-B799-98CCEA42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93FF4-AEAC-4F34-BA89-80CD935C1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type of adversary is looking to </a:t>
            </a:r>
            <a:r>
              <a:rPr lang="en-US" dirty="0">
                <a:solidFill>
                  <a:srgbClr val="0000FF"/>
                </a:solidFill>
              </a:rPr>
              <a:t>test whether or not a specific point was part of the training dataset analyzed to learn the model’s parameter values</a:t>
            </a:r>
            <a:r>
              <a:rPr lang="en-US" dirty="0"/>
              <a:t>. Shokri et al. show how to conduct this type of attack, named </a:t>
            </a:r>
            <a:r>
              <a:rPr lang="en-US" dirty="0">
                <a:solidFill>
                  <a:srgbClr val="FF0000"/>
                </a:solidFill>
              </a:rPr>
              <a:t>membership inference</a:t>
            </a:r>
            <a:r>
              <a:rPr lang="en-US" dirty="0"/>
              <a:t>, against black-box models [36]. </a:t>
            </a:r>
          </a:p>
          <a:p>
            <a:r>
              <a:rPr lang="en-US" dirty="0"/>
              <a:t>Their strategy </a:t>
            </a:r>
            <a:r>
              <a:rPr lang="en-US" dirty="0">
                <a:solidFill>
                  <a:srgbClr val="0000FF"/>
                </a:solidFill>
              </a:rPr>
              <a:t>exploits </a:t>
            </a:r>
            <a:r>
              <a:rPr lang="en-US" dirty="0">
                <a:solidFill>
                  <a:srgbClr val="FF0000"/>
                </a:solidFill>
              </a:rPr>
              <a:t>differences</a:t>
            </a:r>
            <a:r>
              <a:rPr lang="en-US" dirty="0">
                <a:solidFill>
                  <a:srgbClr val="0000FF"/>
                </a:solidFill>
              </a:rPr>
              <a:t> in the model’s response to </a:t>
            </a:r>
            <a:r>
              <a:rPr lang="en-US" dirty="0"/>
              <a:t>points </a:t>
            </a:r>
            <a:r>
              <a:rPr lang="en-US" u="sng" dirty="0"/>
              <a:t>that were or were not seen during training</a:t>
            </a:r>
            <a:r>
              <a:rPr lang="en-US" dirty="0"/>
              <a:t>. </a:t>
            </a:r>
          </a:p>
          <a:p>
            <a:r>
              <a:rPr lang="en-US" dirty="0"/>
              <a:t>For each class of the targeted black-box model, they train a </a:t>
            </a:r>
            <a:r>
              <a:rPr lang="en-US" dirty="0">
                <a:solidFill>
                  <a:srgbClr val="FF0000"/>
                </a:solidFill>
              </a:rPr>
              <a:t>shadow model,</a:t>
            </a:r>
            <a:r>
              <a:rPr lang="en-US" dirty="0"/>
              <a:t> with the same ML technique. </a:t>
            </a:r>
          </a:p>
          <a:p>
            <a:r>
              <a:rPr lang="en-US" dirty="0"/>
              <a:t>Each </a:t>
            </a:r>
            <a:r>
              <a:rPr lang="en-US" dirty="0">
                <a:solidFill>
                  <a:srgbClr val="FF0000"/>
                </a:solidFill>
              </a:rPr>
              <a:t>shadow model </a:t>
            </a:r>
            <a:r>
              <a:rPr lang="en-US" dirty="0"/>
              <a:t>is trained to solve the </a:t>
            </a:r>
            <a:r>
              <a:rPr lang="en-US" dirty="0">
                <a:solidFill>
                  <a:srgbClr val="FF0000"/>
                </a:solidFill>
              </a:rPr>
              <a:t>membership inference test </a:t>
            </a:r>
            <a:r>
              <a:rPr lang="en-US" dirty="0"/>
              <a:t>for samples of the corresponding class. The procedure that generates synthetic data is initialized with a random input, and </a:t>
            </a:r>
            <a:r>
              <a:rPr lang="en-US" dirty="0">
                <a:solidFill>
                  <a:srgbClr val="FF0000"/>
                </a:solidFill>
              </a:rPr>
              <a:t>performs hill climbing by querying the original model to find modifications of the input that yield a classification with strong confidence in a class of the problem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69837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6BB5-445A-4111-859D-7738EB95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Robustness of models to </a:t>
            </a:r>
            <a:r>
              <a:rPr lang="en-US" dirty="0">
                <a:solidFill>
                  <a:srgbClr val="FF0000"/>
                </a:solidFill>
              </a:rPr>
              <a:t>distribution drifts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B0BF3-2840-4690-ADAD-E80516E5C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mitigate the </a:t>
            </a:r>
            <a:r>
              <a:rPr lang="en-US" dirty="0">
                <a:solidFill>
                  <a:srgbClr val="0000FF"/>
                </a:solidFill>
              </a:rPr>
              <a:t>integrity attacks </a:t>
            </a:r>
            <a:r>
              <a:rPr lang="en-US" dirty="0"/>
              <a:t>presented before, ML needs to be robust to distribution drifts: i.e., situations </a:t>
            </a:r>
            <a:r>
              <a:rPr lang="en-US" dirty="0">
                <a:solidFill>
                  <a:srgbClr val="0000FF"/>
                </a:solidFill>
              </a:rPr>
              <a:t>where the training and test distributions differ</a:t>
            </a:r>
            <a:r>
              <a:rPr lang="en-US" dirty="0"/>
              <a:t>. </a:t>
            </a:r>
          </a:p>
          <a:p>
            <a:r>
              <a:rPr lang="en-US" dirty="0"/>
              <a:t>Indeed, adversarial manipulations are instances of such drifts. </a:t>
            </a:r>
            <a:r>
              <a:rPr lang="en-US" dirty="0">
                <a:solidFill>
                  <a:srgbClr val="FF0000"/>
                </a:solidFill>
              </a:rPr>
              <a:t>During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inference</a:t>
            </a:r>
            <a:r>
              <a:rPr lang="en-US" dirty="0"/>
              <a:t>, an adversary might introduce </a:t>
            </a:r>
            <a:r>
              <a:rPr lang="en-US" dirty="0">
                <a:solidFill>
                  <a:srgbClr val="0000FF"/>
                </a:solidFill>
              </a:rPr>
              <a:t>positively connotated words in spam emails to evade detection</a:t>
            </a:r>
            <a:r>
              <a:rPr lang="en-US" dirty="0"/>
              <a:t>, thus creating a </a:t>
            </a:r>
            <a:r>
              <a:rPr lang="en-US" dirty="0">
                <a:solidFill>
                  <a:srgbClr val="FF0000"/>
                </a:solidFill>
              </a:rPr>
              <a:t>test </a:t>
            </a:r>
            <a:r>
              <a:rPr lang="en-US" dirty="0"/>
              <a:t>distribution different from the one analyzed during </a:t>
            </a:r>
            <a:r>
              <a:rPr lang="en-US" dirty="0">
                <a:solidFill>
                  <a:srgbClr val="FF0000"/>
                </a:solidFill>
              </a:rPr>
              <a:t>training</a:t>
            </a:r>
            <a:r>
              <a:rPr lang="en-US" dirty="0"/>
              <a:t> [29]. </a:t>
            </a:r>
          </a:p>
          <a:p>
            <a:r>
              <a:rPr lang="en-US" dirty="0"/>
              <a:t>The opposite, modifying the </a:t>
            </a:r>
            <a:r>
              <a:rPr lang="en-US" dirty="0">
                <a:solidFill>
                  <a:srgbClr val="FF0000"/>
                </a:solidFill>
              </a:rPr>
              <a:t>training distribution</a:t>
            </a:r>
            <a:r>
              <a:rPr lang="en-US" dirty="0"/>
              <a:t>, is also possible: the adversary might include an </a:t>
            </a:r>
            <a:r>
              <a:rPr lang="en-US" dirty="0">
                <a:solidFill>
                  <a:srgbClr val="FF0000"/>
                </a:solidFill>
              </a:rPr>
              <a:t>identical keyword </a:t>
            </a:r>
            <a:r>
              <a:rPr lang="en-US" dirty="0">
                <a:solidFill>
                  <a:srgbClr val="00B050"/>
                </a:solidFill>
              </a:rPr>
              <a:t>in many spam emails </a:t>
            </a:r>
            <a:r>
              <a:rPr lang="en-US" dirty="0">
                <a:solidFill>
                  <a:srgbClr val="FF0000"/>
                </a:solidFill>
              </a:rPr>
              <a:t>used for training, and then submit spam </a:t>
            </a:r>
            <a:r>
              <a:rPr lang="en-US" dirty="0">
                <a:solidFill>
                  <a:srgbClr val="00B050"/>
                </a:solidFill>
              </a:rPr>
              <a:t>omitting that keyword </a:t>
            </a:r>
            <a:r>
              <a:rPr lang="en-US" dirty="0">
                <a:solidFill>
                  <a:srgbClr val="FF0000"/>
                </a:solidFill>
              </a:rPr>
              <a:t>at test time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936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D90DA-4679-4088-A997-C56DDFC9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00FF"/>
                </a:solidFill>
              </a:rPr>
              <a:t>Defending</a:t>
            </a:r>
            <a:r>
              <a:rPr lang="en-US" dirty="0"/>
              <a:t> against </a:t>
            </a:r>
            <a:r>
              <a:rPr lang="en-US" dirty="0">
                <a:solidFill>
                  <a:srgbClr val="FF0000"/>
                </a:solidFill>
              </a:rPr>
              <a:t>training-time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C830-C0F2-4E57-B458-E99A5296A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Most </a:t>
            </a:r>
            <a:r>
              <a:rPr lang="en-US" sz="2400" dirty="0">
                <a:solidFill>
                  <a:srgbClr val="0000FF"/>
                </a:solidFill>
              </a:rPr>
              <a:t>defense</a:t>
            </a:r>
            <a:r>
              <a:rPr lang="en-US" sz="2400" dirty="0"/>
              <a:t> mechanism at training-time rely on the fact that </a:t>
            </a:r>
            <a:r>
              <a:rPr lang="en-US" sz="2400" dirty="0">
                <a:solidFill>
                  <a:srgbClr val="0000FF"/>
                </a:solidFill>
              </a:rPr>
              <a:t>poisoning samples </a:t>
            </a:r>
            <a:r>
              <a:rPr lang="en-US" sz="2400" dirty="0"/>
              <a:t>are typically out of the expected input distribution.</a:t>
            </a:r>
          </a:p>
          <a:p>
            <a:r>
              <a:rPr lang="en-US" sz="2400" dirty="0"/>
              <a:t>Rubinstein et al. [77] pull from robust statistics to build a </a:t>
            </a:r>
            <a:r>
              <a:rPr lang="en-US" sz="2400" dirty="0">
                <a:solidFill>
                  <a:srgbClr val="0000FF"/>
                </a:solidFill>
              </a:rPr>
              <a:t>PCA-based detection model robust to poisoning</a:t>
            </a:r>
            <a:r>
              <a:rPr lang="en-US" sz="2400" dirty="0"/>
              <a:t>. To </a:t>
            </a:r>
            <a:r>
              <a:rPr lang="en-US" sz="2400" u="sng" dirty="0"/>
              <a:t>limit the influence of outliers </a:t>
            </a:r>
            <a:r>
              <a:rPr lang="en-US" sz="2400" dirty="0"/>
              <a:t>to the training distribution, they </a:t>
            </a:r>
            <a:r>
              <a:rPr lang="en-US" sz="2400" u="sng" dirty="0"/>
              <a:t>constrain the PCA algorithm to search for a direction </a:t>
            </a:r>
            <a:r>
              <a:rPr lang="en-US" sz="2400" dirty="0"/>
              <a:t>whose projections maximize a </a:t>
            </a:r>
            <a:r>
              <a:rPr lang="en-US" sz="2400" dirty="0">
                <a:solidFill>
                  <a:srgbClr val="0000FF"/>
                </a:solidFill>
              </a:rPr>
              <a:t>univariate dispersion measure </a:t>
            </a:r>
            <a:r>
              <a:rPr lang="en-US" sz="2400" dirty="0"/>
              <a:t>based on </a:t>
            </a:r>
            <a:r>
              <a:rPr lang="en-US" sz="2400" dirty="0">
                <a:solidFill>
                  <a:srgbClr val="0000FF"/>
                </a:solidFill>
              </a:rPr>
              <a:t>robust projection pursuit estimators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instead of the standard deviation</a:t>
            </a:r>
            <a:r>
              <a:rPr lang="en-US" sz="2400" dirty="0"/>
              <a:t>. </a:t>
            </a:r>
          </a:p>
          <a:p>
            <a:r>
              <a:rPr lang="en-US" sz="2400" dirty="0"/>
              <a:t>In a similar approach, </a:t>
            </a:r>
            <a:r>
              <a:rPr lang="en-US" sz="2400" dirty="0" err="1"/>
              <a:t>Biggio</a:t>
            </a:r>
            <a:r>
              <a:rPr lang="en-US" sz="2400" dirty="0"/>
              <a:t> et al. </a:t>
            </a:r>
            <a:r>
              <a:rPr lang="en-US" sz="2400" dirty="0">
                <a:solidFill>
                  <a:srgbClr val="C00000"/>
                </a:solidFill>
              </a:rPr>
              <a:t>limit </a:t>
            </a:r>
            <a:r>
              <a:rPr lang="en-US" sz="2400" dirty="0"/>
              <a:t>the vulnerability of SVMs to training label manipulations by </a:t>
            </a:r>
            <a:r>
              <a:rPr lang="en-US" sz="2400" dirty="0">
                <a:solidFill>
                  <a:srgbClr val="C00000"/>
                </a:solidFill>
              </a:rPr>
              <a:t>adding a regularization term to the loss function</a:t>
            </a:r>
            <a:r>
              <a:rPr lang="en-US" sz="2400" dirty="0"/>
              <a:t>, which in turn </a:t>
            </a:r>
            <a:r>
              <a:rPr lang="en-US" sz="2400" u="sng" dirty="0">
                <a:solidFill>
                  <a:srgbClr val="C00000"/>
                </a:solidFill>
              </a:rPr>
              <a:t>reduces the model sensitivity to out-of-diagonal kernel matrix elements </a:t>
            </a:r>
            <a:r>
              <a:rPr lang="en-US" sz="2400" dirty="0"/>
              <a:t>[44]. Their approach does not impact the convexity of the optimization problem unlike previous attempts [78], [79], which reduces the impact of the defense mechanism on performance.</a:t>
            </a:r>
          </a:p>
        </p:txBody>
      </p:sp>
    </p:spTree>
    <p:extLst>
      <p:ext uri="{BB962C8B-B14F-4D97-AF65-F5344CB8AC3E}">
        <p14:creationId xmlns:p14="http://schemas.microsoft.com/office/powerpoint/2010/main" val="11921092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86CA-82FE-4717-BA62-898CE72F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Defending by </a:t>
            </a:r>
            <a:r>
              <a:rPr lang="en-US" dirty="0">
                <a:solidFill>
                  <a:srgbClr val="C00000"/>
                </a:solidFill>
              </a:rPr>
              <a:t>gradient masking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2544-E4E4-4CDB-BD12-12FDD101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00" y="1494425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Most </a:t>
            </a:r>
            <a:r>
              <a:rPr lang="en-US" sz="2400" dirty="0">
                <a:solidFill>
                  <a:srgbClr val="0000FF"/>
                </a:solidFill>
              </a:rPr>
              <a:t>integrity attacks </a:t>
            </a:r>
            <a:r>
              <a:rPr lang="en-US" sz="2400" dirty="0"/>
              <a:t>rely on </a:t>
            </a:r>
            <a:r>
              <a:rPr lang="en-US" sz="2400" dirty="0">
                <a:solidFill>
                  <a:srgbClr val="0000FF"/>
                </a:solidFill>
              </a:rPr>
              <a:t>the adversary being able to find </a:t>
            </a:r>
            <a:r>
              <a:rPr lang="en-US" sz="2400" dirty="0">
                <a:solidFill>
                  <a:srgbClr val="FF0000"/>
                </a:solidFill>
              </a:rPr>
              <a:t>small </a:t>
            </a:r>
            <a:r>
              <a:rPr lang="en-US" sz="2400" dirty="0">
                <a:solidFill>
                  <a:srgbClr val="0000FF"/>
                </a:solidFill>
              </a:rPr>
              <a:t>perturbations that lead to significant changes in the model output</a:t>
            </a:r>
            <a:r>
              <a:rPr lang="en-US" sz="2400" dirty="0"/>
              <a:t>. Thus, a natural class of defenses seeks to </a:t>
            </a:r>
            <a:r>
              <a:rPr lang="en-US" sz="2400" dirty="0">
                <a:solidFill>
                  <a:srgbClr val="0000FF"/>
                </a:solidFill>
              </a:rPr>
              <a:t>reduce the sensitivity of models to small changes made to their inputs</a:t>
            </a:r>
            <a:r>
              <a:rPr lang="en-US" sz="2400" dirty="0"/>
              <a:t>. This sensitivity is estimated by computing first order derivatives of the model</a:t>
            </a:r>
            <a:r>
              <a:rPr lang="en-US" sz="2400" i="1" dirty="0">
                <a:solidFill>
                  <a:srgbClr val="FF0000"/>
                </a:solidFill>
              </a:rPr>
              <a:t> h </a:t>
            </a:r>
            <a:r>
              <a:rPr lang="en-US" sz="2400" dirty="0"/>
              <a:t>with respect to its inputs. </a:t>
            </a:r>
          </a:p>
          <a:p>
            <a:r>
              <a:rPr lang="en-US" sz="2400" dirty="0"/>
              <a:t>These gradients are minimized during the </a:t>
            </a:r>
            <a:r>
              <a:rPr lang="en-US" sz="2400" dirty="0">
                <a:solidFill>
                  <a:srgbClr val="FF0000"/>
                </a:solidFill>
              </a:rPr>
              <a:t>learning </a:t>
            </a:r>
            <a:r>
              <a:rPr lang="en-US" sz="2400" dirty="0"/>
              <a:t>phase: hence the </a:t>
            </a:r>
            <a:r>
              <a:rPr lang="en-US" sz="2400" dirty="0">
                <a:solidFill>
                  <a:srgbClr val="0000FF"/>
                </a:solidFill>
              </a:rPr>
              <a:t>gradient masking</a:t>
            </a:r>
            <a:r>
              <a:rPr lang="en-US" sz="2400" dirty="0"/>
              <a:t> terminology.</a:t>
            </a:r>
          </a:p>
          <a:p>
            <a:r>
              <a:rPr lang="en-US" sz="2400" dirty="0"/>
              <a:t>Gu et al. introduce a new ML model, which they name </a:t>
            </a:r>
            <a:r>
              <a:rPr lang="en-US" sz="2400" dirty="0">
                <a:solidFill>
                  <a:srgbClr val="0000FF"/>
                </a:solidFill>
              </a:rPr>
              <a:t>deep contractive networks</a:t>
            </a:r>
            <a:r>
              <a:rPr lang="en-US" sz="2400" dirty="0"/>
              <a:t>, trained using a </a:t>
            </a:r>
            <a:r>
              <a:rPr lang="en-US" sz="2400" dirty="0">
                <a:solidFill>
                  <a:srgbClr val="0000FF"/>
                </a:solidFill>
              </a:rPr>
              <a:t>smoothness penalty </a:t>
            </a:r>
            <a:r>
              <a:rPr lang="en-US" sz="2400" dirty="0"/>
              <a:t>[81]. The penalty is defined with the </a:t>
            </a:r>
            <a:r>
              <a:rPr lang="en-US" sz="2400" dirty="0" err="1"/>
              <a:t>Frobenius</a:t>
            </a:r>
            <a:r>
              <a:rPr lang="en-US" sz="2400" dirty="0"/>
              <a:t> norm of the model’s Jacobian matrix, and is approximated layer by layer to preserve computational efficiency. </a:t>
            </a:r>
          </a:p>
        </p:txBody>
      </p:sp>
    </p:spTree>
    <p:extLst>
      <p:ext uri="{BB962C8B-B14F-4D97-AF65-F5344CB8AC3E}">
        <p14:creationId xmlns:p14="http://schemas.microsoft.com/office/powerpoint/2010/main" val="38160180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7252-1A28-4A3A-A76C-F66DB305A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Defending against </a:t>
            </a:r>
            <a:r>
              <a:rPr lang="en-US" dirty="0">
                <a:solidFill>
                  <a:srgbClr val="FF0000"/>
                </a:solidFill>
              </a:rPr>
              <a:t>larger</a:t>
            </a:r>
            <a:r>
              <a:rPr lang="en-US" dirty="0"/>
              <a:t> perturbations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564DB-FBC6-4FF8-9847-9358ADAC3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Szegedy</a:t>
            </a:r>
            <a:r>
              <a:rPr lang="en-US" dirty="0"/>
              <a:t> et al. [30] first suggested </a:t>
            </a:r>
            <a:r>
              <a:rPr lang="en-US" dirty="0">
                <a:solidFill>
                  <a:srgbClr val="FF0000"/>
                </a:solidFill>
              </a:rPr>
              <a:t>injecting adversarial samples, correctly labeled, in the training set </a:t>
            </a:r>
            <a:r>
              <a:rPr lang="en-US" dirty="0"/>
              <a:t>as a means to make the model robust. </a:t>
            </a:r>
          </a:p>
          <a:p>
            <a:r>
              <a:rPr lang="en-US" dirty="0"/>
              <a:t>They showed that models </a:t>
            </a:r>
            <a:r>
              <a:rPr lang="en-US" dirty="0">
                <a:solidFill>
                  <a:srgbClr val="0000FF"/>
                </a:solidFill>
              </a:rPr>
              <a:t>fitted with this mixture of legitimate and adversarial samples were regularized </a:t>
            </a:r>
            <a:r>
              <a:rPr lang="en-US" dirty="0"/>
              <a:t>and more robust to future adversaries. </a:t>
            </a:r>
          </a:p>
          <a:p>
            <a:r>
              <a:rPr lang="en-US" dirty="0"/>
              <a:t>The efficiency of the fast gradient sign method allows for </a:t>
            </a:r>
            <a:r>
              <a:rPr lang="en-US" dirty="0">
                <a:solidFill>
                  <a:srgbClr val="0000FF"/>
                </a:solidFill>
              </a:rPr>
              <a:t>the integration of an adversarial objective during training</a:t>
            </a:r>
            <a:r>
              <a:rPr lang="en-US" dirty="0"/>
              <a:t>. </a:t>
            </a:r>
          </a:p>
          <a:p>
            <a:r>
              <a:rPr lang="en-US" dirty="0"/>
              <a:t>The adversarial objective minimizes the error between </a:t>
            </a:r>
            <a:r>
              <a:rPr lang="en-US" dirty="0">
                <a:solidFill>
                  <a:srgbClr val="0000FF"/>
                </a:solidFill>
              </a:rPr>
              <a:t>the model’s prediction on the adversarial example </a:t>
            </a:r>
            <a:r>
              <a:rPr lang="en-US" dirty="0"/>
              <a:t>and the original sample label. </a:t>
            </a:r>
          </a:p>
          <a:p>
            <a:r>
              <a:rPr lang="en-US" dirty="0"/>
              <a:t>This adversarial training continuously </a:t>
            </a:r>
            <a:r>
              <a:rPr lang="en-US" dirty="0">
                <a:solidFill>
                  <a:srgbClr val="0000FF"/>
                </a:solidFill>
              </a:rPr>
              <a:t>makes the model more robust to adversarial examples </a:t>
            </a:r>
            <a:r>
              <a:rPr lang="en-US" dirty="0"/>
              <a:t>crafted with the latest model parameters. </a:t>
            </a:r>
            <a:r>
              <a:rPr lang="en-US" dirty="0" err="1"/>
              <a:t>Goodfellow</a:t>
            </a:r>
            <a:r>
              <a:rPr lang="en-US" dirty="0"/>
              <a:t> et al. show that this reduces the misclassification rate of a MNIST model from 89:4% to 17:9% on adversarial examples</a:t>
            </a:r>
          </a:p>
        </p:txBody>
      </p:sp>
    </p:spTree>
    <p:extLst>
      <p:ext uri="{BB962C8B-B14F-4D97-AF65-F5344CB8AC3E}">
        <p14:creationId xmlns:p14="http://schemas.microsoft.com/office/powerpoint/2010/main" val="5536766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D91CA-A454-4C57-B246-2281DD79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Penalize misclassification of adversarial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3502C-A3E4-4E53-A423-3FFA9B084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23175"/>
          </a:xfrm>
        </p:spPr>
        <p:txBody>
          <a:bodyPr/>
          <a:lstStyle/>
          <a:p>
            <a:r>
              <a:rPr lang="en-US" dirty="0"/>
              <a:t>Huang et al. [66] developed the intuition behind </a:t>
            </a:r>
            <a:r>
              <a:rPr lang="en-US" dirty="0">
                <a:solidFill>
                  <a:srgbClr val="0000FF"/>
                </a:solidFill>
              </a:rPr>
              <a:t>adversarial training</a:t>
            </a:r>
            <a:r>
              <a:rPr lang="en-US" dirty="0"/>
              <a:t>, i.e. </a:t>
            </a:r>
            <a:r>
              <a:rPr lang="en-US" dirty="0">
                <a:solidFill>
                  <a:srgbClr val="0000FF"/>
                </a:solidFill>
              </a:rPr>
              <a:t>penalize misclassification of adversarial examples</a:t>
            </a:r>
            <a:r>
              <a:rPr lang="en-US" dirty="0"/>
              <a:t>. </a:t>
            </a:r>
          </a:p>
          <a:p>
            <a:r>
              <a:rPr lang="en-US" dirty="0"/>
              <a:t>They formulate a </a:t>
            </a:r>
            <a:r>
              <a:rPr lang="en-US" dirty="0">
                <a:solidFill>
                  <a:srgbClr val="FF0000"/>
                </a:solidFill>
              </a:rPr>
              <a:t>min-max problem </a:t>
            </a:r>
            <a:r>
              <a:rPr lang="en-US" dirty="0"/>
              <a:t>between the adversary applying perturbations to each training point to maximize the model’s classification error, and the learning procedure attempting to </a:t>
            </a:r>
            <a:r>
              <a:rPr lang="en-US" dirty="0">
                <a:solidFill>
                  <a:srgbClr val="0000FF"/>
                </a:solidFill>
              </a:rPr>
              <a:t>minimize the model’s misclassification error</a:t>
            </a:r>
            <a:r>
              <a:rPr lang="en-US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4C58A2-B531-4031-8CD9-6B3BEC23F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013" y="4483737"/>
            <a:ext cx="5616788" cy="92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5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0D63-07C3-40ED-810A-40338D44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01BE5-46DE-4966-9EF7-56F1A303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lifecycle of a ML-based system from training to inference, and identify the adversarial goals and means at each phase. </a:t>
            </a:r>
          </a:p>
          <a:p>
            <a:r>
              <a:rPr lang="en-US" dirty="0"/>
              <a:t>We observe that </a:t>
            </a:r>
            <a:r>
              <a:rPr lang="en-US" dirty="0">
                <a:solidFill>
                  <a:srgbClr val="C00000"/>
                </a:solidFill>
              </a:rPr>
              <a:t>attacks on training </a:t>
            </a:r>
            <a:r>
              <a:rPr lang="en-US" dirty="0"/>
              <a:t>generally attempt to influence the model </a:t>
            </a:r>
            <a:r>
              <a:rPr lang="en-US" dirty="0">
                <a:solidFill>
                  <a:srgbClr val="C00000"/>
                </a:solidFill>
              </a:rPr>
              <a:t>by altering or injecting training samples</a:t>
            </a:r>
            <a:r>
              <a:rPr lang="en-US" dirty="0"/>
              <a:t>–in essence </a:t>
            </a:r>
            <a:r>
              <a:rPr lang="en-US" u="sng" dirty="0"/>
              <a:t>guiding the learning process towards a vulnerable model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C00000"/>
                </a:solidFill>
              </a:rPr>
              <a:t>Attacks at inference time (runtime) </a:t>
            </a:r>
            <a:r>
              <a:rPr lang="en-US" dirty="0"/>
              <a:t>are more diverse. Adversaries use exploratory attacks to </a:t>
            </a:r>
            <a:r>
              <a:rPr lang="en-US" u="sng" dirty="0"/>
              <a:t>induce targeted outputs, and oracle attacks to extract the model itself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426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2B74-B1FF-4458-8A5A-221543048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Game-based</a:t>
            </a:r>
            <a:r>
              <a:rPr lang="en-US" dirty="0"/>
              <a:t> adversarial learning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0DD017-70D2-408B-B623-C0F4B1937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818" y="1263135"/>
            <a:ext cx="8864363" cy="53338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69C9FB8-BA59-4056-9023-84D7C9CD4135}"/>
              </a:ext>
            </a:extLst>
          </p:cNvPr>
          <p:cNvSpPr/>
          <p:nvPr/>
        </p:nvSpPr>
        <p:spPr>
          <a:xfrm>
            <a:off x="8676000" y="6336000"/>
            <a:ext cx="2023200" cy="52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B744A6-C9A9-4839-A1C0-2857C694CF26}"/>
              </a:ext>
            </a:extLst>
          </p:cNvPr>
          <p:cNvSpPr/>
          <p:nvPr/>
        </p:nvSpPr>
        <p:spPr>
          <a:xfrm>
            <a:off x="3962400" y="1661160"/>
            <a:ext cx="3992880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536AD4-87FF-4D7D-ADCB-4FDD7FA82C06}"/>
              </a:ext>
            </a:extLst>
          </p:cNvPr>
          <p:cNvSpPr/>
          <p:nvPr/>
        </p:nvSpPr>
        <p:spPr>
          <a:xfrm>
            <a:off x="1389499" y="2026920"/>
            <a:ext cx="9138682" cy="853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A5BE51-70D1-4AD7-9F19-2C54DAD83169}"/>
              </a:ext>
            </a:extLst>
          </p:cNvPr>
          <p:cNvSpPr/>
          <p:nvPr/>
        </p:nvSpPr>
        <p:spPr>
          <a:xfrm>
            <a:off x="1663817" y="3747186"/>
            <a:ext cx="8864363" cy="12667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66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259C-2C7C-4157-8C5D-987E88C3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20" y="136525"/>
            <a:ext cx="10515600" cy="1325563"/>
          </a:xfrm>
        </p:spPr>
        <p:txBody>
          <a:bodyPr/>
          <a:lstStyle/>
          <a:p>
            <a:r>
              <a:rPr lang="en-US" dirty="0"/>
              <a:t>Defining privacy-preserving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79F77-E06D-4EE6-8437-9CE619262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720" y="1253331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Differential privacy </a:t>
            </a:r>
            <a:r>
              <a:rPr lang="en-US" dirty="0"/>
              <a:t>[95], a rigorous framework to analyze the privacy guarantees provided by algorithms. Informally, it formulates privacy as the property that </a:t>
            </a:r>
            <a:r>
              <a:rPr lang="en-US" dirty="0">
                <a:solidFill>
                  <a:srgbClr val="0000FF"/>
                </a:solidFill>
              </a:rPr>
              <a:t>an algorithm’s output does not differ significantly statistically for two versions of the data differing by only one record</a:t>
            </a:r>
            <a:r>
              <a:rPr lang="en-US" dirty="0"/>
              <a:t>. In our case, the record is a training point and the algorithm of the ML model.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C3DE21-047A-41FB-A92B-3CA394693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390" y="3290491"/>
            <a:ext cx="6617250" cy="34309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24C2D27-F7E6-43B8-9511-2FA57F2E8CD2}"/>
              </a:ext>
            </a:extLst>
          </p:cNvPr>
          <p:cNvSpPr/>
          <p:nvPr/>
        </p:nvSpPr>
        <p:spPr>
          <a:xfrm>
            <a:off x="4815840" y="3581400"/>
            <a:ext cx="4975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2E679C-DC83-4C47-B582-91A86EF428A0}"/>
              </a:ext>
            </a:extLst>
          </p:cNvPr>
          <p:cNvSpPr/>
          <p:nvPr/>
        </p:nvSpPr>
        <p:spPr>
          <a:xfrm>
            <a:off x="3174390" y="5531722"/>
            <a:ext cx="6617250" cy="5795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590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DD8E6-7EC2-48C4-A708-5DA15322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data </a:t>
            </a:r>
            <a:r>
              <a:rPr lang="en-US" dirty="0">
                <a:solidFill>
                  <a:srgbClr val="FF0000"/>
                </a:solidFill>
              </a:rPr>
              <a:t>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1B078-131E-4EBC-AF9C-63846D1B2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instance of training data randomization is formalized </a:t>
            </a:r>
            <a:r>
              <a:rPr lang="en-US" dirty="0">
                <a:solidFill>
                  <a:srgbClr val="0000FF"/>
                </a:solidFill>
              </a:rPr>
              <a:t>by local privacy </a:t>
            </a:r>
            <a:r>
              <a:rPr lang="en-US" dirty="0"/>
              <a:t>[96]. In the scenario where users send reports to a centralized server that trains a model with the data collected, </a:t>
            </a:r>
            <a:r>
              <a:rPr lang="en-US" dirty="0">
                <a:solidFill>
                  <a:srgbClr val="0000FF"/>
                </a:solidFill>
              </a:rPr>
              <a:t>randomized response </a:t>
            </a:r>
            <a:r>
              <a:rPr lang="en-US" dirty="0"/>
              <a:t>protects privacy: users respond to server queries with the true answer at a probability </a:t>
            </a: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dirty="0"/>
              <a:t>, and otherwise return a random value with probability </a:t>
            </a:r>
            <a:r>
              <a:rPr lang="en-US" i="1" dirty="0">
                <a:solidFill>
                  <a:srgbClr val="FF0000"/>
                </a:solidFill>
              </a:rPr>
              <a:t>1-q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Erlingsson</a:t>
            </a:r>
            <a:r>
              <a:rPr lang="en-US" dirty="0"/>
              <a:t> et al. showed that this allowed the developers of a browser to collect </a:t>
            </a:r>
            <a:r>
              <a:rPr lang="en-US" dirty="0">
                <a:solidFill>
                  <a:srgbClr val="FF0000"/>
                </a:solidFill>
              </a:rPr>
              <a:t>meaningful and privacy-preserving </a:t>
            </a:r>
            <a:r>
              <a:rPr lang="en-US" dirty="0"/>
              <a:t>usage statistics from users [97].</a:t>
            </a:r>
          </a:p>
          <a:p>
            <a:r>
              <a:rPr lang="en-US" dirty="0"/>
              <a:t> Another way to obtain randomized training data is to first learn an ensemble of teacher models on data partitions, and then use these models to </a:t>
            </a:r>
            <a:r>
              <a:rPr lang="en-US" dirty="0">
                <a:solidFill>
                  <a:srgbClr val="FF0000"/>
                </a:solidFill>
              </a:rPr>
              <a:t>make noisy predictions on public unlabeled data</a:t>
            </a:r>
            <a:r>
              <a:rPr lang="en-US" dirty="0"/>
              <a:t>, which is used to train a private student model.</a:t>
            </a:r>
          </a:p>
        </p:txBody>
      </p:sp>
    </p:spTree>
    <p:extLst>
      <p:ext uri="{BB962C8B-B14F-4D97-AF65-F5344CB8AC3E}">
        <p14:creationId xmlns:p14="http://schemas.microsoft.com/office/powerpoint/2010/main" val="24585625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B891-9800-479E-94A7-12905D2E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6FC26-4470-4DC0-B49F-3C2986A70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Accountability explains model predictions using the ML model internals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dirty="0"/>
              <a:t>. This is fundamentally relevant to understanding model failures on adversarial examples. </a:t>
            </a:r>
          </a:p>
          <a:p>
            <a:r>
              <a:rPr lang="en-US" dirty="0"/>
              <a:t>Few models are </a:t>
            </a:r>
            <a:r>
              <a:rPr lang="en-US" dirty="0">
                <a:solidFill>
                  <a:srgbClr val="FF0000"/>
                </a:solidFill>
              </a:rPr>
              <a:t>interpretable</a:t>
            </a:r>
            <a:r>
              <a:rPr lang="en-US" dirty="0"/>
              <a:t> by design, i.e., </a:t>
            </a:r>
            <a:r>
              <a:rPr lang="en-US" dirty="0">
                <a:solidFill>
                  <a:srgbClr val="FF0000"/>
                </a:solidFill>
              </a:rPr>
              <a:t>match human reasoning </a:t>
            </a:r>
            <a:r>
              <a:rPr lang="en-US" dirty="0"/>
              <a:t>[111]. </a:t>
            </a:r>
            <a:r>
              <a:rPr lang="en-US" dirty="0" err="1"/>
              <a:t>Datta</a:t>
            </a:r>
            <a:r>
              <a:rPr lang="en-US" dirty="0"/>
              <a:t> et al. introduced quantitative </a:t>
            </a:r>
            <a:r>
              <a:rPr lang="en-US" i="1" dirty="0"/>
              <a:t>input influence </a:t>
            </a:r>
            <a:r>
              <a:rPr lang="en-US" dirty="0"/>
              <a:t>measures to estimate </a:t>
            </a:r>
            <a:r>
              <a:rPr lang="en-US" dirty="0">
                <a:solidFill>
                  <a:srgbClr val="FF0000"/>
                </a:solidFill>
              </a:rPr>
              <a:t>the influence of specific inputs on the model output </a:t>
            </a:r>
            <a:r>
              <a:rPr lang="en-US" dirty="0"/>
              <a:t>[112].</a:t>
            </a:r>
          </a:p>
          <a:p>
            <a:r>
              <a:rPr lang="en-US" dirty="0"/>
              <a:t> Another avenue to provide accountability is to compute </a:t>
            </a:r>
            <a:r>
              <a:rPr lang="en-US" i="1" dirty="0"/>
              <a:t>inputs</a:t>
            </a:r>
            <a:r>
              <a:rPr lang="en-US" dirty="0"/>
              <a:t> that the machine learning model’s components </a:t>
            </a:r>
            <a:r>
              <a:rPr lang="en-US" dirty="0">
                <a:solidFill>
                  <a:srgbClr val="FF0000"/>
                </a:solidFill>
              </a:rPr>
              <a:t>are most sensitive to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8120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661A1-C19D-4D8C-883E-6F487F4D8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FREE LUNCH IN ADVERSARIAL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E42BB-8E3F-4E33-B7BE-0EE95F6E7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classifier is perfect, i.e., </a:t>
            </a:r>
            <a:r>
              <a:rPr lang="en-US" dirty="0">
                <a:solidFill>
                  <a:srgbClr val="FF0000"/>
                </a:solidFill>
              </a:rPr>
              <a:t>predicts the right class for every possible input,</a:t>
            </a:r>
            <a:r>
              <a:rPr lang="en-US" dirty="0"/>
              <a:t> then it cannot be manipulated. </a:t>
            </a:r>
          </a:p>
          <a:p>
            <a:r>
              <a:rPr lang="en-US" dirty="0"/>
              <a:t>Thus, the presence of adversarial examples is a manifestation of the classifier being inaccurate on many inputs. </a:t>
            </a:r>
          </a:p>
          <a:p>
            <a:r>
              <a:rPr lang="en-US" dirty="0"/>
              <a:t>Hence the dichotomy between robustness to adversarial examples and better prediction is a false one. Also, it is well-known in ML that, given enough data, </a:t>
            </a:r>
            <a:r>
              <a:rPr lang="en-US" dirty="0">
                <a:solidFill>
                  <a:srgbClr val="FF0000"/>
                </a:solidFill>
              </a:rPr>
              <a:t>more complex hypothesis classes (e.g., non-linear classifier as opposed to linear ones) </a:t>
            </a:r>
            <a:r>
              <a:rPr lang="en-US" dirty="0"/>
              <a:t>provide better prediction.</a:t>
            </a:r>
          </a:p>
        </p:txBody>
      </p:sp>
    </p:spTree>
    <p:extLst>
      <p:ext uri="{BB962C8B-B14F-4D97-AF65-F5344CB8AC3E}">
        <p14:creationId xmlns:p14="http://schemas.microsoft.com/office/powerpoint/2010/main" val="21984304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B978C-6CA1-4080-B41B-E09C4ED5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820DE-B989-43F7-A391-9037CB8D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poisoning attacks can be measured by the percentage of data modified, mathematically describing an attack at inference is non-obvious.</a:t>
            </a:r>
          </a:p>
          <a:p>
            <a:r>
              <a:rPr lang="en-US" dirty="0"/>
              <a:t>Thus, our </a:t>
            </a:r>
            <a:r>
              <a:rPr lang="en-US" dirty="0">
                <a:solidFill>
                  <a:srgbClr val="FF0000"/>
                </a:solidFill>
              </a:rPr>
              <a:t>first result </a:t>
            </a:r>
            <a:r>
              <a:rPr lang="en-US" dirty="0"/>
              <a:t>in this section is an identification of the characteristics of an effective attack at inference. </a:t>
            </a:r>
          </a:p>
          <a:p>
            <a:r>
              <a:rPr lang="en-US" dirty="0"/>
              <a:t>Our </a:t>
            </a:r>
            <a:r>
              <a:rPr lang="en-US" dirty="0">
                <a:solidFill>
                  <a:srgbClr val="FF0000"/>
                </a:solidFill>
              </a:rPr>
              <a:t>second result </a:t>
            </a:r>
            <a:r>
              <a:rPr lang="en-US" dirty="0"/>
              <a:t>reveals that, given a positive probability of presence of an adversary, any supervised ML algorithm suffers from performance degradation under an effective attack. </a:t>
            </a:r>
          </a:p>
          <a:p>
            <a:r>
              <a:rPr lang="en-US" dirty="0"/>
              <a:t>Finally, our </a:t>
            </a:r>
            <a:r>
              <a:rPr lang="en-US" dirty="0">
                <a:solidFill>
                  <a:srgbClr val="FF0000"/>
                </a:solidFill>
              </a:rPr>
              <a:t>third result </a:t>
            </a:r>
            <a:r>
              <a:rPr lang="en-US" dirty="0"/>
              <a:t>is that increased capacity is required for resilience to adversarial examples (and can also give more precision as a by-product).</a:t>
            </a:r>
          </a:p>
        </p:txBody>
      </p:sp>
    </p:spTree>
    <p:extLst>
      <p:ext uri="{BB962C8B-B14F-4D97-AF65-F5344CB8AC3E}">
        <p14:creationId xmlns:p14="http://schemas.microsoft.com/office/powerpoint/2010/main" val="10191208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BD23FC-2083-48FD-A632-5B772868B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107" y="355900"/>
            <a:ext cx="8433955" cy="3073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CFD447-6EF9-42A8-B2CB-734895C53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37" y="3773383"/>
            <a:ext cx="11131034" cy="272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582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8C8E-1F49-4132-8D9B-62D4D394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176CC-100D-4CA2-8542-04B76E335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AF4B06-9A1E-45D5-AA5B-FAC0FEE96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00" y="2072288"/>
            <a:ext cx="11744736" cy="371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6361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7CB8-D700-496E-BBB7-3BE02621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59DF3-548D-45BD-9970-AEC2CAC7F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917281-1096-452C-8922-B82B292B5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69" y="1690688"/>
            <a:ext cx="1044343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34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12DE-5AB6-40EC-A146-16A1A14C5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E3115-4EA0-457A-B1F5-8B45C53D3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Adversaries can exploit fundamental limitations of simple hypothesis classes in providing accurate predictions in sub-regions of the feature space. Such attacks can be thwarted by moving to a more complex (richer) hypothesis class, but </a:t>
            </a:r>
            <a:r>
              <a:rPr lang="en-US"/>
              <a:t>over-fitting issues must </a:t>
            </a:r>
            <a:r>
              <a:rPr lang="en-US" dirty="0"/>
              <a:t>be addressed with the more complex class.</a:t>
            </a:r>
          </a:p>
        </p:txBody>
      </p:sp>
    </p:spTree>
    <p:extLst>
      <p:ext uri="{BB962C8B-B14F-4D97-AF65-F5344CB8AC3E}">
        <p14:creationId xmlns:p14="http://schemas.microsoft.com/office/powerpoint/2010/main" val="334228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98AD-195F-4E3A-8E48-26676F39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Defensive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0681D-1DE8-4802-8273-F1966D28C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(1) First, we consider methods </a:t>
            </a:r>
            <a:r>
              <a:rPr lang="en-US" u="sng" dirty="0"/>
              <a:t>at training and inference time </a:t>
            </a:r>
            <a:r>
              <a:rPr lang="en-US" dirty="0"/>
              <a:t>that are robust to </a:t>
            </a:r>
            <a:r>
              <a:rPr lang="en-US" dirty="0">
                <a:solidFill>
                  <a:srgbClr val="C00000"/>
                </a:solidFill>
              </a:rPr>
              <a:t>distribution drifts</a:t>
            </a:r>
            <a:r>
              <a:rPr lang="en-US" dirty="0"/>
              <a:t>–the property that ensures that the model performs adequately when the </a:t>
            </a:r>
            <a:r>
              <a:rPr lang="en-US" u="sng" dirty="0"/>
              <a:t>training</a:t>
            </a:r>
            <a:r>
              <a:rPr lang="en-US" dirty="0"/>
              <a:t> and </a:t>
            </a:r>
            <a:r>
              <a:rPr lang="en-US" u="sng" dirty="0"/>
              <a:t>runtime input (testing phase) have different distributions</a:t>
            </a:r>
            <a:r>
              <a:rPr lang="en-US" dirty="0"/>
              <a:t>. </a:t>
            </a:r>
          </a:p>
          <a:p>
            <a:r>
              <a:rPr lang="en-US" dirty="0"/>
              <a:t>(2) Second, we </a:t>
            </a:r>
            <a:r>
              <a:rPr lang="en-US" u="sng" dirty="0"/>
              <a:t>explore models that provide formal privacy preserving guarantees</a:t>
            </a:r>
            <a:r>
              <a:rPr lang="en-US" dirty="0"/>
              <a:t>–the property that the amount of data exposed by the model is bounded by a </a:t>
            </a:r>
            <a:r>
              <a:rPr lang="en-US" u="sng" dirty="0"/>
              <a:t>privacy budget </a:t>
            </a:r>
            <a:r>
              <a:rPr lang="en-US" dirty="0"/>
              <a:t>(expressed in terms of differential privacy).</a:t>
            </a:r>
          </a:p>
          <a:p>
            <a:r>
              <a:rPr lang="en-US" dirty="0"/>
              <a:t>(3) Lastly, we explore defenses that provide </a:t>
            </a:r>
            <a:r>
              <a:rPr lang="en-US" dirty="0">
                <a:solidFill>
                  <a:srgbClr val="C00000"/>
                </a:solidFill>
              </a:rPr>
              <a:t>fairness (preventing biased outputs)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accountability </a:t>
            </a:r>
            <a:r>
              <a:rPr lang="en-US" dirty="0"/>
              <a:t>(explanations of why particular outputs were generated, also known as </a:t>
            </a:r>
            <a:r>
              <a:rPr lang="en-US" u="sng" dirty="0"/>
              <a:t>transparency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3902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B363D-8899-4494-B392-18D64195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Machine Learning Tasks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5C007-AC75-4E65-8B8D-A04CAE286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Machine learning provides automated methods of analysis for large sets of data.</a:t>
            </a:r>
          </a:p>
          <a:p>
            <a:r>
              <a:rPr lang="en-US" dirty="0"/>
              <a:t>(1) </a:t>
            </a:r>
            <a:r>
              <a:rPr lang="en-US" dirty="0">
                <a:solidFill>
                  <a:srgbClr val="C00000"/>
                </a:solidFill>
              </a:rPr>
              <a:t>Supervised learning</a:t>
            </a:r>
            <a:r>
              <a:rPr lang="en-US" dirty="0"/>
              <a:t>: Methods that induce an association between inputs and outputs based on training examples in the form of inputs </a:t>
            </a:r>
            <a:r>
              <a:rPr lang="en-US" dirty="0">
                <a:solidFill>
                  <a:srgbClr val="FF0000"/>
                </a:solidFill>
              </a:rPr>
              <a:t>labeled with </a:t>
            </a:r>
            <a:r>
              <a:rPr lang="en-US" dirty="0"/>
              <a:t>corresponding outputs are supervised learning techniques.</a:t>
            </a:r>
          </a:p>
          <a:p>
            <a:pPr marL="0" indent="0">
              <a:buNone/>
            </a:pPr>
            <a:r>
              <a:rPr lang="en-US" dirty="0"/>
              <a:t>If the output data is categorical, the task is called </a:t>
            </a:r>
            <a:r>
              <a:rPr lang="en-US" dirty="0">
                <a:solidFill>
                  <a:srgbClr val="FF0000"/>
                </a:solidFill>
              </a:rPr>
              <a:t>classification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real-valued output </a:t>
            </a:r>
            <a:r>
              <a:rPr lang="en-US" dirty="0"/>
              <a:t>domains define </a:t>
            </a:r>
            <a:r>
              <a:rPr lang="en-US" dirty="0">
                <a:solidFill>
                  <a:srgbClr val="FF0000"/>
                </a:solidFill>
              </a:rPr>
              <a:t>regression</a:t>
            </a:r>
            <a:r>
              <a:rPr lang="en-US" dirty="0"/>
              <a:t> problems. </a:t>
            </a:r>
          </a:p>
          <a:p>
            <a:pPr marL="0" indent="0">
              <a:buNone/>
            </a:pPr>
            <a:r>
              <a:rPr lang="en-US" dirty="0"/>
              <a:t>Classic examples of supervised learning tasks include: object recognition in images [4], machine translation [5], and spam filtering</a:t>
            </a:r>
          </a:p>
        </p:txBody>
      </p:sp>
    </p:spTree>
    <p:extLst>
      <p:ext uri="{BB962C8B-B14F-4D97-AF65-F5344CB8AC3E}">
        <p14:creationId xmlns:p14="http://schemas.microsoft.com/office/powerpoint/2010/main" val="1391672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32498-1ABD-41B4-B730-3B38556E4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Machine Learning Tasks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2969-47BB-4598-BC0E-0826C815C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(2) </a:t>
            </a:r>
            <a:r>
              <a:rPr lang="en-US" dirty="0">
                <a:solidFill>
                  <a:srgbClr val="C00000"/>
                </a:solidFill>
              </a:rPr>
              <a:t>Unsupervised learning: </a:t>
            </a:r>
            <a:r>
              <a:rPr lang="en-US" dirty="0"/>
              <a:t>When the method is given unlabeled inputs, its task is unsupervised. Unsupervised learning considers problems such as </a:t>
            </a:r>
            <a:r>
              <a:rPr lang="en-US" dirty="0">
                <a:solidFill>
                  <a:srgbClr val="0000FF"/>
                </a:solidFill>
              </a:rPr>
              <a:t>clustering points </a:t>
            </a:r>
            <a:r>
              <a:rPr lang="en-US" dirty="0"/>
              <a:t>according to a </a:t>
            </a:r>
            <a:r>
              <a:rPr lang="en-US" dirty="0">
                <a:solidFill>
                  <a:srgbClr val="C00000"/>
                </a:solidFill>
              </a:rPr>
              <a:t>similarity</a:t>
            </a:r>
            <a:r>
              <a:rPr lang="en-US" dirty="0"/>
              <a:t> metric [7], </a:t>
            </a:r>
            <a:r>
              <a:rPr lang="en-US" dirty="0">
                <a:solidFill>
                  <a:srgbClr val="FF0000"/>
                </a:solidFill>
              </a:rPr>
              <a:t>dimensionality reduction </a:t>
            </a:r>
            <a:r>
              <a:rPr lang="en-US" dirty="0"/>
              <a:t>to project data in lower dimensional subspaces [8], and model pre-training [10]. For instance, clustering may be applied to anomaly detection.</a:t>
            </a:r>
          </a:p>
          <a:p>
            <a:r>
              <a:rPr lang="en-US" dirty="0"/>
              <a:t>(3) </a:t>
            </a:r>
            <a:r>
              <a:rPr lang="en-US" dirty="0">
                <a:solidFill>
                  <a:srgbClr val="C00000"/>
                </a:solidFill>
              </a:rPr>
              <a:t>Reinforcement learning</a:t>
            </a:r>
            <a:r>
              <a:rPr lang="en-US" dirty="0"/>
              <a:t>: Methods that learn a policy for action over time given </a:t>
            </a:r>
            <a:r>
              <a:rPr lang="en-US" u="sng" dirty="0"/>
              <a:t>sequences of actions, observations, and rewards </a:t>
            </a:r>
            <a:r>
              <a:rPr lang="en-US" dirty="0"/>
              <a:t>fall in the scope of reinforcement learning [12], [13]. Reinforcement learning can be viewed as the subfield of ML concerned with planning and control. </a:t>
            </a:r>
          </a:p>
          <a:p>
            <a:pPr marL="0" indent="0">
              <a:buNone/>
            </a:pPr>
            <a:r>
              <a:rPr lang="en-US" dirty="0"/>
              <a:t>It was </a:t>
            </a:r>
            <a:r>
              <a:rPr lang="en-US" dirty="0">
                <a:solidFill>
                  <a:srgbClr val="0000FF"/>
                </a:solidFill>
              </a:rPr>
              <a:t>reinforcement learning in combination with supervised and unsupervised methods</a:t>
            </a:r>
            <a:r>
              <a:rPr lang="en-US" dirty="0"/>
              <a:t> that recently enabled a computer to defeat a human champion at the game of </a:t>
            </a:r>
            <a:r>
              <a:rPr lang="en-US" dirty="0">
                <a:solidFill>
                  <a:srgbClr val="0000FF"/>
                </a:solidFill>
              </a:rPr>
              <a:t>Go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224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5A6CE-1D9B-48D3-AC4A-14AB7E8D5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Data Collection</a:t>
            </a:r>
            <a:r>
              <a:rPr lang="en-US" dirty="0"/>
              <a:t>: 3 Use Cases considered in this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79650-A78A-4234-BF64-12A0D7AE4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</a:t>
            </a:r>
            <a:r>
              <a:rPr lang="en-US" dirty="0">
                <a:solidFill>
                  <a:srgbClr val="FF0000"/>
                </a:solidFill>
              </a:rPr>
              <a:t>supervised learning example: </a:t>
            </a:r>
            <a:r>
              <a:rPr lang="en-US" dirty="0"/>
              <a:t>The first example task is to </a:t>
            </a:r>
            <a:r>
              <a:rPr lang="en-US" dirty="0">
                <a:solidFill>
                  <a:srgbClr val="0000FF"/>
                </a:solidFill>
              </a:rPr>
              <a:t>classify software executables </a:t>
            </a:r>
            <a:r>
              <a:rPr lang="en-US" dirty="0"/>
              <a:t>in two categories: malicious and benign. </a:t>
            </a:r>
          </a:p>
          <a:p>
            <a:pPr marL="0" indent="0">
              <a:buNone/>
            </a:pPr>
            <a:r>
              <a:rPr lang="en-US" dirty="0"/>
              <a:t>This is a </a:t>
            </a:r>
            <a:r>
              <a:rPr lang="en-US" dirty="0">
                <a:solidFill>
                  <a:srgbClr val="C00000"/>
                </a:solidFill>
              </a:rPr>
              <a:t>supervised classification </a:t>
            </a:r>
            <a:r>
              <a:rPr lang="en-US" dirty="0"/>
              <a:t>problem, where the model must learn some </a:t>
            </a:r>
            <a:r>
              <a:rPr lang="en-US" u="sng" dirty="0"/>
              <a:t>mapping between inputs (software executables) and categorical outputs (this binary task only has two possible classes)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 training data comprises a set of </a:t>
            </a:r>
            <a:r>
              <a:rPr lang="en-US" u="sng" dirty="0"/>
              <a:t>labeled</a:t>
            </a:r>
            <a:r>
              <a:rPr lang="en-US" dirty="0"/>
              <a:t> instances, each executable instance is clearly marked as malicious or benign.</a:t>
            </a:r>
          </a:p>
        </p:txBody>
      </p:sp>
    </p:spTree>
    <p:extLst>
      <p:ext uri="{BB962C8B-B14F-4D97-AF65-F5344CB8AC3E}">
        <p14:creationId xmlns:p14="http://schemas.microsoft.com/office/powerpoint/2010/main" val="99948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6106</Words>
  <Application>Microsoft Office PowerPoint</Application>
  <PresentationFormat>Widescreen</PresentationFormat>
  <Paragraphs>237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Wingdings</vt:lpstr>
      <vt:lpstr>Office Theme</vt:lpstr>
      <vt:lpstr>SoK: Towards the Science of Security and Privacy in Machine Learning</vt:lpstr>
      <vt:lpstr>Why this lecture?</vt:lpstr>
      <vt:lpstr>Motivation</vt:lpstr>
      <vt:lpstr>confidentiality, integrity, and availability (CIA) model</vt:lpstr>
      <vt:lpstr>Machine learning perspective</vt:lpstr>
      <vt:lpstr>3 Defensive goals</vt:lpstr>
      <vt:lpstr>Overview of Machine Learning Tasks (1)</vt:lpstr>
      <vt:lpstr>Overview of Machine Learning Tasks (2)</vt:lpstr>
      <vt:lpstr>Data Collection: 3 Use Cases considered in this paper</vt:lpstr>
      <vt:lpstr>Data Collection: 3 Use Cases</vt:lpstr>
      <vt:lpstr>Data Collection: 3 Use Cases</vt:lpstr>
      <vt:lpstr>ML – Training Phase</vt:lpstr>
      <vt:lpstr>Machine Learning – Inference Phase</vt:lpstr>
      <vt:lpstr>A Theoretical Model of Learning</vt:lpstr>
      <vt:lpstr>PowerPoint Presentation</vt:lpstr>
      <vt:lpstr>How to meet the following equation --</vt:lpstr>
      <vt:lpstr>Training and Testing – distribution matching</vt:lpstr>
      <vt:lpstr>Learning model could cheating on you…</vt:lpstr>
      <vt:lpstr>THREAT MODEL</vt:lpstr>
      <vt:lpstr>PowerPoint Presentation</vt:lpstr>
      <vt:lpstr>Explain the previous figure</vt:lpstr>
      <vt:lpstr>Training: Online or offline</vt:lpstr>
      <vt:lpstr>Adversarial Capabilities</vt:lpstr>
      <vt:lpstr>PowerPoint Presentation</vt:lpstr>
      <vt:lpstr>Attacks at inference time—exploratory attacks</vt:lpstr>
      <vt:lpstr>White box attacks.</vt:lpstr>
      <vt:lpstr>Black box attacks</vt:lpstr>
      <vt:lpstr>Training Phase attacks</vt:lpstr>
      <vt:lpstr>How does the attacker alter the model?</vt:lpstr>
      <vt:lpstr>Attacks on confidentiality and privacy</vt:lpstr>
      <vt:lpstr>Attacks on integrity and availability</vt:lpstr>
      <vt:lpstr>Availability attacks</vt:lpstr>
      <vt:lpstr>TRAINING IN ADVERSARIAL SETTINGS</vt:lpstr>
      <vt:lpstr>Targeting Integrity</vt:lpstr>
      <vt:lpstr>Label manipulation</vt:lpstr>
      <vt:lpstr>Input manipulation</vt:lpstr>
      <vt:lpstr>INFERRING IN ADVERSARIAL SETTINGS</vt:lpstr>
      <vt:lpstr>White-box adversaries</vt:lpstr>
      <vt:lpstr>Direct manipulation of model inputs</vt:lpstr>
      <vt:lpstr>Indirect manipulation of model inputs:</vt:lpstr>
      <vt:lpstr>Attackers can use Autoregressive models</vt:lpstr>
      <vt:lpstr>Black-box adversaries</vt:lpstr>
      <vt:lpstr>Oracle (threat model)</vt:lpstr>
      <vt:lpstr>Membership attacks</vt:lpstr>
      <vt:lpstr>Robustness of models to distribution drifts</vt:lpstr>
      <vt:lpstr>Defending against training-time attacks</vt:lpstr>
      <vt:lpstr>Defending by gradient masking</vt:lpstr>
      <vt:lpstr>Defending against larger perturbations</vt:lpstr>
      <vt:lpstr>Penalize misclassification of adversarial examples</vt:lpstr>
      <vt:lpstr>Game-based adversarial learning</vt:lpstr>
      <vt:lpstr>Defining privacy-preserving models</vt:lpstr>
      <vt:lpstr>Training data randomization</vt:lpstr>
      <vt:lpstr>Accountability</vt:lpstr>
      <vt:lpstr>NO FREE LUNCH IN ADVERSARIAL LEARNING</vt:lpstr>
      <vt:lpstr>Conclusions</vt:lpstr>
      <vt:lpstr>PowerPoint Presentation</vt:lpstr>
      <vt:lpstr>Theorem 1</vt:lpstr>
      <vt:lpstr>Theorem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 Hu</dc:creator>
  <cp:lastModifiedBy>Fei Hu</cp:lastModifiedBy>
  <cp:revision>140</cp:revision>
  <dcterms:created xsi:type="dcterms:W3CDTF">2018-01-13T14:38:42Z</dcterms:created>
  <dcterms:modified xsi:type="dcterms:W3CDTF">2019-03-06T02:18:27Z</dcterms:modified>
</cp:coreProperties>
</file>