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59" d="100"/>
          <a:sy n="59" d="100"/>
        </p:scale>
        <p:origin x="10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8301-2B61-48F3-B4F0-AEA643951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3DDFAF-FAB6-4C92-AE10-9BE190385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131ADA-9D2A-4DF1-AFD8-A4141DAAF4FD}"/>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0564B1F3-0790-4C86-B848-C24E20A39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07D79-5A14-4AAD-B875-05B1CB542C21}"/>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25496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7BA74-B3C0-474D-81DE-CA28CBA043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5079F9-BFC5-4720-9D84-C176F6A32D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683D67-1B4A-48A3-81A5-47FFAB102952}"/>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F2618F9B-6AA2-4161-9712-76E1C098B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ED1D3-AE86-44BE-9E18-0BCFEA233043}"/>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312447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FB4559-7FA1-467C-B4F2-37D1116D5D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AA5FF2-3C23-4A42-B3A2-E474779335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23D5F-F65E-4E14-8F8E-645C027F8268}"/>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730EF0CC-D3DB-4118-9C21-0DC0FAAF2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A12EA-51EA-4393-ABE5-E4E51A80A58B}"/>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369605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EFE4-601C-4083-AC33-8C1BD9BC0D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B16C6-1CCC-42B1-8C38-81D261CD5B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85EDA-3EE6-41ED-B9BC-D8EC57E07AD0}"/>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E89E4DF2-436B-4785-AAE0-61D5D35BA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FBCAD-37CD-4538-B5D9-9A8D2B330F88}"/>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149832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8EAC-C93E-47DF-B05B-AFD2A774B0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CF5ECC-8285-41EB-8A1B-F867B45FA1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7BE3D6-DF70-4A5C-904C-8647F912751E}"/>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E8A3ABD8-FEAE-4910-9522-337509CDC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EB35D-A24F-4CA0-B6AF-8C293C088323}"/>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367416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2E5D-64DF-416C-976F-957249013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CA980-AB4E-402D-957C-49A9A1B972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899174-85F7-4E79-ABB0-AF777C475E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B1BC16-54DB-4A3B-96F7-28B2A87424F4}"/>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6" name="Footer Placeholder 5">
            <a:extLst>
              <a:ext uri="{FF2B5EF4-FFF2-40B4-BE49-F238E27FC236}">
                <a16:creationId xmlns:a16="http://schemas.microsoft.com/office/drawing/2014/main" id="{2D53881F-1AE3-4E14-B83D-E8D45ED923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169E0B-A867-488E-8B80-5A2FA0C4F42B}"/>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176550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1925-1018-4977-91EA-60DAE650A8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E62F7B-860D-4F33-82E5-1218A72A74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D4E170-92A7-4A9F-A767-711BF41F33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1B2AFF-3C3E-46B5-896E-448C745B90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402CE9-4F79-4A78-87F8-0968F24702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E27A6D-65BF-48B0-A8DF-86BB1AB31E58}"/>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8" name="Footer Placeholder 7">
            <a:extLst>
              <a:ext uri="{FF2B5EF4-FFF2-40B4-BE49-F238E27FC236}">
                <a16:creationId xmlns:a16="http://schemas.microsoft.com/office/drawing/2014/main" id="{34AC0037-6AC9-4D93-8E31-B615079DC9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BE0A5C-E5F1-44C3-B005-A34C1C49ADC1}"/>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346365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2231-0AC8-4186-8940-0E5CB81558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8D2EC-B5A6-43EA-B86A-4A805C1FB846}"/>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4" name="Footer Placeholder 3">
            <a:extLst>
              <a:ext uri="{FF2B5EF4-FFF2-40B4-BE49-F238E27FC236}">
                <a16:creationId xmlns:a16="http://schemas.microsoft.com/office/drawing/2014/main" id="{E1368DA6-18D9-4316-A18B-4280EF74FC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52327B-5CFA-4F4A-8943-7AB7697C49F8}"/>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131595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7FC3EA-76C2-431D-8714-9BE4F3D05AED}"/>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3" name="Footer Placeholder 2">
            <a:extLst>
              <a:ext uri="{FF2B5EF4-FFF2-40B4-BE49-F238E27FC236}">
                <a16:creationId xmlns:a16="http://schemas.microsoft.com/office/drawing/2014/main" id="{B81A6182-620C-4252-BCDD-326CC9BAE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764787-0E36-4229-BEE9-F0BDE9FDA7FB}"/>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259427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2629-FC53-4999-A5F8-4E8FD7CA06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C6B0B8-4151-4703-9DD5-229EC9D55D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345EAF-FEBE-4545-B949-3966BE15D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090B46-4974-4AAE-9AE5-6C4EE78F215E}"/>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6" name="Footer Placeholder 5">
            <a:extLst>
              <a:ext uri="{FF2B5EF4-FFF2-40B4-BE49-F238E27FC236}">
                <a16:creationId xmlns:a16="http://schemas.microsoft.com/office/drawing/2014/main" id="{A7063206-0AE1-4898-8954-2A642AFDDE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E5E436-3426-435D-98A7-515855EC2FFF}"/>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327774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7534-A24C-461D-B88F-87CC7283B6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322C18-5C72-447E-A696-C22798771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47665D-8C25-4EED-9D45-3A45D04B7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957F7F-8B82-4989-AFCD-C0A313F42393}"/>
              </a:ext>
            </a:extLst>
          </p:cNvPr>
          <p:cNvSpPr>
            <a:spLocks noGrp="1"/>
          </p:cNvSpPr>
          <p:nvPr>
            <p:ph type="dt" sz="half" idx="10"/>
          </p:nvPr>
        </p:nvSpPr>
        <p:spPr/>
        <p:txBody>
          <a:bodyPr/>
          <a:lstStyle/>
          <a:p>
            <a:fld id="{3D014A10-ACF9-48F4-8C9D-AEEA7DF2ABA5}" type="datetimeFigureOut">
              <a:rPr lang="en-US" smtClean="0"/>
              <a:t>2/26/2019</a:t>
            </a:fld>
            <a:endParaRPr lang="en-US"/>
          </a:p>
        </p:txBody>
      </p:sp>
      <p:sp>
        <p:nvSpPr>
          <p:cNvPr id="6" name="Footer Placeholder 5">
            <a:extLst>
              <a:ext uri="{FF2B5EF4-FFF2-40B4-BE49-F238E27FC236}">
                <a16:creationId xmlns:a16="http://schemas.microsoft.com/office/drawing/2014/main" id="{B1DDABB6-7C2C-4489-BF65-9FE72A396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BEC41-7D0A-4B66-B176-97DFCCC446DD}"/>
              </a:ext>
            </a:extLst>
          </p:cNvPr>
          <p:cNvSpPr>
            <a:spLocks noGrp="1"/>
          </p:cNvSpPr>
          <p:nvPr>
            <p:ph type="sldNum" sz="quarter" idx="12"/>
          </p:nvPr>
        </p:nvSpPr>
        <p:spPr/>
        <p:txBody>
          <a:bodyPr/>
          <a:lstStyle/>
          <a:p>
            <a:fld id="{01A23C35-3783-4AFC-9395-61046B99C9C4}" type="slidenum">
              <a:rPr lang="en-US" smtClean="0"/>
              <a:t>‹#›</a:t>
            </a:fld>
            <a:endParaRPr lang="en-US"/>
          </a:p>
        </p:txBody>
      </p:sp>
    </p:spTree>
    <p:extLst>
      <p:ext uri="{BB962C8B-B14F-4D97-AF65-F5344CB8AC3E}">
        <p14:creationId xmlns:p14="http://schemas.microsoft.com/office/powerpoint/2010/main" val="75052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8B1451-D01A-41F6-A358-E196690F9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11DBF8-1BEF-4803-B2E9-DE83264D6E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7EE4F4-DB6A-404D-94B4-1B3E2E2A9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14A10-ACF9-48F4-8C9D-AEEA7DF2ABA5}" type="datetimeFigureOut">
              <a:rPr lang="en-US" smtClean="0"/>
              <a:t>2/26/2019</a:t>
            </a:fld>
            <a:endParaRPr lang="en-US"/>
          </a:p>
        </p:txBody>
      </p:sp>
      <p:sp>
        <p:nvSpPr>
          <p:cNvPr id="5" name="Footer Placeholder 4">
            <a:extLst>
              <a:ext uri="{FF2B5EF4-FFF2-40B4-BE49-F238E27FC236}">
                <a16:creationId xmlns:a16="http://schemas.microsoft.com/office/drawing/2014/main" id="{AB3F6E78-284D-444F-AF10-F025E413C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2734B2-7FF8-4CC9-8CFC-068DF6A3F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23C35-3783-4AFC-9395-61046B99C9C4}" type="slidenum">
              <a:rPr lang="en-US" smtClean="0"/>
              <a:t>‹#›</a:t>
            </a:fld>
            <a:endParaRPr lang="en-US"/>
          </a:p>
        </p:txBody>
      </p:sp>
    </p:spTree>
    <p:extLst>
      <p:ext uri="{BB962C8B-B14F-4D97-AF65-F5344CB8AC3E}">
        <p14:creationId xmlns:p14="http://schemas.microsoft.com/office/powerpoint/2010/main" val="229503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4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59040-82CD-42DC-BFAC-E92504F8E795}"/>
              </a:ext>
            </a:extLst>
          </p:cNvPr>
          <p:cNvSpPr>
            <a:spLocks noGrp="1"/>
          </p:cNvSpPr>
          <p:nvPr>
            <p:ph type="ctrTitle"/>
          </p:nvPr>
        </p:nvSpPr>
        <p:spPr/>
        <p:txBody>
          <a:bodyPr/>
          <a:lstStyle/>
          <a:p>
            <a:r>
              <a:rPr lang="en-US" dirty="0"/>
              <a:t>AI2 : Training a big data machine to defend</a:t>
            </a:r>
          </a:p>
        </p:txBody>
      </p:sp>
      <p:sp>
        <p:nvSpPr>
          <p:cNvPr id="3" name="Subtitle 2">
            <a:extLst>
              <a:ext uri="{FF2B5EF4-FFF2-40B4-BE49-F238E27FC236}">
                <a16:creationId xmlns:a16="http://schemas.microsoft.com/office/drawing/2014/main" id="{EBCC7745-DDAA-4984-8920-DDD48FC8EF7B}"/>
              </a:ext>
            </a:extLst>
          </p:cNvPr>
          <p:cNvSpPr>
            <a:spLocks noGrp="1"/>
          </p:cNvSpPr>
          <p:nvPr>
            <p:ph type="subTitle" idx="1"/>
          </p:nvPr>
        </p:nvSpPr>
        <p:spPr>
          <a:xfrm>
            <a:off x="1524000" y="4282440"/>
            <a:ext cx="9144000" cy="975360"/>
          </a:xfrm>
        </p:spPr>
        <p:txBody>
          <a:bodyPr/>
          <a:lstStyle/>
          <a:p>
            <a:r>
              <a:rPr lang="en-US" dirty="0"/>
              <a:t>ECE 693 - BD Security</a:t>
            </a:r>
          </a:p>
        </p:txBody>
      </p:sp>
    </p:spTree>
    <p:extLst>
      <p:ext uri="{BB962C8B-B14F-4D97-AF65-F5344CB8AC3E}">
        <p14:creationId xmlns:p14="http://schemas.microsoft.com/office/powerpoint/2010/main" val="4206294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B757C8-D28B-460C-B39D-5BD708D7C841}"/>
              </a:ext>
            </a:extLst>
          </p:cNvPr>
          <p:cNvPicPr>
            <a:picLocks noChangeAspect="1"/>
          </p:cNvPicPr>
          <p:nvPr/>
        </p:nvPicPr>
        <p:blipFill>
          <a:blip r:embed="rId2"/>
          <a:stretch>
            <a:fillRect/>
          </a:stretch>
        </p:blipFill>
        <p:spPr>
          <a:xfrm>
            <a:off x="341024" y="999982"/>
            <a:ext cx="5145361" cy="4500818"/>
          </a:xfrm>
          <a:prstGeom prst="rect">
            <a:avLst/>
          </a:prstGeom>
        </p:spPr>
      </p:pic>
      <p:sp>
        <p:nvSpPr>
          <p:cNvPr id="3" name="TextBox 2">
            <a:extLst>
              <a:ext uri="{FF2B5EF4-FFF2-40B4-BE49-F238E27FC236}">
                <a16:creationId xmlns:a16="http://schemas.microsoft.com/office/drawing/2014/main" id="{72648183-592D-45C3-8039-734DD03C18F8}"/>
              </a:ext>
            </a:extLst>
          </p:cNvPr>
          <p:cNvSpPr txBox="1"/>
          <p:nvPr/>
        </p:nvSpPr>
        <p:spPr>
          <a:xfrm>
            <a:off x="5601600" y="1726897"/>
            <a:ext cx="5997600" cy="3046988"/>
          </a:xfrm>
          <a:prstGeom prst="rect">
            <a:avLst/>
          </a:prstGeom>
          <a:noFill/>
        </p:spPr>
        <p:txBody>
          <a:bodyPr wrap="square" rtlCol="0">
            <a:spAutoFit/>
          </a:bodyPr>
          <a:lstStyle/>
          <a:p>
            <a:r>
              <a:rPr lang="en-US" sz="2400" dirty="0">
                <a:solidFill>
                  <a:srgbClr val="FF0000"/>
                </a:solidFill>
              </a:rPr>
              <a:t>Reducing false-positives by a factor 5</a:t>
            </a:r>
            <a:r>
              <a:rPr lang="en-US" sz="2400" dirty="0"/>
              <a:t>: If we allow for an higher daily investigative budget (for example, up to 1000), the </a:t>
            </a:r>
            <a:r>
              <a:rPr lang="en-US" sz="2400" i="1" dirty="0"/>
              <a:t>unsupervised outlier detection </a:t>
            </a:r>
            <a:r>
              <a:rPr lang="en-US" sz="2400" dirty="0"/>
              <a:t>based method can only</a:t>
            </a:r>
          </a:p>
          <a:p>
            <a:r>
              <a:rPr lang="en-US" sz="2400" u="sng" dirty="0"/>
              <a:t>achieve a 73.7% detection rate, </a:t>
            </a:r>
          </a:p>
          <a:p>
            <a:r>
              <a:rPr lang="en-US" sz="2400" dirty="0"/>
              <a:t>and </a:t>
            </a:r>
            <a:r>
              <a:rPr lang="en-US" sz="2400" u="sng" dirty="0"/>
              <a:t>the false positive rate is &gt; 22%. </a:t>
            </a:r>
            <a:r>
              <a:rPr lang="en-US" sz="2400" dirty="0"/>
              <a:t>AI2 achieves </a:t>
            </a:r>
            <a:r>
              <a:rPr lang="en-US" sz="2400" u="sng" dirty="0"/>
              <a:t>&gt; 86% for a false positive rate of 4.4% (0.044), </a:t>
            </a:r>
            <a:r>
              <a:rPr lang="en-US" sz="2400" dirty="0"/>
              <a:t>a reduction by factor of 5.</a:t>
            </a:r>
          </a:p>
        </p:txBody>
      </p:sp>
      <p:cxnSp>
        <p:nvCxnSpPr>
          <p:cNvPr id="5" name="Straight Arrow Connector 4">
            <a:extLst>
              <a:ext uri="{FF2B5EF4-FFF2-40B4-BE49-F238E27FC236}">
                <a16:creationId xmlns:a16="http://schemas.microsoft.com/office/drawing/2014/main" id="{15FAD4FD-CDDC-409B-97FA-4EF33E3CC642}"/>
              </a:ext>
            </a:extLst>
          </p:cNvPr>
          <p:cNvCxnSpPr/>
          <p:nvPr/>
        </p:nvCxnSpPr>
        <p:spPr>
          <a:xfrm flipH="1" flipV="1">
            <a:off x="4827864" y="2214694"/>
            <a:ext cx="1002485" cy="11576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CB0392A-4B0F-4886-B14A-9F8AE8644B1A}"/>
              </a:ext>
            </a:extLst>
          </p:cNvPr>
          <p:cNvCxnSpPr/>
          <p:nvPr/>
        </p:nvCxnSpPr>
        <p:spPr>
          <a:xfrm flipH="1" flipV="1">
            <a:off x="1967218" y="1770077"/>
            <a:ext cx="3754074" cy="24495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16D1A768-E801-4AF8-8EC7-DE3D152267D3}"/>
              </a:ext>
            </a:extLst>
          </p:cNvPr>
          <p:cNvCxnSpPr>
            <a:cxnSpLocks/>
            <a:endCxn id="8" idx="1"/>
          </p:cNvCxnSpPr>
          <p:nvPr/>
        </p:nvCxnSpPr>
        <p:spPr>
          <a:xfrm flipV="1">
            <a:off x="4145280" y="1040785"/>
            <a:ext cx="2438400" cy="1016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06E4220-DE45-42E2-B80D-79ED322CE727}"/>
              </a:ext>
            </a:extLst>
          </p:cNvPr>
          <p:cNvSpPr txBox="1"/>
          <p:nvPr/>
        </p:nvSpPr>
        <p:spPr>
          <a:xfrm>
            <a:off x="6583680" y="579120"/>
            <a:ext cx="4861560" cy="923330"/>
          </a:xfrm>
          <a:prstGeom prst="rect">
            <a:avLst/>
          </a:prstGeom>
          <a:solidFill>
            <a:srgbClr val="FFFF00"/>
          </a:solidFill>
        </p:spPr>
        <p:txBody>
          <a:bodyPr wrap="square" rtlCol="0">
            <a:spAutoFit/>
          </a:bodyPr>
          <a:lstStyle/>
          <a:p>
            <a:r>
              <a:rPr lang="en-US" dirty="0"/>
              <a:t>Look at the horizontal line, which means when we try to achieve the same “Recall”, the old method will have much higher False positive rate!</a:t>
            </a:r>
          </a:p>
        </p:txBody>
      </p:sp>
    </p:spTree>
    <p:extLst>
      <p:ext uri="{BB962C8B-B14F-4D97-AF65-F5344CB8AC3E}">
        <p14:creationId xmlns:p14="http://schemas.microsoft.com/office/powerpoint/2010/main" val="3758964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C45AE-1B04-46CC-99F2-1C5E7B8008FC}"/>
              </a:ext>
            </a:extLst>
          </p:cNvPr>
          <p:cNvSpPr>
            <a:spLocks noGrp="1"/>
          </p:cNvSpPr>
          <p:nvPr>
            <p:ph type="title"/>
          </p:nvPr>
        </p:nvSpPr>
        <p:spPr/>
        <p:txBody>
          <a:bodyPr/>
          <a:lstStyle/>
          <a:p>
            <a:r>
              <a:rPr lang="en-US" dirty="0"/>
              <a:t>Training a </a:t>
            </a:r>
            <a:r>
              <a:rPr lang="en-US" u="sng" dirty="0"/>
              <a:t>big data machine </a:t>
            </a:r>
            <a:r>
              <a:rPr lang="en-US" dirty="0"/>
              <a:t>to defend</a:t>
            </a:r>
          </a:p>
        </p:txBody>
      </p:sp>
      <p:sp>
        <p:nvSpPr>
          <p:cNvPr id="3" name="Content Placeholder 2">
            <a:extLst>
              <a:ext uri="{FF2B5EF4-FFF2-40B4-BE49-F238E27FC236}">
                <a16:creationId xmlns:a16="http://schemas.microsoft.com/office/drawing/2014/main" id="{9CF5D847-3BA6-4850-9308-C752240FE474}"/>
              </a:ext>
            </a:extLst>
          </p:cNvPr>
          <p:cNvSpPr>
            <a:spLocks noGrp="1"/>
          </p:cNvSpPr>
          <p:nvPr>
            <p:ph idx="1"/>
          </p:nvPr>
        </p:nvSpPr>
        <p:spPr/>
        <p:txBody>
          <a:bodyPr>
            <a:normAutofit lnSpcReduction="10000"/>
          </a:bodyPr>
          <a:lstStyle/>
          <a:p>
            <a:r>
              <a:rPr lang="en-US" dirty="0"/>
              <a:t>We define a </a:t>
            </a:r>
            <a:r>
              <a:rPr lang="en-US" u="sng" dirty="0"/>
              <a:t>big data</a:t>
            </a:r>
            <a:r>
              <a:rPr lang="en-US" dirty="0"/>
              <a:t> system (or machine) as a software infrastructure that is able to </a:t>
            </a:r>
            <a:r>
              <a:rPr lang="en-US" u="sng" dirty="0"/>
              <a:t>ingest data in real time</a:t>
            </a:r>
            <a:r>
              <a:rPr lang="en-US" dirty="0"/>
              <a:t>, compute and generate data that can then be analyzed, either by </a:t>
            </a:r>
            <a:r>
              <a:rPr lang="en-US" u="sng" dirty="0"/>
              <a:t>data scientists </a:t>
            </a:r>
            <a:r>
              <a:rPr lang="en-US" dirty="0"/>
              <a:t>(human) or a </a:t>
            </a:r>
            <a:r>
              <a:rPr lang="en-US" u="sng" dirty="0"/>
              <a:t>machine learning </a:t>
            </a:r>
            <a:r>
              <a:rPr lang="en-US" dirty="0"/>
              <a:t>(computer) system. </a:t>
            </a:r>
          </a:p>
          <a:p>
            <a:r>
              <a:rPr lang="en-US" dirty="0"/>
              <a:t>A machine learning substrate that sits on top of this system can analyze the data and automatically recognize </a:t>
            </a:r>
            <a:r>
              <a:rPr lang="en-US" u="sng" dirty="0"/>
              <a:t>outliers</a:t>
            </a:r>
            <a:r>
              <a:rPr lang="en-US" dirty="0"/>
              <a:t>. </a:t>
            </a:r>
          </a:p>
          <a:p>
            <a:r>
              <a:rPr lang="en-US" dirty="0"/>
              <a:t>We provide a system that collects and incorporates </a:t>
            </a:r>
            <a:r>
              <a:rPr lang="en-US" dirty="0">
                <a:solidFill>
                  <a:srgbClr val="C00000"/>
                </a:solidFill>
              </a:rPr>
              <a:t>analysts’ feedback</a:t>
            </a:r>
            <a:r>
              <a:rPr lang="en-US" dirty="0"/>
              <a:t>, </a:t>
            </a:r>
            <a:r>
              <a:rPr lang="en-US" u="sng" dirty="0"/>
              <a:t>generates, and uses these models continuously without any involvement</a:t>
            </a:r>
            <a:r>
              <a:rPr lang="en-US" dirty="0"/>
              <a:t> from its original developers - that is us. </a:t>
            </a:r>
          </a:p>
          <a:p>
            <a:r>
              <a:rPr lang="en-US" dirty="0"/>
              <a:t>Thus, we are able to deliver a </a:t>
            </a:r>
            <a:r>
              <a:rPr lang="en-US" u="sng" dirty="0"/>
              <a:t>fully automatic </a:t>
            </a:r>
            <a:r>
              <a:rPr lang="en-US" dirty="0"/>
              <a:t>system that could be trained by analysts.</a:t>
            </a:r>
          </a:p>
        </p:txBody>
      </p:sp>
    </p:spTree>
    <p:extLst>
      <p:ext uri="{BB962C8B-B14F-4D97-AF65-F5344CB8AC3E}">
        <p14:creationId xmlns:p14="http://schemas.microsoft.com/office/powerpoint/2010/main" val="162573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CCFCC0-D5B0-42B7-B9AB-3115750F713D}"/>
              </a:ext>
            </a:extLst>
          </p:cNvPr>
          <p:cNvPicPr>
            <a:picLocks noChangeAspect="1"/>
          </p:cNvPicPr>
          <p:nvPr/>
        </p:nvPicPr>
        <p:blipFill>
          <a:blip r:embed="rId2"/>
          <a:stretch>
            <a:fillRect/>
          </a:stretch>
        </p:blipFill>
        <p:spPr>
          <a:xfrm>
            <a:off x="347324" y="165366"/>
            <a:ext cx="11172675" cy="4623304"/>
          </a:xfrm>
          <a:prstGeom prst="rect">
            <a:avLst/>
          </a:prstGeom>
        </p:spPr>
      </p:pic>
      <p:sp>
        <p:nvSpPr>
          <p:cNvPr id="3" name="TextBox 2">
            <a:extLst>
              <a:ext uri="{FF2B5EF4-FFF2-40B4-BE49-F238E27FC236}">
                <a16:creationId xmlns:a16="http://schemas.microsoft.com/office/drawing/2014/main" id="{F0F4907D-6F69-4CD8-BF8A-C87B7E7B3FC0}"/>
              </a:ext>
            </a:extLst>
          </p:cNvPr>
          <p:cNvSpPr txBox="1"/>
          <p:nvPr/>
        </p:nvSpPr>
        <p:spPr>
          <a:xfrm>
            <a:off x="194400" y="5004000"/>
            <a:ext cx="11649600" cy="1754326"/>
          </a:xfrm>
          <a:prstGeom prst="rect">
            <a:avLst/>
          </a:prstGeom>
          <a:noFill/>
        </p:spPr>
        <p:txBody>
          <a:bodyPr wrap="square" rtlCol="0">
            <a:spAutoFit/>
          </a:bodyPr>
          <a:lstStyle/>
          <a:p>
            <a:r>
              <a:rPr lang="en-US" dirty="0"/>
              <a:t>AI</a:t>
            </a:r>
            <a:r>
              <a:rPr lang="en-US" baseline="30000" dirty="0"/>
              <a:t>2</a:t>
            </a:r>
            <a:r>
              <a:rPr lang="en-US" dirty="0"/>
              <a:t> Features: The above describes the entities in the data set which are </a:t>
            </a:r>
            <a:r>
              <a:rPr lang="en-US" u="sng" dirty="0"/>
              <a:t>computed at regular intervals </a:t>
            </a:r>
            <a:r>
              <a:rPr lang="en-US" dirty="0"/>
              <a:t>from the raw data. An </a:t>
            </a:r>
            <a:r>
              <a:rPr lang="en-US" u="sng" dirty="0"/>
              <a:t>unsupervised learning </a:t>
            </a:r>
            <a:r>
              <a:rPr lang="en-US" dirty="0"/>
              <a:t>module </a:t>
            </a:r>
            <a:r>
              <a:rPr lang="en-US" dirty="0">
                <a:solidFill>
                  <a:srgbClr val="FF0000"/>
                </a:solidFill>
              </a:rPr>
              <a:t>learns</a:t>
            </a:r>
            <a:r>
              <a:rPr lang="en-US" dirty="0"/>
              <a:t> a model that is able to identify </a:t>
            </a:r>
            <a:r>
              <a:rPr lang="en-US" dirty="0">
                <a:solidFill>
                  <a:srgbClr val="FF0000"/>
                </a:solidFill>
              </a:rPr>
              <a:t>extreme and rare events </a:t>
            </a:r>
            <a:r>
              <a:rPr lang="en-US" dirty="0"/>
              <a:t>in data. </a:t>
            </a:r>
          </a:p>
          <a:p>
            <a:r>
              <a:rPr lang="en-US" dirty="0"/>
              <a:t>The rare events are </a:t>
            </a:r>
            <a:r>
              <a:rPr lang="en-US" u="sng" dirty="0"/>
              <a:t>ranked</a:t>
            </a:r>
            <a:r>
              <a:rPr lang="en-US" dirty="0"/>
              <a:t> based on a predefined metric, and are shown to the </a:t>
            </a:r>
            <a:r>
              <a:rPr lang="en-US" dirty="0">
                <a:solidFill>
                  <a:srgbClr val="FF0000"/>
                </a:solidFill>
              </a:rPr>
              <a:t>analyst</a:t>
            </a:r>
            <a:r>
              <a:rPr lang="en-US" dirty="0"/>
              <a:t> (human), who </a:t>
            </a:r>
            <a:r>
              <a:rPr lang="en-US" dirty="0">
                <a:solidFill>
                  <a:srgbClr val="FF0000"/>
                </a:solidFill>
              </a:rPr>
              <a:t>labels</a:t>
            </a:r>
            <a:r>
              <a:rPr lang="en-US" dirty="0"/>
              <a:t> them as ’normal’ or as pertaining to a particular type of attack.</a:t>
            </a:r>
          </a:p>
          <a:p>
            <a:r>
              <a:rPr lang="en-US" dirty="0"/>
              <a:t>These </a:t>
            </a:r>
            <a:r>
              <a:rPr lang="en-US" dirty="0">
                <a:solidFill>
                  <a:srgbClr val="FF0000"/>
                </a:solidFill>
              </a:rPr>
              <a:t>”labels” </a:t>
            </a:r>
            <a:r>
              <a:rPr lang="en-US" dirty="0"/>
              <a:t>are provided to the </a:t>
            </a:r>
            <a:r>
              <a:rPr lang="en-US" u="sng" dirty="0"/>
              <a:t>supervised learning </a:t>
            </a:r>
            <a:r>
              <a:rPr lang="en-US" dirty="0"/>
              <a:t>module, which produces a model that can then </a:t>
            </a:r>
            <a:r>
              <a:rPr lang="en-US" u="sng" dirty="0">
                <a:solidFill>
                  <a:srgbClr val="FF0000"/>
                </a:solidFill>
              </a:rPr>
              <a:t>predict</a:t>
            </a:r>
            <a:r>
              <a:rPr lang="en-US" dirty="0"/>
              <a:t>, from features, whether there will be attacks in the following days.</a:t>
            </a:r>
          </a:p>
        </p:txBody>
      </p:sp>
      <p:sp>
        <p:nvSpPr>
          <p:cNvPr id="4" name="TextBox 3">
            <a:extLst>
              <a:ext uri="{FF2B5EF4-FFF2-40B4-BE49-F238E27FC236}">
                <a16:creationId xmlns:a16="http://schemas.microsoft.com/office/drawing/2014/main" id="{AA9283D7-E3F9-486E-8D42-0AED1578B9CA}"/>
              </a:ext>
            </a:extLst>
          </p:cNvPr>
          <p:cNvSpPr txBox="1"/>
          <p:nvPr/>
        </p:nvSpPr>
        <p:spPr>
          <a:xfrm>
            <a:off x="10226040" y="2292352"/>
            <a:ext cx="1036320" cy="369332"/>
          </a:xfrm>
          <a:prstGeom prst="rect">
            <a:avLst/>
          </a:prstGeom>
          <a:noFill/>
        </p:spPr>
        <p:txBody>
          <a:bodyPr wrap="square" rtlCol="0">
            <a:spAutoFit/>
          </a:bodyPr>
          <a:lstStyle/>
          <a:p>
            <a:r>
              <a:rPr lang="en-US" dirty="0">
                <a:solidFill>
                  <a:srgbClr val="FF0000"/>
                </a:solidFill>
              </a:rPr>
              <a:t>analyst</a:t>
            </a:r>
          </a:p>
        </p:txBody>
      </p:sp>
      <p:sp>
        <p:nvSpPr>
          <p:cNvPr id="5" name="TextBox 4">
            <a:extLst>
              <a:ext uri="{FF2B5EF4-FFF2-40B4-BE49-F238E27FC236}">
                <a16:creationId xmlns:a16="http://schemas.microsoft.com/office/drawing/2014/main" id="{570E1428-6463-43B2-90F6-12D5BAADD987}"/>
              </a:ext>
            </a:extLst>
          </p:cNvPr>
          <p:cNvSpPr txBox="1"/>
          <p:nvPr/>
        </p:nvSpPr>
        <p:spPr>
          <a:xfrm>
            <a:off x="1280160" y="4087261"/>
            <a:ext cx="1432560" cy="646331"/>
          </a:xfrm>
          <a:prstGeom prst="rect">
            <a:avLst/>
          </a:prstGeom>
          <a:solidFill>
            <a:srgbClr val="FFFF00"/>
          </a:solidFill>
          <a:ln>
            <a:solidFill>
              <a:srgbClr val="FF0000"/>
            </a:solidFill>
          </a:ln>
        </p:spPr>
        <p:txBody>
          <a:bodyPr wrap="square" rtlCol="0">
            <a:spAutoFit/>
          </a:bodyPr>
          <a:lstStyle/>
          <a:p>
            <a:r>
              <a:rPr lang="en-US" dirty="0"/>
              <a:t>Historic labeled data</a:t>
            </a:r>
          </a:p>
        </p:txBody>
      </p:sp>
      <p:sp>
        <p:nvSpPr>
          <p:cNvPr id="6" name="TextBox 5">
            <a:extLst>
              <a:ext uri="{FF2B5EF4-FFF2-40B4-BE49-F238E27FC236}">
                <a16:creationId xmlns:a16="http://schemas.microsoft.com/office/drawing/2014/main" id="{F9FF6011-CD7F-49EB-A7B2-726F19C7B685}"/>
              </a:ext>
            </a:extLst>
          </p:cNvPr>
          <p:cNvSpPr txBox="1"/>
          <p:nvPr/>
        </p:nvSpPr>
        <p:spPr>
          <a:xfrm>
            <a:off x="672000" y="165366"/>
            <a:ext cx="1568279" cy="646331"/>
          </a:xfrm>
          <a:prstGeom prst="rect">
            <a:avLst/>
          </a:prstGeom>
          <a:solidFill>
            <a:srgbClr val="FFFF00"/>
          </a:solidFill>
          <a:ln>
            <a:solidFill>
              <a:srgbClr val="FF0000"/>
            </a:solidFill>
          </a:ln>
        </p:spPr>
        <p:txBody>
          <a:bodyPr wrap="square" rtlCol="0">
            <a:spAutoFit/>
          </a:bodyPr>
          <a:lstStyle/>
          <a:p>
            <a:r>
              <a:rPr lang="en-US" dirty="0"/>
              <a:t>Unsupervised learning</a:t>
            </a:r>
          </a:p>
        </p:txBody>
      </p:sp>
      <p:sp>
        <p:nvSpPr>
          <p:cNvPr id="7" name="TextBox 6">
            <a:extLst>
              <a:ext uri="{FF2B5EF4-FFF2-40B4-BE49-F238E27FC236}">
                <a16:creationId xmlns:a16="http://schemas.microsoft.com/office/drawing/2014/main" id="{FBDECD24-208C-4584-BAF3-EC7D5AFA0181}"/>
              </a:ext>
            </a:extLst>
          </p:cNvPr>
          <p:cNvSpPr txBox="1"/>
          <p:nvPr/>
        </p:nvSpPr>
        <p:spPr>
          <a:xfrm>
            <a:off x="671999" y="3105834"/>
            <a:ext cx="1568279" cy="646331"/>
          </a:xfrm>
          <a:prstGeom prst="rect">
            <a:avLst/>
          </a:prstGeom>
          <a:solidFill>
            <a:srgbClr val="FFFF00"/>
          </a:solidFill>
          <a:ln>
            <a:solidFill>
              <a:srgbClr val="FF0000"/>
            </a:solidFill>
          </a:ln>
        </p:spPr>
        <p:txBody>
          <a:bodyPr wrap="square" rtlCol="0">
            <a:spAutoFit/>
          </a:bodyPr>
          <a:lstStyle/>
          <a:p>
            <a:r>
              <a:rPr lang="en-US" dirty="0"/>
              <a:t>Supervised learning</a:t>
            </a:r>
          </a:p>
        </p:txBody>
      </p:sp>
      <p:sp>
        <p:nvSpPr>
          <p:cNvPr id="8" name="TextBox 7">
            <a:extLst>
              <a:ext uri="{FF2B5EF4-FFF2-40B4-BE49-F238E27FC236}">
                <a16:creationId xmlns:a16="http://schemas.microsoft.com/office/drawing/2014/main" id="{1A864F98-755C-4101-A77F-E723C9533E34}"/>
              </a:ext>
            </a:extLst>
          </p:cNvPr>
          <p:cNvSpPr txBox="1"/>
          <p:nvPr/>
        </p:nvSpPr>
        <p:spPr>
          <a:xfrm>
            <a:off x="6493681" y="3244333"/>
            <a:ext cx="1263480" cy="369332"/>
          </a:xfrm>
          <a:prstGeom prst="rect">
            <a:avLst/>
          </a:prstGeom>
          <a:solidFill>
            <a:srgbClr val="FFFF00"/>
          </a:solidFill>
          <a:ln>
            <a:solidFill>
              <a:srgbClr val="FF0000"/>
            </a:solidFill>
          </a:ln>
        </p:spPr>
        <p:txBody>
          <a:bodyPr wrap="square" rtlCol="0">
            <a:spAutoFit/>
          </a:bodyPr>
          <a:lstStyle/>
          <a:p>
            <a:r>
              <a:rPr lang="en-US" dirty="0"/>
              <a:t>Feedback</a:t>
            </a:r>
          </a:p>
        </p:txBody>
      </p:sp>
      <p:sp>
        <p:nvSpPr>
          <p:cNvPr id="9" name="TextBox 8">
            <a:extLst>
              <a:ext uri="{FF2B5EF4-FFF2-40B4-BE49-F238E27FC236}">
                <a16:creationId xmlns:a16="http://schemas.microsoft.com/office/drawing/2014/main" id="{850E8E40-589E-408D-9F83-FE019A4DA808}"/>
              </a:ext>
            </a:extLst>
          </p:cNvPr>
          <p:cNvSpPr txBox="1"/>
          <p:nvPr/>
        </p:nvSpPr>
        <p:spPr>
          <a:xfrm>
            <a:off x="5852879" y="3832120"/>
            <a:ext cx="1263480" cy="923330"/>
          </a:xfrm>
          <a:prstGeom prst="rect">
            <a:avLst/>
          </a:prstGeom>
          <a:solidFill>
            <a:srgbClr val="FFFF00"/>
          </a:solidFill>
          <a:ln>
            <a:solidFill>
              <a:srgbClr val="FF0000"/>
            </a:solidFill>
          </a:ln>
        </p:spPr>
        <p:txBody>
          <a:bodyPr wrap="square" rtlCol="0">
            <a:spAutoFit/>
          </a:bodyPr>
          <a:lstStyle/>
          <a:p>
            <a:r>
              <a:rPr lang="en-US" dirty="0"/>
              <a:t>Labeled example for learning</a:t>
            </a:r>
          </a:p>
        </p:txBody>
      </p:sp>
      <p:cxnSp>
        <p:nvCxnSpPr>
          <p:cNvPr id="11" name="Straight Arrow Connector 10">
            <a:extLst>
              <a:ext uri="{FF2B5EF4-FFF2-40B4-BE49-F238E27FC236}">
                <a16:creationId xmlns:a16="http://schemas.microsoft.com/office/drawing/2014/main" id="{F769B5EB-CEEB-4868-89C1-641CF1113D47}"/>
              </a:ext>
            </a:extLst>
          </p:cNvPr>
          <p:cNvCxnSpPr>
            <a:cxnSpLocks/>
          </p:cNvCxnSpPr>
          <p:nvPr/>
        </p:nvCxnSpPr>
        <p:spPr>
          <a:xfrm>
            <a:off x="2240278" y="3352800"/>
            <a:ext cx="242316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69B8BA4-98F2-4595-8E99-B3F5A5699101}"/>
              </a:ext>
            </a:extLst>
          </p:cNvPr>
          <p:cNvCxnSpPr/>
          <p:nvPr/>
        </p:nvCxnSpPr>
        <p:spPr>
          <a:xfrm flipV="1">
            <a:off x="4663440" y="3105834"/>
            <a:ext cx="0" cy="2469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E9254CA-6C60-4282-B2E0-DF80C853D2CF}"/>
              </a:ext>
            </a:extLst>
          </p:cNvPr>
          <p:cNvCxnSpPr/>
          <p:nvPr/>
        </p:nvCxnSpPr>
        <p:spPr>
          <a:xfrm flipH="1">
            <a:off x="2240278" y="3613665"/>
            <a:ext cx="425340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7CB3BDA-0F29-4E5F-AB40-43F021D327CB}"/>
              </a:ext>
            </a:extLst>
          </p:cNvPr>
          <p:cNvSpPr txBox="1"/>
          <p:nvPr/>
        </p:nvSpPr>
        <p:spPr>
          <a:xfrm>
            <a:off x="436495" y="1285292"/>
            <a:ext cx="1019643" cy="369332"/>
          </a:xfrm>
          <a:prstGeom prst="rect">
            <a:avLst/>
          </a:prstGeom>
          <a:solidFill>
            <a:srgbClr val="FFFF00"/>
          </a:solidFill>
          <a:ln>
            <a:solidFill>
              <a:srgbClr val="FF0000"/>
            </a:solidFill>
          </a:ln>
        </p:spPr>
        <p:txBody>
          <a:bodyPr wrap="square" rtlCol="0">
            <a:spAutoFit/>
          </a:bodyPr>
          <a:lstStyle/>
          <a:p>
            <a:r>
              <a:rPr lang="en-US" dirty="0"/>
              <a:t>features</a:t>
            </a:r>
          </a:p>
        </p:txBody>
      </p:sp>
      <p:sp>
        <p:nvSpPr>
          <p:cNvPr id="19" name="TextBox 18">
            <a:extLst>
              <a:ext uri="{FF2B5EF4-FFF2-40B4-BE49-F238E27FC236}">
                <a16:creationId xmlns:a16="http://schemas.microsoft.com/office/drawing/2014/main" id="{6961702A-4948-487D-BD4C-650120E885FA}"/>
              </a:ext>
            </a:extLst>
          </p:cNvPr>
          <p:cNvSpPr txBox="1"/>
          <p:nvPr/>
        </p:nvSpPr>
        <p:spPr>
          <a:xfrm>
            <a:off x="5149521" y="1593518"/>
            <a:ext cx="1568279" cy="646331"/>
          </a:xfrm>
          <a:prstGeom prst="rect">
            <a:avLst/>
          </a:prstGeom>
          <a:solidFill>
            <a:srgbClr val="FFFF00"/>
          </a:solidFill>
          <a:ln>
            <a:solidFill>
              <a:srgbClr val="FF0000"/>
            </a:solidFill>
          </a:ln>
        </p:spPr>
        <p:txBody>
          <a:bodyPr wrap="square" rtlCol="0">
            <a:spAutoFit/>
          </a:bodyPr>
          <a:lstStyle/>
          <a:p>
            <a:pPr algn="ctr"/>
            <a:r>
              <a:rPr lang="en-US" dirty="0"/>
              <a:t>Rank &amp; selection</a:t>
            </a:r>
          </a:p>
        </p:txBody>
      </p:sp>
    </p:spTree>
    <p:extLst>
      <p:ext uri="{BB962C8B-B14F-4D97-AF65-F5344CB8AC3E}">
        <p14:creationId xmlns:p14="http://schemas.microsoft.com/office/powerpoint/2010/main" val="3932385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BE28-A984-4580-B832-0EC06E69B56C}"/>
              </a:ext>
            </a:extLst>
          </p:cNvPr>
          <p:cNvSpPr>
            <a:spLocks noGrp="1"/>
          </p:cNvSpPr>
          <p:nvPr>
            <p:ph type="title"/>
          </p:nvPr>
        </p:nvSpPr>
        <p:spPr/>
        <p:txBody>
          <a:bodyPr/>
          <a:lstStyle/>
          <a:p>
            <a:r>
              <a:rPr lang="en-US" dirty="0"/>
              <a:t>AI</a:t>
            </a:r>
            <a:r>
              <a:rPr lang="en-US" baseline="30000" dirty="0"/>
              <a:t>2</a:t>
            </a:r>
            <a:r>
              <a:rPr lang="en-US" dirty="0"/>
              <a:t> : </a:t>
            </a:r>
            <a:r>
              <a:rPr lang="en-US" dirty="0">
                <a:solidFill>
                  <a:srgbClr val="FF0000"/>
                </a:solidFill>
              </a:rPr>
              <a:t>4 Components</a:t>
            </a:r>
          </a:p>
        </p:txBody>
      </p:sp>
      <p:sp>
        <p:nvSpPr>
          <p:cNvPr id="3" name="Content Placeholder 2">
            <a:extLst>
              <a:ext uri="{FF2B5EF4-FFF2-40B4-BE49-F238E27FC236}">
                <a16:creationId xmlns:a16="http://schemas.microsoft.com/office/drawing/2014/main" id="{6A489C7B-CCE8-420F-B70A-DDE78728E68D}"/>
              </a:ext>
            </a:extLst>
          </p:cNvPr>
          <p:cNvSpPr>
            <a:spLocks noGrp="1"/>
          </p:cNvSpPr>
          <p:nvPr>
            <p:ph idx="1"/>
          </p:nvPr>
        </p:nvSpPr>
        <p:spPr>
          <a:xfrm>
            <a:off x="194400" y="1825625"/>
            <a:ext cx="11159400" cy="4351338"/>
          </a:xfrm>
        </p:spPr>
        <p:txBody>
          <a:bodyPr>
            <a:noAutofit/>
          </a:bodyPr>
          <a:lstStyle/>
          <a:p>
            <a:pPr marL="514350" indent="-514350">
              <a:buAutoNum type="arabicParenBoth"/>
            </a:pPr>
            <a:r>
              <a:rPr lang="en-US" dirty="0">
                <a:solidFill>
                  <a:srgbClr val="FF0000"/>
                </a:solidFill>
              </a:rPr>
              <a:t>Big data processing system</a:t>
            </a:r>
            <a:r>
              <a:rPr lang="en-US" dirty="0"/>
              <a:t>: A platform that can quantify the behaviors (</a:t>
            </a:r>
            <a:r>
              <a:rPr lang="en-US" dirty="0" err="1"/>
              <a:t>a.k.a</a:t>
            </a:r>
            <a:r>
              <a:rPr lang="en-US" dirty="0"/>
              <a:t> </a:t>
            </a:r>
            <a:r>
              <a:rPr lang="en-US" dirty="0">
                <a:solidFill>
                  <a:srgbClr val="00B050"/>
                </a:solidFill>
              </a:rPr>
              <a:t>features</a:t>
            </a:r>
            <a:r>
              <a:rPr lang="en-US" dirty="0"/>
              <a:t>) of different entities, and compute them from raw data. With </a:t>
            </a:r>
            <a:r>
              <a:rPr lang="en-US" u="sng" dirty="0"/>
              <a:t>high-volume, high-velocity </a:t>
            </a:r>
            <a:r>
              <a:rPr lang="en-US" dirty="0"/>
              <a:t>data, this first component requires processing at a challenging scale. </a:t>
            </a:r>
          </a:p>
          <a:p>
            <a:pPr marL="514350" indent="-514350">
              <a:buAutoNum type="arabicParenBoth"/>
            </a:pPr>
            <a:r>
              <a:rPr lang="en-US" dirty="0">
                <a:solidFill>
                  <a:srgbClr val="FF0000"/>
                </a:solidFill>
              </a:rPr>
              <a:t>Outlier detection system</a:t>
            </a:r>
            <a:r>
              <a:rPr lang="en-US" dirty="0"/>
              <a:t>: This system learns a descriptive model of those features extracted from the data via </a:t>
            </a:r>
            <a:r>
              <a:rPr lang="en-US" u="sng" dirty="0"/>
              <a:t>unsupervised learning</a:t>
            </a:r>
            <a:r>
              <a:rPr lang="en-US" dirty="0"/>
              <a:t>, </a:t>
            </a:r>
            <a:r>
              <a:rPr lang="en-US" dirty="0">
                <a:solidFill>
                  <a:srgbClr val="00B050"/>
                </a:solidFill>
              </a:rPr>
              <a:t>using one of three methods</a:t>
            </a:r>
            <a:r>
              <a:rPr lang="en-US" dirty="0"/>
              <a:t>: </a:t>
            </a:r>
            <a:r>
              <a:rPr lang="en-US" u="sng" dirty="0"/>
              <a:t>density, matrix decomposition, or replicator neural networks</a:t>
            </a:r>
            <a:r>
              <a:rPr lang="en-US" dirty="0"/>
              <a:t>. </a:t>
            </a:r>
          </a:p>
          <a:p>
            <a:pPr marL="0" indent="0">
              <a:buNone/>
            </a:pPr>
            <a:r>
              <a:rPr lang="en-US" dirty="0"/>
              <a:t>      To achieve confidence and robustness when detecting rare and extreme events, we </a:t>
            </a:r>
            <a:r>
              <a:rPr lang="en-US" u="sng" dirty="0"/>
              <a:t>fuse multiple scores into a final score </a:t>
            </a:r>
            <a:r>
              <a:rPr lang="en-US" dirty="0"/>
              <a:t>that indicates </a:t>
            </a:r>
            <a:r>
              <a:rPr lang="en-US" u="sng" dirty="0"/>
              <a:t>how far </a:t>
            </a:r>
            <a:r>
              <a:rPr lang="en-US" dirty="0"/>
              <a:t>a certain entity or event is from others. </a:t>
            </a:r>
          </a:p>
        </p:txBody>
      </p:sp>
    </p:spTree>
    <p:extLst>
      <p:ext uri="{BB962C8B-B14F-4D97-AF65-F5344CB8AC3E}">
        <p14:creationId xmlns:p14="http://schemas.microsoft.com/office/powerpoint/2010/main" val="36446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330E-181C-4D9A-9B88-386B5F46E674}"/>
              </a:ext>
            </a:extLst>
          </p:cNvPr>
          <p:cNvSpPr>
            <a:spLocks noGrp="1"/>
          </p:cNvSpPr>
          <p:nvPr>
            <p:ph type="title"/>
          </p:nvPr>
        </p:nvSpPr>
        <p:spPr/>
        <p:txBody>
          <a:bodyPr/>
          <a:lstStyle/>
          <a:p>
            <a:r>
              <a:rPr lang="en-US" dirty="0">
                <a:solidFill>
                  <a:srgbClr val="FF0000"/>
                </a:solidFill>
              </a:rPr>
              <a:t>4 Components</a:t>
            </a:r>
            <a:endParaRPr lang="en-US" dirty="0"/>
          </a:p>
        </p:txBody>
      </p:sp>
      <p:sp>
        <p:nvSpPr>
          <p:cNvPr id="3" name="Content Placeholder 2">
            <a:extLst>
              <a:ext uri="{FF2B5EF4-FFF2-40B4-BE49-F238E27FC236}">
                <a16:creationId xmlns:a16="http://schemas.microsoft.com/office/drawing/2014/main" id="{6CE02AAD-2EC3-486E-B3C0-24E595C3A629}"/>
              </a:ext>
            </a:extLst>
          </p:cNvPr>
          <p:cNvSpPr>
            <a:spLocks noGrp="1"/>
          </p:cNvSpPr>
          <p:nvPr>
            <p:ph idx="1"/>
          </p:nvPr>
        </p:nvSpPr>
        <p:spPr/>
        <p:txBody>
          <a:bodyPr>
            <a:normAutofit/>
          </a:bodyPr>
          <a:lstStyle/>
          <a:p>
            <a:pPr marL="0" indent="0">
              <a:buNone/>
            </a:pPr>
            <a:r>
              <a:rPr lang="en-US" dirty="0">
                <a:solidFill>
                  <a:srgbClr val="FF0000"/>
                </a:solidFill>
              </a:rPr>
              <a:t>(3) </a:t>
            </a:r>
            <a:r>
              <a:rPr lang="en-US" u="sng" dirty="0">
                <a:solidFill>
                  <a:srgbClr val="FF0000"/>
                </a:solidFill>
              </a:rPr>
              <a:t>Feedback</a:t>
            </a:r>
            <a:r>
              <a:rPr lang="en-US" dirty="0">
                <a:solidFill>
                  <a:srgbClr val="FF0000"/>
                </a:solidFill>
              </a:rPr>
              <a:t> mechanism and continuous learning</a:t>
            </a:r>
            <a:r>
              <a:rPr lang="en-US" dirty="0"/>
              <a:t>: This component incorporates </a:t>
            </a:r>
            <a:r>
              <a:rPr lang="en-US" dirty="0">
                <a:solidFill>
                  <a:srgbClr val="00B050"/>
                </a:solidFill>
              </a:rPr>
              <a:t>analyst’s</a:t>
            </a:r>
            <a:r>
              <a:rPr lang="en-US" dirty="0"/>
              <a:t> input through </a:t>
            </a:r>
            <a:r>
              <a:rPr lang="en-US" u="sng" dirty="0"/>
              <a:t>a user interface</a:t>
            </a:r>
            <a:r>
              <a:rPr lang="en-US" dirty="0"/>
              <a:t>. It shows </a:t>
            </a:r>
            <a:r>
              <a:rPr lang="en-US" u="sng" dirty="0"/>
              <a:t>the top k outlier events or entities</a:t>
            </a:r>
            <a:r>
              <a:rPr lang="en-US" dirty="0"/>
              <a:t>, and asks </a:t>
            </a:r>
            <a:r>
              <a:rPr lang="en-US" dirty="0">
                <a:solidFill>
                  <a:srgbClr val="00B0F0"/>
                </a:solidFill>
              </a:rPr>
              <a:t>the analyst </a:t>
            </a:r>
            <a:r>
              <a:rPr lang="en-US" dirty="0"/>
              <a:t>to deduce whether or not they are malicious. This feedback is then fed into the </a:t>
            </a:r>
            <a:r>
              <a:rPr lang="en-US" u="sng" dirty="0"/>
              <a:t>supervised learning</a:t>
            </a:r>
            <a:r>
              <a:rPr lang="en-US" dirty="0"/>
              <a:t> module. The value of </a:t>
            </a:r>
            <a:r>
              <a:rPr lang="en-US" i="1" dirty="0">
                <a:solidFill>
                  <a:srgbClr val="00B050"/>
                </a:solidFill>
              </a:rPr>
              <a:t>k</a:t>
            </a:r>
            <a:r>
              <a:rPr lang="en-US" dirty="0"/>
              <a:t> and the feedback frequency (e.g. daily or weekly) are both decided by the end user.</a:t>
            </a:r>
          </a:p>
          <a:p>
            <a:pPr marL="0" indent="0">
              <a:buNone/>
            </a:pPr>
            <a:r>
              <a:rPr lang="en-US" dirty="0">
                <a:solidFill>
                  <a:srgbClr val="FF0000"/>
                </a:solidFill>
              </a:rPr>
              <a:t>(4) Supervised learning module: </a:t>
            </a:r>
            <a:r>
              <a:rPr lang="en-US" dirty="0"/>
              <a:t>Given the analyst’s feedback, the </a:t>
            </a:r>
            <a:r>
              <a:rPr lang="en-US" u="sng" dirty="0"/>
              <a:t>supervised learning </a:t>
            </a:r>
            <a:r>
              <a:rPr lang="en-US" dirty="0"/>
              <a:t>module learns a model that </a:t>
            </a:r>
            <a:r>
              <a:rPr lang="en-US" u="sng" dirty="0"/>
              <a:t>predicts</a:t>
            </a:r>
            <a:r>
              <a:rPr lang="en-US" dirty="0"/>
              <a:t> whether a new incoming event is normal or malicious. </a:t>
            </a:r>
            <a:r>
              <a:rPr lang="en-US" u="sng" dirty="0"/>
              <a:t>When more feedback is gathered, the model is constantly refined.</a:t>
            </a:r>
          </a:p>
          <a:p>
            <a:endParaRPr lang="en-US" dirty="0"/>
          </a:p>
        </p:txBody>
      </p:sp>
    </p:spTree>
    <p:extLst>
      <p:ext uri="{BB962C8B-B14F-4D97-AF65-F5344CB8AC3E}">
        <p14:creationId xmlns:p14="http://schemas.microsoft.com/office/powerpoint/2010/main" val="833749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91C34-D9A8-4CC9-A8AB-55C702CB7FB4}"/>
              </a:ext>
            </a:extLst>
          </p:cNvPr>
          <p:cNvSpPr>
            <a:spLocks noGrp="1"/>
          </p:cNvSpPr>
          <p:nvPr>
            <p:ph idx="1"/>
          </p:nvPr>
        </p:nvSpPr>
        <p:spPr>
          <a:xfrm>
            <a:off x="79200" y="1825625"/>
            <a:ext cx="2930400" cy="4351338"/>
          </a:xfrm>
        </p:spPr>
        <p:txBody>
          <a:bodyPr/>
          <a:lstStyle/>
          <a:p>
            <a:r>
              <a:rPr lang="en-US" dirty="0">
                <a:solidFill>
                  <a:srgbClr val="FF0000"/>
                </a:solidFill>
              </a:rPr>
              <a:t>Data characteristics</a:t>
            </a:r>
          </a:p>
        </p:txBody>
      </p:sp>
      <p:pic>
        <p:nvPicPr>
          <p:cNvPr id="4" name="Picture 3">
            <a:extLst>
              <a:ext uri="{FF2B5EF4-FFF2-40B4-BE49-F238E27FC236}">
                <a16:creationId xmlns:a16="http://schemas.microsoft.com/office/drawing/2014/main" id="{4D0E85F8-F099-42B1-9A7F-4F4EEF6A3637}"/>
              </a:ext>
            </a:extLst>
          </p:cNvPr>
          <p:cNvPicPr>
            <a:picLocks noChangeAspect="1"/>
          </p:cNvPicPr>
          <p:nvPr/>
        </p:nvPicPr>
        <p:blipFill>
          <a:blip r:embed="rId2"/>
          <a:stretch>
            <a:fillRect/>
          </a:stretch>
        </p:blipFill>
        <p:spPr>
          <a:xfrm>
            <a:off x="3009600" y="249707"/>
            <a:ext cx="7696688" cy="6283083"/>
          </a:xfrm>
          <a:prstGeom prst="rect">
            <a:avLst/>
          </a:prstGeom>
        </p:spPr>
      </p:pic>
    </p:spTree>
    <p:extLst>
      <p:ext uri="{BB962C8B-B14F-4D97-AF65-F5344CB8AC3E}">
        <p14:creationId xmlns:p14="http://schemas.microsoft.com/office/powerpoint/2010/main" val="399594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C4D0-40F8-41EA-B52D-DA05BD8E9D5E}"/>
              </a:ext>
            </a:extLst>
          </p:cNvPr>
          <p:cNvSpPr>
            <a:spLocks noGrp="1"/>
          </p:cNvSpPr>
          <p:nvPr>
            <p:ph type="title"/>
          </p:nvPr>
        </p:nvSpPr>
        <p:spPr/>
        <p:txBody>
          <a:bodyPr/>
          <a:lstStyle/>
          <a:p>
            <a:r>
              <a:rPr lang="en-US" dirty="0"/>
              <a:t>Data characteristics</a:t>
            </a:r>
          </a:p>
        </p:txBody>
      </p:sp>
      <p:sp>
        <p:nvSpPr>
          <p:cNvPr id="3" name="Content Placeholder 2">
            <a:extLst>
              <a:ext uri="{FF2B5EF4-FFF2-40B4-BE49-F238E27FC236}">
                <a16:creationId xmlns:a16="http://schemas.microsoft.com/office/drawing/2014/main" id="{CD7E45CC-1E7D-475F-9BC1-A88137363C77}"/>
              </a:ext>
            </a:extLst>
          </p:cNvPr>
          <p:cNvSpPr>
            <a:spLocks noGrp="1"/>
          </p:cNvSpPr>
          <p:nvPr>
            <p:ph idx="1"/>
          </p:nvPr>
        </p:nvSpPr>
        <p:spPr>
          <a:xfrm>
            <a:off x="192479" y="1431508"/>
            <a:ext cx="11807042" cy="4351338"/>
          </a:xfrm>
        </p:spPr>
        <p:txBody>
          <a:bodyPr>
            <a:noAutofit/>
          </a:bodyPr>
          <a:lstStyle/>
          <a:p>
            <a:pPr marL="514350" indent="-514350">
              <a:buAutoNum type="arabicParenBoth"/>
            </a:pPr>
            <a:r>
              <a:rPr lang="en-US" sz="2400" dirty="0">
                <a:solidFill>
                  <a:srgbClr val="FF0000"/>
                </a:solidFill>
              </a:rPr>
              <a:t>Data sources and applications: </a:t>
            </a:r>
            <a:r>
              <a:rPr lang="en-US" sz="2400" dirty="0"/>
              <a:t>Our platform processes both </a:t>
            </a:r>
            <a:r>
              <a:rPr lang="en-US" sz="2400" u="sng" dirty="0"/>
              <a:t>web logs and firewall logs</a:t>
            </a:r>
            <a:r>
              <a:rPr lang="en-US" sz="2400" dirty="0"/>
              <a:t>. In a typical enterprise system, these logs are delivered in </a:t>
            </a:r>
            <a:r>
              <a:rPr lang="en-US" sz="2400" u="sng" dirty="0"/>
              <a:t>real, streaming time </a:t>
            </a:r>
            <a:r>
              <a:rPr lang="en-US" sz="2400" dirty="0"/>
              <a:t>from widely distributed data sources. </a:t>
            </a:r>
            <a:r>
              <a:rPr lang="en-US" sz="2400" u="sng" dirty="0"/>
              <a:t>Web log </a:t>
            </a:r>
            <a:r>
              <a:rPr lang="en-US" sz="2400" dirty="0"/>
              <a:t>analysis is aimed at the </a:t>
            </a:r>
            <a:r>
              <a:rPr lang="en-US" sz="2400" u="sng" dirty="0"/>
              <a:t>detection of web attacks</a:t>
            </a:r>
            <a:r>
              <a:rPr lang="en-US" sz="2400" dirty="0"/>
              <a:t>, while mining </a:t>
            </a:r>
            <a:r>
              <a:rPr lang="en-US" sz="2400" u="sng" dirty="0"/>
              <a:t>firewall logs </a:t>
            </a:r>
            <a:r>
              <a:rPr lang="en-US" sz="2400" dirty="0"/>
              <a:t>allows us to prevent </a:t>
            </a:r>
            <a:r>
              <a:rPr lang="en-US" sz="2400" u="sng" dirty="0"/>
              <a:t>data ex-filtration </a:t>
            </a:r>
            <a:r>
              <a:rPr lang="en-US" sz="2400" dirty="0"/>
              <a:t>in enterprise setups.</a:t>
            </a:r>
          </a:p>
          <a:p>
            <a:pPr marL="0" indent="0">
              <a:buNone/>
            </a:pPr>
            <a:r>
              <a:rPr lang="en-US" sz="2400" dirty="0">
                <a:solidFill>
                  <a:srgbClr val="FF0000"/>
                </a:solidFill>
              </a:rPr>
              <a:t>(2) Data dimensions and unique entities: </a:t>
            </a:r>
            <a:r>
              <a:rPr lang="en-US" sz="2400" dirty="0"/>
              <a:t>The computational effort associated with analyzing data can be reasonably estimated by the data size and the number of unique entities. The first refers to the </a:t>
            </a:r>
            <a:r>
              <a:rPr lang="en-US" sz="2400" u="sng" dirty="0"/>
              <a:t>volume </a:t>
            </a:r>
            <a:r>
              <a:rPr lang="en-US" sz="2400" dirty="0"/>
              <a:t>of the raw data, and is generally reported </a:t>
            </a:r>
            <a:r>
              <a:rPr lang="en-US" sz="2400" dirty="0">
                <a:solidFill>
                  <a:srgbClr val="00B0F0"/>
                </a:solidFill>
              </a:rPr>
              <a:t>in the form of size metrics (GB, TB) and/or number of log lines</a:t>
            </a:r>
            <a:r>
              <a:rPr lang="en-US" sz="2400" dirty="0"/>
              <a:t> (for instance, a midsized enterprise platform easily generates tens of millions of log lines on a daily basis). The second is specific to </a:t>
            </a:r>
            <a:r>
              <a:rPr lang="en-US" sz="2400" u="sng" dirty="0"/>
              <a:t>behavioral analytics</a:t>
            </a:r>
            <a:r>
              <a:rPr lang="en-US" sz="2400" dirty="0"/>
              <a:t>, and corresponds to </a:t>
            </a:r>
            <a:r>
              <a:rPr lang="en-US" sz="2400" u="sng" dirty="0"/>
              <a:t>the number of unique entities </a:t>
            </a:r>
            <a:r>
              <a:rPr lang="en-US" sz="2400" dirty="0"/>
              <a:t>(IP addresses, users, sessions, etc.) analyzed on a daily basis.</a:t>
            </a:r>
          </a:p>
          <a:p>
            <a:r>
              <a:rPr lang="en-US" sz="2400" dirty="0"/>
              <a:t>The data set used in this paper corresponds to </a:t>
            </a:r>
            <a:r>
              <a:rPr lang="en-US" sz="2400" u="sng" dirty="0"/>
              <a:t>three months</a:t>
            </a:r>
            <a:r>
              <a:rPr lang="en-US" sz="2400" dirty="0"/>
              <a:t>’ worth of logs, generated by an enterprise platform. This platform records millions of log lines per day, each corresponding to a specific user interaction, and has hundreds of thousands of daily active users.</a:t>
            </a:r>
          </a:p>
        </p:txBody>
      </p:sp>
    </p:spTree>
    <p:extLst>
      <p:ext uri="{BB962C8B-B14F-4D97-AF65-F5344CB8AC3E}">
        <p14:creationId xmlns:p14="http://schemas.microsoft.com/office/powerpoint/2010/main" val="407571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BDFB-699E-4239-9C0A-CE0D3DF57F90}"/>
              </a:ext>
            </a:extLst>
          </p:cNvPr>
          <p:cNvSpPr>
            <a:spLocks noGrp="1"/>
          </p:cNvSpPr>
          <p:nvPr>
            <p:ph type="title"/>
          </p:nvPr>
        </p:nvSpPr>
        <p:spPr>
          <a:xfrm>
            <a:off x="418750" y="193151"/>
            <a:ext cx="10515600" cy="1325563"/>
          </a:xfrm>
        </p:spPr>
        <p:txBody>
          <a:bodyPr/>
          <a:lstStyle/>
          <a:p>
            <a:r>
              <a:rPr lang="en-US" dirty="0"/>
              <a:t>Data characteristics</a:t>
            </a:r>
          </a:p>
        </p:txBody>
      </p:sp>
      <p:sp>
        <p:nvSpPr>
          <p:cNvPr id="3" name="Content Placeholder 2">
            <a:extLst>
              <a:ext uri="{FF2B5EF4-FFF2-40B4-BE49-F238E27FC236}">
                <a16:creationId xmlns:a16="http://schemas.microsoft.com/office/drawing/2014/main" id="{E0D4D6A6-1F58-427D-8286-C0BA62D469F0}"/>
              </a:ext>
            </a:extLst>
          </p:cNvPr>
          <p:cNvSpPr>
            <a:spLocks noGrp="1"/>
          </p:cNvSpPr>
          <p:nvPr>
            <p:ph idx="1"/>
          </p:nvPr>
        </p:nvSpPr>
        <p:spPr>
          <a:xfrm>
            <a:off x="244800" y="1472825"/>
            <a:ext cx="6143417" cy="4351338"/>
          </a:xfrm>
        </p:spPr>
        <p:txBody>
          <a:bodyPr/>
          <a:lstStyle/>
          <a:p>
            <a:pPr marL="0" indent="0">
              <a:buNone/>
            </a:pPr>
            <a:r>
              <a:rPr lang="en-US" dirty="0"/>
              <a:t>(3) </a:t>
            </a:r>
            <a:r>
              <a:rPr lang="en-US" dirty="0">
                <a:solidFill>
                  <a:srgbClr val="FF0000"/>
                </a:solidFill>
              </a:rPr>
              <a:t>Malicious activity prevalence</a:t>
            </a:r>
            <a:r>
              <a:rPr lang="en-US" dirty="0"/>
              <a:t>: Under normal circumstances, malicious activities </a:t>
            </a:r>
            <a:r>
              <a:rPr lang="en-US" dirty="0">
                <a:solidFill>
                  <a:srgbClr val="00B050"/>
                </a:solidFill>
              </a:rPr>
              <a:t>are extremely rare </a:t>
            </a:r>
            <a:r>
              <a:rPr lang="en-US" dirty="0"/>
              <a:t>in an enterprise setup. Attack cases represent a minor fraction of total events (generally </a:t>
            </a:r>
            <a:r>
              <a:rPr lang="en-US" dirty="0">
                <a:solidFill>
                  <a:srgbClr val="FF0000"/>
                </a:solidFill>
              </a:rPr>
              <a:t>&lt; 0.1%</a:t>
            </a:r>
            <a:r>
              <a:rPr lang="en-US" dirty="0"/>
              <a:t>).</a:t>
            </a:r>
          </a:p>
          <a:p>
            <a:r>
              <a:rPr lang="en-US" dirty="0"/>
              <a:t>To illustrate this fact, Figure below shows the ratio of reported malicious users to the total number of active users in the studied dataset.</a:t>
            </a:r>
          </a:p>
        </p:txBody>
      </p:sp>
      <p:pic>
        <p:nvPicPr>
          <p:cNvPr id="4" name="Picture 3">
            <a:extLst>
              <a:ext uri="{FF2B5EF4-FFF2-40B4-BE49-F238E27FC236}">
                <a16:creationId xmlns:a16="http://schemas.microsoft.com/office/drawing/2014/main" id="{52AAFD14-BF4D-46EB-A972-CAA74AC83D5F}"/>
              </a:ext>
            </a:extLst>
          </p:cNvPr>
          <p:cNvPicPr>
            <a:picLocks noChangeAspect="1"/>
          </p:cNvPicPr>
          <p:nvPr/>
        </p:nvPicPr>
        <p:blipFill>
          <a:blip r:embed="rId2"/>
          <a:stretch>
            <a:fillRect/>
          </a:stretch>
        </p:blipFill>
        <p:spPr>
          <a:xfrm>
            <a:off x="6141447" y="1940323"/>
            <a:ext cx="5603571" cy="3813600"/>
          </a:xfrm>
          <a:prstGeom prst="rect">
            <a:avLst/>
          </a:prstGeom>
        </p:spPr>
      </p:pic>
    </p:spTree>
    <p:extLst>
      <p:ext uri="{BB962C8B-B14F-4D97-AF65-F5344CB8AC3E}">
        <p14:creationId xmlns:p14="http://schemas.microsoft.com/office/powerpoint/2010/main" val="28016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A316-78DF-4250-A986-9C3DDA774180}"/>
              </a:ext>
            </a:extLst>
          </p:cNvPr>
          <p:cNvSpPr>
            <a:spLocks noGrp="1"/>
          </p:cNvSpPr>
          <p:nvPr>
            <p:ph type="title"/>
          </p:nvPr>
        </p:nvSpPr>
        <p:spPr>
          <a:xfrm>
            <a:off x="557169" y="205455"/>
            <a:ext cx="10515600" cy="1325563"/>
          </a:xfrm>
        </p:spPr>
        <p:txBody>
          <a:bodyPr/>
          <a:lstStyle/>
          <a:p>
            <a:r>
              <a:rPr lang="en-US" dirty="0"/>
              <a:t>On the previous figure…</a:t>
            </a:r>
          </a:p>
        </p:txBody>
      </p:sp>
      <p:sp>
        <p:nvSpPr>
          <p:cNvPr id="3" name="Content Placeholder 2">
            <a:extLst>
              <a:ext uri="{FF2B5EF4-FFF2-40B4-BE49-F238E27FC236}">
                <a16:creationId xmlns:a16="http://schemas.microsoft.com/office/drawing/2014/main" id="{F5270BDC-672C-4269-856E-E367B82CC189}"/>
              </a:ext>
            </a:extLst>
          </p:cNvPr>
          <p:cNvSpPr>
            <a:spLocks noGrp="1"/>
          </p:cNvSpPr>
          <p:nvPr>
            <p:ph idx="1"/>
          </p:nvPr>
        </p:nvSpPr>
        <p:spPr>
          <a:xfrm>
            <a:off x="242400" y="1382561"/>
            <a:ext cx="11707200" cy="4351338"/>
          </a:xfrm>
        </p:spPr>
        <p:txBody>
          <a:bodyPr>
            <a:noAutofit/>
          </a:bodyPr>
          <a:lstStyle/>
          <a:p>
            <a:r>
              <a:rPr lang="en-US" dirty="0">
                <a:solidFill>
                  <a:srgbClr val="FF0000"/>
                </a:solidFill>
              </a:rPr>
              <a:t>Three additional observations </a:t>
            </a:r>
            <a:r>
              <a:rPr lang="en-US" dirty="0"/>
              <a:t>are worth remarking on:</a:t>
            </a:r>
          </a:p>
          <a:p>
            <a:r>
              <a:rPr lang="en-US" dirty="0"/>
              <a:t> </a:t>
            </a:r>
            <a:r>
              <a:rPr lang="en-US" i="1" dirty="0"/>
              <a:t>This dearth of malicious activity</a:t>
            </a:r>
            <a:r>
              <a:rPr lang="en-US" dirty="0"/>
              <a:t> results in </a:t>
            </a:r>
            <a:r>
              <a:rPr lang="en-US" dirty="0">
                <a:solidFill>
                  <a:srgbClr val="FF0000"/>
                </a:solidFill>
              </a:rPr>
              <a:t>extreme class imbalance </a:t>
            </a:r>
            <a:r>
              <a:rPr lang="en-US" dirty="0"/>
              <a:t>when learning a </a:t>
            </a:r>
            <a:r>
              <a:rPr lang="en-US" u="sng" dirty="0"/>
              <a:t>supervised</a:t>
            </a:r>
            <a:r>
              <a:rPr lang="en-US" dirty="0"/>
              <a:t> model, and </a:t>
            </a:r>
            <a:r>
              <a:rPr lang="en-US" i="1" dirty="0"/>
              <a:t>increases the difficulty of the detection </a:t>
            </a:r>
            <a:r>
              <a:rPr lang="en-US" dirty="0"/>
              <a:t>process.</a:t>
            </a:r>
          </a:p>
          <a:p>
            <a:r>
              <a:rPr lang="en-US" dirty="0"/>
              <a:t> It is safe to assume that </a:t>
            </a:r>
            <a:r>
              <a:rPr lang="en-US" u="sng" dirty="0"/>
              <a:t>not all malicious activities are </a:t>
            </a:r>
            <a:r>
              <a:rPr lang="en-US" u="sng" dirty="0">
                <a:solidFill>
                  <a:srgbClr val="00B0F0"/>
                </a:solidFill>
              </a:rPr>
              <a:t>systematically </a:t>
            </a:r>
            <a:r>
              <a:rPr lang="en-US" u="sng" dirty="0"/>
              <a:t>reported</a:t>
            </a:r>
            <a:r>
              <a:rPr lang="en-US" dirty="0"/>
              <a:t>, either because their incident responses were </a:t>
            </a:r>
            <a:r>
              <a:rPr lang="en-US" dirty="0">
                <a:solidFill>
                  <a:srgbClr val="00B0F0"/>
                </a:solidFill>
              </a:rPr>
              <a:t>inconclusive</a:t>
            </a:r>
            <a:r>
              <a:rPr lang="en-US" dirty="0"/>
              <a:t>, or because they were not detected </a:t>
            </a:r>
            <a:r>
              <a:rPr lang="en-US" dirty="0">
                <a:solidFill>
                  <a:srgbClr val="00B0F0"/>
                </a:solidFill>
              </a:rPr>
              <a:t>in the first place</a:t>
            </a:r>
            <a:r>
              <a:rPr lang="en-US" dirty="0"/>
              <a:t>. This introduces </a:t>
            </a:r>
            <a:r>
              <a:rPr lang="en-US" u="sng" dirty="0">
                <a:solidFill>
                  <a:srgbClr val="00B0F0"/>
                </a:solidFill>
              </a:rPr>
              <a:t>noise</a:t>
            </a:r>
            <a:r>
              <a:rPr lang="en-US" dirty="0"/>
              <a:t> into the data, since </a:t>
            </a:r>
            <a:r>
              <a:rPr lang="en-US" u="sng" dirty="0"/>
              <a:t>unreported attacks will be considered legitimate activity</a:t>
            </a:r>
            <a:r>
              <a:rPr lang="en-US" dirty="0"/>
              <a:t>.</a:t>
            </a:r>
          </a:p>
          <a:p>
            <a:r>
              <a:rPr lang="en-US" dirty="0"/>
              <a:t> </a:t>
            </a:r>
            <a:r>
              <a:rPr lang="en-US" u="sng" dirty="0"/>
              <a:t>Attack vectors can take a wide variety of shapes</a:t>
            </a:r>
            <a:r>
              <a:rPr lang="en-US" dirty="0"/>
              <a:t>. Even when malicious activities are reported, we are not always aware of the specific vectors involved. Thus ,it is important to develop robust defense strategies that are </a:t>
            </a:r>
            <a:r>
              <a:rPr lang="en-US" u="sng" dirty="0"/>
              <a:t>capable of detecting as many attacks as possible</a:t>
            </a:r>
            <a:r>
              <a:rPr lang="en-US" dirty="0"/>
              <a:t>.</a:t>
            </a:r>
          </a:p>
        </p:txBody>
      </p:sp>
    </p:spTree>
    <p:extLst>
      <p:ext uri="{BB962C8B-B14F-4D97-AF65-F5344CB8AC3E}">
        <p14:creationId xmlns:p14="http://schemas.microsoft.com/office/powerpoint/2010/main" val="2027906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4B2B-12C8-4171-B3F6-9FAF99D1F937}"/>
              </a:ext>
            </a:extLst>
          </p:cNvPr>
          <p:cNvSpPr>
            <a:spLocks noGrp="1"/>
          </p:cNvSpPr>
          <p:nvPr>
            <p:ph type="title"/>
          </p:nvPr>
        </p:nvSpPr>
        <p:spPr/>
        <p:txBody>
          <a:bodyPr/>
          <a:lstStyle/>
          <a:p>
            <a:r>
              <a:rPr lang="en-US" dirty="0"/>
              <a:t>Behavioral signatures</a:t>
            </a:r>
          </a:p>
        </p:txBody>
      </p:sp>
      <p:sp>
        <p:nvSpPr>
          <p:cNvPr id="3" name="Content Placeholder 2">
            <a:extLst>
              <a:ext uri="{FF2B5EF4-FFF2-40B4-BE49-F238E27FC236}">
                <a16:creationId xmlns:a16="http://schemas.microsoft.com/office/drawing/2014/main" id="{E0C42B54-AF1B-4EAE-B9B8-7729ED569E22}"/>
              </a:ext>
            </a:extLst>
          </p:cNvPr>
          <p:cNvSpPr>
            <a:spLocks noGrp="1"/>
          </p:cNvSpPr>
          <p:nvPr>
            <p:ph idx="1"/>
          </p:nvPr>
        </p:nvSpPr>
        <p:spPr/>
        <p:txBody>
          <a:bodyPr/>
          <a:lstStyle/>
          <a:p>
            <a:r>
              <a:rPr lang="en-US" dirty="0"/>
              <a:t>Our approach rests on the computation of </a:t>
            </a:r>
            <a:r>
              <a:rPr lang="en-US" u="sng" dirty="0"/>
              <a:t>behavioral descriptors </a:t>
            </a:r>
            <a:r>
              <a:rPr lang="en-US" dirty="0"/>
              <a:t>for different entities, such as </a:t>
            </a:r>
            <a:r>
              <a:rPr lang="en-US" u="sng" dirty="0"/>
              <a:t>IP addresses, users, or sessions</a:t>
            </a:r>
            <a:r>
              <a:rPr lang="en-US" dirty="0"/>
              <a:t>. These entities can </a:t>
            </a:r>
            <a:r>
              <a:rPr lang="en-US" u="sng" dirty="0"/>
              <a:t>be independent or connected</a:t>
            </a:r>
            <a:r>
              <a:rPr lang="en-US" dirty="0"/>
              <a:t>; for instance, the same IP address may be associated with two or more users.</a:t>
            </a:r>
          </a:p>
          <a:p>
            <a:r>
              <a:rPr lang="en-US" dirty="0"/>
              <a:t>A typical </a:t>
            </a:r>
            <a:r>
              <a:rPr lang="en-US" i="1" dirty="0">
                <a:solidFill>
                  <a:srgbClr val="FF0000"/>
                </a:solidFill>
              </a:rPr>
              <a:t>attack</a:t>
            </a:r>
            <a:r>
              <a:rPr lang="en-US" dirty="0"/>
              <a:t> has a </a:t>
            </a:r>
            <a:r>
              <a:rPr lang="en-US" u="sng" dirty="0"/>
              <a:t>behavioral signature</a:t>
            </a:r>
            <a:r>
              <a:rPr lang="en-US" dirty="0"/>
              <a:t>, which comprises the series of</a:t>
            </a:r>
            <a:r>
              <a:rPr lang="en-US" dirty="0">
                <a:solidFill>
                  <a:srgbClr val="FF0000"/>
                </a:solidFill>
              </a:rPr>
              <a:t> </a:t>
            </a:r>
            <a:r>
              <a:rPr lang="en-US" i="1" dirty="0">
                <a:solidFill>
                  <a:srgbClr val="FF0000"/>
                </a:solidFill>
              </a:rPr>
              <a:t>steps</a:t>
            </a:r>
            <a:r>
              <a:rPr lang="en-US" dirty="0">
                <a:solidFill>
                  <a:srgbClr val="FF0000"/>
                </a:solidFill>
              </a:rPr>
              <a:t> </a:t>
            </a:r>
            <a:r>
              <a:rPr lang="en-US" dirty="0"/>
              <a:t>involved in committing it.</a:t>
            </a:r>
          </a:p>
          <a:p>
            <a:r>
              <a:rPr lang="en-US" dirty="0"/>
              <a:t>Also known as </a:t>
            </a:r>
            <a:r>
              <a:rPr lang="en-US" u="sng" dirty="0"/>
              <a:t>variables or features </a:t>
            </a:r>
            <a:r>
              <a:rPr lang="en-US" dirty="0"/>
              <a:t>in the field of machine learning, they are usually extracted on a </a:t>
            </a:r>
            <a:r>
              <a:rPr lang="en-US" u="sng" dirty="0"/>
              <a:t>per-entity, per-time-segment </a:t>
            </a:r>
            <a:r>
              <a:rPr lang="en-US" dirty="0"/>
              <a:t>basis.</a:t>
            </a:r>
          </a:p>
        </p:txBody>
      </p:sp>
    </p:spTree>
    <p:extLst>
      <p:ext uri="{BB962C8B-B14F-4D97-AF65-F5344CB8AC3E}">
        <p14:creationId xmlns:p14="http://schemas.microsoft.com/office/powerpoint/2010/main" val="6820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2390-C1DD-4F5E-832A-F9F24D6B0092}"/>
              </a:ext>
            </a:extLst>
          </p:cNvPr>
          <p:cNvSpPr>
            <a:spLocks noGrp="1"/>
          </p:cNvSpPr>
          <p:nvPr>
            <p:ph type="title"/>
          </p:nvPr>
        </p:nvSpPr>
        <p:spPr/>
        <p:txBody>
          <a:bodyPr/>
          <a:lstStyle/>
          <a:p>
            <a:r>
              <a:rPr lang="en-US" dirty="0"/>
              <a:t>information security</a:t>
            </a:r>
          </a:p>
        </p:txBody>
      </p:sp>
      <p:sp>
        <p:nvSpPr>
          <p:cNvPr id="3" name="Content Placeholder 2">
            <a:extLst>
              <a:ext uri="{FF2B5EF4-FFF2-40B4-BE49-F238E27FC236}">
                <a16:creationId xmlns:a16="http://schemas.microsoft.com/office/drawing/2014/main" id="{4D67D581-0A2B-4F80-A1E8-955A9AE4A507}"/>
              </a:ext>
            </a:extLst>
          </p:cNvPr>
          <p:cNvSpPr>
            <a:spLocks noGrp="1"/>
          </p:cNvSpPr>
          <p:nvPr>
            <p:ph idx="1"/>
          </p:nvPr>
        </p:nvSpPr>
        <p:spPr/>
        <p:txBody>
          <a:bodyPr/>
          <a:lstStyle/>
          <a:p>
            <a:r>
              <a:rPr lang="en-US" dirty="0"/>
              <a:t>information security solutions generally fall into two categories: (1) </a:t>
            </a:r>
            <a:r>
              <a:rPr lang="en-US" dirty="0">
                <a:solidFill>
                  <a:srgbClr val="00B050"/>
                </a:solidFill>
              </a:rPr>
              <a:t>analyst-driven</a:t>
            </a:r>
            <a:r>
              <a:rPr lang="en-US" dirty="0"/>
              <a:t>, or (2) </a:t>
            </a:r>
            <a:r>
              <a:rPr lang="en-US" dirty="0">
                <a:solidFill>
                  <a:srgbClr val="00B050"/>
                </a:solidFill>
              </a:rPr>
              <a:t>unsupervised machine learning-driven</a:t>
            </a:r>
            <a:r>
              <a:rPr lang="en-US" dirty="0"/>
              <a:t>.</a:t>
            </a:r>
          </a:p>
          <a:p>
            <a:pPr marL="0" indent="0">
              <a:buNone/>
            </a:pPr>
            <a:r>
              <a:rPr lang="en-US" dirty="0"/>
              <a:t>(</a:t>
            </a:r>
            <a:r>
              <a:rPr lang="en-US" i="1" dirty="0">
                <a:solidFill>
                  <a:srgbClr val="C00000"/>
                </a:solidFill>
              </a:rPr>
              <a:t>Method 1</a:t>
            </a:r>
            <a:r>
              <a:rPr lang="en-US" dirty="0"/>
              <a:t>) </a:t>
            </a:r>
            <a:r>
              <a:rPr lang="en-US" dirty="0">
                <a:solidFill>
                  <a:srgbClr val="FF0000"/>
                </a:solidFill>
              </a:rPr>
              <a:t>Analyst-driven solutions </a:t>
            </a:r>
            <a:r>
              <a:rPr lang="en-US" dirty="0"/>
              <a:t>rely on </a:t>
            </a:r>
            <a:r>
              <a:rPr lang="en-US" u="sng" dirty="0"/>
              <a:t>rules</a:t>
            </a:r>
            <a:r>
              <a:rPr lang="en-US" dirty="0"/>
              <a:t> determined by fraud and security experts</a:t>
            </a:r>
          </a:p>
          <a:p>
            <a:r>
              <a:rPr lang="en-US" dirty="0"/>
              <a:t>It usually leads to </a:t>
            </a:r>
            <a:r>
              <a:rPr lang="en-US" u="sng" dirty="0"/>
              <a:t>high rates of undetected attacks </a:t>
            </a:r>
            <a:r>
              <a:rPr lang="en-US" dirty="0"/>
              <a:t>(false negatives), as well as </a:t>
            </a:r>
            <a:r>
              <a:rPr lang="en-US" u="sng" dirty="0"/>
              <a:t>delays</a:t>
            </a:r>
            <a:r>
              <a:rPr lang="en-US" dirty="0"/>
              <a:t> between attack detection and implementation of preventative countermeasures. </a:t>
            </a:r>
          </a:p>
          <a:p>
            <a:r>
              <a:rPr lang="en-US" dirty="0"/>
              <a:t>Moreover, adversaries often figure out current </a:t>
            </a:r>
            <a:r>
              <a:rPr lang="en-US" i="1" dirty="0"/>
              <a:t>rules</a:t>
            </a:r>
            <a:r>
              <a:rPr lang="en-US" dirty="0"/>
              <a:t>, and design </a:t>
            </a:r>
            <a:r>
              <a:rPr lang="en-US" u="sng" dirty="0"/>
              <a:t>newer attacks that can sidestep detection</a:t>
            </a:r>
            <a:r>
              <a:rPr lang="en-US" dirty="0"/>
              <a:t>.</a:t>
            </a:r>
          </a:p>
        </p:txBody>
      </p:sp>
    </p:spTree>
    <p:extLst>
      <p:ext uri="{BB962C8B-B14F-4D97-AF65-F5344CB8AC3E}">
        <p14:creationId xmlns:p14="http://schemas.microsoft.com/office/powerpoint/2010/main" val="113516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EE982-CC7B-4310-915D-6C861840F93F}"/>
              </a:ext>
            </a:extLst>
          </p:cNvPr>
          <p:cNvSpPr>
            <a:spLocks noGrp="1"/>
          </p:cNvSpPr>
          <p:nvPr>
            <p:ph idx="1"/>
          </p:nvPr>
        </p:nvSpPr>
        <p:spPr>
          <a:xfrm>
            <a:off x="283800" y="227225"/>
            <a:ext cx="10515600" cy="4351338"/>
          </a:xfrm>
        </p:spPr>
        <p:txBody>
          <a:bodyPr/>
          <a:lstStyle/>
          <a:p>
            <a:r>
              <a:rPr lang="en-US" dirty="0">
                <a:solidFill>
                  <a:srgbClr val="FF0000"/>
                </a:solidFill>
              </a:rPr>
              <a:t>Figure</a:t>
            </a:r>
            <a:r>
              <a:rPr lang="en-US" dirty="0"/>
              <a:t>: Extracting </a:t>
            </a:r>
            <a:r>
              <a:rPr lang="en-US" u="sng" dirty="0"/>
              <a:t>behavioral descriptors </a:t>
            </a:r>
            <a:r>
              <a:rPr lang="en-US" dirty="0"/>
              <a:t>from </a:t>
            </a:r>
            <a:r>
              <a:rPr lang="en-US" u="sng" dirty="0"/>
              <a:t>big data</a:t>
            </a:r>
            <a:r>
              <a:rPr lang="en-US" dirty="0"/>
              <a:t>. Our  platform extracts information per entity from large raw log files. The result is a </a:t>
            </a:r>
            <a:r>
              <a:rPr lang="en-US" u="sng" dirty="0"/>
              <a:t>vector of indicators </a:t>
            </a:r>
            <a:r>
              <a:rPr lang="en-US" dirty="0"/>
              <a:t>that describe the behavior of an entity over a predefined period of time.</a:t>
            </a:r>
          </a:p>
        </p:txBody>
      </p:sp>
      <p:pic>
        <p:nvPicPr>
          <p:cNvPr id="4" name="Picture 3">
            <a:extLst>
              <a:ext uri="{FF2B5EF4-FFF2-40B4-BE49-F238E27FC236}">
                <a16:creationId xmlns:a16="http://schemas.microsoft.com/office/drawing/2014/main" id="{42D34F1E-7791-4B86-AE56-1CD2610F736D}"/>
              </a:ext>
            </a:extLst>
          </p:cNvPr>
          <p:cNvPicPr>
            <a:picLocks noChangeAspect="1"/>
          </p:cNvPicPr>
          <p:nvPr/>
        </p:nvPicPr>
        <p:blipFill>
          <a:blip r:embed="rId2"/>
          <a:stretch>
            <a:fillRect/>
          </a:stretch>
        </p:blipFill>
        <p:spPr>
          <a:xfrm>
            <a:off x="-57890" y="2079331"/>
            <a:ext cx="12144860" cy="4447800"/>
          </a:xfrm>
          <a:prstGeom prst="rect">
            <a:avLst/>
          </a:prstGeom>
        </p:spPr>
      </p:pic>
    </p:spTree>
    <p:extLst>
      <p:ext uri="{BB962C8B-B14F-4D97-AF65-F5344CB8AC3E}">
        <p14:creationId xmlns:p14="http://schemas.microsoft.com/office/powerpoint/2010/main" val="139954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CBDF-5ECE-4C86-B7BF-DEBC745871A6}"/>
              </a:ext>
            </a:extLst>
          </p:cNvPr>
          <p:cNvSpPr>
            <a:spLocks noGrp="1"/>
          </p:cNvSpPr>
          <p:nvPr>
            <p:ph type="title"/>
          </p:nvPr>
        </p:nvSpPr>
        <p:spPr/>
        <p:txBody>
          <a:bodyPr/>
          <a:lstStyle/>
          <a:p>
            <a:r>
              <a:rPr lang="en-US" dirty="0"/>
              <a:t>Design requirements</a:t>
            </a:r>
          </a:p>
        </p:txBody>
      </p:sp>
      <p:sp>
        <p:nvSpPr>
          <p:cNvPr id="3" name="Content Placeholder 2">
            <a:extLst>
              <a:ext uri="{FF2B5EF4-FFF2-40B4-BE49-F238E27FC236}">
                <a16:creationId xmlns:a16="http://schemas.microsoft.com/office/drawing/2014/main" id="{F2182228-8AA0-462B-A39B-2CA55B4A8B6D}"/>
              </a:ext>
            </a:extLst>
          </p:cNvPr>
          <p:cNvSpPr>
            <a:spLocks noGrp="1"/>
          </p:cNvSpPr>
          <p:nvPr>
            <p:ph idx="1"/>
          </p:nvPr>
        </p:nvSpPr>
        <p:spPr/>
        <p:txBody>
          <a:bodyPr/>
          <a:lstStyle/>
          <a:p>
            <a:r>
              <a:rPr lang="en-US" dirty="0"/>
              <a:t>A </a:t>
            </a:r>
            <a:r>
              <a:rPr lang="en-US" u="sng" dirty="0"/>
              <a:t>big data </a:t>
            </a:r>
            <a:r>
              <a:rPr lang="en-US" dirty="0"/>
              <a:t>system for real-time behavioral analytics on web-scale applications must meet the following criteria:</a:t>
            </a:r>
          </a:p>
          <a:p>
            <a:r>
              <a:rPr lang="en-US" dirty="0"/>
              <a:t>1. Capable of analyzing the behavior of </a:t>
            </a:r>
            <a:r>
              <a:rPr lang="en-US" dirty="0">
                <a:solidFill>
                  <a:srgbClr val="FF0000"/>
                </a:solidFill>
              </a:rPr>
              <a:t>10+ million </a:t>
            </a:r>
            <a:r>
              <a:rPr lang="en-US" dirty="0"/>
              <a:t>entities on a </a:t>
            </a:r>
            <a:r>
              <a:rPr lang="en-US" dirty="0">
                <a:solidFill>
                  <a:srgbClr val="FF0000"/>
                </a:solidFill>
              </a:rPr>
              <a:t>daily</a:t>
            </a:r>
            <a:r>
              <a:rPr lang="en-US" dirty="0"/>
              <a:t> basis.</a:t>
            </a:r>
          </a:p>
          <a:p>
            <a:r>
              <a:rPr lang="en-US" dirty="0"/>
              <a:t>2. Capable of updating and retrieving the </a:t>
            </a:r>
            <a:r>
              <a:rPr lang="en-US" u="sng" dirty="0"/>
              <a:t>behavioral signatures </a:t>
            </a:r>
            <a:r>
              <a:rPr lang="en-US" dirty="0"/>
              <a:t>of active entities, </a:t>
            </a:r>
            <a:r>
              <a:rPr lang="en-US" u="sng" dirty="0"/>
              <a:t>on demand and in real time</a:t>
            </a:r>
            <a:r>
              <a:rPr lang="en-US" dirty="0"/>
              <a:t>. The platform needs to be able to retrieve behavioral signatures for up to </a:t>
            </a:r>
            <a:r>
              <a:rPr lang="en-US" u="sng" dirty="0"/>
              <a:t>50 thousand </a:t>
            </a:r>
            <a:r>
              <a:rPr lang="en-US" dirty="0"/>
              <a:t>entities at once.</a:t>
            </a:r>
          </a:p>
        </p:txBody>
      </p:sp>
    </p:spTree>
    <p:extLst>
      <p:ext uri="{BB962C8B-B14F-4D97-AF65-F5344CB8AC3E}">
        <p14:creationId xmlns:p14="http://schemas.microsoft.com/office/powerpoint/2010/main" val="3791173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282B-99CA-45B6-9A99-16C079B2D935}"/>
              </a:ext>
            </a:extLst>
          </p:cNvPr>
          <p:cNvSpPr>
            <a:spLocks noGrp="1"/>
          </p:cNvSpPr>
          <p:nvPr>
            <p:ph type="title"/>
          </p:nvPr>
        </p:nvSpPr>
        <p:spPr/>
        <p:txBody>
          <a:bodyPr/>
          <a:lstStyle/>
          <a:p>
            <a:r>
              <a:rPr lang="en-US" dirty="0"/>
              <a:t>From raw logs to behaviors in real time</a:t>
            </a:r>
          </a:p>
        </p:txBody>
      </p:sp>
      <p:sp>
        <p:nvSpPr>
          <p:cNvPr id="3" name="Content Placeholder 2">
            <a:extLst>
              <a:ext uri="{FF2B5EF4-FFF2-40B4-BE49-F238E27FC236}">
                <a16:creationId xmlns:a16="http://schemas.microsoft.com/office/drawing/2014/main" id="{7C4CB7D1-9F48-48BD-A44D-F8462CD8D8F2}"/>
              </a:ext>
            </a:extLst>
          </p:cNvPr>
          <p:cNvSpPr>
            <a:spLocks noGrp="1"/>
          </p:cNvSpPr>
          <p:nvPr>
            <p:ph idx="1"/>
          </p:nvPr>
        </p:nvSpPr>
        <p:spPr/>
        <p:txBody>
          <a:bodyPr>
            <a:normAutofit fontScale="92500" lnSpcReduction="10000"/>
          </a:bodyPr>
          <a:lstStyle/>
          <a:p>
            <a:r>
              <a:rPr lang="en-US" dirty="0"/>
              <a:t>To </a:t>
            </a:r>
            <a:r>
              <a:rPr lang="en-US" dirty="0">
                <a:solidFill>
                  <a:srgbClr val="FF0000"/>
                </a:solidFill>
              </a:rPr>
              <a:t>calculate behavioral features for one user over a particular time segment, </a:t>
            </a:r>
            <a:r>
              <a:rPr lang="en-US" dirty="0"/>
              <a:t>one must </a:t>
            </a:r>
            <a:r>
              <a:rPr lang="en-US" u="sng" dirty="0"/>
              <a:t>isolate all relevant historic log lines </a:t>
            </a:r>
            <a:r>
              <a:rPr lang="en-US" dirty="0"/>
              <a:t>and perform the </a:t>
            </a:r>
            <a:r>
              <a:rPr lang="en-US" u="sng" dirty="0"/>
              <a:t>aggregations</a:t>
            </a:r>
            <a:r>
              <a:rPr lang="en-US" dirty="0"/>
              <a:t> that feature definition demands—for example, </a:t>
            </a:r>
            <a:r>
              <a:rPr lang="en-US" u="sng" dirty="0"/>
              <a:t>aggregating the money this user spent during that time segment</a:t>
            </a:r>
            <a:r>
              <a:rPr lang="en-US" dirty="0"/>
              <a:t>. </a:t>
            </a:r>
          </a:p>
          <a:p>
            <a:r>
              <a:rPr lang="en-US" dirty="0"/>
              <a:t>This process must be repeated for all the active users, populating the </a:t>
            </a:r>
            <a:r>
              <a:rPr lang="en-US" u="sng" dirty="0"/>
              <a:t>entity-feature matrix </a:t>
            </a:r>
            <a:r>
              <a:rPr lang="en-US" dirty="0"/>
              <a:t>as shown on the right hand side of previous Figure 4. </a:t>
            </a:r>
          </a:p>
          <a:p>
            <a:r>
              <a:rPr lang="en-US" dirty="0"/>
              <a:t>Such computations are challenging because of </a:t>
            </a:r>
            <a:r>
              <a:rPr lang="en-US" u="sng" dirty="0"/>
              <a:t>high volume, distributed storage </a:t>
            </a:r>
            <a:r>
              <a:rPr lang="en-US" dirty="0"/>
              <a:t>of data, and the need to </a:t>
            </a:r>
            <a:r>
              <a:rPr lang="en-US" u="sng" dirty="0"/>
              <a:t>aggregate over historical data </a:t>
            </a:r>
            <a:r>
              <a:rPr lang="en-US" dirty="0"/>
              <a:t>to compute the feature. </a:t>
            </a:r>
          </a:p>
          <a:p>
            <a:r>
              <a:rPr lang="en-US" dirty="0"/>
              <a:t>We address this challenge by breaking the extraction of features into two processes: </a:t>
            </a:r>
            <a:r>
              <a:rPr lang="en-US" dirty="0">
                <a:solidFill>
                  <a:srgbClr val="FF0000"/>
                </a:solidFill>
              </a:rPr>
              <a:t>Activity Tracking </a:t>
            </a:r>
            <a:r>
              <a:rPr lang="en-US" dirty="0"/>
              <a:t>and </a:t>
            </a:r>
            <a:r>
              <a:rPr lang="en-US" dirty="0">
                <a:solidFill>
                  <a:srgbClr val="FF0000"/>
                </a:solidFill>
              </a:rPr>
              <a:t>Activity Aggregation</a:t>
            </a:r>
            <a:r>
              <a:rPr lang="en-US" dirty="0"/>
              <a:t>.</a:t>
            </a:r>
          </a:p>
        </p:txBody>
      </p:sp>
    </p:spTree>
    <p:extLst>
      <p:ext uri="{BB962C8B-B14F-4D97-AF65-F5344CB8AC3E}">
        <p14:creationId xmlns:p14="http://schemas.microsoft.com/office/powerpoint/2010/main" val="2188207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51DD-906F-4807-94CF-5117FCA885FD}"/>
              </a:ext>
            </a:extLst>
          </p:cNvPr>
          <p:cNvSpPr>
            <a:spLocks noGrp="1"/>
          </p:cNvSpPr>
          <p:nvPr>
            <p:ph type="title"/>
          </p:nvPr>
        </p:nvSpPr>
        <p:spPr/>
        <p:txBody>
          <a:bodyPr/>
          <a:lstStyle/>
          <a:p>
            <a:r>
              <a:rPr lang="en-US" dirty="0"/>
              <a:t>Activity Tracking</a:t>
            </a:r>
          </a:p>
        </p:txBody>
      </p:sp>
      <p:sp>
        <p:nvSpPr>
          <p:cNvPr id="3" name="Content Placeholder 2">
            <a:extLst>
              <a:ext uri="{FF2B5EF4-FFF2-40B4-BE49-F238E27FC236}">
                <a16:creationId xmlns:a16="http://schemas.microsoft.com/office/drawing/2014/main" id="{0300085A-2381-46C8-A94D-AD19ED72924A}"/>
              </a:ext>
            </a:extLst>
          </p:cNvPr>
          <p:cNvSpPr>
            <a:spLocks noGrp="1"/>
          </p:cNvSpPr>
          <p:nvPr>
            <p:ph idx="1"/>
          </p:nvPr>
        </p:nvSpPr>
        <p:spPr/>
        <p:txBody>
          <a:bodyPr>
            <a:normAutofit fontScale="92500" lnSpcReduction="10000"/>
          </a:bodyPr>
          <a:lstStyle/>
          <a:p>
            <a:r>
              <a:rPr lang="en-US" dirty="0"/>
              <a:t>As the system absorbs the log stream generated by the platform, it identifies the entities involved in each log line (e.g. IP address, user, etc.) and updates the corresponding </a:t>
            </a:r>
            <a:r>
              <a:rPr lang="en-US" dirty="0">
                <a:solidFill>
                  <a:srgbClr val="FF0000"/>
                </a:solidFill>
              </a:rPr>
              <a:t>activity records</a:t>
            </a:r>
            <a:r>
              <a:rPr lang="en-US" dirty="0"/>
              <a:t>. These activity records are </a:t>
            </a:r>
            <a:r>
              <a:rPr lang="en-US" dirty="0">
                <a:solidFill>
                  <a:srgbClr val="FF0000"/>
                </a:solidFill>
              </a:rPr>
              <a:t>calculated and stored </a:t>
            </a:r>
            <a:r>
              <a:rPr lang="en-US" dirty="0"/>
              <a:t>according to two guidelines:</a:t>
            </a:r>
          </a:p>
          <a:p>
            <a:pPr marL="0" indent="0">
              <a:buNone/>
            </a:pPr>
            <a:r>
              <a:rPr lang="en-US" dirty="0"/>
              <a:t>1. </a:t>
            </a:r>
            <a:r>
              <a:rPr lang="en-US" dirty="0">
                <a:solidFill>
                  <a:srgbClr val="FF0000"/>
                </a:solidFill>
              </a:rPr>
              <a:t>A very short temporal window</a:t>
            </a:r>
            <a:r>
              <a:rPr lang="en-US" dirty="0"/>
              <a:t>. In our experiments, the temporal window over which these activity records are computed and stored is </a:t>
            </a:r>
            <a:r>
              <a:rPr lang="en-US" dirty="0">
                <a:solidFill>
                  <a:srgbClr val="00B050"/>
                </a:solidFill>
              </a:rPr>
              <a:t>one minute</a:t>
            </a:r>
            <a:r>
              <a:rPr lang="en-US" dirty="0"/>
              <a:t>. This way, we can compute behavioral features </a:t>
            </a:r>
            <a:r>
              <a:rPr lang="en-US" u="sng" dirty="0"/>
              <a:t>for different time intervals </a:t>
            </a:r>
            <a:r>
              <a:rPr lang="en-US" dirty="0"/>
              <a:t>- </a:t>
            </a:r>
            <a:r>
              <a:rPr lang="en-US" dirty="0">
                <a:solidFill>
                  <a:srgbClr val="00B050"/>
                </a:solidFill>
              </a:rPr>
              <a:t>30 minutes, 1 </a:t>
            </a:r>
            <a:r>
              <a:rPr lang="en-US" dirty="0" err="1">
                <a:solidFill>
                  <a:srgbClr val="00B050"/>
                </a:solidFill>
              </a:rPr>
              <a:t>hr</a:t>
            </a:r>
            <a:r>
              <a:rPr lang="en-US" dirty="0">
                <a:solidFill>
                  <a:srgbClr val="00B050"/>
                </a:solidFill>
              </a:rPr>
              <a:t>, 12 </a:t>
            </a:r>
            <a:r>
              <a:rPr lang="en-US" dirty="0" err="1">
                <a:solidFill>
                  <a:srgbClr val="00B050"/>
                </a:solidFill>
              </a:rPr>
              <a:t>hrs</a:t>
            </a:r>
            <a:r>
              <a:rPr lang="en-US" dirty="0">
                <a:solidFill>
                  <a:srgbClr val="00B050"/>
                </a:solidFill>
              </a:rPr>
              <a:t> and 24 hrs</a:t>
            </a:r>
            <a:r>
              <a:rPr lang="en-US" dirty="0"/>
              <a:t>. This allows flexibility in analysis.</a:t>
            </a:r>
          </a:p>
          <a:p>
            <a:pPr marL="0" indent="0">
              <a:buNone/>
            </a:pPr>
            <a:r>
              <a:rPr lang="en-US" dirty="0"/>
              <a:t>2. A design streamlined toward </a:t>
            </a:r>
            <a:r>
              <a:rPr lang="en-US" dirty="0">
                <a:solidFill>
                  <a:srgbClr val="FF0000"/>
                </a:solidFill>
              </a:rPr>
              <a:t>efficient retrieval of the user data necessary for feature computation</a:t>
            </a:r>
            <a:r>
              <a:rPr lang="en-US" dirty="0"/>
              <a:t>. Note that, depending on the definition of the feature, </a:t>
            </a:r>
            <a:r>
              <a:rPr lang="en-US" u="sng" dirty="0"/>
              <a:t>aggregating activity records for a larger time window </a:t>
            </a:r>
            <a:r>
              <a:rPr lang="en-US" dirty="0"/>
              <a:t>can require anything from </a:t>
            </a:r>
            <a:r>
              <a:rPr lang="en-US" i="1" dirty="0"/>
              <a:t>simple counters </a:t>
            </a:r>
            <a:r>
              <a:rPr lang="en-US" dirty="0"/>
              <a:t>to </a:t>
            </a:r>
            <a:r>
              <a:rPr lang="en-US" i="1" dirty="0"/>
              <a:t>complex data structures</a:t>
            </a:r>
            <a:r>
              <a:rPr lang="en-US" dirty="0"/>
              <a:t>.</a:t>
            </a:r>
          </a:p>
        </p:txBody>
      </p:sp>
    </p:spTree>
    <p:extLst>
      <p:ext uri="{BB962C8B-B14F-4D97-AF65-F5344CB8AC3E}">
        <p14:creationId xmlns:p14="http://schemas.microsoft.com/office/powerpoint/2010/main" val="1353952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4F81-A5C4-4215-9E5C-EF7EB8075F56}"/>
              </a:ext>
            </a:extLst>
          </p:cNvPr>
          <p:cNvSpPr>
            <a:spLocks noGrp="1"/>
          </p:cNvSpPr>
          <p:nvPr>
            <p:ph type="title"/>
          </p:nvPr>
        </p:nvSpPr>
        <p:spPr>
          <a:xfrm>
            <a:off x="586200" y="53662"/>
            <a:ext cx="10515600" cy="1325563"/>
          </a:xfrm>
        </p:spPr>
        <p:txBody>
          <a:bodyPr/>
          <a:lstStyle/>
          <a:p>
            <a:r>
              <a:rPr lang="en-US" dirty="0">
                <a:solidFill>
                  <a:srgbClr val="FF0000"/>
                </a:solidFill>
              </a:rPr>
              <a:t>5 categories </a:t>
            </a:r>
            <a:r>
              <a:rPr lang="en-US" dirty="0"/>
              <a:t>of behavioral features</a:t>
            </a:r>
          </a:p>
        </p:txBody>
      </p:sp>
      <p:sp>
        <p:nvSpPr>
          <p:cNvPr id="3" name="Content Placeholder 2">
            <a:extLst>
              <a:ext uri="{FF2B5EF4-FFF2-40B4-BE49-F238E27FC236}">
                <a16:creationId xmlns:a16="http://schemas.microsoft.com/office/drawing/2014/main" id="{379D82B5-5E0B-4694-B4F8-D802E13C27A2}"/>
              </a:ext>
            </a:extLst>
          </p:cNvPr>
          <p:cNvSpPr>
            <a:spLocks noGrp="1"/>
          </p:cNvSpPr>
          <p:nvPr>
            <p:ph idx="1"/>
          </p:nvPr>
        </p:nvSpPr>
        <p:spPr>
          <a:xfrm>
            <a:off x="370200" y="1379225"/>
            <a:ext cx="11517000" cy="4351338"/>
          </a:xfrm>
        </p:spPr>
        <p:txBody>
          <a:bodyPr>
            <a:noAutofit/>
          </a:bodyPr>
          <a:lstStyle/>
          <a:p>
            <a:r>
              <a:rPr lang="en-US" sz="2000" dirty="0"/>
              <a:t> </a:t>
            </a:r>
            <a:r>
              <a:rPr lang="en-US" sz="2000" dirty="0">
                <a:solidFill>
                  <a:srgbClr val="FF0000"/>
                </a:solidFill>
              </a:rPr>
              <a:t>Counts, averages, and standard deviations</a:t>
            </a:r>
            <a:r>
              <a:rPr lang="en-US" sz="2000" dirty="0"/>
              <a:t>: these three metrics can be derived from simple counters. For example: the number of successful logins over the last 24 hours.</a:t>
            </a:r>
          </a:p>
          <a:p>
            <a:r>
              <a:rPr lang="en-US" sz="2000" dirty="0"/>
              <a:t> </a:t>
            </a:r>
            <a:r>
              <a:rPr lang="en-US" sz="2000" dirty="0">
                <a:solidFill>
                  <a:srgbClr val="FF0000"/>
                </a:solidFill>
              </a:rPr>
              <a:t>Indicators (or</a:t>
            </a:r>
            <a:r>
              <a:rPr lang="en-US" sz="2000" dirty="0">
                <a:solidFill>
                  <a:srgbClr val="00B050"/>
                </a:solidFill>
              </a:rPr>
              <a:t> </a:t>
            </a:r>
            <a:r>
              <a:rPr lang="en-US" sz="2000" dirty="0" err="1">
                <a:solidFill>
                  <a:srgbClr val="00B050"/>
                </a:solidFill>
              </a:rPr>
              <a:t>boolean</a:t>
            </a:r>
            <a:r>
              <a:rPr lang="en-US" sz="2000" dirty="0">
                <a:solidFill>
                  <a:srgbClr val="00B050"/>
                </a:solidFill>
              </a:rPr>
              <a:t> </a:t>
            </a:r>
            <a:r>
              <a:rPr lang="en-US" sz="2000" dirty="0">
                <a:solidFill>
                  <a:srgbClr val="FF0000"/>
                </a:solidFill>
              </a:rPr>
              <a:t>variables): </a:t>
            </a:r>
            <a:r>
              <a:rPr lang="en-US" sz="2000" dirty="0"/>
              <a:t>Aggregating indicators is also straightforward and requires no additional data structures. For example</a:t>
            </a:r>
            <a:r>
              <a:rPr lang="en-US" sz="2000" u="sng" dirty="0"/>
              <a:t>: whether at least one address verification failed </a:t>
            </a:r>
            <a:r>
              <a:rPr lang="en-US" sz="2000" dirty="0"/>
              <a:t>over the last 24 hours.</a:t>
            </a:r>
          </a:p>
          <a:p>
            <a:r>
              <a:rPr lang="en-US" sz="2000" dirty="0"/>
              <a:t> </a:t>
            </a:r>
            <a:r>
              <a:rPr lang="en-US" sz="2000" dirty="0">
                <a:solidFill>
                  <a:srgbClr val="FF0000"/>
                </a:solidFill>
              </a:rPr>
              <a:t>Relational features: </a:t>
            </a:r>
            <a:r>
              <a:rPr lang="en-US" sz="2000" dirty="0"/>
              <a:t>these features are calculated using data at the </a:t>
            </a:r>
            <a:r>
              <a:rPr lang="en-US" sz="2000" dirty="0">
                <a:solidFill>
                  <a:srgbClr val="FF0000"/>
                </a:solidFill>
              </a:rPr>
              <a:t>intersection </a:t>
            </a:r>
            <a:r>
              <a:rPr lang="en-US" sz="2000" dirty="0"/>
              <a:t>of two entities. For example: the </a:t>
            </a:r>
            <a:r>
              <a:rPr lang="en-US" sz="2000" dirty="0">
                <a:solidFill>
                  <a:srgbClr val="7030A0"/>
                </a:solidFill>
              </a:rPr>
              <a:t>maximum outlier score</a:t>
            </a:r>
            <a:r>
              <a:rPr lang="en-US" sz="2000" dirty="0"/>
              <a:t> given to an IP address from which the user has accessed the website. To compute these features efficiently, </a:t>
            </a:r>
            <a:r>
              <a:rPr lang="en-US" sz="2000" u="sng" dirty="0"/>
              <a:t>we build </a:t>
            </a:r>
            <a:r>
              <a:rPr lang="en-US" sz="2000" u="sng" dirty="0">
                <a:solidFill>
                  <a:srgbClr val="FF0000"/>
                </a:solidFill>
              </a:rPr>
              <a:t>graphs </a:t>
            </a:r>
            <a:r>
              <a:rPr lang="en-US" sz="2000" u="sng" dirty="0"/>
              <a:t>that </a:t>
            </a:r>
            <a:r>
              <a:rPr lang="en-US" sz="2000" u="sng" dirty="0">
                <a:solidFill>
                  <a:srgbClr val="FF0000"/>
                </a:solidFill>
              </a:rPr>
              <a:t>represent relations </a:t>
            </a:r>
            <a:r>
              <a:rPr lang="en-US" sz="2000" u="sng" dirty="0"/>
              <a:t>between entities </a:t>
            </a:r>
            <a:r>
              <a:rPr lang="en-US" sz="2000" dirty="0"/>
              <a:t>in the system.</a:t>
            </a:r>
          </a:p>
          <a:p>
            <a:r>
              <a:rPr lang="en-US" sz="2000" dirty="0"/>
              <a:t> </a:t>
            </a:r>
            <a:r>
              <a:rPr lang="en-US" sz="2000" dirty="0">
                <a:solidFill>
                  <a:srgbClr val="FF0000"/>
                </a:solidFill>
              </a:rPr>
              <a:t>Temporal behaviors</a:t>
            </a:r>
            <a:r>
              <a:rPr lang="en-US" sz="2000" dirty="0"/>
              <a:t>: these variables </a:t>
            </a:r>
            <a:r>
              <a:rPr lang="en-US" sz="2000" u="sng" dirty="0"/>
              <a:t>capture the time elapsed between two or more events</a:t>
            </a:r>
            <a:r>
              <a:rPr lang="en-US" sz="2000" dirty="0"/>
              <a:t>, and therefore must be analyzed in chronological order. For example: the minimum time from login to checkout. </a:t>
            </a:r>
            <a:r>
              <a:rPr lang="en-US" sz="2000" u="sng" dirty="0"/>
              <a:t>Computing these features requires </a:t>
            </a:r>
            <a:r>
              <a:rPr lang="en-US" sz="2000" u="sng" dirty="0">
                <a:solidFill>
                  <a:srgbClr val="FF0000"/>
                </a:solidFill>
              </a:rPr>
              <a:t>timestamping all the relevant events </a:t>
            </a:r>
            <a:r>
              <a:rPr lang="en-US" sz="2000" u="sng" dirty="0"/>
              <a:t>(in this case, logins and checkouts), and comparing the time elapsed between consecutive events</a:t>
            </a:r>
            <a:r>
              <a:rPr lang="en-US" sz="2000" dirty="0"/>
              <a:t>.</a:t>
            </a:r>
          </a:p>
          <a:p>
            <a:r>
              <a:rPr lang="en-US" sz="2000" dirty="0"/>
              <a:t> </a:t>
            </a:r>
            <a:r>
              <a:rPr lang="en-US" sz="2000" dirty="0">
                <a:solidFill>
                  <a:srgbClr val="FF0000"/>
                </a:solidFill>
              </a:rPr>
              <a:t>Unique values: </a:t>
            </a:r>
            <a:r>
              <a:rPr lang="en-US" sz="2000" dirty="0"/>
              <a:t>This kind of feature </a:t>
            </a:r>
            <a:r>
              <a:rPr lang="en-US" sz="2000" u="sng" dirty="0"/>
              <a:t>cannot be computed with counters</a:t>
            </a:r>
            <a:r>
              <a:rPr lang="en-US" sz="2000" dirty="0"/>
              <a:t>, since duplicated values must be kept track of. We use a dictionary to maintain a set of unique values of the feature, and update it every time new user activity is analyzed. For example: </a:t>
            </a:r>
            <a:r>
              <a:rPr lang="en-US" sz="2000" u="sng" dirty="0"/>
              <a:t>number of different locations </a:t>
            </a:r>
            <a:r>
              <a:rPr lang="en-US" sz="2000" dirty="0"/>
              <a:t>from which a user has accessed the website over the last 24 hours.</a:t>
            </a:r>
          </a:p>
        </p:txBody>
      </p:sp>
    </p:spTree>
    <p:extLst>
      <p:ext uri="{BB962C8B-B14F-4D97-AF65-F5344CB8AC3E}">
        <p14:creationId xmlns:p14="http://schemas.microsoft.com/office/powerpoint/2010/main" val="1996861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2708-4F11-4C12-A7E0-0475270A651D}"/>
              </a:ext>
            </a:extLst>
          </p:cNvPr>
          <p:cNvSpPr>
            <a:spLocks noGrp="1"/>
          </p:cNvSpPr>
          <p:nvPr>
            <p:ph type="title"/>
          </p:nvPr>
        </p:nvSpPr>
        <p:spPr/>
        <p:txBody>
          <a:bodyPr>
            <a:normAutofit/>
          </a:bodyPr>
          <a:lstStyle/>
          <a:p>
            <a:r>
              <a:rPr lang="en-US" dirty="0"/>
              <a:t>Maintain activity records with different, </a:t>
            </a:r>
            <a:r>
              <a:rPr lang="en-US" dirty="0">
                <a:solidFill>
                  <a:srgbClr val="FF0000"/>
                </a:solidFill>
              </a:rPr>
              <a:t>overlapping</a:t>
            </a:r>
            <a:r>
              <a:rPr lang="en-US" dirty="0"/>
              <a:t> </a:t>
            </a:r>
            <a:r>
              <a:rPr lang="en-US" i="1" dirty="0"/>
              <a:t>time scopes</a:t>
            </a:r>
          </a:p>
        </p:txBody>
      </p:sp>
      <p:sp>
        <p:nvSpPr>
          <p:cNvPr id="3" name="Content Placeholder 2">
            <a:extLst>
              <a:ext uri="{FF2B5EF4-FFF2-40B4-BE49-F238E27FC236}">
                <a16:creationId xmlns:a16="http://schemas.microsoft.com/office/drawing/2014/main" id="{825A0877-0A08-4EAF-9021-A4D7D4637DA3}"/>
              </a:ext>
            </a:extLst>
          </p:cNvPr>
          <p:cNvSpPr>
            <a:spLocks noGrp="1"/>
          </p:cNvSpPr>
          <p:nvPr>
            <p:ph idx="1"/>
          </p:nvPr>
        </p:nvSpPr>
        <p:spPr/>
        <p:txBody>
          <a:bodyPr/>
          <a:lstStyle/>
          <a:p>
            <a:r>
              <a:rPr lang="en-US" dirty="0"/>
              <a:t>In particular, we maintain records on:</a:t>
            </a:r>
          </a:p>
          <a:p>
            <a:r>
              <a:rPr lang="en-US" dirty="0"/>
              <a:t> a minute-by-minute basis (starting on the dot),</a:t>
            </a:r>
          </a:p>
          <a:p>
            <a:r>
              <a:rPr lang="en-US" dirty="0"/>
              <a:t> an hourly basis (starting on the dot),</a:t>
            </a:r>
          </a:p>
          <a:p>
            <a:r>
              <a:rPr lang="en-US" dirty="0"/>
              <a:t> a daily basis (starting at midnight), and</a:t>
            </a:r>
          </a:p>
          <a:p>
            <a:r>
              <a:rPr lang="en-US" dirty="0"/>
              <a:t> a weekly basis (starting Sunday at midnight).</a:t>
            </a:r>
          </a:p>
          <a:p>
            <a:r>
              <a:rPr lang="en-US" dirty="0"/>
              <a:t>This way, if we need to compute features for </a:t>
            </a:r>
            <a:r>
              <a:rPr lang="en-US" dirty="0">
                <a:solidFill>
                  <a:srgbClr val="FF0000"/>
                </a:solidFill>
              </a:rPr>
              <a:t>long </a:t>
            </a:r>
            <a:r>
              <a:rPr lang="en-US" dirty="0"/>
              <a:t>intervals, our record retrieval and </a:t>
            </a:r>
            <a:r>
              <a:rPr lang="en-US" dirty="0">
                <a:solidFill>
                  <a:srgbClr val="00B050"/>
                </a:solidFill>
              </a:rPr>
              <a:t>aggregation</a:t>
            </a:r>
            <a:r>
              <a:rPr lang="en-US" dirty="0"/>
              <a:t> requirements remain bounded and satisfy real-time requirements.</a:t>
            </a:r>
          </a:p>
        </p:txBody>
      </p:sp>
    </p:spTree>
    <p:extLst>
      <p:ext uri="{BB962C8B-B14F-4D97-AF65-F5344CB8AC3E}">
        <p14:creationId xmlns:p14="http://schemas.microsoft.com/office/powerpoint/2010/main" val="3055630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CBFD4-B2D9-4CD0-A2E7-A35FF6377D1F}"/>
              </a:ext>
            </a:extLst>
          </p:cNvPr>
          <p:cNvSpPr>
            <a:spLocks noGrp="1"/>
          </p:cNvSpPr>
          <p:nvPr>
            <p:ph type="title"/>
          </p:nvPr>
        </p:nvSpPr>
        <p:spPr/>
        <p:txBody>
          <a:bodyPr/>
          <a:lstStyle/>
          <a:p>
            <a:r>
              <a:rPr lang="en-US" dirty="0"/>
              <a:t>Outlier detection methods</a:t>
            </a:r>
          </a:p>
        </p:txBody>
      </p:sp>
      <p:sp>
        <p:nvSpPr>
          <p:cNvPr id="3" name="Content Placeholder 2">
            <a:extLst>
              <a:ext uri="{FF2B5EF4-FFF2-40B4-BE49-F238E27FC236}">
                <a16:creationId xmlns:a16="http://schemas.microsoft.com/office/drawing/2014/main" id="{96A5C9B6-DA6D-4F68-9A2F-722C73D4D09F}"/>
              </a:ext>
            </a:extLst>
          </p:cNvPr>
          <p:cNvSpPr>
            <a:spLocks noGrp="1"/>
          </p:cNvSpPr>
          <p:nvPr>
            <p:ph idx="1"/>
          </p:nvPr>
        </p:nvSpPr>
        <p:spPr>
          <a:xfrm>
            <a:off x="297900" y="1573625"/>
            <a:ext cx="11596200" cy="4351338"/>
          </a:xfrm>
        </p:spPr>
        <p:txBody>
          <a:bodyPr>
            <a:noAutofit/>
          </a:bodyPr>
          <a:lstStyle/>
          <a:p>
            <a:r>
              <a:rPr lang="en-US" sz="2400" dirty="0"/>
              <a:t>The use of outlier analysis is motivated by the observation that attacks are rare and exhibit distinctive behavior. We combine </a:t>
            </a:r>
            <a:r>
              <a:rPr lang="en-US" sz="2400" dirty="0">
                <a:solidFill>
                  <a:srgbClr val="FF0000"/>
                </a:solidFill>
              </a:rPr>
              <a:t>3 unsupervised outlier detection techniques</a:t>
            </a:r>
            <a:r>
              <a:rPr lang="en-US" sz="2400" dirty="0"/>
              <a:t>:</a:t>
            </a:r>
          </a:p>
          <a:p>
            <a:r>
              <a:rPr lang="en-US" sz="2400" dirty="0"/>
              <a:t>(1) </a:t>
            </a:r>
            <a:r>
              <a:rPr lang="en-US" sz="2400" dirty="0">
                <a:solidFill>
                  <a:srgbClr val="FF0000"/>
                </a:solidFill>
              </a:rPr>
              <a:t>Matrix Decomposition-based </a:t>
            </a:r>
            <a:r>
              <a:rPr lang="en-US" sz="2400" b="1" dirty="0"/>
              <a:t>outlier analysis</a:t>
            </a:r>
            <a:r>
              <a:rPr lang="en-US" sz="2400" dirty="0"/>
              <a:t>:</a:t>
            </a:r>
          </a:p>
          <a:p>
            <a:r>
              <a:rPr lang="en-US" sz="2400" dirty="0"/>
              <a:t>Key idea: Outlier detection methods based on matrix decomposition use </a:t>
            </a:r>
            <a:r>
              <a:rPr lang="en-US" sz="2400" dirty="0">
                <a:solidFill>
                  <a:srgbClr val="FF0000"/>
                </a:solidFill>
              </a:rPr>
              <a:t>Principal Component Analysis </a:t>
            </a:r>
            <a:r>
              <a:rPr lang="en-US" sz="2400" dirty="0"/>
              <a:t>to find cases that </a:t>
            </a:r>
            <a:r>
              <a:rPr lang="en-US" sz="2400" b="1" dirty="0"/>
              <a:t>violate the correlation structure of the main bulk </a:t>
            </a:r>
            <a:r>
              <a:rPr lang="en-US" sz="2400" dirty="0"/>
              <a:t>of the data. To detect these rare cases, PCA-based methods analyze the </a:t>
            </a:r>
            <a:r>
              <a:rPr lang="en-US" sz="2400" dirty="0">
                <a:solidFill>
                  <a:srgbClr val="FF0000"/>
                </a:solidFill>
              </a:rPr>
              <a:t>projection from original variables to the principal components’ space</a:t>
            </a:r>
            <a:r>
              <a:rPr lang="en-US" sz="2400" dirty="0"/>
              <a:t>, followed by the </a:t>
            </a:r>
            <a:r>
              <a:rPr lang="en-US" sz="2400" b="1" dirty="0"/>
              <a:t>inverse projection </a:t>
            </a:r>
            <a:r>
              <a:rPr lang="en-US" sz="2400" dirty="0"/>
              <a:t>(or </a:t>
            </a:r>
            <a:r>
              <a:rPr lang="en-US" sz="2400" b="1" dirty="0">
                <a:solidFill>
                  <a:srgbClr val="00B050"/>
                </a:solidFill>
              </a:rPr>
              <a:t>reconstruction</a:t>
            </a:r>
            <a:r>
              <a:rPr lang="en-US" sz="2400" dirty="0"/>
              <a:t>) </a:t>
            </a:r>
            <a:r>
              <a:rPr lang="en-US" sz="2400" u="sng" dirty="0"/>
              <a:t>from principal components to the original variables </a:t>
            </a:r>
            <a:r>
              <a:rPr lang="en-US" sz="2400" dirty="0"/>
              <a:t>(see Figure next slide). </a:t>
            </a:r>
          </a:p>
          <a:p>
            <a:r>
              <a:rPr lang="en-US" sz="2400" dirty="0"/>
              <a:t>If only </a:t>
            </a:r>
            <a:r>
              <a:rPr lang="en-US" sz="2400" u="sng" dirty="0">
                <a:solidFill>
                  <a:srgbClr val="FF0000"/>
                </a:solidFill>
              </a:rPr>
              <a:t>the first</a:t>
            </a:r>
            <a:r>
              <a:rPr lang="en-US" sz="2400" u="sng" dirty="0"/>
              <a:t> a few principal components </a:t>
            </a:r>
            <a:r>
              <a:rPr lang="en-US" sz="2400" dirty="0"/>
              <a:t>(the components that explain most of the variance in the data) are used for projection and reconstruction, we ensure that the reconstruction error will be </a:t>
            </a:r>
            <a:r>
              <a:rPr lang="en-US" sz="2400" dirty="0">
                <a:solidFill>
                  <a:srgbClr val="00B050"/>
                </a:solidFill>
              </a:rPr>
              <a:t>low for good cases</a:t>
            </a:r>
            <a:r>
              <a:rPr lang="en-US" sz="2400" dirty="0"/>
              <a:t>, while remaining </a:t>
            </a:r>
            <a:r>
              <a:rPr lang="en-US" sz="2400" dirty="0">
                <a:solidFill>
                  <a:srgbClr val="00B050"/>
                </a:solidFill>
              </a:rPr>
              <a:t>high for outliers</a:t>
            </a:r>
            <a:r>
              <a:rPr lang="en-US" sz="2400" dirty="0"/>
              <a:t>. This is </a:t>
            </a:r>
            <a:r>
              <a:rPr lang="en-US" sz="2400" u="sng" dirty="0"/>
              <a:t>because </a:t>
            </a:r>
            <a:r>
              <a:rPr lang="en-US" sz="2400" u="sng" dirty="0">
                <a:solidFill>
                  <a:srgbClr val="FF0000"/>
                </a:solidFill>
              </a:rPr>
              <a:t>the first</a:t>
            </a:r>
            <a:r>
              <a:rPr lang="en-US" sz="2400" u="sng" dirty="0"/>
              <a:t> a few principal components explain the variance of </a:t>
            </a:r>
            <a:r>
              <a:rPr lang="en-US" sz="2400" u="sng" dirty="0">
                <a:solidFill>
                  <a:srgbClr val="FF0000"/>
                </a:solidFill>
              </a:rPr>
              <a:t>normal </a:t>
            </a:r>
            <a:r>
              <a:rPr lang="en-US" sz="2400" u="sng" dirty="0"/>
              <a:t>cases, while</a:t>
            </a:r>
            <a:r>
              <a:rPr lang="en-US" sz="2400" u="sng" dirty="0">
                <a:solidFill>
                  <a:srgbClr val="FF0000"/>
                </a:solidFill>
              </a:rPr>
              <a:t> last a few </a:t>
            </a:r>
            <a:r>
              <a:rPr lang="en-US" sz="2400" u="sng" dirty="0"/>
              <a:t>principal components explain </a:t>
            </a:r>
            <a:r>
              <a:rPr lang="en-US" sz="2400" u="sng" dirty="0">
                <a:solidFill>
                  <a:srgbClr val="FF0000"/>
                </a:solidFill>
              </a:rPr>
              <a:t>outlier</a:t>
            </a:r>
            <a:r>
              <a:rPr lang="en-US" sz="2400" u="sng" dirty="0"/>
              <a:t> variance</a:t>
            </a:r>
            <a:r>
              <a:rPr lang="en-US" sz="2400" dirty="0"/>
              <a:t>.</a:t>
            </a:r>
          </a:p>
        </p:txBody>
      </p:sp>
    </p:spTree>
    <p:extLst>
      <p:ext uri="{BB962C8B-B14F-4D97-AF65-F5344CB8AC3E}">
        <p14:creationId xmlns:p14="http://schemas.microsoft.com/office/powerpoint/2010/main" val="3117763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013B-08CF-4DA6-8391-784998475CF0}"/>
              </a:ext>
            </a:extLst>
          </p:cNvPr>
          <p:cNvSpPr>
            <a:spLocks noGrp="1"/>
          </p:cNvSpPr>
          <p:nvPr>
            <p:ph type="title"/>
          </p:nvPr>
        </p:nvSpPr>
        <p:spPr>
          <a:xfrm>
            <a:off x="152400" y="365125"/>
            <a:ext cx="12039600" cy="1325563"/>
          </a:xfrm>
        </p:spPr>
        <p:txBody>
          <a:bodyPr/>
          <a:lstStyle/>
          <a:p>
            <a:r>
              <a:rPr lang="en-US" dirty="0"/>
              <a:t>Matrix Decomposition outlier detection method (PCA)</a:t>
            </a:r>
          </a:p>
        </p:txBody>
      </p:sp>
      <p:sp>
        <p:nvSpPr>
          <p:cNvPr id="3" name="TextBox 2">
            <a:extLst>
              <a:ext uri="{FF2B5EF4-FFF2-40B4-BE49-F238E27FC236}">
                <a16:creationId xmlns:a16="http://schemas.microsoft.com/office/drawing/2014/main" id="{FA6CBEAF-C970-41BB-A483-C7BAE7ED829F}"/>
              </a:ext>
            </a:extLst>
          </p:cNvPr>
          <p:cNvSpPr txBox="1"/>
          <p:nvPr/>
        </p:nvSpPr>
        <p:spPr>
          <a:xfrm>
            <a:off x="381600" y="2001600"/>
            <a:ext cx="11224800" cy="1200329"/>
          </a:xfrm>
          <a:prstGeom prst="rect">
            <a:avLst/>
          </a:prstGeom>
          <a:noFill/>
        </p:spPr>
        <p:txBody>
          <a:bodyPr wrap="square" rtlCol="0">
            <a:spAutoFit/>
          </a:bodyPr>
          <a:lstStyle/>
          <a:p>
            <a:r>
              <a:rPr lang="en-US" sz="2400" dirty="0"/>
              <a:t>the original variables are projected into the </a:t>
            </a:r>
            <a:r>
              <a:rPr lang="en-US" sz="2400" i="1" dirty="0">
                <a:solidFill>
                  <a:srgbClr val="FF0000"/>
                </a:solidFill>
              </a:rPr>
              <a:t>top j </a:t>
            </a:r>
            <a:r>
              <a:rPr lang="en-US" sz="2400" dirty="0"/>
              <a:t>principal components space. The dataset is </a:t>
            </a:r>
            <a:r>
              <a:rPr lang="en-US" sz="2400" dirty="0">
                <a:solidFill>
                  <a:srgbClr val="FF0000"/>
                </a:solidFill>
              </a:rPr>
              <a:t>reconstructed</a:t>
            </a:r>
            <a:r>
              <a:rPr lang="en-US" sz="2400" dirty="0"/>
              <a:t> with the inverse projection, and the </a:t>
            </a:r>
            <a:r>
              <a:rPr lang="en-US" sz="2400" dirty="0">
                <a:solidFill>
                  <a:srgbClr val="FF0000"/>
                </a:solidFill>
              </a:rPr>
              <a:t>reconstruction error is used as the outlier score</a:t>
            </a:r>
            <a:r>
              <a:rPr lang="en-US" sz="2400" dirty="0"/>
              <a:t>.</a:t>
            </a:r>
          </a:p>
        </p:txBody>
      </p:sp>
      <p:pic>
        <p:nvPicPr>
          <p:cNvPr id="4" name="Picture 3">
            <a:extLst>
              <a:ext uri="{FF2B5EF4-FFF2-40B4-BE49-F238E27FC236}">
                <a16:creationId xmlns:a16="http://schemas.microsoft.com/office/drawing/2014/main" id="{AC7E21A3-9D04-4CF7-8B93-988FA37769A9}"/>
              </a:ext>
            </a:extLst>
          </p:cNvPr>
          <p:cNvPicPr>
            <a:picLocks noChangeAspect="1"/>
          </p:cNvPicPr>
          <p:nvPr/>
        </p:nvPicPr>
        <p:blipFill>
          <a:blip r:embed="rId2"/>
          <a:stretch>
            <a:fillRect/>
          </a:stretch>
        </p:blipFill>
        <p:spPr>
          <a:xfrm>
            <a:off x="3140925" y="2950683"/>
            <a:ext cx="8212875" cy="3663161"/>
          </a:xfrm>
          <a:prstGeom prst="rect">
            <a:avLst/>
          </a:prstGeom>
        </p:spPr>
      </p:pic>
    </p:spTree>
    <p:extLst>
      <p:ext uri="{BB962C8B-B14F-4D97-AF65-F5344CB8AC3E}">
        <p14:creationId xmlns:p14="http://schemas.microsoft.com/office/powerpoint/2010/main" val="1189388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4A22F-A7C9-419C-AA7B-4D18DADCD215}"/>
              </a:ext>
            </a:extLst>
          </p:cNvPr>
          <p:cNvSpPr>
            <a:spLocks noGrp="1"/>
          </p:cNvSpPr>
          <p:nvPr>
            <p:ph type="title"/>
          </p:nvPr>
        </p:nvSpPr>
        <p:spPr>
          <a:xfrm>
            <a:off x="167780" y="365125"/>
            <a:ext cx="11807504" cy="1325563"/>
          </a:xfrm>
        </p:spPr>
        <p:txBody>
          <a:bodyPr/>
          <a:lstStyle/>
          <a:p>
            <a:r>
              <a:rPr lang="en-US" dirty="0"/>
              <a:t>Matrix Decomposition-based method (using PCA)</a:t>
            </a:r>
          </a:p>
        </p:txBody>
      </p:sp>
      <p:sp>
        <p:nvSpPr>
          <p:cNvPr id="3" name="Content Placeholder 2">
            <a:extLst>
              <a:ext uri="{FF2B5EF4-FFF2-40B4-BE49-F238E27FC236}">
                <a16:creationId xmlns:a16="http://schemas.microsoft.com/office/drawing/2014/main" id="{61C4A9E8-A0D7-44EE-BC02-6F37096B373A}"/>
              </a:ext>
            </a:extLst>
          </p:cNvPr>
          <p:cNvSpPr>
            <a:spLocks noGrp="1"/>
          </p:cNvSpPr>
          <p:nvPr>
            <p:ph idx="1"/>
          </p:nvPr>
        </p:nvSpPr>
        <p:spPr>
          <a:xfrm>
            <a:off x="361896" y="3186170"/>
            <a:ext cx="10864200" cy="2728068"/>
          </a:xfrm>
        </p:spPr>
        <p:txBody>
          <a:bodyPr/>
          <a:lstStyle/>
          <a:p>
            <a:r>
              <a:rPr lang="en-US" dirty="0"/>
              <a:t>P is an orthonormal matrix where the </a:t>
            </a:r>
            <a:r>
              <a:rPr lang="en-US" dirty="0">
                <a:solidFill>
                  <a:srgbClr val="FF0000"/>
                </a:solidFill>
              </a:rPr>
              <a:t>columns are the eigenvectors </a:t>
            </a:r>
            <a:r>
              <a:rPr lang="en-US" dirty="0"/>
              <a:t>of , </a:t>
            </a:r>
          </a:p>
          <a:p>
            <a:r>
              <a:rPr lang="en-US" dirty="0"/>
              <a:t>D is the </a:t>
            </a:r>
            <a:r>
              <a:rPr lang="en-US" u="sng" dirty="0"/>
              <a:t>diagonal matrix </a:t>
            </a:r>
            <a:r>
              <a:rPr lang="en-US" dirty="0"/>
              <a:t>containing the corresponding </a:t>
            </a:r>
            <a:r>
              <a:rPr lang="en-US" b="1" dirty="0"/>
              <a:t>eigenvalues</a:t>
            </a:r>
            <a:r>
              <a:rPr lang="en-US" dirty="0"/>
              <a:t>.</a:t>
            </a:r>
          </a:p>
          <a:p>
            <a:r>
              <a:rPr lang="en-US" dirty="0"/>
              <a:t>Graphically, an eigenvector can be seen as a line in 2D space, or a plane in higher dimensionality spaces, while its corresponding </a:t>
            </a:r>
            <a:r>
              <a:rPr lang="en-US" dirty="0">
                <a:solidFill>
                  <a:srgbClr val="FF0000"/>
                </a:solidFill>
              </a:rPr>
              <a:t>eigenvalue </a:t>
            </a:r>
            <a:r>
              <a:rPr lang="en-US" dirty="0"/>
              <a:t>indicates </a:t>
            </a:r>
            <a:r>
              <a:rPr lang="en-US" dirty="0">
                <a:solidFill>
                  <a:srgbClr val="FF0000"/>
                </a:solidFill>
              </a:rPr>
              <a:t>how much the data is </a:t>
            </a:r>
            <a:r>
              <a:rPr lang="en-US" u="sng" dirty="0">
                <a:solidFill>
                  <a:srgbClr val="FF0000"/>
                </a:solidFill>
              </a:rPr>
              <a:t>stretched</a:t>
            </a:r>
            <a:r>
              <a:rPr lang="en-US" dirty="0">
                <a:solidFill>
                  <a:srgbClr val="FF0000"/>
                </a:solidFill>
              </a:rPr>
              <a:t> in that direction</a:t>
            </a:r>
            <a:r>
              <a:rPr lang="en-US" dirty="0"/>
              <a:t>.</a:t>
            </a:r>
          </a:p>
        </p:txBody>
      </p:sp>
      <p:pic>
        <p:nvPicPr>
          <p:cNvPr id="4" name="Picture 3">
            <a:extLst>
              <a:ext uri="{FF2B5EF4-FFF2-40B4-BE49-F238E27FC236}">
                <a16:creationId xmlns:a16="http://schemas.microsoft.com/office/drawing/2014/main" id="{B64483A2-D3BE-44B3-ACCD-8999EF3358AC}"/>
              </a:ext>
            </a:extLst>
          </p:cNvPr>
          <p:cNvPicPr>
            <a:picLocks noChangeAspect="1"/>
          </p:cNvPicPr>
          <p:nvPr/>
        </p:nvPicPr>
        <p:blipFill>
          <a:blip r:embed="rId2"/>
          <a:stretch>
            <a:fillRect/>
          </a:stretch>
        </p:blipFill>
        <p:spPr>
          <a:xfrm>
            <a:off x="2181388" y="1935015"/>
            <a:ext cx="6209641" cy="728200"/>
          </a:xfrm>
          <a:prstGeom prst="rect">
            <a:avLst/>
          </a:prstGeom>
        </p:spPr>
      </p:pic>
      <p:sp>
        <p:nvSpPr>
          <p:cNvPr id="6" name="Rectangle 5">
            <a:extLst>
              <a:ext uri="{FF2B5EF4-FFF2-40B4-BE49-F238E27FC236}">
                <a16:creationId xmlns:a16="http://schemas.microsoft.com/office/drawing/2014/main" id="{0422F8FF-B804-49FC-B30A-2808BEF124D7}"/>
              </a:ext>
            </a:extLst>
          </p:cNvPr>
          <p:cNvSpPr/>
          <p:nvPr/>
        </p:nvSpPr>
        <p:spPr>
          <a:xfrm>
            <a:off x="10410738" y="3186170"/>
            <a:ext cx="423644" cy="454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9414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3E9A-EB2F-4695-8DFD-2A6AF7DAD045}"/>
              </a:ext>
            </a:extLst>
          </p:cNvPr>
          <p:cNvSpPr>
            <a:spLocks noGrp="1"/>
          </p:cNvSpPr>
          <p:nvPr>
            <p:ph type="title"/>
          </p:nvPr>
        </p:nvSpPr>
        <p:spPr/>
        <p:txBody>
          <a:bodyPr/>
          <a:lstStyle/>
          <a:p>
            <a:r>
              <a:rPr lang="en-US" dirty="0">
                <a:solidFill>
                  <a:srgbClr val="FF0000"/>
                </a:solidFill>
              </a:rPr>
              <a:t>Matrix Decomposition-based </a:t>
            </a:r>
            <a:r>
              <a:rPr lang="en-US" dirty="0"/>
              <a:t>outlier analysis</a:t>
            </a:r>
          </a:p>
        </p:txBody>
      </p:sp>
      <p:sp>
        <p:nvSpPr>
          <p:cNvPr id="3" name="Content Placeholder 2">
            <a:extLst>
              <a:ext uri="{FF2B5EF4-FFF2-40B4-BE49-F238E27FC236}">
                <a16:creationId xmlns:a16="http://schemas.microsoft.com/office/drawing/2014/main" id="{4D77A37D-AE3A-48C4-B0E4-8A49D3A09462}"/>
              </a:ext>
            </a:extLst>
          </p:cNvPr>
          <p:cNvSpPr>
            <a:spLocks noGrp="1"/>
          </p:cNvSpPr>
          <p:nvPr>
            <p:ph idx="1"/>
          </p:nvPr>
        </p:nvSpPr>
        <p:spPr>
          <a:xfrm>
            <a:off x="838200" y="1825625"/>
            <a:ext cx="10515600" cy="3430078"/>
          </a:xfrm>
        </p:spPr>
        <p:txBody>
          <a:bodyPr/>
          <a:lstStyle/>
          <a:p>
            <a:r>
              <a:rPr lang="en-US" dirty="0"/>
              <a:t>at this stage, it is common practice to sort the columns of the eigenvector matrix P and eigenvalue matrix D </a:t>
            </a:r>
            <a:r>
              <a:rPr lang="en-US" dirty="0">
                <a:solidFill>
                  <a:srgbClr val="FF0000"/>
                </a:solidFill>
              </a:rPr>
              <a:t>in order of </a:t>
            </a:r>
            <a:r>
              <a:rPr lang="en-US" u="sng" dirty="0">
                <a:solidFill>
                  <a:srgbClr val="FF0000"/>
                </a:solidFill>
              </a:rPr>
              <a:t>decreasing</a:t>
            </a:r>
            <a:r>
              <a:rPr lang="en-US" dirty="0">
                <a:solidFill>
                  <a:srgbClr val="FF0000"/>
                </a:solidFill>
              </a:rPr>
              <a:t> eigenvalues</a:t>
            </a:r>
            <a:r>
              <a:rPr lang="en-US" dirty="0"/>
              <a:t>. </a:t>
            </a:r>
          </a:p>
          <a:p>
            <a:r>
              <a:rPr lang="en-US" dirty="0"/>
              <a:t>In other words, the eigenvectors and their corresponding eigenvalues are sorted in </a:t>
            </a:r>
            <a:r>
              <a:rPr lang="en-US" dirty="0">
                <a:solidFill>
                  <a:srgbClr val="FF0000"/>
                </a:solidFill>
              </a:rPr>
              <a:t>decreasing order of significance</a:t>
            </a:r>
            <a:r>
              <a:rPr lang="en-US" dirty="0"/>
              <a:t> (</a:t>
            </a:r>
            <a:r>
              <a:rPr lang="en-US" u="sng" dirty="0"/>
              <a:t>the first eigenvector accounts for the most variance</a:t>
            </a:r>
            <a:r>
              <a:rPr lang="en-US" dirty="0"/>
              <a:t>, the second for the second-most, etc.).</a:t>
            </a:r>
          </a:p>
        </p:txBody>
      </p:sp>
    </p:spTree>
    <p:extLst>
      <p:ext uri="{BB962C8B-B14F-4D97-AF65-F5344CB8AC3E}">
        <p14:creationId xmlns:p14="http://schemas.microsoft.com/office/powerpoint/2010/main" val="63122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5595-E0CB-4EE0-825E-14B7A9E6F3DD}"/>
              </a:ext>
            </a:extLst>
          </p:cNvPr>
          <p:cNvSpPr>
            <a:spLocks noGrp="1"/>
          </p:cNvSpPr>
          <p:nvPr>
            <p:ph type="title"/>
          </p:nvPr>
        </p:nvSpPr>
        <p:spPr/>
        <p:txBody>
          <a:bodyPr/>
          <a:lstStyle/>
          <a:p>
            <a:r>
              <a:rPr lang="en-US" dirty="0"/>
              <a:t>(</a:t>
            </a:r>
            <a:r>
              <a:rPr lang="en-US" i="1" dirty="0">
                <a:solidFill>
                  <a:srgbClr val="C00000"/>
                </a:solidFill>
              </a:rPr>
              <a:t>Method 2</a:t>
            </a:r>
            <a:r>
              <a:rPr lang="en-US" dirty="0"/>
              <a:t>) unsupervised machine learning</a:t>
            </a:r>
          </a:p>
        </p:txBody>
      </p:sp>
      <p:sp>
        <p:nvSpPr>
          <p:cNvPr id="3" name="Content Placeholder 2">
            <a:extLst>
              <a:ext uri="{FF2B5EF4-FFF2-40B4-BE49-F238E27FC236}">
                <a16:creationId xmlns:a16="http://schemas.microsoft.com/office/drawing/2014/main" id="{4BE43731-F85C-4960-8CBD-46DEA1D79A49}"/>
              </a:ext>
            </a:extLst>
          </p:cNvPr>
          <p:cNvSpPr>
            <a:spLocks noGrp="1"/>
          </p:cNvSpPr>
          <p:nvPr>
            <p:ph idx="1"/>
          </p:nvPr>
        </p:nvSpPr>
        <p:spPr/>
        <p:txBody>
          <a:bodyPr/>
          <a:lstStyle/>
          <a:p>
            <a:r>
              <a:rPr lang="en-US" dirty="0"/>
              <a:t>Using </a:t>
            </a:r>
            <a:r>
              <a:rPr lang="en-US" u="sng" dirty="0"/>
              <a:t>unsupervised</a:t>
            </a:r>
            <a:r>
              <a:rPr lang="en-US" dirty="0"/>
              <a:t> machine learning to detect rare or anomalous patterns </a:t>
            </a:r>
            <a:r>
              <a:rPr lang="en-US" u="sng" dirty="0"/>
              <a:t>can improve detection of new attacks</a:t>
            </a:r>
            <a:r>
              <a:rPr lang="en-US" dirty="0"/>
              <a:t>.</a:t>
            </a:r>
          </a:p>
          <a:p>
            <a:r>
              <a:rPr lang="en-US" dirty="0"/>
              <a:t>However, it may also </a:t>
            </a:r>
            <a:r>
              <a:rPr lang="en-US" u="sng" dirty="0"/>
              <a:t>trigger more </a:t>
            </a:r>
            <a:r>
              <a:rPr lang="en-US" u="sng" dirty="0">
                <a:solidFill>
                  <a:srgbClr val="C00000"/>
                </a:solidFill>
              </a:rPr>
              <a:t>false positive </a:t>
            </a:r>
            <a:r>
              <a:rPr lang="en-US" u="sng" dirty="0"/>
              <a:t>alarms and alerts</a:t>
            </a:r>
            <a:r>
              <a:rPr lang="en-US" dirty="0"/>
              <a:t>, which can themselves require substantial investigative efforts before they are dismissed. </a:t>
            </a:r>
          </a:p>
          <a:p>
            <a:r>
              <a:rPr lang="en-US" dirty="0"/>
              <a:t>Such false alarms can cause </a:t>
            </a:r>
            <a:r>
              <a:rPr lang="en-US" u="sng" dirty="0"/>
              <a:t>alarm fatigue and distrust</a:t>
            </a:r>
            <a:r>
              <a:rPr lang="en-US" dirty="0"/>
              <a:t>, and over time, can cause reversion to analyst-driven solutions, with their attendant weaknesses.</a:t>
            </a:r>
          </a:p>
        </p:txBody>
      </p:sp>
    </p:spTree>
    <p:extLst>
      <p:ext uri="{BB962C8B-B14F-4D97-AF65-F5344CB8AC3E}">
        <p14:creationId xmlns:p14="http://schemas.microsoft.com/office/powerpoint/2010/main" val="894977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4F80-557B-48EF-BD31-5D8192D9D49F}"/>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7DF3993F-8595-4621-B7F2-FDFE07E3F69E}"/>
              </a:ext>
            </a:extLst>
          </p:cNvPr>
          <p:cNvPicPr>
            <a:picLocks noChangeAspect="1"/>
          </p:cNvPicPr>
          <p:nvPr/>
        </p:nvPicPr>
        <p:blipFill>
          <a:blip r:embed="rId2"/>
          <a:stretch>
            <a:fillRect/>
          </a:stretch>
        </p:blipFill>
        <p:spPr>
          <a:xfrm>
            <a:off x="5315585" y="3376996"/>
            <a:ext cx="6337078" cy="2799967"/>
          </a:xfrm>
          <a:prstGeom prst="rect">
            <a:avLst/>
          </a:prstGeom>
        </p:spPr>
      </p:pic>
      <p:pic>
        <p:nvPicPr>
          <p:cNvPr id="5" name="Picture 4">
            <a:extLst>
              <a:ext uri="{FF2B5EF4-FFF2-40B4-BE49-F238E27FC236}">
                <a16:creationId xmlns:a16="http://schemas.microsoft.com/office/drawing/2014/main" id="{4DD12F6F-D982-4D85-9D12-B0218128B3D3}"/>
              </a:ext>
            </a:extLst>
          </p:cNvPr>
          <p:cNvPicPr>
            <a:picLocks noChangeAspect="1"/>
          </p:cNvPicPr>
          <p:nvPr/>
        </p:nvPicPr>
        <p:blipFill>
          <a:blip r:embed="rId3"/>
          <a:stretch>
            <a:fillRect/>
          </a:stretch>
        </p:blipFill>
        <p:spPr>
          <a:xfrm>
            <a:off x="140860" y="180319"/>
            <a:ext cx="8645334" cy="3290612"/>
          </a:xfrm>
          <a:prstGeom prst="rect">
            <a:avLst/>
          </a:prstGeom>
        </p:spPr>
      </p:pic>
      <p:sp>
        <p:nvSpPr>
          <p:cNvPr id="6" name="Rectangle 5">
            <a:extLst>
              <a:ext uri="{FF2B5EF4-FFF2-40B4-BE49-F238E27FC236}">
                <a16:creationId xmlns:a16="http://schemas.microsoft.com/office/drawing/2014/main" id="{EEE3E373-CB19-48FF-9BAA-6B701B8446C0}"/>
              </a:ext>
            </a:extLst>
          </p:cNvPr>
          <p:cNvSpPr/>
          <p:nvPr/>
        </p:nvSpPr>
        <p:spPr>
          <a:xfrm>
            <a:off x="192947" y="1275127"/>
            <a:ext cx="8593247" cy="7508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495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F4B96-5803-4D77-9DF9-E3846C195D1C}"/>
              </a:ext>
            </a:extLst>
          </p:cNvPr>
          <p:cNvSpPr>
            <a:spLocks noGrp="1"/>
          </p:cNvSpPr>
          <p:nvPr>
            <p:ph idx="1"/>
          </p:nvPr>
        </p:nvSpPr>
        <p:spPr>
          <a:xfrm>
            <a:off x="838200" y="396000"/>
            <a:ext cx="10515600" cy="6461999"/>
          </a:xfrm>
        </p:spPr>
        <p:txBody>
          <a:bodyPr>
            <a:normAutofit lnSpcReduction="10000"/>
          </a:bodyPr>
          <a:lstStyle/>
          <a:p>
            <a:r>
              <a:rPr lang="en-US" dirty="0"/>
              <a:t>We define the </a:t>
            </a:r>
            <a:r>
              <a:rPr lang="en-US" dirty="0">
                <a:solidFill>
                  <a:srgbClr val="FF0000"/>
                </a:solidFill>
              </a:rPr>
              <a:t>outlier score </a:t>
            </a:r>
            <a:r>
              <a:rPr lang="en-US" dirty="0"/>
              <a:t>of </a:t>
            </a:r>
            <a:r>
              <a:rPr lang="en-US" dirty="0">
                <a:solidFill>
                  <a:srgbClr val="FF0000"/>
                </a:solidFill>
              </a:rPr>
              <a:t>point</a:t>
            </a:r>
          </a:p>
          <a:p>
            <a:endParaRPr lang="en-US" dirty="0"/>
          </a:p>
          <a:p>
            <a:endParaRPr lang="en-US" dirty="0"/>
          </a:p>
          <a:p>
            <a:endParaRPr lang="en-US" dirty="0"/>
          </a:p>
          <a:p>
            <a:endParaRPr lang="en-US" dirty="0"/>
          </a:p>
          <a:p>
            <a:endParaRPr lang="en-US" dirty="0"/>
          </a:p>
          <a:p>
            <a:endParaRPr lang="en-US" dirty="0"/>
          </a:p>
          <a:p>
            <a:r>
              <a:rPr lang="en-US" dirty="0"/>
              <a:t>Note that </a:t>
            </a:r>
            <a:r>
              <a:rPr lang="en-US" dirty="0" err="1"/>
              <a:t>ev</a:t>
            </a:r>
            <a:r>
              <a:rPr lang="en-US" dirty="0"/>
              <a:t>(j) represents the </a:t>
            </a:r>
            <a:r>
              <a:rPr lang="en-US" dirty="0">
                <a:solidFill>
                  <a:srgbClr val="FF0000"/>
                </a:solidFill>
              </a:rPr>
              <a:t>percentage of variance </a:t>
            </a:r>
            <a:r>
              <a:rPr lang="en-US" dirty="0"/>
              <a:t>explained with </a:t>
            </a:r>
            <a:r>
              <a:rPr lang="en-US" dirty="0">
                <a:solidFill>
                  <a:srgbClr val="FF0000"/>
                </a:solidFill>
              </a:rPr>
              <a:t>the top j</a:t>
            </a:r>
            <a:r>
              <a:rPr lang="en-US" dirty="0"/>
              <a:t> principal components. As mentioned above, eigenvalues are sorted in decreasing order of significance; therefore, </a:t>
            </a:r>
            <a:r>
              <a:rPr lang="en-US" dirty="0" err="1"/>
              <a:t>ev</a:t>
            </a:r>
            <a:r>
              <a:rPr lang="en-US" dirty="0"/>
              <a:t>(j) will be monotonically increasing ( </a:t>
            </a:r>
            <a:r>
              <a:rPr lang="en-US" dirty="0">
                <a:solidFill>
                  <a:srgbClr val="00B050"/>
                </a:solidFill>
              </a:rPr>
              <a:t>more j leads higher </a:t>
            </a:r>
            <a:r>
              <a:rPr lang="en-US" dirty="0" err="1">
                <a:solidFill>
                  <a:srgbClr val="00B050"/>
                </a:solidFill>
              </a:rPr>
              <a:t>ev</a:t>
            </a:r>
            <a:r>
              <a:rPr lang="en-US" dirty="0">
                <a:solidFill>
                  <a:srgbClr val="00B050"/>
                </a:solidFill>
              </a:rPr>
              <a:t>(j)) </a:t>
            </a:r>
            <a:r>
              <a:rPr lang="en-US" dirty="0"/>
              <a:t>.</a:t>
            </a:r>
          </a:p>
          <a:p>
            <a:r>
              <a:rPr lang="en-US" u="sng" dirty="0"/>
              <a:t>large deviations in the </a:t>
            </a:r>
            <a:r>
              <a:rPr lang="en-US" u="sng" dirty="0">
                <a:solidFill>
                  <a:srgbClr val="00B050"/>
                </a:solidFill>
              </a:rPr>
              <a:t>top</a:t>
            </a:r>
            <a:r>
              <a:rPr lang="en-US" u="sng" dirty="0"/>
              <a:t> principal components are NOT heavily weighted</a:t>
            </a:r>
            <a:r>
              <a:rPr lang="en-US" dirty="0"/>
              <a:t>, while </a:t>
            </a:r>
            <a:r>
              <a:rPr lang="en-US" dirty="0">
                <a:solidFill>
                  <a:srgbClr val="FF0000"/>
                </a:solidFill>
              </a:rPr>
              <a:t>deviations in the last principal components are</a:t>
            </a:r>
            <a:r>
              <a:rPr lang="en-US" dirty="0"/>
              <a:t>. This way, </a:t>
            </a:r>
            <a:r>
              <a:rPr lang="en-US" u="sng" dirty="0">
                <a:solidFill>
                  <a:srgbClr val="00B050"/>
                </a:solidFill>
              </a:rPr>
              <a:t>outliers</a:t>
            </a:r>
            <a:r>
              <a:rPr lang="en-US" u="sng" dirty="0"/>
              <a:t> present large deviations in the last principal components, and thus will receive high scores</a:t>
            </a:r>
            <a:r>
              <a:rPr lang="en-US" dirty="0"/>
              <a:t>. </a:t>
            </a:r>
          </a:p>
        </p:txBody>
      </p:sp>
      <p:pic>
        <p:nvPicPr>
          <p:cNvPr id="4" name="Picture 3">
            <a:extLst>
              <a:ext uri="{FF2B5EF4-FFF2-40B4-BE49-F238E27FC236}">
                <a16:creationId xmlns:a16="http://schemas.microsoft.com/office/drawing/2014/main" id="{840D6352-A0BB-457C-BA84-84834C02B14B}"/>
              </a:ext>
            </a:extLst>
          </p:cNvPr>
          <p:cNvPicPr>
            <a:picLocks noChangeAspect="1"/>
          </p:cNvPicPr>
          <p:nvPr/>
        </p:nvPicPr>
        <p:blipFill>
          <a:blip r:embed="rId2"/>
          <a:stretch>
            <a:fillRect/>
          </a:stretch>
        </p:blipFill>
        <p:spPr>
          <a:xfrm>
            <a:off x="6304424" y="292025"/>
            <a:ext cx="2922719" cy="524400"/>
          </a:xfrm>
          <a:prstGeom prst="rect">
            <a:avLst/>
          </a:prstGeom>
        </p:spPr>
      </p:pic>
      <p:pic>
        <p:nvPicPr>
          <p:cNvPr id="5" name="Picture 4">
            <a:extLst>
              <a:ext uri="{FF2B5EF4-FFF2-40B4-BE49-F238E27FC236}">
                <a16:creationId xmlns:a16="http://schemas.microsoft.com/office/drawing/2014/main" id="{27A8E628-FF80-4C6A-B135-C2799AFFD05B}"/>
              </a:ext>
            </a:extLst>
          </p:cNvPr>
          <p:cNvPicPr>
            <a:picLocks noChangeAspect="1"/>
          </p:cNvPicPr>
          <p:nvPr/>
        </p:nvPicPr>
        <p:blipFill>
          <a:blip r:embed="rId3"/>
          <a:stretch>
            <a:fillRect/>
          </a:stretch>
        </p:blipFill>
        <p:spPr>
          <a:xfrm>
            <a:off x="838200" y="1010264"/>
            <a:ext cx="5465079" cy="2315200"/>
          </a:xfrm>
          <a:prstGeom prst="rect">
            <a:avLst/>
          </a:prstGeom>
        </p:spPr>
      </p:pic>
      <p:pic>
        <p:nvPicPr>
          <p:cNvPr id="2" name="Picture 1">
            <a:extLst>
              <a:ext uri="{FF2B5EF4-FFF2-40B4-BE49-F238E27FC236}">
                <a16:creationId xmlns:a16="http://schemas.microsoft.com/office/drawing/2014/main" id="{A228E42C-CA7D-4167-8BEE-4EC916F51946}"/>
              </a:ext>
            </a:extLst>
          </p:cNvPr>
          <p:cNvPicPr>
            <a:picLocks noChangeAspect="1"/>
          </p:cNvPicPr>
          <p:nvPr/>
        </p:nvPicPr>
        <p:blipFill>
          <a:blip r:embed="rId4"/>
          <a:stretch>
            <a:fillRect/>
          </a:stretch>
        </p:blipFill>
        <p:spPr>
          <a:xfrm>
            <a:off x="4411276" y="1849089"/>
            <a:ext cx="7472768" cy="1670214"/>
          </a:xfrm>
          <a:prstGeom prst="rect">
            <a:avLst/>
          </a:prstGeom>
        </p:spPr>
      </p:pic>
      <p:sp>
        <p:nvSpPr>
          <p:cNvPr id="7" name="Rectangle 6">
            <a:extLst>
              <a:ext uri="{FF2B5EF4-FFF2-40B4-BE49-F238E27FC236}">
                <a16:creationId xmlns:a16="http://schemas.microsoft.com/office/drawing/2014/main" id="{9BA0FA48-8039-49C0-8A82-562909BF00CF}"/>
              </a:ext>
            </a:extLst>
          </p:cNvPr>
          <p:cNvSpPr/>
          <p:nvPr/>
        </p:nvSpPr>
        <p:spPr>
          <a:xfrm>
            <a:off x="9921240" y="3093720"/>
            <a:ext cx="1828800" cy="425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038C157-25C1-4F01-80A0-1AC692209646}"/>
              </a:ext>
            </a:extLst>
          </p:cNvPr>
          <p:cNvSpPr/>
          <p:nvPr/>
        </p:nvSpPr>
        <p:spPr>
          <a:xfrm>
            <a:off x="5502729" y="2726871"/>
            <a:ext cx="473528" cy="3668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062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8AC32-00D1-4DE6-91C8-3A69450BEA30}"/>
              </a:ext>
            </a:extLst>
          </p:cNvPr>
          <p:cNvSpPr>
            <a:spLocks noGrp="1"/>
          </p:cNvSpPr>
          <p:nvPr>
            <p:ph type="title"/>
          </p:nvPr>
        </p:nvSpPr>
        <p:spPr/>
        <p:txBody>
          <a:bodyPr/>
          <a:lstStyle/>
          <a:p>
            <a:r>
              <a:rPr lang="en-US" dirty="0"/>
              <a:t>(2) Replicator Neural Networks for outlier detection</a:t>
            </a:r>
          </a:p>
        </p:txBody>
      </p:sp>
      <p:sp>
        <p:nvSpPr>
          <p:cNvPr id="3" name="Content Placeholder 2">
            <a:extLst>
              <a:ext uri="{FF2B5EF4-FFF2-40B4-BE49-F238E27FC236}">
                <a16:creationId xmlns:a16="http://schemas.microsoft.com/office/drawing/2014/main" id="{DABBA500-85A3-42F7-B96B-739D15EC83C6}"/>
              </a:ext>
            </a:extLst>
          </p:cNvPr>
          <p:cNvSpPr>
            <a:spLocks noGrp="1"/>
          </p:cNvSpPr>
          <p:nvPr>
            <p:ph idx="1"/>
          </p:nvPr>
        </p:nvSpPr>
        <p:spPr/>
        <p:txBody>
          <a:bodyPr>
            <a:normAutofit fontScale="92500" lnSpcReduction="10000"/>
          </a:bodyPr>
          <a:lstStyle/>
          <a:p>
            <a:r>
              <a:rPr lang="en-US" dirty="0"/>
              <a:t>This method is similar to the previous one, in the sense that </a:t>
            </a:r>
            <a:r>
              <a:rPr lang="en-US" dirty="0">
                <a:solidFill>
                  <a:srgbClr val="FF0000"/>
                </a:solidFill>
              </a:rPr>
              <a:t>it also relies on a compression-reconstruction analysis.</a:t>
            </a:r>
            <a:r>
              <a:rPr lang="en-US" dirty="0"/>
              <a:t> </a:t>
            </a:r>
          </a:p>
          <a:p>
            <a:r>
              <a:rPr lang="en-US" dirty="0"/>
              <a:t>However, in this case, we train a multi-layer neural network to </a:t>
            </a:r>
            <a:r>
              <a:rPr lang="en-US" u="sng" dirty="0"/>
              <a:t>compress and reconstruct the data in such a way that the bulk of the data is reconstructed </a:t>
            </a:r>
            <a:r>
              <a:rPr lang="en-US" u="sng" dirty="0">
                <a:solidFill>
                  <a:srgbClr val="FF0000"/>
                </a:solidFill>
              </a:rPr>
              <a:t>accurately</a:t>
            </a:r>
            <a:r>
              <a:rPr lang="en-US" u="sng" dirty="0"/>
              <a:t>, but </a:t>
            </a:r>
            <a:r>
              <a:rPr lang="en-US" u="sng" dirty="0">
                <a:solidFill>
                  <a:srgbClr val="FF0000"/>
                </a:solidFill>
              </a:rPr>
              <a:t>outliers are not</a:t>
            </a:r>
            <a:r>
              <a:rPr lang="en-US" dirty="0"/>
              <a:t>. </a:t>
            </a:r>
          </a:p>
          <a:p>
            <a:r>
              <a:rPr lang="en-US" dirty="0"/>
              <a:t>This way, </a:t>
            </a:r>
            <a:r>
              <a:rPr lang="en-US" u="sng" dirty="0"/>
              <a:t>the </a:t>
            </a:r>
            <a:r>
              <a:rPr lang="en-US" u="sng" dirty="0">
                <a:solidFill>
                  <a:srgbClr val="FF0000"/>
                </a:solidFill>
              </a:rPr>
              <a:t>reconstruction error </a:t>
            </a:r>
            <a:r>
              <a:rPr lang="en-US" u="sng" dirty="0"/>
              <a:t>can be directly translated into an outlier score. </a:t>
            </a:r>
          </a:p>
          <a:p>
            <a:r>
              <a:rPr lang="en-US" dirty="0"/>
              <a:t>Replicator Neural Networks (RNNs), or autoencoders, are </a:t>
            </a:r>
            <a:r>
              <a:rPr lang="en-US" dirty="0">
                <a:solidFill>
                  <a:srgbClr val="FF0000"/>
                </a:solidFill>
              </a:rPr>
              <a:t>multi-layer feed-forward neural networks</a:t>
            </a:r>
            <a:r>
              <a:rPr lang="en-US" dirty="0"/>
              <a:t>. The input and output layers have the same number of nodes, while intermediate layers are composed of a reduced number of nodes.</a:t>
            </a:r>
          </a:p>
        </p:txBody>
      </p:sp>
    </p:spTree>
    <p:extLst>
      <p:ext uri="{BB962C8B-B14F-4D97-AF65-F5344CB8AC3E}">
        <p14:creationId xmlns:p14="http://schemas.microsoft.com/office/powerpoint/2010/main" val="103556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F881-E2A5-406B-8D5F-D9A5E02664AC}"/>
              </a:ext>
            </a:extLst>
          </p:cNvPr>
          <p:cNvSpPr>
            <a:spLocks noGrp="1"/>
          </p:cNvSpPr>
          <p:nvPr>
            <p:ph type="title"/>
          </p:nvPr>
        </p:nvSpPr>
        <p:spPr/>
        <p:txBody>
          <a:bodyPr/>
          <a:lstStyle/>
          <a:p>
            <a:r>
              <a:rPr lang="en-US" dirty="0"/>
              <a:t>RNN</a:t>
            </a:r>
          </a:p>
        </p:txBody>
      </p:sp>
      <p:sp>
        <p:nvSpPr>
          <p:cNvPr id="3" name="Content Placeholder 2">
            <a:extLst>
              <a:ext uri="{FF2B5EF4-FFF2-40B4-BE49-F238E27FC236}">
                <a16:creationId xmlns:a16="http://schemas.microsoft.com/office/drawing/2014/main" id="{A9BB4DF5-EDB9-4A30-AC09-DBC703C52586}"/>
              </a:ext>
            </a:extLst>
          </p:cNvPr>
          <p:cNvSpPr>
            <a:spLocks noGrp="1"/>
          </p:cNvSpPr>
          <p:nvPr>
            <p:ph idx="1"/>
          </p:nvPr>
        </p:nvSpPr>
        <p:spPr/>
        <p:txBody>
          <a:bodyPr/>
          <a:lstStyle/>
          <a:p>
            <a:r>
              <a:rPr lang="en-US" dirty="0"/>
              <a:t>RNN composed of three intermediate layers. </a:t>
            </a:r>
            <a:r>
              <a:rPr lang="en-US" u="sng" dirty="0"/>
              <a:t>The original variables are compressed via non-linear transformation in the first layers </a:t>
            </a:r>
            <a:r>
              <a:rPr lang="en-US" dirty="0"/>
              <a:t>and then decompressed to reconstruct the inputs. The </a:t>
            </a:r>
            <a:r>
              <a:rPr lang="en-US" dirty="0">
                <a:solidFill>
                  <a:srgbClr val="FF0000"/>
                </a:solidFill>
              </a:rPr>
              <a:t>reconstruction error is used as outlier score</a:t>
            </a:r>
            <a:r>
              <a:rPr lang="en-US" dirty="0"/>
              <a:t>.</a:t>
            </a:r>
          </a:p>
        </p:txBody>
      </p:sp>
      <p:pic>
        <p:nvPicPr>
          <p:cNvPr id="4" name="Picture 3">
            <a:extLst>
              <a:ext uri="{FF2B5EF4-FFF2-40B4-BE49-F238E27FC236}">
                <a16:creationId xmlns:a16="http://schemas.microsoft.com/office/drawing/2014/main" id="{A08A90DD-CB0A-440E-87CE-18DFDBB78703}"/>
              </a:ext>
            </a:extLst>
          </p:cNvPr>
          <p:cNvPicPr>
            <a:picLocks noChangeAspect="1"/>
          </p:cNvPicPr>
          <p:nvPr/>
        </p:nvPicPr>
        <p:blipFill>
          <a:blip r:embed="rId2"/>
          <a:stretch>
            <a:fillRect/>
          </a:stretch>
        </p:blipFill>
        <p:spPr>
          <a:xfrm>
            <a:off x="5575912" y="3062866"/>
            <a:ext cx="5900595" cy="3647534"/>
          </a:xfrm>
          <a:prstGeom prst="rect">
            <a:avLst/>
          </a:prstGeom>
        </p:spPr>
      </p:pic>
      <p:sp>
        <p:nvSpPr>
          <p:cNvPr id="5" name="TextBox 4">
            <a:extLst>
              <a:ext uri="{FF2B5EF4-FFF2-40B4-BE49-F238E27FC236}">
                <a16:creationId xmlns:a16="http://schemas.microsoft.com/office/drawing/2014/main" id="{AEC83A6A-BC2A-46C9-BE24-11E8D39D5EB9}"/>
              </a:ext>
            </a:extLst>
          </p:cNvPr>
          <p:cNvSpPr txBox="1"/>
          <p:nvPr/>
        </p:nvSpPr>
        <p:spPr>
          <a:xfrm>
            <a:off x="496800" y="4608000"/>
            <a:ext cx="4636800" cy="646331"/>
          </a:xfrm>
          <a:prstGeom prst="rect">
            <a:avLst/>
          </a:prstGeom>
          <a:noFill/>
        </p:spPr>
        <p:txBody>
          <a:bodyPr wrap="square" rtlCol="0">
            <a:spAutoFit/>
          </a:bodyPr>
          <a:lstStyle/>
          <a:p>
            <a:r>
              <a:rPr lang="en-US" dirty="0"/>
              <a:t>tan-sigmoid transfer function is used as an activation function across the network.</a:t>
            </a:r>
          </a:p>
        </p:txBody>
      </p:sp>
    </p:spTree>
    <p:extLst>
      <p:ext uri="{BB962C8B-B14F-4D97-AF65-F5344CB8AC3E}">
        <p14:creationId xmlns:p14="http://schemas.microsoft.com/office/powerpoint/2010/main" val="1604050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18DF9-D2F2-4373-8480-9AD15E1FF50F}"/>
              </a:ext>
            </a:extLst>
          </p:cNvPr>
          <p:cNvSpPr>
            <a:spLocks noGrp="1"/>
          </p:cNvSpPr>
          <p:nvPr>
            <p:ph idx="1"/>
          </p:nvPr>
        </p:nvSpPr>
        <p:spPr>
          <a:xfrm>
            <a:off x="399000" y="428825"/>
            <a:ext cx="10515600" cy="4351338"/>
          </a:xfrm>
        </p:spPr>
        <p:txBody>
          <a:bodyPr/>
          <a:lstStyle/>
          <a:p>
            <a:r>
              <a:rPr lang="en-US" dirty="0"/>
              <a:t>The network is </a:t>
            </a:r>
            <a:r>
              <a:rPr lang="en-US" dirty="0">
                <a:solidFill>
                  <a:srgbClr val="FF0000"/>
                </a:solidFill>
              </a:rPr>
              <a:t>train</a:t>
            </a:r>
            <a:r>
              <a:rPr lang="en-US" dirty="0"/>
              <a:t>ed to learn identity-mapping from inputs to outputs. </a:t>
            </a:r>
            <a:r>
              <a:rPr lang="en-US" u="sng" dirty="0"/>
              <a:t>The mapping from inputs to intermediate layers </a:t>
            </a:r>
            <a:r>
              <a:rPr lang="en-US" dirty="0"/>
              <a:t>compresses the data. The data is then decompressed to reconstruct the inputs, </a:t>
            </a:r>
            <a:r>
              <a:rPr lang="en-US" u="sng" dirty="0"/>
              <a:t>mapping from intermediate layers to outputs</a:t>
            </a:r>
            <a:r>
              <a:rPr lang="en-US" dirty="0"/>
              <a:t>. </a:t>
            </a:r>
          </a:p>
          <a:p>
            <a:r>
              <a:rPr lang="en-US" dirty="0"/>
              <a:t>This reconstruction is </a:t>
            </a:r>
            <a:r>
              <a:rPr lang="en-US" dirty="0">
                <a:solidFill>
                  <a:srgbClr val="FF0000"/>
                </a:solidFill>
              </a:rPr>
              <a:t>lossy</a:t>
            </a:r>
            <a:r>
              <a:rPr lang="en-US" dirty="0"/>
              <a:t>— that is, introduces an error, and </a:t>
            </a:r>
            <a:r>
              <a:rPr lang="en-US" u="sng" dirty="0"/>
              <a:t>the training process is aimed at minimizing it</a:t>
            </a:r>
            <a:r>
              <a:rPr lang="en-US" dirty="0"/>
              <a:t>. The </a:t>
            </a:r>
            <a:r>
              <a:rPr lang="en-US" u="sng" dirty="0">
                <a:solidFill>
                  <a:srgbClr val="FF0000"/>
                </a:solidFill>
              </a:rPr>
              <a:t>reconstruction error </a:t>
            </a:r>
            <a:r>
              <a:rPr lang="en-US" dirty="0"/>
              <a:t>for the </a:t>
            </a:r>
            <a:r>
              <a:rPr lang="en-US" dirty="0" err="1"/>
              <a:t>i-th</a:t>
            </a:r>
            <a:r>
              <a:rPr lang="en-US" dirty="0"/>
              <a:t> example is given by:</a:t>
            </a:r>
          </a:p>
        </p:txBody>
      </p:sp>
      <p:pic>
        <p:nvPicPr>
          <p:cNvPr id="4" name="Picture 3">
            <a:extLst>
              <a:ext uri="{FF2B5EF4-FFF2-40B4-BE49-F238E27FC236}">
                <a16:creationId xmlns:a16="http://schemas.microsoft.com/office/drawing/2014/main" id="{8AD7FBE6-082C-480E-A24D-D5396D77D1F0}"/>
              </a:ext>
            </a:extLst>
          </p:cNvPr>
          <p:cNvPicPr>
            <a:picLocks noChangeAspect="1"/>
          </p:cNvPicPr>
          <p:nvPr/>
        </p:nvPicPr>
        <p:blipFill>
          <a:blip r:embed="rId2"/>
          <a:stretch>
            <a:fillRect/>
          </a:stretch>
        </p:blipFill>
        <p:spPr>
          <a:xfrm>
            <a:off x="3655874" y="3364466"/>
            <a:ext cx="5846711" cy="1142734"/>
          </a:xfrm>
          <a:prstGeom prst="rect">
            <a:avLst/>
          </a:prstGeom>
        </p:spPr>
      </p:pic>
      <p:sp>
        <p:nvSpPr>
          <p:cNvPr id="5" name="TextBox 4">
            <a:extLst>
              <a:ext uri="{FF2B5EF4-FFF2-40B4-BE49-F238E27FC236}">
                <a16:creationId xmlns:a16="http://schemas.microsoft.com/office/drawing/2014/main" id="{472C9819-AF63-4F4F-8D7B-C80EC194366A}"/>
              </a:ext>
            </a:extLst>
          </p:cNvPr>
          <p:cNvSpPr txBox="1"/>
          <p:nvPr/>
        </p:nvSpPr>
        <p:spPr>
          <a:xfrm>
            <a:off x="268371" y="4780163"/>
            <a:ext cx="11315400" cy="1200329"/>
          </a:xfrm>
          <a:prstGeom prst="rect">
            <a:avLst/>
          </a:prstGeom>
          <a:noFill/>
        </p:spPr>
        <p:txBody>
          <a:bodyPr wrap="square" rtlCol="0">
            <a:spAutoFit/>
          </a:bodyPr>
          <a:lstStyle/>
          <a:p>
            <a:r>
              <a:rPr lang="en-US" sz="2400" dirty="0"/>
              <a:t>where </a:t>
            </a:r>
            <a:r>
              <a:rPr lang="en-US" sz="2400" dirty="0">
                <a:solidFill>
                  <a:srgbClr val="FF0000"/>
                </a:solidFill>
              </a:rPr>
              <a:t>the input vector x </a:t>
            </a:r>
            <a:r>
              <a:rPr lang="en-US" sz="2400" dirty="0"/>
              <a:t>and </a:t>
            </a:r>
            <a:r>
              <a:rPr lang="en-US" sz="2400" dirty="0">
                <a:solidFill>
                  <a:srgbClr val="FF0000"/>
                </a:solidFill>
              </a:rPr>
              <a:t>output vector r </a:t>
            </a:r>
            <a:r>
              <a:rPr lang="en-US" sz="2400" dirty="0"/>
              <a:t>are both </a:t>
            </a:r>
            <a:r>
              <a:rPr lang="en-US" sz="2400" i="1" dirty="0"/>
              <a:t>p</a:t>
            </a:r>
            <a:r>
              <a:rPr lang="en-US" sz="2400" dirty="0"/>
              <a:t>-dimensional. Given a already </a:t>
            </a:r>
            <a:r>
              <a:rPr lang="en-US" sz="2400" dirty="0">
                <a:solidFill>
                  <a:srgbClr val="00B050"/>
                </a:solidFill>
              </a:rPr>
              <a:t>trained</a:t>
            </a:r>
            <a:r>
              <a:rPr lang="en-US" sz="2400" dirty="0"/>
              <a:t> RNN, the reconstruction error is used as the </a:t>
            </a:r>
            <a:r>
              <a:rPr lang="en-US" sz="2400" dirty="0">
                <a:solidFill>
                  <a:srgbClr val="00B050"/>
                </a:solidFill>
              </a:rPr>
              <a:t>outlier score</a:t>
            </a:r>
            <a:r>
              <a:rPr lang="en-US" sz="2400" dirty="0"/>
              <a:t>: </a:t>
            </a:r>
            <a:r>
              <a:rPr lang="en-US" sz="2400" b="1" u="sng" dirty="0">
                <a:solidFill>
                  <a:srgbClr val="00B050"/>
                </a:solidFill>
              </a:rPr>
              <a:t>test</a:t>
            </a:r>
            <a:r>
              <a:rPr lang="en-US" sz="2400" u="sng" dirty="0">
                <a:solidFill>
                  <a:srgbClr val="00B050"/>
                </a:solidFill>
              </a:rPr>
              <a:t> instances </a:t>
            </a:r>
            <a:r>
              <a:rPr lang="en-US" sz="2400" u="sng" dirty="0"/>
              <a:t>that incur a high reconstruction error are considered outliers</a:t>
            </a:r>
            <a:r>
              <a:rPr lang="en-US" sz="2400" dirty="0"/>
              <a:t>.</a:t>
            </a:r>
          </a:p>
        </p:txBody>
      </p:sp>
    </p:spTree>
    <p:extLst>
      <p:ext uri="{BB962C8B-B14F-4D97-AF65-F5344CB8AC3E}">
        <p14:creationId xmlns:p14="http://schemas.microsoft.com/office/powerpoint/2010/main" val="600118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A4F80-3080-4FEE-9A1F-4FE46BBFE96D}"/>
              </a:ext>
            </a:extLst>
          </p:cNvPr>
          <p:cNvSpPr>
            <a:spLocks noGrp="1"/>
          </p:cNvSpPr>
          <p:nvPr>
            <p:ph type="title"/>
          </p:nvPr>
        </p:nvSpPr>
        <p:spPr/>
        <p:txBody>
          <a:bodyPr/>
          <a:lstStyle/>
          <a:p>
            <a:r>
              <a:rPr lang="en-US" dirty="0"/>
              <a:t>(3) </a:t>
            </a:r>
            <a:r>
              <a:rPr lang="en-US" dirty="0">
                <a:solidFill>
                  <a:srgbClr val="FF0000"/>
                </a:solidFill>
              </a:rPr>
              <a:t>Density</a:t>
            </a:r>
            <a:r>
              <a:rPr lang="en-US" dirty="0"/>
              <a:t>-based outlier analysis</a:t>
            </a:r>
          </a:p>
        </p:txBody>
      </p:sp>
      <p:sp>
        <p:nvSpPr>
          <p:cNvPr id="3" name="Content Placeholder 2">
            <a:extLst>
              <a:ext uri="{FF2B5EF4-FFF2-40B4-BE49-F238E27FC236}">
                <a16:creationId xmlns:a16="http://schemas.microsoft.com/office/drawing/2014/main" id="{B086BCD1-6CF6-405E-A362-184F070A5BC3}"/>
              </a:ext>
            </a:extLst>
          </p:cNvPr>
          <p:cNvSpPr>
            <a:spLocks noGrp="1"/>
          </p:cNvSpPr>
          <p:nvPr>
            <p:ph idx="1"/>
          </p:nvPr>
        </p:nvSpPr>
        <p:spPr/>
        <p:txBody>
          <a:bodyPr>
            <a:normAutofit/>
          </a:bodyPr>
          <a:lstStyle/>
          <a:p>
            <a:r>
              <a:rPr lang="en-US" dirty="0"/>
              <a:t>Next, we incorporate a technique that fits a </a:t>
            </a:r>
            <a:r>
              <a:rPr lang="en-US" i="1" dirty="0">
                <a:solidFill>
                  <a:srgbClr val="00B050"/>
                </a:solidFill>
              </a:rPr>
              <a:t>multivariate</a:t>
            </a:r>
            <a:r>
              <a:rPr lang="en-US" dirty="0">
                <a:solidFill>
                  <a:srgbClr val="00B050"/>
                </a:solidFill>
              </a:rPr>
              <a:t> </a:t>
            </a:r>
            <a:r>
              <a:rPr lang="en-US" dirty="0"/>
              <a:t>model to the data. This results in a </a:t>
            </a:r>
            <a:r>
              <a:rPr lang="en-US" u="sng" dirty="0"/>
              <a:t>joint probability distribution </a:t>
            </a:r>
            <a:r>
              <a:rPr lang="en-US" dirty="0"/>
              <a:t>that can be used to detect rare events, because </a:t>
            </a:r>
            <a:r>
              <a:rPr lang="en-US" u="sng" dirty="0"/>
              <a:t>test instances which fall within a </a:t>
            </a:r>
            <a:r>
              <a:rPr lang="en-US" u="sng" dirty="0">
                <a:solidFill>
                  <a:srgbClr val="00B050"/>
                </a:solidFill>
              </a:rPr>
              <a:t>low-density region</a:t>
            </a:r>
            <a:r>
              <a:rPr lang="en-US" u="sng" dirty="0"/>
              <a:t> of the distribution are considered outliers</a:t>
            </a:r>
            <a:r>
              <a:rPr lang="en-US" dirty="0"/>
              <a:t>. The </a:t>
            </a:r>
            <a:r>
              <a:rPr lang="en-US" dirty="0">
                <a:solidFill>
                  <a:srgbClr val="FF0000"/>
                </a:solidFill>
              </a:rPr>
              <a:t>outlier score is simply the probability density of a point </a:t>
            </a:r>
            <a:r>
              <a:rPr lang="en-US" dirty="0"/>
              <a:t>in the multidimensional space.</a:t>
            </a:r>
          </a:p>
          <a:p>
            <a:r>
              <a:rPr lang="en-US" dirty="0"/>
              <a:t>To build a multivariate model from marginal distributions </a:t>
            </a:r>
            <a:r>
              <a:rPr lang="en-US" u="sng" dirty="0"/>
              <a:t>which are </a:t>
            </a:r>
            <a:r>
              <a:rPr lang="en-US" u="sng" dirty="0">
                <a:solidFill>
                  <a:srgbClr val="00B050"/>
                </a:solidFill>
              </a:rPr>
              <a:t>not all Gaussian</a:t>
            </a:r>
            <a:r>
              <a:rPr lang="en-US" dirty="0"/>
              <a:t>, we exploit </a:t>
            </a:r>
            <a:r>
              <a:rPr lang="en-US" u="sng" dirty="0"/>
              <a:t>copula functions</a:t>
            </a:r>
            <a:r>
              <a:rPr lang="en-US" u="sng" dirty="0">
                <a:solidFill>
                  <a:srgbClr val="FF0000"/>
                </a:solidFill>
              </a:rPr>
              <a:t>. A </a:t>
            </a:r>
            <a:r>
              <a:rPr lang="en-US" u="sng" dirty="0">
                <a:solidFill>
                  <a:srgbClr val="00B050"/>
                </a:solidFill>
              </a:rPr>
              <a:t>copula</a:t>
            </a:r>
            <a:r>
              <a:rPr lang="en-US" u="sng" dirty="0">
                <a:solidFill>
                  <a:srgbClr val="FF0000"/>
                </a:solidFill>
              </a:rPr>
              <a:t> framework provides a means of inference after modeling a </a:t>
            </a:r>
            <a:r>
              <a:rPr lang="en-US" u="sng" dirty="0">
                <a:solidFill>
                  <a:srgbClr val="00B050"/>
                </a:solidFill>
              </a:rPr>
              <a:t>multivariate</a:t>
            </a:r>
            <a:r>
              <a:rPr lang="en-US" u="sng" dirty="0">
                <a:solidFill>
                  <a:srgbClr val="FF0000"/>
                </a:solidFill>
              </a:rPr>
              <a:t> joint probability distribution from training data</a:t>
            </a:r>
            <a:r>
              <a:rPr lang="en-US" dirty="0"/>
              <a:t>.</a:t>
            </a:r>
          </a:p>
        </p:txBody>
      </p:sp>
    </p:spTree>
    <p:extLst>
      <p:ext uri="{BB962C8B-B14F-4D97-AF65-F5344CB8AC3E}">
        <p14:creationId xmlns:p14="http://schemas.microsoft.com/office/powerpoint/2010/main" val="2020324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8118-D37B-4D14-BC00-F1EC549D81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89456E-F698-4B6B-B393-1634CF7F2FE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125F12F7-729B-433B-B051-BFA39C71F825}"/>
              </a:ext>
            </a:extLst>
          </p:cNvPr>
          <p:cNvPicPr>
            <a:picLocks noChangeAspect="1"/>
          </p:cNvPicPr>
          <p:nvPr/>
        </p:nvPicPr>
        <p:blipFill>
          <a:blip r:embed="rId2"/>
          <a:stretch>
            <a:fillRect/>
          </a:stretch>
        </p:blipFill>
        <p:spPr>
          <a:xfrm>
            <a:off x="374110" y="762031"/>
            <a:ext cx="11443780" cy="4940369"/>
          </a:xfrm>
          <a:prstGeom prst="rect">
            <a:avLst/>
          </a:prstGeom>
        </p:spPr>
      </p:pic>
      <p:cxnSp>
        <p:nvCxnSpPr>
          <p:cNvPr id="6" name="Straight Arrow Connector 5">
            <a:extLst>
              <a:ext uri="{FF2B5EF4-FFF2-40B4-BE49-F238E27FC236}">
                <a16:creationId xmlns:a16="http://schemas.microsoft.com/office/drawing/2014/main" id="{B4801F6A-DDB2-461F-B001-E045F0A6A9F6}"/>
              </a:ext>
            </a:extLst>
          </p:cNvPr>
          <p:cNvCxnSpPr/>
          <p:nvPr/>
        </p:nvCxnSpPr>
        <p:spPr>
          <a:xfrm flipV="1">
            <a:off x="8930081" y="2822895"/>
            <a:ext cx="2709644" cy="5033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7" name="Straight Arrow Connector 6">
            <a:extLst>
              <a:ext uri="{FF2B5EF4-FFF2-40B4-BE49-F238E27FC236}">
                <a16:creationId xmlns:a16="http://schemas.microsoft.com/office/drawing/2014/main" id="{A93D24AC-F63C-417F-922A-3EB1F412E70B}"/>
              </a:ext>
            </a:extLst>
          </p:cNvPr>
          <p:cNvCxnSpPr>
            <a:cxnSpLocks/>
          </p:cNvCxnSpPr>
          <p:nvPr/>
        </p:nvCxnSpPr>
        <p:spPr>
          <a:xfrm flipV="1">
            <a:off x="374110" y="3301068"/>
            <a:ext cx="7486374" cy="6431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Straight Connector 9">
            <a:extLst>
              <a:ext uri="{FF2B5EF4-FFF2-40B4-BE49-F238E27FC236}">
                <a16:creationId xmlns:a16="http://schemas.microsoft.com/office/drawing/2014/main" id="{19B3AF99-C497-4D28-8AA6-7F7509F74E82}"/>
              </a:ext>
            </a:extLst>
          </p:cNvPr>
          <p:cNvCxnSpPr/>
          <p:nvPr/>
        </p:nvCxnSpPr>
        <p:spPr>
          <a:xfrm>
            <a:off x="4144161" y="2244055"/>
            <a:ext cx="3770852" cy="71306"/>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a:extLst>
              <a:ext uri="{FF2B5EF4-FFF2-40B4-BE49-F238E27FC236}">
                <a16:creationId xmlns:a16="http://schemas.microsoft.com/office/drawing/2014/main" id="{856B68C3-7A0F-48D4-95CB-B161CA374886}"/>
              </a:ext>
            </a:extLst>
          </p:cNvPr>
          <p:cNvCxnSpPr/>
          <p:nvPr/>
        </p:nvCxnSpPr>
        <p:spPr>
          <a:xfrm>
            <a:off x="9227890" y="4408415"/>
            <a:ext cx="235311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Arrow Connector 7">
            <a:extLst>
              <a:ext uri="{FF2B5EF4-FFF2-40B4-BE49-F238E27FC236}">
                <a16:creationId xmlns:a16="http://schemas.microsoft.com/office/drawing/2014/main" id="{39FDEDED-1608-4AA5-B096-02C1CD6C27A3}"/>
              </a:ext>
            </a:extLst>
          </p:cNvPr>
          <p:cNvCxnSpPr/>
          <p:nvPr/>
        </p:nvCxnSpPr>
        <p:spPr>
          <a:xfrm>
            <a:off x="4392386" y="3301068"/>
            <a:ext cx="1703614" cy="1695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82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BEDFF0B-701C-4FDA-999E-3FB38D2F599D}"/>
              </a:ext>
            </a:extLst>
          </p:cNvPr>
          <p:cNvPicPr>
            <a:picLocks noChangeAspect="1"/>
          </p:cNvPicPr>
          <p:nvPr/>
        </p:nvPicPr>
        <p:blipFill>
          <a:blip r:embed="rId2"/>
          <a:stretch>
            <a:fillRect/>
          </a:stretch>
        </p:blipFill>
        <p:spPr>
          <a:xfrm>
            <a:off x="727311" y="882166"/>
            <a:ext cx="10622891" cy="4856234"/>
          </a:xfrm>
          <a:prstGeom prst="rect">
            <a:avLst/>
          </a:prstGeom>
        </p:spPr>
      </p:pic>
      <p:cxnSp>
        <p:nvCxnSpPr>
          <p:cNvPr id="4" name="Straight Connector 3">
            <a:extLst>
              <a:ext uri="{FF2B5EF4-FFF2-40B4-BE49-F238E27FC236}">
                <a16:creationId xmlns:a16="http://schemas.microsoft.com/office/drawing/2014/main" id="{9E512C3A-8934-4741-B4B0-365FCA3DEA93}"/>
              </a:ext>
            </a:extLst>
          </p:cNvPr>
          <p:cNvCxnSpPr>
            <a:cxnSpLocks/>
          </p:cNvCxnSpPr>
          <p:nvPr/>
        </p:nvCxnSpPr>
        <p:spPr>
          <a:xfrm flipV="1">
            <a:off x="2692866" y="1820411"/>
            <a:ext cx="3246540" cy="37750"/>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a:extLst>
              <a:ext uri="{FF2B5EF4-FFF2-40B4-BE49-F238E27FC236}">
                <a16:creationId xmlns:a16="http://schemas.microsoft.com/office/drawing/2014/main" id="{10E171F6-104F-4363-8E93-E99DC10973AF}"/>
              </a:ext>
            </a:extLst>
          </p:cNvPr>
          <p:cNvCxnSpPr>
            <a:cxnSpLocks/>
          </p:cNvCxnSpPr>
          <p:nvPr/>
        </p:nvCxnSpPr>
        <p:spPr>
          <a:xfrm>
            <a:off x="1589714" y="1379989"/>
            <a:ext cx="689155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13985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1C90-BC33-49B3-AA11-DAF90756E3C3}"/>
              </a:ext>
            </a:extLst>
          </p:cNvPr>
          <p:cNvSpPr>
            <a:spLocks noGrp="1"/>
          </p:cNvSpPr>
          <p:nvPr>
            <p:ph type="title"/>
          </p:nvPr>
        </p:nvSpPr>
        <p:spPr/>
        <p:txBody>
          <a:bodyPr/>
          <a:lstStyle/>
          <a:p>
            <a:r>
              <a:rPr lang="en-US" dirty="0">
                <a:solidFill>
                  <a:srgbClr val="FF0000"/>
                </a:solidFill>
              </a:rPr>
              <a:t>Gaussian copula</a:t>
            </a:r>
            <a:r>
              <a:rPr lang="en-US" dirty="0"/>
              <a:t>:</a:t>
            </a:r>
          </a:p>
        </p:txBody>
      </p:sp>
      <p:sp>
        <p:nvSpPr>
          <p:cNvPr id="3" name="Content Placeholder 2">
            <a:extLst>
              <a:ext uri="{FF2B5EF4-FFF2-40B4-BE49-F238E27FC236}">
                <a16:creationId xmlns:a16="http://schemas.microsoft.com/office/drawing/2014/main" id="{2B78BDD8-C7CE-4429-8587-FBB224FA5625}"/>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A84AB1F6-AD48-47F9-9816-1967166A50D3}"/>
              </a:ext>
            </a:extLst>
          </p:cNvPr>
          <p:cNvPicPr>
            <a:picLocks noChangeAspect="1"/>
          </p:cNvPicPr>
          <p:nvPr/>
        </p:nvPicPr>
        <p:blipFill>
          <a:blip r:embed="rId2"/>
          <a:stretch>
            <a:fillRect/>
          </a:stretch>
        </p:blipFill>
        <p:spPr>
          <a:xfrm>
            <a:off x="838200" y="1746425"/>
            <a:ext cx="9889763" cy="620560"/>
          </a:xfrm>
          <a:prstGeom prst="rect">
            <a:avLst/>
          </a:prstGeom>
        </p:spPr>
      </p:pic>
      <p:pic>
        <p:nvPicPr>
          <p:cNvPr id="6" name="Picture 5">
            <a:extLst>
              <a:ext uri="{FF2B5EF4-FFF2-40B4-BE49-F238E27FC236}">
                <a16:creationId xmlns:a16="http://schemas.microsoft.com/office/drawing/2014/main" id="{4D3E121F-254E-482F-8D4A-0C628E81B90D}"/>
              </a:ext>
            </a:extLst>
          </p:cNvPr>
          <p:cNvPicPr>
            <a:picLocks noChangeAspect="1"/>
          </p:cNvPicPr>
          <p:nvPr/>
        </p:nvPicPr>
        <p:blipFill>
          <a:blip r:embed="rId3"/>
          <a:stretch>
            <a:fillRect/>
          </a:stretch>
        </p:blipFill>
        <p:spPr>
          <a:xfrm>
            <a:off x="418499" y="3153316"/>
            <a:ext cx="11355001" cy="1513070"/>
          </a:xfrm>
          <a:prstGeom prst="rect">
            <a:avLst/>
          </a:prstGeom>
        </p:spPr>
      </p:pic>
      <p:cxnSp>
        <p:nvCxnSpPr>
          <p:cNvPr id="8" name="Straight Connector 7">
            <a:extLst>
              <a:ext uri="{FF2B5EF4-FFF2-40B4-BE49-F238E27FC236}">
                <a16:creationId xmlns:a16="http://schemas.microsoft.com/office/drawing/2014/main" id="{9C7EE2CB-1D5F-4511-B6FB-FFB1E50375F4}"/>
              </a:ext>
            </a:extLst>
          </p:cNvPr>
          <p:cNvCxnSpPr/>
          <p:nvPr/>
        </p:nvCxnSpPr>
        <p:spPr>
          <a:xfrm>
            <a:off x="7373923" y="3628239"/>
            <a:ext cx="41148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FC1B83CD-BF6E-4FE9-B553-9F43D52A8A00}"/>
              </a:ext>
            </a:extLst>
          </p:cNvPr>
          <p:cNvCxnSpPr>
            <a:cxnSpLocks/>
          </p:cNvCxnSpPr>
          <p:nvPr/>
        </p:nvCxnSpPr>
        <p:spPr>
          <a:xfrm>
            <a:off x="567655" y="4183310"/>
            <a:ext cx="5006829"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Straight Connector 6">
            <a:extLst>
              <a:ext uri="{FF2B5EF4-FFF2-40B4-BE49-F238E27FC236}">
                <a16:creationId xmlns:a16="http://schemas.microsoft.com/office/drawing/2014/main" id="{11EB9AAB-2F3E-4046-B148-4C54D21D9478}"/>
              </a:ext>
            </a:extLst>
          </p:cNvPr>
          <p:cNvCxnSpPr/>
          <p:nvPr/>
        </p:nvCxnSpPr>
        <p:spPr>
          <a:xfrm>
            <a:off x="6858000" y="4232246"/>
            <a:ext cx="4630723" cy="3775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0B02690-5957-42FB-91FC-3D67CB82A01D}"/>
              </a:ext>
            </a:extLst>
          </p:cNvPr>
          <p:cNvCxnSpPr>
            <a:cxnSpLocks/>
          </p:cNvCxnSpPr>
          <p:nvPr/>
        </p:nvCxnSpPr>
        <p:spPr>
          <a:xfrm flipV="1">
            <a:off x="567655" y="4745586"/>
            <a:ext cx="2884415" cy="3686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201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67B6-8ADD-44FD-9738-59B5F044A65F}"/>
              </a:ext>
            </a:extLst>
          </p:cNvPr>
          <p:cNvSpPr>
            <a:spLocks noGrp="1"/>
          </p:cNvSpPr>
          <p:nvPr>
            <p:ph type="title"/>
          </p:nvPr>
        </p:nvSpPr>
        <p:spPr>
          <a:xfrm>
            <a:off x="399000" y="-83077"/>
            <a:ext cx="10515600" cy="1325563"/>
          </a:xfrm>
        </p:spPr>
        <p:txBody>
          <a:bodyPr/>
          <a:lstStyle/>
          <a:p>
            <a:r>
              <a:rPr lang="en-US" dirty="0"/>
              <a:t>Estimation of parameters</a:t>
            </a:r>
          </a:p>
        </p:txBody>
      </p:sp>
      <p:sp>
        <p:nvSpPr>
          <p:cNvPr id="3" name="Content Placeholder 2">
            <a:extLst>
              <a:ext uri="{FF2B5EF4-FFF2-40B4-BE49-F238E27FC236}">
                <a16:creationId xmlns:a16="http://schemas.microsoft.com/office/drawing/2014/main" id="{6187CA37-BA88-4073-AB9B-170E7C564B81}"/>
              </a:ext>
            </a:extLst>
          </p:cNvPr>
          <p:cNvSpPr>
            <a:spLocks noGrp="1"/>
          </p:cNvSpPr>
          <p:nvPr>
            <p:ph idx="1"/>
          </p:nvPr>
        </p:nvSpPr>
        <p:spPr>
          <a:xfrm>
            <a:off x="838200" y="1403769"/>
            <a:ext cx="10515600" cy="4351338"/>
          </a:xfrm>
        </p:spPr>
        <p:txBody>
          <a:bodyPr/>
          <a:lstStyle/>
          <a:p>
            <a:r>
              <a:rPr lang="en-US" dirty="0"/>
              <a:t>                                is the </a:t>
            </a:r>
            <a:r>
              <a:rPr lang="en-US" dirty="0">
                <a:solidFill>
                  <a:srgbClr val="FF0000"/>
                </a:solidFill>
              </a:rPr>
              <a:t>parameters</a:t>
            </a:r>
            <a:r>
              <a:rPr lang="en-US" dirty="0"/>
              <a:t> of a joint probability distribution constructed with </a:t>
            </a:r>
            <a:r>
              <a:rPr lang="en-US" dirty="0">
                <a:solidFill>
                  <a:srgbClr val="FF0000"/>
                </a:solidFill>
              </a:rPr>
              <a:t>a copula</a:t>
            </a:r>
            <a:r>
              <a:rPr lang="en-US" dirty="0"/>
              <a:t> and </a:t>
            </a:r>
            <a:r>
              <a:rPr lang="en-US" i="1" dirty="0">
                <a:solidFill>
                  <a:srgbClr val="00B050"/>
                </a:solidFill>
              </a:rPr>
              <a:t>m</a:t>
            </a:r>
            <a:r>
              <a:rPr lang="en-US" dirty="0">
                <a:solidFill>
                  <a:srgbClr val="00B050"/>
                </a:solidFill>
              </a:rPr>
              <a:t> marginals</a:t>
            </a:r>
            <a:r>
              <a:rPr lang="en-US" dirty="0"/>
              <a:t>.</a:t>
            </a:r>
          </a:p>
        </p:txBody>
      </p:sp>
      <p:pic>
        <p:nvPicPr>
          <p:cNvPr id="4" name="Picture 3">
            <a:extLst>
              <a:ext uri="{FF2B5EF4-FFF2-40B4-BE49-F238E27FC236}">
                <a16:creationId xmlns:a16="http://schemas.microsoft.com/office/drawing/2014/main" id="{A0EF8139-757C-4840-A034-F3FAF9CA5726}"/>
              </a:ext>
            </a:extLst>
          </p:cNvPr>
          <p:cNvPicPr>
            <a:picLocks noChangeAspect="1"/>
          </p:cNvPicPr>
          <p:nvPr/>
        </p:nvPicPr>
        <p:blipFill>
          <a:blip r:embed="rId2"/>
          <a:stretch>
            <a:fillRect/>
          </a:stretch>
        </p:blipFill>
        <p:spPr>
          <a:xfrm>
            <a:off x="1357895" y="1403769"/>
            <a:ext cx="2295512" cy="361898"/>
          </a:xfrm>
          <a:prstGeom prst="rect">
            <a:avLst/>
          </a:prstGeom>
        </p:spPr>
      </p:pic>
      <p:pic>
        <p:nvPicPr>
          <p:cNvPr id="5" name="Picture 4">
            <a:extLst>
              <a:ext uri="{FF2B5EF4-FFF2-40B4-BE49-F238E27FC236}">
                <a16:creationId xmlns:a16="http://schemas.microsoft.com/office/drawing/2014/main" id="{A0D42C7D-1B2C-4D57-B71D-931F6B640783}"/>
              </a:ext>
            </a:extLst>
          </p:cNvPr>
          <p:cNvPicPr>
            <a:picLocks noChangeAspect="1"/>
          </p:cNvPicPr>
          <p:nvPr/>
        </p:nvPicPr>
        <p:blipFill>
          <a:blip r:embed="rId3"/>
          <a:stretch>
            <a:fillRect/>
          </a:stretch>
        </p:blipFill>
        <p:spPr>
          <a:xfrm>
            <a:off x="2962306" y="2311732"/>
            <a:ext cx="6210493" cy="4578872"/>
          </a:xfrm>
          <a:prstGeom prst="rect">
            <a:avLst/>
          </a:prstGeom>
        </p:spPr>
      </p:pic>
      <p:cxnSp>
        <p:nvCxnSpPr>
          <p:cNvPr id="7" name="Straight Arrow Connector 6">
            <a:extLst>
              <a:ext uri="{FF2B5EF4-FFF2-40B4-BE49-F238E27FC236}">
                <a16:creationId xmlns:a16="http://schemas.microsoft.com/office/drawing/2014/main" id="{6C2A99FD-50D2-4058-8E81-68E0BC236276}"/>
              </a:ext>
            </a:extLst>
          </p:cNvPr>
          <p:cNvCxnSpPr/>
          <p:nvPr/>
        </p:nvCxnSpPr>
        <p:spPr>
          <a:xfrm>
            <a:off x="1602297" y="1681993"/>
            <a:ext cx="2286000" cy="154776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Rectangle 7">
            <a:extLst>
              <a:ext uri="{FF2B5EF4-FFF2-40B4-BE49-F238E27FC236}">
                <a16:creationId xmlns:a16="http://schemas.microsoft.com/office/drawing/2014/main" id="{7C42EFEA-0EC1-45C3-8E2D-0FFB25165D31}"/>
              </a:ext>
            </a:extLst>
          </p:cNvPr>
          <p:cNvSpPr/>
          <p:nvPr/>
        </p:nvSpPr>
        <p:spPr>
          <a:xfrm>
            <a:off x="2848062" y="4521666"/>
            <a:ext cx="3175233" cy="4320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430E82A0-6CBB-4615-9DA0-E275A67092EC}"/>
              </a:ext>
            </a:extLst>
          </p:cNvPr>
          <p:cNvCxnSpPr/>
          <p:nvPr/>
        </p:nvCxnSpPr>
        <p:spPr>
          <a:xfrm>
            <a:off x="5872294" y="2151776"/>
            <a:ext cx="223706" cy="102765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2" name="Straight Arrow Connector 11">
            <a:extLst>
              <a:ext uri="{FF2B5EF4-FFF2-40B4-BE49-F238E27FC236}">
                <a16:creationId xmlns:a16="http://schemas.microsoft.com/office/drawing/2014/main" id="{002A3BA0-EE9F-43E6-B578-2FE72918688B}"/>
              </a:ext>
            </a:extLst>
          </p:cNvPr>
          <p:cNvCxnSpPr/>
          <p:nvPr/>
        </p:nvCxnSpPr>
        <p:spPr>
          <a:xfrm>
            <a:off x="4379053" y="2150449"/>
            <a:ext cx="2097248" cy="19056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02C48BCA-D793-455B-995E-5A786ED0879C}"/>
              </a:ext>
            </a:extLst>
          </p:cNvPr>
          <p:cNvCxnSpPr/>
          <p:nvPr/>
        </p:nvCxnSpPr>
        <p:spPr>
          <a:xfrm flipH="1">
            <a:off x="3506598" y="4844642"/>
            <a:ext cx="1606492" cy="75920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 name="Oval 5">
            <a:extLst>
              <a:ext uri="{FF2B5EF4-FFF2-40B4-BE49-F238E27FC236}">
                <a16:creationId xmlns:a16="http://schemas.microsoft.com/office/drawing/2014/main" id="{A535DD2D-0FBA-454F-B45B-EDEF1EDE1FA1}"/>
              </a:ext>
            </a:extLst>
          </p:cNvPr>
          <p:cNvSpPr/>
          <p:nvPr/>
        </p:nvSpPr>
        <p:spPr>
          <a:xfrm>
            <a:off x="4539343" y="5159829"/>
            <a:ext cx="4180114" cy="1730775"/>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1F14D9E-88B3-4E1A-BCFE-A28CC66C3C0B}"/>
              </a:ext>
            </a:extLst>
          </p:cNvPr>
          <p:cNvSpPr/>
          <p:nvPr/>
        </p:nvSpPr>
        <p:spPr>
          <a:xfrm>
            <a:off x="3102429" y="2955471"/>
            <a:ext cx="1030270" cy="820355"/>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C56E53BA-49E0-48E4-AC8F-1E7DCCC7EB5E}"/>
              </a:ext>
            </a:extLst>
          </p:cNvPr>
          <p:cNvCxnSpPr/>
          <p:nvPr/>
        </p:nvCxnSpPr>
        <p:spPr>
          <a:xfrm>
            <a:off x="4132699" y="3775826"/>
            <a:ext cx="1223072" cy="151463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58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68D4-8358-4E8E-8190-328562747023}"/>
              </a:ext>
            </a:extLst>
          </p:cNvPr>
          <p:cNvSpPr>
            <a:spLocks noGrp="1"/>
          </p:cNvSpPr>
          <p:nvPr>
            <p:ph type="title"/>
          </p:nvPr>
        </p:nvSpPr>
        <p:spPr>
          <a:xfrm>
            <a:off x="716280" y="243205"/>
            <a:ext cx="11155680" cy="1325563"/>
          </a:xfrm>
        </p:spPr>
        <p:txBody>
          <a:bodyPr>
            <a:normAutofit fontScale="90000"/>
          </a:bodyPr>
          <a:lstStyle/>
          <a:p>
            <a:r>
              <a:rPr lang="en-US" dirty="0"/>
              <a:t>challenges facing the information</a:t>
            </a:r>
            <a:br>
              <a:rPr lang="en-US" dirty="0"/>
            </a:br>
            <a:r>
              <a:rPr lang="en-US" dirty="0"/>
              <a:t>security industry (from </a:t>
            </a:r>
            <a:r>
              <a:rPr lang="en-US" u="sng" dirty="0"/>
              <a:t>machine learning </a:t>
            </a:r>
            <a:r>
              <a:rPr lang="en-US" dirty="0"/>
              <a:t>perspective)</a:t>
            </a:r>
          </a:p>
        </p:txBody>
      </p:sp>
      <p:sp>
        <p:nvSpPr>
          <p:cNvPr id="3" name="Content Placeholder 2">
            <a:extLst>
              <a:ext uri="{FF2B5EF4-FFF2-40B4-BE49-F238E27FC236}">
                <a16:creationId xmlns:a16="http://schemas.microsoft.com/office/drawing/2014/main" id="{401B5D2E-3D53-423E-8EB3-5CF73F485E9F}"/>
              </a:ext>
            </a:extLst>
          </p:cNvPr>
          <p:cNvSpPr>
            <a:spLocks noGrp="1"/>
          </p:cNvSpPr>
          <p:nvPr>
            <p:ph idx="1"/>
          </p:nvPr>
        </p:nvSpPr>
        <p:spPr/>
        <p:txBody>
          <a:bodyPr/>
          <a:lstStyle/>
          <a:p>
            <a:pPr marL="514350" indent="-514350">
              <a:buAutoNum type="arabicParenBoth"/>
            </a:pPr>
            <a:r>
              <a:rPr lang="en-US" dirty="0">
                <a:solidFill>
                  <a:srgbClr val="FF0000"/>
                </a:solidFill>
              </a:rPr>
              <a:t>Lack of labeled data</a:t>
            </a:r>
            <a:r>
              <a:rPr lang="en-US" dirty="0"/>
              <a:t>: Many enterprises </a:t>
            </a:r>
            <a:r>
              <a:rPr lang="en-US" dirty="0">
                <a:solidFill>
                  <a:srgbClr val="00B050"/>
                </a:solidFill>
              </a:rPr>
              <a:t>lack labeled examples </a:t>
            </a:r>
            <a:r>
              <a:rPr lang="en-US" dirty="0"/>
              <a:t>from previous attacks, undercutting the ability to use </a:t>
            </a:r>
            <a:r>
              <a:rPr lang="en-US" dirty="0">
                <a:solidFill>
                  <a:srgbClr val="00B050"/>
                </a:solidFill>
              </a:rPr>
              <a:t>supervised</a:t>
            </a:r>
            <a:r>
              <a:rPr lang="en-US" dirty="0"/>
              <a:t> learning models.</a:t>
            </a:r>
          </a:p>
          <a:p>
            <a:pPr marL="514350" indent="-514350">
              <a:buAutoNum type="arabicParenBoth"/>
            </a:pPr>
            <a:r>
              <a:rPr lang="en-US" dirty="0">
                <a:solidFill>
                  <a:srgbClr val="FF0000"/>
                </a:solidFill>
              </a:rPr>
              <a:t>Constantly evolving attacks</a:t>
            </a:r>
            <a:r>
              <a:rPr lang="en-US" dirty="0"/>
              <a:t>: Even when supervised learning models are possible, </a:t>
            </a:r>
            <a:r>
              <a:rPr lang="en-US" dirty="0">
                <a:solidFill>
                  <a:srgbClr val="00B050"/>
                </a:solidFill>
              </a:rPr>
              <a:t>attackers constantly change their behaviors</a:t>
            </a:r>
            <a:r>
              <a:rPr lang="en-US" dirty="0"/>
              <a:t>, making said models irrelevant.</a:t>
            </a:r>
          </a:p>
          <a:p>
            <a:pPr marL="514350" indent="-514350">
              <a:buAutoNum type="arabicParenBoth"/>
            </a:pPr>
            <a:r>
              <a:rPr lang="en-US" dirty="0">
                <a:solidFill>
                  <a:srgbClr val="FF0000"/>
                </a:solidFill>
              </a:rPr>
              <a:t>Limited investigation time and budget</a:t>
            </a:r>
            <a:r>
              <a:rPr lang="en-US" dirty="0"/>
              <a:t>: Relying on </a:t>
            </a:r>
            <a:r>
              <a:rPr lang="en-US" u="sng" dirty="0"/>
              <a:t>analysts</a:t>
            </a:r>
            <a:r>
              <a:rPr lang="en-US" dirty="0"/>
              <a:t> to investigate attacks is costly and time-consuming.</a:t>
            </a:r>
          </a:p>
        </p:txBody>
      </p:sp>
    </p:spTree>
    <p:extLst>
      <p:ext uri="{BB962C8B-B14F-4D97-AF65-F5344CB8AC3E}">
        <p14:creationId xmlns:p14="http://schemas.microsoft.com/office/powerpoint/2010/main" val="3751212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FE3C8-2D02-4BFD-9318-DAA721E6A7D8}"/>
              </a:ext>
            </a:extLst>
          </p:cNvPr>
          <p:cNvSpPr>
            <a:spLocks noGrp="1"/>
          </p:cNvSpPr>
          <p:nvPr>
            <p:ph idx="1"/>
          </p:nvPr>
        </p:nvSpPr>
        <p:spPr>
          <a:xfrm>
            <a:off x="838200" y="1825625"/>
            <a:ext cx="10515600" cy="2981267"/>
          </a:xfrm>
        </p:spPr>
        <p:txBody>
          <a:bodyPr/>
          <a:lstStyle/>
          <a:p>
            <a:r>
              <a:rPr lang="en-US" dirty="0"/>
              <a:t>The first step in modeling </a:t>
            </a:r>
            <a:r>
              <a:rPr lang="en-US" i="1" dirty="0">
                <a:solidFill>
                  <a:srgbClr val="C00000"/>
                </a:solidFill>
              </a:rPr>
              <a:t>copula density </a:t>
            </a:r>
            <a:r>
              <a:rPr lang="en-US" dirty="0"/>
              <a:t>is to </a:t>
            </a:r>
            <a:r>
              <a:rPr lang="en-US" dirty="0">
                <a:solidFill>
                  <a:srgbClr val="00B050"/>
                </a:solidFill>
              </a:rPr>
              <a:t>model the </a:t>
            </a:r>
            <a:r>
              <a:rPr lang="en-US" dirty="0">
                <a:solidFill>
                  <a:srgbClr val="C00000"/>
                </a:solidFill>
              </a:rPr>
              <a:t>individual distributions </a:t>
            </a:r>
            <a:r>
              <a:rPr lang="en-US" dirty="0">
                <a:solidFill>
                  <a:srgbClr val="00B050"/>
                </a:solidFill>
              </a:rPr>
              <a:t>for each of our features, x</a:t>
            </a:r>
            <a:r>
              <a:rPr lang="en-US" baseline="-25000" dirty="0">
                <a:solidFill>
                  <a:srgbClr val="00B050"/>
                </a:solidFill>
              </a:rPr>
              <a:t>i</a:t>
            </a:r>
            <a:r>
              <a:rPr lang="en-US" dirty="0"/>
              <a:t>. </a:t>
            </a:r>
          </a:p>
          <a:p>
            <a:r>
              <a:rPr lang="en-US" dirty="0"/>
              <a:t>We </a:t>
            </a:r>
            <a:r>
              <a:rPr lang="en-US" dirty="0">
                <a:solidFill>
                  <a:srgbClr val="FF0000"/>
                </a:solidFill>
              </a:rPr>
              <a:t>model each feature </a:t>
            </a:r>
            <a:r>
              <a:rPr lang="en-US" dirty="0"/>
              <a:t>using a </a:t>
            </a:r>
            <a:r>
              <a:rPr lang="en-US" dirty="0">
                <a:solidFill>
                  <a:srgbClr val="00B050"/>
                </a:solidFill>
              </a:rPr>
              <a:t>non-parametric kernel density-based method</a:t>
            </a:r>
            <a:r>
              <a:rPr lang="en-US" dirty="0"/>
              <a:t>, described by:</a:t>
            </a:r>
          </a:p>
        </p:txBody>
      </p:sp>
      <p:pic>
        <p:nvPicPr>
          <p:cNvPr id="4" name="Picture 3">
            <a:extLst>
              <a:ext uri="{FF2B5EF4-FFF2-40B4-BE49-F238E27FC236}">
                <a16:creationId xmlns:a16="http://schemas.microsoft.com/office/drawing/2014/main" id="{2A2D7B08-5B2B-4CDD-AA26-606A81D2D965}"/>
              </a:ext>
            </a:extLst>
          </p:cNvPr>
          <p:cNvPicPr>
            <a:picLocks noChangeAspect="1"/>
          </p:cNvPicPr>
          <p:nvPr/>
        </p:nvPicPr>
        <p:blipFill>
          <a:blip r:embed="rId2"/>
          <a:stretch>
            <a:fillRect/>
          </a:stretch>
        </p:blipFill>
        <p:spPr>
          <a:xfrm>
            <a:off x="469689" y="804941"/>
            <a:ext cx="3435386" cy="500729"/>
          </a:xfrm>
          <a:prstGeom prst="rect">
            <a:avLst/>
          </a:prstGeom>
        </p:spPr>
      </p:pic>
      <p:pic>
        <p:nvPicPr>
          <p:cNvPr id="5" name="Picture 4">
            <a:extLst>
              <a:ext uri="{FF2B5EF4-FFF2-40B4-BE49-F238E27FC236}">
                <a16:creationId xmlns:a16="http://schemas.microsoft.com/office/drawing/2014/main" id="{D29893FC-F074-4D0E-8FA8-B78163497F03}"/>
              </a:ext>
            </a:extLst>
          </p:cNvPr>
          <p:cNvPicPr>
            <a:picLocks noChangeAspect="1"/>
          </p:cNvPicPr>
          <p:nvPr/>
        </p:nvPicPr>
        <p:blipFill>
          <a:blip r:embed="rId3"/>
          <a:stretch>
            <a:fillRect/>
          </a:stretch>
        </p:blipFill>
        <p:spPr>
          <a:xfrm>
            <a:off x="4961362" y="3309216"/>
            <a:ext cx="5426220" cy="1320384"/>
          </a:xfrm>
          <a:prstGeom prst="rect">
            <a:avLst/>
          </a:prstGeom>
        </p:spPr>
      </p:pic>
      <p:sp>
        <p:nvSpPr>
          <p:cNvPr id="8" name="TextBox 7">
            <a:extLst>
              <a:ext uri="{FF2B5EF4-FFF2-40B4-BE49-F238E27FC236}">
                <a16:creationId xmlns:a16="http://schemas.microsoft.com/office/drawing/2014/main" id="{B6A3CD3C-9E5E-4691-AFE7-AFB3B8C3A133}"/>
              </a:ext>
            </a:extLst>
          </p:cNvPr>
          <p:cNvSpPr txBox="1"/>
          <p:nvPr/>
        </p:nvSpPr>
        <p:spPr>
          <a:xfrm>
            <a:off x="511200" y="4960800"/>
            <a:ext cx="10995000" cy="369332"/>
          </a:xfrm>
          <a:prstGeom prst="rect">
            <a:avLst/>
          </a:prstGeom>
          <a:noFill/>
        </p:spPr>
        <p:txBody>
          <a:bodyPr wrap="square" rtlCol="0">
            <a:spAutoFit/>
          </a:bodyPr>
          <a:lstStyle/>
          <a:p>
            <a:r>
              <a:rPr lang="en-US" dirty="0"/>
              <a:t>where K(.) is a </a:t>
            </a:r>
            <a:r>
              <a:rPr lang="en-US" dirty="0">
                <a:solidFill>
                  <a:srgbClr val="00B050"/>
                </a:solidFill>
              </a:rPr>
              <a:t>Gaussian kernel </a:t>
            </a:r>
            <a:r>
              <a:rPr lang="en-US" dirty="0"/>
              <a:t>with the bandwidth parameter.</a:t>
            </a:r>
          </a:p>
        </p:txBody>
      </p:sp>
    </p:spTree>
    <p:extLst>
      <p:ext uri="{BB962C8B-B14F-4D97-AF65-F5344CB8AC3E}">
        <p14:creationId xmlns:p14="http://schemas.microsoft.com/office/powerpoint/2010/main" val="2602373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0617-CFF4-4416-A08F-E68E1D69A957}"/>
              </a:ext>
            </a:extLst>
          </p:cNvPr>
          <p:cNvSpPr>
            <a:spLocks noGrp="1"/>
          </p:cNvSpPr>
          <p:nvPr>
            <p:ph type="title"/>
          </p:nvPr>
        </p:nvSpPr>
        <p:spPr>
          <a:xfrm>
            <a:off x="449400" y="158400"/>
            <a:ext cx="10515600" cy="1325563"/>
          </a:xfrm>
        </p:spPr>
        <p:txBody>
          <a:bodyPr/>
          <a:lstStyle/>
          <a:p>
            <a:r>
              <a:rPr lang="en-US" dirty="0"/>
              <a:t>Overcome “discrete ordinal”</a:t>
            </a:r>
          </a:p>
        </p:txBody>
      </p:sp>
      <p:sp>
        <p:nvSpPr>
          <p:cNvPr id="3" name="Content Placeholder 2">
            <a:extLst>
              <a:ext uri="{FF2B5EF4-FFF2-40B4-BE49-F238E27FC236}">
                <a16:creationId xmlns:a16="http://schemas.microsoft.com/office/drawing/2014/main" id="{716CB8E5-AB4F-4BA8-82AE-BA0FC597E75F}"/>
              </a:ext>
            </a:extLst>
          </p:cNvPr>
          <p:cNvSpPr>
            <a:spLocks noGrp="1"/>
          </p:cNvSpPr>
          <p:nvPr>
            <p:ph idx="1"/>
          </p:nvPr>
        </p:nvSpPr>
        <p:spPr>
          <a:xfrm>
            <a:off x="204600" y="1372025"/>
            <a:ext cx="5083323" cy="5327575"/>
          </a:xfrm>
        </p:spPr>
        <p:txBody>
          <a:bodyPr>
            <a:normAutofit fontScale="92500" lnSpcReduction="10000"/>
          </a:bodyPr>
          <a:lstStyle/>
          <a:p>
            <a:r>
              <a:rPr lang="en-US" dirty="0"/>
              <a:t>For copula functions to be useful, the probability density of </a:t>
            </a:r>
            <a:r>
              <a:rPr lang="en-US" dirty="0" err="1"/>
              <a:t>u</a:t>
            </a:r>
            <a:r>
              <a:rPr lang="en-US" baseline="-25000" dirty="0" err="1"/>
              <a:t>i</a:t>
            </a:r>
            <a:r>
              <a:rPr lang="en-US" dirty="0"/>
              <a:t> =F(xi) should be </a:t>
            </a:r>
            <a:r>
              <a:rPr lang="en-US" dirty="0">
                <a:solidFill>
                  <a:srgbClr val="FF0000"/>
                </a:solidFill>
              </a:rPr>
              <a:t>uniform</a:t>
            </a:r>
            <a:r>
              <a:rPr lang="en-US" dirty="0"/>
              <a:t>, and for </a:t>
            </a:r>
            <a:r>
              <a:rPr lang="en-US" u="sng" dirty="0"/>
              <a:t>discrete-valued variables </a:t>
            </a:r>
            <a:r>
              <a:rPr lang="en-US" dirty="0"/>
              <a:t>this condition is not met.</a:t>
            </a:r>
          </a:p>
          <a:p>
            <a:r>
              <a:rPr lang="en-US" dirty="0"/>
              <a:t>A discrete valued variable will not have a uniform density for its CDF values (top right). However, </a:t>
            </a:r>
            <a:r>
              <a:rPr lang="en-US" dirty="0">
                <a:solidFill>
                  <a:srgbClr val="FF0000"/>
                </a:solidFill>
              </a:rPr>
              <a:t>if tiny amount of additive white Gaussian noise is added to the variable (essentially making it continuous), </a:t>
            </a:r>
            <a:r>
              <a:rPr lang="en-US" dirty="0"/>
              <a:t>the density of its CDF values look closer to uniform (bottom right). </a:t>
            </a:r>
            <a:r>
              <a:rPr lang="en-US" dirty="0">
                <a:solidFill>
                  <a:srgbClr val="FF0000"/>
                </a:solidFill>
              </a:rPr>
              <a:t>We use this trick to be able to model discrete variables using copulas.</a:t>
            </a:r>
          </a:p>
        </p:txBody>
      </p:sp>
      <p:pic>
        <p:nvPicPr>
          <p:cNvPr id="4" name="Picture 3">
            <a:extLst>
              <a:ext uri="{FF2B5EF4-FFF2-40B4-BE49-F238E27FC236}">
                <a16:creationId xmlns:a16="http://schemas.microsoft.com/office/drawing/2014/main" id="{169BC0D3-9FF2-4102-9981-EA1313A9ED53}"/>
              </a:ext>
            </a:extLst>
          </p:cNvPr>
          <p:cNvPicPr>
            <a:picLocks noChangeAspect="1"/>
          </p:cNvPicPr>
          <p:nvPr/>
        </p:nvPicPr>
        <p:blipFill>
          <a:blip r:embed="rId2"/>
          <a:stretch>
            <a:fillRect/>
          </a:stretch>
        </p:blipFill>
        <p:spPr>
          <a:xfrm>
            <a:off x="5339661" y="1372025"/>
            <a:ext cx="6518739" cy="5553090"/>
          </a:xfrm>
          <a:prstGeom prst="rect">
            <a:avLst/>
          </a:prstGeom>
        </p:spPr>
      </p:pic>
    </p:spTree>
    <p:extLst>
      <p:ext uri="{BB962C8B-B14F-4D97-AF65-F5344CB8AC3E}">
        <p14:creationId xmlns:p14="http://schemas.microsoft.com/office/powerpoint/2010/main" val="1923054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69C6D-BCA0-4704-B6F4-B73E0A22A6B3}"/>
              </a:ext>
            </a:extLst>
          </p:cNvPr>
          <p:cNvSpPr>
            <a:spLocks noGrp="1"/>
          </p:cNvSpPr>
          <p:nvPr>
            <p:ph type="title"/>
          </p:nvPr>
        </p:nvSpPr>
        <p:spPr/>
        <p:txBody>
          <a:bodyPr/>
          <a:lstStyle/>
          <a:p>
            <a:r>
              <a:rPr lang="en-US" dirty="0"/>
              <a:t>Add noise</a:t>
            </a:r>
          </a:p>
        </p:txBody>
      </p:sp>
      <p:sp>
        <p:nvSpPr>
          <p:cNvPr id="3" name="Content Placeholder 2">
            <a:extLst>
              <a:ext uri="{FF2B5EF4-FFF2-40B4-BE49-F238E27FC236}">
                <a16:creationId xmlns:a16="http://schemas.microsoft.com/office/drawing/2014/main" id="{1E5F88F4-9E9A-48CC-9D96-2358F1D2C92F}"/>
              </a:ext>
            </a:extLst>
          </p:cNvPr>
          <p:cNvSpPr>
            <a:spLocks noGrp="1"/>
          </p:cNvSpPr>
          <p:nvPr>
            <p:ph idx="1"/>
          </p:nvPr>
        </p:nvSpPr>
        <p:spPr/>
        <p:txBody>
          <a:bodyPr/>
          <a:lstStyle/>
          <a:p>
            <a:r>
              <a:rPr lang="en-US" dirty="0"/>
              <a:t>To overcome this problem, we add </a:t>
            </a:r>
            <a:r>
              <a:rPr lang="en-US" i="1" dirty="0">
                <a:solidFill>
                  <a:srgbClr val="00B050"/>
                </a:solidFill>
              </a:rPr>
              <a:t>additive white Gaussian noise </a:t>
            </a:r>
            <a:r>
              <a:rPr lang="en-US" dirty="0"/>
              <a:t>to </a:t>
            </a:r>
            <a:r>
              <a:rPr lang="en-US" dirty="0">
                <a:solidFill>
                  <a:srgbClr val="FF0000"/>
                </a:solidFill>
              </a:rPr>
              <a:t>x</a:t>
            </a:r>
            <a:r>
              <a:rPr lang="en-US" baseline="-25000" dirty="0">
                <a:solidFill>
                  <a:srgbClr val="FF0000"/>
                </a:solidFill>
              </a:rPr>
              <a:t>i</a:t>
            </a:r>
            <a:r>
              <a:rPr lang="en-US" dirty="0"/>
              <a:t>. This simple transformation gives us a </a:t>
            </a:r>
            <a:r>
              <a:rPr lang="en-US" dirty="0">
                <a:solidFill>
                  <a:srgbClr val="FF0000"/>
                </a:solidFill>
              </a:rPr>
              <a:t>continuous-valued </a:t>
            </a:r>
            <a:r>
              <a:rPr lang="en-US" dirty="0"/>
              <a:t>feature, given by </a:t>
            </a:r>
            <a:r>
              <a:rPr lang="en-US" dirty="0" err="1"/>
              <a:t>x</a:t>
            </a:r>
            <a:r>
              <a:rPr lang="en-US" baseline="-25000" dirty="0" err="1"/>
              <a:t>i</a:t>
            </a:r>
            <a:r>
              <a:rPr lang="en-US" baseline="30000" dirty="0" err="1"/>
              <a:t>c</a:t>
            </a:r>
            <a:r>
              <a:rPr lang="en-US" dirty="0"/>
              <a:t> . In our formulation, we </a:t>
            </a:r>
            <a:r>
              <a:rPr lang="en-US" dirty="0">
                <a:solidFill>
                  <a:srgbClr val="FF0000"/>
                </a:solidFill>
              </a:rPr>
              <a:t>add noise </a:t>
            </a:r>
            <a:r>
              <a:rPr lang="en-US" dirty="0"/>
              <a:t>to each feature value given by:</a:t>
            </a:r>
          </a:p>
        </p:txBody>
      </p:sp>
      <p:pic>
        <p:nvPicPr>
          <p:cNvPr id="4" name="Picture 3">
            <a:extLst>
              <a:ext uri="{FF2B5EF4-FFF2-40B4-BE49-F238E27FC236}">
                <a16:creationId xmlns:a16="http://schemas.microsoft.com/office/drawing/2014/main" id="{55976A9E-1A4D-4FA4-9F07-93EAD02E91C8}"/>
              </a:ext>
            </a:extLst>
          </p:cNvPr>
          <p:cNvPicPr>
            <a:picLocks noChangeAspect="1"/>
          </p:cNvPicPr>
          <p:nvPr/>
        </p:nvPicPr>
        <p:blipFill>
          <a:blip r:embed="rId2"/>
          <a:stretch>
            <a:fillRect/>
          </a:stretch>
        </p:blipFill>
        <p:spPr>
          <a:xfrm>
            <a:off x="3798824" y="3241933"/>
            <a:ext cx="5516063" cy="1099667"/>
          </a:xfrm>
          <a:prstGeom prst="rect">
            <a:avLst/>
          </a:prstGeom>
        </p:spPr>
      </p:pic>
      <p:pic>
        <p:nvPicPr>
          <p:cNvPr id="5" name="Picture 4">
            <a:extLst>
              <a:ext uri="{FF2B5EF4-FFF2-40B4-BE49-F238E27FC236}">
                <a16:creationId xmlns:a16="http://schemas.microsoft.com/office/drawing/2014/main" id="{41EB4003-6411-4568-959B-9C2C9F171708}"/>
              </a:ext>
            </a:extLst>
          </p:cNvPr>
          <p:cNvPicPr>
            <a:picLocks noChangeAspect="1"/>
          </p:cNvPicPr>
          <p:nvPr/>
        </p:nvPicPr>
        <p:blipFill>
          <a:blip r:embed="rId3"/>
          <a:stretch>
            <a:fillRect/>
          </a:stretch>
        </p:blipFill>
        <p:spPr>
          <a:xfrm>
            <a:off x="1546144" y="4523918"/>
            <a:ext cx="7920601" cy="1452928"/>
          </a:xfrm>
          <a:prstGeom prst="rect">
            <a:avLst/>
          </a:prstGeom>
        </p:spPr>
      </p:pic>
      <p:pic>
        <p:nvPicPr>
          <p:cNvPr id="6" name="Picture 5">
            <a:extLst>
              <a:ext uri="{FF2B5EF4-FFF2-40B4-BE49-F238E27FC236}">
                <a16:creationId xmlns:a16="http://schemas.microsoft.com/office/drawing/2014/main" id="{A52879AC-7848-4E54-9C6A-0E9B38BFAE01}"/>
              </a:ext>
            </a:extLst>
          </p:cNvPr>
          <p:cNvPicPr>
            <a:picLocks noChangeAspect="1"/>
          </p:cNvPicPr>
          <p:nvPr/>
        </p:nvPicPr>
        <p:blipFill>
          <a:blip r:embed="rId4"/>
          <a:stretch>
            <a:fillRect/>
          </a:stretch>
        </p:blipFill>
        <p:spPr>
          <a:xfrm>
            <a:off x="1546144" y="5975384"/>
            <a:ext cx="3176858" cy="367560"/>
          </a:xfrm>
          <a:prstGeom prst="rect">
            <a:avLst/>
          </a:prstGeom>
        </p:spPr>
      </p:pic>
      <p:sp>
        <p:nvSpPr>
          <p:cNvPr id="7" name="Rectangle 6">
            <a:extLst>
              <a:ext uri="{FF2B5EF4-FFF2-40B4-BE49-F238E27FC236}">
                <a16:creationId xmlns:a16="http://schemas.microsoft.com/office/drawing/2014/main" id="{D1A01435-6E1A-47E7-95EC-DD9D0F519DF9}"/>
              </a:ext>
            </a:extLst>
          </p:cNvPr>
          <p:cNvSpPr/>
          <p:nvPr/>
        </p:nvSpPr>
        <p:spPr>
          <a:xfrm>
            <a:off x="5506444" y="4420998"/>
            <a:ext cx="3251662" cy="4152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845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2B42-9BBE-44EA-B795-AA9213C82F40}"/>
              </a:ext>
            </a:extLst>
          </p:cNvPr>
          <p:cNvSpPr>
            <a:spLocks noGrp="1"/>
          </p:cNvSpPr>
          <p:nvPr>
            <p:ph type="title"/>
          </p:nvPr>
        </p:nvSpPr>
        <p:spPr>
          <a:xfrm>
            <a:off x="118200" y="-88475"/>
            <a:ext cx="3813000" cy="1325563"/>
          </a:xfrm>
        </p:spPr>
        <p:txBody>
          <a:bodyPr/>
          <a:lstStyle/>
          <a:p>
            <a:r>
              <a:rPr lang="en-US" dirty="0"/>
              <a:t>Why Copulas?</a:t>
            </a:r>
          </a:p>
        </p:txBody>
      </p:sp>
      <p:sp>
        <p:nvSpPr>
          <p:cNvPr id="3" name="Content Placeholder 2">
            <a:extLst>
              <a:ext uri="{FF2B5EF4-FFF2-40B4-BE49-F238E27FC236}">
                <a16:creationId xmlns:a16="http://schemas.microsoft.com/office/drawing/2014/main" id="{2697F1EA-694E-49AA-801E-FB50B7AF3DD7}"/>
              </a:ext>
            </a:extLst>
          </p:cNvPr>
          <p:cNvSpPr>
            <a:spLocks noGrp="1"/>
          </p:cNvSpPr>
          <p:nvPr>
            <p:ph idx="1"/>
          </p:nvPr>
        </p:nvSpPr>
        <p:spPr>
          <a:xfrm>
            <a:off x="118200" y="918425"/>
            <a:ext cx="11760000" cy="1659175"/>
          </a:xfrm>
        </p:spPr>
        <p:txBody>
          <a:bodyPr>
            <a:normAutofit fontScale="77500" lnSpcReduction="20000"/>
          </a:bodyPr>
          <a:lstStyle/>
          <a:p>
            <a:r>
              <a:rPr lang="en-US" dirty="0"/>
              <a:t>The left panel shows the </a:t>
            </a:r>
            <a:r>
              <a:rPr lang="en-US" dirty="0">
                <a:solidFill>
                  <a:srgbClr val="FF0000"/>
                </a:solidFill>
              </a:rPr>
              <a:t>contour lines </a:t>
            </a:r>
            <a:r>
              <a:rPr lang="en-US" dirty="0"/>
              <a:t>of the log PDF of a joint Gaussian copula probability density model with Weibull marginals. The right panel shows the contour lines of a </a:t>
            </a:r>
            <a:r>
              <a:rPr lang="en-US" u="sng" dirty="0"/>
              <a:t>bi-variate normal</a:t>
            </a:r>
            <a:r>
              <a:rPr lang="en-US" dirty="0"/>
              <a:t> fitted to the data. Qualitatively, it is clear that the copula model is better; as is evident from the </a:t>
            </a:r>
            <a:r>
              <a:rPr lang="en-US" dirty="0">
                <a:solidFill>
                  <a:srgbClr val="FF0000"/>
                </a:solidFill>
              </a:rPr>
              <a:t>contour lines spanning the entire data</a:t>
            </a:r>
            <a:r>
              <a:rPr lang="en-US" dirty="0"/>
              <a:t>. Quantitatively, the log-likelihood of the </a:t>
            </a:r>
            <a:r>
              <a:rPr lang="en-US" u="sng" dirty="0"/>
              <a:t>bi-variate normal model </a:t>
            </a:r>
            <a:r>
              <a:rPr lang="en-US" dirty="0"/>
              <a:t>is one order of magnitude smaller at -64194 when compared to -6539 achieved by Copula based model (but we need to maximize the log-likelihood!).</a:t>
            </a:r>
          </a:p>
        </p:txBody>
      </p:sp>
      <p:pic>
        <p:nvPicPr>
          <p:cNvPr id="4" name="Picture 3">
            <a:extLst>
              <a:ext uri="{FF2B5EF4-FFF2-40B4-BE49-F238E27FC236}">
                <a16:creationId xmlns:a16="http://schemas.microsoft.com/office/drawing/2014/main" id="{45F71565-A111-41CA-972B-BDB08B33AAF1}"/>
              </a:ext>
            </a:extLst>
          </p:cNvPr>
          <p:cNvPicPr>
            <a:picLocks noChangeAspect="1"/>
          </p:cNvPicPr>
          <p:nvPr/>
        </p:nvPicPr>
        <p:blipFill>
          <a:blip r:embed="rId2"/>
          <a:stretch>
            <a:fillRect/>
          </a:stretch>
        </p:blipFill>
        <p:spPr>
          <a:xfrm>
            <a:off x="2117979" y="2522815"/>
            <a:ext cx="8718021" cy="4107533"/>
          </a:xfrm>
          <a:prstGeom prst="rect">
            <a:avLst/>
          </a:prstGeom>
        </p:spPr>
      </p:pic>
      <p:cxnSp>
        <p:nvCxnSpPr>
          <p:cNvPr id="6" name="Straight Arrow Connector 5">
            <a:extLst>
              <a:ext uri="{FF2B5EF4-FFF2-40B4-BE49-F238E27FC236}">
                <a16:creationId xmlns:a16="http://schemas.microsoft.com/office/drawing/2014/main" id="{209CF463-7AF8-4E3B-B52E-F7DEBC132E9B}"/>
              </a:ext>
            </a:extLst>
          </p:cNvPr>
          <p:cNvCxnSpPr/>
          <p:nvPr/>
        </p:nvCxnSpPr>
        <p:spPr>
          <a:xfrm flipH="1">
            <a:off x="8657439" y="1874939"/>
            <a:ext cx="29361" cy="2231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293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9EEC-F212-455C-A52A-07E905BFE279}"/>
              </a:ext>
            </a:extLst>
          </p:cNvPr>
          <p:cNvSpPr>
            <a:spLocks noGrp="1"/>
          </p:cNvSpPr>
          <p:nvPr>
            <p:ph type="title"/>
          </p:nvPr>
        </p:nvSpPr>
        <p:spPr>
          <a:xfrm>
            <a:off x="478200" y="141925"/>
            <a:ext cx="10515600" cy="1325563"/>
          </a:xfrm>
        </p:spPr>
        <p:txBody>
          <a:bodyPr/>
          <a:lstStyle/>
          <a:p>
            <a:r>
              <a:rPr lang="en-US" dirty="0"/>
              <a:t>Outlier score interpretation</a:t>
            </a:r>
          </a:p>
        </p:txBody>
      </p:sp>
      <p:sp>
        <p:nvSpPr>
          <p:cNvPr id="3" name="Content Placeholder 2">
            <a:extLst>
              <a:ext uri="{FF2B5EF4-FFF2-40B4-BE49-F238E27FC236}">
                <a16:creationId xmlns:a16="http://schemas.microsoft.com/office/drawing/2014/main" id="{514A4A0D-B7E0-4C7F-9D16-6D14D56967F1}"/>
              </a:ext>
            </a:extLst>
          </p:cNvPr>
          <p:cNvSpPr>
            <a:spLocks noGrp="1"/>
          </p:cNvSpPr>
          <p:nvPr>
            <p:ph idx="1"/>
          </p:nvPr>
        </p:nvSpPr>
        <p:spPr>
          <a:xfrm>
            <a:off x="478200" y="1328824"/>
            <a:ext cx="11488200" cy="5316776"/>
          </a:xfrm>
        </p:spPr>
        <p:txBody>
          <a:bodyPr>
            <a:noAutofit/>
          </a:bodyPr>
          <a:lstStyle/>
          <a:p>
            <a:r>
              <a:rPr lang="en-US" sz="2400" dirty="0"/>
              <a:t>Selecting the </a:t>
            </a:r>
            <a:r>
              <a:rPr lang="en-US" sz="2400" dirty="0">
                <a:solidFill>
                  <a:srgbClr val="00B050"/>
                </a:solidFill>
              </a:rPr>
              <a:t>top-k</a:t>
            </a:r>
            <a:r>
              <a:rPr lang="en-US" sz="2400" dirty="0"/>
              <a:t> examples can lead to </a:t>
            </a:r>
            <a:r>
              <a:rPr lang="en-US" sz="2400" dirty="0">
                <a:solidFill>
                  <a:srgbClr val="00B050"/>
                </a:solidFill>
              </a:rPr>
              <a:t>false positives</a:t>
            </a:r>
            <a:r>
              <a:rPr lang="en-US" sz="2400" dirty="0"/>
              <a:t>, because </a:t>
            </a:r>
            <a:r>
              <a:rPr lang="en-US" sz="2400" dirty="0">
                <a:solidFill>
                  <a:srgbClr val="FF0000"/>
                </a:solidFill>
              </a:rPr>
              <a:t>highly-ranked examples will not necessarily have a high outlier score</a:t>
            </a:r>
            <a:r>
              <a:rPr lang="en-US" sz="2400" dirty="0"/>
              <a:t>. Since ranking is determined by comparing examples to each other and not by their absolute score, this scenario may occur if the data has </a:t>
            </a:r>
            <a:r>
              <a:rPr lang="en-US" sz="2400" dirty="0">
                <a:solidFill>
                  <a:srgbClr val="FF0000"/>
                </a:solidFill>
              </a:rPr>
              <a:t>few outliers</a:t>
            </a:r>
            <a:r>
              <a:rPr lang="en-US" sz="2400" dirty="0"/>
              <a:t>.</a:t>
            </a:r>
          </a:p>
          <a:p>
            <a:r>
              <a:rPr lang="en-US" sz="2400" dirty="0">
                <a:solidFill>
                  <a:srgbClr val="00B050"/>
                </a:solidFill>
              </a:rPr>
              <a:t>Thresholding techniques </a:t>
            </a:r>
            <a:r>
              <a:rPr lang="en-US" sz="2400" dirty="0"/>
              <a:t>are difficult to implement because scores are not easily interpretable. For instance, joint probability density values differ by more than 50 orders of magnitude.</a:t>
            </a:r>
          </a:p>
          <a:p>
            <a:r>
              <a:rPr lang="en-US" sz="2400" dirty="0"/>
              <a:t>Because </a:t>
            </a:r>
            <a:r>
              <a:rPr lang="en-US" sz="2400" dirty="0">
                <a:solidFill>
                  <a:srgbClr val="FF0000"/>
                </a:solidFill>
              </a:rPr>
              <a:t>combining scores from different methods </a:t>
            </a:r>
            <a:r>
              <a:rPr lang="en-US" sz="2400" dirty="0"/>
              <a:t>is not straightforward, it is also difficult to exploit the robustness of </a:t>
            </a:r>
            <a:r>
              <a:rPr lang="en-US" sz="2400" dirty="0">
                <a:solidFill>
                  <a:srgbClr val="FF0000"/>
                </a:solidFill>
              </a:rPr>
              <a:t>multi-algorithm outlier detection ensembles</a:t>
            </a:r>
            <a:r>
              <a:rPr lang="en-US" sz="2400" dirty="0"/>
              <a:t>. Not only can the range of values returned by different methods be completely different, these methods can also result in opposite categorizations; in some cases, such as </a:t>
            </a:r>
            <a:r>
              <a:rPr lang="en-US" sz="2400" u="sng" dirty="0"/>
              <a:t>the matrix decomposition-based method, outliers receive the highest scores, while in other cases, such as probability density estimation methods, normal data points receive higher scores</a:t>
            </a:r>
            <a:r>
              <a:rPr lang="en-US" sz="2400" dirty="0"/>
              <a:t>.</a:t>
            </a:r>
          </a:p>
        </p:txBody>
      </p:sp>
    </p:spTree>
    <p:extLst>
      <p:ext uri="{BB962C8B-B14F-4D97-AF65-F5344CB8AC3E}">
        <p14:creationId xmlns:p14="http://schemas.microsoft.com/office/powerpoint/2010/main" val="3623134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6813-7204-4E82-88C3-E845EA6D98ED}"/>
              </a:ext>
            </a:extLst>
          </p:cNvPr>
          <p:cNvSpPr>
            <a:spLocks noGrp="1"/>
          </p:cNvSpPr>
          <p:nvPr>
            <p:ph type="title"/>
          </p:nvPr>
        </p:nvSpPr>
        <p:spPr/>
        <p:txBody>
          <a:bodyPr/>
          <a:lstStyle/>
          <a:p>
            <a:r>
              <a:rPr lang="en-US" dirty="0"/>
              <a:t>Overcome score issues</a:t>
            </a:r>
          </a:p>
        </p:txBody>
      </p:sp>
      <p:sp>
        <p:nvSpPr>
          <p:cNvPr id="3" name="Content Placeholder 2">
            <a:extLst>
              <a:ext uri="{FF2B5EF4-FFF2-40B4-BE49-F238E27FC236}">
                <a16:creationId xmlns:a16="http://schemas.microsoft.com/office/drawing/2014/main" id="{B9919D05-88B7-40AB-A173-26EE572D6908}"/>
              </a:ext>
            </a:extLst>
          </p:cNvPr>
          <p:cNvSpPr>
            <a:spLocks noGrp="1"/>
          </p:cNvSpPr>
          <p:nvPr>
            <p:ph idx="1"/>
          </p:nvPr>
        </p:nvSpPr>
        <p:spPr/>
        <p:txBody>
          <a:bodyPr>
            <a:normAutofit/>
          </a:bodyPr>
          <a:lstStyle/>
          <a:p>
            <a:r>
              <a:rPr lang="en-US" dirty="0"/>
              <a:t>One solution for overcoming these limitations while still taking advantage of </a:t>
            </a:r>
            <a:r>
              <a:rPr lang="en-US" u="sng" dirty="0"/>
              <a:t>two or more detectors </a:t>
            </a:r>
            <a:r>
              <a:rPr lang="en-US" dirty="0"/>
              <a:t>is to </a:t>
            </a:r>
            <a:r>
              <a:rPr lang="en-US" dirty="0">
                <a:solidFill>
                  <a:srgbClr val="FF0000"/>
                </a:solidFill>
              </a:rPr>
              <a:t>combine ranks instead of scores</a:t>
            </a:r>
            <a:r>
              <a:rPr lang="en-US" dirty="0"/>
              <a:t>. </a:t>
            </a:r>
          </a:p>
          <a:p>
            <a:r>
              <a:rPr lang="en-US" dirty="0"/>
              <a:t>However, </a:t>
            </a:r>
            <a:r>
              <a:rPr lang="en-US" dirty="0">
                <a:solidFill>
                  <a:srgbClr val="00B050"/>
                </a:solidFill>
              </a:rPr>
              <a:t>highly ranked examples </a:t>
            </a:r>
            <a:r>
              <a:rPr lang="en-US" dirty="0"/>
              <a:t>will still be considered </a:t>
            </a:r>
            <a:r>
              <a:rPr lang="en-US" dirty="0">
                <a:solidFill>
                  <a:srgbClr val="00B050"/>
                </a:solidFill>
              </a:rPr>
              <a:t>outliers</a:t>
            </a:r>
            <a:r>
              <a:rPr lang="en-US" dirty="0"/>
              <a:t>, regardless of whether their absolute outlier scores are high or not. </a:t>
            </a:r>
          </a:p>
          <a:p>
            <a:r>
              <a:rPr lang="en-US" dirty="0"/>
              <a:t>As a result, this strategy can result in a high false positive rate.</a:t>
            </a:r>
          </a:p>
          <a:p>
            <a:endParaRPr lang="en-US" dirty="0"/>
          </a:p>
          <a:p>
            <a:r>
              <a:rPr lang="en-US" dirty="0"/>
              <a:t>Another solution is to </a:t>
            </a:r>
            <a:r>
              <a:rPr lang="en-US" dirty="0">
                <a:solidFill>
                  <a:srgbClr val="FF0000"/>
                </a:solidFill>
              </a:rPr>
              <a:t>project all scores into the same space</a:t>
            </a:r>
            <a:r>
              <a:rPr lang="en-US" dirty="0"/>
              <a:t>, ideally interpretable as </a:t>
            </a:r>
            <a:r>
              <a:rPr lang="en-US" dirty="0">
                <a:solidFill>
                  <a:srgbClr val="FF0000"/>
                </a:solidFill>
              </a:rPr>
              <a:t>probabilities</a:t>
            </a:r>
            <a:r>
              <a:rPr lang="en-US" dirty="0"/>
              <a:t>. We adopt this last strategy; </a:t>
            </a:r>
          </a:p>
        </p:txBody>
      </p:sp>
    </p:spTree>
    <p:extLst>
      <p:ext uri="{BB962C8B-B14F-4D97-AF65-F5344CB8AC3E}">
        <p14:creationId xmlns:p14="http://schemas.microsoft.com/office/powerpoint/2010/main" val="1692282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FC5D6-3904-4D25-969F-BD80FCBE063B}"/>
              </a:ext>
            </a:extLst>
          </p:cNvPr>
          <p:cNvSpPr>
            <a:spLocks noGrp="1"/>
          </p:cNvSpPr>
          <p:nvPr>
            <p:ph type="title"/>
          </p:nvPr>
        </p:nvSpPr>
        <p:spPr/>
        <p:txBody>
          <a:bodyPr/>
          <a:lstStyle/>
          <a:p>
            <a:r>
              <a:rPr lang="en-US" dirty="0"/>
              <a:t>Transforming </a:t>
            </a:r>
            <a:r>
              <a:rPr lang="en-US" u="sng" dirty="0"/>
              <a:t>outlier scores </a:t>
            </a:r>
            <a:r>
              <a:rPr lang="en-US" dirty="0"/>
              <a:t>into </a:t>
            </a:r>
            <a:r>
              <a:rPr lang="en-US" u="sng" dirty="0"/>
              <a:t>probabilities</a:t>
            </a:r>
          </a:p>
        </p:txBody>
      </p:sp>
      <p:sp>
        <p:nvSpPr>
          <p:cNvPr id="3" name="Content Placeholder 2">
            <a:extLst>
              <a:ext uri="{FF2B5EF4-FFF2-40B4-BE49-F238E27FC236}">
                <a16:creationId xmlns:a16="http://schemas.microsoft.com/office/drawing/2014/main" id="{B96F5EBC-CB9F-4ECB-BAF9-0E3617407E82}"/>
              </a:ext>
            </a:extLst>
          </p:cNvPr>
          <p:cNvSpPr>
            <a:spLocks noGrp="1"/>
          </p:cNvSpPr>
          <p:nvPr>
            <p:ph idx="1"/>
          </p:nvPr>
        </p:nvSpPr>
        <p:spPr/>
        <p:txBody>
          <a:bodyPr>
            <a:normAutofit fontScale="92500" lnSpcReduction="20000"/>
          </a:bodyPr>
          <a:lstStyle/>
          <a:p>
            <a:r>
              <a:rPr lang="en-US" dirty="0"/>
              <a:t>We model </a:t>
            </a:r>
            <a:r>
              <a:rPr lang="en-US" dirty="0">
                <a:solidFill>
                  <a:srgbClr val="00B050"/>
                </a:solidFill>
              </a:rPr>
              <a:t>matrix</a:t>
            </a:r>
            <a:r>
              <a:rPr lang="en-US" dirty="0"/>
              <a:t> </a:t>
            </a:r>
            <a:r>
              <a:rPr lang="en-US" dirty="0">
                <a:solidFill>
                  <a:srgbClr val="00B050"/>
                </a:solidFill>
              </a:rPr>
              <a:t>decomposition</a:t>
            </a:r>
            <a:r>
              <a:rPr lang="en-US" dirty="0"/>
              <a:t>-based </a:t>
            </a:r>
            <a:r>
              <a:rPr lang="en-US" dirty="0">
                <a:solidFill>
                  <a:srgbClr val="C00000"/>
                </a:solidFill>
              </a:rPr>
              <a:t>outlier scores </a:t>
            </a:r>
            <a:r>
              <a:rPr lang="en-US" dirty="0"/>
              <a:t>with a </a:t>
            </a:r>
            <a:r>
              <a:rPr lang="en-US" dirty="0">
                <a:solidFill>
                  <a:srgbClr val="C00000"/>
                </a:solidFill>
              </a:rPr>
              <a:t>Weibull distribution</a:t>
            </a:r>
            <a:r>
              <a:rPr lang="en-US" dirty="0"/>
              <a:t>, which is flexible, and can model a wide variety of shapes. For a given score S, the outlier probability corresponds to the cumulative density function evaluated in S: F(S) = P(X |S). </a:t>
            </a:r>
          </a:p>
          <a:p>
            <a:r>
              <a:rPr lang="en-US" dirty="0"/>
              <a:t>The exact same technique can be applied to the </a:t>
            </a:r>
            <a:r>
              <a:rPr lang="en-US" u="sng" dirty="0"/>
              <a:t>replicator neural networks </a:t>
            </a:r>
            <a:r>
              <a:rPr lang="en-US" dirty="0">
                <a:solidFill>
                  <a:srgbClr val="C00000"/>
                </a:solidFill>
              </a:rPr>
              <a:t>scores</a:t>
            </a:r>
            <a:r>
              <a:rPr lang="en-US" dirty="0"/>
              <a:t>.</a:t>
            </a:r>
          </a:p>
          <a:p>
            <a:r>
              <a:rPr lang="en-US" dirty="0"/>
              <a:t>Joint probability densities require an additional step, because the scores span different orders of magnitude. As a result, most of the information is lost. To mitigate this loss, we first compute the </a:t>
            </a:r>
            <a:r>
              <a:rPr lang="en-US" dirty="0">
                <a:solidFill>
                  <a:srgbClr val="FF0000"/>
                </a:solidFill>
              </a:rPr>
              <a:t>negative logarithm </a:t>
            </a:r>
            <a:r>
              <a:rPr lang="en-US" dirty="0"/>
              <a:t>of the scores, and then shift the distribution to have positive support. </a:t>
            </a:r>
          </a:p>
          <a:p>
            <a:r>
              <a:rPr lang="en-US" dirty="0"/>
              <a:t>Once this transformation is performed, we model the transformed scores with a Weibull distribution and determine the outlier probability for each example.</a:t>
            </a:r>
          </a:p>
        </p:txBody>
      </p:sp>
    </p:spTree>
    <p:extLst>
      <p:ext uri="{BB962C8B-B14F-4D97-AF65-F5344CB8AC3E}">
        <p14:creationId xmlns:p14="http://schemas.microsoft.com/office/powerpoint/2010/main" val="37874721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8249-4807-47D1-ADD9-A9FD2337347D}"/>
              </a:ext>
            </a:extLst>
          </p:cNvPr>
          <p:cNvSpPr>
            <a:spLocks noGrp="1"/>
          </p:cNvSpPr>
          <p:nvPr>
            <p:ph type="title"/>
          </p:nvPr>
        </p:nvSpPr>
        <p:spPr/>
        <p:txBody>
          <a:bodyPr/>
          <a:lstStyle/>
          <a:p>
            <a:r>
              <a:rPr lang="en-US" dirty="0"/>
              <a:t>Outlier detection ensembles</a:t>
            </a:r>
          </a:p>
        </p:txBody>
      </p:sp>
      <p:sp>
        <p:nvSpPr>
          <p:cNvPr id="3" name="Content Placeholder 2">
            <a:extLst>
              <a:ext uri="{FF2B5EF4-FFF2-40B4-BE49-F238E27FC236}">
                <a16:creationId xmlns:a16="http://schemas.microsoft.com/office/drawing/2014/main" id="{0F932868-63A0-4F44-9CFF-E9CC69320C97}"/>
              </a:ext>
            </a:extLst>
          </p:cNvPr>
          <p:cNvSpPr>
            <a:spLocks noGrp="1"/>
          </p:cNvSpPr>
          <p:nvPr>
            <p:ph idx="1"/>
          </p:nvPr>
        </p:nvSpPr>
        <p:spPr/>
        <p:txBody>
          <a:bodyPr/>
          <a:lstStyle/>
          <a:p>
            <a:r>
              <a:rPr lang="en-US" dirty="0">
                <a:solidFill>
                  <a:srgbClr val="FF0000"/>
                </a:solidFill>
              </a:rPr>
              <a:t>Multi-algorithm ensembles </a:t>
            </a:r>
            <a:r>
              <a:rPr lang="en-US" dirty="0"/>
              <a:t>are </a:t>
            </a:r>
            <a:r>
              <a:rPr lang="en-US" u="sng" dirty="0"/>
              <a:t>combinations of predictions </a:t>
            </a:r>
            <a:r>
              <a:rPr lang="en-US" dirty="0"/>
              <a:t>from different machine learning models. </a:t>
            </a:r>
          </a:p>
          <a:p>
            <a:r>
              <a:rPr lang="en-US" dirty="0"/>
              <a:t>This strategy improves robustness by </a:t>
            </a:r>
            <a:r>
              <a:rPr lang="en-US" dirty="0">
                <a:solidFill>
                  <a:srgbClr val="C00000"/>
                </a:solidFill>
              </a:rPr>
              <a:t>compensating for </a:t>
            </a:r>
            <a:r>
              <a:rPr lang="en-US" dirty="0"/>
              <a:t>the </a:t>
            </a:r>
            <a:r>
              <a:rPr lang="en-US" dirty="0">
                <a:solidFill>
                  <a:srgbClr val="C00000"/>
                </a:solidFill>
              </a:rPr>
              <a:t>individual biases</a:t>
            </a:r>
            <a:r>
              <a:rPr lang="en-US" dirty="0"/>
              <a:t> of models in the ensemble. </a:t>
            </a:r>
          </a:p>
          <a:p>
            <a:r>
              <a:rPr lang="en-US" dirty="0"/>
              <a:t>In this case, we </a:t>
            </a:r>
            <a:r>
              <a:rPr lang="en-US" dirty="0">
                <a:solidFill>
                  <a:srgbClr val="C00000"/>
                </a:solidFill>
              </a:rPr>
              <a:t>average</a:t>
            </a:r>
            <a:r>
              <a:rPr lang="en-US" dirty="0"/>
              <a:t> outlier probabilities obtained separately by each of the methods.</a:t>
            </a:r>
          </a:p>
          <a:p>
            <a:r>
              <a:rPr lang="en-US" dirty="0"/>
              <a:t>Each example must be highly scored by all methods in order to be highly ranked and shown to the end user.</a:t>
            </a:r>
          </a:p>
        </p:txBody>
      </p:sp>
    </p:spTree>
    <p:extLst>
      <p:ext uri="{BB962C8B-B14F-4D97-AF65-F5344CB8AC3E}">
        <p14:creationId xmlns:p14="http://schemas.microsoft.com/office/powerpoint/2010/main" val="42306761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9923-A287-444D-83BD-D8CAA493128F}"/>
              </a:ext>
            </a:extLst>
          </p:cNvPr>
          <p:cNvSpPr>
            <a:spLocks noGrp="1"/>
          </p:cNvSpPr>
          <p:nvPr>
            <p:ph type="title"/>
          </p:nvPr>
        </p:nvSpPr>
        <p:spPr/>
        <p:txBody>
          <a:bodyPr/>
          <a:lstStyle/>
          <a:p>
            <a:r>
              <a:rPr lang="en-US" dirty="0">
                <a:solidFill>
                  <a:srgbClr val="C00000"/>
                </a:solidFill>
              </a:rPr>
              <a:t>Active Model Synthesis</a:t>
            </a:r>
          </a:p>
        </p:txBody>
      </p:sp>
      <p:sp>
        <p:nvSpPr>
          <p:cNvPr id="3" name="Content Placeholder 2">
            <a:extLst>
              <a:ext uri="{FF2B5EF4-FFF2-40B4-BE49-F238E27FC236}">
                <a16:creationId xmlns:a16="http://schemas.microsoft.com/office/drawing/2014/main" id="{091EB26B-8541-4A1C-BAD1-32E3CEEFBC89}"/>
              </a:ext>
            </a:extLst>
          </p:cNvPr>
          <p:cNvSpPr>
            <a:spLocks noGrp="1"/>
          </p:cNvSpPr>
          <p:nvPr>
            <p:ph idx="1"/>
          </p:nvPr>
        </p:nvSpPr>
        <p:spPr/>
        <p:txBody>
          <a:bodyPr>
            <a:normAutofit/>
          </a:bodyPr>
          <a:lstStyle/>
          <a:p>
            <a:r>
              <a:rPr lang="en-US" dirty="0"/>
              <a:t>This system is meant to continually </a:t>
            </a:r>
            <a:r>
              <a:rPr lang="en-US" dirty="0">
                <a:solidFill>
                  <a:srgbClr val="FF0000"/>
                </a:solidFill>
              </a:rPr>
              <a:t>identify new and evolving attacks </a:t>
            </a:r>
            <a:r>
              <a:rPr lang="en-US" dirty="0"/>
              <a:t>with the help of an </a:t>
            </a:r>
            <a:r>
              <a:rPr lang="en-US" dirty="0">
                <a:solidFill>
                  <a:srgbClr val="00B050"/>
                </a:solidFill>
              </a:rPr>
              <a:t>analyst</a:t>
            </a:r>
            <a:r>
              <a:rPr lang="en-US" dirty="0"/>
              <a:t>, and to use these identifications to </a:t>
            </a:r>
            <a:r>
              <a:rPr lang="en-US" u="sng" dirty="0"/>
              <a:t>synthesize new models that can </a:t>
            </a:r>
            <a:r>
              <a:rPr lang="en-US" u="sng" dirty="0">
                <a:solidFill>
                  <a:srgbClr val="00B050"/>
                </a:solidFill>
              </a:rPr>
              <a:t>predict </a:t>
            </a:r>
            <a:r>
              <a:rPr lang="en-US" u="sng" dirty="0"/>
              <a:t>attacks without the analyst, using </a:t>
            </a:r>
            <a:r>
              <a:rPr lang="en-US" u="sng" dirty="0">
                <a:solidFill>
                  <a:srgbClr val="00B050"/>
                </a:solidFill>
              </a:rPr>
              <a:t>behavioral descriptors</a:t>
            </a:r>
            <a:r>
              <a:rPr lang="en-US" dirty="0"/>
              <a:t>. </a:t>
            </a:r>
          </a:p>
          <a:p>
            <a:r>
              <a:rPr lang="en-US" dirty="0"/>
              <a:t>For this, we designed a closed-loop system that entwines analyst intuition with machine intelligence.</a:t>
            </a:r>
          </a:p>
          <a:p>
            <a:endParaRPr lang="en-US" dirty="0"/>
          </a:p>
          <a:p>
            <a:r>
              <a:rPr lang="en-US" dirty="0"/>
              <a:t>The algorithm has three phases–</a:t>
            </a:r>
            <a:r>
              <a:rPr lang="en-US" dirty="0">
                <a:solidFill>
                  <a:srgbClr val="FF0000"/>
                </a:solidFill>
              </a:rPr>
              <a:t>TRAINING, DEPLOYMENT and FEEDBACK COLLECTION/UPDATING</a:t>
            </a:r>
            <a:r>
              <a:rPr lang="en-US" dirty="0"/>
              <a:t>–and cycles through these phases daily.</a:t>
            </a:r>
          </a:p>
        </p:txBody>
      </p:sp>
    </p:spTree>
    <p:extLst>
      <p:ext uri="{BB962C8B-B14F-4D97-AF65-F5344CB8AC3E}">
        <p14:creationId xmlns:p14="http://schemas.microsoft.com/office/powerpoint/2010/main" val="19352513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E98318-9909-4D43-8A10-091DA59367C0}"/>
              </a:ext>
            </a:extLst>
          </p:cNvPr>
          <p:cNvPicPr>
            <a:picLocks noChangeAspect="1"/>
          </p:cNvPicPr>
          <p:nvPr/>
        </p:nvPicPr>
        <p:blipFill>
          <a:blip r:embed="rId2"/>
          <a:stretch>
            <a:fillRect/>
          </a:stretch>
        </p:blipFill>
        <p:spPr>
          <a:xfrm>
            <a:off x="185475" y="1888200"/>
            <a:ext cx="11498024" cy="4210200"/>
          </a:xfrm>
          <a:prstGeom prst="rect">
            <a:avLst/>
          </a:prstGeom>
        </p:spPr>
      </p:pic>
      <p:pic>
        <p:nvPicPr>
          <p:cNvPr id="3" name="Picture 2">
            <a:extLst>
              <a:ext uri="{FF2B5EF4-FFF2-40B4-BE49-F238E27FC236}">
                <a16:creationId xmlns:a16="http://schemas.microsoft.com/office/drawing/2014/main" id="{698E3625-1779-4CBF-9174-16B4817803DF}"/>
              </a:ext>
            </a:extLst>
          </p:cNvPr>
          <p:cNvPicPr>
            <a:picLocks noChangeAspect="1"/>
          </p:cNvPicPr>
          <p:nvPr/>
        </p:nvPicPr>
        <p:blipFill>
          <a:blip r:embed="rId3"/>
          <a:stretch>
            <a:fillRect/>
          </a:stretch>
        </p:blipFill>
        <p:spPr>
          <a:xfrm>
            <a:off x="1850887" y="759600"/>
            <a:ext cx="9203160" cy="893217"/>
          </a:xfrm>
          <a:prstGeom prst="rect">
            <a:avLst/>
          </a:prstGeom>
        </p:spPr>
      </p:pic>
    </p:spTree>
    <p:extLst>
      <p:ext uri="{BB962C8B-B14F-4D97-AF65-F5344CB8AC3E}">
        <p14:creationId xmlns:p14="http://schemas.microsoft.com/office/powerpoint/2010/main" val="348148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2734-F9DC-4C2E-B932-123187B58479}"/>
              </a:ext>
            </a:extLst>
          </p:cNvPr>
          <p:cNvSpPr>
            <a:spLocks noGrp="1"/>
          </p:cNvSpPr>
          <p:nvPr>
            <p:ph type="title"/>
          </p:nvPr>
        </p:nvSpPr>
        <p:spPr/>
        <p:txBody>
          <a:bodyPr/>
          <a:lstStyle/>
          <a:p>
            <a:r>
              <a:rPr lang="en-US" dirty="0"/>
              <a:t>AI</a:t>
            </a:r>
            <a:r>
              <a:rPr lang="en-US" baseline="30000" dirty="0"/>
              <a:t>2</a:t>
            </a:r>
          </a:p>
        </p:txBody>
      </p:sp>
      <p:sp>
        <p:nvSpPr>
          <p:cNvPr id="3" name="Content Placeholder 2">
            <a:extLst>
              <a:ext uri="{FF2B5EF4-FFF2-40B4-BE49-F238E27FC236}">
                <a16:creationId xmlns:a16="http://schemas.microsoft.com/office/drawing/2014/main" id="{3EB5CF17-0ADA-4F7E-91E8-1AD283D8F057}"/>
              </a:ext>
            </a:extLst>
          </p:cNvPr>
          <p:cNvSpPr>
            <a:spLocks noGrp="1"/>
          </p:cNvSpPr>
          <p:nvPr>
            <p:ph idx="1"/>
          </p:nvPr>
        </p:nvSpPr>
        <p:spPr/>
        <p:txBody>
          <a:bodyPr>
            <a:normAutofit fontScale="92500" lnSpcReduction="10000"/>
          </a:bodyPr>
          <a:lstStyle/>
          <a:p>
            <a:r>
              <a:rPr lang="en-US" dirty="0"/>
              <a:t>A solution that properly addresses these challenges must:</a:t>
            </a:r>
          </a:p>
          <a:p>
            <a:pPr>
              <a:buFontTx/>
              <a:buChar char="-"/>
            </a:pPr>
            <a:r>
              <a:rPr lang="en-US" dirty="0"/>
              <a:t>use </a:t>
            </a:r>
            <a:r>
              <a:rPr lang="en-US" dirty="0">
                <a:solidFill>
                  <a:srgbClr val="FF0000"/>
                </a:solidFill>
              </a:rPr>
              <a:t>analysts’ time </a:t>
            </a:r>
            <a:r>
              <a:rPr lang="en-US" dirty="0"/>
              <a:t>effectively, </a:t>
            </a:r>
          </a:p>
          <a:p>
            <a:pPr>
              <a:buFontTx/>
              <a:buChar char="-"/>
            </a:pPr>
            <a:r>
              <a:rPr lang="en-US" dirty="0"/>
              <a:t>detect </a:t>
            </a:r>
            <a:r>
              <a:rPr lang="en-US" u="sng" dirty="0"/>
              <a:t>new and evolving </a:t>
            </a:r>
            <a:r>
              <a:rPr lang="en-US" dirty="0"/>
              <a:t>attacks </a:t>
            </a:r>
            <a:r>
              <a:rPr lang="en-US" dirty="0">
                <a:solidFill>
                  <a:srgbClr val="FF0000"/>
                </a:solidFill>
              </a:rPr>
              <a:t>in their early stages</a:t>
            </a:r>
            <a:r>
              <a:rPr lang="en-US" dirty="0"/>
              <a:t>, </a:t>
            </a:r>
          </a:p>
          <a:p>
            <a:pPr>
              <a:buFontTx/>
              <a:buChar char="-"/>
            </a:pPr>
            <a:r>
              <a:rPr lang="en-US" dirty="0"/>
              <a:t>reduce </a:t>
            </a:r>
            <a:r>
              <a:rPr lang="en-US" dirty="0">
                <a:solidFill>
                  <a:srgbClr val="FF0000"/>
                </a:solidFill>
              </a:rPr>
              <a:t>response times </a:t>
            </a:r>
            <a:r>
              <a:rPr lang="en-US" dirty="0"/>
              <a:t>between detection and attack prevention,</a:t>
            </a:r>
          </a:p>
          <a:p>
            <a:pPr>
              <a:buFontTx/>
              <a:buChar char="-"/>
            </a:pPr>
            <a:r>
              <a:rPr lang="en-US" dirty="0"/>
              <a:t>have an extremely </a:t>
            </a:r>
            <a:r>
              <a:rPr lang="en-US" dirty="0">
                <a:solidFill>
                  <a:srgbClr val="FF0000"/>
                </a:solidFill>
              </a:rPr>
              <a:t>low false positive rate</a:t>
            </a:r>
            <a:r>
              <a:rPr lang="en-US" dirty="0"/>
              <a:t>. </a:t>
            </a:r>
          </a:p>
          <a:p>
            <a:pPr marL="0" indent="0">
              <a:buNone/>
            </a:pPr>
            <a:r>
              <a:rPr lang="en-US" dirty="0"/>
              <a:t>A solution (AI</a:t>
            </a:r>
            <a:r>
              <a:rPr lang="en-US" baseline="30000" dirty="0"/>
              <a:t>2</a:t>
            </a:r>
            <a:r>
              <a:rPr lang="en-US" dirty="0"/>
              <a:t>):  It combines </a:t>
            </a:r>
            <a:r>
              <a:rPr lang="en-US" u="sng" dirty="0"/>
              <a:t>analysts’ </a:t>
            </a:r>
            <a:r>
              <a:rPr lang="en-US" u="sng" dirty="0">
                <a:solidFill>
                  <a:srgbClr val="00B050"/>
                </a:solidFill>
              </a:rPr>
              <a:t>experience and intuition </a:t>
            </a:r>
            <a:r>
              <a:rPr lang="en-US" dirty="0"/>
              <a:t>with state-of-the-art </a:t>
            </a:r>
            <a:r>
              <a:rPr lang="en-US" u="sng" dirty="0"/>
              <a:t>machine learning </a:t>
            </a:r>
            <a:r>
              <a:rPr lang="en-US" dirty="0"/>
              <a:t>techniques to provide an end-to-end, </a:t>
            </a:r>
            <a:r>
              <a:rPr lang="en-US" dirty="0">
                <a:solidFill>
                  <a:srgbClr val="C00000"/>
                </a:solidFill>
              </a:rPr>
              <a:t>artificially intelligent </a:t>
            </a:r>
            <a:r>
              <a:rPr lang="en-US" dirty="0"/>
              <a:t>solution. </a:t>
            </a:r>
          </a:p>
          <a:p>
            <a:pPr marL="0" indent="0">
              <a:buNone/>
            </a:pPr>
            <a:r>
              <a:rPr lang="en-US" dirty="0"/>
              <a:t>AI</a:t>
            </a:r>
            <a:r>
              <a:rPr lang="en-US" baseline="30000" dirty="0"/>
              <a:t>2</a:t>
            </a:r>
            <a:r>
              <a:rPr lang="en-US" dirty="0"/>
              <a:t> learns and automatically </a:t>
            </a:r>
            <a:r>
              <a:rPr lang="en-US" u="sng" dirty="0"/>
              <a:t>creates models </a:t>
            </a:r>
            <a:r>
              <a:rPr lang="en-US" dirty="0"/>
              <a:t>that, when executed on </a:t>
            </a:r>
            <a:r>
              <a:rPr lang="en-US" dirty="0">
                <a:solidFill>
                  <a:srgbClr val="00B050"/>
                </a:solidFill>
              </a:rPr>
              <a:t>new data</a:t>
            </a:r>
            <a:r>
              <a:rPr lang="en-US" dirty="0"/>
              <a:t>, </a:t>
            </a:r>
            <a:r>
              <a:rPr lang="en-US" dirty="0">
                <a:solidFill>
                  <a:srgbClr val="FF0000"/>
                </a:solidFill>
              </a:rPr>
              <a:t>produce predictions</a:t>
            </a:r>
            <a:r>
              <a:rPr lang="en-US" dirty="0"/>
              <a:t> as intelligent as those deduced by human analysts.</a:t>
            </a:r>
          </a:p>
        </p:txBody>
      </p:sp>
    </p:spTree>
    <p:extLst>
      <p:ext uri="{BB962C8B-B14F-4D97-AF65-F5344CB8AC3E}">
        <p14:creationId xmlns:p14="http://schemas.microsoft.com/office/powerpoint/2010/main" val="971554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70CD7-D5A6-4396-B7CC-6ACECDC2A97E}"/>
              </a:ext>
            </a:extLst>
          </p:cNvPr>
          <p:cNvSpPr>
            <a:spLocks noGrp="1"/>
          </p:cNvSpPr>
          <p:nvPr>
            <p:ph type="title"/>
          </p:nvPr>
        </p:nvSpPr>
        <p:spPr>
          <a:xfrm>
            <a:off x="838200" y="299811"/>
            <a:ext cx="10515600" cy="1325563"/>
          </a:xfrm>
        </p:spPr>
        <p:txBody>
          <a:bodyPr/>
          <a:lstStyle/>
          <a:p>
            <a:r>
              <a:rPr lang="en-US" dirty="0"/>
              <a:t>Such an algorithm overcomes weaknesses of </a:t>
            </a:r>
            <a:r>
              <a:rPr lang="en-US" i="1" dirty="0"/>
              <a:t>unsupervised</a:t>
            </a:r>
            <a:r>
              <a:rPr lang="en-US" dirty="0"/>
              <a:t> learning</a:t>
            </a:r>
          </a:p>
        </p:txBody>
      </p:sp>
      <p:sp>
        <p:nvSpPr>
          <p:cNvPr id="3" name="Content Placeholder 2">
            <a:extLst>
              <a:ext uri="{FF2B5EF4-FFF2-40B4-BE49-F238E27FC236}">
                <a16:creationId xmlns:a16="http://schemas.microsoft.com/office/drawing/2014/main" id="{09AB43E9-0964-46E0-B2A6-D9474A6BCE7C}"/>
              </a:ext>
            </a:extLst>
          </p:cNvPr>
          <p:cNvSpPr>
            <a:spLocks noGrp="1"/>
          </p:cNvSpPr>
          <p:nvPr>
            <p:ph idx="1"/>
          </p:nvPr>
        </p:nvSpPr>
        <p:spPr/>
        <p:txBody>
          <a:bodyPr>
            <a:normAutofit/>
          </a:bodyPr>
          <a:lstStyle/>
          <a:p>
            <a:r>
              <a:rPr lang="en-US" dirty="0"/>
              <a:t>One of the key intuitions driving our system is that an event’s rarity (or its status as an outlier) does not constitute maliciousness, and that an event’s score does not capture the intent behind it. </a:t>
            </a:r>
          </a:p>
          <a:p>
            <a:r>
              <a:rPr lang="en-US" dirty="0"/>
              <a:t>If we consider </a:t>
            </a:r>
            <a:r>
              <a:rPr lang="en-US" dirty="0">
                <a:solidFill>
                  <a:srgbClr val="00B050"/>
                </a:solidFill>
              </a:rPr>
              <a:t>all top k events </a:t>
            </a:r>
            <a:r>
              <a:rPr lang="en-US" dirty="0"/>
              <a:t>as malicious, then a </a:t>
            </a:r>
            <a:r>
              <a:rPr lang="en-US" dirty="0">
                <a:solidFill>
                  <a:srgbClr val="00B050"/>
                </a:solidFill>
              </a:rPr>
              <a:t>simple threshold-based detector </a:t>
            </a:r>
            <a:r>
              <a:rPr lang="en-US" dirty="0"/>
              <a:t>would be enough to diagnose them. </a:t>
            </a:r>
          </a:p>
          <a:p>
            <a:r>
              <a:rPr lang="en-US" dirty="0"/>
              <a:t>A non-linear model enables us to </a:t>
            </a:r>
            <a:r>
              <a:rPr lang="en-US" dirty="0">
                <a:solidFill>
                  <a:srgbClr val="FF0000"/>
                </a:solidFill>
              </a:rPr>
              <a:t>imitate </a:t>
            </a:r>
            <a:r>
              <a:rPr lang="en-US" dirty="0"/>
              <a:t>analysts’ subjective assessment of the events.</a:t>
            </a:r>
          </a:p>
        </p:txBody>
      </p:sp>
    </p:spTree>
    <p:extLst>
      <p:ext uri="{BB962C8B-B14F-4D97-AF65-F5344CB8AC3E}">
        <p14:creationId xmlns:p14="http://schemas.microsoft.com/office/powerpoint/2010/main" val="1036760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DFD2-DB00-483B-8F7B-664923EFEA8A}"/>
              </a:ext>
            </a:extLst>
          </p:cNvPr>
          <p:cNvSpPr>
            <a:spLocks noGrp="1"/>
          </p:cNvSpPr>
          <p:nvPr>
            <p:ph type="title"/>
          </p:nvPr>
        </p:nvSpPr>
        <p:spPr/>
        <p:txBody>
          <a:bodyPr/>
          <a:lstStyle/>
          <a:p>
            <a:r>
              <a:rPr lang="en-US" dirty="0"/>
              <a:t>It also actively adapts and synthesizes new models</a:t>
            </a:r>
          </a:p>
        </p:txBody>
      </p:sp>
      <p:sp>
        <p:nvSpPr>
          <p:cNvPr id="3" name="Content Placeholder 2">
            <a:extLst>
              <a:ext uri="{FF2B5EF4-FFF2-40B4-BE49-F238E27FC236}">
                <a16:creationId xmlns:a16="http://schemas.microsoft.com/office/drawing/2014/main" id="{C0962F55-AF0C-4BE5-88C6-FB89BD49C79E}"/>
              </a:ext>
            </a:extLst>
          </p:cNvPr>
          <p:cNvSpPr>
            <a:spLocks noGrp="1"/>
          </p:cNvSpPr>
          <p:nvPr>
            <p:ph idx="1"/>
          </p:nvPr>
        </p:nvSpPr>
        <p:spPr/>
        <p:txBody>
          <a:bodyPr>
            <a:normAutofit lnSpcReduction="10000"/>
          </a:bodyPr>
          <a:lstStyle/>
          <a:p>
            <a:r>
              <a:rPr lang="en-US" dirty="0">
                <a:solidFill>
                  <a:srgbClr val="00B050"/>
                </a:solidFill>
              </a:rPr>
              <a:t>Analyst feedback </a:t>
            </a:r>
            <a:r>
              <a:rPr lang="en-US" dirty="0"/>
              <a:t>delivers </a:t>
            </a:r>
            <a:r>
              <a:rPr lang="en-US" dirty="0">
                <a:solidFill>
                  <a:srgbClr val="FF0000"/>
                </a:solidFill>
              </a:rPr>
              <a:t>labeled </a:t>
            </a:r>
            <a:r>
              <a:rPr lang="en-US" dirty="0"/>
              <a:t>data on a daily basis. This increases the training data available to the system, allowing us to change models on a daily basis. </a:t>
            </a:r>
          </a:p>
          <a:p>
            <a:r>
              <a:rPr lang="en-US" dirty="0"/>
              <a:t>This setup captures the </a:t>
            </a:r>
            <a:r>
              <a:rPr lang="en-US" dirty="0">
                <a:solidFill>
                  <a:srgbClr val="FF0000"/>
                </a:solidFill>
              </a:rPr>
              <a:t>cascading effect </a:t>
            </a:r>
            <a:r>
              <a:rPr lang="en-US" dirty="0"/>
              <a:t>of the human-machine interaction: </a:t>
            </a:r>
            <a:r>
              <a:rPr lang="en-US" u="sng" dirty="0"/>
              <a:t>the more attacks the predictive system detects, the more feedback it will receive from the analysts; this feedback, in turn, will improve the accuracy of future predictions</a:t>
            </a:r>
            <a:r>
              <a:rPr lang="en-US" dirty="0"/>
              <a:t>. </a:t>
            </a:r>
          </a:p>
          <a:p>
            <a:r>
              <a:rPr lang="en-US" dirty="0"/>
              <a:t>Therefore, as time progresses and the systems absorb the analysts’ feedback, we expect to see clear improvement in the detection rate.</a:t>
            </a:r>
          </a:p>
          <a:p>
            <a:r>
              <a:rPr lang="en-US" dirty="0"/>
              <a:t> In addition, we allow the analysts to </a:t>
            </a:r>
            <a:r>
              <a:rPr lang="en-US" dirty="0">
                <a:solidFill>
                  <a:srgbClr val="FF0000"/>
                </a:solidFill>
              </a:rPr>
              <a:t>sort the attacks into multiple categories, </a:t>
            </a:r>
            <a:r>
              <a:rPr lang="en-US" dirty="0"/>
              <a:t>enabling us to build custom models for different attacks.</a:t>
            </a:r>
          </a:p>
        </p:txBody>
      </p:sp>
    </p:spTree>
    <p:extLst>
      <p:ext uri="{BB962C8B-B14F-4D97-AF65-F5344CB8AC3E}">
        <p14:creationId xmlns:p14="http://schemas.microsoft.com/office/powerpoint/2010/main" val="2804312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C9206-27A7-4555-A407-F7DC7C38126F}"/>
              </a:ext>
            </a:extLst>
          </p:cNvPr>
          <p:cNvSpPr>
            <a:spLocks noGrp="1"/>
          </p:cNvSpPr>
          <p:nvPr>
            <p:ph type="title"/>
          </p:nvPr>
        </p:nvSpPr>
        <p:spPr/>
        <p:txBody>
          <a:bodyPr/>
          <a:lstStyle/>
          <a:p>
            <a:r>
              <a:rPr lang="en-US" dirty="0"/>
              <a:t>Experimental setup</a:t>
            </a:r>
          </a:p>
        </p:txBody>
      </p:sp>
      <p:sp>
        <p:nvSpPr>
          <p:cNvPr id="3" name="Content Placeholder 2">
            <a:extLst>
              <a:ext uri="{FF2B5EF4-FFF2-40B4-BE49-F238E27FC236}">
                <a16:creationId xmlns:a16="http://schemas.microsoft.com/office/drawing/2014/main" id="{E9D66FD4-1B66-46AC-BA83-5A5DF4896BC7}"/>
              </a:ext>
            </a:extLst>
          </p:cNvPr>
          <p:cNvSpPr>
            <a:spLocks noGrp="1"/>
          </p:cNvSpPr>
          <p:nvPr>
            <p:ph idx="1"/>
          </p:nvPr>
        </p:nvSpPr>
        <p:spPr/>
        <p:txBody>
          <a:bodyPr>
            <a:normAutofit fontScale="92500" lnSpcReduction="10000"/>
          </a:bodyPr>
          <a:lstStyle/>
          <a:p>
            <a:r>
              <a:rPr lang="en-US" dirty="0"/>
              <a:t>Types of attacks:</a:t>
            </a:r>
          </a:p>
          <a:p>
            <a:r>
              <a:rPr lang="en-US" dirty="0"/>
              <a:t>(1) </a:t>
            </a:r>
            <a:r>
              <a:rPr lang="en-US" dirty="0">
                <a:solidFill>
                  <a:srgbClr val="FF0000"/>
                </a:solidFill>
              </a:rPr>
              <a:t>Account takeover attacks</a:t>
            </a:r>
            <a:r>
              <a:rPr lang="en-US" dirty="0"/>
              <a:t>: Account takeover attacks generally consist of </a:t>
            </a:r>
            <a:r>
              <a:rPr lang="en-US" dirty="0">
                <a:solidFill>
                  <a:srgbClr val="00B050"/>
                </a:solidFill>
              </a:rPr>
              <a:t>two steps</a:t>
            </a:r>
            <a:r>
              <a:rPr lang="en-US" dirty="0"/>
              <a:t>. First, attackers will try to access a given website by using many user/password pairs from a reduced number of IP addresses. </a:t>
            </a:r>
          </a:p>
          <a:p>
            <a:r>
              <a:rPr lang="en-US" dirty="0"/>
              <a:t>At this stage, the bad actors will figure out which user credentials are active, but will perform few or no checkouts. Note that this step can be detected by </a:t>
            </a:r>
            <a:r>
              <a:rPr lang="en-US" u="sng" dirty="0"/>
              <a:t>looking at elevated numbers of login attempts originating from the same IP</a:t>
            </a:r>
            <a:r>
              <a:rPr lang="en-US" dirty="0"/>
              <a:t>; however, strictly speaking, no fraud has yet been committed.</a:t>
            </a:r>
          </a:p>
          <a:p>
            <a:r>
              <a:rPr lang="en-US" dirty="0"/>
              <a:t>At a later time, the same or a different bad actors will access the site with stolen ”validated” credentials, and perform transactions using the credit cards associated with these accounts. In this case, to avoid raising suspicions, attackers will generally use a single user per IP address.</a:t>
            </a:r>
          </a:p>
        </p:txBody>
      </p:sp>
    </p:spTree>
    <p:extLst>
      <p:ext uri="{BB962C8B-B14F-4D97-AF65-F5344CB8AC3E}">
        <p14:creationId xmlns:p14="http://schemas.microsoft.com/office/powerpoint/2010/main" val="18235159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DD8C-C35C-466E-8983-281D6A17E7DD}"/>
              </a:ext>
            </a:extLst>
          </p:cNvPr>
          <p:cNvSpPr>
            <a:spLocks noGrp="1"/>
          </p:cNvSpPr>
          <p:nvPr>
            <p:ph type="title"/>
          </p:nvPr>
        </p:nvSpPr>
        <p:spPr/>
        <p:txBody>
          <a:bodyPr/>
          <a:lstStyle/>
          <a:p>
            <a:r>
              <a:rPr lang="en-US" dirty="0"/>
              <a:t>Attacks</a:t>
            </a:r>
          </a:p>
        </p:txBody>
      </p:sp>
      <p:sp>
        <p:nvSpPr>
          <p:cNvPr id="3" name="Content Placeholder 2">
            <a:extLst>
              <a:ext uri="{FF2B5EF4-FFF2-40B4-BE49-F238E27FC236}">
                <a16:creationId xmlns:a16="http://schemas.microsoft.com/office/drawing/2014/main" id="{4FF1F76E-7382-4004-B6DC-7CC663A5540B}"/>
              </a:ext>
            </a:extLst>
          </p:cNvPr>
          <p:cNvSpPr>
            <a:spLocks noGrp="1"/>
          </p:cNvSpPr>
          <p:nvPr>
            <p:ph idx="1"/>
          </p:nvPr>
        </p:nvSpPr>
        <p:spPr/>
        <p:txBody>
          <a:bodyPr>
            <a:normAutofit/>
          </a:bodyPr>
          <a:lstStyle/>
          <a:p>
            <a:pPr marL="0" indent="0">
              <a:buNone/>
            </a:pPr>
            <a:r>
              <a:rPr lang="en-US" dirty="0"/>
              <a:t>(2) </a:t>
            </a:r>
            <a:r>
              <a:rPr lang="en-US" dirty="0">
                <a:solidFill>
                  <a:srgbClr val="FF0000"/>
                </a:solidFill>
              </a:rPr>
              <a:t>New account fraud</a:t>
            </a:r>
            <a:r>
              <a:rPr lang="en-US" dirty="0"/>
              <a:t>: In a new account fraud, a bad actor gains access to a stolen credit card and creates a new account using the credit card owner’s personal information. Once the account is created, the bad actor performs transactions with the stolen credit card.</a:t>
            </a:r>
          </a:p>
          <a:p>
            <a:pPr marL="0" indent="0">
              <a:buNone/>
            </a:pPr>
            <a:r>
              <a:rPr lang="en-US" dirty="0"/>
              <a:t>(3) </a:t>
            </a:r>
            <a:r>
              <a:rPr lang="en-US" dirty="0">
                <a:solidFill>
                  <a:srgbClr val="FF0000"/>
                </a:solidFill>
              </a:rPr>
              <a:t>Terms of service abuse</a:t>
            </a:r>
            <a:r>
              <a:rPr lang="en-US" dirty="0"/>
              <a:t>: This category covers fraudulent violations of the terms of service agreement. Frauds of this sort have very distinct signatures. Two simple examples are </a:t>
            </a:r>
            <a:r>
              <a:rPr lang="en-US" u="sng" dirty="0"/>
              <a:t>the abusive use of promotional codes, or deleting the web browser’s cookies to participate more times </a:t>
            </a:r>
            <a:r>
              <a:rPr lang="en-US" dirty="0"/>
              <a:t>than allowed in an online voting platform.</a:t>
            </a:r>
          </a:p>
        </p:txBody>
      </p:sp>
    </p:spTree>
    <p:extLst>
      <p:ext uri="{BB962C8B-B14F-4D97-AF65-F5344CB8AC3E}">
        <p14:creationId xmlns:p14="http://schemas.microsoft.com/office/powerpoint/2010/main" val="2750675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C16284-6003-4647-A09C-D78456C823B7}"/>
              </a:ext>
            </a:extLst>
          </p:cNvPr>
          <p:cNvPicPr>
            <a:picLocks noChangeAspect="1"/>
          </p:cNvPicPr>
          <p:nvPr/>
        </p:nvPicPr>
        <p:blipFill>
          <a:blip r:embed="rId2"/>
          <a:stretch>
            <a:fillRect/>
          </a:stretch>
        </p:blipFill>
        <p:spPr>
          <a:xfrm>
            <a:off x="254471" y="751260"/>
            <a:ext cx="11683058" cy="3385834"/>
          </a:xfrm>
          <a:prstGeom prst="rect">
            <a:avLst/>
          </a:prstGeom>
        </p:spPr>
      </p:pic>
      <p:sp>
        <p:nvSpPr>
          <p:cNvPr id="3" name="TextBox 2">
            <a:extLst>
              <a:ext uri="{FF2B5EF4-FFF2-40B4-BE49-F238E27FC236}">
                <a16:creationId xmlns:a16="http://schemas.microsoft.com/office/drawing/2014/main" id="{F2B371F9-3424-4A0B-85E4-A575C40AB4D9}"/>
              </a:ext>
            </a:extLst>
          </p:cNvPr>
          <p:cNvSpPr txBox="1"/>
          <p:nvPr/>
        </p:nvSpPr>
        <p:spPr>
          <a:xfrm>
            <a:off x="541200" y="4470935"/>
            <a:ext cx="11109600" cy="1569660"/>
          </a:xfrm>
          <a:prstGeom prst="rect">
            <a:avLst/>
          </a:prstGeom>
          <a:noFill/>
        </p:spPr>
        <p:txBody>
          <a:bodyPr wrap="square" rtlCol="0">
            <a:spAutoFit/>
          </a:bodyPr>
          <a:lstStyle/>
          <a:p>
            <a:r>
              <a:rPr lang="en-US" sz="2400" dirty="0">
                <a:solidFill>
                  <a:srgbClr val="FF0000"/>
                </a:solidFill>
              </a:rPr>
              <a:t>User-based analysis</a:t>
            </a:r>
            <a:r>
              <a:rPr lang="en-US" sz="2400" dirty="0"/>
              <a:t>: we report the number of detected attacks, recall rate (i.e., attack detection rate), and the </a:t>
            </a:r>
            <a:r>
              <a:rPr lang="en-US" sz="2400" i="1" dirty="0"/>
              <a:t>receiver operating characteristic curve </a:t>
            </a:r>
            <a:r>
              <a:rPr lang="en-US" sz="2400" dirty="0"/>
              <a:t>(AUC) of the three compared approaches: outlier detection, Active Model Synthesis with d = 0, and Active Model Synthesis with d = 28</a:t>
            </a:r>
          </a:p>
        </p:txBody>
      </p:sp>
    </p:spTree>
    <p:extLst>
      <p:ext uri="{BB962C8B-B14F-4D97-AF65-F5344CB8AC3E}">
        <p14:creationId xmlns:p14="http://schemas.microsoft.com/office/powerpoint/2010/main" val="302477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3A6F-6C2B-4E3A-8552-7E4126AE7F94}"/>
              </a:ext>
            </a:extLst>
          </p:cNvPr>
          <p:cNvSpPr>
            <a:spLocks noGrp="1"/>
          </p:cNvSpPr>
          <p:nvPr>
            <p:ph type="title"/>
          </p:nvPr>
        </p:nvSpPr>
        <p:spPr/>
        <p:txBody>
          <a:bodyPr/>
          <a:lstStyle/>
          <a:p>
            <a:r>
              <a:rPr lang="en-US" dirty="0"/>
              <a:t>Contributions of this paper (1)</a:t>
            </a:r>
          </a:p>
        </p:txBody>
      </p:sp>
      <p:sp>
        <p:nvSpPr>
          <p:cNvPr id="3" name="Content Placeholder 2">
            <a:extLst>
              <a:ext uri="{FF2B5EF4-FFF2-40B4-BE49-F238E27FC236}">
                <a16:creationId xmlns:a16="http://schemas.microsoft.com/office/drawing/2014/main" id="{629E8B96-BAFE-48A3-B516-347444FA2C22}"/>
              </a:ext>
            </a:extLst>
          </p:cNvPr>
          <p:cNvSpPr>
            <a:spLocks noGrp="1"/>
          </p:cNvSpPr>
          <p:nvPr>
            <p:ph idx="1"/>
          </p:nvPr>
        </p:nvSpPr>
        <p:spPr/>
        <p:txBody>
          <a:bodyPr>
            <a:normAutofit fontScale="92500" lnSpcReduction="10000"/>
          </a:bodyPr>
          <a:lstStyle/>
          <a:p>
            <a:pPr marL="0" indent="0">
              <a:buNone/>
            </a:pPr>
            <a:r>
              <a:rPr lang="en-US" dirty="0"/>
              <a:t>1. Developed an </a:t>
            </a:r>
            <a:r>
              <a:rPr lang="en-US" u="sng" dirty="0"/>
              <a:t>Active Model Synthesis </a:t>
            </a:r>
            <a:r>
              <a:rPr lang="en-US" dirty="0"/>
              <a:t>approach, which:</a:t>
            </a:r>
          </a:p>
          <a:p>
            <a:pPr marL="0" indent="0">
              <a:buNone/>
            </a:pPr>
            <a:r>
              <a:rPr lang="en-US" dirty="0"/>
              <a:t>(a) computes the </a:t>
            </a:r>
            <a:r>
              <a:rPr lang="en-US" u="sng" dirty="0"/>
              <a:t>behaviors of different events </a:t>
            </a:r>
            <a:r>
              <a:rPr lang="en-US" dirty="0"/>
              <a:t>within a raw </a:t>
            </a:r>
            <a:r>
              <a:rPr lang="en-US" dirty="0">
                <a:solidFill>
                  <a:srgbClr val="FF0000"/>
                </a:solidFill>
              </a:rPr>
              <a:t>big data </a:t>
            </a:r>
            <a:r>
              <a:rPr lang="en-US" dirty="0"/>
              <a:t>set,</a:t>
            </a:r>
          </a:p>
          <a:p>
            <a:pPr marL="0" indent="0">
              <a:buNone/>
            </a:pPr>
            <a:r>
              <a:rPr lang="en-US" dirty="0"/>
              <a:t>(b) presents the </a:t>
            </a:r>
            <a:r>
              <a:rPr lang="en-US" u="sng" dirty="0"/>
              <a:t>analyst</a:t>
            </a:r>
            <a:r>
              <a:rPr lang="en-US" dirty="0"/>
              <a:t> with an </a:t>
            </a:r>
            <a:r>
              <a:rPr lang="en-US" dirty="0">
                <a:solidFill>
                  <a:srgbClr val="FF0000"/>
                </a:solidFill>
              </a:rPr>
              <a:t>extremely small </a:t>
            </a:r>
            <a:r>
              <a:rPr lang="en-US" dirty="0"/>
              <a:t>set of events (</a:t>
            </a:r>
            <a:r>
              <a:rPr lang="en-US" dirty="0">
                <a:solidFill>
                  <a:srgbClr val="C00000"/>
                </a:solidFill>
              </a:rPr>
              <a:t>k &lt;&lt;&lt; N</a:t>
            </a:r>
            <a:r>
              <a:rPr lang="en-US" dirty="0"/>
              <a:t>), generated by an </a:t>
            </a:r>
            <a:r>
              <a:rPr lang="en-US" u="sng" dirty="0">
                <a:solidFill>
                  <a:srgbClr val="00B050"/>
                </a:solidFill>
              </a:rPr>
              <a:t>unsupervised</a:t>
            </a:r>
            <a:r>
              <a:rPr lang="en-US" u="sng" dirty="0"/>
              <a:t>, machine learning-based </a:t>
            </a:r>
            <a:r>
              <a:rPr lang="en-US" dirty="0">
                <a:solidFill>
                  <a:srgbClr val="00B050"/>
                </a:solidFill>
              </a:rPr>
              <a:t>outlier detection </a:t>
            </a:r>
            <a:r>
              <a:rPr lang="en-US" dirty="0"/>
              <a:t>system,</a:t>
            </a:r>
          </a:p>
          <a:p>
            <a:pPr marL="0" indent="0">
              <a:buNone/>
            </a:pPr>
            <a:r>
              <a:rPr lang="en-US" dirty="0"/>
              <a:t>(c) collects analyst’s </a:t>
            </a:r>
            <a:r>
              <a:rPr lang="en-US" dirty="0">
                <a:solidFill>
                  <a:srgbClr val="00B050"/>
                </a:solidFill>
              </a:rPr>
              <a:t>feedback</a:t>
            </a:r>
            <a:r>
              <a:rPr lang="en-US" dirty="0"/>
              <a:t> (</a:t>
            </a:r>
            <a:r>
              <a:rPr lang="en-US" dirty="0">
                <a:solidFill>
                  <a:srgbClr val="FF0000"/>
                </a:solidFill>
              </a:rPr>
              <a:t>labels</a:t>
            </a:r>
            <a:r>
              <a:rPr lang="en-US" dirty="0"/>
              <a:t>) about these events,</a:t>
            </a:r>
          </a:p>
          <a:p>
            <a:pPr marL="0" indent="0">
              <a:buNone/>
            </a:pPr>
            <a:r>
              <a:rPr lang="en-US" dirty="0"/>
              <a:t>(d) learns </a:t>
            </a:r>
            <a:r>
              <a:rPr lang="en-US" dirty="0">
                <a:solidFill>
                  <a:srgbClr val="FF0000"/>
                </a:solidFill>
              </a:rPr>
              <a:t>supervised </a:t>
            </a:r>
            <a:r>
              <a:rPr lang="en-US" dirty="0"/>
              <a:t>models using the feedback, </a:t>
            </a:r>
          </a:p>
          <a:p>
            <a:pPr marL="0" indent="0">
              <a:buNone/>
            </a:pPr>
            <a:r>
              <a:rPr lang="en-US" dirty="0"/>
              <a:t>(e) uses these </a:t>
            </a:r>
            <a:r>
              <a:rPr lang="en-US" dirty="0">
                <a:solidFill>
                  <a:srgbClr val="00B050"/>
                </a:solidFill>
              </a:rPr>
              <a:t>supervised</a:t>
            </a:r>
            <a:r>
              <a:rPr lang="en-US" dirty="0"/>
              <a:t> models in conjunction with the </a:t>
            </a:r>
            <a:r>
              <a:rPr lang="en-US" dirty="0">
                <a:solidFill>
                  <a:srgbClr val="FF0000"/>
                </a:solidFill>
              </a:rPr>
              <a:t>unsupervised</a:t>
            </a:r>
            <a:r>
              <a:rPr lang="en-US" dirty="0"/>
              <a:t> models to </a:t>
            </a:r>
            <a:r>
              <a:rPr lang="en-US" u="sng" dirty="0">
                <a:solidFill>
                  <a:srgbClr val="C00000"/>
                </a:solidFill>
              </a:rPr>
              <a:t>predict attacks</a:t>
            </a:r>
            <a:r>
              <a:rPr lang="en-US" dirty="0"/>
              <a:t>, and</a:t>
            </a:r>
          </a:p>
          <a:p>
            <a:pPr marL="0" indent="0">
              <a:buNone/>
            </a:pPr>
            <a:r>
              <a:rPr lang="en-US" dirty="0"/>
              <a:t>(f) continuously repeats steps (a) - (e).</a:t>
            </a:r>
          </a:p>
        </p:txBody>
      </p:sp>
    </p:spTree>
    <p:extLst>
      <p:ext uri="{BB962C8B-B14F-4D97-AF65-F5344CB8AC3E}">
        <p14:creationId xmlns:p14="http://schemas.microsoft.com/office/powerpoint/2010/main" val="84784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F77CE-FE57-4D58-9AF3-2C4149D05ED6}"/>
              </a:ext>
            </a:extLst>
          </p:cNvPr>
          <p:cNvSpPr>
            <a:spLocks noGrp="1"/>
          </p:cNvSpPr>
          <p:nvPr>
            <p:ph type="title"/>
          </p:nvPr>
        </p:nvSpPr>
        <p:spPr/>
        <p:txBody>
          <a:bodyPr/>
          <a:lstStyle/>
          <a:p>
            <a:r>
              <a:rPr lang="en-US" dirty="0"/>
              <a:t>Contributions of this paper (2)</a:t>
            </a:r>
          </a:p>
        </p:txBody>
      </p:sp>
      <p:sp>
        <p:nvSpPr>
          <p:cNvPr id="3" name="Content Placeholder 2">
            <a:extLst>
              <a:ext uri="{FF2B5EF4-FFF2-40B4-BE49-F238E27FC236}">
                <a16:creationId xmlns:a16="http://schemas.microsoft.com/office/drawing/2014/main" id="{190BC41F-B11C-417F-88C3-CC2C89187527}"/>
              </a:ext>
            </a:extLst>
          </p:cNvPr>
          <p:cNvSpPr>
            <a:spLocks noGrp="1"/>
          </p:cNvSpPr>
          <p:nvPr>
            <p:ph idx="1"/>
          </p:nvPr>
        </p:nvSpPr>
        <p:spPr>
          <a:xfrm>
            <a:off x="838200" y="1825625"/>
            <a:ext cx="10515600" cy="3388133"/>
          </a:xfrm>
        </p:spPr>
        <p:txBody>
          <a:bodyPr/>
          <a:lstStyle/>
          <a:p>
            <a:pPr marL="0" indent="0">
              <a:buNone/>
            </a:pPr>
            <a:r>
              <a:rPr lang="en-US" dirty="0"/>
              <a:t>2. Designed </a:t>
            </a:r>
            <a:r>
              <a:rPr lang="en-US" dirty="0">
                <a:solidFill>
                  <a:srgbClr val="FF0000"/>
                </a:solidFill>
              </a:rPr>
              <a:t>multivariate </a:t>
            </a:r>
            <a:r>
              <a:rPr lang="en-US" dirty="0"/>
              <a:t>methods that are capable of modeling the </a:t>
            </a:r>
            <a:r>
              <a:rPr lang="en-US" dirty="0">
                <a:solidFill>
                  <a:srgbClr val="FF0000"/>
                </a:solidFill>
              </a:rPr>
              <a:t>joint </a:t>
            </a:r>
            <a:r>
              <a:rPr lang="en-US" dirty="0"/>
              <a:t>behaviors of </a:t>
            </a:r>
            <a:r>
              <a:rPr lang="en-US" u="sng" dirty="0">
                <a:solidFill>
                  <a:srgbClr val="C00000"/>
                </a:solidFill>
              </a:rPr>
              <a:t>mixed</a:t>
            </a:r>
            <a:r>
              <a:rPr lang="en-US" dirty="0">
                <a:solidFill>
                  <a:srgbClr val="C00000"/>
                </a:solidFill>
              </a:rPr>
              <a:t> variable </a:t>
            </a:r>
            <a:r>
              <a:rPr lang="en-US" dirty="0"/>
              <a:t>types (</a:t>
            </a:r>
            <a:r>
              <a:rPr lang="en-US" dirty="0">
                <a:solidFill>
                  <a:srgbClr val="00B0F0"/>
                </a:solidFill>
              </a:rPr>
              <a:t>numeric</a:t>
            </a:r>
            <a:r>
              <a:rPr lang="en-US" dirty="0"/>
              <a:t> and </a:t>
            </a:r>
            <a:r>
              <a:rPr lang="en-US" dirty="0">
                <a:solidFill>
                  <a:srgbClr val="00B0F0"/>
                </a:solidFill>
              </a:rPr>
              <a:t>discrete ordinal</a:t>
            </a:r>
            <a:r>
              <a:rPr lang="en-US" dirty="0"/>
              <a:t>). </a:t>
            </a:r>
          </a:p>
          <a:p>
            <a:pPr marL="0" indent="0">
              <a:buNone/>
            </a:pPr>
            <a:r>
              <a:rPr lang="en-US" dirty="0"/>
              <a:t>These methods include </a:t>
            </a:r>
            <a:r>
              <a:rPr lang="en-US" u="sng" dirty="0"/>
              <a:t>density-based, matrix decomposition-based, and replicator</a:t>
            </a:r>
            <a:r>
              <a:rPr lang="en-US" dirty="0"/>
              <a:t> neural networks.</a:t>
            </a:r>
          </a:p>
          <a:p>
            <a:pPr marL="0" indent="0">
              <a:buNone/>
            </a:pPr>
            <a:r>
              <a:rPr lang="en-US" dirty="0"/>
              <a:t>3. </a:t>
            </a:r>
            <a:r>
              <a:rPr lang="en-US" dirty="0">
                <a:solidFill>
                  <a:srgbClr val="00B050"/>
                </a:solidFill>
              </a:rPr>
              <a:t>Demonstrated </a:t>
            </a:r>
            <a:r>
              <a:rPr lang="en-US" dirty="0"/>
              <a:t>performance of the AI</a:t>
            </a:r>
            <a:r>
              <a:rPr lang="en-US" baseline="30000" dirty="0"/>
              <a:t>2</a:t>
            </a:r>
            <a:r>
              <a:rPr lang="en-US" dirty="0"/>
              <a:t> system by monitoring a web-scale platform that generated millions of log lines per day over a period of 3 months, for a total of 3.6 billion log lines (big data!).</a:t>
            </a:r>
          </a:p>
        </p:txBody>
      </p:sp>
    </p:spTree>
    <p:extLst>
      <p:ext uri="{BB962C8B-B14F-4D97-AF65-F5344CB8AC3E}">
        <p14:creationId xmlns:p14="http://schemas.microsoft.com/office/powerpoint/2010/main" val="201662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5C979-D0DC-45A9-864E-E53536023678}"/>
              </a:ext>
            </a:extLst>
          </p:cNvPr>
          <p:cNvSpPr>
            <a:spLocks noGrp="1"/>
          </p:cNvSpPr>
          <p:nvPr>
            <p:ph type="title"/>
          </p:nvPr>
        </p:nvSpPr>
        <p:spPr>
          <a:xfrm>
            <a:off x="198120" y="365125"/>
            <a:ext cx="11795760" cy="1325563"/>
          </a:xfrm>
        </p:spPr>
        <p:txBody>
          <a:bodyPr>
            <a:normAutofit fontScale="90000"/>
          </a:bodyPr>
          <a:lstStyle/>
          <a:p>
            <a:r>
              <a:rPr lang="en-US" dirty="0"/>
              <a:t>This solution can improve </a:t>
            </a:r>
            <a:r>
              <a:rPr lang="en-US" u="sng" dirty="0"/>
              <a:t>attack detection rates </a:t>
            </a:r>
            <a:r>
              <a:rPr lang="en-US" dirty="0"/>
              <a:t>(called “recall”) while reducing </a:t>
            </a:r>
            <a:r>
              <a:rPr lang="en-US" u="sng" dirty="0"/>
              <a:t>the number of alerts shown to the analyst</a:t>
            </a:r>
            <a:r>
              <a:rPr lang="en-US" dirty="0"/>
              <a:t> (called “daily investigation budget” k).</a:t>
            </a:r>
          </a:p>
        </p:txBody>
      </p:sp>
      <p:pic>
        <p:nvPicPr>
          <p:cNvPr id="4" name="Picture 3">
            <a:extLst>
              <a:ext uri="{FF2B5EF4-FFF2-40B4-BE49-F238E27FC236}">
                <a16:creationId xmlns:a16="http://schemas.microsoft.com/office/drawing/2014/main" id="{C3D2CE97-4E66-4C4B-8B36-465195506059}"/>
              </a:ext>
            </a:extLst>
          </p:cNvPr>
          <p:cNvPicPr>
            <a:picLocks noChangeAspect="1"/>
          </p:cNvPicPr>
          <p:nvPr/>
        </p:nvPicPr>
        <p:blipFill>
          <a:blip r:embed="rId2"/>
          <a:stretch>
            <a:fillRect/>
          </a:stretch>
        </p:blipFill>
        <p:spPr>
          <a:xfrm>
            <a:off x="472049" y="2065582"/>
            <a:ext cx="5175147" cy="4500818"/>
          </a:xfrm>
          <a:prstGeom prst="rect">
            <a:avLst/>
          </a:prstGeom>
        </p:spPr>
      </p:pic>
      <p:pic>
        <p:nvPicPr>
          <p:cNvPr id="5" name="Picture 4">
            <a:extLst>
              <a:ext uri="{FF2B5EF4-FFF2-40B4-BE49-F238E27FC236}">
                <a16:creationId xmlns:a16="http://schemas.microsoft.com/office/drawing/2014/main" id="{3F9E66E1-53CC-4C36-9AB9-E87305A2AF95}"/>
              </a:ext>
            </a:extLst>
          </p:cNvPr>
          <p:cNvPicPr>
            <a:picLocks noChangeAspect="1"/>
          </p:cNvPicPr>
          <p:nvPr/>
        </p:nvPicPr>
        <p:blipFill>
          <a:blip r:embed="rId3"/>
          <a:stretch>
            <a:fillRect/>
          </a:stretch>
        </p:blipFill>
        <p:spPr>
          <a:xfrm>
            <a:off x="6633824" y="2065582"/>
            <a:ext cx="5145361" cy="4500818"/>
          </a:xfrm>
          <a:prstGeom prst="rect">
            <a:avLst/>
          </a:prstGeom>
        </p:spPr>
      </p:pic>
    </p:spTree>
    <p:extLst>
      <p:ext uri="{BB962C8B-B14F-4D97-AF65-F5344CB8AC3E}">
        <p14:creationId xmlns:p14="http://schemas.microsoft.com/office/powerpoint/2010/main" val="2770136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94AC30C-0E95-46A1-8529-EA064663AC3E}"/>
              </a:ext>
            </a:extLst>
          </p:cNvPr>
          <p:cNvPicPr>
            <a:picLocks noChangeAspect="1"/>
          </p:cNvPicPr>
          <p:nvPr/>
        </p:nvPicPr>
        <p:blipFill>
          <a:blip r:embed="rId2"/>
          <a:stretch>
            <a:fillRect/>
          </a:stretch>
        </p:blipFill>
        <p:spPr>
          <a:xfrm>
            <a:off x="414449" y="877582"/>
            <a:ext cx="5175147" cy="4500818"/>
          </a:xfrm>
          <a:prstGeom prst="rect">
            <a:avLst/>
          </a:prstGeom>
        </p:spPr>
      </p:pic>
      <p:sp>
        <p:nvSpPr>
          <p:cNvPr id="3" name="TextBox 2">
            <a:extLst>
              <a:ext uri="{FF2B5EF4-FFF2-40B4-BE49-F238E27FC236}">
                <a16:creationId xmlns:a16="http://schemas.microsoft.com/office/drawing/2014/main" id="{DDC3D644-8E2A-4E15-9362-380EF3B59C1C}"/>
              </a:ext>
            </a:extLst>
          </p:cNvPr>
          <p:cNvSpPr txBox="1"/>
          <p:nvPr/>
        </p:nvSpPr>
        <p:spPr>
          <a:xfrm>
            <a:off x="5774400" y="1648800"/>
            <a:ext cx="5608800" cy="3416320"/>
          </a:xfrm>
          <a:prstGeom prst="rect">
            <a:avLst/>
          </a:prstGeom>
          <a:noFill/>
        </p:spPr>
        <p:txBody>
          <a:bodyPr wrap="square" rtlCol="0">
            <a:spAutoFit/>
          </a:bodyPr>
          <a:lstStyle/>
          <a:p>
            <a:r>
              <a:rPr lang="en-US" sz="2400" dirty="0"/>
              <a:t>Using analyst time effectively: The AI</a:t>
            </a:r>
            <a:r>
              <a:rPr lang="en-US" sz="2400" baseline="30000" dirty="0"/>
              <a:t>2</a:t>
            </a:r>
            <a:r>
              <a:rPr lang="en-US" sz="2400" dirty="0"/>
              <a:t> system achieves </a:t>
            </a:r>
            <a:r>
              <a:rPr lang="en-US" sz="2400" dirty="0">
                <a:solidFill>
                  <a:srgbClr val="FF0000"/>
                </a:solidFill>
              </a:rPr>
              <a:t>a detection rate of 86.8% </a:t>
            </a:r>
            <a:r>
              <a:rPr lang="en-US" sz="2400" dirty="0"/>
              <a:t>even at an </a:t>
            </a:r>
            <a:r>
              <a:rPr lang="en-US" sz="2400" dirty="0">
                <a:solidFill>
                  <a:srgbClr val="FF0000"/>
                </a:solidFill>
              </a:rPr>
              <a:t>extremely low daily investigative budget of k = 200 events</a:t>
            </a:r>
            <a:r>
              <a:rPr lang="en-US" sz="2400" dirty="0"/>
              <a:t>. This represents more than </a:t>
            </a:r>
            <a:r>
              <a:rPr lang="en-US" sz="2400" dirty="0">
                <a:solidFill>
                  <a:srgbClr val="C00000"/>
                </a:solidFill>
              </a:rPr>
              <a:t>ten-fold</a:t>
            </a:r>
            <a:r>
              <a:rPr lang="en-US" sz="2400" dirty="0"/>
              <a:t> improvement over the </a:t>
            </a:r>
            <a:r>
              <a:rPr lang="en-US" sz="2400" i="1" dirty="0"/>
              <a:t>unsupervised outlier detection </a:t>
            </a:r>
            <a:r>
              <a:rPr lang="en-US" sz="2400" dirty="0"/>
              <a:t>approach rate, which is 7.9%. Fixing the daily investigation budget at 200 keeps the false positive rate at 4.4%.</a:t>
            </a:r>
          </a:p>
        </p:txBody>
      </p:sp>
    </p:spTree>
    <p:extLst>
      <p:ext uri="{BB962C8B-B14F-4D97-AF65-F5344CB8AC3E}">
        <p14:creationId xmlns:p14="http://schemas.microsoft.com/office/powerpoint/2010/main" val="4127050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5572</TotalTime>
  <Words>4766</Words>
  <Application>Microsoft Office PowerPoint</Application>
  <PresentationFormat>Widescreen</PresentationFormat>
  <Paragraphs>201</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AI2 : Training a big data machine to defend</vt:lpstr>
      <vt:lpstr>information security</vt:lpstr>
      <vt:lpstr>(Method 2) unsupervised machine learning</vt:lpstr>
      <vt:lpstr>challenges facing the information security industry (from machine learning perspective)</vt:lpstr>
      <vt:lpstr>AI2</vt:lpstr>
      <vt:lpstr>Contributions of this paper (1)</vt:lpstr>
      <vt:lpstr>Contributions of this paper (2)</vt:lpstr>
      <vt:lpstr>This solution can improve attack detection rates (called “recall”) while reducing the number of alerts shown to the analyst (called “daily investigation budget” k).</vt:lpstr>
      <vt:lpstr>PowerPoint Presentation</vt:lpstr>
      <vt:lpstr>PowerPoint Presentation</vt:lpstr>
      <vt:lpstr>Training a big data machine to defend</vt:lpstr>
      <vt:lpstr>PowerPoint Presentation</vt:lpstr>
      <vt:lpstr>AI2 : 4 Components</vt:lpstr>
      <vt:lpstr>4 Components</vt:lpstr>
      <vt:lpstr>PowerPoint Presentation</vt:lpstr>
      <vt:lpstr>Data characteristics</vt:lpstr>
      <vt:lpstr>Data characteristics</vt:lpstr>
      <vt:lpstr>On the previous figure…</vt:lpstr>
      <vt:lpstr>Behavioral signatures</vt:lpstr>
      <vt:lpstr>PowerPoint Presentation</vt:lpstr>
      <vt:lpstr>Design requirements</vt:lpstr>
      <vt:lpstr>From raw logs to behaviors in real time</vt:lpstr>
      <vt:lpstr>Activity Tracking</vt:lpstr>
      <vt:lpstr>5 categories of behavioral features</vt:lpstr>
      <vt:lpstr>Maintain activity records with different, overlapping time scopes</vt:lpstr>
      <vt:lpstr>Outlier detection methods</vt:lpstr>
      <vt:lpstr>Matrix Decomposition outlier detection method (PCA)</vt:lpstr>
      <vt:lpstr>Matrix Decomposition-based method (using PCA)</vt:lpstr>
      <vt:lpstr>Matrix Decomposition-based outlier analysis</vt:lpstr>
      <vt:lpstr>PowerPoint Presentation</vt:lpstr>
      <vt:lpstr>PowerPoint Presentation</vt:lpstr>
      <vt:lpstr>(2) Replicator Neural Networks for outlier detection</vt:lpstr>
      <vt:lpstr>RNN</vt:lpstr>
      <vt:lpstr>PowerPoint Presentation</vt:lpstr>
      <vt:lpstr>(3) Density-based outlier analysis</vt:lpstr>
      <vt:lpstr>PowerPoint Presentation</vt:lpstr>
      <vt:lpstr>PowerPoint Presentation</vt:lpstr>
      <vt:lpstr>Gaussian copula:</vt:lpstr>
      <vt:lpstr>Estimation of parameters</vt:lpstr>
      <vt:lpstr>PowerPoint Presentation</vt:lpstr>
      <vt:lpstr>Overcome “discrete ordinal”</vt:lpstr>
      <vt:lpstr>Add noise</vt:lpstr>
      <vt:lpstr>Why Copulas?</vt:lpstr>
      <vt:lpstr>Outlier score interpretation</vt:lpstr>
      <vt:lpstr>Overcome score issues</vt:lpstr>
      <vt:lpstr>Transforming outlier scores into probabilities</vt:lpstr>
      <vt:lpstr>Outlier detection ensembles</vt:lpstr>
      <vt:lpstr>Active Model Synthesis</vt:lpstr>
      <vt:lpstr>PowerPoint Presentation</vt:lpstr>
      <vt:lpstr>Such an algorithm overcomes weaknesses of unsupervised learning</vt:lpstr>
      <vt:lpstr>It also actively adapts and synthesizes new models</vt:lpstr>
      <vt:lpstr>Experimental setup</vt:lpstr>
      <vt:lpstr>Attacks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 Hu</dc:creator>
  <cp:lastModifiedBy>Fei Hu</cp:lastModifiedBy>
  <cp:revision>141</cp:revision>
  <dcterms:created xsi:type="dcterms:W3CDTF">2018-01-13T05:26:43Z</dcterms:created>
  <dcterms:modified xsi:type="dcterms:W3CDTF">2019-02-27T01:57:58Z</dcterms:modified>
</cp:coreProperties>
</file>