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533" r:id="rId3"/>
    <p:sldId id="447" r:id="rId4"/>
    <p:sldId id="535" r:id="rId5"/>
    <p:sldId id="537" r:id="rId6"/>
    <p:sldId id="538" r:id="rId7"/>
    <p:sldId id="539" r:id="rId8"/>
    <p:sldId id="462" r:id="rId9"/>
    <p:sldId id="464" r:id="rId10"/>
    <p:sldId id="534" r:id="rId11"/>
    <p:sldId id="467" r:id="rId12"/>
    <p:sldId id="468" r:id="rId13"/>
    <p:sldId id="469" r:id="rId14"/>
    <p:sldId id="541" r:id="rId15"/>
    <p:sldId id="465" r:id="rId16"/>
    <p:sldId id="471" r:id="rId17"/>
    <p:sldId id="466" r:id="rId18"/>
    <p:sldId id="470" r:id="rId19"/>
    <p:sldId id="474" r:id="rId20"/>
    <p:sldId id="542" r:id="rId21"/>
    <p:sldId id="463" r:id="rId22"/>
    <p:sldId id="536" r:id="rId23"/>
    <p:sldId id="453" r:id="rId24"/>
    <p:sldId id="455" r:id="rId25"/>
    <p:sldId id="456" r:id="rId26"/>
    <p:sldId id="472" r:id="rId27"/>
    <p:sldId id="507"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540" r:id="rId42"/>
    <p:sldId id="523" r:id="rId43"/>
    <p:sldId id="529" r:id="rId44"/>
    <p:sldId id="530" r:id="rId45"/>
    <p:sldId id="531" r:id="rId46"/>
    <p:sldId id="532" r:id="rId47"/>
    <p:sldId id="54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26" autoAdjust="0"/>
  </p:normalViewPr>
  <p:slideViewPr>
    <p:cSldViewPr>
      <p:cViewPr varScale="1">
        <p:scale>
          <a:sx n="67" d="100"/>
          <a:sy n="67" d="100"/>
        </p:scale>
        <p:origin x="139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EFE5D-F28E-425D-B710-35F65DC9691E}" type="datetimeFigureOut">
              <a:rPr lang="en-US" smtClean="0"/>
              <a:t>1/13/2019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D5D666-951B-48EB-87FD-60AA1AE28DF5}" type="slidenum">
              <a:rPr lang="en-US" smtClean="0"/>
              <a:t>‹#›</a:t>
            </a:fld>
            <a:endParaRPr lang="en-US"/>
          </a:p>
        </p:txBody>
      </p:sp>
    </p:spTree>
    <p:extLst>
      <p:ext uri="{BB962C8B-B14F-4D97-AF65-F5344CB8AC3E}">
        <p14:creationId xmlns:p14="http://schemas.microsoft.com/office/powerpoint/2010/main" val="322465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Document_retrieval" TargetMode="External"/><Relationship Id="rId13" Type="http://schemas.openxmlformats.org/officeDocument/2006/relationships/hyperlink" Target="https://en.wikipedia.org/wiki/ADABAS" TargetMode="External"/><Relationship Id="rId3" Type="http://schemas.openxmlformats.org/officeDocument/2006/relationships/hyperlink" Target="https://en.wikipedia.org/wiki/Computer_science" TargetMode="External"/><Relationship Id="rId7" Type="http://schemas.openxmlformats.org/officeDocument/2006/relationships/hyperlink" Target="https://en.wikipedia.org/wiki/Full_text_search" TargetMode="External"/><Relationship Id="rId12" Type="http://schemas.openxmlformats.org/officeDocument/2006/relationships/hyperlink" Target="https://en.wikipedia.org/wiki/Database_management_system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Forward_index" TargetMode="External"/><Relationship Id="rId11" Type="http://schemas.openxmlformats.org/officeDocument/2006/relationships/hyperlink" Target="https://en.wikipedia.org/wiki/Mainframe_computer" TargetMode="External"/><Relationship Id="rId5" Type="http://schemas.openxmlformats.org/officeDocument/2006/relationships/hyperlink" Target="https://en.wikipedia.org/wiki/Table_(database)" TargetMode="External"/><Relationship Id="rId15" Type="http://schemas.openxmlformats.org/officeDocument/2006/relationships/hyperlink" Target="https://en.wikipedia.org/wiki/Model_204" TargetMode="External"/><Relationship Id="rId10" Type="http://schemas.openxmlformats.org/officeDocument/2006/relationships/hyperlink" Target="https://en.wikipedia.org/wiki/Search_engine" TargetMode="External"/><Relationship Id="rId4" Type="http://schemas.openxmlformats.org/officeDocument/2006/relationships/hyperlink" Target="https://en.wikipedia.org/wiki/Index_(database)" TargetMode="External"/><Relationship Id="rId9" Type="http://schemas.openxmlformats.org/officeDocument/2006/relationships/hyperlink" Target="https://en.wikipedia.org/wiki/Inverted_index#cite_note-1" TargetMode="External"/><Relationship Id="rId14" Type="http://schemas.openxmlformats.org/officeDocument/2006/relationships/hyperlink" Target="https://en.wikipedia.org/wiki/DATACOM/DB"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089" eaLnBrk="0" hangingPunct="0">
              <a:defRPr>
                <a:solidFill>
                  <a:schemeClr val="tx1"/>
                </a:solidFill>
                <a:latin typeface="Arial" charset="0"/>
              </a:defRPr>
            </a:lvl1pPr>
            <a:lvl2pPr marL="729577" indent="-280607" defTabSz="915089" eaLnBrk="0" hangingPunct="0">
              <a:defRPr>
                <a:solidFill>
                  <a:schemeClr val="tx1"/>
                </a:solidFill>
                <a:latin typeface="Arial" charset="0"/>
              </a:defRPr>
            </a:lvl2pPr>
            <a:lvl3pPr marL="1122426" indent="-224485" defTabSz="915089" eaLnBrk="0" hangingPunct="0">
              <a:defRPr>
                <a:solidFill>
                  <a:schemeClr val="tx1"/>
                </a:solidFill>
                <a:latin typeface="Arial" charset="0"/>
              </a:defRPr>
            </a:lvl3pPr>
            <a:lvl4pPr marL="1571396" indent="-224485" defTabSz="915089" eaLnBrk="0" hangingPunct="0">
              <a:defRPr>
                <a:solidFill>
                  <a:schemeClr val="tx1"/>
                </a:solidFill>
                <a:latin typeface="Arial" charset="0"/>
              </a:defRPr>
            </a:lvl4pPr>
            <a:lvl5pPr marL="2020367" indent="-224485" defTabSz="915089" eaLnBrk="0" hangingPunct="0">
              <a:defRPr>
                <a:solidFill>
                  <a:schemeClr val="tx1"/>
                </a:solidFill>
                <a:latin typeface="Arial" charset="0"/>
              </a:defRPr>
            </a:lvl5pPr>
            <a:lvl6pPr marL="2469337" indent="-224485" defTabSz="915089" eaLnBrk="0" fontAlgn="base" hangingPunct="0">
              <a:spcBef>
                <a:spcPct val="0"/>
              </a:spcBef>
              <a:spcAft>
                <a:spcPct val="0"/>
              </a:spcAft>
              <a:defRPr>
                <a:solidFill>
                  <a:schemeClr val="tx1"/>
                </a:solidFill>
                <a:latin typeface="Arial" charset="0"/>
              </a:defRPr>
            </a:lvl6pPr>
            <a:lvl7pPr marL="2918308" indent="-224485" defTabSz="915089" eaLnBrk="0" fontAlgn="base" hangingPunct="0">
              <a:spcBef>
                <a:spcPct val="0"/>
              </a:spcBef>
              <a:spcAft>
                <a:spcPct val="0"/>
              </a:spcAft>
              <a:defRPr>
                <a:solidFill>
                  <a:schemeClr val="tx1"/>
                </a:solidFill>
                <a:latin typeface="Arial" charset="0"/>
              </a:defRPr>
            </a:lvl7pPr>
            <a:lvl8pPr marL="3367278" indent="-224485" defTabSz="915089" eaLnBrk="0" fontAlgn="base" hangingPunct="0">
              <a:spcBef>
                <a:spcPct val="0"/>
              </a:spcBef>
              <a:spcAft>
                <a:spcPct val="0"/>
              </a:spcAft>
              <a:defRPr>
                <a:solidFill>
                  <a:schemeClr val="tx1"/>
                </a:solidFill>
                <a:latin typeface="Arial" charset="0"/>
              </a:defRPr>
            </a:lvl8pPr>
            <a:lvl9pPr marL="3816248" indent="-224485" defTabSz="915089" eaLnBrk="0" fontAlgn="base" hangingPunct="0">
              <a:spcBef>
                <a:spcPct val="0"/>
              </a:spcBef>
              <a:spcAft>
                <a:spcPct val="0"/>
              </a:spcAft>
              <a:defRPr>
                <a:solidFill>
                  <a:schemeClr val="tx1"/>
                </a:solidFill>
                <a:latin typeface="Arial" charset="0"/>
              </a:defRPr>
            </a:lvl9pPr>
          </a:lstStyle>
          <a:p>
            <a:pPr eaLnBrk="1" hangingPunct="1"/>
            <a:fld id="{BD688D79-8BF5-4604-BB1E-BADDE5DFCE90}" type="slidenum">
              <a:rPr lang="en-US"/>
              <a:pPr eaLnBrk="1" hangingPunct="1"/>
              <a:t>1</a:t>
            </a:fld>
            <a:endParaRPr lang="en-US"/>
          </a:p>
        </p:txBody>
      </p:sp>
      <p:sp>
        <p:nvSpPr>
          <p:cNvPr id="67587" name="Rectangle 2"/>
          <p:cNvSpPr>
            <a:spLocks noGrp="1" noRot="1" noChangeAspect="1" noChangeArrowheads="1" noTextEdit="1"/>
          </p:cNvSpPr>
          <p:nvPr>
            <p:ph type="sldImg"/>
          </p:nvPr>
        </p:nvSpPr>
        <p:spPr>
          <a:xfrm>
            <a:off x="1147763" y="688975"/>
            <a:ext cx="4565650" cy="3425825"/>
          </a:xfrm>
          <a:ln/>
        </p:spPr>
      </p:sp>
      <p:sp>
        <p:nvSpPr>
          <p:cNvPr id="67588" name="Rectangle 3"/>
          <p:cNvSpPr>
            <a:spLocks noGrp="1" noChangeArrowheads="1"/>
          </p:cNvSpPr>
          <p:nvPr>
            <p:ph type="body" idx="1"/>
          </p:nvPr>
        </p:nvSpPr>
        <p:spPr>
          <a:xfrm>
            <a:off x="915541" y="4343869"/>
            <a:ext cx="5026920" cy="4111050"/>
          </a:xfrm>
          <a:noFill/>
        </p:spPr>
        <p:txBody>
          <a:bodyPr lIns="89850" tIns="44922" rIns="89850" bIns="44922"/>
          <a:lstStyle/>
          <a:p>
            <a:pPr eaLnBrk="1" hangingPunct="1"/>
            <a:endParaRPr lang="en-US"/>
          </a:p>
        </p:txBody>
      </p:sp>
    </p:spTree>
    <p:extLst>
      <p:ext uri="{BB962C8B-B14F-4D97-AF65-F5344CB8AC3E}">
        <p14:creationId xmlns:p14="http://schemas.microsoft.com/office/powerpoint/2010/main" val="131331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hlinkClick r:id="rId3" tooltip="Computer science"/>
              </a:rPr>
              <a:t>computer science</a:t>
            </a:r>
            <a:r>
              <a:rPr lang="en-US" sz="1200" b="0" i="0" kern="1200" dirty="0">
                <a:solidFill>
                  <a:schemeClr val="tx1"/>
                </a:solidFill>
                <a:effectLst/>
                <a:latin typeface="+mn-lt"/>
                <a:ea typeface="+mn-ea"/>
                <a:cs typeface="+mn-cs"/>
              </a:rPr>
              <a:t>, an </a:t>
            </a:r>
            <a:r>
              <a:rPr lang="en-US" sz="1200" b="1" i="0" kern="1200" dirty="0">
                <a:solidFill>
                  <a:schemeClr val="tx1"/>
                </a:solidFill>
                <a:effectLst/>
                <a:latin typeface="+mn-lt"/>
                <a:ea typeface="+mn-ea"/>
                <a:cs typeface="+mn-cs"/>
              </a:rPr>
              <a:t>inverted index</a:t>
            </a:r>
            <a:r>
              <a:rPr lang="en-US" sz="1200" b="0" i="0" kern="1200" dirty="0">
                <a:solidFill>
                  <a:schemeClr val="tx1"/>
                </a:solidFill>
                <a:effectLst/>
                <a:latin typeface="+mn-lt"/>
                <a:ea typeface="+mn-ea"/>
                <a:cs typeface="+mn-cs"/>
              </a:rPr>
              <a:t> (also referred to as </a:t>
            </a:r>
            <a:r>
              <a:rPr lang="en-US" sz="1200" b="1" i="0" kern="1200" dirty="0">
                <a:solidFill>
                  <a:schemeClr val="tx1"/>
                </a:solidFill>
                <a:effectLst/>
                <a:latin typeface="+mn-lt"/>
                <a:ea typeface="+mn-ea"/>
                <a:cs typeface="+mn-cs"/>
              </a:rPr>
              <a:t>postings file</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inverted file</a:t>
            </a:r>
            <a:r>
              <a:rPr lang="en-US" sz="1200" b="0" i="0" kern="1200" dirty="0">
                <a:solidFill>
                  <a:schemeClr val="tx1"/>
                </a:solidFill>
                <a:effectLst/>
                <a:latin typeface="+mn-lt"/>
                <a:ea typeface="+mn-ea"/>
                <a:cs typeface="+mn-cs"/>
              </a:rPr>
              <a:t>) is an </a:t>
            </a:r>
            <a:r>
              <a:rPr lang="en-US" sz="1200" b="0" i="0" u="none" strike="noStrike" kern="1200" dirty="0">
                <a:solidFill>
                  <a:schemeClr val="tx1"/>
                </a:solidFill>
                <a:effectLst/>
                <a:latin typeface="+mn-lt"/>
                <a:ea typeface="+mn-ea"/>
                <a:cs typeface="+mn-cs"/>
                <a:hlinkClick r:id="rId4" tooltip="Index (database)"/>
              </a:rPr>
              <a:t>index data structure</a:t>
            </a:r>
            <a:r>
              <a:rPr lang="en-US" sz="1200" b="0" i="0" kern="1200" dirty="0">
                <a:solidFill>
                  <a:schemeClr val="tx1"/>
                </a:solidFill>
                <a:effectLst/>
                <a:latin typeface="+mn-lt"/>
                <a:ea typeface="+mn-ea"/>
                <a:cs typeface="+mn-cs"/>
              </a:rPr>
              <a:t> storing a mapping from content, such as words or numbers, to its locations in a </a:t>
            </a:r>
            <a:r>
              <a:rPr lang="en-US" sz="1200" b="0" i="0" u="none" strike="noStrike" kern="1200" dirty="0">
                <a:solidFill>
                  <a:schemeClr val="tx1"/>
                </a:solidFill>
                <a:effectLst/>
                <a:latin typeface="+mn-lt"/>
                <a:ea typeface="+mn-ea"/>
                <a:cs typeface="+mn-cs"/>
                <a:hlinkClick r:id="rId5" tooltip="Table (database)"/>
              </a:rPr>
              <a:t>database file</a:t>
            </a:r>
            <a:r>
              <a:rPr lang="en-US" sz="1200" b="0" i="0" kern="1200" dirty="0">
                <a:solidFill>
                  <a:schemeClr val="tx1"/>
                </a:solidFill>
                <a:effectLst/>
                <a:latin typeface="+mn-lt"/>
                <a:ea typeface="+mn-ea"/>
                <a:cs typeface="+mn-cs"/>
              </a:rPr>
              <a:t>, or in a document or a set of documents (named in contrast to a </a:t>
            </a:r>
            <a:r>
              <a:rPr lang="en-US" sz="1200" b="0" i="0" u="none" strike="noStrike" kern="1200" dirty="0">
                <a:solidFill>
                  <a:schemeClr val="tx1"/>
                </a:solidFill>
                <a:effectLst/>
                <a:latin typeface="+mn-lt"/>
                <a:ea typeface="+mn-ea"/>
                <a:cs typeface="+mn-cs"/>
                <a:hlinkClick r:id="rId6" tooltip="Forward index"/>
              </a:rPr>
              <a:t>forward index</a:t>
            </a:r>
            <a:r>
              <a:rPr lang="en-US" sz="1200" b="0" i="0" kern="1200" dirty="0">
                <a:solidFill>
                  <a:schemeClr val="tx1"/>
                </a:solidFill>
                <a:effectLst/>
                <a:latin typeface="+mn-lt"/>
                <a:ea typeface="+mn-ea"/>
                <a:cs typeface="+mn-cs"/>
              </a:rPr>
              <a:t>, which maps from documents to content). The purpose of an inverted index is to allow fast </a:t>
            </a:r>
            <a:r>
              <a:rPr lang="en-US" sz="1200" b="0" i="0" u="none" strike="noStrike" kern="1200" dirty="0">
                <a:solidFill>
                  <a:schemeClr val="tx1"/>
                </a:solidFill>
                <a:effectLst/>
                <a:latin typeface="+mn-lt"/>
                <a:ea typeface="+mn-ea"/>
                <a:cs typeface="+mn-cs"/>
                <a:hlinkClick r:id="rId7" tooltip="Full text search"/>
              </a:rPr>
              <a:t>full text searches</a:t>
            </a:r>
            <a:r>
              <a:rPr lang="en-US" sz="1200" b="0" i="0" kern="1200" dirty="0">
                <a:solidFill>
                  <a:schemeClr val="tx1"/>
                </a:solidFill>
                <a:effectLst/>
                <a:latin typeface="+mn-lt"/>
                <a:ea typeface="+mn-ea"/>
                <a:cs typeface="+mn-cs"/>
              </a:rPr>
              <a:t>, at a cost of increased processing when a document is added to the database. The inverted file may be the database file itself, rather than its </a:t>
            </a:r>
            <a:r>
              <a:rPr lang="en-US" sz="1200" b="0" i="0" u="none" strike="noStrike" kern="1200" dirty="0">
                <a:solidFill>
                  <a:schemeClr val="tx1"/>
                </a:solidFill>
                <a:effectLst/>
                <a:latin typeface="+mn-lt"/>
                <a:ea typeface="+mn-ea"/>
                <a:cs typeface="+mn-cs"/>
                <a:hlinkClick r:id="rId4" tooltip="Index (database)"/>
              </a:rPr>
              <a:t>index</a:t>
            </a:r>
            <a:r>
              <a:rPr lang="en-US" sz="1200" b="0" i="0" kern="1200" dirty="0">
                <a:solidFill>
                  <a:schemeClr val="tx1"/>
                </a:solidFill>
                <a:effectLst/>
                <a:latin typeface="+mn-lt"/>
                <a:ea typeface="+mn-ea"/>
                <a:cs typeface="+mn-cs"/>
              </a:rPr>
              <a:t>. It is the most popular data structure used in </a:t>
            </a:r>
            <a:r>
              <a:rPr lang="en-US" sz="1200" b="0" i="0" u="none" strike="noStrike" kern="1200" dirty="0">
                <a:solidFill>
                  <a:schemeClr val="tx1"/>
                </a:solidFill>
                <a:effectLst/>
                <a:latin typeface="+mn-lt"/>
                <a:ea typeface="+mn-ea"/>
                <a:cs typeface="+mn-cs"/>
                <a:hlinkClick r:id="rId8" tooltip="Document retrieval"/>
              </a:rPr>
              <a:t>document </a:t>
            </a:r>
            <a:r>
              <a:rPr lang="en-US" sz="1200" b="0" i="0" u="none" strike="noStrike" kern="1200" dirty="0" err="1">
                <a:solidFill>
                  <a:schemeClr val="tx1"/>
                </a:solidFill>
                <a:effectLst/>
                <a:latin typeface="+mn-lt"/>
                <a:ea typeface="+mn-ea"/>
                <a:cs typeface="+mn-cs"/>
                <a:hlinkClick r:id="rId8" tooltip="Document retrieval"/>
              </a:rPr>
              <a:t>retrieval</a:t>
            </a:r>
            <a:r>
              <a:rPr lang="en-US" sz="1200" b="0" i="0" kern="1200" dirty="0" err="1">
                <a:solidFill>
                  <a:schemeClr val="tx1"/>
                </a:solidFill>
                <a:effectLst/>
                <a:latin typeface="+mn-lt"/>
                <a:ea typeface="+mn-ea"/>
                <a:cs typeface="+mn-cs"/>
              </a:rPr>
              <a:t>systems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a:rPr>
              <a:t>[1]</a:t>
            </a:r>
            <a:r>
              <a:rPr lang="en-US" sz="1200" b="0" i="0" kern="1200" dirty="0">
                <a:solidFill>
                  <a:schemeClr val="tx1"/>
                </a:solidFill>
                <a:effectLst/>
                <a:latin typeface="+mn-lt"/>
                <a:ea typeface="+mn-ea"/>
                <a:cs typeface="+mn-cs"/>
              </a:rPr>
              <a:t> used on a large scale for example in </a:t>
            </a:r>
            <a:r>
              <a:rPr lang="en-US" sz="1200" b="0" i="0" u="none" strike="noStrike" kern="1200" dirty="0">
                <a:solidFill>
                  <a:schemeClr val="tx1"/>
                </a:solidFill>
                <a:effectLst/>
                <a:latin typeface="+mn-lt"/>
                <a:ea typeface="+mn-ea"/>
                <a:cs typeface="+mn-cs"/>
                <a:hlinkClick r:id="rId10" tooltip="Search engine"/>
              </a:rPr>
              <a:t>search engines</a:t>
            </a:r>
            <a:r>
              <a:rPr lang="en-US" sz="1200" b="0" i="0" kern="1200" dirty="0">
                <a:solidFill>
                  <a:schemeClr val="tx1"/>
                </a:solidFill>
                <a:effectLst/>
                <a:latin typeface="+mn-lt"/>
                <a:ea typeface="+mn-ea"/>
                <a:cs typeface="+mn-cs"/>
              </a:rPr>
              <a:t>. Additionally, several significant general-purpose </a:t>
            </a:r>
            <a:r>
              <a:rPr lang="en-US" sz="1200" b="0" i="0" u="none" strike="noStrike" kern="1200" dirty="0">
                <a:solidFill>
                  <a:schemeClr val="tx1"/>
                </a:solidFill>
                <a:effectLst/>
                <a:latin typeface="+mn-lt"/>
                <a:ea typeface="+mn-ea"/>
                <a:cs typeface="+mn-cs"/>
                <a:hlinkClick r:id="rId11" tooltip="Mainframe computer"/>
              </a:rPr>
              <a:t>mainframe</a:t>
            </a:r>
            <a:r>
              <a:rPr lang="en-US" sz="1200" b="0" i="0" kern="1200" dirty="0">
                <a:solidFill>
                  <a:schemeClr val="tx1"/>
                </a:solidFill>
                <a:effectLst/>
                <a:latin typeface="+mn-lt"/>
                <a:ea typeface="+mn-ea"/>
                <a:cs typeface="+mn-cs"/>
              </a:rPr>
              <a:t>-based </a:t>
            </a:r>
            <a:r>
              <a:rPr lang="en-US" sz="1200" b="0" i="0" u="none" strike="noStrike" kern="1200" dirty="0">
                <a:solidFill>
                  <a:schemeClr val="tx1"/>
                </a:solidFill>
                <a:effectLst/>
                <a:latin typeface="+mn-lt"/>
                <a:ea typeface="+mn-ea"/>
                <a:cs typeface="+mn-cs"/>
                <a:hlinkClick r:id="rId12" tooltip="Database management systems"/>
              </a:rPr>
              <a:t>database management systems</a:t>
            </a:r>
            <a:r>
              <a:rPr lang="en-US" sz="1200" b="0" i="0" kern="1200" dirty="0">
                <a:solidFill>
                  <a:schemeClr val="tx1"/>
                </a:solidFill>
                <a:effectLst/>
                <a:latin typeface="+mn-lt"/>
                <a:ea typeface="+mn-ea"/>
                <a:cs typeface="+mn-cs"/>
              </a:rPr>
              <a:t> have used inverted list architectures, including </a:t>
            </a:r>
            <a:r>
              <a:rPr lang="en-US" sz="1200" b="0" i="0" u="none" strike="noStrike" kern="1200" dirty="0">
                <a:solidFill>
                  <a:schemeClr val="tx1"/>
                </a:solidFill>
                <a:effectLst/>
                <a:latin typeface="+mn-lt"/>
                <a:ea typeface="+mn-ea"/>
                <a:cs typeface="+mn-cs"/>
                <a:hlinkClick r:id="rId13" tooltip="ADABAS"/>
              </a:rPr>
              <a:t>ADABAS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4" tooltip="DATACOM/DB"/>
              </a:rPr>
              <a:t>DATACOM/DB</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5" tooltip="Model 204"/>
              </a:rPr>
              <a:t>Model 204</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3CBAF44-5CDD-9743-9D02-2033812DDFBA}" type="slidenum">
              <a:rPr lang="en-US" smtClean="0"/>
              <a:pPr/>
              <a:t>32</a:t>
            </a:fld>
            <a:endParaRPr lang="en-US"/>
          </a:p>
        </p:txBody>
      </p:sp>
    </p:spTree>
    <p:extLst>
      <p:ext uri="{BB962C8B-B14F-4D97-AF65-F5344CB8AC3E}">
        <p14:creationId xmlns:p14="http://schemas.microsoft.com/office/powerpoint/2010/main" val="251764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33</a:t>
            </a:fld>
            <a:endParaRPr lang="en-US"/>
          </a:p>
        </p:txBody>
      </p:sp>
    </p:spTree>
    <p:extLst>
      <p:ext uri="{BB962C8B-B14F-4D97-AF65-F5344CB8AC3E}">
        <p14:creationId xmlns:p14="http://schemas.microsoft.com/office/powerpoint/2010/main" val="124641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34</a:t>
            </a:fld>
            <a:endParaRPr lang="en-US"/>
          </a:p>
        </p:txBody>
      </p:sp>
    </p:spTree>
    <p:extLst>
      <p:ext uri="{BB962C8B-B14F-4D97-AF65-F5344CB8AC3E}">
        <p14:creationId xmlns:p14="http://schemas.microsoft.com/office/powerpoint/2010/main" val="370237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endParaRPr lang="ko-KR" altLang="en-US"/>
          </a:p>
        </p:txBody>
      </p:sp>
      <p:sp>
        <p:nvSpPr>
          <p:cNvPr id="27652" name="Slide Number Placeholder 3"/>
          <p:cNvSpPr>
            <a:spLocks noGrp="1"/>
          </p:cNvSpPr>
          <p:nvPr>
            <p:ph type="sldNum" sz="quarter" idx="5"/>
          </p:nvPr>
        </p:nvSpPr>
        <p:spPr bwMode="auto">
          <a:noFill/>
          <a:ln>
            <a:miter lim="800000"/>
            <a:headEnd/>
            <a:tailEnd/>
          </a:ln>
        </p:spPr>
        <p:txBody>
          <a:bodyPr/>
          <a:lstStyle/>
          <a:p>
            <a:fld id="{927C3392-DCFB-4964-A741-CE03B8798B01}" type="slidenum">
              <a:rPr lang="ko-KR" altLang="en-US"/>
              <a:pPr/>
              <a:t>35</a:t>
            </a:fld>
            <a:endParaRPr lang="ko-KR" altLang="en-US"/>
          </a:p>
        </p:txBody>
      </p:sp>
    </p:spTree>
    <p:extLst>
      <p:ext uri="{BB962C8B-B14F-4D97-AF65-F5344CB8AC3E}">
        <p14:creationId xmlns:p14="http://schemas.microsoft.com/office/powerpoint/2010/main" val="323178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36</a:t>
            </a:fld>
            <a:endParaRPr lang="en-US"/>
          </a:p>
        </p:txBody>
      </p:sp>
    </p:spTree>
    <p:extLst>
      <p:ext uri="{BB962C8B-B14F-4D97-AF65-F5344CB8AC3E}">
        <p14:creationId xmlns:p14="http://schemas.microsoft.com/office/powerpoint/2010/main" val="406291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BAF44-5CDD-9743-9D02-2033812DDFBA}" type="slidenum">
              <a:rPr lang="en-US" smtClean="0"/>
              <a:pPr/>
              <a:t>37</a:t>
            </a:fld>
            <a:endParaRPr lang="en-US"/>
          </a:p>
        </p:txBody>
      </p:sp>
    </p:spTree>
    <p:extLst>
      <p:ext uri="{BB962C8B-B14F-4D97-AF65-F5344CB8AC3E}">
        <p14:creationId xmlns:p14="http://schemas.microsoft.com/office/powerpoint/2010/main" val="14301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38</a:t>
            </a:fld>
            <a:endParaRPr lang="en-US"/>
          </a:p>
        </p:txBody>
      </p:sp>
    </p:spTree>
    <p:extLst>
      <p:ext uri="{BB962C8B-B14F-4D97-AF65-F5344CB8AC3E}">
        <p14:creationId xmlns:p14="http://schemas.microsoft.com/office/powerpoint/2010/main" val="345202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39</a:t>
            </a:fld>
            <a:endParaRPr lang="en-US"/>
          </a:p>
        </p:txBody>
      </p:sp>
    </p:spTree>
    <p:extLst>
      <p:ext uri="{BB962C8B-B14F-4D97-AF65-F5344CB8AC3E}">
        <p14:creationId xmlns:p14="http://schemas.microsoft.com/office/powerpoint/2010/main" val="408546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40</a:t>
            </a:fld>
            <a:endParaRPr lang="en-US"/>
          </a:p>
        </p:txBody>
      </p:sp>
    </p:spTree>
    <p:extLst>
      <p:ext uri="{BB962C8B-B14F-4D97-AF65-F5344CB8AC3E}">
        <p14:creationId xmlns:p14="http://schemas.microsoft.com/office/powerpoint/2010/main" val="3761920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42</a:t>
            </a:fld>
            <a:endParaRPr lang="en-US"/>
          </a:p>
        </p:txBody>
      </p:sp>
    </p:spTree>
    <p:extLst>
      <p:ext uri="{BB962C8B-B14F-4D97-AF65-F5344CB8AC3E}">
        <p14:creationId xmlns:p14="http://schemas.microsoft.com/office/powerpoint/2010/main" val="306845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5</a:t>
            </a:fld>
            <a:endParaRPr lang="en-US"/>
          </a:p>
        </p:txBody>
      </p:sp>
    </p:spTree>
    <p:extLst>
      <p:ext uri="{BB962C8B-B14F-4D97-AF65-F5344CB8AC3E}">
        <p14:creationId xmlns:p14="http://schemas.microsoft.com/office/powerpoint/2010/main" val="725340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43</a:t>
            </a:fld>
            <a:endParaRPr lang="en-US"/>
          </a:p>
        </p:txBody>
      </p:sp>
    </p:spTree>
    <p:extLst>
      <p:ext uri="{BB962C8B-B14F-4D97-AF65-F5344CB8AC3E}">
        <p14:creationId xmlns:p14="http://schemas.microsoft.com/office/powerpoint/2010/main" val="72579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44</a:t>
            </a:fld>
            <a:endParaRPr lang="en-US"/>
          </a:p>
        </p:txBody>
      </p:sp>
    </p:spTree>
    <p:extLst>
      <p:ext uri="{BB962C8B-B14F-4D97-AF65-F5344CB8AC3E}">
        <p14:creationId xmlns:p14="http://schemas.microsoft.com/office/powerpoint/2010/main" val="371938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45</a:t>
            </a:fld>
            <a:endParaRPr lang="en-US"/>
          </a:p>
        </p:txBody>
      </p:sp>
    </p:spTree>
    <p:extLst>
      <p:ext uri="{BB962C8B-B14F-4D97-AF65-F5344CB8AC3E}">
        <p14:creationId xmlns:p14="http://schemas.microsoft.com/office/powerpoint/2010/main" val="131588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46</a:t>
            </a:fld>
            <a:endParaRPr lang="en-US"/>
          </a:p>
        </p:txBody>
      </p:sp>
    </p:spTree>
    <p:extLst>
      <p:ext uri="{BB962C8B-B14F-4D97-AF65-F5344CB8AC3E}">
        <p14:creationId xmlns:p14="http://schemas.microsoft.com/office/powerpoint/2010/main" val="2733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47</a:t>
            </a:fld>
            <a:endParaRPr lang="en-US"/>
          </a:p>
        </p:txBody>
      </p:sp>
    </p:spTree>
    <p:extLst>
      <p:ext uri="{BB962C8B-B14F-4D97-AF65-F5344CB8AC3E}">
        <p14:creationId xmlns:p14="http://schemas.microsoft.com/office/powerpoint/2010/main" val="30146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9</a:t>
            </a:fld>
            <a:endParaRPr lang="en-US"/>
          </a:p>
        </p:txBody>
      </p:sp>
    </p:spTree>
    <p:extLst>
      <p:ext uri="{BB962C8B-B14F-4D97-AF65-F5344CB8AC3E}">
        <p14:creationId xmlns:p14="http://schemas.microsoft.com/office/powerpoint/2010/main" val="271081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12</a:t>
            </a:fld>
            <a:endParaRPr lang="en-US"/>
          </a:p>
        </p:txBody>
      </p:sp>
    </p:spTree>
    <p:extLst>
      <p:ext uri="{BB962C8B-B14F-4D97-AF65-F5344CB8AC3E}">
        <p14:creationId xmlns:p14="http://schemas.microsoft.com/office/powerpoint/2010/main" val="347941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15</a:t>
            </a:fld>
            <a:endParaRPr lang="en-US"/>
          </a:p>
        </p:txBody>
      </p:sp>
    </p:spTree>
    <p:extLst>
      <p:ext uri="{BB962C8B-B14F-4D97-AF65-F5344CB8AC3E}">
        <p14:creationId xmlns:p14="http://schemas.microsoft.com/office/powerpoint/2010/main" val="30192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28</a:t>
            </a:fld>
            <a:endParaRPr lang="en-US"/>
          </a:p>
        </p:txBody>
      </p:sp>
    </p:spTree>
    <p:extLst>
      <p:ext uri="{BB962C8B-B14F-4D97-AF65-F5344CB8AC3E}">
        <p14:creationId xmlns:p14="http://schemas.microsoft.com/office/powerpoint/2010/main" val="326331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29</a:t>
            </a:fld>
            <a:endParaRPr lang="en-US"/>
          </a:p>
        </p:txBody>
      </p:sp>
    </p:spTree>
    <p:extLst>
      <p:ext uri="{BB962C8B-B14F-4D97-AF65-F5344CB8AC3E}">
        <p14:creationId xmlns:p14="http://schemas.microsoft.com/office/powerpoint/2010/main" val="87524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30</a:t>
            </a:fld>
            <a:endParaRPr lang="en-US"/>
          </a:p>
        </p:txBody>
      </p:sp>
    </p:spTree>
    <p:extLst>
      <p:ext uri="{BB962C8B-B14F-4D97-AF65-F5344CB8AC3E}">
        <p14:creationId xmlns:p14="http://schemas.microsoft.com/office/powerpoint/2010/main" val="239570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BAF44-5CDD-9743-9D02-2033812DDFBA}" type="slidenum">
              <a:rPr lang="en-US" smtClean="0"/>
              <a:pPr/>
              <a:t>31</a:t>
            </a:fld>
            <a:endParaRPr lang="en-US"/>
          </a:p>
        </p:txBody>
      </p:sp>
    </p:spTree>
    <p:extLst>
      <p:ext uri="{BB962C8B-B14F-4D97-AF65-F5344CB8AC3E}">
        <p14:creationId xmlns:p14="http://schemas.microsoft.com/office/powerpoint/2010/main" val="287199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BCC44F-C5AC-45B6-8239-EF1D34AC5485}"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7651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CC44F-C5AC-45B6-8239-EF1D34AC5485}"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62124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CC44F-C5AC-45B6-8239-EF1D34AC5485}"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226926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CC44F-C5AC-45B6-8239-EF1D34AC5485}"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30819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BCC44F-C5AC-45B6-8239-EF1D34AC5485}"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50053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BCC44F-C5AC-45B6-8239-EF1D34AC5485}"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89215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BCC44F-C5AC-45B6-8239-EF1D34AC5485}" type="datetimeFigureOut">
              <a:rPr lang="en-US" smtClean="0"/>
              <a:t>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95786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BCC44F-C5AC-45B6-8239-EF1D34AC5485}" type="datetimeFigureOut">
              <a:rPr lang="en-US" smtClean="0"/>
              <a:t>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11917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CC44F-C5AC-45B6-8239-EF1D34AC5485}" type="datetimeFigureOut">
              <a:rPr lang="en-US" smtClean="0"/>
              <a:t>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267883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52679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47017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CC44F-C5AC-45B6-8239-EF1D34AC5485}" type="datetimeFigureOut">
              <a:rPr lang="en-US" smtClean="0"/>
              <a:t>1/13/2019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FFFFD-3B3E-4576-A5F0-2FC5AA489A90}" type="slidenum">
              <a:rPr lang="en-US" smtClean="0"/>
              <a:t>‹#›</a:t>
            </a:fld>
            <a:endParaRPr lang="en-US"/>
          </a:p>
        </p:txBody>
      </p:sp>
    </p:spTree>
    <p:extLst>
      <p:ext uri="{BB962C8B-B14F-4D97-AF65-F5344CB8AC3E}">
        <p14:creationId xmlns:p14="http://schemas.microsoft.com/office/powerpoint/2010/main" val="3022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acm.acm.org/blogs/blog-cacm/50678-the-nosql-discussion-has-nothing-to-do-with-sql/fulltex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2362200"/>
            <a:ext cx="8763000" cy="838200"/>
          </a:xfrm>
        </p:spPr>
        <p:txBody>
          <a:bodyPr>
            <a:normAutofit fontScale="90000"/>
          </a:bodyPr>
          <a:lstStyle/>
          <a:p>
            <a:pPr algn="ctr" fontAlgn="auto">
              <a:spcAft>
                <a:spcPts val="0"/>
              </a:spcAft>
              <a:defRPr/>
            </a:pPr>
            <a:r>
              <a:rPr lang="en-US" dirty="0"/>
              <a:t>Introduction to Big Data </a:t>
            </a:r>
            <a:br>
              <a:rPr lang="en-US" dirty="0"/>
            </a:br>
            <a:br>
              <a:rPr lang="en-US" dirty="0"/>
            </a:br>
            <a:r>
              <a:rPr lang="en-US" dirty="0"/>
              <a:t>(ECE 693 Big Data Security)</a:t>
            </a:r>
          </a:p>
        </p:txBody>
      </p:sp>
    </p:spTree>
    <p:extLst>
      <p:ext uri="{BB962C8B-B14F-4D97-AF65-F5344CB8AC3E}">
        <p14:creationId xmlns:p14="http://schemas.microsoft.com/office/powerpoint/2010/main" val="398765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BFF4D-D849-470E-A99F-9B67E53D8ADA}"/>
              </a:ext>
            </a:extLst>
          </p:cNvPr>
          <p:cNvPicPr>
            <a:picLocks noChangeAspect="1"/>
          </p:cNvPicPr>
          <p:nvPr/>
        </p:nvPicPr>
        <p:blipFill>
          <a:blip r:embed="rId2"/>
          <a:stretch>
            <a:fillRect/>
          </a:stretch>
        </p:blipFill>
        <p:spPr>
          <a:xfrm>
            <a:off x="609600" y="152400"/>
            <a:ext cx="8001000" cy="6394617"/>
          </a:xfrm>
          <a:prstGeom prst="rect">
            <a:avLst/>
          </a:prstGeom>
        </p:spPr>
      </p:pic>
    </p:spTree>
    <p:extLst>
      <p:ext uri="{BB962C8B-B14F-4D97-AF65-F5344CB8AC3E}">
        <p14:creationId xmlns:p14="http://schemas.microsoft.com/office/powerpoint/2010/main" val="351477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37"/>
          <p:cNvSpPr txBox="1">
            <a:spLocks noChangeArrowheads="1"/>
          </p:cNvSpPr>
          <p:nvPr/>
        </p:nvSpPr>
        <p:spPr bwMode="auto">
          <a:xfrm>
            <a:off x="1469232" y="1167042"/>
            <a:ext cx="2825750"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dirty="0">
                <a:solidFill>
                  <a:srgbClr val="FF0000"/>
                </a:solidFill>
              </a:rPr>
              <a:t>12+ TBs</a:t>
            </a:r>
            <a:r>
              <a:rPr lang="en-US" sz="1300" kern="0" dirty="0">
                <a:solidFill>
                  <a:srgbClr val="FF0000"/>
                </a:solidFill>
              </a:rPr>
              <a:t> </a:t>
            </a:r>
            <a:br>
              <a:rPr lang="en-US" sz="1300" kern="0" dirty="0">
                <a:solidFill>
                  <a:srgbClr val="000000"/>
                </a:solidFill>
              </a:rPr>
            </a:br>
            <a:r>
              <a:rPr lang="en-US" sz="1400" kern="0" dirty="0">
                <a:solidFill>
                  <a:srgbClr val="075314"/>
                </a:solidFill>
              </a:rPr>
              <a:t>of tweet data </a:t>
            </a:r>
            <a:br>
              <a:rPr lang="en-US" sz="1400" kern="0" dirty="0">
                <a:solidFill>
                  <a:srgbClr val="075314"/>
                </a:solidFill>
              </a:rPr>
            </a:br>
            <a:r>
              <a:rPr lang="en-US" sz="1400" kern="0" dirty="0">
                <a:solidFill>
                  <a:srgbClr val="075314"/>
                </a:solidFill>
              </a:rPr>
              <a:t>every day</a:t>
            </a:r>
          </a:p>
        </p:txBody>
      </p:sp>
      <p:sp>
        <p:nvSpPr>
          <p:cNvPr id="13" name="Text Box 38"/>
          <p:cNvSpPr txBox="1">
            <a:spLocks noChangeArrowheads="1"/>
          </p:cNvSpPr>
          <p:nvPr/>
        </p:nvSpPr>
        <p:spPr bwMode="auto">
          <a:xfrm>
            <a:off x="2467523" y="4515716"/>
            <a:ext cx="1325562"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dirty="0">
                <a:solidFill>
                  <a:srgbClr val="FF0000"/>
                </a:solidFill>
              </a:rPr>
              <a:t>25+ TBs </a:t>
            </a:r>
            <a:r>
              <a:rPr lang="en-US" sz="1400" kern="0" dirty="0">
                <a:solidFill>
                  <a:srgbClr val="075314"/>
                </a:solidFill>
              </a:rPr>
              <a:t>of</a:t>
            </a:r>
            <a:br>
              <a:rPr lang="en-US" sz="1400" kern="0" dirty="0">
                <a:solidFill>
                  <a:srgbClr val="075314"/>
                </a:solidFill>
              </a:rPr>
            </a:br>
            <a:r>
              <a:rPr lang="en-US" sz="1400" kern="0" dirty="0">
                <a:solidFill>
                  <a:srgbClr val="075314"/>
                </a:solidFill>
              </a:rPr>
              <a:t>log data every day</a:t>
            </a:r>
          </a:p>
        </p:txBody>
      </p:sp>
      <p:pic>
        <p:nvPicPr>
          <p:cNvPr id="174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0507" y="1952676"/>
            <a:ext cx="2784475" cy="254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rot="16200000">
            <a:off x="351632" y="3285331"/>
            <a:ext cx="14700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lnSpc>
                <a:spcPct val="90000"/>
              </a:lnSpc>
              <a:spcBef>
                <a:spcPct val="50000"/>
              </a:spcBef>
              <a:spcAft>
                <a:spcPts val="0"/>
              </a:spcAft>
              <a:defRPr/>
            </a:pPr>
            <a:r>
              <a:rPr lang="en-US" b="0" i="1" kern="0" dirty="0">
                <a:solidFill>
                  <a:srgbClr val="FF0000"/>
                </a:solidFill>
                <a:cs typeface="+mn-cs"/>
              </a:rPr>
              <a:t>? TBs </a:t>
            </a:r>
            <a:r>
              <a:rPr lang="en-US" sz="1400" b="0" kern="0" dirty="0">
                <a:solidFill>
                  <a:srgbClr val="FF0000"/>
                </a:solidFill>
                <a:cs typeface="+mn-cs"/>
              </a:rPr>
              <a:t>of</a:t>
            </a:r>
            <a:br>
              <a:rPr lang="en-US" sz="1400" b="0" kern="0" dirty="0">
                <a:solidFill>
                  <a:srgbClr val="FF0000"/>
                </a:solidFill>
                <a:cs typeface="+mn-cs"/>
              </a:rPr>
            </a:br>
            <a:r>
              <a:rPr lang="en-US" sz="1400" b="0" kern="0" dirty="0">
                <a:solidFill>
                  <a:srgbClr val="FF0000"/>
                </a:solidFill>
                <a:cs typeface="+mn-cs"/>
              </a:rPr>
              <a:t>data every day</a:t>
            </a:r>
          </a:p>
        </p:txBody>
      </p:sp>
      <p:grpSp>
        <p:nvGrpSpPr>
          <p:cNvPr id="16" name="Group 15"/>
          <p:cNvGrpSpPr>
            <a:grpSpLocks/>
          </p:cNvGrpSpPr>
          <p:nvPr/>
        </p:nvGrpSpPr>
        <p:grpSpPr bwMode="auto">
          <a:xfrm>
            <a:off x="400490" y="1320499"/>
            <a:ext cx="1638300" cy="1509713"/>
            <a:chOff x="264585" y="4317999"/>
            <a:chExt cx="1842062" cy="2180183"/>
          </a:xfrm>
        </p:grpSpPr>
        <p:pic>
          <p:nvPicPr>
            <p:cNvPr id="174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926" y="6117182"/>
              <a:ext cx="892629"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585" y="4317999"/>
              <a:ext cx="1842062" cy="1788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rapezoid 18"/>
          <p:cNvSpPr/>
          <p:nvPr/>
        </p:nvSpPr>
        <p:spPr bwMode="auto">
          <a:xfrm rot="16200000">
            <a:off x="3103563" y="115888"/>
            <a:ext cx="5651500" cy="6334125"/>
          </a:xfrm>
          <a:prstGeom prst="trapezoid">
            <a:avLst>
              <a:gd name="adj" fmla="val 28745"/>
            </a:avLst>
          </a:prstGeom>
          <a:solidFill>
            <a:srgbClr val="7889FB">
              <a:alpha val="10000"/>
            </a:srgbClr>
          </a:solidFill>
          <a:ln w="9525" cap="flat" cmpd="sng" algn="ctr">
            <a:noFill/>
            <a:prstDash val="solid"/>
            <a:round/>
            <a:headEnd type="none" w="med" len="med"/>
            <a:tailEnd type="none" w="med" len="med"/>
          </a:ln>
          <a:effectLst/>
        </p:spPr>
        <p:txBody>
          <a:bodyPr lIns="92075" tIns="46038" rIns="92075" bIns="46038"/>
          <a:lstStyle/>
          <a:p>
            <a:pPr eaLnBrk="1" fontAlgn="auto" hangingPunct="1">
              <a:spcBef>
                <a:spcPct val="50000"/>
              </a:spcBef>
              <a:spcAft>
                <a:spcPts val="0"/>
              </a:spcAft>
              <a:defRPr/>
            </a:pPr>
            <a:endParaRPr lang="en-US" sz="1400" b="0" kern="0">
              <a:solidFill>
                <a:sysClr val="windowText" lastClr="000000"/>
              </a:solidFill>
              <a:latin typeface="Arial" pitchFamily="34" charset="0"/>
              <a:cs typeface="Arial" pitchFamily="34" charset="0"/>
            </a:endParaRPr>
          </a:p>
        </p:txBody>
      </p:sp>
      <p:grpSp>
        <p:nvGrpSpPr>
          <p:cNvPr id="20" name="Group 19"/>
          <p:cNvGrpSpPr>
            <a:grpSpLocks/>
          </p:cNvGrpSpPr>
          <p:nvPr/>
        </p:nvGrpSpPr>
        <p:grpSpPr bwMode="auto">
          <a:xfrm>
            <a:off x="3886200" y="627064"/>
            <a:ext cx="5337175" cy="5914589"/>
            <a:chOff x="3733800" y="742950"/>
            <a:chExt cx="5337175" cy="5914589"/>
          </a:xfrm>
        </p:grpSpPr>
        <p:grpSp>
          <p:nvGrpSpPr>
            <p:cNvPr id="17419" name="Group 11"/>
            <p:cNvGrpSpPr>
              <a:grpSpLocks/>
            </p:cNvGrpSpPr>
            <p:nvPr/>
          </p:nvGrpSpPr>
          <p:grpSpPr bwMode="auto">
            <a:xfrm>
              <a:off x="3744913" y="742950"/>
              <a:ext cx="5326062" cy="5704900"/>
              <a:chOff x="3744913" y="742950"/>
              <a:chExt cx="5326062" cy="5704900"/>
            </a:xfrm>
          </p:grpSpPr>
          <p:pic>
            <p:nvPicPr>
              <p:cNvPr id="17421" name="Picture 40" descr="mobile-inter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5222">
                <a:off x="7105650" y="858838"/>
                <a:ext cx="942975" cy="1265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1" descr="TrendsMont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1103313"/>
                <a:ext cx="4648200" cy="5192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3" name="Rectangle 4"/>
              <p:cNvSpPr>
                <a:spLocks noChangeArrowheads="1"/>
              </p:cNvSpPr>
              <p:nvPr/>
            </p:nvSpPr>
            <p:spPr bwMode="auto">
              <a:xfrm>
                <a:off x="7805738" y="4570413"/>
                <a:ext cx="1265237"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dirty="0">
                    <a:solidFill>
                      <a:srgbClr val="FF0000"/>
                    </a:solidFill>
                  </a:rPr>
                  <a:t>2+ billion</a:t>
                </a:r>
                <a:r>
                  <a:rPr lang="en-US" sz="1400" dirty="0">
                    <a:solidFill>
                      <a:srgbClr val="FF0000"/>
                    </a:solidFill>
                  </a:rPr>
                  <a:t> people on the Web by end 2011 </a:t>
                </a:r>
                <a:endParaRPr lang="en-US" b="0" dirty="0">
                  <a:solidFill>
                    <a:srgbClr val="FF0000"/>
                  </a:solidFill>
                </a:endParaRPr>
              </a:p>
            </p:txBody>
          </p:sp>
          <p:sp>
            <p:nvSpPr>
              <p:cNvPr id="17424" name="Rectangle 4"/>
              <p:cNvSpPr>
                <a:spLocks noChangeArrowheads="1"/>
              </p:cNvSpPr>
              <p:nvPr/>
            </p:nvSpPr>
            <p:spPr bwMode="auto">
              <a:xfrm>
                <a:off x="4297363" y="927631"/>
                <a:ext cx="1997075"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b="1" i="1" dirty="0">
                    <a:solidFill>
                      <a:srgbClr val="FF0000"/>
                    </a:solidFill>
                  </a:rPr>
                  <a:t>30 billion</a:t>
                </a:r>
                <a:r>
                  <a:rPr lang="en-US" sz="1400" b="1" dirty="0">
                    <a:solidFill>
                      <a:srgbClr val="FF0000"/>
                    </a:solidFill>
                  </a:rPr>
                  <a:t> </a:t>
                </a:r>
                <a:r>
                  <a:rPr lang="en-US" sz="1400" dirty="0">
                    <a:solidFill>
                      <a:srgbClr val="075314"/>
                    </a:solidFill>
                  </a:rPr>
                  <a:t>RFID tags today</a:t>
                </a:r>
                <a:br>
                  <a:rPr lang="en-US" sz="1400" dirty="0">
                    <a:solidFill>
                      <a:srgbClr val="075314"/>
                    </a:solidFill>
                  </a:rPr>
                </a:br>
                <a:r>
                  <a:rPr lang="en-US" sz="1400" dirty="0">
                    <a:solidFill>
                      <a:srgbClr val="075314"/>
                    </a:solidFill>
                  </a:rPr>
                  <a:t> (1.3B in 2005)</a:t>
                </a:r>
                <a:endParaRPr lang="en-US" b="0" dirty="0"/>
              </a:p>
            </p:txBody>
          </p:sp>
          <p:sp>
            <p:nvSpPr>
              <p:cNvPr id="17425" name="Rectangle 4"/>
              <p:cNvSpPr>
                <a:spLocks noChangeArrowheads="1"/>
              </p:cNvSpPr>
              <p:nvPr/>
            </p:nvSpPr>
            <p:spPr bwMode="auto">
              <a:xfrm>
                <a:off x="7747000" y="742950"/>
                <a:ext cx="1323975" cy="166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dirty="0">
                    <a:solidFill>
                      <a:srgbClr val="FF0000"/>
                    </a:solidFill>
                  </a:rPr>
                  <a:t>4.6 billion</a:t>
                </a:r>
                <a:r>
                  <a:rPr lang="en-US" sz="1400" dirty="0">
                    <a:solidFill>
                      <a:srgbClr val="FF0000"/>
                    </a:solidFill>
                  </a:rPr>
                  <a:t> camera phones world wide</a:t>
                </a:r>
                <a:endParaRPr lang="en-US" b="0" dirty="0">
                  <a:solidFill>
                    <a:srgbClr val="FF0000"/>
                  </a:solidFill>
                </a:endParaRPr>
              </a:p>
            </p:txBody>
          </p:sp>
          <p:sp>
            <p:nvSpPr>
              <p:cNvPr id="17426" name="Rectangle 5"/>
              <p:cNvSpPr>
                <a:spLocks noChangeArrowheads="1"/>
              </p:cNvSpPr>
              <p:nvPr/>
            </p:nvSpPr>
            <p:spPr bwMode="auto">
              <a:xfrm>
                <a:off x="7696200" y="2609850"/>
                <a:ext cx="1374775" cy="2000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dirty="0">
                    <a:solidFill>
                      <a:srgbClr val="FF0000"/>
                    </a:solidFill>
                  </a:rPr>
                  <a:t>100s of millions of GPS enabled</a:t>
                </a:r>
                <a:r>
                  <a:rPr lang="en-US" sz="1400" dirty="0">
                    <a:solidFill>
                      <a:srgbClr val="FF0000"/>
                    </a:solidFill>
                  </a:rPr>
                  <a:t> </a:t>
                </a:r>
                <a:r>
                  <a:rPr lang="en-US" sz="1400" dirty="0">
                    <a:solidFill>
                      <a:srgbClr val="075314"/>
                    </a:solidFill>
                  </a:rPr>
                  <a:t>devices sold annually</a:t>
                </a:r>
                <a:endParaRPr lang="en-US" b="0" dirty="0"/>
              </a:p>
            </p:txBody>
          </p:sp>
        </p:grpSp>
        <p:sp>
          <p:nvSpPr>
            <p:cNvPr id="17420" name="Rectangle 4"/>
            <p:cNvSpPr>
              <a:spLocks noChangeArrowheads="1"/>
            </p:cNvSpPr>
            <p:nvPr/>
          </p:nvSpPr>
          <p:spPr bwMode="auto">
            <a:xfrm>
              <a:off x="3733800" y="5487988"/>
              <a:ext cx="23749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i="1" dirty="0">
                  <a:solidFill>
                    <a:srgbClr val="FF0000"/>
                  </a:solidFill>
                </a:rPr>
                <a:t>76 million</a:t>
              </a:r>
              <a:r>
                <a:rPr lang="en-US" sz="1400" dirty="0">
                  <a:solidFill>
                    <a:srgbClr val="FF0000"/>
                  </a:solidFill>
                </a:rPr>
                <a:t> </a:t>
              </a:r>
              <a:r>
                <a:rPr lang="en-US" sz="1400" dirty="0">
                  <a:solidFill>
                    <a:srgbClr val="075314"/>
                  </a:solidFill>
                </a:rPr>
                <a:t>smart meters in 2009…</a:t>
              </a:r>
              <a:br>
                <a:rPr lang="en-US" sz="1400" dirty="0">
                  <a:solidFill>
                    <a:srgbClr val="075314"/>
                  </a:solidFill>
                </a:rPr>
              </a:br>
              <a:r>
                <a:rPr lang="en-US" sz="1400" dirty="0">
                  <a:solidFill>
                    <a:srgbClr val="075314"/>
                  </a:solidFill>
                </a:rPr>
                <a:t> 200M by 2014 </a:t>
              </a:r>
              <a:endParaRPr lang="en-US" b="0" dirty="0"/>
            </a:p>
          </p:txBody>
        </p:sp>
      </p:grpSp>
      <p:sp>
        <p:nvSpPr>
          <p:cNvPr id="29" name="Trapezoid 28"/>
          <p:cNvSpPr/>
          <p:nvPr/>
        </p:nvSpPr>
        <p:spPr bwMode="auto">
          <a:xfrm rot="16200000">
            <a:off x="3166271" y="81876"/>
            <a:ext cx="5651500" cy="6334125"/>
          </a:xfrm>
          <a:prstGeom prst="trapezoid">
            <a:avLst>
              <a:gd name="adj" fmla="val 28745"/>
            </a:avLst>
          </a:prstGeom>
          <a:solidFill>
            <a:schemeClr val="tx2">
              <a:alpha val="10000"/>
            </a:schemeClr>
          </a:solidFill>
          <a:ln w="9525" cap="flat" cmpd="sng" algn="ctr">
            <a:noFill/>
            <a:prstDash val="solid"/>
            <a:round/>
            <a:headEnd type="none" w="med" len="med"/>
            <a:tailEnd type="none" w="med" len="med"/>
          </a:ln>
          <a:effectLst/>
        </p:spPr>
        <p:txBody>
          <a:bodyPr lIns="92075" tIns="46038" rIns="92075" bIns="46038"/>
          <a:lstStyle/>
          <a:p>
            <a:pPr eaLnBrk="1" hangingPunct="1">
              <a:spcBef>
                <a:spcPct val="50000"/>
              </a:spcBef>
              <a:defRPr/>
            </a:pPr>
            <a:endParaRPr lang="en-US" sz="1400">
              <a:latin typeface="Arial" pitchFamily="34" charset="0"/>
              <a:cs typeface="Arial" pitchFamily="34" charset="0"/>
            </a:endParaRPr>
          </a:p>
        </p:txBody>
      </p:sp>
    </p:spTree>
    <p:extLst>
      <p:ext uri="{BB962C8B-B14F-4D97-AF65-F5344CB8AC3E}">
        <p14:creationId xmlns:p14="http://schemas.microsoft.com/office/powerpoint/2010/main" val="1762669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30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3" cstate="print"/>
          <a:srcRect/>
          <a:stretch>
            <a:fillRect/>
          </a:stretch>
        </p:blipFill>
        <p:spPr bwMode="auto">
          <a:xfrm>
            <a:off x="0" y="501650"/>
            <a:ext cx="9144000" cy="5854700"/>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a:solidFill>
                  <a:schemeClr val="bg1"/>
                </a:solidFill>
              </a:rPr>
              <a:t>Maximilien</a:t>
            </a:r>
            <a:r>
              <a:rPr lang="en-US" sz="1000" b="0" dirty="0">
                <a:solidFill>
                  <a:schemeClr val="bg1"/>
                </a:solidFill>
              </a:rPr>
              <a:t> Brice, © CERN</a:t>
            </a:r>
          </a:p>
        </p:txBody>
      </p:sp>
      <p:sp>
        <p:nvSpPr>
          <p:cNvPr id="2" name="Rectangle 1"/>
          <p:cNvSpPr/>
          <p:nvPr/>
        </p:nvSpPr>
        <p:spPr>
          <a:xfrm>
            <a:off x="1676400" y="6400800"/>
            <a:ext cx="6400800" cy="369332"/>
          </a:xfrm>
          <a:prstGeom prst="rect">
            <a:avLst/>
          </a:prstGeom>
        </p:spPr>
        <p:txBody>
          <a:bodyPr wrap="square">
            <a:spAutoFit/>
          </a:bodyPr>
          <a:lstStyle/>
          <a:p>
            <a:pPr>
              <a:defRPr/>
            </a:pPr>
            <a:r>
              <a:rPr lang="en-US" dirty="0"/>
              <a:t>CERN’s Large </a:t>
            </a:r>
            <a:r>
              <a:rPr lang="en-US" dirty="0" err="1"/>
              <a:t>Hydron</a:t>
            </a:r>
            <a:r>
              <a:rPr lang="en-US" dirty="0"/>
              <a:t> Collider (LHC) generates 15 PB a year </a:t>
            </a:r>
          </a:p>
        </p:txBody>
      </p:sp>
    </p:spTree>
    <p:extLst>
      <p:ext uri="{BB962C8B-B14F-4D97-AF65-F5344CB8AC3E}">
        <p14:creationId xmlns:p14="http://schemas.microsoft.com/office/powerpoint/2010/main" val="2423355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1"/>
                </a:solidFill>
              </a:rPr>
              <a:t>The </a:t>
            </a:r>
            <a:r>
              <a:rPr lang="en-US" dirty="0" err="1">
                <a:solidFill>
                  <a:schemeClr val="tx1"/>
                </a:solidFill>
              </a:rPr>
              <a:t>Earthscope</a:t>
            </a:r>
            <a:endParaRPr lang="en-US" dirty="0"/>
          </a:p>
        </p:txBody>
      </p:sp>
      <p:sp>
        <p:nvSpPr>
          <p:cNvPr id="3" name="Content Placeholder 2"/>
          <p:cNvSpPr>
            <a:spLocks noGrp="1"/>
          </p:cNvSpPr>
          <p:nvPr>
            <p:ph idx="1"/>
          </p:nvPr>
        </p:nvSpPr>
        <p:spPr>
          <a:xfrm>
            <a:off x="76200" y="1447800"/>
            <a:ext cx="5410200" cy="4876800"/>
          </a:xfrm>
        </p:spPr>
        <p:txBody>
          <a:bodyPr rtlCol="0">
            <a:normAutofit fontScale="85000" lnSpcReduction="20000"/>
          </a:bodyPr>
          <a:lstStyle/>
          <a:p>
            <a:pPr marL="182880" indent="-182880" fontAlgn="auto">
              <a:spcAft>
                <a:spcPts val="0"/>
              </a:spcAft>
              <a:buFont typeface="Arial" pitchFamily="34" charset="0"/>
              <a:buChar char="•"/>
              <a:defRPr/>
            </a:pPr>
            <a:r>
              <a:rPr lang="en-US" dirty="0"/>
              <a:t>The </a:t>
            </a:r>
            <a:r>
              <a:rPr lang="en-US" dirty="0" err="1"/>
              <a:t>Earthscope</a:t>
            </a:r>
            <a:r>
              <a:rPr lang="en-US" dirty="0"/>
              <a:t> is the world's largest science project. Designed to </a:t>
            </a:r>
            <a:r>
              <a:rPr lang="en-US" dirty="0">
                <a:solidFill>
                  <a:srgbClr val="FF0000"/>
                </a:solidFill>
              </a:rPr>
              <a:t>track North America's geological evolution</a:t>
            </a:r>
            <a:r>
              <a:rPr lang="en-US" dirty="0"/>
              <a:t>, this observatory records data over 3.8 million square miles, amassing 67 </a:t>
            </a:r>
            <a:r>
              <a:rPr lang="en-US" dirty="0">
                <a:solidFill>
                  <a:srgbClr val="FF0000"/>
                </a:solidFill>
              </a:rPr>
              <a:t>terabytes</a:t>
            </a:r>
            <a:r>
              <a:rPr lang="en-US" dirty="0"/>
              <a:t> of data. </a:t>
            </a:r>
          </a:p>
          <a:p>
            <a:pPr marL="182880" indent="-182880" fontAlgn="auto">
              <a:spcAft>
                <a:spcPts val="0"/>
              </a:spcAft>
              <a:buFont typeface="Arial" pitchFamily="34" charset="0"/>
              <a:buChar char="•"/>
              <a:defRPr/>
            </a:pPr>
            <a:r>
              <a:rPr lang="en-US" dirty="0"/>
              <a:t>It analyzes seismic slips in the San Andreas fault, sure, but also the plume of magma underneath Yellowstone and much, much more. (http://www.msnbc.msn.com/id/44363598/ns/technology_and_science-future_of_technology/#.TmetOdQ--uI)</a:t>
            </a:r>
          </a:p>
          <a:p>
            <a:pPr marL="182880" indent="-182880" fontAlgn="auto">
              <a:spcAft>
                <a:spcPts val="0"/>
              </a:spcAft>
              <a:buFont typeface="Arial" pitchFamily="34" charset="0"/>
              <a:buChar char="•"/>
              <a:defRPr/>
            </a:pPr>
            <a:endParaRPr lang="en-US" dirty="0"/>
          </a:p>
        </p:txBody>
      </p:sp>
      <p:sp>
        <p:nvSpPr>
          <p:cNvPr id="19460" name="Rectangle 1"/>
          <p:cNvSpPr>
            <a:spLocks noChangeArrowheads="1"/>
          </p:cNvSpPr>
          <p:nvPr/>
        </p:nvSpPr>
        <p:spPr bwMode="auto">
          <a:xfrm>
            <a:off x="0" y="-323850"/>
            <a:ext cx="441325" cy="64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t>1. </a:t>
            </a:r>
          </a:p>
          <a:p>
            <a:pPr eaLnBrk="0" hangingPunct="0"/>
            <a:r>
              <a:rPr lang="en-US"/>
              <a:t>  </a:t>
            </a:r>
          </a:p>
        </p:txBody>
      </p:sp>
      <p:pic>
        <p:nvPicPr>
          <p:cNvPr id="19461" name="Picture 2" descr="http://msnbcmedia3.msn.com/j/MSNBC/Components/Photo/_new/110901-Pop1Photo-hmed-0235p.grid-4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2933700" cy="349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30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E85A-CEE6-4D96-96BC-28BD18A77408}"/>
              </a:ext>
            </a:extLst>
          </p:cNvPr>
          <p:cNvSpPr>
            <a:spLocks noGrp="1"/>
          </p:cNvSpPr>
          <p:nvPr>
            <p:ph type="title"/>
          </p:nvPr>
        </p:nvSpPr>
        <p:spPr/>
        <p:txBody>
          <a:bodyPr/>
          <a:lstStyle/>
          <a:p>
            <a:r>
              <a:rPr lang="en-US" i="1" dirty="0"/>
              <a:t>Big Data collection</a:t>
            </a:r>
            <a:endParaRPr lang="en-US" dirty="0"/>
          </a:p>
        </p:txBody>
      </p:sp>
      <p:sp>
        <p:nvSpPr>
          <p:cNvPr id="3" name="Content Placeholder 2">
            <a:extLst>
              <a:ext uri="{FF2B5EF4-FFF2-40B4-BE49-F238E27FC236}">
                <a16:creationId xmlns:a16="http://schemas.microsoft.com/office/drawing/2014/main" id="{13F66015-7B99-4973-ADFB-AC13718F68CB}"/>
              </a:ext>
            </a:extLst>
          </p:cNvPr>
          <p:cNvSpPr>
            <a:spLocks noGrp="1"/>
          </p:cNvSpPr>
          <p:nvPr>
            <p:ph idx="1"/>
          </p:nvPr>
        </p:nvSpPr>
        <p:spPr>
          <a:xfrm>
            <a:off x="228600" y="1600200"/>
            <a:ext cx="8458200" cy="4525963"/>
          </a:xfrm>
        </p:spPr>
        <p:txBody>
          <a:bodyPr/>
          <a:lstStyle/>
          <a:p>
            <a:r>
              <a:rPr lang="en-US" dirty="0"/>
              <a:t>3 common methods: </a:t>
            </a:r>
          </a:p>
          <a:p>
            <a:pPr marL="0" indent="0">
              <a:buNone/>
            </a:pPr>
            <a:r>
              <a:rPr lang="en-US" sz="2800" dirty="0"/>
              <a:t>(1) </a:t>
            </a:r>
            <a:r>
              <a:rPr lang="en-US" sz="2800" dirty="0">
                <a:solidFill>
                  <a:srgbClr val="FF0000"/>
                </a:solidFill>
              </a:rPr>
              <a:t>Log files: </a:t>
            </a:r>
            <a:r>
              <a:rPr lang="en-US" sz="2800" dirty="0"/>
              <a:t>For example, web servers record in log files number of clicks, click rates, visits, and other property records of web users.</a:t>
            </a:r>
          </a:p>
          <a:p>
            <a:pPr marL="0" indent="0">
              <a:buNone/>
            </a:pPr>
            <a:r>
              <a:rPr lang="en-US" sz="2800" dirty="0"/>
              <a:t>(2) </a:t>
            </a:r>
            <a:r>
              <a:rPr lang="en-US" sz="2800" dirty="0">
                <a:solidFill>
                  <a:srgbClr val="FF0000"/>
                </a:solidFill>
              </a:rPr>
              <a:t>Sensors: </a:t>
            </a:r>
            <a:r>
              <a:rPr lang="en-US" sz="2800" dirty="0"/>
              <a:t>Sensory data may be classified as</a:t>
            </a:r>
          </a:p>
          <a:p>
            <a:pPr marL="0" indent="0">
              <a:buNone/>
            </a:pPr>
            <a:r>
              <a:rPr lang="en-US" sz="2800" dirty="0"/>
              <a:t>sound wave, voice, vibration, automobile, chemical, current, weather, pressure, temperature, etc.</a:t>
            </a:r>
          </a:p>
          <a:p>
            <a:pPr marL="0" indent="0">
              <a:buNone/>
            </a:pPr>
            <a:r>
              <a:rPr lang="en-US" sz="2800" dirty="0"/>
              <a:t>(3) </a:t>
            </a:r>
            <a:r>
              <a:rPr lang="en-US" sz="2800" dirty="0">
                <a:solidFill>
                  <a:srgbClr val="FF0000"/>
                </a:solidFill>
              </a:rPr>
              <a:t>Internet traffic data</a:t>
            </a:r>
            <a:r>
              <a:rPr lang="en-US" sz="2800" dirty="0"/>
              <a:t>: web crawler, word segmentation system, task system, and index system, etc.</a:t>
            </a:r>
          </a:p>
        </p:txBody>
      </p:sp>
    </p:spTree>
    <p:extLst>
      <p:ext uri="{BB962C8B-B14F-4D97-AF65-F5344CB8AC3E}">
        <p14:creationId xmlns:p14="http://schemas.microsoft.com/office/powerpoint/2010/main" val="408523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(Complexity) </a:t>
            </a:r>
          </a:p>
        </p:txBody>
      </p:sp>
      <p:sp>
        <p:nvSpPr>
          <p:cNvPr id="3" name="Content Placeholder 2"/>
          <p:cNvSpPr>
            <a:spLocks noGrp="1"/>
          </p:cNvSpPr>
          <p:nvPr>
            <p:ph idx="1"/>
          </p:nvPr>
        </p:nvSpPr>
        <p:spPr>
          <a:xfrm>
            <a:off x="124265" y="1707926"/>
            <a:ext cx="5285935" cy="4007074"/>
          </a:xfrm>
        </p:spPr>
        <p:txBody>
          <a:bodyPr>
            <a:normAutofit fontScale="55000" lnSpcReduction="20000"/>
          </a:bodyPr>
          <a:lstStyle/>
          <a:p>
            <a:r>
              <a:rPr lang="en-US" dirty="0"/>
              <a:t>Relational Data (Tables/Transaction/Legacy Data)</a:t>
            </a:r>
          </a:p>
          <a:p>
            <a:r>
              <a:rPr lang="en-US" dirty="0"/>
              <a:t>Text Data (Web)</a:t>
            </a:r>
          </a:p>
          <a:p>
            <a:r>
              <a:rPr lang="en-US" dirty="0">
                <a:solidFill>
                  <a:srgbClr val="0070C0"/>
                </a:solidFill>
              </a:rPr>
              <a:t>Semi-structured Data </a:t>
            </a:r>
            <a:r>
              <a:rPr lang="en-US" dirty="0"/>
              <a:t>(XML) </a:t>
            </a:r>
          </a:p>
          <a:p>
            <a:r>
              <a:rPr lang="en-US" dirty="0"/>
              <a:t>Graph Data</a:t>
            </a:r>
          </a:p>
          <a:p>
            <a:pPr lvl="1"/>
            <a:r>
              <a:rPr lang="en-US" dirty="0"/>
              <a:t>Social Network, Semantic Web (RDF), … </a:t>
            </a:r>
          </a:p>
          <a:p>
            <a:pPr marL="457200" lvl="1" indent="0">
              <a:buNone/>
            </a:pPr>
            <a:endParaRPr lang="en-US" dirty="0"/>
          </a:p>
          <a:p>
            <a:r>
              <a:rPr lang="en-US" dirty="0"/>
              <a:t>Streaming Data </a:t>
            </a:r>
          </a:p>
          <a:p>
            <a:pPr lvl="1"/>
            <a:r>
              <a:rPr lang="en-US" dirty="0"/>
              <a:t>You can only scan the data once</a:t>
            </a:r>
          </a:p>
          <a:p>
            <a:endParaRPr lang="en-US" dirty="0"/>
          </a:p>
          <a:p>
            <a:r>
              <a:rPr lang="en-US" dirty="0"/>
              <a:t>A single application can be generating/collecting many types of data  </a:t>
            </a:r>
          </a:p>
          <a:p>
            <a:endParaRPr lang="en-US" dirty="0"/>
          </a:p>
          <a:p>
            <a:r>
              <a:rPr lang="en-US" dirty="0"/>
              <a:t>Big Public Data (online, weather, finance, </a:t>
            </a:r>
            <a:r>
              <a:rPr lang="en-US" dirty="0" err="1"/>
              <a:t>etc</a:t>
            </a:r>
            <a:r>
              <a:rPr lang="en-US" dirty="0"/>
              <a:t>)  </a:t>
            </a:r>
          </a:p>
          <a:p>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7283045" y="1860326"/>
            <a:ext cx="1127257" cy="1123499"/>
          </a:xfrm>
          <a:prstGeom prst="rect">
            <a:avLst/>
          </a:prstGeom>
        </p:spPr>
      </p:pic>
      <p:pic>
        <p:nvPicPr>
          <p:cNvPr id="5" name="Picture 4"/>
          <p:cNvPicPr>
            <a:picLocks noChangeAspect="1"/>
          </p:cNvPicPr>
          <p:nvPr/>
        </p:nvPicPr>
        <p:blipFill>
          <a:blip r:embed="rId4"/>
          <a:stretch>
            <a:fillRect/>
          </a:stretch>
        </p:blipFill>
        <p:spPr>
          <a:xfrm>
            <a:off x="5514535" y="1860326"/>
            <a:ext cx="1559504" cy="1169628"/>
          </a:xfrm>
          <a:prstGeom prst="rect">
            <a:avLst/>
          </a:prstGeom>
        </p:spPr>
      </p:pic>
      <p:pic>
        <p:nvPicPr>
          <p:cNvPr id="6" name="Picture 5"/>
          <p:cNvPicPr>
            <a:picLocks noChangeAspect="1"/>
          </p:cNvPicPr>
          <p:nvPr/>
        </p:nvPicPr>
        <p:blipFill>
          <a:blip r:embed="rId5"/>
          <a:stretch>
            <a:fillRect/>
          </a:stretch>
        </p:blipFill>
        <p:spPr>
          <a:xfrm>
            <a:off x="7457747" y="3311452"/>
            <a:ext cx="1175797" cy="900200"/>
          </a:xfrm>
          <a:prstGeom prst="rect">
            <a:avLst/>
          </a:prstGeom>
        </p:spPr>
      </p:pic>
      <p:pic>
        <p:nvPicPr>
          <p:cNvPr id="7" name="Picture 6"/>
          <p:cNvPicPr>
            <a:picLocks noChangeAspect="1"/>
          </p:cNvPicPr>
          <p:nvPr/>
        </p:nvPicPr>
        <p:blipFill>
          <a:blip r:embed="rId6"/>
          <a:stretch>
            <a:fillRect/>
          </a:stretch>
        </p:blipFill>
        <p:spPr>
          <a:xfrm>
            <a:off x="6841815" y="4400178"/>
            <a:ext cx="1791729" cy="1057446"/>
          </a:xfrm>
          <a:prstGeom prst="rect">
            <a:avLst/>
          </a:prstGeom>
        </p:spPr>
      </p:pic>
      <p:pic>
        <p:nvPicPr>
          <p:cNvPr id="8" name="Picture 7"/>
          <p:cNvPicPr>
            <a:picLocks noChangeAspect="1"/>
          </p:cNvPicPr>
          <p:nvPr/>
        </p:nvPicPr>
        <p:blipFill>
          <a:blip r:embed="rId7"/>
          <a:stretch>
            <a:fillRect/>
          </a:stretch>
        </p:blipFill>
        <p:spPr>
          <a:xfrm>
            <a:off x="5693535" y="3195705"/>
            <a:ext cx="1589510" cy="1204473"/>
          </a:xfrm>
          <a:prstGeom prst="rect">
            <a:avLst/>
          </a:prstGeom>
        </p:spPr>
      </p:pic>
      <p:pic>
        <p:nvPicPr>
          <p:cNvPr id="9" name="Picture 8"/>
          <p:cNvPicPr>
            <a:picLocks noChangeAspect="1"/>
          </p:cNvPicPr>
          <p:nvPr/>
        </p:nvPicPr>
        <p:blipFill>
          <a:blip r:embed="rId8"/>
          <a:stretch>
            <a:fillRect/>
          </a:stretch>
        </p:blipFill>
        <p:spPr>
          <a:xfrm>
            <a:off x="5314291" y="4616977"/>
            <a:ext cx="1527524" cy="1234326"/>
          </a:xfrm>
          <a:prstGeom prst="rect">
            <a:avLst/>
          </a:prstGeom>
        </p:spPr>
      </p:pic>
      <p:sp>
        <p:nvSpPr>
          <p:cNvPr id="10" name="Slide Number Placeholder 9"/>
          <p:cNvSpPr>
            <a:spLocks noGrp="1"/>
          </p:cNvSpPr>
          <p:nvPr>
            <p:ph type="sldNum" sz="quarter" idx="12"/>
          </p:nvPr>
        </p:nvSpPr>
        <p:spPr/>
        <p:txBody>
          <a:bodyPr/>
          <a:lstStyle/>
          <a:p>
            <a:fld id="{EBFB1032-EA64-7144-B003-9BCC9D94B503}" type="slidenum">
              <a:rPr lang="en-US" smtClean="0"/>
              <a:t>15</a:t>
            </a:fld>
            <a:endParaRPr lang="en-US" dirty="0"/>
          </a:p>
        </p:txBody>
      </p:sp>
      <p:sp>
        <p:nvSpPr>
          <p:cNvPr id="11" name="Rectangle 10"/>
          <p:cNvSpPr/>
          <p:nvPr/>
        </p:nvSpPr>
        <p:spPr>
          <a:xfrm>
            <a:off x="533400" y="5943600"/>
            <a:ext cx="4416252" cy="731263"/>
          </a:xfrm>
          <a:prstGeom prst="rect">
            <a:avLst/>
          </a:prstGeom>
          <a:solidFill>
            <a:srgbClr val="FDFFC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rPr>
              <a:t>To extract knowledge</a:t>
            </a:r>
            <a:r>
              <a:rPr lang="en-US" dirty="0">
                <a:solidFill>
                  <a:srgbClr val="0000FF"/>
                </a:solidFill>
                <a:sym typeface="Wingdings"/>
              </a:rPr>
              <a:t> all these types of data need to linked together</a:t>
            </a:r>
            <a:endParaRPr lang="en-US" dirty="0">
              <a:solidFill>
                <a:srgbClr val="0000FF"/>
              </a:solidFill>
            </a:endParaRPr>
          </a:p>
        </p:txBody>
      </p:sp>
    </p:spTree>
    <p:extLst>
      <p:ext uri="{BB962C8B-B14F-4D97-AF65-F5344CB8AC3E}">
        <p14:creationId xmlns:p14="http://schemas.microsoft.com/office/powerpoint/2010/main" val="1728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469236" y="1"/>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A Single View to the Customer</a:t>
            </a:r>
          </a:p>
        </p:txBody>
      </p:sp>
      <p:pic>
        <p:nvPicPr>
          <p:cNvPr id="8" name="Picture 7"/>
          <p:cNvPicPr>
            <a:picLocks noChangeAspect="1"/>
          </p:cNvPicPr>
          <p:nvPr/>
        </p:nvPicPr>
        <p:blipFill>
          <a:blip r:embed="rId2"/>
          <a:stretch>
            <a:fillRect/>
          </a:stretch>
        </p:blipFill>
        <p:spPr>
          <a:xfrm>
            <a:off x="3251200" y="1547802"/>
            <a:ext cx="2476500" cy="2476500"/>
          </a:xfrm>
          <a:prstGeom prst="rect">
            <a:avLst/>
          </a:prstGeom>
        </p:spPr>
      </p:pic>
      <p:sp>
        <p:nvSpPr>
          <p:cNvPr id="9" name="TextBox 8"/>
          <p:cNvSpPr txBox="1"/>
          <p:nvPr/>
        </p:nvSpPr>
        <p:spPr>
          <a:xfrm>
            <a:off x="3715223" y="3213734"/>
            <a:ext cx="1633781" cy="523220"/>
          </a:xfrm>
          <a:prstGeom prst="rect">
            <a:avLst/>
          </a:prstGeom>
          <a:noFill/>
        </p:spPr>
        <p:txBody>
          <a:bodyPr wrap="none" rtlCol="0">
            <a:spAutoFit/>
          </a:bodyPr>
          <a:lstStyle/>
          <a:p>
            <a:r>
              <a:rPr lang="en-US" sz="2800" b="1" dirty="0">
                <a:solidFill>
                  <a:schemeClr val="bg1"/>
                </a:solidFill>
              </a:rPr>
              <a:t>Customer</a:t>
            </a:r>
          </a:p>
        </p:txBody>
      </p:sp>
      <p:pic>
        <p:nvPicPr>
          <p:cNvPr id="10" name="Picture 9"/>
          <p:cNvPicPr>
            <a:picLocks noChangeAspect="1"/>
          </p:cNvPicPr>
          <p:nvPr/>
        </p:nvPicPr>
        <p:blipFill>
          <a:blip r:embed="rId3"/>
          <a:stretch>
            <a:fillRect/>
          </a:stretch>
        </p:blipFill>
        <p:spPr>
          <a:xfrm>
            <a:off x="2518858" y="898484"/>
            <a:ext cx="730215" cy="275327"/>
          </a:xfrm>
          <a:prstGeom prst="rect">
            <a:avLst/>
          </a:prstGeom>
        </p:spPr>
      </p:pic>
      <p:pic>
        <p:nvPicPr>
          <p:cNvPr id="11" name="Picture 10"/>
          <p:cNvPicPr>
            <a:picLocks noChangeAspect="1"/>
          </p:cNvPicPr>
          <p:nvPr/>
        </p:nvPicPr>
        <p:blipFill>
          <a:blip r:embed="rId4"/>
          <a:stretch>
            <a:fillRect/>
          </a:stretch>
        </p:blipFill>
        <p:spPr>
          <a:xfrm>
            <a:off x="1306786" y="1461563"/>
            <a:ext cx="465656" cy="451878"/>
          </a:xfrm>
          <a:prstGeom prst="rect">
            <a:avLst/>
          </a:prstGeom>
        </p:spPr>
      </p:pic>
      <p:pic>
        <p:nvPicPr>
          <p:cNvPr id="12" name="Picture 11"/>
          <p:cNvPicPr>
            <a:picLocks noChangeAspect="1"/>
          </p:cNvPicPr>
          <p:nvPr/>
        </p:nvPicPr>
        <p:blipFill>
          <a:blip r:embed="rId5"/>
          <a:stretch>
            <a:fillRect/>
          </a:stretch>
        </p:blipFill>
        <p:spPr>
          <a:xfrm>
            <a:off x="1629972" y="1045124"/>
            <a:ext cx="790060" cy="342900"/>
          </a:xfrm>
          <a:prstGeom prst="rect">
            <a:avLst/>
          </a:prstGeom>
        </p:spPr>
      </p:pic>
      <p:sp>
        <p:nvSpPr>
          <p:cNvPr id="13" name="Oval 12"/>
          <p:cNvSpPr/>
          <p:nvPr/>
        </p:nvSpPr>
        <p:spPr>
          <a:xfrm>
            <a:off x="2293032" y="1476924"/>
            <a:ext cx="855133" cy="86080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050" dirty="0"/>
              <a:t>Social Media</a:t>
            </a:r>
          </a:p>
        </p:txBody>
      </p:sp>
      <p:cxnSp>
        <p:nvCxnSpPr>
          <p:cNvPr id="14" name="Straight Connector 13"/>
          <p:cNvCxnSpPr/>
          <p:nvPr/>
        </p:nvCxnSpPr>
        <p:spPr>
          <a:xfrm flipH="1" flipV="1">
            <a:off x="2997200" y="2286000"/>
            <a:ext cx="939801" cy="800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476500" y="3491103"/>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628399" y="3022601"/>
            <a:ext cx="855133" cy="86080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Gaming</a:t>
            </a:r>
          </a:p>
        </p:txBody>
      </p:sp>
      <p:cxnSp>
        <p:nvCxnSpPr>
          <p:cNvPr id="19" name="Straight Connector 18"/>
          <p:cNvCxnSpPr>
            <a:endCxn id="10" idx="2"/>
          </p:cNvCxnSpPr>
          <p:nvPr/>
        </p:nvCxnSpPr>
        <p:spPr>
          <a:xfrm flipV="1">
            <a:off x="2794000" y="1173811"/>
            <a:ext cx="89966" cy="303113"/>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1"/>
          </p:cNvCxnSpPr>
          <p:nvPr/>
        </p:nvCxnSpPr>
        <p:spPr>
          <a:xfrm flipH="1" flipV="1">
            <a:off x="2146300" y="1326212"/>
            <a:ext cx="271963" cy="276774"/>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3" idx="2"/>
          </p:cNvCxnSpPr>
          <p:nvPr/>
        </p:nvCxnSpPr>
        <p:spPr>
          <a:xfrm>
            <a:off x="1772442" y="170286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2" idx="6"/>
          </p:cNvCxnSpPr>
          <p:nvPr/>
        </p:nvCxnSpPr>
        <p:spPr>
          <a:xfrm flipH="1">
            <a:off x="3146396" y="4024302"/>
            <a:ext cx="676306"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291263" y="4508501"/>
            <a:ext cx="855133" cy="86080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800" dirty="0"/>
              <a:t>Entertain</a:t>
            </a:r>
          </a:p>
        </p:txBody>
      </p:sp>
      <p:sp>
        <p:nvSpPr>
          <p:cNvPr id="39" name="Oval 38"/>
          <p:cNvSpPr/>
          <p:nvPr/>
        </p:nvSpPr>
        <p:spPr>
          <a:xfrm>
            <a:off x="5934727" y="1423463"/>
            <a:ext cx="855133" cy="86080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000" dirty="0"/>
              <a:t>Banking</a:t>
            </a:r>
          </a:p>
          <a:p>
            <a:pPr algn="ctr"/>
            <a:r>
              <a:rPr lang="en-US" sz="1000" dirty="0"/>
              <a:t>Finance</a:t>
            </a:r>
          </a:p>
        </p:txBody>
      </p:sp>
      <p:cxnSp>
        <p:nvCxnSpPr>
          <p:cNvPr id="40" name="Straight Connector 39"/>
          <p:cNvCxnSpPr/>
          <p:nvPr/>
        </p:nvCxnSpPr>
        <p:spPr>
          <a:xfrm flipH="1">
            <a:off x="5152996" y="2183603"/>
            <a:ext cx="906962" cy="9278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514694" y="3022601"/>
            <a:ext cx="855133" cy="86080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a:p>
          <a:p>
            <a:pPr algn="ctr"/>
            <a:r>
              <a:rPr lang="en-US" sz="1050" dirty="0"/>
              <a:t>Our</a:t>
            </a:r>
          </a:p>
          <a:p>
            <a:pPr algn="ctr"/>
            <a:r>
              <a:rPr lang="en-US" sz="1050" dirty="0"/>
              <a:t>Known</a:t>
            </a:r>
          </a:p>
          <a:p>
            <a:pPr algn="ctr"/>
            <a:r>
              <a:rPr lang="en-US" sz="1050" dirty="0"/>
              <a:t>History</a:t>
            </a:r>
          </a:p>
          <a:p>
            <a:pPr algn="ctr"/>
            <a:endParaRPr lang="en-US" sz="1050" dirty="0"/>
          </a:p>
        </p:txBody>
      </p:sp>
      <p:sp>
        <p:nvSpPr>
          <p:cNvPr id="42" name="Oval 41"/>
          <p:cNvSpPr/>
          <p:nvPr/>
        </p:nvSpPr>
        <p:spPr>
          <a:xfrm>
            <a:off x="5674009" y="4508501"/>
            <a:ext cx="976152" cy="86080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a:t>Purchase</a:t>
            </a:r>
          </a:p>
        </p:txBody>
      </p:sp>
      <p:cxnSp>
        <p:nvCxnSpPr>
          <p:cNvPr id="45" name="Straight Connector 44"/>
          <p:cNvCxnSpPr>
            <a:cxnSpLocks/>
            <a:endCxn id="42" idx="2"/>
          </p:cNvCxnSpPr>
          <p:nvPr/>
        </p:nvCxnSpPr>
        <p:spPr>
          <a:xfrm>
            <a:off x="5152996" y="4024302"/>
            <a:ext cx="521013"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5642049" y="3502407"/>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6"/>
          <a:stretch>
            <a:fillRect/>
          </a:stretch>
        </p:blipFill>
        <p:spPr>
          <a:xfrm>
            <a:off x="685800" y="2780152"/>
            <a:ext cx="826566" cy="267849"/>
          </a:xfrm>
          <a:prstGeom prst="rect">
            <a:avLst/>
          </a:prstGeom>
        </p:spPr>
      </p:pic>
      <p:pic>
        <p:nvPicPr>
          <p:cNvPr id="53" name="Picture 52"/>
          <p:cNvPicPr>
            <a:picLocks noChangeAspect="1"/>
          </p:cNvPicPr>
          <p:nvPr/>
        </p:nvPicPr>
        <p:blipFill>
          <a:blip r:embed="rId7"/>
          <a:stretch>
            <a:fillRect/>
          </a:stretch>
        </p:blipFill>
        <p:spPr>
          <a:xfrm>
            <a:off x="435865" y="3264085"/>
            <a:ext cx="869486" cy="523497"/>
          </a:xfrm>
          <a:prstGeom prst="rect">
            <a:avLst/>
          </a:prstGeom>
        </p:spPr>
      </p:pic>
      <p:cxnSp>
        <p:nvCxnSpPr>
          <p:cNvPr id="54" name="Straight Connector 53"/>
          <p:cNvCxnSpPr/>
          <p:nvPr/>
        </p:nvCxnSpPr>
        <p:spPr>
          <a:xfrm>
            <a:off x="1109382" y="305962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18" idx="2"/>
          </p:cNvCxnSpPr>
          <p:nvPr/>
        </p:nvCxnSpPr>
        <p:spPr>
          <a:xfrm flipV="1">
            <a:off x="1134782" y="3453002"/>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8"/>
          <a:stretch>
            <a:fillRect/>
          </a:stretch>
        </p:blipFill>
        <p:spPr>
          <a:xfrm>
            <a:off x="1122223" y="4812398"/>
            <a:ext cx="653285" cy="303807"/>
          </a:xfrm>
          <a:prstGeom prst="rect">
            <a:avLst/>
          </a:prstGeom>
        </p:spPr>
      </p:pic>
      <p:pic>
        <p:nvPicPr>
          <p:cNvPr id="60" name="Picture 59"/>
          <p:cNvPicPr>
            <a:picLocks noChangeAspect="1"/>
          </p:cNvPicPr>
          <p:nvPr/>
        </p:nvPicPr>
        <p:blipFill>
          <a:blip r:embed="rId9"/>
          <a:stretch>
            <a:fillRect/>
          </a:stretch>
        </p:blipFill>
        <p:spPr>
          <a:xfrm>
            <a:off x="1165651" y="5259953"/>
            <a:ext cx="833731" cy="371097"/>
          </a:xfrm>
          <a:prstGeom prst="rect">
            <a:avLst/>
          </a:prstGeom>
        </p:spPr>
      </p:pic>
      <p:pic>
        <p:nvPicPr>
          <p:cNvPr id="61" name="Picture 60"/>
          <p:cNvPicPr>
            <a:picLocks noChangeAspect="1"/>
          </p:cNvPicPr>
          <p:nvPr/>
        </p:nvPicPr>
        <p:blipFill>
          <a:blip r:embed="rId10"/>
          <a:stretch>
            <a:fillRect/>
          </a:stretch>
        </p:blipFill>
        <p:spPr>
          <a:xfrm>
            <a:off x="2177182" y="5579577"/>
            <a:ext cx="540618" cy="419774"/>
          </a:xfrm>
          <a:prstGeom prst="rect">
            <a:avLst/>
          </a:prstGeom>
        </p:spPr>
      </p:pic>
      <p:cxnSp>
        <p:nvCxnSpPr>
          <p:cNvPr id="62" name="Straight Connector 61"/>
          <p:cNvCxnSpPr/>
          <p:nvPr/>
        </p:nvCxnSpPr>
        <p:spPr>
          <a:xfrm flipV="1">
            <a:off x="1760808" y="4923410"/>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3"/>
          </p:cNvCxnSpPr>
          <p:nvPr/>
        </p:nvCxnSpPr>
        <p:spPr>
          <a:xfrm flipV="1">
            <a:off x="1999382" y="5206361"/>
            <a:ext cx="370916" cy="23914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465484" y="5382003"/>
            <a:ext cx="215246" cy="18208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11"/>
          <a:stretch>
            <a:fillRect/>
          </a:stretch>
        </p:blipFill>
        <p:spPr>
          <a:xfrm>
            <a:off x="7962900" y="3048000"/>
            <a:ext cx="292100" cy="292100"/>
          </a:xfrm>
          <a:prstGeom prst="rect">
            <a:avLst/>
          </a:prstGeom>
        </p:spPr>
      </p:pic>
      <p:pic>
        <p:nvPicPr>
          <p:cNvPr id="69" name="Picture 68"/>
          <p:cNvPicPr>
            <a:picLocks noChangeAspect="1"/>
          </p:cNvPicPr>
          <p:nvPr/>
        </p:nvPicPr>
        <p:blipFill>
          <a:blip r:embed="rId12"/>
          <a:stretch>
            <a:fillRect/>
          </a:stretch>
        </p:blipFill>
        <p:spPr>
          <a:xfrm>
            <a:off x="7023100" y="1204508"/>
            <a:ext cx="845289" cy="155455"/>
          </a:xfrm>
          <a:prstGeom prst="rect">
            <a:avLst/>
          </a:prstGeom>
        </p:spPr>
      </p:pic>
      <p:pic>
        <p:nvPicPr>
          <p:cNvPr id="70" name="Picture 69"/>
          <p:cNvPicPr>
            <a:picLocks noChangeAspect="1"/>
          </p:cNvPicPr>
          <p:nvPr/>
        </p:nvPicPr>
        <p:blipFill>
          <a:blip r:embed="rId13"/>
          <a:stretch>
            <a:fillRect/>
          </a:stretch>
        </p:blipFill>
        <p:spPr>
          <a:xfrm>
            <a:off x="7339222" y="1391100"/>
            <a:ext cx="618067" cy="618067"/>
          </a:xfrm>
          <a:prstGeom prst="rect">
            <a:avLst/>
          </a:prstGeom>
        </p:spPr>
      </p:pic>
      <p:pic>
        <p:nvPicPr>
          <p:cNvPr id="71" name="Picture 70"/>
          <p:cNvPicPr>
            <a:picLocks noChangeAspect="1"/>
          </p:cNvPicPr>
          <p:nvPr/>
        </p:nvPicPr>
        <p:blipFill>
          <a:blip r:embed="rId14"/>
          <a:stretch>
            <a:fillRect/>
          </a:stretch>
        </p:blipFill>
        <p:spPr>
          <a:xfrm>
            <a:off x="6445697" y="869473"/>
            <a:ext cx="483863" cy="304338"/>
          </a:xfrm>
          <a:prstGeom prst="rect">
            <a:avLst/>
          </a:prstGeom>
        </p:spPr>
      </p:pic>
      <p:cxnSp>
        <p:nvCxnSpPr>
          <p:cNvPr id="72" name="Straight Connector 71"/>
          <p:cNvCxnSpPr>
            <a:endCxn id="71" idx="2"/>
          </p:cNvCxnSpPr>
          <p:nvPr/>
        </p:nvCxnSpPr>
        <p:spPr>
          <a:xfrm flipV="1">
            <a:off x="6529565" y="1173811"/>
            <a:ext cx="158064"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760997" y="1402411"/>
            <a:ext cx="427203"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815260" y="1700134"/>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5"/>
          <a:stretch>
            <a:fillRect/>
          </a:stretch>
        </p:blipFill>
        <p:spPr>
          <a:xfrm>
            <a:off x="6789860" y="5481262"/>
            <a:ext cx="825500" cy="299576"/>
          </a:xfrm>
          <a:prstGeom prst="rect">
            <a:avLst/>
          </a:prstGeom>
        </p:spPr>
      </p:pic>
      <p:pic>
        <p:nvPicPr>
          <p:cNvPr id="80" name="Picture 79"/>
          <p:cNvPicPr>
            <a:picLocks noChangeAspect="1"/>
          </p:cNvPicPr>
          <p:nvPr/>
        </p:nvPicPr>
        <p:blipFill>
          <a:blip r:embed="rId16"/>
          <a:stretch>
            <a:fillRect/>
          </a:stretch>
        </p:blipFill>
        <p:spPr>
          <a:xfrm>
            <a:off x="7086600" y="4847380"/>
            <a:ext cx="850900" cy="456859"/>
          </a:xfrm>
          <a:prstGeom prst="rect">
            <a:avLst/>
          </a:prstGeom>
        </p:spPr>
      </p:pic>
      <p:pic>
        <p:nvPicPr>
          <p:cNvPr id="81" name="Picture 80"/>
          <p:cNvPicPr>
            <a:picLocks noChangeAspect="1"/>
          </p:cNvPicPr>
          <p:nvPr/>
        </p:nvPicPr>
        <p:blipFill>
          <a:blip r:embed="rId17"/>
          <a:stretch>
            <a:fillRect/>
          </a:stretch>
        </p:blipFill>
        <p:spPr>
          <a:xfrm>
            <a:off x="6061728" y="5748219"/>
            <a:ext cx="720072" cy="384663"/>
          </a:xfrm>
          <a:prstGeom prst="rect">
            <a:avLst/>
          </a:prstGeom>
        </p:spPr>
      </p:pic>
      <p:cxnSp>
        <p:nvCxnSpPr>
          <p:cNvPr id="82" name="Straight Connector 81"/>
          <p:cNvCxnSpPr/>
          <p:nvPr/>
        </p:nvCxnSpPr>
        <p:spPr>
          <a:xfrm flipV="1">
            <a:off x="7395227" y="3225800"/>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83" name="Picture 82"/>
          <p:cNvPicPr>
            <a:picLocks noChangeAspect="1"/>
          </p:cNvPicPr>
          <p:nvPr/>
        </p:nvPicPr>
        <p:blipFill>
          <a:blip r:embed="rId18"/>
          <a:stretch>
            <a:fillRect/>
          </a:stretch>
        </p:blipFill>
        <p:spPr>
          <a:xfrm>
            <a:off x="7868389" y="3571359"/>
            <a:ext cx="524913" cy="250343"/>
          </a:xfrm>
          <a:prstGeom prst="rect">
            <a:avLst/>
          </a:prstGeom>
        </p:spPr>
      </p:pic>
      <p:cxnSp>
        <p:nvCxnSpPr>
          <p:cNvPr id="84" name="Straight Connector 83"/>
          <p:cNvCxnSpPr>
            <a:endCxn id="83" idx="1"/>
          </p:cNvCxnSpPr>
          <p:nvPr/>
        </p:nvCxnSpPr>
        <p:spPr>
          <a:xfrm>
            <a:off x="7413538" y="3571360"/>
            <a:ext cx="454851" cy="12517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54879" y="4900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65979" y="5281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1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Velocity (Speed)</a:t>
            </a:r>
            <a:br>
              <a:rPr lang="en-US" dirty="0">
                <a:solidFill>
                  <a:srgbClr val="0000FF"/>
                </a:solidFill>
              </a:rPr>
            </a:br>
            <a:endParaRPr lang="en-US" dirty="0"/>
          </a:p>
        </p:txBody>
      </p:sp>
      <p:sp>
        <p:nvSpPr>
          <p:cNvPr id="3" name="Content Placeholder 2"/>
          <p:cNvSpPr>
            <a:spLocks noGrp="1"/>
          </p:cNvSpPr>
          <p:nvPr>
            <p:ph idx="1"/>
          </p:nvPr>
        </p:nvSpPr>
        <p:spPr>
          <a:xfrm>
            <a:off x="466244" y="1768251"/>
            <a:ext cx="8231609" cy="4297270"/>
          </a:xfrm>
        </p:spPr>
        <p:txBody>
          <a:bodyPr>
            <a:normAutofit lnSpcReduction="10000"/>
          </a:bodyPr>
          <a:lstStyle/>
          <a:p>
            <a:r>
              <a:rPr lang="en-US" dirty="0"/>
              <a:t>Data is generated fast and need to be processed </a:t>
            </a:r>
            <a:r>
              <a:rPr lang="en-US" dirty="0">
                <a:solidFill>
                  <a:srgbClr val="FF0000"/>
                </a:solidFill>
              </a:rPr>
              <a:t>fast</a:t>
            </a:r>
          </a:p>
          <a:p>
            <a:r>
              <a:rPr lang="en-US" dirty="0"/>
              <a:t>Online Data Analytics</a:t>
            </a:r>
          </a:p>
          <a:p>
            <a:r>
              <a:rPr lang="en-US" dirty="0"/>
              <a:t>Late decisions </a:t>
            </a:r>
            <a:r>
              <a:rPr lang="en-US" dirty="0">
                <a:sym typeface="Wingdings"/>
              </a:rPr>
              <a:t> missing opportunities</a:t>
            </a:r>
          </a:p>
          <a:p>
            <a:r>
              <a:rPr lang="en-US" b="1" dirty="0">
                <a:solidFill>
                  <a:srgbClr val="800000"/>
                </a:solidFill>
                <a:sym typeface="Wingdings"/>
              </a:rPr>
              <a:t>Examples</a:t>
            </a:r>
          </a:p>
          <a:p>
            <a:pPr lvl="1"/>
            <a:r>
              <a:rPr lang="en-US" sz="1900" b="1" dirty="0">
                <a:solidFill>
                  <a:srgbClr val="0000FF"/>
                </a:solidFill>
                <a:sym typeface="Wingdings"/>
              </a:rPr>
              <a:t>E-Promotions: </a:t>
            </a:r>
            <a:r>
              <a:rPr lang="en-US" sz="1900" dirty="0">
                <a:sym typeface="Wingdings"/>
              </a:rPr>
              <a:t>Based on your current location, your purchase history, what you like  send promotions right now for store next to you</a:t>
            </a:r>
          </a:p>
          <a:p>
            <a:pPr lvl="1"/>
            <a:endParaRPr lang="en-US" sz="1900" dirty="0">
              <a:sym typeface="Wingdings"/>
            </a:endParaRPr>
          </a:p>
          <a:p>
            <a:pPr lvl="1"/>
            <a:r>
              <a:rPr lang="en-US" sz="1900" b="1" dirty="0">
                <a:solidFill>
                  <a:srgbClr val="0000FF"/>
                </a:solidFill>
                <a:sym typeface="Wingdings"/>
              </a:rPr>
              <a:t>Healthcare monitoring: </a:t>
            </a:r>
            <a:r>
              <a:rPr lang="en-US" sz="1900" dirty="0">
                <a:sym typeface="Wingdings"/>
              </a:rPr>
              <a:t>sensors monitoring your activities and body   any abnormal measurements require immediate reaction</a:t>
            </a:r>
            <a:endParaRPr lang="en-US" sz="1900" dirty="0"/>
          </a:p>
        </p:txBody>
      </p:sp>
      <p:pic>
        <p:nvPicPr>
          <p:cNvPr id="4" name="Picture 3"/>
          <p:cNvPicPr>
            <a:picLocks noChangeAspect="1"/>
          </p:cNvPicPr>
          <p:nvPr/>
        </p:nvPicPr>
        <p:blipFill>
          <a:blip r:embed="rId2"/>
          <a:stretch>
            <a:fillRect/>
          </a:stretch>
        </p:blipFill>
        <p:spPr>
          <a:xfrm>
            <a:off x="7543800" y="2295602"/>
            <a:ext cx="1263656" cy="1385576"/>
          </a:xfrm>
          <a:prstGeom prst="rect">
            <a:avLst/>
          </a:prstGeom>
        </p:spPr>
      </p:pic>
      <p:sp>
        <p:nvSpPr>
          <p:cNvPr id="5" name="Slide Number Placeholder 4"/>
          <p:cNvSpPr>
            <a:spLocks noGrp="1"/>
          </p:cNvSpPr>
          <p:nvPr>
            <p:ph type="sldNum" sz="quarter" idx="12"/>
          </p:nvPr>
        </p:nvSpPr>
        <p:spPr/>
        <p:txBody>
          <a:bodyPr/>
          <a:lstStyle/>
          <a:p>
            <a:fld id="{EBFB1032-EA64-7144-B003-9BCC9D94B503}" type="slidenum">
              <a:rPr lang="en-US" smtClean="0"/>
              <a:t>17</a:t>
            </a:fld>
            <a:endParaRPr lang="en-US" dirty="0"/>
          </a:p>
        </p:txBody>
      </p:sp>
    </p:spTree>
    <p:extLst>
      <p:ext uri="{BB962C8B-B14F-4D97-AF65-F5344CB8AC3E}">
        <p14:creationId xmlns:p14="http://schemas.microsoft.com/office/powerpoint/2010/main" val="325773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heckerboard(across)">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Real-time/Fast Data</a:t>
            </a:r>
          </a:p>
        </p:txBody>
      </p:sp>
      <p:grpSp>
        <p:nvGrpSpPr>
          <p:cNvPr id="4" name="Group 3"/>
          <p:cNvGrpSpPr/>
          <p:nvPr/>
        </p:nvGrpSpPr>
        <p:grpSpPr>
          <a:xfrm>
            <a:off x="320661" y="1694798"/>
            <a:ext cx="2724724" cy="2202150"/>
            <a:chOff x="320661" y="1694798"/>
            <a:chExt cx="2724724" cy="2202150"/>
          </a:xfrm>
        </p:grpSpPr>
        <p:pic>
          <p:nvPicPr>
            <p:cNvPr id="9" name="Picture 8" descr="Screen shot 2013-01-13 at 5.2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73" y="1694798"/>
              <a:ext cx="1092761" cy="1806907"/>
            </a:xfrm>
            <a:prstGeom prst="rect">
              <a:avLst/>
            </a:prstGeom>
          </p:spPr>
        </p:pic>
        <p:sp>
          <p:nvSpPr>
            <p:cNvPr id="18" name="TextBox 17"/>
            <p:cNvSpPr txBox="1"/>
            <p:nvPr/>
          </p:nvSpPr>
          <p:spPr>
            <a:xfrm>
              <a:off x="320661" y="3312172"/>
              <a:ext cx="2724724" cy="584776"/>
            </a:xfrm>
            <a:prstGeom prst="rect">
              <a:avLst/>
            </a:prstGeom>
            <a:noFill/>
          </p:spPr>
          <p:txBody>
            <a:bodyPr wrap="none" rtlCol="0">
              <a:spAutoFit/>
            </a:bodyPr>
            <a:lstStyle/>
            <a:p>
              <a:r>
                <a:rPr lang="en-US" sz="1600" b="1" dirty="0">
                  <a:solidFill>
                    <a:srgbClr val="800000"/>
                  </a:solidFill>
                </a:rPr>
                <a:t>Social media and networks</a:t>
              </a:r>
            </a:p>
            <a:p>
              <a:r>
                <a:rPr lang="en-US" sz="1600" dirty="0"/>
                <a:t>(all of us are generating data)</a:t>
              </a:r>
            </a:p>
          </p:txBody>
        </p:sp>
      </p:grpSp>
      <p:grpSp>
        <p:nvGrpSpPr>
          <p:cNvPr id="7" name="Group 6"/>
          <p:cNvGrpSpPr/>
          <p:nvPr/>
        </p:nvGrpSpPr>
        <p:grpSpPr>
          <a:xfrm>
            <a:off x="3047431" y="1677257"/>
            <a:ext cx="2791218" cy="2266489"/>
            <a:chOff x="3047431" y="1677257"/>
            <a:chExt cx="2791218" cy="2266489"/>
          </a:xfrm>
        </p:grpSpPr>
        <p:pic>
          <p:nvPicPr>
            <p:cNvPr id="5" name="Picture 4"/>
            <p:cNvPicPr>
              <a:picLocks noChangeAspect="1"/>
            </p:cNvPicPr>
            <p:nvPr/>
          </p:nvPicPr>
          <p:blipFill>
            <a:blip r:embed="rId3"/>
            <a:stretch>
              <a:fillRect/>
            </a:stretch>
          </p:blipFill>
          <p:spPr>
            <a:xfrm>
              <a:off x="4641644" y="1868931"/>
              <a:ext cx="994591" cy="671289"/>
            </a:xfrm>
            <a:prstGeom prst="rect">
              <a:avLst/>
            </a:prstGeom>
          </p:spPr>
        </p:pic>
        <p:pic>
          <p:nvPicPr>
            <p:cNvPr id="6" name="Picture 5"/>
            <p:cNvPicPr>
              <a:picLocks noChangeAspect="1"/>
            </p:cNvPicPr>
            <p:nvPr/>
          </p:nvPicPr>
          <p:blipFill>
            <a:blip r:embed="rId4"/>
            <a:stretch>
              <a:fillRect/>
            </a:stretch>
          </p:blipFill>
          <p:spPr>
            <a:xfrm>
              <a:off x="3841011" y="1868931"/>
              <a:ext cx="800633" cy="671289"/>
            </a:xfrm>
            <a:prstGeom prst="rect">
              <a:avLst/>
            </a:prstGeom>
          </p:spPr>
        </p:pic>
        <p:pic>
          <p:nvPicPr>
            <p:cNvPr id="10" name="Picture 9"/>
            <p:cNvPicPr>
              <a:picLocks noChangeAspect="1"/>
            </p:cNvPicPr>
            <p:nvPr/>
          </p:nvPicPr>
          <p:blipFill>
            <a:blip r:embed="rId5"/>
            <a:stretch>
              <a:fillRect/>
            </a:stretch>
          </p:blipFill>
          <p:spPr>
            <a:xfrm>
              <a:off x="4651715" y="2540220"/>
              <a:ext cx="984520" cy="747822"/>
            </a:xfrm>
            <a:prstGeom prst="rect">
              <a:avLst/>
            </a:prstGeom>
          </p:spPr>
        </p:pic>
        <p:pic>
          <p:nvPicPr>
            <p:cNvPr id="11" name="Picture 10"/>
            <p:cNvPicPr>
              <a:picLocks noChangeAspect="1"/>
            </p:cNvPicPr>
            <p:nvPr/>
          </p:nvPicPr>
          <p:blipFill>
            <a:blip r:embed="rId6"/>
            <a:stretch>
              <a:fillRect/>
            </a:stretch>
          </p:blipFill>
          <p:spPr>
            <a:xfrm>
              <a:off x="3047431" y="1677257"/>
              <a:ext cx="691475" cy="968065"/>
            </a:xfrm>
            <a:prstGeom prst="rect">
              <a:avLst/>
            </a:prstGeom>
          </p:spPr>
        </p:pic>
        <p:pic>
          <p:nvPicPr>
            <p:cNvPr id="12" name="Picture 11"/>
            <p:cNvPicPr>
              <a:picLocks noChangeAspect="1"/>
            </p:cNvPicPr>
            <p:nvPr/>
          </p:nvPicPr>
          <p:blipFill>
            <a:blip r:embed="rId7"/>
            <a:stretch>
              <a:fillRect/>
            </a:stretch>
          </p:blipFill>
          <p:spPr>
            <a:xfrm>
              <a:off x="3492577" y="2540220"/>
              <a:ext cx="1149067" cy="747822"/>
            </a:xfrm>
            <a:prstGeom prst="rect">
              <a:avLst/>
            </a:prstGeom>
          </p:spPr>
        </p:pic>
        <p:sp>
          <p:nvSpPr>
            <p:cNvPr id="19" name="TextBox 18"/>
            <p:cNvSpPr txBox="1"/>
            <p:nvPr/>
          </p:nvSpPr>
          <p:spPr>
            <a:xfrm>
              <a:off x="3289353" y="3358970"/>
              <a:ext cx="2549296" cy="584776"/>
            </a:xfrm>
            <a:prstGeom prst="rect">
              <a:avLst/>
            </a:prstGeom>
            <a:noFill/>
          </p:spPr>
          <p:txBody>
            <a:bodyPr wrap="none" rtlCol="0">
              <a:spAutoFit/>
            </a:bodyPr>
            <a:lstStyle/>
            <a:p>
              <a:r>
                <a:rPr lang="en-US" sz="1600" b="1" dirty="0">
                  <a:solidFill>
                    <a:srgbClr val="800000"/>
                  </a:solidFill>
                </a:rPr>
                <a:t>Scientific instruments</a:t>
              </a:r>
            </a:p>
            <a:p>
              <a:r>
                <a:rPr lang="en-US" sz="1600" dirty="0"/>
                <a:t>(collecting all sorts of data) </a:t>
              </a:r>
            </a:p>
          </p:txBody>
        </p:sp>
      </p:grpSp>
      <p:grpSp>
        <p:nvGrpSpPr>
          <p:cNvPr id="8" name="Group 7"/>
          <p:cNvGrpSpPr/>
          <p:nvPr/>
        </p:nvGrpSpPr>
        <p:grpSpPr>
          <a:xfrm>
            <a:off x="6115278" y="1765168"/>
            <a:ext cx="2957260" cy="1359828"/>
            <a:chOff x="6115278" y="1765168"/>
            <a:chExt cx="2957260" cy="1359828"/>
          </a:xfrm>
        </p:grpSpPr>
        <p:pic>
          <p:nvPicPr>
            <p:cNvPr id="16" name="Picture 15"/>
            <p:cNvPicPr>
              <a:picLocks noChangeAspect="1"/>
            </p:cNvPicPr>
            <p:nvPr/>
          </p:nvPicPr>
          <p:blipFill>
            <a:blip r:embed="rId8"/>
            <a:stretch>
              <a:fillRect/>
            </a:stretch>
          </p:blipFill>
          <p:spPr>
            <a:xfrm>
              <a:off x="7575339" y="1765168"/>
              <a:ext cx="797063" cy="797063"/>
            </a:xfrm>
            <a:prstGeom prst="rect">
              <a:avLst/>
            </a:prstGeom>
          </p:spPr>
        </p:pic>
        <p:pic>
          <p:nvPicPr>
            <p:cNvPr id="17" name="Picture 16"/>
            <p:cNvPicPr>
              <a:picLocks noChangeAspect="1"/>
            </p:cNvPicPr>
            <p:nvPr/>
          </p:nvPicPr>
          <p:blipFill>
            <a:blip r:embed="rId9"/>
            <a:stretch>
              <a:fillRect/>
            </a:stretch>
          </p:blipFill>
          <p:spPr>
            <a:xfrm>
              <a:off x="6697879" y="1766568"/>
              <a:ext cx="877460" cy="795663"/>
            </a:xfrm>
            <a:prstGeom prst="rect">
              <a:avLst/>
            </a:prstGeom>
          </p:spPr>
        </p:pic>
        <p:sp>
          <p:nvSpPr>
            <p:cNvPr id="20" name="TextBox 19"/>
            <p:cNvSpPr txBox="1"/>
            <p:nvPr/>
          </p:nvSpPr>
          <p:spPr>
            <a:xfrm>
              <a:off x="6115278" y="2540220"/>
              <a:ext cx="2957260" cy="584776"/>
            </a:xfrm>
            <a:prstGeom prst="rect">
              <a:avLst/>
            </a:prstGeom>
            <a:noFill/>
          </p:spPr>
          <p:txBody>
            <a:bodyPr wrap="none" rtlCol="0">
              <a:spAutoFit/>
            </a:bodyPr>
            <a:lstStyle/>
            <a:p>
              <a:r>
                <a:rPr lang="en-US" sz="1600" b="1" dirty="0">
                  <a:solidFill>
                    <a:srgbClr val="800000"/>
                  </a:solidFill>
                </a:rPr>
                <a:t>Mobile devices </a:t>
              </a:r>
            </a:p>
            <a:p>
              <a:r>
                <a:rPr lang="en-US" sz="1600" dirty="0"/>
                <a:t>(tracking all objects all the time)</a:t>
              </a:r>
            </a:p>
          </p:txBody>
        </p:sp>
      </p:grpSp>
      <p:grpSp>
        <p:nvGrpSpPr>
          <p:cNvPr id="15" name="Group 14"/>
          <p:cNvGrpSpPr/>
          <p:nvPr/>
        </p:nvGrpSpPr>
        <p:grpSpPr>
          <a:xfrm>
            <a:off x="5859696" y="3469326"/>
            <a:ext cx="3161506" cy="1228153"/>
            <a:chOff x="5859696" y="3469326"/>
            <a:chExt cx="3161506" cy="1228153"/>
          </a:xfrm>
        </p:grpSpPr>
        <p:pic>
          <p:nvPicPr>
            <p:cNvPr id="13" name="Picture 12"/>
            <p:cNvPicPr>
              <a:picLocks noChangeAspect="1"/>
            </p:cNvPicPr>
            <p:nvPr/>
          </p:nvPicPr>
          <p:blipFill>
            <a:blip r:embed="rId10"/>
            <a:stretch>
              <a:fillRect/>
            </a:stretch>
          </p:blipFill>
          <p:spPr>
            <a:xfrm>
              <a:off x="6369098" y="3501410"/>
              <a:ext cx="984502" cy="640989"/>
            </a:xfrm>
            <a:prstGeom prst="rect">
              <a:avLst/>
            </a:prstGeom>
          </p:spPr>
        </p:pic>
        <p:pic>
          <p:nvPicPr>
            <p:cNvPr id="14" name="Picture 13"/>
            <p:cNvPicPr>
              <a:picLocks noChangeAspect="1"/>
            </p:cNvPicPr>
            <p:nvPr/>
          </p:nvPicPr>
          <p:blipFill>
            <a:blip r:embed="rId11"/>
            <a:stretch>
              <a:fillRect/>
            </a:stretch>
          </p:blipFill>
          <p:spPr>
            <a:xfrm>
              <a:off x="7353600" y="3469326"/>
              <a:ext cx="1143056" cy="643377"/>
            </a:xfrm>
            <a:prstGeom prst="rect">
              <a:avLst/>
            </a:prstGeom>
          </p:spPr>
        </p:pic>
        <p:sp>
          <p:nvSpPr>
            <p:cNvPr id="21" name="TextBox 20"/>
            <p:cNvSpPr txBox="1"/>
            <p:nvPr/>
          </p:nvSpPr>
          <p:spPr>
            <a:xfrm>
              <a:off x="5859696" y="4112703"/>
              <a:ext cx="3161506" cy="584776"/>
            </a:xfrm>
            <a:prstGeom prst="rect">
              <a:avLst/>
            </a:prstGeom>
            <a:noFill/>
          </p:spPr>
          <p:txBody>
            <a:bodyPr wrap="square" rtlCol="0">
              <a:spAutoFit/>
            </a:bodyPr>
            <a:lstStyle/>
            <a:p>
              <a:r>
                <a:rPr lang="en-US" sz="1600" b="1" dirty="0">
                  <a:solidFill>
                    <a:srgbClr val="800000"/>
                  </a:solidFill>
                </a:rPr>
                <a:t>Sensor technology and networks</a:t>
              </a:r>
            </a:p>
            <a:p>
              <a:r>
                <a:rPr lang="en-US" sz="1600" dirty="0"/>
                <a:t>(measuring all kinds of data) </a:t>
              </a:r>
            </a:p>
          </p:txBody>
        </p:sp>
      </p:grpSp>
      <p:sp>
        <p:nvSpPr>
          <p:cNvPr id="22" name="Content Placeholder 2"/>
          <p:cNvSpPr>
            <a:spLocks noGrp="1"/>
          </p:cNvSpPr>
          <p:nvPr>
            <p:ph idx="1"/>
          </p:nvPr>
        </p:nvSpPr>
        <p:spPr>
          <a:xfrm>
            <a:off x="425331" y="4985478"/>
            <a:ext cx="8071325" cy="1329316"/>
          </a:xfrm>
        </p:spPr>
        <p:txBody>
          <a:bodyPr>
            <a:normAutofit fontScale="55000" lnSpcReduction="20000"/>
          </a:bodyPr>
          <a:lstStyle/>
          <a:p>
            <a:pPr>
              <a:lnSpc>
                <a:spcPct val="120000"/>
              </a:lnSpc>
            </a:pPr>
            <a:r>
              <a:rPr lang="en-US" dirty="0"/>
              <a:t>The progress and innovation is no longer hindered by the ability to collect data</a:t>
            </a:r>
          </a:p>
          <a:p>
            <a:pPr>
              <a:lnSpc>
                <a:spcPct val="120000"/>
              </a:lnSpc>
            </a:pPr>
            <a:r>
              <a:rPr lang="en-US" dirty="0"/>
              <a:t>But, by the ability to manage, analyze, summarize, visualize, and discover knowledge from the collected data </a:t>
            </a:r>
            <a:r>
              <a:rPr lang="en-US" dirty="0">
                <a:solidFill>
                  <a:srgbClr val="FF0000"/>
                </a:solidFill>
              </a:rPr>
              <a:t>in a timely manner and in a scalable fashion</a:t>
            </a:r>
          </a:p>
        </p:txBody>
      </p:sp>
      <p:sp>
        <p:nvSpPr>
          <p:cNvPr id="3" name="Slide Number Placeholder 2"/>
          <p:cNvSpPr>
            <a:spLocks noGrp="1"/>
          </p:cNvSpPr>
          <p:nvPr>
            <p:ph type="sldNum" sz="quarter" idx="12"/>
          </p:nvPr>
        </p:nvSpPr>
        <p:spPr/>
        <p:txBody>
          <a:bodyPr/>
          <a:lstStyle/>
          <a:p>
            <a:fld id="{EBFB1032-EA64-7144-B003-9BCC9D94B503}" type="slidenum">
              <a:rPr lang="en-US" smtClean="0"/>
              <a:t>18</a:t>
            </a:fld>
            <a:endParaRPr lang="en-US" dirty="0"/>
          </a:p>
        </p:txBody>
      </p:sp>
    </p:spTree>
    <p:extLst>
      <p:ext uri="{BB962C8B-B14F-4D97-AF65-F5344CB8AC3E}">
        <p14:creationId xmlns:p14="http://schemas.microsoft.com/office/powerpoint/2010/main" val="24826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dissolve">
                                      <p:cBhvr>
                                        <p:cTn id="27" dur="500"/>
                                        <p:tgtEl>
                                          <p:spTgt spid="22">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dissolve">
                                      <p:cBhvr>
                                        <p:cTn id="3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251200" y="1803399"/>
            <a:ext cx="2476500" cy="2476500"/>
          </a:xfrm>
          <a:prstGeom prst="rect">
            <a:avLst/>
          </a:prstGeom>
        </p:spPr>
      </p:pic>
      <p:sp>
        <p:nvSpPr>
          <p:cNvPr id="7" name="Title 1"/>
          <p:cNvSpPr txBox="1">
            <a:spLocks/>
          </p:cNvSpPr>
          <p:nvPr/>
        </p:nvSpPr>
        <p:spPr>
          <a:xfrm>
            <a:off x="469236" y="368300"/>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Why Velocity (Real-Time)?</a:t>
            </a:r>
          </a:p>
        </p:txBody>
      </p:sp>
      <p:sp>
        <p:nvSpPr>
          <p:cNvPr id="8" name="Cloud 7"/>
          <p:cNvSpPr/>
          <p:nvPr/>
        </p:nvSpPr>
        <p:spPr>
          <a:xfrm>
            <a:off x="1701800" y="13715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p:cNvSpPr/>
          <p:nvPr/>
        </p:nvSpPr>
        <p:spPr>
          <a:xfrm>
            <a:off x="5201108" y="13588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a:off x="5880100" y="3132781"/>
            <a:ext cx="2222500" cy="1790700"/>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15223" y="3469331"/>
            <a:ext cx="1633781" cy="523220"/>
          </a:xfrm>
          <a:prstGeom prst="rect">
            <a:avLst/>
          </a:prstGeom>
          <a:noFill/>
        </p:spPr>
        <p:txBody>
          <a:bodyPr wrap="none" rtlCol="0">
            <a:spAutoFit/>
          </a:bodyPr>
          <a:lstStyle/>
          <a:p>
            <a:r>
              <a:rPr lang="en-US" sz="2800" b="1" dirty="0">
                <a:solidFill>
                  <a:schemeClr val="bg1"/>
                </a:solidFill>
              </a:rPr>
              <a:t>Customer</a:t>
            </a:r>
          </a:p>
        </p:txBody>
      </p:sp>
      <p:sp>
        <p:nvSpPr>
          <p:cNvPr id="14" name="Cloud 13"/>
          <p:cNvSpPr/>
          <p:nvPr/>
        </p:nvSpPr>
        <p:spPr>
          <a:xfrm>
            <a:off x="4203700" y="2031999"/>
            <a:ext cx="635000" cy="459264"/>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203700" y="2083831"/>
            <a:ext cx="629706" cy="369332"/>
          </a:xfrm>
          <a:prstGeom prst="rect">
            <a:avLst/>
          </a:prstGeom>
          <a:noFill/>
        </p:spPr>
        <p:txBody>
          <a:bodyPr wrap="none" rtlCol="0">
            <a:spAutoFit/>
          </a:bodyPr>
          <a:lstStyle/>
          <a:p>
            <a:pPr algn="ctr"/>
            <a:r>
              <a:rPr lang="en-US" sz="900" b="1" dirty="0"/>
              <a:t>Influence</a:t>
            </a:r>
          </a:p>
          <a:p>
            <a:pPr algn="ctr"/>
            <a:r>
              <a:rPr lang="en-US" sz="900" b="1" dirty="0"/>
              <a:t>Behavior</a:t>
            </a:r>
          </a:p>
        </p:txBody>
      </p:sp>
      <p:sp>
        <p:nvSpPr>
          <p:cNvPr id="16" name="Cloud 15"/>
          <p:cNvSpPr/>
          <p:nvPr/>
        </p:nvSpPr>
        <p:spPr>
          <a:xfrm>
            <a:off x="3378200" y="4365603"/>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872268" y="1663699"/>
            <a:ext cx="1780656" cy="1077218"/>
          </a:xfrm>
          <a:prstGeom prst="rect">
            <a:avLst/>
          </a:prstGeom>
          <a:noFill/>
        </p:spPr>
        <p:txBody>
          <a:bodyPr wrap="none" rtlCol="0">
            <a:spAutoFit/>
          </a:bodyPr>
          <a:lstStyle/>
          <a:p>
            <a:pPr algn="ctr"/>
            <a:r>
              <a:rPr lang="en-US" sz="1600" b="1" dirty="0"/>
              <a:t>Product </a:t>
            </a:r>
          </a:p>
          <a:p>
            <a:pPr algn="ctr"/>
            <a:r>
              <a:rPr lang="en-US" sz="1600" b="1" dirty="0"/>
              <a:t>Recommendations </a:t>
            </a:r>
          </a:p>
          <a:p>
            <a:pPr algn="ctr"/>
            <a:r>
              <a:rPr lang="en-US" sz="1600" b="1" dirty="0"/>
              <a:t>that are </a:t>
            </a:r>
            <a:r>
              <a:rPr lang="en-US" sz="1600" b="1" i="1" u="sng" dirty="0"/>
              <a:t>Relevant</a:t>
            </a:r>
            <a:r>
              <a:rPr lang="en-US" sz="1600" b="1" dirty="0"/>
              <a:t> </a:t>
            </a:r>
          </a:p>
          <a:p>
            <a:pPr algn="ctr"/>
            <a:r>
              <a:rPr lang="en-US" sz="1600" b="1" dirty="0"/>
              <a:t>&amp; </a:t>
            </a:r>
            <a:r>
              <a:rPr lang="en-US" sz="1600" b="1" i="1" u="sng" dirty="0"/>
              <a:t>Compelling</a:t>
            </a:r>
            <a:r>
              <a:rPr lang="en-US" sz="1600" b="1" dirty="0"/>
              <a:t> </a:t>
            </a:r>
          </a:p>
        </p:txBody>
      </p:sp>
      <p:sp>
        <p:nvSpPr>
          <p:cNvPr id="18" name="TextBox 17"/>
          <p:cNvSpPr txBox="1"/>
          <p:nvPr/>
        </p:nvSpPr>
        <p:spPr>
          <a:xfrm>
            <a:off x="6176824" y="3372364"/>
            <a:ext cx="1679166" cy="1323439"/>
          </a:xfrm>
          <a:prstGeom prst="rect">
            <a:avLst/>
          </a:prstGeom>
          <a:noFill/>
        </p:spPr>
        <p:txBody>
          <a:bodyPr wrap="none" rtlCol="0">
            <a:spAutoFit/>
          </a:bodyPr>
          <a:lstStyle/>
          <a:p>
            <a:pPr algn="ctr"/>
            <a:r>
              <a:rPr lang="en-US" sz="1600" b="1" dirty="0"/>
              <a:t>Friend Invitations </a:t>
            </a:r>
          </a:p>
          <a:p>
            <a:pPr algn="ctr"/>
            <a:r>
              <a:rPr lang="en-US" sz="1600" b="1" dirty="0"/>
              <a:t>to join a </a:t>
            </a:r>
          </a:p>
          <a:p>
            <a:pPr algn="ctr"/>
            <a:r>
              <a:rPr lang="en-US" sz="1600" b="1" dirty="0"/>
              <a:t>Game or Activity</a:t>
            </a:r>
          </a:p>
          <a:p>
            <a:pPr algn="ctr"/>
            <a:r>
              <a:rPr lang="en-US" sz="1600" b="1" dirty="0"/>
              <a:t>that expands</a:t>
            </a:r>
          </a:p>
          <a:p>
            <a:pPr algn="ctr"/>
            <a:r>
              <a:rPr lang="en-US" sz="1600" b="1" dirty="0"/>
              <a:t>business </a:t>
            </a:r>
          </a:p>
        </p:txBody>
      </p:sp>
      <p:sp>
        <p:nvSpPr>
          <p:cNvPr id="19" name="TextBox 18"/>
          <p:cNvSpPr txBox="1"/>
          <p:nvPr/>
        </p:nvSpPr>
        <p:spPr>
          <a:xfrm>
            <a:off x="3607913" y="4797571"/>
            <a:ext cx="1800493" cy="1077218"/>
          </a:xfrm>
          <a:prstGeom prst="rect">
            <a:avLst/>
          </a:prstGeom>
          <a:noFill/>
        </p:spPr>
        <p:txBody>
          <a:bodyPr wrap="none" rtlCol="0">
            <a:spAutoFit/>
          </a:bodyPr>
          <a:lstStyle/>
          <a:p>
            <a:pPr algn="ctr"/>
            <a:r>
              <a:rPr lang="en-US" sz="1600" b="1" dirty="0"/>
              <a:t>Preventing Fraud  </a:t>
            </a:r>
          </a:p>
          <a:p>
            <a:pPr algn="ctr"/>
            <a:r>
              <a:rPr lang="en-US" sz="1600" b="1" dirty="0"/>
              <a:t> as it is </a:t>
            </a:r>
            <a:r>
              <a:rPr lang="en-US" sz="1600" b="1" i="1" u="sng" dirty="0"/>
              <a:t>Occurring </a:t>
            </a:r>
          </a:p>
          <a:p>
            <a:pPr algn="ctr"/>
            <a:r>
              <a:rPr lang="en-US" sz="1600" b="1" dirty="0"/>
              <a:t>&amp; preventing more</a:t>
            </a:r>
          </a:p>
          <a:p>
            <a:pPr algn="ctr"/>
            <a:r>
              <a:rPr lang="en-US" sz="1600" b="1" dirty="0"/>
              <a:t>proactively </a:t>
            </a:r>
          </a:p>
        </p:txBody>
      </p:sp>
      <p:sp>
        <p:nvSpPr>
          <p:cNvPr id="21" name="TextBox 20"/>
          <p:cNvSpPr txBox="1"/>
          <p:nvPr/>
        </p:nvSpPr>
        <p:spPr>
          <a:xfrm>
            <a:off x="5212308" y="1848364"/>
            <a:ext cx="2276785" cy="1077218"/>
          </a:xfrm>
          <a:prstGeom prst="rect">
            <a:avLst/>
          </a:prstGeom>
          <a:noFill/>
        </p:spPr>
        <p:txBody>
          <a:bodyPr wrap="none" rtlCol="0">
            <a:spAutoFit/>
          </a:bodyPr>
          <a:lstStyle/>
          <a:p>
            <a:pPr algn="ctr"/>
            <a:r>
              <a:rPr lang="en-US" sz="1600" b="1" dirty="0"/>
              <a:t>Learning why Customers </a:t>
            </a:r>
          </a:p>
          <a:p>
            <a:pPr algn="ctr"/>
            <a:r>
              <a:rPr lang="en-US" sz="1600" b="1" dirty="0"/>
              <a:t>Switch to competitors</a:t>
            </a:r>
          </a:p>
          <a:p>
            <a:pPr algn="ctr"/>
            <a:r>
              <a:rPr lang="en-US" sz="1600" b="1" dirty="0"/>
              <a:t> and their offers; in</a:t>
            </a:r>
          </a:p>
          <a:p>
            <a:pPr algn="ctr"/>
            <a:r>
              <a:rPr lang="en-US" sz="1600" b="1" dirty="0"/>
              <a:t> time to Counter </a:t>
            </a:r>
          </a:p>
        </p:txBody>
      </p:sp>
      <p:sp>
        <p:nvSpPr>
          <p:cNvPr id="23" name="Cloud 22"/>
          <p:cNvSpPr/>
          <p:nvPr/>
        </p:nvSpPr>
        <p:spPr>
          <a:xfrm>
            <a:off x="901700" y="344804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43548" y="3702217"/>
            <a:ext cx="1776247" cy="1323439"/>
          </a:xfrm>
          <a:prstGeom prst="rect">
            <a:avLst/>
          </a:prstGeom>
          <a:noFill/>
        </p:spPr>
        <p:txBody>
          <a:bodyPr wrap="none" rtlCol="0">
            <a:spAutoFit/>
          </a:bodyPr>
          <a:lstStyle/>
          <a:p>
            <a:pPr algn="ctr"/>
            <a:r>
              <a:rPr lang="en-US" sz="1600" b="1" dirty="0"/>
              <a:t>Improving the</a:t>
            </a:r>
          </a:p>
          <a:p>
            <a:pPr algn="ctr"/>
            <a:r>
              <a:rPr lang="en-US" sz="1600" b="1" dirty="0"/>
              <a:t>Marketing </a:t>
            </a:r>
          </a:p>
          <a:p>
            <a:pPr algn="ctr"/>
            <a:r>
              <a:rPr lang="en-US" sz="1600" b="1" dirty="0"/>
              <a:t>Effectiveness of a </a:t>
            </a:r>
          </a:p>
          <a:p>
            <a:pPr algn="ctr"/>
            <a:r>
              <a:rPr lang="en-US" sz="1600" b="1" dirty="0"/>
              <a:t>Promotion while it</a:t>
            </a:r>
          </a:p>
          <a:p>
            <a:pPr algn="ctr"/>
            <a:r>
              <a:rPr lang="en-US" sz="1600" b="1" dirty="0"/>
              <a:t>is still in Play  </a:t>
            </a:r>
          </a:p>
        </p:txBody>
      </p:sp>
    </p:spTree>
    <p:extLst>
      <p:ext uri="{BB962C8B-B14F-4D97-AF65-F5344CB8AC3E}">
        <p14:creationId xmlns:p14="http://schemas.microsoft.com/office/powerpoint/2010/main" val="378225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1DB5-7BF2-423B-8210-5BCA4767CA2A}"/>
              </a:ext>
            </a:extLst>
          </p:cNvPr>
          <p:cNvSpPr>
            <a:spLocks noGrp="1"/>
          </p:cNvSpPr>
          <p:nvPr>
            <p:ph type="title"/>
          </p:nvPr>
        </p:nvSpPr>
        <p:spPr/>
        <p:txBody>
          <a:bodyPr/>
          <a:lstStyle/>
          <a:p>
            <a:r>
              <a:rPr lang="en-US" dirty="0"/>
              <a:t>Syllabus</a:t>
            </a:r>
          </a:p>
        </p:txBody>
      </p:sp>
      <p:sp>
        <p:nvSpPr>
          <p:cNvPr id="3" name="Content Placeholder 2">
            <a:extLst>
              <a:ext uri="{FF2B5EF4-FFF2-40B4-BE49-F238E27FC236}">
                <a16:creationId xmlns:a16="http://schemas.microsoft.com/office/drawing/2014/main" id="{96176516-E712-4562-A66A-047A75F41BFE}"/>
              </a:ext>
            </a:extLst>
          </p:cNvPr>
          <p:cNvSpPr>
            <a:spLocks noGrp="1"/>
          </p:cNvSpPr>
          <p:nvPr>
            <p:ph idx="1"/>
          </p:nvPr>
        </p:nvSpPr>
        <p:spPr/>
        <p:txBody>
          <a:bodyPr>
            <a:normAutofit/>
          </a:bodyPr>
          <a:lstStyle/>
          <a:p>
            <a:pPr marL="0" indent="0">
              <a:buNone/>
            </a:pPr>
            <a:r>
              <a:rPr lang="en-US" dirty="0"/>
              <a:t>20%	Labs</a:t>
            </a:r>
          </a:p>
          <a:p>
            <a:pPr marL="0" indent="0">
              <a:buNone/>
            </a:pPr>
            <a:r>
              <a:rPr lang="en-US" dirty="0"/>
              <a:t>20%   4 quizzes (each 15 minutes)  </a:t>
            </a:r>
          </a:p>
          <a:p>
            <a:pPr marL="0" indent="0">
              <a:buNone/>
            </a:pPr>
            <a:r>
              <a:rPr lang="en-US" dirty="0"/>
              <a:t>10%	Homework (~7 of them)</a:t>
            </a:r>
          </a:p>
          <a:p>
            <a:pPr marL="0" indent="0">
              <a:buNone/>
            </a:pPr>
            <a:r>
              <a:rPr lang="en-US" dirty="0"/>
              <a:t>40% 	50-min in-class closed-book exams (4 of them; every 3-4 weeks) </a:t>
            </a:r>
          </a:p>
          <a:p>
            <a:pPr marL="0" indent="0">
              <a:buNone/>
            </a:pPr>
            <a:r>
              <a:rPr lang="en-US" dirty="0"/>
              <a:t> </a:t>
            </a:r>
          </a:p>
          <a:p>
            <a:pPr marL="0" indent="0">
              <a:buNone/>
            </a:pPr>
            <a:r>
              <a:rPr lang="en-US" dirty="0"/>
              <a:t>10%: 	A self-chosen project on big data system security needs to be demonstrated.     </a:t>
            </a:r>
          </a:p>
          <a:p>
            <a:endParaRPr lang="en-US" dirty="0"/>
          </a:p>
        </p:txBody>
      </p:sp>
    </p:spTree>
    <p:extLst>
      <p:ext uri="{BB962C8B-B14F-4D97-AF65-F5344CB8AC3E}">
        <p14:creationId xmlns:p14="http://schemas.microsoft.com/office/powerpoint/2010/main" val="500628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48A4-FF47-4D3B-A632-2B1988F8C82B}"/>
              </a:ext>
            </a:extLst>
          </p:cNvPr>
          <p:cNvSpPr>
            <a:spLocks noGrp="1"/>
          </p:cNvSpPr>
          <p:nvPr>
            <p:ph type="title"/>
          </p:nvPr>
        </p:nvSpPr>
        <p:spPr/>
        <p:txBody>
          <a:bodyPr/>
          <a:lstStyle/>
          <a:p>
            <a:r>
              <a:rPr lang="en-US" dirty="0"/>
              <a:t>Big Data storage</a:t>
            </a:r>
          </a:p>
        </p:txBody>
      </p:sp>
      <p:sp>
        <p:nvSpPr>
          <p:cNvPr id="3" name="Content Placeholder 2">
            <a:extLst>
              <a:ext uri="{FF2B5EF4-FFF2-40B4-BE49-F238E27FC236}">
                <a16:creationId xmlns:a16="http://schemas.microsoft.com/office/drawing/2014/main" id="{D06911E7-EA77-466C-8954-F2CEC2A6DABE}"/>
              </a:ext>
            </a:extLst>
          </p:cNvPr>
          <p:cNvSpPr>
            <a:spLocks noGrp="1"/>
          </p:cNvSpPr>
          <p:nvPr>
            <p:ph idx="1"/>
          </p:nvPr>
        </p:nvSpPr>
        <p:spPr/>
        <p:txBody>
          <a:bodyPr>
            <a:normAutofit fontScale="92500" lnSpcReduction="20000"/>
          </a:bodyPr>
          <a:lstStyle/>
          <a:p>
            <a:pPr marL="0" indent="0">
              <a:buNone/>
            </a:pPr>
            <a:r>
              <a:rPr lang="en-US" dirty="0"/>
              <a:t>Various storage systems emerge to meet the demands of massive data. </a:t>
            </a:r>
          </a:p>
          <a:p>
            <a:pPr marL="0" indent="0">
              <a:buNone/>
            </a:pPr>
            <a:endParaRPr lang="en-US" dirty="0"/>
          </a:p>
          <a:p>
            <a:pPr marL="0" indent="0">
              <a:buNone/>
            </a:pPr>
            <a:r>
              <a:rPr lang="en-US" dirty="0"/>
              <a:t>Existing massive storage technologies can be classified as </a:t>
            </a:r>
            <a:r>
              <a:rPr lang="en-US" dirty="0">
                <a:solidFill>
                  <a:srgbClr val="FF0000"/>
                </a:solidFill>
              </a:rPr>
              <a:t>Direct Attached Storage (DAS) </a:t>
            </a:r>
            <a:r>
              <a:rPr lang="en-US" dirty="0"/>
              <a:t>and</a:t>
            </a:r>
            <a:r>
              <a:rPr lang="en-US" dirty="0">
                <a:solidFill>
                  <a:srgbClr val="FF0000"/>
                </a:solidFill>
              </a:rPr>
              <a:t> network storage.</a:t>
            </a:r>
            <a:r>
              <a:rPr lang="en-US" dirty="0"/>
              <a:t> </a:t>
            </a:r>
          </a:p>
          <a:p>
            <a:pPr marL="0" indent="0">
              <a:buNone/>
            </a:pPr>
            <a:endParaRPr lang="en-US" dirty="0"/>
          </a:p>
          <a:p>
            <a:pPr marL="0" indent="0">
              <a:buNone/>
            </a:pPr>
            <a:r>
              <a:rPr lang="en-US" dirty="0"/>
              <a:t>while </a:t>
            </a:r>
            <a:r>
              <a:rPr lang="en-US" u="sng" dirty="0"/>
              <a:t>network storage </a:t>
            </a:r>
            <a:r>
              <a:rPr lang="en-US" dirty="0"/>
              <a:t>can be further classified into </a:t>
            </a:r>
            <a:r>
              <a:rPr lang="en-US" dirty="0">
                <a:solidFill>
                  <a:srgbClr val="FF0000"/>
                </a:solidFill>
              </a:rPr>
              <a:t>Network Attached Storage (NAS) and Storage Area Network (SAN).</a:t>
            </a:r>
          </a:p>
        </p:txBody>
      </p:sp>
    </p:spTree>
    <p:extLst>
      <p:ext uri="{BB962C8B-B14F-4D97-AF65-F5344CB8AC3E}">
        <p14:creationId xmlns:p14="http://schemas.microsoft.com/office/powerpoint/2010/main" val="52455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Make it 4V’s</a:t>
            </a:r>
          </a:p>
        </p:txBody>
      </p:sp>
      <p:sp>
        <p:nvSpPr>
          <p:cNvPr id="4" name="Slide Number Placeholder 3"/>
          <p:cNvSpPr>
            <a:spLocks noGrp="1"/>
          </p:cNvSpPr>
          <p:nvPr>
            <p:ph type="sldNum" sz="quarter" idx="12"/>
          </p:nvPr>
        </p:nvSpPr>
        <p:spPr/>
        <p:txBody>
          <a:bodyPr/>
          <a:lstStyle/>
          <a:p>
            <a:fld id="{EBFB1032-EA64-7144-B003-9BCC9D94B503}" type="slidenum">
              <a:rPr lang="en-US" smtClean="0"/>
              <a:t>21</a:t>
            </a:fld>
            <a:endParaRPr lang="en-US" dirty="0"/>
          </a:p>
        </p:txBody>
      </p:sp>
      <p:pic>
        <p:nvPicPr>
          <p:cNvPr id="5" name="Picture 4"/>
          <p:cNvPicPr>
            <a:picLocks noChangeAspect="1"/>
          </p:cNvPicPr>
          <p:nvPr/>
        </p:nvPicPr>
        <p:blipFill>
          <a:blip r:embed="rId2"/>
          <a:stretch>
            <a:fillRect/>
          </a:stretch>
        </p:blipFill>
        <p:spPr>
          <a:xfrm>
            <a:off x="1000633" y="1948548"/>
            <a:ext cx="7012956" cy="3584037"/>
          </a:xfrm>
          <a:prstGeom prst="rect">
            <a:avLst/>
          </a:prstGeom>
        </p:spPr>
      </p:pic>
      <p:sp>
        <p:nvSpPr>
          <p:cNvPr id="3" name="Rectangle 2">
            <a:extLst>
              <a:ext uri="{FF2B5EF4-FFF2-40B4-BE49-F238E27FC236}">
                <a16:creationId xmlns:a16="http://schemas.microsoft.com/office/drawing/2014/main" id="{47C4C8EA-1BE9-4882-AF27-DA1B8224E9FA}"/>
              </a:ext>
            </a:extLst>
          </p:cNvPr>
          <p:cNvSpPr/>
          <p:nvPr/>
        </p:nvSpPr>
        <p:spPr>
          <a:xfrm>
            <a:off x="6324600" y="4343400"/>
            <a:ext cx="1752600" cy="1189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3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C366B-B199-49DB-A62B-567C5059E024}"/>
              </a:ext>
            </a:extLst>
          </p:cNvPr>
          <p:cNvPicPr>
            <a:picLocks noChangeAspect="1"/>
          </p:cNvPicPr>
          <p:nvPr/>
        </p:nvPicPr>
        <p:blipFill>
          <a:blip r:embed="rId2"/>
          <a:stretch>
            <a:fillRect/>
          </a:stretch>
        </p:blipFill>
        <p:spPr>
          <a:xfrm>
            <a:off x="228600" y="1600200"/>
            <a:ext cx="8579507" cy="3124200"/>
          </a:xfrm>
          <a:prstGeom prst="rect">
            <a:avLst/>
          </a:prstGeom>
        </p:spPr>
      </p:pic>
      <p:sp>
        <p:nvSpPr>
          <p:cNvPr id="3" name="Oval 2">
            <a:extLst>
              <a:ext uri="{FF2B5EF4-FFF2-40B4-BE49-F238E27FC236}">
                <a16:creationId xmlns:a16="http://schemas.microsoft.com/office/drawing/2014/main" id="{C0C5FF7A-64BD-43BD-9604-1C49874F9973}"/>
              </a:ext>
            </a:extLst>
          </p:cNvPr>
          <p:cNvSpPr/>
          <p:nvPr/>
        </p:nvSpPr>
        <p:spPr>
          <a:xfrm>
            <a:off x="2514600" y="1295400"/>
            <a:ext cx="1524000" cy="1371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375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Harnessing Big Data</a:t>
            </a:r>
          </a:p>
        </p:txBody>
      </p:sp>
      <p:pic>
        <p:nvPicPr>
          <p:cNvPr id="4" name="Picture 3"/>
          <p:cNvPicPr>
            <a:picLocks noChangeAspect="1"/>
          </p:cNvPicPr>
          <p:nvPr/>
        </p:nvPicPr>
        <p:blipFill>
          <a:blip r:embed="rId2"/>
          <a:stretch>
            <a:fillRect/>
          </a:stretch>
        </p:blipFill>
        <p:spPr>
          <a:xfrm>
            <a:off x="1066800" y="1417638"/>
            <a:ext cx="6477000" cy="3860726"/>
          </a:xfrm>
          <a:prstGeom prst="rect">
            <a:avLst/>
          </a:prstGeom>
          <a:ln>
            <a:solidFill>
              <a:schemeClr val="tx1"/>
            </a:solidFill>
          </a:ln>
        </p:spPr>
      </p:pic>
      <p:sp>
        <p:nvSpPr>
          <p:cNvPr id="5" name="Content Placeholder 2"/>
          <p:cNvSpPr>
            <a:spLocks noGrp="1"/>
          </p:cNvSpPr>
          <p:nvPr>
            <p:ph idx="1"/>
          </p:nvPr>
        </p:nvSpPr>
        <p:spPr>
          <a:xfrm>
            <a:off x="457200" y="5324625"/>
            <a:ext cx="8370002" cy="1214287"/>
          </a:xfrm>
        </p:spPr>
        <p:txBody>
          <a:bodyPr>
            <a:normAutofit/>
          </a:bodyPr>
          <a:lstStyle/>
          <a:p>
            <a:r>
              <a:rPr lang="en-US" sz="1800" b="1" dirty="0">
                <a:solidFill>
                  <a:srgbClr val="0000FF"/>
                </a:solidFill>
              </a:rPr>
              <a:t>OLTP: </a:t>
            </a:r>
            <a:r>
              <a:rPr lang="en-US" sz="1800" dirty="0"/>
              <a:t>Online Transaction Processing   (DBMSs)</a:t>
            </a:r>
          </a:p>
          <a:p>
            <a:r>
              <a:rPr lang="en-US" sz="1800" b="1" dirty="0">
                <a:solidFill>
                  <a:srgbClr val="0000FF"/>
                </a:solidFill>
              </a:rPr>
              <a:t>OLAP: </a:t>
            </a:r>
            <a:r>
              <a:rPr lang="en-US" sz="1800" dirty="0"/>
              <a:t>Online Analytical Processing   (Data Warehousing)</a:t>
            </a:r>
          </a:p>
          <a:p>
            <a:r>
              <a:rPr lang="en-US" sz="1800" b="1" dirty="0">
                <a:solidFill>
                  <a:srgbClr val="0000FF"/>
                </a:solidFill>
              </a:rPr>
              <a:t>RTAP: </a:t>
            </a:r>
            <a:r>
              <a:rPr lang="en-US" sz="1800" dirty="0">
                <a:solidFill>
                  <a:srgbClr val="FF0000"/>
                </a:solidFill>
              </a:rPr>
              <a:t>Real-Time Analytics Processing  (Big Data Architecture &amp; technology)</a:t>
            </a:r>
          </a:p>
        </p:txBody>
      </p:sp>
      <p:sp>
        <p:nvSpPr>
          <p:cNvPr id="3" name="Slide Number Placeholder 2"/>
          <p:cNvSpPr>
            <a:spLocks noGrp="1"/>
          </p:cNvSpPr>
          <p:nvPr>
            <p:ph type="sldNum" sz="quarter" idx="12"/>
          </p:nvPr>
        </p:nvSpPr>
        <p:spPr/>
        <p:txBody>
          <a:bodyPr/>
          <a:lstStyle/>
          <a:p>
            <a:fld id="{EBFB1032-EA64-7144-B003-9BCC9D94B503}" type="slidenum">
              <a:rPr lang="en-US" smtClean="0"/>
              <a:t>23</a:t>
            </a:fld>
            <a:endParaRPr lang="en-US" dirty="0"/>
          </a:p>
        </p:txBody>
      </p:sp>
    </p:spTree>
    <p:extLst>
      <p:ext uri="{BB962C8B-B14F-4D97-AF65-F5344CB8AC3E}">
        <p14:creationId xmlns:p14="http://schemas.microsoft.com/office/powerpoint/2010/main" val="312370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Model Has Changed…</a:t>
            </a:r>
          </a:p>
        </p:txBody>
      </p:sp>
      <p:sp>
        <p:nvSpPr>
          <p:cNvPr id="3" name="Content Placeholder 2"/>
          <p:cNvSpPr>
            <a:spLocks noGrp="1"/>
          </p:cNvSpPr>
          <p:nvPr>
            <p:ph idx="1"/>
          </p:nvPr>
        </p:nvSpPr>
        <p:spPr>
          <a:xfrm>
            <a:off x="567765" y="1801236"/>
            <a:ext cx="8144480" cy="691503"/>
          </a:xfrm>
        </p:spPr>
        <p:txBody>
          <a:bodyPr>
            <a:normAutofit fontScale="77500" lnSpcReduction="20000"/>
          </a:bodyPr>
          <a:lstStyle/>
          <a:p>
            <a:r>
              <a:rPr lang="en-US" b="1" dirty="0">
                <a:solidFill>
                  <a:srgbClr val="800000"/>
                </a:solidFill>
              </a:rPr>
              <a:t>The Model of Generating/Consuming Data has Changed</a:t>
            </a:r>
          </a:p>
        </p:txBody>
      </p:sp>
      <p:pic>
        <p:nvPicPr>
          <p:cNvPr id="4" name="Picture 3" descr="Screen shot 2013-01-13 at 5.4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52" y="3190160"/>
            <a:ext cx="996168" cy="928795"/>
          </a:xfrm>
          <a:prstGeom prst="rect">
            <a:avLst/>
          </a:prstGeom>
        </p:spPr>
      </p:pic>
      <p:pic>
        <p:nvPicPr>
          <p:cNvPr id="5" name="Picture 4"/>
          <p:cNvPicPr>
            <a:picLocks noChangeAspect="1"/>
          </p:cNvPicPr>
          <p:nvPr/>
        </p:nvPicPr>
        <p:blipFill>
          <a:blip r:embed="rId3"/>
          <a:stretch>
            <a:fillRect/>
          </a:stretch>
        </p:blipFill>
        <p:spPr>
          <a:xfrm>
            <a:off x="1828960" y="3190160"/>
            <a:ext cx="889834" cy="889149"/>
          </a:xfrm>
          <a:prstGeom prst="rect">
            <a:avLst/>
          </a:prstGeom>
        </p:spPr>
      </p:pic>
      <p:sp>
        <p:nvSpPr>
          <p:cNvPr id="6" name="TextBox 5"/>
          <p:cNvSpPr txBox="1"/>
          <p:nvPr/>
        </p:nvSpPr>
        <p:spPr>
          <a:xfrm>
            <a:off x="413461" y="2729902"/>
            <a:ext cx="7814960" cy="369332"/>
          </a:xfrm>
          <a:prstGeom prst="rect">
            <a:avLst/>
          </a:prstGeom>
          <a:noFill/>
        </p:spPr>
        <p:txBody>
          <a:bodyPr wrap="none" rtlCol="0">
            <a:spAutoFit/>
          </a:bodyPr>
          <a:lstStyle/>
          <a:p>
            <a:r>
              <a:rPr lang="en-US" b="1" dirty="0">
                <a:solidFill>
                  <a:srgbClr val="0000FF"/>
                </a:solidFill>
              </a:rPr>
              <a:t>Old Model: </a:t>
            </a:r>
            <a:r>
              <a:rPr lang="en-US" dirty="0"/>
              <a:t>Few companies are generating data, all others are consuming data </a:t>
            </a:r>
          </a:p>
        </p:txBody>
      </p:sp>
      <p:pic>
        <p:nvPicPr>
          <p:cNvPr id="10" name="Picture 9"/>
          <p:cNvPicPr>
            <a:picLocks noChangeAspect="1"/>
          </p:cNvPicPr>
          <p:nvPr/>
        </p:nvPicPr>
        <p:blipFill>
          <a:blip r:embed="rId4"/>
          <a:stretch>
            <a:fillRect/>
          </a:stretch>
        </p:blipFill>
        <p:spPr>
          <a:xfrm>
            <a:off x="4872831" y="3099234"/>
            <a:ext cx="1251853" cy="929560"/>
          </a:xfrm>
          <a:prstGeom prst="rect">
            <a:avLst/>
          </a:prstGeom>
        </p:spPr>
      </p:pic>
      <p:sp>
        <p:nvSpPr>
          <p:cNvPr id="11" name="Right Arrow 10"/>
          <p:cNvSpPr/>
          <p:nvPr/>
        </p:nvSpPr>
        <p:spPr>
          <a:xfrm>
            <a:off x="2884299" y="3383003"/>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13460" y="4565868"/>
            <a:ext cx="7717177" cy="1381096"/>
            <a:chOff x="413460" y="4565868"/>
            <a:chExt cx="7717177" cy="1381096"/>
          </a:xfrm>
        </p:grpSpPr>
        <p:pic>
          <p:nvPicPr>
            <p:cNvPr id="8" name="Picture 7" descr="Screen shot 2013-01-13 at 5.50.2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65" y="5032760"/>
              <a:ext cx="1317519" cy="914204"/>
            </a:xfrm>
            <a:prstGeom prst="rect">
              <a:avLst/>
            </a:prstGeom>
          </p:spPr>
        </p:pic>
        <p:sp>
          <p:nvSpPr>
            <p:cNvPr id="9" name="Rectangle 8"/>
            <p:cNvSpPr/>
            <p:nvPr/>
          </p:nvSpPr>
          <p:spPr>
            <a:xfrm>
              <a:off x="413460" y="4565868"/>
              <a:ext cx="7717177" cy="369332"/>
            </a:xfrm>
            <a:prstGeom prst="rect">
              <a:avLst/>
            </a:prstGeom>
          </p:spPr>
          <p:txBody>
            <a:bodyPr wrap="square">
              <a:spAutoFit/>
            </a:bodyPr>
            <a:lstStyle/>
            <a:p>
              <a:r>
                <a:rPr lang="en-US" b="1" dirty="0">
                  <a:solidFill>
                    <a:srgbClr val="0000FF"/>
                  </a:solidFill>
                </a:rPr>
                <a:t>New Model: </a:t>
              </a:r>
              <a:r>
                <a:rPr lang="en-US" dirty="0"/>
                <a:t>all of us are generating data, and all of us are consuming data </a:t>
              </a:r>
            </a:p>
          </p:txBody>
        </p:sp>
        <p:sp>
          <p:nvSpPr>
            <p:cNvPr id="12" name="Right Arrow 11"/>
            <p:cNvSpPr/>
            <p:nvPr/>
          </p:nvSpPr>
          <p:spPr>
            <a:xfrm>
              <a:off x="2277048" y="5185359"/>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4158754" y="4973409"/>
              <a:ext cx="1251853" cy="929560"/>
            </a:xfrm>
            <a:prstGeom prst="rect">
              <a:avLst/>
            </a:prstGeom>
          </p:spPr>
        </p:pic>
      </p:grpSp>
      <p:sp>
        <p:nvSpPr>
          <p:cNvPr id="7" name="Slide Number Placeholder 6"/>
          <p:cNvSpPr>
            <a:spLocks noGrp="1"/>
          </p:cNvSpPr>
          <p:nvPr>
            <p:ph type="sldNum" sz="quarter" idx="12"/>
          </p:nvPr>
        </p:nvSpPr>
        <p:spPr/>
        <p:txBody>
          <a:bodyPr/>
          <a:lstStyle/>
          <a:p>
            <a:fld id="{EBFB1032-EA64-7144-B003-9BCC9D94B503}" type="slidenum">
              <a:rPr lang="en-US" smtClean="0"/>
              <a:t>24</a:t>
            </a:fld>
            <a:endParaRPr lang="en-US" dirty="0"/>
          </a:p>
        </p:txBody>
      </p:sp>
    </p:spTree>
    <p:extLst>
      <p:ext uri="{BB962C8B-B14F-4D97-AF65-F5344CB8AC3E}">
        <p14:creationId xmlns:p14="http://schemas.microsoft.com/office/powerpoint/2010/main" val="19870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driving Big Data</a:t>
            </a:r>
          </a:p>
        </p:txBody>
      </p:sp>
      <p:pic>
        <p:nvPicPr>
          <p:cNvPr id="4" name="Picture 3"/>
          <p:cNvPicPr>
            <a:picLocks noChangeAspect="1"/>
          </p:cNvPicPr>
          <p:nvPr/>
        </p:nvPicPr>
        <p:blipFill>
          <a:blip r:embed="rId2"/>
          <a:stretch>
            <a:fillRect/>
          </a:stretch>
        </p:blipFill>
        <p:spPr>
          <a:xfrm>
            <a:off x="-40968" y="1945773"/>
            <a:ext cx="5170209" cy="3864239"/>
          </a:xfrm>
          <a:prstGeom prst="rect">
            <a:avLst/>
          </a:prstGeom>
        </p:spPr>
      </p:pic>
      <p:grpSp>
        <p:nvGrpSpPr>
          <p:cNvPr id="3" name="Group 2"/>
          <p:cNvGrpSpPr/>
          <p:nvPr/>
        </p:nvGrpSpPr>
        <p:grpSpPr>
          <a:xfrm>
            <a:off x="2206987" y="4191949"/>
            <a:ext cx="6450450" cy="1200329"/>
            <a:chOff x="2206987" y="4191949"/>
            <a:chExt cx="6450450" cy="1200329"/>
          </a:xfrm>
        </p:grpSpPr>
        <p:cxnSp>
          <p:nvCxnSpPr>
            <p:cNvPr id="6" name="Straight Arrow Connector 5"/>
            <p:cNvCxnSpPr/>
            <p:nvPr/>
          </p:nvCxnSpPr>
          <p:spPr>
            <a:xfrm flipH="1">
              <a:off x="2206987" y="4451385"/>
              <a:ext cx="31868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3851" y="4191949"/>
              <a:ext cx="3263586" cy="1200329"/>
            </a:xfrm>
            <a:prstGeom prst="rect">
              <a:avLst/>
            </a:prstGeom>
            <a:solidFill>
              <a:schemeClr val="accent4">
                <a:lumMod val="20000"/>
                <a:lumOff val="80000"/>
              </a:schemeClr>
            </a:solidFill>
            <a:ln>
              <a:solidFill>
                <a:schemeClr val="tx1"/>
              </a:solidFill>
            </a:ln>
          </p:spPr>
          <p:txBody>
            <a:bodyPr wrap="none" rtlCol="0">
              <a:spAutoFit/>
            </a:bodyPr>
            <a:lstStyle/>
            <a:p>
              <a:r>
                <a:rPr lang="en-US" dirty="0"/>
                <a:t>- </a:t>
              </a:r>
              <a:r>
                <a:rPr lang="en-US" dirty="0">
                  <a:solidFill>
                    <a:srgbClr val="FF0000"/>
                  </a:solidFill>
                </a:rPr>
                <a:t>Ad-hoc querying and reporting</a:t>
              </a:r>
            </a:p>
            <a:p>
              <a:r>
                <a:rPr lang="en-US" dirty="0"/>
                <a:t>- Data mining techniques</a:t>
              </a:r>
            </a:p>
            <a:p>
              <a:r>
                <a:rPr lang="en-US" dirty="0"/>
                <a:t>- Structured data, typical sources</a:t>
              </a:r>
            </a:p>
            <a:p>
              <a:r>
                <a:rPr lang="en-US" dirty="0"/>
                <a:t>- Small to mid-size datasets</a:t>
              </a:r>
            </a:p>
          </p:txBody>
        </p:sp>
      </p:grpSp>
      <p:grpSp>
        <p:nvGrpSpPr>
          <p:cNvPr id="5" name="Group 4"/>
          <p:cNvGrpSpPr/>
          <p:nvPr/>
        </p:nvGrpSpPr>
        <p:grpSpPr>
          <a:xfrm>
            <a:off x="2034655" y="1960356"/>
            <a:ext cx="6530418" cy="1477328"/>
            <a:chOff x="2034655" y="1960356"/>
            <a:chExt cx="6530418" cy="1477328"/>
          </a:xfrm>
        </p:grpSpPr>
        <p:sp>
          <p:nvSpPr>
            <p:cNvPr id="11" name="TextBox 10"/>
            <p:cNvSpPr txBox="1"/>
            <p:nvPr/>
          </p:nvSpPr>
          <p:spPr>
            <a:xfrm>
              <a:off x="4508441" y="1960356"/>
              <a:ext cx="4056632" cy="1477328"/>
            </a:xfrm>
            <a:prstGeom prst="rect">
              <a:avLst/>
            </a:prstGeom>
            <a:solidFill>
              <a:schemeClr val="accent4">
                <a:lumMod val="20000"/>
                <a:lumOff val="80000"/>
              </a:schemeClr>
            </a:solidFill>
            <a:ln>
              <a:solidFill>
                <a:schemeClr val="tx1"/>
              </a:solidFill>
            </a:ln>
          </p:spPr>
          <p:txBody>
            <a:bodyPr wrap="none" rtlCol="0">
              <a:spAutoFit/>
            </a:bodyPr>
            <a:lstStyle/>
            <a:p>
              <a:r>
                <a:rPr lang="en-US" dirty="0"/>
                <a:t>- Optimizations and predictive analytics</a:t>
              </a:r>
            </a:p>
            <a:p>
              <a:r>
                <a:rPr lang="en-US" dirty="0"/>
                <a:t>- Complex statistical analysis</a:t>
              </a:r>
            </a:p>
            <a:p>
              <a:r>
                <a:rPr lang="en-US" dirty="0"/>
                <a:t>- All types of data, and many sources</a:t>
              </a:r>
            </a:p>
            <a:p>
              <a:r>
                <a:rPr lang="en-US" dirty="0"/>
                <a:t>- Very large datasets</a:t>
              </a:r>
            </a:p>
            <a:p>
              <a:r>
                <a:rPr lang="en-US" dirty="0"/>
                <a:t>- More of a real-time </a:t>
              </a:r>
            </a:p>
          </p:txBody>
        </p:sp>
        <p:cxnSp>
          <p:nvCxnSpPr>
            <p:cNvPr id="12" name="Straight Arrow Connector 11"/>
            <p:cNvCxnSpPr/>
            <p:nvPr/>
          </p:nvCxnSpPr>
          <p:spPr>
            <a:xfrm flipH="1">
              <a:off x="2034655" y="2553402"/>
              <a:ext cx="2473786" cy="477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EBFB1032-EA64-7144-B003-9BCC9D94B503}" type="slidenum">
              <a:rPr lang="en-US" smtClean="0"/>
              <a:t>25</a:t>
            </a:fld>
            <a:endParaRPr lang="en-US" dirty="0"/>
          </a:p>
        </p:txBody>
      </p:sp>
    </p:spTree>
    <p:extLst>
      <p:ext uri="{BB962C8B-B14F-4D97-AF65-F5344CB8AC3E}">
        <p14:creationId xmlns:p14="http://schemas.microsoft.com/office/powerpoint/2010/main" val="18287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5029200" y="3115746"/>
            <a:ext cx="3276600" cy="21674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400" b="1" dirty="0"/>
          </a:p>
          <a:p>
            <a:pPr algn="ctr"/>
            <a:endParaRPr lang="en-US" sz="2400" b="1" dirty="0"/>
          </a:p>
          <a:p>
            <a:pPr algn="ctr"/>
            <a:r>
              <a:rPr lang="en-US" sz="2400" b="1" dirty="0"/>
              <a:t>Big Data: </a:t>
            </a:r>
          </a:p>
          <a:p>
            <a:pPr algn="ctr"/>
            <a:r>
              <a:rPr lang="en-US" sz="2400" b="1" dirty="0"/>
              <a:t>Batch Processing &amp; </a:t>
            </a:r>
          </a:p>
          <a:p>
            <a:pPr algn="ctr"/>
            <a:r>
              <a:rPr lang="en-US" sz="2400" b="1" dirty="0"/>
              <a:t>Distributed Data Store</a:t>
            </a:r>
          </a:p>
          <a:p>
            <a:pPr algn="ctr"/>
            <a:r>
              <a:rPr lang="en-US" dirty="0" err="1"/>
              <a:t>Hadoop</a:t>
            </a:r>
            <a:r>
              <a:rPr lang="en-US" dirty="0"/>
              <a:t>/Spark; </a:t>
            </a:r>
            <a:r>
              <a:rPr lang="en-US" dirty="0" err="1"/>
              <a:t>HBase</a:t>
            </a:r>
            <a:r>
              <a:rPr lang="en-US" dirty="0"/>
              <a:t>/Cassandra</a:t>
            </a:r>
          </a:p>
          <a:p>
            <a:pPr algn="ctr"/>
            <a:endParaRPr lang="en-US" dirty="0"/>
          </a:p>
        </p:txBody>
      </p:sp>
      <p:sp>
        <p:nvSpPr>
          <p:cNvPr id="7" name="Rectangle 6"/>
          <p:cNvSpPr/>
          <p:nvPr/>
        </p:nvSpPr>
        <p:spPr>
          <a:xfrm>
            <a:off x="253991" y="2658546"/>
            <a:ext cx="2751667" cy="2167467"/>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t>BI Reporting</a:t>
            </a:r>
          </a:p>
          <a:p>
            <a:pPr algn="ctr"/>
            <a:r>
              <a:rPr lang="en-US" sz="2000" b="1" dirty="0"/>
              <a:t>OLAP &amp; </a:t>
            </a:r>
          </a:p>
          <a:p>
            <a:pPr algn="ctr"/>
            <a:r>
              <a:rPr lang="en-US" sz="2000" b="1" dirty="0" err="1"/>
              <a:t>Dataware</a:t>
            </a:r>
            <a:r>
              <a:rPr lang="en-US" sz="2000" b="1" dirty="0"/>
              <a:t> house</a:t>
            </a:r>
          </a:p>
          <a:p>
            <a:pPr algn="ctr"/>
            <a:endParaRPr lang="en-US" sz="1100" dirty="0"/>
          </a:p>
          <a:p>
            <a:pPr algn="ctr"/>
            <a:r>
              <a:rPr lang="en-US" sz="1600" dirty="0"/>
              <a:t>Business Objects, SAS, </a:t>
            </a:r>
            <a:r>
              <a:rPr lang="en-US" sz="1600" dirty="0" err="1"/>
              <a:t>Informatica</a:t>
            </a:r>
            <a:r>
              <a:rPr lang="en-US" sz="1600" dirty="0"/>
              <a:t>, </a:t>
            </a:r>
            <a:r>
              <a:rPr lang="en-US" sz="1600" dirty="0" err="1"/>
              <a:t>Cognos</a:t>
            </a:r>
            <a:r>
              <a:rPr lang="en-US" sz="1600" dirty="0"/>
              <a:t> other SQL Reporting Tools</a:t>
            </a:r>
            <a:endParaRPr lang="en-US" sz="1100" dirty="0"/>
          </a:p>
        </p:txBody>
      </p:sp>
      <p:sp>
        <p:nvSpPr>
          <p:cNvPr id="8" name="Rectangle 7"/>
          <p:cNvSpPr/>
          <p:nvPr/>
        </p:nvSpPr>
        <p:spPr>
          <a:xfrm>
            <a:off x="3208865" y="1308113"/>
            <a:ext cx="2810935" cy="21674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400" b="1" dirty="0"/>
          </a:p>
          <a:p>
            <a:pPr algn="ctr"/>
            <a:r>
              <a:rPr lang="en-US" sz="2400" b="1" dirty="0"/>
              <a:t>Interactive Business Intelligence &amp;  </a:t>
            </a:r>
          </a:p>
          <a:p>
            <a:pPr algn="ctr"/>
            <a:r>
              <a:rPr lang="en-US" sz="2400" b="1" dirty="0"/>
              <a:t>In-memory RDBMS</a:t>
            </a:r>
          </a:p>
          <a:p>
            <a:endParaRPr lang="en-US" sz="2400" dirty="0"/>
          </a:p>
          <a:p>
            <a:r>
              <a:rPr lang="en-US" dirty="0"/>
              <a:t> </a:t>
            </a:r>
            <a:r>
              <a:rPr lang="en-US" dirty="0" err="1"/>
              <a:t>QliqView</a:t>
            </a:r>
            <a:r>
              <a:rPr lang="en-US" dirty="0"/>
              <a:t>, Tableau, HANA</a:t>
            </a:r>
          </a:p>
          <a:p>
            <a:pPr algn="ctr"/>
            <a:endParaRPr lang="en-US" sz="2400" b="1" dirty="0"/>
          </a:p>
          <a:p>
            <a:pPr algn="ctr"/>
            <a:endParaRPr lang="en-US" dirty="0"/>
          </a:p>
        </p:txBody>
      </p:sp>
      <p:sp>
        <p:nvSpPr>
          <p:cNvPr id="9" name="Rectangle 8"/>
          <p:cNvSpPr/>
          <p:nvPr/>
        </p:nvSpPr>
        <p:spPr>
          <a:xfrm>
            <a:off x="6316131" y="1600213"/>
            <a:ext cx="2751667" cy="216746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dirty="0"/>
          </a:p>
          <a:p>
            <a:pPr algn="ctr"/>
            <a:r>
              <a:rPr lang="en-US" sz="2400" b="1" dirty="0"/>
              <a:t>Big Data:</a:t>
            </a:r>
          </a:p>
          <a:p>
            <a:pPr algn="ctr"/>
            <a:r>
              <a:rPr lang="en-US" sz="2400" b="1" dirty="0"/>
              <a:t>Real Time &amp;</a:t>
            </a:r>
          </a:p>
          <a:p>
            <a:pPr algn="ctr"/>
            <a:r>
              <a:rPr lang="en-US" sz="2400" b="1" dirty="0"/>
              <a:t>Single View</a:t>
            </a:r>
          </a:p>
          <a:p>
            <a:pPr algn="ctr"/>
            <a:endParaRPr lang="en-US" sz="2000" dirty="0"/>
          </a:p>
          <a:p>
            <a:pPr algn="ctr"/>
            <a:r>
              <a:rPr lang="en-US" dirty="0"/>
              <a:t>Graph Databases</a:t>
            </a:r>
          </a:p>
          <a:p>
            <a:pPr algn="ctr"/>
            <a:endParaRPr lang="en-US" dirty="0"/>
          </a:p>
        </p:txBody>
      </p:sp>
      <p:sp>
        <p:nvSpPr>
          <p:cNvPr id="10" name="Title 1"/>
          <p:cNvSpPr>
            <a:spLocks noGrp="1"/>
          </p:cNvSpPr>
          <p:nvPr>
            <p:ph type="title"/>
          </p:nvPr>
        </p:nvSpPr>
        <p:spPr>
          <a:xfrm>
            <a:off x="1380054" y="609618"/>
            <a:ext cx="7374479" cy="592666"/>
          </a:xfrm>
        </p:spPr>
        <p:txBody>
          <a:bodyPr>
            <a:noAutofit/>
          </a:bodyPr>
          <a:lstStyle/>
          <a:p>
            <a:r>
              <a:rPr lang="en-US" sz="2800" b="1" dirty="0"/>
              <a:t>The Evolution </a:t>
            </a:r>
            <a:r>
              <a:rPr lang="en-US" sz="2800" dirty="0"/>
              <a:t>of Business Intelligence</a:t>
            </a:r>
            <a:endParaRPr lang="en-US" sz="2800" b="1" dirty="0"/>
          </a:p>
        </p:txBody>
      </p:sp>
      <p:sp>
        <p:nvSpPr>
          <p:cNvPr id="11" name="TextBox 10"/>
          <p:cNvSpPr txBox="1"/>
          <p:nvPr/>
        </p:nvSpPr>
        <p:spPr>
          <a:xfrm>
            <a:off x="1174542" y="5350915"/>
            <a:ext cx="1010763" cy="461665"/>
          </a:xfrm>
          <a:prstGeom prst="rect">
            <a:avLst/>
          </a:prstGeom>
          <a:noFill/>
        </p:spPr>
        <p:txBody>
          <a:bodyPr wrap="none" rtlCol="0">
            <a:spAutoFit/>
          </a:bodyPr>
          <a:lstStyle/>
          <a:p>
            <a:r>
              <a:rPr lang="en-US" sz="2400" b="1" dirty="0"/>
              <a:t>1990’s</a:t>
            </a:r>
          </a:p>
        </p:txBody>
      </p:sp>
      <p:sp>
        <p:nvSpPr>
          <p:cNvPr id="12" name="TextBox 11"/>
          <p:cNvSpPr txBox="1"/>
          <p:nvPr/>
        </p:nvSpPr>
        <p:spPr>
          <a:xfrm>
            <a:off x="4104009" y="5350918"/>
            <a:ext cx="1010763" cy="461665"/>
          </a:xfrm>
          <a:prstGeom prst="rect">
            <a:avLst/>
          </a:prstGeom>
          <a:noFill/>
        </p:spPr>
        <p:txBody>
          <a:bodyPr wrap="none" rtlCol="0">
            <a:spAutoFit/>
          </a:bodyPr>
          <a:lstStyle/>
          <a:p>
            <a:r>
              <a:rPr lang="en-US" sz="2400" b="1" dirty="0"/>
              <a:t>2000’s</a:t>
            </a:r>
          </a:p>
        </p:txBody>
      </p:sp>
      <p:sp>
        <p:nvSpPr>
          <p:cNvPr id="13" name="TextBox 12"/>
          <p:cNvSpPr txBox="1"/>
          <p:nvPr/>
        </p:nvSpPr>
        <p:spPr>
          <a:xfrm>
            <a:off x="7063815" y="5350918"/>
            <a:ext cx="1010763" cy="461665"/>
          </a:xfrm>
          <a:prstGeom prst="rect">
            <a:avLst/>
          </a:prstGeom>
          <a:noFill/>
        </p:spPr>
        <p:txBody>
          <a:bodyPr wrap="none" rtlCol="0">
            <a:spAutoFit/>
          </a:bodyPr>
          <a:lstStyle/>
          <a:p>
            <a:r>
              <a:rPr lang="en-US" sz="2400" b="1" dirty="0"/>
              <a:t>2010’s</a:t>
            </a:r>
          </a:p>
        </p:txBody>
      </p:sp>
      <p:cxnSp>
        <p:nvCxnSpPr>
          <p:cNvPr id="3" name="Straight Arrow Connector 2"/>
          <p:cNvCxnSpPr>
            <a:stCxn id="7" idx="0"/>
          </p:cNvCxnSpPr>
          <p:nvPr/>
        </p:nvCxnSpPr>
        <p:spPr>
          <a:xfrm flipV="1">
            <a:off x="1629825" y="1752600"/>
            <a:ext cx="1579040" cy="905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51613" y="1916668"/>
            <a:ext cx="762987" cy="369332"/>
          </a:xfrm>
          <a:prstGeom prst="rect">
            <a:avLst/>
          </a:prstGeom>
          <a:noFill/>
        </p:spPr>
        <p:txBody>
          <a:bodyPr wrap="none" rtlCol="0">
            <a:spAutoFit/>
          </a:bodyPr>
          <a:lstStyle/>
          <a:p>
            <a:r>
              <a:rPr lang="en-US" dirty="0"/>
              <a:t>Speed</a:t>
            </a:r>
          </a:p>
        </p:txBody>
      </p:sp>
      <p:cxnSp>
        <p:nvCxnSpPr>
          <p:cNvPr id="17" name="Straight Arrow Connector 16"/>
          <p:cNvCxnSpPr>
            <a:stCxn id="7" idx="3"/>
            <a:endCxn id="14" idx="1"/>
          </p:cNvCxnSpPr>
          <p:nvPr/>
        </p:nvCxnSpPr>
        <p:spPr>
          <a:xfrm>
            <a:off x="3005658" y="3742280"/>
            <a:ext cx="202354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29922" y="3927528"/>
            <a:ext cx="666731" cy="369332"/>
          </a:xfrm>
          <a:prstGeom prst="rect">
            <a:avLst/>
          </a:prstGeom>
          <a:noFill/>
        </p:spPr>
        <p:txBody>
          <a:bodyPr wrap="none" rtlCol="0">
            <a:spAutoFit/>
          </a:bodyPr>
          <a:lstStyle/>
          <a:p>
            <a:r>
              <a:rPr lang="en-US" dirty="0"/>
              <a:t>Scale</a:t>
            </a:r>
          </a:p>
        </p:txBody>
      </p:sp>
      <p:cxnSp>
        <p:nvCxnSpPr>
          <p:cNvPr id="28" name="Straight Arrow Connector 27"/>
          <p:cNvCxnSpPr>
            <a:stCxn id="8" idx="3"/>
            <a:endCxn id="9" idx="1"/>
          </p:cNvCxnSpPr>
          <p:nvPr/>
        </p:nvCxnSpPr>
        <p:spPr>
          <a:xfrm>
            <a:off x="6019800" y="2391847"/>
            <a:ext cx="296331" cy="292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4" idx="3"/>
          </p:cNvCxnSpPr>
          <p:nvPr/>
        </p:nvCxnSpPr>
        <p:spPr>
          <a:xfrm flipV="1">
            <a:off x="8305800" y="3767680"/>
            <a:ext cx="381000" cy="43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962669" y="2124115"/>
            <a:ext cx="666731" cy="369332"/>
          </a:xfrm>
          <a:prstGeom prst="rect">
            <a:avLst/>
          </a:prstGeom>
          <a:noFill/>
        </p:spPr>
        <p:txBody>
          <a:bodyPr wrap="none" rtlCol="0">
            <a:spAutoFit/>
          </a:bodyPr>
          <a:lstStyle/>
          <a:p>
            <a:r>
              <a:rPr lang="en-US" dirty="0"/>
              <a:t>Scale</a:t>
            </a:r>
          </a:p>
        </p:txBody>
      </p:sp>
      <p:sp>
        <p:nvSpPr>
          <p:cNvPr id="32" name="TextBox 31"/>
          <p:cNvSpPr txBox="1"/>
          <p:nvPr/>
        </p:nvSpPr>
        <p:spPr>
          <a:xfrm>
            <a:off x="8317511" y="3913214"/>
            <a:ext cx="762987" cy="369332"/>
          </a:xfrm>
          <a:prstGeom prst="rect">
            <a:avLst/>
          </a:prstGeom>
          <a:noFill/>
        </p:spPr>
        <p:txBody>
          <a:bodyPr wrap="none" rtlCol="0">
            <a:spAutoFit/>
          </a:bodyPr>
          <a:lstStyle/>
          <a:p>
            <a:r>
              <a:rPr lang="en-US" dirty="0"/>
              <a:t>Speed</a:t>
            </a:r>
          </a:p>
        </p:txBody>
      </p:sp>
    </p:spTree>
    <p:extLst>
      <p:ext uri="{BB962C8B-B14F-4D97-AF65-F5344CB8AC3E}">
        <p14:creationId xmlns:p14="http://schemas.microsoft.com/office/powerpoint/2010/main" val="316891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 Analytics</a:t>
            </a:r>
          </a:p>
        </p:txBody>
      </p:sp>
      <p:sp>
        <p:nvSpPr>
          <p:cNvPr id="3" name="Content Placeholder 2"/>
          <p:cNvSpPr>
            <a:spLocks noGrp="1"/>
          </p:cNvSpPr>
          <p:nvPr>
            <p:ph idx="1"/>
          </p:nvPr>
        </p:nvSpPr>
        <p:spPr>
          <a:xfrm>
            <a:off x="312931" y="1870673"/>
            <a:ext cx="4398184" cy="3234727"/>
          </a:xfrm>
        </p:spPr>
        <p:txBody>
          <a:bodyPr>
            <a:noAutofit/>
          </a:bodyPr>
          <a:lstStyle/>
          <a:p>
            <a:r>
              <a:rPr lang="en-US" sz="2000" dirty="0">
                <a:solidFill>
                  <a:srgbClr val="FF0000"/>
                </a:solidFill>
              </a:rPr>
              <a:t>Big data is more real-time in nature </a:t>
            </a:r>
            <a:r>
              <a:rPr lang="en-US" sz="2000" dirty="0"/>
              <a:t>than traditional DW applications</a:t>
            </a:r>
          </a:p>
          <a:p>
            <a:r>
              <a:rPr lang="en-US" sz="2000" dirty="0"/>
              <a:t>Traditional DW architectures (e.g. </a:t>
            </a:r>
            <a:r>
              <a:rPr lang="en-US" sz="2000" dirty="0" err="1"/>
              <a:t>Exadata</a:t>
            </a:r>
            <a:r>
              <a:rPr lang="en-US" sz="2000" dirty="0"/>
              <a:t>, Teradata) are not well-suited for big data apps</a:t>
            </a:r>
          </a:p>
          <a:p>
            <a:r>
              <a:rPr lang="en-US" sz="2000" dirty="0">
                <a:solidFill>
                  <a:srgbClr val="FF0000"/>
                </a:solidFill>
              </a:rPr>
              <a:t>massively parallel processing, scale out architectures are well-suited for big data apps</a:t>
            </a:r>
          </a:p>
        </p:txBody>
      </p:sp>
      <p:pic>
        <p:nvPicPr>
          <p:cNvPr id="5" name="Picture 4" descr="Screen shot 2013-01-13 at 9.4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358" y="1802401"/>
            <a:ext cx="3851882" cy="2812838"/>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EBFB1032-EA64-7144-B003-9BCC9D94B503}" type="slidenum">
              <a:rPr lang="en-US" smtClean="0"/>
              <a:t>27</a:t>
            </a:fld>
            <a:endParaRPr lang="en-US" dirty="0"/>
          </a:p>
        </p:txBody>
      </p:sp>
    </p:spTree>
    <p:extLst>
      <p:ext uri="{BB962C8B-B14F-4D97-AF65-F5344CB8AC3E}">
        <p14:creationId xmlns:p14="http://schemas.microsoft.com/office/powerpoint/2010/main" val="2317361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err="1"/>
              <a:t>MapReduce</a:t>
            </a:r>
            <a:br>
              <a:rPr lang="en-US" dirty="0"/>
            </a:br>
            <a:r>
              <a:rPr lang="en-US" sz="1800" dirty="0"/>
              <a:t>[Dean et al., OSDI 2004, CACM Jan 2008, CACM Jan 2010]</a:t>
            </a:r>
          </a:p>
        </p:txBody>
      </p:sp>
      <p:sp>
        <p:nvSpPr>
          <p:cNvPr id="6147" name="Content Placeholder 2"/>
          <p:cNvSpPr>
            <a:spLocks noGrp="1"/>
          </p:cNvSpPr>
          <p:nvPr>
            <p:ph idx="1"/>
          </p:nvPr>
        </p:nvSpPr>
        <p:spPr/>
        <p:txBody>
          <a:bodyPr>
            <a:normAutofit lnSpcReduction="10000"/>
          </a:bodyPr>
          <a:lstStyle/>
          <a:p>
            <a:r>
              <a:rPr lang="en-US" dirty="0"/>
              <a:t>Overview:</a:t>
            </a:r>
          </a:p>
          <a:p>
            <a:pPr lvl="1"/>
            <a:r>
              <a:rPr lang="en-US" dirty="0"/>
              <a:t>Data-parallel programming model </a:t>
            </a:r>
          </a:p>
          <a:p>
            <a:pPr lvl="1"/>
            <a:r>
              <a:rPr lang="en-US" dirty="0"/>
              <a:t>An associated parallel and distributed implementation for commodity clusters</a:t>
            </a:r>
          </a:p>
          <a:p>
            <a:r>
              <a:rPr lang="en-US" dirty="0">
                <a:solidFill>
                  <a:srgbClr val="FF0000"/>
                </a:solidFill>
              </a:rPr>
              <a:t>Pioneered by Google</a:t>
            </a:r>
          </a:p>
          <a:p>
            <a:pPr lvl="1"/>
            <a:r>
              <a:rPr lang="en-US" dirty="0"/>
              <a:t>Processes 20 PB of data per day</a:t>
            </a:r>
          </a:p>
          <a:p>
            <a:r>
              <a:rPr lang="en-US" dirty="0"/>
              <a:t>Popularized by </a:t>
            </a:r>
            <a:r>
              <a:rPr lang="en-US" dirty="0">
                <a:solidFill>
                  <a:srgbClr val="FF0000"/>
                </a:solidFill>
              </a:rPr>
              <a:t>open-source Hadoop project</a:t>
            </a:r>
          </a:p>
          <a:p>
            <a:pPr lvl="1"/>
            <a:r>
              <a:rPr lang="en-US" dirty="0"/>
              <a:t>Used by Yahoo!, Facebook, Amazon, and the list is growing …</a:t>
            </a:r>
          </a:p>
        </p:txBody>
      </p:sp>
    </p:spTree>
    <p:extLst>
      <p:ext uri="{BB962C8B-B14F-4D97-AF65-F5344CB8AC3E}">
        <p14:creationId xmlns:p14="http://schemas.microsoft.com/office/powerpoint/2010/main" val="501905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lstStyle/>
          <a:p>
            <a:r>
              <a:rPr lang="en-US" dirty="0"/>
              <a:t>Programming Framework</a:t>
            </a:r>
          </a:p>
        </p:txBody>
      </p:sp>
      <p:sp>
        <p:nvSpPr>
          <p:cNvPr id="4" name="TextBox 3"/>
          <p:cNvSpPr txBox="1"/>
          <p:nvPr/>
        </p:nvSpPr>
        <p:spPr>
          <a:xfrm>
            <a:off x="2362200" y="1447800"/>
            <a:ext cx="3687228"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latin typeface="+mj-lt"/>
                <a:cs typeface="Abadi MT Condensed Extra Bold"/>
              </a:rPr>
              <a:t>Raw Input: &lt;key, value&gt;</a:t>
            </a:r>
          </a:p>
        </p:txBody>
      </p:sp>
      <p:cxnSp>
        <p:nvCxnSpPr>
          <p:cNvPr id="6" name="Straight Arrow Connector 5"/>
          <p:cNvCxnSpPr/>
          <p:nvPr/>
        </p:nvCxnSpPr>
        <p:spPr>
          <a:xfrm rot="5400000">
            <a:off x="3917389" y="2183076"/>
            <a:ext cx="547222" cy="158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Trapezoid 6"/>
          <p:cNvSpPr/>
          <p:nvPr/>
        </p:nvSpPr>
        <p:spPr>
          <a:xfrm>
            <a:off x="2971005" y="2438400"/>
            <a:ext cx="2515395" cy="838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Black"/>
                <a:cs typeface="Arial Black"/>
              </a:rPr>
              <a:t>MAP</a:t>
            </a:r>
          </a:p>
        </p:txBody>
      </p:sp>
      <p:cxnSp>
        <p:nvCxnSpPr>
          <p:cNvPr id="9" name="Straight Arrow Connector 8"/>
          <p:cNvCxnSpPr>
            <a:stCxn id="7" idx="2"/>
          </p:cNvCxnSpPr>
          <p:nvPr/>
        </p:nvCxnSpPr>
        <p:spPr>
          <a:xfrm rot="5400000">
            <a:off x="2609653" y="2724350"/>
            <a:ext cx="1066800" cy="2171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2"/>
          </p:cNvCxnSpPr>
          <p:nvPr/>
        </p:nvCxnSpPr>
        <p:spPr>
          <a:xfrm rot="5400000">
            <a:off x="3695303" y="3810000"/>
            <a:ext cx="1066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2"/>
          </p:cNvCxnSpPr>
          <p:nvPr/>
        </p:nvCxnSpPr>
        <p:spPr>
          <a:xfrm rot="16200000" flipH="1">
            <a:off x="4705151" y="2800152"/>
            <a:ext cx="1066800" cy="2019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391296" y="4343400"/>
            <a:ext cx="1714104"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&lt;K2,V2&gt;</a:t>
            </a:r>
          </a:p>
        </p:txBody>
      </p:sp>
      <p:sp>
        <p:nvSpPr>
          <p:cNvPr id="17" name="Rectangle 16"/>
          <p:cNvSpPr/>
          <p:nvPr/>
        </p:nvSpPr>
        <p:spPr>
          <a:xfrm>
            <a:off x="1257696" y="4343400"/>
            <a:ext cx="1714104"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&lt;K1, V1&gt;</a:t>
            </a:r>
          </a:p>
        </p:txBody>
      </p:sp>
      <p:sp>
        <p:nvSpPr>
          <p:cNvPr id="18" name="Rectangle 17"/>
          <p:cNvSpPr/>
          <p:nvPr/>
        </p:nvSpPr>
        <p:spPr>
          <a:xfrm>
            <a:off x="5410200" y="4419600"/>
            <a:ext cx="1714104"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&lt;K3,V3&gt;</a:t>
            </a:r>
          </a:p>
        </p:txBody>
      </p:sp>
      <p:sp>
        <p:nvSpPr>
          <p:cNvPr id="19" name="Trapezoid 18"/>
          <p:cNvSpPr/>
          <p:nvPr/>
        </p:nvSpPr>
        <p:spPr>
          <a:xfrm flipV="1">
            <a:off x="3200400" y="5334000"/>
            <a:ext cx="2133600" cy="7620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Black"/>
                <a:cs typeface="Arial Black"/>
              </a:rPr>
              <a:t>REDUCE</a:t>
            </a:r>
          </a:p>
        </p:txBody>
      </p:sp>
      <p:cxnSp>
        <p:nvCxnSpPr>
          <p:cNvPr id="24" name="Straight Arrow Connector 23"/>
          <p:cNvCxnSpPr>
            <a:stCxn id="17" idx="2"/>
            <a:endCxn id="19" idx="2"/>
          </p:cNvCxnSpPr>
          <p:nvPr/>
        </p:nvCxnSpPr>
        <p:spPr>
          <a:xfrm rot="16200000" flipH="1">
            <a:off x="2962374" y="4029174"/>
            <a:ext cx="457200" cy="2152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6" idx="2"/>
            <a:endCxn id="19" idx="2"/>
          </p:cNvCxnSpPr>
          <p:nvPr/>
        </p:nvCxnSpPr>
        <p:spPr>
          <a:xfrm rot="16200000" flipH="1">
            <a:off x="4029174" y="5095974"/>
            <a:ext cx="457200" cy="188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8" idx="2"/>
          </p:cNvCxnSpPr>
          <p:nvPr/>
        </p:nvCxnSpPr>
        <p:spPr>
          <a:xfrm rot="5400000">
            <a:off x="5086549" y="4153297"/>
            <a:ext cx="381000" cy="19804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9" idx="0"/>
          </p:cNvCxnSpPr>
          <p:nvPr/>
        </p:nvCxnSpPr>
        <p:spPr>
          <a:xfrm rot="16200000" flipH="1">
            <a:off x="4086523" y="6276677"/>
            <a:ext cx="381000" cy="19646"/>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47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Big Data?</a:t>
            </a:r>
          </a:p>
        </p:txBody>
      </p:sp>
      <p:sp>
        <p:nvSpPr>
          <p:cNvPr id="3" name="Content Placeholder 2"/>
          <p:cNvSpPr>
            <a:spLocks noGrp="1"/>
          </p:cNvSpPr>
          <p:nvPr>
            <p:ph idx="1"/>
          </p:nvPr>
        </p:nvSpPr>
        <p:spPr>
          <a:xfrm>
            <a:off x="457200" y="1447800"/>
            <a:ext cx="8382000" cy="5029200"/>
          </a:xfrm>
        </p:spPr>
        <p:txBody>
          <a:bodyPr>
            <a:normAutofit fontScale="77500" lnSpcReduction="20000"/>
          </a:bodyPr>
          <a:lstStyle/>
          <a:p>
            <a:pPr marL="0" indent="0">
              <a:buNone/>
            </a:pPr>
            <a:r>
              <a:rPr lang="en-US" b="1" dirty="0"/>
              <a:t>No single definition; here is from Wikipedia:</a:t>
            </a:r>
          </a:p>
          <a:p>
            <a:endParaRPr lang="en-US" b="1" dirty="0"/>
          </a:p>
          <a:p>
            <a:r>
              <a:rPr lang="en-US" b="1" dirty="0"/>
              <a:t>Big data</a:t>
            </a:r>
            <a:r>
              <a:rPr lang="en-US" dirty="0"/>
              <a:t> is the term for a collection of data sets so large and complex that it becomes difficult to process using on-hand database management tools or traditional data processing applications. </a:t>
            </a:r>
          </a:p>
          <a:p>
            <a:r>
              <a:rPr lang="en-US" dirty="0"/>
              <a:t>The challenges include </a:t>
            </a:r>
            <a:r>
              <a:rPr lang="en-US" dirty="0">
                <a:solidFill>
                  <a:srgbClr val="FF0000"/>
                </a:solidFill>
              </a:rPr>
              <a:t>capture, curation, storage, search, sharing, transfer, analysis, and visualization</a:t>
            </a:r>
            <a:r>
              <a:rPr lang="en-US" dirty="0"/>
              <a:t>. </a:t>
            </a:r>
          </a:p>
          <a:p>
            <a:r>
              <a:rPr lang="en-US" dirty="0"/>
              <a:t>The trend to larger data sets is due to the additional information derivable from analysis of a single large set of related data, as compared to separate smaller sets with the same total amount of data, allowing correlations to be found to "</a:t>
            </a:r>
            <a:r>
              <a:rPr lang="en-US" dirty="0">
                <a:solidFill>
                  <a:srgbClr val="0000FF"/>
                </a:solidFill>
              </a:rPr>
              <a:t>spot business trends, determine quality of research, prevent diseases, link legal citations, combat crime, and determine real-time roadway traffic conditions</a:t>
            </a:r>
            <a:r>
              <a:rPr lang="en-US" dirty="0"/>
              <a:t>.”</a:t>
            </a:r>
          </a:p>
        </p:txBody>
      </p:sp>
      <p:sp>
        <p:nvSpPr>
          <p:cNvPr id="4" name="Slide Number Placeholder 3"/>
          <p:cNvSpPr>
            <a:spLocks noGrp="1"/>
          </p:cNvSpPr>
          <p:nvPr>
            <p:ph type="sldNum" sz="quarter" idx="12"/>
          </p:nvPr>
        </p:nvSpPr>
        <p:spPr/>
        <p:txBody>
          <a:bodyPr/>
          <a:lstStyle/>
          <a:p>
            <a:fld id="{EBFB1032-EA64-7144-B003-9BCC9D94B503}" type="slidenum">
              <a:rPr lang="en-US" smtClean="0"/>
              <a:t>3</a:t>
            </a:fld>
            <a:endParaRPr lang="en-US" dirty="0"/>
          </a:p>
        </p:txBody>
      </p:sp>
    </p:spTree>
    <p:extLst>
      <p:ext uri="{BB962C8B-B14F-4D97-AF65-F5344CB8AC3E}">
        <p14:creationId xmlns:p14="http://schemas.microsoft.com/office/powerpoint/2010/main" val="27046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MapReduce Advantages</a:t>
            </a:r>
            <a:endParaRPr lang="en-US" dirty="0"/>
          </a:p>
        </p:txBody>
      </p:sp>
      <p:sp>
        <p:nvSpPr>
          <p:cNvPr id="4" name="Content Placeholder 3"/>
          <p:cNvSpPr>
            <a:spLocks noGrp="1"/>
          </p:cNvSpPr>
          <p:nvPr>
            <p:ph idx="1"/>
          </p:nvPr>
        </p:nvSpPr>
        <p:spPr/>
        <p:txBody>
          <a:bodyPr>
            <a:normAutofit fontScale="77500" lnSpcReduction="20000"/>
          </a:bodyPr>
          <a:lstStyle/>
          <a:p>
            <a:r>
              <a:rPr lang="en-US" dirty="0">
                <a:solidFill>
                  <a:srgbClr val="FF0000"/>
                </a:solidFill>
              </a:rPr>
              <a:t>Automatic Parallelization</a:t>
            </a:r>
            <a:r>
              <a:rPr lang="en-US" dirty="0"/>
              <a:t>:</a:t>
            </a:r>
          </a:p>
          <a:p>
            <a:pPr lvl="1"/>
            <a:r>
              <a:rPr lang="en-US" dirty="0"/>
              <a:t>Depending on the size of RAW INPUT DATA </a:t>
            </a:r>
            <a:r>
              <a:rPr lang="en-US" dirty="0">
                <a:sym typeface="Wingdings"/>
              </a:rPr>
              <a:t> instantiate multiple MAP tasks</a:t>
            </a:r>
          </a:p>
          <a:p>
            <a:pPr lvl="1"/>
            <a:r>
              <a:rPr lang="en-US" dirty="0">
                <a:sym typeface="Wingdings"/>
              </a:rPr>
              <a:t>Similarly, depending upon the number of intermediate &lt;key, value&gt; partitions  instantiate multiple REDUCE tasks</a:t>
            </a:r>
          </a:p>
          <a:p>
            <a:r>
              <a:rPr lang="en-US" dirty="0">
                <a:solidFill>
                  <a:srgbClr val="FF0000"/>
                </a:solidFill>
                <a:sym typeface="Wingdings"/>
              </a:rPr>
              <a:t>Run-time:</a:t>
            </a:r>
          </a:p>
          <a:p>
            <a:pPr lvl="1"/>
            <a:r>
              <a:rPr lang="en-US" dirty="0">
                <a:sym typeface="Wingdings"/>
              </a:rPr>
              <a:t>Data partitioning</a:t>
            </a:r>
          </a:p>
          <a:p>
            <a:pPr lvl="1"/>
            <a:r>
              <a:rPr lang="en-US" dirty="0">
                <a:sym typeface="Wingdings"/>
              </a:rPr>
              <a:t>Task scheduling</a:t>
            </a:r>
          </a:p>
          <a:p>
            <a:pPr lvl="1"/>
            <a:r>
              <a:rPr lang="en-US" dirty="0">
                <a:sym typeface="Wingdings"/>
              </a:rPr>
              <a:t>Handling machine failures</a:t>
            </a:r>
          </a:p>
          <a:p>
            <a:pPr lvl="1"/>
            <a:r>
              <a:rPr lang="en-US" dirty="0">
                <a:sym typeface="Wingdings"/>
              </a:rPr>
              <a:t>Managing inter-machine communication</a:t>
            </a:r>
          </a:p>
          <a:p>
            <a:r>
              <a:rPr lang="en-US" dirty="0">
                <a:sym typeface="Wingdings"/>
              </a:rPr>
              <a:t>Completely transparent to the programmer/analyst/user</a:t>
            </a:r>
          </a:p>
          <a:p>
            <a:pPr lvl="1"/>
            <a:endParaRPr lang="en-US" dirty="0"/>
          </a:p>
        </p:txBody>
      </p:sp>
    </p:spTree>
    <p:extLst>
      <p:ext uri="{BB962C8B-B14F-4D97-AF65-F5344CB8AC3E}">
        <p14:creationId xmlns:p14="http://schemas.microsoft.com/office/powerpoint/2010/main" val="961256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MapReduce Experience</a:t>
            </a:r>
            <a:endParaRPr lang="en-US" dirty="0"/>
          </a:p>
        </p:txBody>
      </p:sp>
      <p:sp>
        <p:nvSpPr>
          <p:cNvPr id="3" name="Content Placeholder 2"/>
          <p:cNvSpPr>
            <a:spLocks noGrp="1"/>
          </p:cNvSpPr>
          <p:nvPr>
            <p:ph idx="1"/>
          </p:nvPr>
        </p:nvSpPr>
        <p:spPr/>
        <p:txBody>
          <a:bodyPr>
            <a:normAutofit/>
          </a:bodyPr>
          <a:lstStyle/>
          <a:p>
            <a:r>
              <a:rPr lang="en-US"/>
              <a:t>Runs on large commodity clusters:</a:t>
            </a:r>
          </a:p>
          <a:p>
            <a:pPr lvl="1"/>
            <a:r>
              <a:rPr lang="en-US"/>
              <a:t>1000s to 10,000s of machines</a:t>
            </a:r>
          </a:p>
          <a:p>
            <a:r>
              <a:rPr lang="en-US"/>
              <a:t>Processes many terabytes of data</a:t>
            </a:r>
          </a:p>
          <a:p>
            <a:r>
              <a:rPr lang="en-US"/>
              <a:t>Easy to use since run-time complexity hidden from the users</a:t>
            </a:r>
          </a:p>
          <a:p>
            <a:r>
              <a:rPr lang="en-US"/>
              <a:t>1000s of MR jobs/day at Google (circa 2004)</a:t>
            </a:r>
          </a:p>
          <a:p>
            <a:r>
              <a:rPr lang="en-US"/>
              <a:t>100s of MR programs implemented (circa 2004)</a:t>
            </a:r>
            <a:endParaRPr lang="en-US" dirty="0"/>
          </a:p>
        </p:txBody>
      </p:sp>
    </p:spTree>
    <p:extLst>
      <p:ext uri="{BB962C8B-B14F-4D97-AF65-F5344CB8AC3E}">
        <p14:creationId xmlns:p14="http://schemas.microsoft.com/office/powerpoint/2010/main" val="1185702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Need</a:t>
            </a:r>
            <a:endParaRPr lang="en-US" dirty="0"/>
          </a:p>
        </p:txBody>
      </p:sp>
      <p:sp>
        <p:nvSpPr>
          <p:cNvPr id="3" name="Content Placeholder 2"/>
          <p:cNvSpPr>
            <a:spLocks noGrp="1"/>
          </p:cNvSpPr>
          <p:nvPr>
            <p:ph idx="1"/>
          </p:nvPr>
        </p:nvSpPr>
        <p:spPr/>
        <p:txBody>
          <a:bodyPr>
            <a:normAutofit fontScale="92500" lnSpcReduction="10000"/>
          </a:bodyPr>
          <a:lstStyle/>
          <a:p>
            <a:r>
              <a:rPr lang="en-US" dirty="0"/>
              <a:t>Special-purpose programs to process large amounts of data: </a:t>
            </a:r>
            <a:r>
              <a:rPr lang="en-US" dirty="0">
                <a:solidFill>
                  <a:srgbClr val="FF0000"/>
                </a:solidFill>
              </a:rPr>
              <a:t>crawled documents, Web Query Logs</a:t>
            </a:r>
            <a:r>
              <a:rPr lang="en-US" dirty="0"/>
              <a:t>, etc.</a:t>
            </a:r>
          </a:p>
          <a:p>
            <a:r>
              <a:rPr lang="en-US" dirty="0"/>
              <a:t>At Google and others (Yahoo!, Facebook):</a:t>
            </a:r>
          </a:p>
          <a:p>
            <a:pPr lvl="1"/>
            <a:r>
              <a:rPr lang="en-US" dirty="0">
                <a:solidFill>
                  <a:srgbClr val="FF0000"/>
                </a:solidFill>
              </a:rPr>
              <a:t>Inverted index</a:t>
            </a:r>
          </a:p>
          <a:p>
            <a:pPr lvl="1"/>
            <a:r>
              <a:rPr lang="en-US" dirty="0">
                <a:solidFill>
                  <a:srgbClr val="FF0000"/>
                </a:solidFill>
              </a:rPr>
              <a:t>Graph structure of the WEB documents</a:t>
            </a:r>
          </a:p>
          <a:p>
            <a:pPr lvl="1"/>
            <a:r>
              <a:rPr lang="en-US" dirty="0">
                <a:solidFill>
                  <a:srgbClr val="FF0000"/>
                </a:solidFill>
              </a:rPr>
              <a:t>Summaries of #pages/host, set of frequent queries, etc.</a:t>
            </a:r>
          </a:p>
          <a:p>
            <a:pPr lvl="1"/>
            <a:r>
              <a:rPr lang="en-US" dirty="0">
                <a:solidFill>
                  <a:srgbClr val="FF0000"/>
                </a:solidFill>
              </a:rPr>
              <a:t>Ad. Optimization</a:t>
            </a:r>
          </a:p>
          <a:p>
            <a:pPr lvl="1"/>
            <a:r>
              <a:rPr lang="en-US" dirty="0">
                <a:solidFill>
                  <a:srgbClr val="FF0000"/>
                </a:solidFill>
              </a:rPr>
              <a:t>Spam filtering</a:t>
            </a:r>
          </a:p>
          <a:p>
            <a:endParaRPr lang="en-US" dirty="0"/>
          </a:p>
        </p:txBody>
      </p:sp>
    </p:spTree>
    <p:extLst>
      <p:ext uri="{BB962C8B-B14F-4D97-AF65-F5344CB8AC3E}">
        <p14:creationId xmlns:p14="http://schemas.microsoft.com/office/powerpoint/2010/main" val="2167391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MapReduce</a:t>
            </a:r>
            <a:r>
              <a:rPr lang="en-US" dirty="0"/>
              <a:t> Contributions</a:t>
            </a:r>
          </a:p>
        </p:txBody>
      </p:sp>
      <p:sp>
        <p:nvSpPr>
          <p:cNvPr id="4" name="Rectangle 3"/>
          <p:cNvSpPr/>
          <p:nvPr/>
        </p:nvSpPr>
        <p:spPr>
          <a:xfrm>
            <a:off x="1371600" y="2209800"/>
            <a:ext cx="5768787" cy="1752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Black"/>
                <a:cs typeface="Arial Black"/>
              </a:rPr>
              <a:t>Simple &amp; Powerful</a:t>
            </a:r>
          </a:p>
          <a:p>
            <a:pPr algn="ctr"/>
            <a:r>
              <a:rPr lang="en-US" sz="2400" dirty="0">
                <a:latin typeface="Arial Black"/>
                <a:cs typeface="Arial Black"/>
              </a:rPr>
              <a:t>Programming Paradigm </a:t>
            </a:r>
          </a:p>
          <a:p>
            <a:pPr algn="ctr"/>
            <a:r>
              <a:rPr lang="en-US" sz="2400" dirty="0">
                <a:latin typeface="Arial Black"/>
                <a:cs typeface="Arial Black"/>
              </a:rPr>
              <a:t>For </a:t>
            </a:r>
          </a:p>
          <a:p>
            <a:pPr algn="ctr"/>
            <a:r>
              <a:rPr lang="en-US" sz="2400" dirty="0">
                <a:latin typeface="Arial Black"/>
                <a:cs typeface="Arial Black"/>
              </a:rPr>
              <a:t>Large-scale Data Analysis</a:t>
            </a:r>
          </a:p>
        </p:txBody>
      </p:sp>
      <p:sp>
        <p:nvSpPr>
          <p:cNvPr id="5" name="Rectangle 4"/>
          <p:cNvSpPr/>
          <p:nvPr/>
        </p:nvSpPr>
        <p:spPr>
          <a:xfrm>
            <a:off x="1371600" y="4191000"/>
            <a:ext cx="5768787" cy="1752600"/>
          </a:xfrm>
          <a:prstGeom prst="rect">
            <a:avLst/>
          </a:prstGeom>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Black"/>
                <a:cs typeface="Arial Black"/>
              </a:rPr>
              <a:t>Run-time System </a:t>
            </a:r>
          </a:p>
          <a:p>
            <a:pPr algn="ctr"/>
            <a:r>
              <a:rPr lang="en-US" sz="2400" dirty="0">
                <a:latin typeface="Arial Black"/>
                <a:cs typeface="Arial Black"/>
              </a:rPr>
              <a:t>For</a:t>
            </a:r>
          </a:p>
          <a:p>
            <a:pPr algn="ctr"/>
            <a:r>
              <a:rPr lang="en-US" sz="2400" dirty="0">
                <a:latin typeface="Arial Black"/>
                <a:cs typeface="Arial Black"/>
              </a:rPr>
              <a:t>Large-scale Parallelism &amp; Distribution</a:t>
            </a:r>
          </a:p>
        </p:txBody>
      </p:sp>
    </p:spTree>
    <p:extLst>
      <p:ext uri="{BB962C8B-B14F-4D97-AF65-F5344CB8AC3E}">
        <p14:creationId xmlns:p14="http://schemas.microsoft.com/office/powerpoint/2010/main" val="22990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ea typeface="ＭＳ Ｐゴシック" charset="-128"/>
                <a:cs typeface="ＭＳ Ｐゴシック" charset="-128"/>
              </a:rPr>
              <a:t>Takeaway</a:t>
            </a:r>
            <a:endParaRPr lang="en-US" dirty="0">
              <a:ea typeface="ＭＳ Ｐゴシック" charset="-128"/>
              <a:cs typeface="ＭＳ Ｐゴシック" charset="-128"/>
            </a:endParaRPr>
          </a:p>
        </p:txBody>
      </p:sp>
      <p:sp>
        <p:nvSpPr>
          <p:cNvPr id="3" name="Content Placeholder 2"/>
          <p:cNvSpPr>
            <a:spLocks noGrp="1"/>
          </p:cNvSpPr>
          <p:nvPr>
            <p:ph idx="1"/>
          </p:nvPr>
        </p:nvSpPr>
        <p:spPr>
          <a:xfrm>
            <a:off x="457200" y="1600200"/>
            <a:ext cx="8458200" cy="5029200"/>
          </a:xfrm>
        </p:spPr>
        <p:txBody>
          <a:bodyPr>
            <a:normAutofit lnSpcReduction="10000"/>
          </a:bodyPr>
          <a:lstStyle/>
          <a:p>
            <a:pPr>
              <a:lnSpc>
                <a:spcPct val="90000"/>
              </a:lnSpc>
            </a:pPr>
            <a:r>
              <a:rPr lang="en-US" sz="2700" dirty="0" err="1">
                <a:ea typeface="ＭＳ Ｐゴシック" charset="-128"/>
                <a:cs typeface="ＭＳ Ｐゴシック" charset="-128"/>
              </a:rPr>
              <a:t>MapReduce’s</a:t>
            </a:r>
            <a:r>
              <a:rPr lang="en-US" sz="2700" dirty="0">
                <a:ea typeface="ＭＳ Ｐゴシック" charset="-128"/>
                <a:cs typeface="ＭＳ Ｐゴシック" charset="-128"/>
              </a:rPr>
              <a:t> data-parallel programming model hides complexity of distribution and fault tolerance</a:t>
            </a:r>
          </a:p>
          <a:p>
            <a:pPr>
              <a:lnSpc>
                <a:spcPct val="90000"/>
              </a:lnSpc>
            </a:pPr>
            <a:endParaRPr lang="en-US" sz="2700" dirty="0">
              <a:ea typeface="ＭＳ Ｐゴシック" charset="-128"/>
              <a:cs typeface="ＭＳ Ｐゴシック" charset="-128"/>
            </a:endParaRPr>
          </a:p>
          <a:p>
            <a:pPr>
              <a:lnSpc>
                <a:spcPct val="90000"/>
              </a:lnSpc>
            </a:pPr>
            <a:r>
              <a:rPr lang="en-US" sz="2700" dirty="0">
                <a:ea typeface="ＭＳ Ｐゴシック" charset="-128"/>
                <a:cs typeface="ＭＳ Ｐゴシック" charset="-128"/>
              </a:rPr>
              <a:t>Key philosophy:</a:t>
            </a:r>
          </a:p>
          <a:p>
            <a:pPr lvl="1">
              <a:lnSpc>
                <a:spcPct val="90000"/>
              </a:lnSpc>
            </a:pPr>
            <a:r>
              <a:rPr lang="en-US" sz="2400" i="1" dirty="0">
                <a:solidFill>
                  <a:srgbClr val="FF0000"/>
                </a:solidFill>
              </a:rPr>
              <a:t>Make it scale</a:t>
            </a:r>
            <a:r>
              <a:rPr lang="en-US" sz="2400" dirty="0"/>
              <a:t>, so you can throw hardware at problems</a:t>
            </a:r>
          </a:p>
          <a:p>
            <a:pPr lvl="1">
              <a:lnSpc>
                <a:spcPct val="90000"/>
              </a:lnSpc>
            </a:pPr>
            <a:r>
              <a:rPr lang="en-US" sz="2400" i="1" dirty="0">
                <a:solidFill>
                  <a:srgbClr val="FF0000"/>
                </a:solidFill>
              </a:rPr>
              <a:t>Make it cheap</a:t>
            </a:r>
            <a:r>
              <a:rPr lang="en-US" sz="2400" dirty="0"/>
              <a:t>, saving hardware, programmer and administration costs (but requiring fault tolerance)</a:t>
            </a:r>
          </a:p>
          <a:p>
            <a:pPr>
              <a:lnSpc>
                <a:spcPct val="90000"/>
              </a:lnSpc>
            </a:pPr>
            <a:endParaRPr lang="en-US" sz="2700" dirty="0">
              <a:ea typeface="ＭＳ Ｐゴシック" charset="-128"/>
              <a:cs typeface="ＭＳ Ｐゴシック" charset="-128"/>
            </a:endParaRPr>
          </a:p>
          <a:p>
            <a:pPr>
              <a:lnSpc>
                <a:spcPct val="90000"/>
              </a:lnSpc>
            </a:pPr>
            <a:r>
              <a:rPr lang="en-US" sz="2700" dirty="0">
                <a:ea typeface="ＭＳ Ｐゴシック" charset="-128"/>
                <a:cs typeface="ＭＳ Ｐゴシック" charset="-128"/>
              </a:rPr>
              <a:t>Hive and Pig further simplify programming</a:t>
            </a:r>
          </a:p>
          <a:p>
            <a:pPr>
              <a:lnSpc>
                <a:spcPct val="90000"/>
              </a:lnSpc>
            </a:pPr>
            <a:endParaRPr lang="en-US" sz="2700" dirty="0">
              <a:ea typeface="ＭＳ Ｐゴシック" charset="-128"/>
              <a:cs typeface="ＭＳ Ｐゴシック" charset="-128"/>
            </a:endParaRPr>
          </a:p>
          <a:p>
            <a:pPr>
              <a:lnSpc>
                <a:spcPct val="90000"/>
              </a:lnSpc>
            </a:pPr>
            <a:r>
              <a:rPr lang="en-US" sz="2700" dirty="0" err="1">
                <a:ea typeface="ＭＳ Ｐゴシック" charset="-128"/>
                <a:cs typeface="ＭＳ Ｐゴシック" charset="-128"/>
              </a:rPr>
              <a:t>MapReduce</a:t>
            </a:r>
            <a:r>
              <a:rPr lang="en-US" sz="2700" dirty="0">
                <a:ea typeface="ＭＳ Ｐゴシック" charset="-128"/>
                <a:cs typeface="ＭＳ Ｐゴシック" charset="-128"/>
              </a:rPr>
              <a:t> is not suitable for all problems, but when it works, it may save you a lot of time</a:t>
            </a:r>
          </a:p>
        </p:txBody>
      </p:sp>
    </p:spTree>
    <p:extLst>
      <p:ext uri="{BB962C8B-B14F-4D97-AF65-F5344CB8AC3E}">
        <p14:creationId xmlns:p14="http://schemas.microsoft.com/office/powerpoint/2010/main" val="2243056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Map Reduce </a:t>
            </a:r>
            <a:r>
              <a:rPr lang="en-US" dirty="0" err="1">
                <a:solidFill>
                  <a:srgbClr val="FFC000"/>
                </a:solidFill>
              </a:rPr>
              <a:t>vs</a:t>
            </a:r>
            <a:r>
              <a:rPr lang="en-US" dirty="0">
                <a:solidFill>
                  <a:srgbClr val="FFC000"/>
                </a:solidFill>
              </a:rPr>
              <a:t> Parallel DBMS</a:t>
            </a:r>
            <a:br>
              <a:rPr lang="en-US" dirty="0">
                <a:solidFill>
                  <a:srgbClr val="FFC000"/>
                </a:solidFill>
              </a:rPr>
            </a:br>
            <a:r>
              <a:rPr lang="en-US" sz="1800" dirty="0">
                <a:solidFill>
                  <a:srgbClr val="FFC000"/>
                </a:solidFill>
              </a:rPr>
              <a:t>[</a:t>
            </a:r>
            <a:r>
              <a:rPr lang="en-US" sz="1800" dirty="0" err="1">
                <a:solidFill>
                  <a:srgbClr val="FFC000"/>
                </a:solidFill>
              </a:rPr>
              <a:t>Pavlo</a:t>
            </a:r>
            <a:r>
              <a:rPr lang="en-US" sz="1800" dirty="0">
                <a:solidFill>
                  <a:srgbClr val="FFC000"/>
                </a:solidFill>
              </a:rPr>
              <a:t> et al., SIGMOD 2009, </a:t>
            </a:r>
            <a:r>
              <a:rPr lang="en-US" sz="1800" dirty="0" err="1">
                <a:solidFill>
                  <a:srgbClr val="FFC000"/>
                </a:solidFill>
              </a:rPr>
              <a:t>Stonebraker</a:t>
            </a:r>
            <a:r>
              <a:rPr lang="en-US" sz="1800" dirty="0">
                <a:solidFill>
                  <a:srgbClr val="FFC000"/>
                </a:solidFill>
              </a:rPr>
              <a:t> et al., CACM 2010, …]</a:t>
            </a:r>
            <a:endParaRPr lang="ko-KR" altLang="en-US" sz="1800" dirty="0">
              <a:solidFill>
                <a:srgbClr val="FFC000"/>
              </a:solidFill>
            </a:endParaRPr>
          </a:p>
        </p:txBody>
      </p:sp>
      <p:graphicFrame>
        <p:nvGraphicFramePr>
          <p:cNvPr id="5" name="Content Placeholder 4"/>
          <p:cNvGraphicFramePr>
            <a:graphicFrameLocks noGrp="1"/>
          </p:cNvGraphicFramePr>
          <p:nvPr>
            <p:ph idx="1"/>
          </p:nvPr>
        </p:nvGraphicFramePr>
        <p:xfrm>
          <a:off x="381000" y="1514696"/>
          <a:ext cx="8534400" cy="4802707"/>
        </p:xfrm>
        <a:graphic>
          <a:graphicData uri="http://schemas.openxmlformats.org/drawingml/2006/table">
            <a:tbl>
              <a:tblPr/>
              <a:tblGrid>
                <a:gridCol w="2844800">
                  <a:extLst>
                    <a:ext uri="{9D8B030D-6E8A-4147-A177-3AD203B41FA5}">
                      <a16:colId xmlns:a16="http://schemas.microsoft.com/office/drawing/2014/main" val="20000"/>
                    </a:ext>
                  </a:extLst>
                </a:gridCol>
                <a:gridCol w="32512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519851">
                <a:tc>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en-US" sz="1800" b="1" i="0" u="none" strike="noStrike" cap="none" normalizeH="0" baseline="0" dirty="0">
                        <a:ln>
                          <a:noFill/>
                        </a:ln>
                        <a:solidFill>
                          <a:srgbClr val="FFFFFF"/>
                        </a:solidFill>
                        <a:effectLst/>
                        <a:latin typeface="Tahoma" pitchFamily="34" charset="0"/>
                        <a:ea typeface="굴림" pitchFamily="50" charset="-127"/>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rgbClr val="FFFFFF"/>
                          </a:solidFill>
                          <a:effectLst/>
                          <a:latin typeface="Tahoma" pitchFamily="34" charset="0"/>
                          <a:ea typeface="굴림" pitchFamily="50" charset="-127"/>
                        </a:rPr>
                        <a:t>Parallel DBMS</a:t>
                      </a:r>
                      <a:endParaRPr kumimoji="0" lang="ko-KR" altLang="en-US" sz="1800" b="1" i="0" u="none" strike="noStrike" cap="none" normalizeH="0" baseline="0">
                        <a:ln>
                          <a:noFill/>
                        </a:ln>
                        <a:solidFill>
                          <a:srgbClr val="FFFFFF"/>
                        </a:solidFill>
                        <a:effectLst/>
                        <a:latin typeface="Tahoma" pitchFamily="34" charset="0"/>
                        <a:ea typeface="굴림" pitchFamily="50" charset="-127"/>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rgbClr val="FFFFFF"/>
                          </a:solidFill>
                          <a:effectLst/>
                          <a:latin typeface="Tahoma" pitchFamily="34" charset="0"/>
                          <a:ea typeface="굴림" pitchFamily="50" charset="-127"/>
                        </a:rPr>
                        <a:t>MapReduce</a:t>
                      </a:r>
                      <a:endParaRPr kumimoji="0" lang="ko-KR" altLang="en-US" sz="1800" b="1" i="0" u="none" strike="noStrike" cap="none" normalizeH="0" baseline="0" dirty="0">
                        <a:ln>
                          <a:noFill/>
                        </a:ln>
                        <a:solidFill>
                          <a:srgbClr val="FFFFFF"/>
                        </a:solidFill>
                        <a:effectLst/>
                        <a:latin typeface="Tahoma" pitchFamily="34" charset="0"/>
                        <a:ea typeface="굴림" pitchFamily="50" charset="-127"/>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9851">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Schema Support</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err="1">
                          <a:ln>
                            <a:noFill/>
                          </a:ln>
                          <a:solidFill>
                            <a:srgbClr val="000000"/>
                          </a:solidFill>
                          <a:effectLst/>
                          <a:latin typeface="Tahoma" pitchFamily="34" charset="0"/>
                          <a:ea typeface="굴림" pitchFamily="50" charset="-127"/>
                          <a:sym typeface="Wingdings"/>
                        </a:rPr>
                        <a:t></a:t>
                      </a:r>
                      <a:endParaRPr kumimoji="0" lang="en-US" altLang="ko-KR" sz="1800" b="0" i="0" u="none" strike="noStrike" cap="none" normalizeH="0" baseline="0" dirty="0">
                        <a:ln>
                          <a:noFill/>
                        </a:ln>
                        <a:solidFill>
                          <a:srgbClr val="000000"/>
                        </a:solidFill>
                        <a:effectLst/>
                        <a:latin typeface="Tahoma" pitchFamily="34" charset="0"/>
                        <a:ea typeface="굴림" pitchFamily="50" charset="-127"/>
                        <a:sym typeface="Wingdings"/>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Not out of the box</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19851">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Indexing</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err="1">
                          <a:ln>
                            <a:noFill/>
                          </a:ln>
                          <a:solidFill>
                            <a:srgbClr val="000000"/>
                          </a:solidFill>
                          <a:effectLst/>
                          <a:latin typeface="Tahoma" pitchFamily="34" charset="0"/>
                          <a:ea typeface="굴림" pitchFamily="50" charset="-127"/>
                          <a:sym typeface="Wingdings"/>
                        </a:rPr>
                        <a:t></a:t>
                      </a:r>
                      <a:endParaRPr kumimoji="0" lang="en-US" altLang="ko-KR" sz="1800" b="0" i="0" u="none" strike="noStrike" cap="none" normalizeH="0" baseline="0" dirty="0">
                        <a:ln>
                          <a:noFill/>
                        </a:ln>
                        <a:solidFill>
                          <a:srgbClr val="000000"/>
                        </a:solidFill>
                        <a:effectLst/>
                        <a:latin typeface="Tahoma" pitchFamily="34" charset="0"/>
                        <a:ea typeface="굴림" pitchFamily="50" charset="-127"/>
                        <a:sym typeface="Wingdings"/>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Not out of the box</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151687">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Programming Model</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Declarative</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(SQL)</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Imperative</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(C/C++, Java, …)</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Extensions through </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FF0000"/>
                          </a:solidFill>
                          <a:effectLst/>
                          <a:latin typeface="Tahoma" pitchFamily="34" charset="0"/>
                          <a:ea typeface="굴림" pitchFamily="50" charset="-127"/>
                        </a:rPr>
                        <a:t>Pig</a:t>
                      </a:r>
                      <a:r>
                        <a:rPr kumimoji="0" lang="en-US" altLang="ko-KR" sz="1800" b="1" i="0" u="none" strike="noStrike" cap="none" normalizeH="0" baseline="0" dirty="0">
                          <a:ln>
                            <a:noFill/>
                          </a:ln>
                          <a:solidFill>
                            <a:srgbClr val="000000"/>
                          </a:solidFill>
                          <a:effectLst/>
                          <a:latin typeface="Tahoma" pitchFamily="34" charset="0"/>
                          <a:ea typeface="굴림" pitchFamily="50" charset="-127"/>
                        </a:rPr>
                        <a:t> and </a:t>
                      </a:r>
                      <a:r>
                        <a:rPr kumimoji="0" lang="en-US" altLang="ko-KR" sz="1800" b="1" i="0" u="none" strike="noStrike" cap="none" normalizeH="0" baseline="0" dirty="0">
                          <a:ln>
                            <a:noFill/>
                          </a:ln>
                          <a:solidFill>
                            <a:srgbClr val="FF0000"/>
                          </a:solidFill>
                          <a:effectLst/>
                          <a:latin typeface="Tahoma" pitchFamily="34" charset="0"/>
                          <a:ea typeface="굴림" pitchFamily="50" charset="-127"/>
                        </a:rPr>
                        <a:t>Hive</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885917">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Optimizations (Compression, Query Optimization)</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err="1">
                          <a:ln>
                            <a:noFill/>
                          </a:ln>
                          <a:solidFill>
                            <a:srgbClr val="000000"/>
                          </a:solidFill>
                          <a:effectLst/>
                          <a:latin typeface="Tahoma" pitchFamily="34" charset="0"/>
                          <a:ea typeface="굴림" pitchFamily="50" charset="-127"/>
                          <a:sym typeface="Wingdings"/>
                        </a:rPr>
                        <a:t></a:t>
                      </a:r>
                      <a:endParaRPr kumimoji="0" lang="en-US" altLang="ko-KR" sz="1800" b="0" i="0" u="none" strike="noStrike" cap="none" normalizeH="0" baseline="0" dirty="0">
                        <a:ln>
                          <a:noFill/>
                        </a:ln>
                        <a:solidFill>
                          <a:srgbClr val="000000"/>
                        </a:solidFill>
                        <a:effectLst/>
                        <a:latin typeface="Tahoma" pitchFamily="34" charset="0"/>
                        <a:ea typeface="굴림" pitchFamily="50" charset="-127"/>
                        <a:sym typeface="Wingdings"/>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Not out of the box</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19851">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Flexibility</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Not out of the box</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err="1">
                          <a:ln>
                            <a:noFill/>
                          </a:ln>
                          <a:solidFill>
                            <a:srgbClr val="000000"/>
                          </a:solidFill>
                          <a:effectLst/>
                          <a:latin typeface="Tahoma" pitchFamily="34" charset="0"/>
                          <a:ea typeface="굴림" pitchFamily="50" charset="-127"/>
                          <a:sym typeface="Wingdings"/>
                        </a:rPr>
                        <a:t></a:t>
                      </a:r>
                      <a:endParaRPr kumimoji="0" lang="en-US" altLang="ko-KR" sz="1800" b="0" i="0" u="none" strike="noStrike" cap="none" normalizeH="0" baseline="0" dirty="0">
                        <a:ln>
                          <a:noFill/>
                        </a:ln>
                        <a:solidFill>
                          <a:srgbClr val="000000"/>
                        </a:solidFill>
                        <a:effectLst/>
                        <a:latin typeface="Tahoma" pitchFamily="34" charset="0"/>
                        <a:ea typeface="굴림" pitchFamily="50" charset="-127"/>
                        <a:sym typeface="Wingdings"/>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620147">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000000"/>
                          </a:solidFill>
                          <a:effectLst/>
                          <a:latin typeface="Tahoma" pitchFamily="34" charset="0"/>
                          <a:ea typeface="굴림" pitchFamily="50" charset="-127"/>
                        </a:rPr>
                        <a:t>Fault Tolerance</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Tahoma" pitchFamily="34" charset="0"/>
                          <a:ea typeface="굴림" pitchFamily="50" charset="-127"/>
                        </a:rPr>
                        <a:t>Coarse grained techniques</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err="1">
                          <a:ln>
                            <a:noFill/>
                          </a:ln>
                          <a:solidFill>
                            <a:srgbClr val="000000"/>
                          </a:solidFill>
                          <a:effectLst/>
                          <a:latin typeface="Tahoma" pitchFamily="34" charset="0"/>
                          <a:ea typeface="굴림" pitchFamily="50" charset="-127"/>
                          <a:sym typeface="Wingdings"/>
                        </a:rPr>
                        <a:t></a:t>
                      </a:r>
                      <a:endParaRPr kumimoji="0" lang="en-US" altLang="ko-KR" sz="1800" b="0" i="0" u="none" strike="noStrike" cap="none" normalizeH="0" baseline="0" dirty="0">
                        <a:ln>
                          <a:noFill/>
                        </a:ln>
                        <a:solidFill>
                          <a:srgbClr val="000000"/>
                        </a:solidFill>
                        <a:effectLst/>
                        <a:latin typeface="Tahoma" pitchFamily="34" charset="0"/>
                        <a:ea typeface="굴림" pitchFamily="50" charset="-127"/>
                        <a:sym typeface="Wingdings"/>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90463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MapReduce: A step backwards?</a:t>
            </a:r>
            <a:endParaRPr lang="en-US" dirty="0"/>
          </a:p>
        </p:txBody>
      </p:sp>
      <p:sp>
        <p:nvSpPr>
          <p:cNvPr id="3" name="Content Placeholder 2"/>
          <p:cNvSpPr>
            <a:spLocks noGrp="1"/>
          </p:cNvSpPr>
          <p:nvPr>
            <p:ph idx="1"/>
          </p:nvPr>
        </p:nvSpPr>
        <p:spPr/>
        <p:txBody>
          <a:bodyPr>
            <a:normAutofit fontScale="92500" lnSpcReduction="20000"/>
          </a:bodyPr>
          <a:lstStyle/>
          <a:p>
            <a:r>
              <a:rPr lang="en-US"/>
              <a:t>Don’t need 1000 nodes to process petabytes:</a:t>
            </a:r>
          </a:p>
          <a:p>
            <a:pPr lvl="1"/>
            <a:r>
              <a:rPr lang="en-US"/>
              <a:t>Parallel DBs do it in fewer than 100 nodes</a:t>
            </a:r>
          </a:p>
          <a:p>
            <a:r>
              <a:rPr lang="en-US"/>
              <a:t>No support for schema:</a:t>
            </a:r>
          </a:p>
          <a:p>
            <a:pPr lvl="1"/>
            <a:r>
              <a:rPr lang="en-US"/>
              <a:t>Sharing across multiple MR programs difficult</a:t>
            </a:r>
          </a:p>
          <a:p>
            <a:r>
              <a:rPr lang="en-US"/>
              <a:t>No indexing:</a:t>
            </a:r>
          </a:p>
          <a:p>
            <a:pPr lvl="1"/>
            <a:r>
              <a:rPr lang="en-US"/>
              <a:t>Wasteful access to unnecessary data</a:t>
            </a:r>
          </a:p>
          <a:p>
            <a:r>
              <a:rPr lang="en-US"/>
              <a:t>Non-declarative programming model:</a:t>
            </a:r>
          </a:p>
          <a:p>
            <a:pPr lvl="1"/>
            <a:r>
              <a:rPr lang="en-US"/>
              <a:t>Requires highly-skilled programmers</a:t>
            </a:r>
          </a:p>
          <a:p>
            <a:r>
              <a:rPr lang="en-US"/>
              <a:t>No support for JOINs:</a:t>
            </a:r>
          </a:p>
          <a:p>
            <a:pPr lvl="1"/>
            <a:r>
              <a:rPr lang="en-US"/>
              <a:t>Requires multiple MR phases for the analysis</a:t>
            </a:r>
            <a:endParaRPr lang="en-US" dirty="0"/>
          </a:p>
        </p:txBody>
      </p:sp>
      <p:pic>
        <p:nvPicPr>
          <p:cNvPr id="4" name="Picture 3"/>
          <p:cNvPicPr>
            <a:picLocks noChangeAspect="1"/>
          </p:cNvPicPr>
          <p:nvPr/>
        </p:nvPicPr>
        <p:blipFill>
          <a:blip r:embed="rId3" cstate="email">
            <a:alphaModFix amt="43000"/>
            <a:extLst>
              <a:ext uri="{28A0092B-C50C-407E-A947-70E740481C1C}">
                <a14:useLocalDpi xmlns:a14="http://schemas.microsoft.com/office/drawing/2010/main"/>
              </a:ext>
            </a:extLst>
          </a:blip>
          <a:stretch>
            <a:fillRect/>
          </a:stretch>
        </p:blipFill>
        <p:spPr>
          <a:xfrm>
            <a:off x="990600" y="1219200"/>
            <a:ext cx="6629400" cy="5410200"/>
          </a:xfrm>
          <a:prstGeom prst="rect">
            <a:avLst/>
          </a:prstGeom>
        </p:spPr>
      </p:pic>
    </p:spTree>
    <p:extLst>
      <p:ext uri="{BB962C8B-B14F-4D97-AF65-F5344CB8AC3E}">
        <p14:creationId xmlns:p14="http://schemas.microsoft.com/office/powerpoint/2010/main" val="22984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MapReduce</a:t>
            </a:r>
            <a:r>
              <a:rPr lang="en-US" dirty="0"/>
              <a:t> VS Parallel DB: Our 2¢</a:t>
            </a:r>
          </a:p>
        </p:txBody>
      </p:sp>
      <p:sp>
        <p:nvSpPr>
          <p:cNvPr id="3" name="Content Placeholder 2"/>
          <p:cNvSpPr>
            <a:spLocks noGrp="1"/>
          </p:cNvSpPr>
          <p:nvPr>
            <p:ph idx="1"/>
          </p:nvPr>
        </p:nvSpPr>
        <p:spPr/>
        <p:txBody>
          <a:bodyPr>
            <a:normAutofit fontScale="85000" lnSpcReduction="10000"/>
          </a:bodyPr>
          <a:lstStyle/>
          <a:p>
            <a:r>
              <a:rPr lang="en-US" dirty="0"/>
              <a:t>Web application data is inherently </a:t>
            </a:r>
            <a:r>
              <a:rPr lang="en-US" dirty="0">
                <a:solidFill>
                  <a:srgbClr val="FF0000"/>
                </a:solidFill>
              </a:rPr>
              <a:t>distributed</a:t>
            </a:r>
            <a:r>
              <a:rPr lang="en-US" dirty="0"/>
              <a:t> on a large number of sites:</a:t>
            </a:r>
          </a:p>
          <a:p>
            <a:pPr lvl="1"/>
            <a:r>
              <a:rPr lang="en-US" dirty="0"/>
              <a:t>Funneling data to DB nodes is a </a:t>
            </a:r>
            <a:r>
              <a:rPr lang="en-US" dirty="0">
                <a:solidFill>
                  <a:srgbClr val="FF0000"/>
                </a:solidFill>
              </a:rPr>
              <a:t>failed </a:t>
            </a:r>
            <a:r>
              <a:rPr lang="en-US" dirty="0"/>
              <a:t>strategy</a:t>
            </a:r>
          </a:p>
          <a:p>
            <a:r>
              <a:rPr lang="en-US" dirty="0"/>
              <a:t>Distributed and parallel programs difficult to develop:</a:t>
            </a:r>
          </a:p>
          <a:p>
            <a:pPr lvl="1"/>
            <a:r>
              <a:rPr lang="en-US" dirty="0"/>
              <a:t>Failures and dynamics in the cloud</a:t>
            </a:r>
          </a:p>
          <a:p>
            <a:r>
              <a:rPr lang="en-US" dirty="0"/>
              <a:t>Indexing:</a:t>
            </a:r>
          </a:p>
          <a:p>
            <a:pPr lvl="1"/>
            <a:r>
              <a:rPr lang="en-US" dirty="0"/>
              <a:t>Sequential Disk access 10 times faster than random access. </a:t>
            </a:r>
          </a:p>
          <a:p>
            <a:pPr lvl="1"/>
            <a:r>
              <a:rPr lang="en-US" dirty="0">
                <a:solidFill>
                  <a:srgbClr val="FF0000"/>
                </a:solidFill>
              </a:rPr>
              <a:t>Not clear if indexing is the right strategy</a:t>
            </a:r>
            <a:r>
              <a:rPr lang="en-US" dirty="0"/>
              <a:t>.</a:t>
            </a:r>
          </a:p>
          <a:p>
            <a:r>
              <a:rPr lang="en-US" dirty="0"/>
              <a:t>Complex queries:</a:t>
            </a:r>
          </a:p>
          <a:p>
            <a:pPr lvl="1"/>
            <a:r>
              <a:rPr lang="en-US" dirty="0"/>
              <a:t>DB community needs to JOIN hands with MR</a:t>
            </a:r>
          </a:p>
        </p:txBody>
      </p:sp>
    </p:spTree>
    <p:extLst>
      <p:ext uri="{BB962C8B-B14F-4D97-AF65-F5344CB8AC3E}">
        <p14:creationId xmlns:p14="http://schemas.microsoft.com/office/powerpoint/2010/main" val="3814658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DB – A Hybrid Approach</a:t>
            </a:r>
            <a:br>
              <a:rPr lang="en-US" dirty="0"/>
            </a:br>
            <a:r>
              <a:rPr lang="en-US" sz="1800" dirty="0"/>
              <a:t>[</a:t>
            </a:r>
            <a:r>
              <a:rPr lang="en-US" sz="1800" dirty="0" err="1"/>
              <a:t>Abouzeid</a:t>
            </a:r>
            <a:r>
              <a:rPr lang="en-US" sz="1800" dirty="0"/>
              <a:t> et al., VLDB 2009]</a:t>
            </a:r>
          </a:p>
        </p:txBody>
      </p:sp>
      <p:sp>
        <p:nvSpPr>
          <p:cNvPr id="3" name="Content Placeholder 2"/>
          <p:cNvSpPr>
            <a:spLocks noGrp="1"/>
          </p:cNvSpPr>
          <p:nvPr>
            <p:ph sz="quarter" idx="1"/>
          </p:nvPr>
        </p:nvSpPr>
        <p:spPr/>
        <p:txBody>
          <a:bodyPr/>
          <a:lstStyle/>
          <a:p>
            <a:r>
              <a:rPr lang="en-US" dirty="0"/>
              <a:t>An architectural </a:t>
            </a:r>
            <a:r>
              <a:rPr lang="en-US" dirty="0">
                <a:solidFill>
                  <a:srgbClr val="FF0000"/>
                </a:solidFill>
              </a:rPr>
              <a:t>hybrid of MapReduce and DBMS</a:t>
            </a:r>
            <a:r>
              <a:rPr lang="en-US" dirty="0"/>
              <a:t> technologies</a:t>
            </a:r>
          </a:p>
          <a:p>
            <a:r>
              <a:rPr lang="en-US" dirty="0"/>
              <a:t>Use Fault-tolerance and Scale of MapReduce framework like Hadoop</a:t>
            </a:r>
          </a:p>
          <a:p>
            <a:r>
              <a:rPr lang="en-US" dirty="0"/>
              <a:t>Leverage </a:t>
            </a:r>
            <a:r>
              <a:rPr lang="en-US" dirty="0">
                <a:solidFill>
                  <a:srgbClr val="FF0000"/>
                </a:solidFill>
              </a:rPr>
              <a:t>advanced data processing techniques of an RDBMS</a:t>
            </a:r>
          </a:p>
          <a:p>
            <a:r>
              <a:rPr lang="en-US" dirty="0"/>
              <a:t>Expose a declarative interface to the user</a:t>
            </a:r>
          </a:p>
          <a:p>
            <a:r>
              <a:rPr lang="en-US" b="1" i="1" dirty="0"/>
              <a:t>Goal: Leverage from the best of both worlds</a:t>
            </a:r>
          </a:p>
        </p:txBody>
      </p:sp>
    </p:spTree>
    <p:extLst>
      <p:ext uri="{BB962C8B-B14F-4D97-AF65-F5344CB8AC3E}">
        <p14:creationId xmlns:p14="http://schemas.microsoft.com/office/powerpoint/2010/main" val="316745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92162"/>
          </a:xfrm>
        </p:spPr>
        <p:txBody>
          <a:bodyPr/>
          <a:lstStyle/>
          <a:p>
            <a:r>
              <a:rPr lang="en-US" altLang="ko-KR" dirty="0"/>
              <a:t>Architecture of </a:t>
            </a:r>
            <a:r>
              <a:rPr lang="en-US" altLang="ko-KR" dirty="0" err="1"/>
              <a:t>HadoopDB</a:t>
            </a:r>
            <a:endParaRPr lang="ko-KR" alt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219200"/>
            <a:ext cx="6096000" cy="5029200"/>
          </a:xfrm>
          <a:prstGeom prst="rect">
            <a:avLst/>
          </a:prstGeom>
          <a:noFill/>
          <a:ln w="9525">
            <a:noFill/>
            <a:miter lim="800000"/>
            <a:headEnd/>
            <a:tailEnd/>
          </a:ln>
        </p:spPr>
      </p:pic>
      <p:sp>
        <p:nvSpPr>
          <p:cNvPr id="3" name="Rectangle 2">
            <a:extLst>
              <a:ext uri="{FF2B5EF4-FFF2-40B4-BE49-F238E27FC236}">
                <a16:creationId xmlns:a16="http://schemas.microsoft.com/office/drawing/2014/main" id="{5E9EDF07-46FE-45A4-966D-64EB94F8860A}"/>
              </a:ext>
            </a:extLst>
          </p:cNvPr>
          <p:cNvSpPr/>
          <p:nvPr/>
        </p:nvSpPr>
        <p:spPr>
          <a:xfrm>
            <a:off x="5029200" y="1219200"/>
            <a:ext cx="1066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82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A2A5-3C15-4169-8C1C-820FB3079E82}"/>
              </a:ext>
            </a:extLst>
          </p:cNvPr>
          <p:cNvSpPr>
            <a:spLocks noGrp="1"/>
          </p:cNvSpPr>
          <p:nvPr>
            <p:ph type="title"/>
          </p:nvPr>
        </p:nvSpPr>
        <p:spPr/>
        <p:txBody>
          <a:bodyPr/>
          <a:lstStyle/>
          <a:p>
            <a:r>
              <a:rPr lang="en-US" dirty="0"/>
              <a:t>Big data is 21</a:t>
            </a:r>
            <a:r>
              <a:rPr lang="en-US" baseline="30000" dirty="0"/>
              <a:t>st</a:t>
            </a:r>
            <a:r>
              <a:rPr lang="en-US" dirty="0"/>
              <a:t> century oil</a:t>
            </a:r>
          </a:p>
        </p:txBody>
      </p:sp>
      <p:sp>
        <p:nvSpPr>
          <p:cNvPr id="3" name="Content Placeholder 2">
            <a:extLst>
              <a:ext uri="{FF2B5EF4-FFF2-40B4-BE49-F238E27FC236}">
                <a16:creationId xmlns:a16="http://schemas.microsoft.com/office/drawing/2014/main" id="{C3DA9F49-D438-443C-9F48-FB5E85678AC8}"/>
              </a:ext>
            </a:extLst>
          </p:cNvPr>
          <p:cNvSpPr>
            <a:spLocks noGrp="1"/>
          </p:cNvSpPr>
          <p:nvPr>
            <p:ph idx="1"/>
          </p:nvPr>
        </p:nvSpPr>
        <p:spPr/>
        <p:txBody>
          <a:bodyPr>
            <a:normAutofit fontScale="70000" lnSpcReduction="20000"/>
          </a:bodyPr>
          <a:lstStyle/>
          <a:p>
            <a:pPr marL="0" indent="0">
              <a:buNone/>
            </a:pPr>
            <a:r>
              <a:rPr lang="en-US" dirty="0"/>
              <a:t>McKinsey summarized the values that big data could create:</a:t>
            </a:r>
          </a:p>
          <a:p>
            <a:pPr marL="0" indent="0">
              <a:buNone/>
            </a:pPr>
            <a:endParaRPr lang="en-US" dirty="0"/>
          </a:p>
          <a:p>
            <a:pPr marL="0" indent="0">
              <a:buNone/>
            </a:pPr>
            <a:r>
              <a:rPr lang="en-US" dirty="0"/>
              <a:t>if big data could be creatively and effectively utilized to improve efficiency and quality, the potential value of the U.S </a:t>
            </a:r>
            <a:r>
              <a:rPr lang="en-US" dirty="0">
                <a:solidFill>
                  <a:srgbClr val="FF0000"/>
                </a:solidFill>
              </a:rPr>
              <a:t>medical industry gained through data </a:t>
            </a:r>
            <a:r>
              <a:rPr lang="en-US" dirty="0"/>
              <a:t>may surpass USD 300 billion, thus reducing the expenditure for the U.S. healthcare </a:t>
            </a:r>
            <a:r>
              <a:rPr lang="en-US" dirty="0">
                <a:solidFill>
                  <a:srgbClr val="FF0000"/>
                </a:solidFill>
              </a:rPr>
              <a:t>by over 8 %; </a:t>
            </a:r>
          </a:p>
          <a:p>
            <a:pPr marL="0" indent="0">
              <a:buNone/>
            </a:pPr>
            <a:endParaRPr lang="en-US" dirty="0"/>
          </a:p>
          <a:p>
            <a:pPr marL="0" indent="0">
              <a:buNone/>
            </a:pPr>
            <a:r>
              <a:rPr lang="en-US" dirty="0"/>
              <a:t>retailers that fully utilize big data may improve their profit by more than 60 %; </a:t>
            </a:r>
          </a:p>
          <a:p>
            <a:pPr marL="0" indent="0">
              <a:buNone/>
            </a:pPr>
            <a:endParaRPr lang="en-US" dirty="0"/>
          </a:p>
          <a:p>
            <a:pPr marL="0" indent="0">
              <a:buNone/>
            </a:pPr>
            <a:r>
              <a:rPr lang="en-US" dirty="0"/>
              <a:t>big data may also be utilized to improve the efficiency of government operations, such that the developed economies in Europe could save over EUR 100 billion (which excludes the effect of reduced frauds, errors, and tax difference).</a:t>
            </a:r>
          </a:p>
        </p:txBody>
      </p:sp>
    </p:spTree>
    <p:extLst>
      <p:ext uri="{BB962C8B-B14F-4D97-AF65-F5344CB8AC3E}">
        <p14:creationId xmlns:p14="http://schemas.microsoft.com/office/powerpoint/2010/main" val="257650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2317" y="1066800"/>
            <a:ext cx="5963165" cy="5257800"/>
          </a:xfrm>
          <a:prstGeom prst="rect">
            <a:avLst/>
          </a:prstGeom>
          <a:noFill/>
          <a:ln w="9525">
            <a:noFill/>
            <a:miter lim="800000"/>
            <a:headEnd/>
            <a:tailEnd/>
          </a:ln>
        </p:spPr>
      </p:pic>
      <p:sp>
        <p:nvSpPr>
          <p:cNvPr id="6" name="Title 1"/>
          <p:cNvSpPr>
            <a:spLocks noGrp="1"/>
          </p:cNvSpPr>
          <p:nvPr>
            <p:ph type="title"/>
          </p:nvPr>
        </p:nvSpPr>
        <p:spPr>
          <a:xfrm>
            <a:off x="457200" y="274638"/>
            <a:ext cx="8153400" cy="792162"/>
          </a:xfrm>
        </p:spPr>
        <p:txBody>
          <a:bodyPr/>
          <a:lstStyle/>
          <a:p>
            <a:r>
              <a:rPr lang="en-US" altLang="ko-KR" dirty="0" err="1"/>
              <a:t>HadoopDB</a:t>
            </a:r>
            <a:r>
              <a:rPr lang="en-US" altLang="ko-KR" dirty="0"/>
              <a:t>: add more components</a:t>
            </a:r>
            <a:endParaRPr lang="ko-KR" altLang="en-US" dirty="0"/>
          </a:p>
        </p:txBody>
      </p:sp>
    </p:spTree>
    <p:extLst>
      <p:ext uri="{BB962C8B-B14F-4D97-AF65-F5344CB8AC3E}">
        <p14:creationId xmlns:p14="http://schemas.microsoft.com/office/powerpoint/2010/main" val="2733483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6810-64B6-4BC8-9478-5DD2ADE195D2}"/>
              </a:ext>
            </a:extLst>
          </p:cNvPr>
          <p:cNvSpPr>
            <a:spLocks noGrp="1"/>
          </p:cNvSpPr>
          <p:nvPr>
            <p:ph type="title"/>
          </p:nvPr>
        </p:nvSpPr>
        <p:spPr/>
        <p:txBody>
          <a:bodyPr>
            <a:normAutofit/>
          </a:bodyPr>
          <a:lstStyle/>
          <a:p>
            <a:r>
              <a:rPr lang="en-US" sz="3600" dirty="0"/>
              <a:t>Relationship between Hadoop and big data</a:t>
            </a:r>
          </a:p>
        </p:txBody>
      </p:sp>
      <p:sp>
        <p:nvSpPr>
          <p:cNvPr id="3" name="Content Placeholder 2">
            <a:extLst>
              <a:ext uri="{FF2B5EF4-FFF2-40B4-BE49-F238E27FC236}">
                <a16:creationId xmlns:a16="http://schemas.microsoft.com/office/drawing/2014/main" id="{C1DD2644-63C9-481D-BC09-855E808CFE23}"/>
              </a:ext>
            </a:extLst>
          </p:cNvPr>
          <p:cNvSpPr>
            <a:spLocks noGrp="1"/>
          </p:cNvSpPr>
          <p:nvPr>
            <p:ph idx="1"/>
          </p:nvPr>
        </p:nvSpPr>
        <p:spPr>
          <a:xfrm>
            <a:off x="152400" y="1219200"/>
            <a:ext cx="8915400" cy="5029200"/>
          </a:xfrm>
        </p:spPr>
        <p:txBody>
          <a:bodyPr>
            <a:noAutofit/>
          </a:bodyPr>
          <a:lstStyle/>
          <a:p>
            <a:r>
              <a:rPr lang="en-US" sz="2000" dirty="0"/>
              <a:t>Presently, Hadoop is widely used in big data applications in the industry, e.g., </a:t>
            </a:r>
            <a:r>
              <a:rPr lang="en-US" sz="2000" dirty="0">
                <a:solidFill>
                  <a:srgbClr val="FF0000"/>
                </a:solidFill>
              </a:rPr>
              <a:t>spam filtering, network searching, clickstream analysis, and social recommendation</a:t>
            </a:r>
            <a:r>
              <a:rPr lang="en-US" sz="2000" dirty="0"/>
              <a:t>. In addition, considerable academic research is now based on Hadoop.</a:t>
            </a:r>
          </a:p>
          <a:p>
            <a:r>
              <a:rPr lang="en-US" sz="2000" dirty="0"/>
              <a:t>As declared in June 2012, Yahoo runs Hadoop in 42,000 servers at four data centers to support its products and services, e.g., searching and spam filtering, etc. </a:t>
            </a:r>
          </a:p>
          <a:p>
            <a:r>
              <a:rPr lang="en-US" sz="2000" dirty="0"/>
              <a:t>At present, the biggest </a:t>
            </a:r>
            <a:r>
              <a:rPr lang="en-US" sz="2000" dirty="0">
                <a:solidFill>
                  <a:srgbClr val="FF0000"/>
                </a:solidFill>
              </a:rPr>
              <a:t>Hadoop cluster </a:t>
            </a:r>
            <a:r>
              <a:rPr lang="en-US" sz="2000" dirty="0"/>
              <a:t>has 4,000 nodes, but the number of nodes will be increased to 10,000 with the release of Hadoop 2.0.</a:t>
            </a:r>
          </a:p>
          <a:p>
            <a:r>
              <a:rPr lang="en-US" sz="2000" dirty="0"/>
              <a:t>In the same month, </a:t>
            </a:r>
            <a:r>
              <a:rPr lang="en-US" sz="2000" dirty="0">
                <a:solidFill>
                  <a:srgbClr val="FF0000"/>
                </a:solidFill>
              </a:rPr>
              <a:t>Facebook </a:t>
            </a:r>
            <a:r>
              <a:rPr lang="en-US" sz="2000" dirty="0"/>
              <a:t>announced that their Hadoop cluster can process 100 PB data, which grew by 0.5 PB per day as in November 2012. </a:t>
            </a:r>
          </a:p>
          <a:p>
            <a:r>
              <a:rPr lang="en-US" sz="2000" dirty="0"/>
              <a:t>Some well-known agencies use Hadoop to conduct </a:t>
            </a:r>
            <a:r>
              <a:rPr lang="en-US" sz="2000" dirty="0">
                <a:solidFill>
                  <a:srgbClr val="FF0000"/>
                </a:solidFill>
              </a:rPr>
              <a:t>distributed computation</a:t>
            </a:r>
            <a:r>
              <a:rPr lang="en-US" sz="2000" dirty="0"/>
              <a:t>. </a:t>
            </a:r>
          </a:p>
          <a:p>
            <a:r>
              <a:rPr lang="en-US" sz="2000" dirty="0"/>
              <a:t>In addition, many companies provide Hadoop commercial execution and/or support, including Cloudera, IBM, </a:t>
            </a:r>
            <a:r>
              <a:rPr lang="en-US" sz="2000" dirty="0" err="1"/>
              <a:t>MapR</a:t>
            </a:r>
            <a:r>
              <a:rPr lang="en-US" sz="2000" dirty="0"/>
              <a:t>, EMC, and Oracle.</a:t>
            </a:r>
          </a:p>
        </p:txBody>
      </p:sp>
    </p:spTree>
    <p:extLst>
      <p:ext uri="{BB962C8B-B14F-4D97-AF65-F5344CB8AC3E}">
        <p14:creationId xmlns:p14="http://schemas.microsoft.com/office/powerpoint/2010/main" val="2040557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Two-way Joins</a:t>
            </a:r>
          </a:p>
        </p:txBody>
      </p:sp>
      <p:pic>
        <p:nvPicPr>
          <p:cNvPr id="3" name="Picture 2" descr="cascade two-way join.JPG"/>
          <p:cNvPicPr>
            <a:picLocks noChangeAspect="1"/>
          </p:cNvPicPr>
          <p:nvPr/>
        </p:nvPicPr>
        <p:blipFill>
          <a:blip r:embed="rId3"/>
          <a:stretch>
            <a:fillRect/>
          </a:stretch>
        </p:blipFill>
        <p:spPr>
          <a:xfrm>
            <a:off x="0" y="1341782"/>
            <a:ext cx="9144000" cy="5287618"/>
          </a:xfrm>
          <a:prstGeom prst="rect">
            <a:avLst/>
          </a:prstGeom>
        </p:spPr>
      </p:pic>
      <p:sp>
        <p:nvSpPr>
          <p:cNvPr id="5" name="TextBox 4"/>
          <p:cNvSpPr txBox="1"/>
          <p:nvPr/>
        </p:nvSpPr>
        <p:spPr>
          <a:xfrm>
            <a:off x="3657600" y="3124200"/>
            <a:ext cx="339531" cy="369332"/>
          </a:xfrm>
          <a:prstGeom prst="rect">
            <a:avLst/>
          </a:prstGeom>
          <a:noFill/>
        </p:spPr>
        <p:txBody>
          <a:bodyPr wrap="none" rtlCol="0">
            <a:spAutoFit/>
          </a:bodyPr>
          <a:lstStyle/>
          <a:p>
            <a:r>
              <a:rPr lang="en-US" dirty="0"/>
              <a:t>U</a:t>
            </a:r>
          </a:p>
        </p:txBody>
      </p:sp>
    </p:spTree>
    <p:extLst>
      <p:ext uri="{BB962C8B-B14F-4D97-AF65-F5344CB8AC3E}">
        <p14:creationId xmlns:p14="http://schemas.microsoft.com/office/powerpoint/2010/main" val="631060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BLOG Wisdom</a:t>
            </a:r>
          </a:p>
        </p:txBody>
      </p:sp>
      <p:sp>
        <p:nvSpPr>
          <p:cNvPr id="3" name="Content Placeholder 2"/>
          <p:cNvSpPr>
            <a:spLocks noGrp="1"/>
          </p:cNvSpPr>
          <p:nvPr>
            <p:ph idx="1"/>
          </p:nvPr>
        </p:nvSpPr>
        <p:spPr/>
        <p:txBody>
          <a:bodyPr>
            <a:normAutofit fontScale="77500" lnSpcReduction="20000"/>
          </a:bodyPr>
          <a:lstStyle/>
          <a:p>
            <a:r>
              <a:rPr lang="en-US" dirty="0"/>
              <a:t>“If you want vast, on-demand scalability, you need a </a:t>
            </a:r>
            <a:r>
              <a:rPr lang="en-US" dirty="0">
                <a:solidFill>
                  <a:srgbClr val="FF0000"/>
                </a:solidFill>
              </a:rPr>
              <a:t>non-relational</a:t>
            </a:r>
            <a:r>
              <a:rPr lang="en-US" dirty="0"/>
              <a:t> database.” Since  scalability requirements:</a:t>
            </a:r>
          </a:p>
          <a:p>
            <a:pPr lvl="1"/>
            <a:r>
              <a:rPr lang="en-US" dirty="0"/>
              <a:t>Can change very quickly and,</a:t>
            </a:r>
          </a:p>
          <a:p>
            <a:pPr lvl="1"/>
            <a:r>
              <a:rPr lang="en-US" dirty="0"/>
              <a:t>Can grow very rapidly. </a:t>
            </a:r>
          </a:p>
          <a:p>
            <a:pPr lvl="1">
              <a:buNone/>
            </a:pPr>
            <a:endParaRPr lang="en-US" dirty="0"/>
          </a:p>
          <a:p>
            <a:r>
              <a:rPr lang="en-US" dirty="0"/>
              <a:t>Difficult to manage with a single in-house RDBMS server. </a:t>
            </a:r>
          </a:p>
          <a:p>
            <a:pPr>
              <a:buNone/>
            </a:pPr>
            <a:endParaRPr lang="en-US" dirty="0"/>
          </a:p>
          <a:p>
            <a:r>
              <a:rPr lang="en-US" dirty="0"/>
              <a:t>RDBMS scale well:</a:t>
            </a:r>
          </a:p>
          <a:p>
            <a:pPr lvl="1"/>
            <a:r>
              <a:rPr lang="en-US" dirty="0"/>
              <a:t>When limited to a single node, </a:t>
            </a:r>
            <a:r>
              <a:rPr lang="en-US" dirty="0">
                <a:solidFill>
                  <a:srgbClr val="FF0000"/>
                </a:solidFill>
              </a:rPr>
              <a:t>but</a:t>
            </a:r>
          </a:p>
          <a:p>
            <a:pPr lvl="1"/>
            <a:r>
              <a:rPr lang="en-US" dirty="0"/>
              <a:t>Overwhelming complexity to scale on multiple server nodes. </a:t>
            </a:r>
          </a:p>
        </p:txBody>
      </p:sp>
    </p:spTree>
    <p:extLst>
      <p:ext uri="{BB962C8B-B14F-4D97-AF65-F5344CB8AC3E}">
        <p14:creationId xmlns:p14="http://schemas.microsoft.com/office/powerpoint/2010/main" val="37519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NoSQL</a:t>
            </a:r>
            <a:r>
              <a:rPr lang="en-US" dirty="0"/>
              <a:t>” movement</a:t>
            </a:r>
          </a:p>
        </p:txBody>
      </p:sp>
      <p:sp>
        <p:nvSpPr>
          <p:cNvPr id="3" name="Content Placeholder 2"/>
          <p:cNvSpPr>
            <a:spLocks noGrp="1"/>
          </p:cNvSpPr>
          <p:nvPr>
            <p:ph sz="quarter" idx="1"/>
          </p:nvPr>
        </p:nvSpPr>
        <p:spPr/>
        <p:txBody>
          <a:bodyPr>
            <a:normAutofit fontScale="77500" lnSpcReduction="20000"/>
          </a:bodyPr>
          <a:lstStyle/>
          <a:p>
            <a:r>
              <a:rPr lang="en-US" dirty="0"/>
              <a:t>Initially used for: </a:t>
            </a:r>
            <a:r>
              <a:rPr lang="en-US" i="1" dirty="0"/>
              <a:t>“Open-Source relational database that did not expose SQL interface”</a:t>
            </a:r>
          </a:p>
          <a:p>
            <a:pPr>
              <a:buNone/>
            </a:pPr>
            <a:endParaRPr lang="en-US" i="1" dirty="0"/>
          </a:p>
          <a:p>
            <a:r>
              <a:rPr lang="en-US" dirty="0"/>
              <a:t>Popularly used for: “</a:t>
            </a:r>
            <a:r>
              <a:rPr lang="en-US" i="1" dirty="0"/>
              <a:t>non-relational, distributed data stores that often did not attempt to provide ACID guarantees</a:t>
            </a:r>
            <a:r>
              <a:rPr lang="en-US" dirty="0"/>
              <a:t>”</a:t>
            </a:r>
          </a:p>
          <a:p>
            <a:pPr>
              <a:buNone/>
            </a:pPr>
            <a:endParaRPr lang="en-US" dirty="0"/>
          </a:p>
          <a:p>
            <a:r>
              <a:rPr lang="en-US" dirty="0"/>
              <a:t>Gained widespread popularity through a number of open source projects</a:t>
            </a:r>
          </a:p>
          <a:p>
            <a:pPr lvl="1"/>
            <a:r>
              <a:rPr lang="en-US" dirty="0" err="1"/>
              <a:t>HBase</a:t>
            </a:r>
            <a:r>
              <a:rPr lang="en-US" dirty="0"/>
              <a:t>, Cassandra, </a:t>
            </a:r>
            <a:r>
              <a:rPr lang="en-US" dirty="0" err="1"/>
              <a:t>Voldemort</a:t>
            </a:r>
            <a:r>
              <a:rPr lang="en-US" dirty="0"/>
              <a:t>, </a:t>
            </a:r>
            <a:r>
              <a:rPr lang="en-US" dirty="0" err="1"/>
              <a:t>MongDB</a:t>
            </a:r>
            <a:r>
              <a:rPr lang="en-US" dirty="0"/>
              <a:t>, …</a:t>
            </a:r>
          </a:p>
          <a:p>
            <a:pPr lvl="1">
              <a:buNone/>
            </a:pPr>
            <a:endParaRPr lang="en-US" dirty="0"/>
          </a:p>
          <a:p>
            <a:r>
              <a:rPr lang="en-US" dirty="0"/>
              <a:t>Scale-out, elasticity, flexible data model, high availability</a:t>
            </a:r>
          </a:p>
        </p:txBody>
      </p:sp>
    </p:spTree>
    <p:extLst>
      <p:ext uri="{BB962C8B-B14F-4D97-AF65-F5344CB8AC3E}">
        <p14:creationId xmlns:p14="http://schemas.microsoft.com/office/powerpoint/2010/main" val="3419074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NoSQL</a:t>
            </a:r>
            <a:r>
              <a:rPr lang="en-US" dirty="0"/>
              <a:t> has no relation with SQL</a:t>
            </a:r>
            <a:br>
              <a:rPr lang="en-US" dirty="0"/>
            </a:br>
            <a:r>
              <a:rPr lang="en-US" sz="2400" dirty="0"/>
              <a:t>- </a:t>
            </a:r>
            <a:r>
              <a:rPr lang="en-US" sz="2400" dirty="0" err="1"/>
              <a:t>Micheal</a:t>
            </a:r>
            <a:r>
              <a:rPr lang="en-US" sz="2400" dirty="0"/>
              <a:t> </a:t>
            </a:r>
            <a:r>
              <a:rPr lang="en-US" sz="2400" dirty="0" err="1"/>
              <a:t>Stonebraker</a:t>
            </a:r>
            <a:r>
              <a:rPr lang="en-US" sz="2400" dirty="0"/>
              <a:t> </a:t>
            </a:r>
            <a:r>
              <a:rPr lang="en-US" sz="2400" dirty="0">
                <a:hlinkClick r:id="rId3"/>
              </a:rPr>
              <a:t>[CACM Blog]</a:t>
            </a:r>
            <a:endParaRPr lang="en-US" sz="2400" dirty="0"/>
          </a:p>
        </p:txBody>
      </p:sp>
      <p:sp>
        <p:nvSpPr>
          <p:cNvPr id="3" name="Content Placeholder 2"/>
          <p:cNvSpPr>
            <a:spLocks noGrp="1"/>
          </p:cNvSpPr>
          <p:nvPr>
            <p:ph sz="quarter" idx="1"/>
          </p:nvPr>
        </p:nvSpPr>
        <p:spPr/>
        <p:txBody>
          <a:bodyPr/>
          <a:lstStyle/>
          <a:p>
            <a:r>
              <a:rPr lang="en-US" dirty="0"/>
              <a:t>Term heavily used (and abused)</a:t>
            </a:r>
          </a:p>
          <a:p>
            <a:r>
              <a:rPr lang="en-US" dirty="0"/>
              <a:t>Scalability and performance bottleneck not inherent to SQL</a:t>
            </a:r>
          </a:p>
          <a:p>
            <a:pPr lvl="1"/>
            <a:r>
              <a:rPr lang="en-US" dirty="0">
                <a:solidFill>
                  <a:srgbClr val="FF0000"/>
                </a:solidFill>
              </a:rPr>
              <a:t>Scale-out, auto-partitioning, self-manageability </a:t>
            </a:r>
            <a:r>
              <a:rPr lang="en-US" dirty="0"/>
              <a:t>can be achieved with SQL</a:t>
            </a:r>
          </a:p>
          <a:p>
            <a:r>
              <a:rPr lang="en-US" dirty="0"/>
              <a:t>Different implementations of SQL engine for different application needs</a:t>
            </a:r>
          </a:p>
          <a:p>
            <a:r>
              <a:rPr lang="en-US" dirty="0"/>
              <a:t>SQL provides flexibility, portability</a:t>
            </a:r>
          </a:p>
        </p:txBody>
      </p:sp>
    </p:spTree>
    <p:extLst>
      <p:ext uri="{BB962C8B-B14F-4D97-AF65-F5344CB8AC3E}">
        <p14:creationId xmlns:p14="http://schemas.microsoft.com/office/powerpoint/2010/main" val="131677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No-SQL </a:t>
            </a:r>
            <a:r>
              <a:rPr lang="en-US" dirty="0" err="1">
                <a:sym typeface="Wingdings"/>
              </a:rPr>
              <a:t></a:t>
            </a:r>
            <a:r>
              <a:rPr lang="en-US" dirty="0"/>
              <a:t> Not Only SQL</a:t>
            </a:r>
          </a:p>
        </p:txBody>
      </p:sp>
      <p:sp>
        <p:nvSpPr>
          <p:cNvPr id="3" name="Content Placeholder 2"/>
          <p:cNvSpPr>
            <a:spLocks noGrp="1"/>
          </p:cNvSpPr>
          <p:nvPr>
            <p:ph sz="quarter" idx="1"/>
          </p:nvPr>
        </p:nvSpPr>
        <p:spPr/>
        <p:txBody>
          <a:bodyPr>
            <a:normAutofit lnSpcReduction="10000"/>
          </a:bodyPr>
          <a:lstStyle/>
          <a:p>
            <a:r>
              <a:rPr lang="en-US" dirty="0"/>
              <a:t>Recently renamed</a:t>
            </a:r>
          </a:p>
          <a:p>
            <a:r>
              <a:rPr lang="en-US" dirty="0"/>
              <a:t>Encompass a broad category of “</a:t>
            </a:r>
            <a:r>
              <a:rPr lang="en-US" dirty="0">
                <a:solidFill>
                  <a:srgbClr val="FF0000"/>
                </a:solidFill>
              </a:rPr>
              <a:t>structured</a:t>
            </a:r>
            <a:r>
              <a:rPr lang="en-US" dirty="0"/>
              <a:t>” storage solutions</a:t>
            </a:r>
          </a:p>
          <a:p>
            <a:pPr lvl="1"/>
            <a:r>
              <a:rPr lang="en-US" dirty="0">
                <a:solidFill>
                  <a:srgbClr val="FF0000"/>
                </a:solidFill>
              </a:rPr>
              <a:t>RDBMS is a subset</a:t>
            </a:r>
          </a:p>
          <a:p>
            <a:pPr lvl="1"/>
            <a:r>
              <a:rPr lang="en-US" dirty="0">
                <a:solidFill>
                  <a:srgbClr val="FF0000"/>
                </a:solidFill>
              </a:rPr>
              <a:t>Key Value stores</a:t>
            </a:r>
          </a:p>
          <a:p>
            <a:pPr lvl="1"/>
            <a:r>
              <a:rPr lang="en-US" dirty="0">
                <a:solidFill>
                  <a:srgbClr val="FF0000"/>
                </a:solidFill>
              </a:rPr>
              <a:t>Document stores</a:t>
            </a:r>
          </a:p>
          <a:p>
            <a:pPr lvl="1"/>
            <a:r>
              <a:rPr lang="en-US" dirty="0">
                <a:solidFill>
                  <a:srgbClr val="FF0000"/>
                </a:solidFill>
              </a:rPr>
              <a:t>Graph database</a:t>
            </a:r>
          </a:p>
          <a:p>
            <a:r>
              <a:rPr lang="en-US" dirty="0"/>
              <a:t>The debate on appropriate characterization continues</a:t>
            </a:r>
          </a:p>
        </p:txBody>
      </p:sp>
    </p:spTree>
    <p:extLst>
      <p:ext uri="{BB962C8B-B14F-4D97-AF65-F5344CB8AC3E}">
        <p14:creationId xmlns:p14="http://schemas.microsoft.com/office/powerpoint/2010/main" val="2731468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5144-21FD-47DE-A451-5DE5ACABDA9D}"/>
              </a:ext>
            </a:extLst>
          </p:cNvPr>
          <p:cNvSpPr>
            <a:spLocks noGrp="1"/>
          </p:cNvSpPr>
          <p:nvPr>
            <p:ph type="title"/>
          </p:nvPr>
        </p:nvSpPr>
        <p:spPr/>
        <p:txBody>
          <a:bodyPr/>
          <a:lstStyle/>
          <a:p>
            <a:r>
              <a:rPr lang="en-US" dirty="0"/>
              <a:t>NoSQL is good</a:t>
            </a:r>
          </a:p>
        </p:txBody>
      </p:sp>
      <p:sp>
        <p:nvSpPr>
          <p:cNvPr id="3" name="Content Placeholder 2">
            <a:extLst>
              <a:ext uri="{FF2B5EF4-FFF2-40B4-BE49-F238E27FC236}">
                <a16:creationId xmlns:a16="http://schemas.microsoft.com/office/drawing/2014/main" id="{FE371965-CAF3-4A93-A55F-7AD69EB59658}"/>
              </a:ext>
            </a:extLst>
          </p:cNvPr>
          <p:cNvSpPr>
            <a:spLocks noGrp="1"/>
          </p:cNvSpPr>
          <p:nvPr>
            <p:ph idx="1"/>
          </p:nvPr>
        </p:nvSpPr>
        <p:spPr/>
        <p:txBody>
          <a:bodyPr>
            <a:normAutofit fontScale="70000" lnSpcReduction="20000"/>
          </a:bodyPr>
          <a:lstStyle/>
          <a:p>
            <a:pPr marL="0" indent="0">
              <a:buNone/>
            </a:pPr>
            <a:r>
              <a:rPr lang="en-US" dirty="0"/>
              <a:t>The database technology has been evolving for more than 30 years. Various database systems are developed to handle</a:t>
            </a:r>
          </a:p>
          <a:p>
            <a:pPr marL="0" indent="0">
              <a:buNone/>
            </a:pPr>
            <a:r>
              <a:rPr lang="en-US" dirty="0"/>
              <a:t>datasets at different scales and support various applications.</a:t>
            </a:r>
          </a:p>
          <a:p>
            <a:pPr marL="0" indent="0">
              <a:buNone/>
            </a:pPr>
            <a:endParaRPr lang="en-US" dirty="0"/>
          </a:p>
          <a:p>
            <a:pPr marL="0" indent="0">
              <a:buNone/>
            </a:pPr>
            <a:r>
              <a:rPr lang="en-US" dirty="0">
                <a:solidFill>
                  <a:srgbClr val="FF0000"/>
                </a:solidFill>
              </a:rPr>
              <a:t>Traditional relational </a:t>
            </a:r>
            <a:r>
              <a:rPr lang="en-US" dirty="0"/>
              <a:t>databases cannot meet the challenges</a:t>
            </a:r>
          </a:p>
          <a:p>
            <a:pPr marL="0" indent="0">
              <a:buNone/>
            </a:pPr>
            <a:r>
              <a:rPr lang="en-US" dirty="0"/>
              <a:t>on categories and scales brought about by big data. </a:t>
            </a:r>
          </a:p>
          <a:p>
            <a:pPr marL="0" indent="0">
              <a:buNone/>
            </a:pPr>
            <a:endParaRPr lang="en-US" dirty="0"/>
          </a:p>
          <a:p>
            <a:pPr marL="0" indent="0">
              <a:buNone/>
            </a:pPr>
            <a:r>
              <a:rPr lang="fr-FR" dirty="0">
                <a:solidFill>
                  <a:srgbClr val="FF0000"/>
                </a:solidFill>
              </a:rPr>
              <a:t>NoSQL </a:t>
            </a:r>
            <a:r>
              <a:rPr lang="fr-FR" dirty="0" err="1">
                <a:solidFill>
                  <a:srgbClr val="FF0000"/>
                </a:solidFill>
              </a:rPr>
              <a:t>databases</a:t>
            </a:r>
            <a:r>
              <a:rPr lang="fr-FR" dirty="0">
                <a:solidFill>
                  <a:srgbClr val="FF0000"/>
                </a:solidFill>
              </a:rPr>
              <a:t> </a:t>
            </a:r>
            <a:r>
              <a:rPr lang="fr-FR" dirty="0"/>
              <a:t>(i.e., </a:t>
            </a:r>
            <a:r>
              <a:rPr lang="fr-FR" dirty="0">
                <a:solidFill>
                  <a:srgbClr val="FF0000"/>
                </a:solidFill>
              </a:rPr>
              <a:t>non </a:t>
            </a:r>
            <a:r>
              <a:rPr lang="fr-FR" dirty="0" err="1">
                <a:solidFill>
                  <a:srgbClr val="FF0000"/>
                </a:solidFill>
              </a:rPr>
              <a:t>traditional</a:t>
            </a:r>
            <a:r>
              <a:rPr lang="fr-FR" dirty="0">
                <a:solidFill>
                  <a:srgbClr val="FF0000"/>
                </a:solidFill>
              </a:rPr>
              <a:t> </a:t>
            </a:r>
            <a:r>
              <a:rPr lang="fr-FR" dirty="0" err="1">
                <a:solidFill>
                  <a:srgbClr val="FF0000"/>
                </a:solidFill>
              </a:rPr>
              <a:t>relational</a:t>
            </a:r>
            <a:r>
              <a:rPr lang="fr-FR" dirty="0">
                <a:solidFill>
                  <a:srgbClr val="FF0000"/>
                </a:solidFill>
              </a:rPr>
              <a:t> </a:t>
            </a:r>
            <a:r>
              <a:rPr lang="fr-FR" dirty="0" err="1">
                <a:solidFill>
                  <a:srgbClr val="FF0000"/>
                </a:solidFill>
              </a:rPr>
              <a:t>databases</a:t>
            </a:r>
            <a:r>
              <a:rPr lang="fr-FR" dirty="0"/>
              <a:t>) </a:t>
            </a:r>
            <a:r>
              <a:rPr lang="en-US" dirty="0"/>
              <a:t>are becoming more popular for big data storage. </a:t>
            </a:r>
          </a:p>
          <a:p>
            <a:pPr marL="0" indent="0">
              <a:buNone/>
            </a:pPr>
            <a:r>
              <a:rPr lang="en-US" dirty="0"/>
              <a:t>NoSQL databases </a:t>
            </a:r>
            <a:r>
              <a:rPr lang="en-US" dirty="0">
                <a:solidFill>
                  <a:srgbClr val="FF0000"/>
                </a:solidFill>
              </a:rPr>
              <a:t>feature flexible modes</a:t>
            </a:r>
            <a:r>
              <a:rPr lang="en-US" dirty="0"/>
              <a:t>, support for </a:t>
            </a:r>
            <a:r>
              <a:rPr lang="en-US" dirty="0">
                <a:solidFill>
                  <a:srgbClr val="FF0000"/>
                </a:solidFill>
              </a:rPr>
              <a:t>simple and easy copy, simple API, eventual consistency, and support of large volume data. </a:t>
            </a:r>
          </a:p>
          <a:p>
            <a:pPr marL="0" indent="0">
              <a:buNone/>
            </a:pPr>
            <a:endParaRPr lang="en-US" dirty="0"/>
          </a:p>
          <a:p>
            <a:pPr marL="0" indent="0">
              <a:buNone/>
            </a:pPr>
            <a:r>
              <a:rPr lang="en-US" dirty="0"/>
              <a:t>NoSQL databases are becoming the </a:t>
            </a:r>
            <a:r>
              <a:rPr lang="en-US" dirty="0">
                <a:solidFill>
                  <a:srgbClr val="FF0000"/>
                </a:solidFill>
              </a:rPr>
              <a:t>core technology </a:t>
            </a:r>
            <a:r>
              <a:rPr lang="en-US" dirty="0"/>
              <a:t>for of big data.</a:t>
            </a:r>
          </a:p>
        </p:txBody>
      </p:sp>
    </p:spTree>
    <p:extLst>
      <p:ext uri="{BB962C8B-B14F-4D97-AF65-F5344CB8AC3E}">
        <p14:creationId xmlns:p14="http://schemas.microsoft.com/office/powerpoint/2010/main" val="191363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E221-973B-4096-AA8D-EFD3B54C5FE3}"/>
              </a:ext>
            </a:extLst>
          </p:cNvPr>
          <p:cNvSpPr>
            <a:spLocks noGrp="1"/>
          </p:cNvSpPr>
          <p:nvPr>
            <p:ph type="title"/>
          </p:nvPr>
        </p:nvSpPr>
        <p:spPr/>
        <p:txBody>
          <a:bodyPr/>
          <a:lstStyle/>
          <a:p>
            <a:r>
              <a:rPr lang="en-US" dirty="0"/>
              <a:t>Google handles BD well</a:t>
            </a:r>
          </a:p>
        </p:txBody>
      </p:sp>
      <p:sp>
        <p:nvSpPr>
          <p:cNvPr id="3" name="Content Placeholder 2">
            <a:extLst>
              <a:ext uri="{FF2B5EF4-FFF2-40B4-BE49-F238E27FC236}">
                <a16:creationId xmlns:a16="http://schemas.microsoft.com/office/drawing/2014/main" id="{CD199E08-6F89-4F92-92FE-EE947A8485C9}"/>
              </a:ext>
            </a:extLst>
          </p:cNvPr>
          <p:cNvSpPr>
            <a:spLocks noGrp="1"/>
          </p:cNvSpPr>
          <p:nvPr>
            <p:ph idx="1"/>
          </p:nvPr>
        </p:nvSpPr>
        <p:spPr/>
        <p:txBody>
          <a:bodyPr>
            <a:normAutofit fontScale="85000" lnSpcReduction="20000"/>
          </a:bodyPr>
          <a:lstStyle/>
          <a:p>
            <a:pPr marL="0" indent="0">
              <a:buNone/>
            </a:pPr>
            <a:r>
              <a:rPr lang="en-US" dirty="0"/>
              <a:t>The McKinsey report is regarded as prospective and predictive, while the following facts may validate the values of big data. </a:t>
            </a:r>
          </a:p>
          <a:p>
            <a:pPr marL="0" indent="0">
              <a:buNone/>
            </a:pPr>
            <a:endParaRPr lang="en-US" dirty="0"/>
          </a:p>
          <a:p>
            <a:pPr marL="0" indent="0">
              <a:buNone/>
            </a:pPr>
            <a:r>
              <a:rPr lang="en-US" dirty="0"/>
              <a:t>During the 2009 flu pandemic, Google obtained timely information by analyzing big data, which even provided more valuable information than that provided by disease prevention centers. </a:t>
            </a:r>
          </a:p>
          <a:p>
            <a:pPr marL="0" indent="0">
              <a:buNone/>
            </a:pPr>
            <a:endParaRPr lang="en-US" dirty="0"/>
          </a:p>
          <a:p>
            <a:pPr marL="0" indent="0">
              <a:buNone/>
            </a:pPr>
            <a:r>
              <a:rPr lang="en-US" dirty="0"/>
              <a:t>Nearly all countries required hospitals inform agencies such as disease prevention centers of the new type of influenza cases.</a:t>
            </a:r>
          </a:p>
        </p:txBody>
      </p:sp>
    </p:spTree>
    <p:extLst>
      <p:ext uri="{BB962C8B-B14F-4D97-AF65-F5344CB8AC3E}">
        <p14:creationId xmlns:p14="http://schemas.microsoft.com/office/powerpoint/2010/main" val="2616491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6E52-C205-4F17-8E59-A0CB303C8CFE}"/>
              </a:ext>
            </a:extLst>
          </p:cNvPr>
          <p:cNvSpPr>
            <a:spLocks noGrp="1"/>
          </p:cNvSpPr>
          <p:nvPr>
            <p:ph type="title"/>
          </p:nvPr>
        </p:nvSpPr>
        <p:spPr/>
        <p:txBody>
          <a:bodyPr/>
          <a:lstStyle/>
          <a:p>
            <a:r>
              <a:rPr lang="en-US" dirty="0"/>
              <a:t>Data, Data</a:t>
            </a:r>
          </a:p>
        </p:txBody>
      </p:sp>
      <p:sp>
        <p:nvSpPr>
          <p:cNvPr id="3" name="Content Placeholder 2">
            <a:extLst>
              <a:ext uri="{FF2B5EF4-FFF2-40B4-BE49-F238E27FC236}">
                <a16:creationId xmlns:a16="http://schemas.microsoft.com/office/drawing/2014/main" id="{695CC233-D6C6-4F52-B9BB-7C09DB389F7F}"/>
              </a:ext>
            </a:extLst>
          </p:cNvPr>
          <p:cNvSpPr>
            <a:spLocks noGrp="1"/>
          </p:cNvSpPr>
          <p:nvPr>
            <p:ph idx="1"/>
          </p:nvPr>
        </p:nvSpPr>
        <p:spPr/>
        <p:txBody>
          <a:bodyPr>
            <a:normAutofit fontScale="92500"/>
          </a:bodyPr>
          <a:lstStyle/>
          <a:p>
            <a:pPr marL="0" indent="0">
              <a:buNone/>
            </a:pPr>
            <a:r>
              <a:rPr lang="en-US" dirty="0"/>
              <a:t>In 2008, Microsoft purchased </a:t>
            </a:r>
            <a:r>
              <a:rPr lang="en-US" dirty="0" err="1">
                <a:solidFill>
                  <a:srgbClr val="00B050"/>
                </a:solidFill>
              </a:rPr>
              <a:t>Farecast</a:t>
            </a:r>
            <a:r>
              <a:rPr lang="en-US" dirty="0"/>
              <a:t>, a sci-tech venture company in the U.S. </a:t>
            </a:r>
            <a:r>
              <a:rPr lang="en-US" dirty="0" err="1"/>
              <a:t>Farecast</a:t>
            </a:r>
            <a:r>
              <a:rPr lang="en-US" dirty="0"/>
              <a:t> has an airline ticket forecast system that predicts the trends and rising/dropping ranges of airline ticket price. </a:t>
            </a:r>
          </a:p>
          <a:p>
            <a:pPr marL="0" indent="0">
              <a:buNone/>
            </a:pPr>
            <a:endParaRPr lang="en-US" dirty="0"/>
          </a:p>
          <a:p>
            <a:pPr marL="0" indent="0">
              <a:buNone/>
            </a:pPr>
            <a:r>
              <a:rPr lang="en-US" dirty="0"/>
              <a:t>The system has been incorporated into the </a:t>
            </a:r>
            <a:r>
              <a:rPr lang="en-US" dirty="0">
                <a:solidFill>
                  <a:srgbClr val="00B050"/>
                </a:solidFill>
              </a:rPr>
              <a:t>Bing </a:t>
            </a:r>
            <a:r>
              <a:rPr lang="en-US" dirty="0"/>
              <a:t>search engine of Microsoft. By 2012, the system has </a:t>
            </a:r>
            <a:r>
              <a:rPr lang="en-US" u="sng" dirty="0"/>
              <a:t>saved nearly USD 50 per ticket </a:t>
            </a:r>
            <a:r>
              <a:rPr lang="en-US" dirty="0"/>
              <a:t>per passenger, with the forecasted </a:t>
            </a:r>
            <a:r>
              <a:rPr lang="en-US" u="sng" dirty="0"/>
              <a:t>accuracy as high as 75 %.</a:t>
            </a:r>
          </a:p>
        </p:txBody>
      </p:sp>
    </p:spTree>
    <p:extLst>
      <p:ext uri="{BB962C8B-B14F-4D97-AF65-F5344CB8AC3E}">
        <p14:creationId xmlns:p14="http://schemas.microsoft.com/office/powerpoint/2010/main" val="1557794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D532-CFF6-4A78-BBAC-0DC06062A9AA}"/>
              </a:ext>
            </a:extLst>
          </p:cNvPr>
          <p:cNvSpPr>
            <a:spLocks noGrp="1"/>
          </p:cNvSpPr>
          <p:nvPr>
            <p:ph type="title"/>
          </p:nvPr>
        </p:nvSpPr>
        <p:spPr/>
        <p:txBody>
          <a:bodyPr/>
          <a:lstStyle/>
          <a:p>
            <a:r>
              <a:rPr lang="en-US" dirty="0"/>
              <a:t>Big data may come from IoT </a:t>
            </a:r>
          </a:p>
        </p:txBody>
      </p:sp>
      <p:sp>
        <p:nvSpPr>
          <p:cNvPr id="3" name="Content Placeholder 2">
            <a:extLst>
              <a:ext uri="{FF2B5EF4-FFF2-40B4-BE49-F238E27FC236}">
                <a16:creationId xmlns:a16="http://schemas.microsoft.com/office/drawing/2014/main" id="{35B47F1A-5092-4D8D-8B8C-0BF6616CC96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95748C-9773-47E4-A84D-C041C4B005E0}"/>
              </a:ext>
            </a:extLst>
          </p:cNvPr>
          <p:cNvPicPr>
            <a:picLocks noChangeAspect="1"/>
          </p:cNvPicPr>
          <p:nvPr/>
        </p:nvPicPr>
        <p:blipFill>
          <a:blip r:embed="rId2"/>
          <a:stretch>
            <a:fillRect/>
          </a:stretch>
        </p:blipFill>
        <p:spPr>
          <a:xfrm>
            <a:off x="383281" y="1828800"/>
            <a:ext cx="8377438" cy="4343400"/>
          </a:xfrm>
          <a:prstGeom prst="rect">
            <a:avLst/>
          </a:prstGeom>
        </p:spPr>
      </p:pic>
    </p:spTree>
    <p:extLst>
      <p:ext uri="{BB962C8B-B14F-4D97-AF65-F5344CB8AC3E}">
        <p14:creationId xmlns:p14="http://schemas.microsoft.com/office/powerpoint/2010/main" val="425381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3V’s</a:t>
            </a:r>
          </a:p>
        </p:txBody>
      </p:sp>
      <p:pic>
        <p:nvPicPr>
          <p:cNvPr id="4" name="Picture 3"/>
          <p:cNvPicPr>
            <a:picLocks noChangeAspect="1"/>
          </p:cNvPicPr>
          <p:nvPr/>
        </p:nvPicPr>
        <p:blipFill>
          <a:blip r:embed="rId2"/>
          <a:stretch>
            <a:fillRect/>
          </a:stretch>
        </p:blipFill>
        <p:spPr>
          <a:xfrm>
            <a:off x="3367512" y="1904503"/>
            <a:ext cx="5380341" cy="3804147"/>
          </a:xfrm>
          <a:prstGeom prst="rect">
            <a:avLst/>
          </a:prstGeom>
        </p:spPr>
      </p:pic>
      <p:pic>
        <p:nvPicPr>
          <p:cNvPr id="5" name="Picture 4" descr="Screen shot 2013-01-13 at 4.4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7" y="1795882"/>
            <a:ext cx="1962503" cy="2370395"/>
          </a:xfrm>
          <a:prstGeom prst="rect">
            <a:avLst/>
          </a:prstGeom>
        </p:spPr>
      </p:pic>
      <p:sp>
        <p:nvSpPr>
          <p:cNvPr id="3" name="Slide Number Placeholder 2"/>
          <p:cNvSpPr>
            <a:spLocks noGrp="1"/>
          </p:cNvSpPr>
          <p:nvPr>
            <p:ph type="sldNum" sz="quarter" idx="12"/>
          </p:nvPr>
        </p:nvSpPr>
        <p:spPr/>
        <p:txBody>
          <a:bodyPr/>
          <a:lstStyle/>
          <a:p>
            <a:fld id="{EBFB1032-EA64-7144-B003-9BCC9D94B503}" type="slidenum">
              <a:rPr lang="en-US" smtClean="0"/>
              <a:t>8</a:t>
            </a:fld>
            <a:endParaRPr lang="en-US" dirty="0"/>
          </a:p>
        </p:txBody>
      </p:sp>
      <p:pic>
        <p:nvPicPr>
          <p:cNvPr id="6" name="Picture 5"/>
          <p:cNvPicPr>
            <a:picLocks noChangeAspect="1"/>
          </p:cNvPicPr>
          <p:nvPr/>
        </p:nvPicPr>
        <p:blipFill>
          <a:blip r:embed="rId4"/>
          <a:stretch>
            <a:fillRect/>
          </a:stretch>
        </p:blipFill>
        <p:spPr>
          <a:xfrm>
            <a:off x="900113" y="4379033"/>
            <a:ext cx="2559729" cy="1777866"/>
          </a:xfrm>
          <a:prstGeom prst="rect">
            <a:avLst/>
          </a:prstGeom>
        </p:spPr>
      </p:pic>
    </p:spTree>
    <p:extLst>
      <p:ext uri="{BB962C8B-B14F-4D97-AF65-F5344CB8AC3E}">
        <p14:creationId xmlns:p14="http://schemas.microsoft.com/office/powerpoint/2010/main" val="240860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Volume (Scale) </a:t>
            </a:r>
            <a:endParaRPr lang="en-US" dirty="0">
              <a:solidFill>
                <a:srgbClr val="0000FF"/>
              </a:solidFill>
            </a:endParaRPr>
          </a:p>
        </p:txBody>
      </p:sp>
      <p:sp>
        <p:nvSpPr>
          <p:cNvPr id="3" name="Content Placeholder 2"/>
          <p:cNvSpPr>
            <a:spLocks noGrp="1"/>
          </p:cNvSpPr>
          <p:nvPr>
            <p:ph idx="1"/>
          </p:nvPr>
        </p:nvSpPr>
        <p:spPr>
          <a:xfrm>
            <a:off x="627017" y="1956776"/>
            <a:ext cx="5030405" cy="1478238"/>
          </a:xfrm>
        </p:spPr>
        <p:txBody>
          <a:bodyPr>
            <a:normAutofit fontScale="70000" lnSpcReduction="20000"/>
          </a:bodyPr>
          <a:lstStyle/>
          <a:p>
            <a:r>
              <a:rPr lang="en-US" b="1" dirty="0">
                <a:solidFill>
                  <a:srgbClr val="800000"/>
                </a:solidFill>
              </a:rPr>
              <a:t>Data Volume</a:t>
            </a:r>
          </a:p>
          <a:p>
            <a:pPr lvl="1"/>
            <a:r>
              <a:rPr lang="en-US" dirty="0"/>
              <a:t>44x increase from 2009 to 2020</a:t>
            </a:r>
          </a:p>
          <a:p>
            <a:pPr lvl="1"/>
            <a:r>
              <a:rPr lang="en-US" dirty="0"/>
              <a:t>From 0.8 </a:t>
            </a:r>
            <a:r>
              <a:rPr lang="en-US" dirty="0" err="1"/>
              <a:t>zettabytes</a:t>
            </a:r>
            <a:r>
              <a:rPr lang="en-US" dirty="0"/>
              <a:t> to 35zb</a:t>
            </a:r>
          </a:p>
          <a:p>
            <a:r>
              <a:rPr lang="en-US" dirty="0"/>
              <a:t>Data volume is increasing exponentially </a:t>
            </a:r>
          </a:p>
        </p:txBody>
      </p:sp>
      <p:pic>
        <p:nvPicPr>
          <p:cNvPr id="5" name="Picture 4" descr="Screen shot 2013-01-13 at 4.0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224" y="3235328"/>
            <a:ext cx="2559546" cy="1632883"/>
          </a:xfrm>
          <a:prstGeom prst="rect">
            <a:avLst/>
          </a:prstGeom>
        </p:spPr>
      </p:pic>
      <p:pic>
        <p:nvPicPr>
          <p:cNvPr id="6" name="Picture 5"/>
          <p:cNvPicPr>
            <a:picLocks noChangeAspect="1"/>
          </p:cNvPicPr>
          <p:nvPr/>
        </p:nvPicPr>
        <p:blipFill>
          <a:blip r:embed="rId4"/>
          <a:stretch>
            <a:fillRect/>
          </a:stretch>
        </p:blipFill>
        <p:spPr>
          <a:xfrm>
            <a:off x="5913224" y="1956776"/>
            <a:ext cx="2332251" cy="1233073"/>
          </a:xfrm>
          <a:prstGeom prst="rect">
            <a:avLst/>
          </a:prstGeom>
        </p:spPr>
      </p:pic>
      <p:pic>
        <p:nvPicPr>
          <p:cNvPr id="8" name="Picture 7" descr="Screen shot 2013-01-13 at 4.07.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054" y="3775267"/>
            <a:ext cx="5546690" cy="596656"/>
          </a:xfrm>
          <a:prstGeom prst="rect">
            <a:avLst/>
          </a:prstGeom>
        </p:spPr>
      </p:pic>
      <p:sp>
        <p:nvSpPr>
          <p:cNvPr id="4" name="Slide Number Placeholder 3"/>
          <p:cNvSpPr>
            <a:spLocks noGrp="1"/>
          </p:cNvSpPr>
          <p:nvPr>
            <p:ph type="sldNum" sz="quarter" idx="12"/>
          </p:nvPr>
        </p:nvSpPr>
        <p:spPr/>
        <p:txBody>
          <a:bodyPr/>
          <a:lstStyle/>
          <a:p>
            <a:fld id="{EBFB1032-EA64-7144-B003-9BCC9D94B503}" type="slidenum">
              <a:rPr lang="en-US" smtClean="0"/>
              <a:t>9</a:t>
            </a:fld>
            <a:endParaRPr lang="en-US" dirty="0"/>
          </a:p>
        </p:txBody>
      </p:sp>
      <p:grpSp>
        <p:nvGrpSpPr>
          <p:cNvPr id="16" name="Group 15"/>
          <p:cNvGrpSpPr/>
          <p:nvPr/>
        </p:nvGrpSpPr>
        <p:grpSpPr>
          <a:xfrm>
            <a:off x="500318" y="4371924"/>
            <a:ext cx="5674607" cy="1814950"/>
            <a:chOff x="500318" y="4371924"/>
            <a:chExt cx="5674607" cy="1814950"/>
          </a:xfrm>
        </p:grpSpPr>
        <p:pic>
          <p:nvPicPr>
            <p:cNvPr id="7" name="Picture 6"/>
            <p:cNvPicPr>
              <a:picLocks noChangeAspect="1"/>
            </p:cNvPicPr>
            <p:nvPr/>
          </p:nvPicPr>
          <p:blipFill>
            <a:blip r:embed="rId6"/>
            <a:stretch>
              <a:fillRect/>
            </a:stretch>
          </p:blipFill>
          <p:spPr>
            <a:xfrm>
              <a:off x="500318" y="4371924"/>
              <a:ext cx="2419934" cy="1814950"/>
            </a:xfrm>
            <a:prstGeom prst="rect">
              <a:avLst/>
            </a:prstGeom>
            <a:ln>
              <a:solidFill>
                <a:schemeClr val="tx1"/>
              </a:solidFill>
            </a:ln>
          </p:spPr>
        </p:pic>
        <p:cxnSp>
          <p:nvCxnSpPr>
            <p:cNvPr id="10" name="Straight Arrow Connector 9"/>
            <p:cNvCxnSpPr/>
            <p:nvPr/>
          </p:nvCxnSpPr>
          <p:spPr>
            <a:xfrm flipV="1">
              <a:off x="4637546" y="4531910"/>
              <a:ext cx="1443220" cy="1000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386124" y="5388258"/>
              <a:ext cx="1991643" cy="144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31074" y="5542207"/>
              <a:ext cx="2443851" cy="523220"/>
            </a:xfrm>
            <a:prstGeom prst="rect">
              <a:avLst/>
            </a:prstGeom>
            <a:noFill/>
          </p:spPr>
          <p:txBody>
            <a:bodyPr wrap="square" rtlCol="0">
              <a:spAutoFit/>
            </a:bodyPr>
            <a:lstStyle/>
            <a:p>
              <a:r>
                <a:rPr lang="en-US" sz="1400" i="1" dirty="0">
                  <a:solidFill>
                    <a:srgbClr val="0000FF"/>
                  </a:solidFill>
                </a:rPr>
                <a:t>Exponential increase in collected/generated data</a:t>
              </a:r>
            </a:p>
          </p:txBody>
        </p:sp>
      </p:grpSp>
    </p:spTree>
    <p:extLst>
      <p:ext uri="{BB962C8B-B14F-4D97-AF65-F5344CB8AC3E}">
        <p14:creationId xmlns:p14="http://schemas.microsoft.com/office/powerpoint/2010/main" val="41251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TotalTime>
  <Words>2444</Words>
  <Application>Microsoft Office PowerPoint</Application>
  <PresentationFormat>On-screen Show (4:3)</PresentationFormat>
  <Paragraphs>392</Paragraphs>
  <Slides>47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Abadi MT Condensed Extra Bold</vt:lpstr>
      <vt:lpstr>굴림</vt:lpstr>
      <vt:lpstr>맑은 고딕</vt:lpstr>
      <vt:lpstr>ＭＳ Ｐゴシック</vt:lpstr>
      <vt:lpstr>Arial</vt:lpstr>
      <vt:lpstr>Arial Black</vt:lpstr>
      <vt:lpstr>Calibri</vt:lpstr>
      <vt:lpstr>Tahoma</vt:lpstr>
      <vt:lpstr>Wingdings</vt:lpstr>
      <vt:lpstr>Office Theme</vt:lpstr>
      <vt:lpstr>Introduction to Big Data   (ECE 693 Big Data Security)</vt:lpstr>
      <vt:lpstr>Syllabus</vt:lpstr>
      <vt:lpstr>What’s Big Data?</vt:lpstr>
      <vt:lpstr>Big data is 21st century oil</vt:lpstr>
      <vt:lpstr>Google handles BD well</vt:lpstr>
      <vt:lpstr>Data, Data</vt:lpstr>
      <vt:lpstr>Big data may come from IoT </vt:lpstr>
      <vt:lpstr>Big Data: 3V’s</vt:lpstr>
      <vt:lpstr>Volume (Scale) </vt:lpstr>
      <vt:lpstr>PowerPoint Presentation</vt:lpstr>
      <vt:lpstr>PowerPoint Presentation</vt:lpstr>
      <vt:lpstr>PowerPoint Presentation</vt:lpstr>
      <vt:lpstr>The Earthscope</vt:lpstr>
      <vt:lpstr>Big Data collection</vt:lpstr>
      <vt:lpstr>Variety (Complexity) </vt:lpstr>
      <vt:lpstr>PowerPoint Presentation</vt:lpstr>
      <vt:lpstr>Velocity (Speed) </vt:lpstr>
      <vt:lpstr>Real-time/Fast Data</vt:lpstr>
      <vt:lpstr>PowerPoint Presentation</vt:lpstr>
      <vt:lpstr>Big Data storage</vt:lpstr>
      <vt:lpstr>Some Make it 4V’s</vt:lpstr>
      <vt:lpstr>PowerPoint Presentation</vt:lpstr>
      <vt:lpstr>Harnessing Big Data</vt:lpstr>
      <vt:lpstr>The Model Has Changed…</vt:lpstr>
      <vt:lpstr>What’s driving Big Data</vt:lpstr>
      <vt:lpstr>The Evolution of Business Intelligence</vt:lpstr>
      <vt:lpstr>Big Data Analytics</vt:lpstr>
      <vt:lpstr>MapReduce [Dean et al., OSDI 2004, CACM Jan 2008, CACM Jan 2010]</vt:lpstr>
      <vt:lpstr>Programming Framework</vt:lpstr>
      <vt:lpstr>MapReduce Advantages</vt:lpstr>
      <vt:lpstr>MapReduce Experience</vt:lpstr>
      <vt:lpstr>The Need</vt:lpstr>
      <vt:lpstr>MapReduce Contributions</vt:lpstr>
      <vt:lpstr>Takeaway</vt:lpstr>
      <vt:lpstr>Map Reduce vs Parallel DBMS [Pavlo et al., SIGMOD 2009, Stonebraker et al., CACM 2010, …]</vt:lpstr>
      <vt:lpstr>MapReduce: A step backwards?</vt:lpstr>
      <vt:lpstr>MapReduce VS Parallel DB: Our 2¢</vt:lpstr>
      <vt:lpstr>Hadoop DB – A Hybrid Approach [Abouzeid et al., VLDB 2009]</vt:lpstr>
      <vt:lpstr>Architecture of HadoopDB</vt:lpstr>
      <vt:lpstr>HadoopDB: add more components</vt:lpstr>
      <vt:lpstr>Relationship between Hadoop and big data</vt:lpstr>
      <vt:lpstr>Two-way Joins</vt:lpstr>
      <vt:lpstr>BLOG Wisdom</vt:lpstr>
      <vt:lpstr>The “NoSQL” movement</vt:lpstr>
      <vt:lpstr>NoSQL has no relation with SQL - Micheal Stonebraker [CACM Blog]</vt:lpstr>
      <vt:lpstr>No-SQL  Not Only SQL</vt:lpstr>
      <vt:lpstr>NoSQL is good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dc:creator>
  <cp:lastModifiedBy>Fei Hu</cp:lastModifiedBy>
  <cp:revision>94</cp:revision>
  <dcterms:created xsi:type="dcterms:W3CDTF">2012-01-12T20:50:20Z</dcterms:created>
  <dcterms:modified xsi:type="dcterms:W3CDTF">2019-01-14T05:40:20Z</dcterms:modified>
</cp:coreProperties>
</file>